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58" r:id="rId7"/>
    <p:sldId id="264" r:id="rId8"/>
    <p:sldId id="262" r:id="rId9"/>
    <p:sldId id="260" r:id="rId10"/>
    <p:sldId id="261" r:id="rId11"/>
    <p:sldId id="263" r:id="rId12"/>
    <p:sldId id="265" r:id="rId13"/>
    <p:sldId id="268" r:id="rId14"/>
    <p:sldId id="266" r:id="rId15"/>
    <p:sldId id="267" r:id="rId16"/>
    <p:sldId id="269" r:id="rId17"/>
    <p:sldId id="259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EB90A-2B01-4004-A762-DD2DB238633E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242D19-EEC0-48C4-B14F-B3EDC16C6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41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908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Think about a child who you would say is generally well, happy has a sense of well-being.  Then describe the opposite.  Are we drawing stereotypes? What evidence is supporting your ideas,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79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statement suggests</a:t>
            </a:r>
            <a:r>
              <a:rPr lang="en-GB" baseline="0" dirty="0" smtClean="0"/>
              <a:t> that health and well-being are inextricably linked.   Deconstruct the statement. Is wellbeing contingent upon health?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52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74688" y="808038"/>
            <a:ext cx="5387975" cy="4041775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Donald Paediatrician and psychoanalyst.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Vulnerability Babies literally cannot survive without extensive care.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Nurturing more than basic needs, love attentiveness.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Responsiveness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Developing bond and attachment/   Post natal depression can have an impact on the relationship between mum and baby can influence development.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This relationship is fundamental.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164200C-77DE-4F84-AC13-46D1F34E1286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303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98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we see comparisons between Maslow's theory and the WHO statement.  What is self actualisation, is it linked to self esteem.  Discuss article</a:t>
            </a:r>
            <a:r>
              <a:rPr lang="en-GB" baseline="0" dirty="0" smtClean="0"/>
              <a:t> re esteem and wellbeing versus altruism.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1067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There is recognition that well-being is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outcome of complex and interactive predispositions,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experiences, processes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values. This is in constant ebb and flow in a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nested ecological framework from the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microlevel</a:t>
            </a:r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– what happens in the everyday – to the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macro level – socio-political and cultural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determinants (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Bronfenbrenner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1979).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‘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happyology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 and the narrow focus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 subjective well-being is slowly being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replaced by a broader view that also encompasses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issues of equality and the qualities of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organisations and communities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Think about hoe we instil values in children, being kind, sharing, a sense of helping others, as opposed to being selfish not sharing being unkind.  If we think about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childrens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initial innate egocentricity (Piaget) does following social rules and boundaries feel good to young children.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696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74688" y="808038"/>
            <a:ext cx="5387975" cy="4041775"/>
          </a:xfrm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 smtClean="0">
                <a:latin typeface="Arial" panose="020B0604020202020204" pitchFamily="34" charset="0"/>
              </a:rPr>
              <a:t>Urie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Bronfenbrenner</a:t>
            </a:r>
            <a:r>
              <a:rPr lang="en-GB" altLang="en-US" dirty="0" smtClean="0">
                <a:latin typeface="Arial" panose="020B0604020202020204" pitchFamily="34" charset="0"/>
              </a:rPr>
              <a:t>.  Well being is influenced by the relationships</a:t>
            </a:r>
            <a:r>
              <a:rPr lang="en-GB" altLang="en-US" baseline="0" dirty="0" smtClean="0">
                <a:latin typeface="Arial" panose="020B0604020202020204" pitchFamily="34" charset="0"/>
              </a:rPr>
              <a:t> that exist around the child.</a:t>
            </a:r>
            <a:endParaRPr lang="en-GB" altLang="en-US" dirty="0" smtClean="0"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</a:rPr>
              <a:t>Could regular visitors to the home such as home start volunteers become an important factor in the </a:t>
            </a:r>
            <a:r>
              <a:rPr lang="en-GB" altLang="en-US" dirty="0" err="1" smtClean="0">
                <a:latin typeface="Arial" panose="020B0604020202020204" pitchFamily="34" charset="0"/>
              </a:rPr>
              <a:t>childs</a:t>
            </a:r>
            <a:r>
              <a:rPr lang="en-GB" altLang="en-US" dirty="0" smtClean="0">
                <a:latin typeface="Arial" panose="020B0604020202020204" pitchFamily="34" charset="0"/>
              </a:rPr>
              <a:t> life?  This would place them in that most central part of the diagram.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472079E6-1663-44E9-9CF1-5270CE3BC5EA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49799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Well-being doesn’t exist in isolation, it is multifaceted and complex, difficult to</a:t>
            </a:r>
            <a:r>
              <a:rPr lang="en-GB" baseline="0" dirty="0" smtClean="0"/>
              <a:t> define.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409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457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Play is the way that children engage in physical activity.  It benefits</a:t>
            </a:r>
            <a:r>
              <a:rPr lang="en-GB" baseline="0" dirty="0" smtClean="0"/>
              <a:t> are enormous.  Think about how media etc. affects children's lives in terms of sedentary activities and rising obesity levels.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46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532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501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242D19-EEC0-48C4-B14F-B3EDC16C68C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701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Wellbeing: Children feeling good/</a:t>
            </a:r>
            <a:r>
              <a:rPr lang="cy-GB" dirty="0">
                <a:solidFill>
                  <a:schemeClr val="bg1"/>
                </a:solidFill>
              </a:rPr>
              <a:t>Lles: </a:t>
            </a:r>
            <a:r>
              <a:rPr lang="cy-GB" dirty="0" smtClean="0">
                <a:solidFill>
                  <a:schemeClr val="bg1"/>
                </a:solidFill>
              </a:rPr>
              <a:t>Plant yn </a:t>
            </a:r>
            <a:r>
              <a:rPr lang="cy-GB" dirty="0">
                <a:solidFill>
                  <a:schemeClr val="bg1"/>
                </a:solidFill>
              </a:rPr>
              <a:t>teimlo'n dda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Well-being/</a:t>
            </a:r>
            <a:r>
              <a:rPr lang="en-GB" dirty="0" err="1" smtClean="0"/>
              <a:t>Lles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Beth mae lles yn ei olygu i chi</a:t>
            </a:r>
            <a:r>
              <a:rPr lang="cy-GB" dirty="0" smtClean="0"/>
              <a:t>?</a:t>
            </a:r>
          </a:p>
          <a:p>
            <a:endParaRPr lang="cy-GB" dirty="0"/>
          </a:p>
          <a:p>
            <a:r>
              <a:rPr lang="cy-GB" dirty="0"/>
              <a:t>A yw'n hawdd i ddisgrifio</a:t>
            </a:r>
            <a:r>
              <a:rPr lang="cy-GB" dirty="0" smtClean="0"/>
              <a:t>?</a:t>
            </a:r>
          </a:p>
          <a:p>
            <a:endParaRPr lang="cy-GB" dirty="0"/>
          </a:p>
          <a:p>
            <a:r>
              <a:rPr lang="cy-GB" dirty="0"/>
              <a:t>Beth mae'n edrych fel?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does well-being mean to you?</a:t>
            </a:r>
          </a:p>
          <a:p>
            <a:endParaRPr lang="en-GB" dirty="0"/>
          </a:p>
          <a:p>
            <a:r>
              <a:rPr lang="en-GB" dirty="0" smtClean="0"/>
              <a:t>Is it easy to describe?</a:t>
            </a:r>
          </a:p>
          <a:p>
            <a:endParaRPr lang="en-GB" dirty="0"/>
          </a:p>
          <a:p>
            <a:r>
              <a:rPr lang="en-GB" dirty="0" smtClean="0"/>
              <a:t>What does it look like?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World Health Organisation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" Cyflwr </a:t>
            </a:r>
            <a:r>
              <a:rPr lang="cy-GB" dirty="0"/>
              <a:t>o les corfforol, meddyliol, a chymdeithasol cyflawn ac nid absenoldeb afiechyd neu </a:t>
            </a:r>
            <a:r>
              <a:rPr lang="cy-GB" dirty="0" smtClean="0"/>
              <a:t>lesgedd“</a:t>
            </a:r>
          </a:p>
          <a:p>
            <a:r>
              <a:rPr lang="en-GB" dirty="0"/>
              <a:t>(WHO,1948).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“A state of complete physical, mental, and social well-being and not merely the absence of disease or infirmity” (WHO,1948).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/>
              <a:t>Winnicot</a:t>
            </a:r>
            <a:endParaRPr lang="en-GB" altLang="en-US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dirty="0" smtClean="0"/>
              <a:t>“There is no such thing as an infant….If you set out to describe a baby you will find you are describing a baby and someone.  A baby cannot exist alone, but is essentially part of a relationship.”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dirty="0" err="1" smtClean="0"/>
              <a:t>Winnicott</a:t>
            </a:r>
            <a:r>
              <a:rPr lang="en-US" altLang="en-US" dirty="0" smtClean="0"/>
              <a:t>, 1966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62653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Winnicot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86000" y="2551837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/>
              <a:t>"</a:t>
            </a:r>
            <a:r>
              <a:rPr lang="cy-GB" sz="2400" dirty="0"/>
              <a:t>Nid oes y fath beth â </a:t>
            </a:r>
            <a:r>
              <a:rPr lang="cy-GB" sz="2400" dirty="0" smtClean="0"/>
              <a:t>baban... Os </a:t>
            </a:r>
            <a:r>
              <a:rPr lang="cy-GB" sz="2400" dirty="0"/>
              <a:t>ydych yn mynd ati i ddisgrifio babi fe welwch eich bod yn disgrifio babi a rhywun. Ni all babi fodoli yn </a:t>
            </a:r>
            <a:r>
              <a:rPr lang="cy-GB" sz="2400" dirty="0" smtClean="0"/>
              <a:t>annibynnol, </a:t>
            </a:r>
            <a:r>
              <a:rPr lang="cy-GB" sz="2400" dirty="0"/>
              <a:t>ond yn ei hanfod </a:t>
            </a:r>
            <a:r>
              <a:rPr lang="cy-GB" sz="2400" dirty="0" smtClean="0"/>
              <a:t>mae’n </a:t>
            </a:r>
            <a:r>
              <a:rPr lang="cy-GB" sz="2400" dirty="0"/>
              <a:t>rhan o berthynas. "</a:t>
            </a:r>
            <a:br>
              <a:rPr lang="cy-GB" sz="2400" dirty="0"/>
            </a:br>
            <a:r>
              <a:rPr lang="cy-GB" sz="2400" dirty="0"/>
              <a:t>      </a:t>
            </a:r>
            <a:r>
              <a:rPr lang="cy-GB" sz="2400" dirty="0" smtClean="0"/>
              <a:t>          </a:t>
            </a:r>
            <a:r>
              <a:rPr lang="cy-GB" sz="2400" dirty="0" err="1" smtClean="0"/>
              <a:t>Winnicott</a:t>
            </a:r>
            <a:r>
              <a:rPr lang="cy-GB" sz="2400" dirty="0"/>
              <a:t>, 1966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9337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52729"/>
            <a:ext cx="7488832" cy="4387626"/>
          </a:xfrm>
        </p:spPr>
      </p:pic>
    </p:spTree>
    <p:extLst>
      <p:ext uri="{BB962C8B-B14F-4D97-AF65-F5344CB8AC3E}">
        <p14:creationId xmlns:p14="http://schemas.microsoft.com/office/powerpoint/2010/main" val="156084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Mae seicolegwyr </a:t>
            </a:r>
            <a:r>
              <a:rPr lang="cy-GB" dirty="0"/>
              <a:t>positif nawr </a:t>
            </a:r>
            <a:r>
              <a:rPr lang="cy-GB" dirty="0" smtClean="0"/>
              <a:t>yn gwahaniaethu </a:t>
            </a:r>
            <a:r>
              <a:rPr lang="cy-GB" dirty="0"/>
              <a:t>fel mater o drefn rhwng hedonistaidd lles (</a:t>
            </a:r>
            <a:r>
              <a:rPr lang="cy-GB" dirty="0" err="1" smtClean="0"/>
              <a:t>gysyniadu’n</a:t>
            </a:r>
            <a:r>
              <a:rPr lang="cy-GB" dirty="0" smtClean="0"/>
              <a:t> </a:t>
            </a:r>
            <a:r>
              <a:rPr lang="cy-GB" dirty="0"/>
              <a:t>fyr fel teimlo'n dda) a eudemonic lles (ar ôl rhinwedd, yn gwneud yn dda</a:t>
            </a:r>
            <a:r>
              <a:rPr lang="cy-GB" dirty="0" smtClean="0"/>
              <a:t>).</a:t>
            </a:r>
          </a:p>
          <a:p>
            <a:r>
              <a:rPr lang="en-GB" dirty="0"/>
              <a:t>(</a:t>
            </a:r>
            <a:r>
              <a:rPr lang="en-GB" dirty="0" err="1"/>
              <a:t>Roffey</a:t>
            </a:r>
            <a:r>
              <a:rPr lang="en-GB" dirty="0"/>
              <a:t>, </a:t>
            </a:r>
            <a:r>
              <a:rPr lang="en-GB" dirty="0" smtClean="0"/>
              <a:t>2015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Positive psychologists </a:t>
            </a:r>
            <a:r>
              <a:rPr lang="en-GB" dirty="0"/>
              <a:t>now routinely </a:t>
            </a:r>
            <a:r>
              <a:rPr lang="en-GB" dirty="0" smtClean="0"/>
              <a:t>discriminate between hedonistic well-being </a:t>
            </a:r>
            <a:r>
              <a:rPr lang="en-GB" dirty="0"/>
              <a:t>(</a:t>
            </a:r>
            <a:r>
              <a:rPr lang="en-GB" dirty="0" smtClean="0"/>
              <a:t>briefly conceptualised as feeling good) and eudemonic well-being (having virtue, doing good).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Roffey</a:t>
            </a:r>
            <a:r>
              <a:rPr lang="en-GB" dirty="0" smtClean="0"/>
              <a:t>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60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2619375" y="5516563"/>
            <a:ext cx="6511925" cy="1143000"/>
          </a:xfrm>
        </p:spPr>
        <p:txBody>
          <a:bodyPr/>
          <a:lstStyle/>
          <a:p>
            <a:r>
              <a:rPr lang="en-GB" altLang="en-US" smtClean="0"/>
              <a:t>Ecological Theory</a:t>
            </a:r>
          </a:p>
        </p:txBody>
      </p:sp>
      <p:pic>
        <p:nvPicPr>
          <p:cNvPr id="21514" name="Picture 10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88913"/>
            <a:ext cx="7920037" cy="55435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858963"/>
            <a:ext cx="5976938" cy="380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3105150"/>
            <a:ext cx="4679950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4724400"/>
            <a:ext cx="2665413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870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Holistic approach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17638"/>
            <a:ext cx="5688632" cy="4387626"/>
          </a:xfrm>
        </p:spPr>
      </p:pic>
    </p:spTree>
    <p:extLst>
      <p:ext uri="{BB962C8B-B14F-4D97-AF65-F5344CB8AC3E}">
        <p14:creationId xmlns:p14="http://schemas.microsoft.com/office/powerpoint/2010/main" val="304666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/>
              <a:t>Welsh Government’s seven core aims for children and young </a:t>
            </a:r>
            <a:r>
              <a:rPr lang="en-GB" sz="2700" dirty="0" smtClean="0"/>
              <a:t>people/ </a:t>
            </a:r>
            <a:r>
              <a:rPr lang="cy-GB" sz="2700" dirty="0"/>
              <a:t>Llywodraeth Cymru saith nod </a:t>
            </a:r>
            <a:r>
              <a:rPr lang="cy-GB" sz="2700" dirty="0" smtClean="0"/>
              <a:t>craiar </a:t>
            </a:r>
            <a:r>
              <a:rPr lang="cy-GB" sz="2700" dirty="0"/>
              <a:t>gyfer plant a phobl dd </a:t>
            </a:r>
            <a:r>
              <a:rPr lang="cy-GB" sz="2700" dirty="0" smtClean="0"/>
              <a:t>ifanc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y-GB" dirty="0" smtClean="0"/>
              <a:t>Dylai pob plentyn gael dechrau teg mewn bywyd a'r sylfaen gorau posibl ar gyfer eu twf a'u datblygiad yn y dyfodol</a:t>
            </a:r>
          </a:p>
          <a:p>
            <a:r>
              <a:rPr lang="cy-GB" dirty="0"/>
              <a:t/>
            </a:r>
            <a:br>
              <a:rPr lang="cy-GB" dirty="0"/>
            </a:br>
            <a:r>
              <a:rPr lang="cy-GB" dirty="0"/>
              <a:t>Mae pob plentyn a pherson ifanc yn cael mynediad at ystod gynhwysfawr o gyfleoedd addysg, hyfforddiant a dysgu, gan gynnwys caffael sgiliau personol a chymdeithasol </a:t>
            </a:r>
            <a:r>
              <a:rPr lang="cy-GB" dirty="0" smtClean="0"/>
              <a:t>hanfodol</a:t>
            </a:r>
          </a:p>
          <a:p>
            <a:r>
              <a:rPr lang="cy-GB" dirty="0"/>
              <a:t/>
            </a:r>
            <a:br>
              <a:rPr lang="cy-GB" dirty="0"/>
            </a:br>
            <a:r>
              <a:rPr lang="cy-GB" dirty="0"/>
              <a:t>Mwynhau'r iechyd corfforol a meddyliol, cymdeithasol ac emosiynol gorau posibl, gan gynnwys rhyddid rhag camdriniaeth, erledigaeth a </a:t>
            </a:r>
            <a:r>
              <a:rPr lang="cy-GB" dirty="0" smtClean="0"/>
              <a:t>chamfanteisio</a:t>
            </a:r>
          </a:p>
          <a:p>
            <a:r>
              <a:rPr lang="cy-GB" dirty="0"/>
              <a:t/>
            </a:r>
            <a:br>
              <a:rPr lang="cy-GB" dirty="0"/>
            </a:br>
            <a:r>
              <a:rPr lang="cy-GB" dirty="0"/>
              <a:t>Mae pob plentyn yn cael mynediad i weithgareddau chwarae, hamdden, chwaraeon a diwylliannol</a:t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Mae </a:t>
            </a:r>
            <a:r>
              <a:rPr lang="cy-GB" dirty="0"/>
              <a:t>pob plentyn a pherson ifanc yn cael gwrandawiad, eu trin â pharch ac yn arddel eu hunaniaeth hiliol a </a:t>
            </a:r>
            <a:r>
              <a:rPr lang="cy-GB" dirty="0" smtClean="0"/>
              <a:t>diwylliannol</a:t>
            </a:r>
          </a:p>
          <a:p>
            <a:r>
              <a:rPr lang="cy-GB" dirty="0"/>
              <a:t/>
            </a:r>
            <a:br>
              <a:rPr lang="cy-GB" dirty="0"/>
            </a:br>
            <a:r>
              <a:rPr lang="cy-GB" dirty="0"/>
              <a:t>Dylai pob plentyn a pherson ifanc gael cartref a chymuned ddiogel sy'n cefnogi lles corfforol ac </a:t>
            </a:r>
            <a:r>
              <a:rPr lang="cy-GB" dirty="0" smtClean="0"/>
              <a:t>emosiynol</a:t>
            </a:r>
            <a:r>
              <a:rPr lang="cy-GB" dirty="0"/>
              <a:t/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Dim </a:t>
            </a:r>
            <a:r>
              <a:rPr lang="cy-GB" dirty="0"/>
              <a:t>blentyn neu berson ifanc dan anfantais oherwydd tlodi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smtClean="0"/>
              <a:t>Every </a:t>
            </a:r>
            <a:r>
              <a:rPr lang="en-GB" dirty="0"/>
              <a:t>child should have a flying start in life and the best possible basis for their future growth and development </a:t>
            </a:r>
          </a:p>
          <a:p>
            <a:endParaRPr lang="en-GB" dirty="0" smtClean="0"/>
          </a:p>
          <a:p>
            <a:r>
              <a:rPr lang="en-GB" dirty="0" smtClean="0"/>
              <a:t>Every </a:t>
            </a:r>
            <a:r>
              <a:rPr lang="en-GB" dirty="0"/>
              <a:t>child and young person has access to a comprehensive range of education, training and learning opportunities, including the acquisition of essential personal and social skills </a:t>
            </a:r>
          </a:p>
          <a:p>
            <a:endParaRPr lang="en-GB" dirty="0" smtClean="0"/>
          </a:p>
          <a:p>
            <a:r>
              <a:rPr lang="en-GB" dirty="0" smtClean="0"/>
              <a:t>Enjoy </a:t>
            </a:r>
            <a:r>
              <a:rPr lang="en-GB" dirty="0"/>
              <a:t>the best possible physical and mental, social and emotional health, including freedom from abuse, victimisation and exploitation </a:t>
            </a:r>
          </a:p>
          <a:p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children have access to play, leisure, sporting and cultural activities </a:t>
            </a:r>
          </a:p>
          <a:p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children and young people are listened to, treated with respect and have their race and cultural identity recognised </a:t>
            </a:r>
          </a:p>
          <a:p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children and young people should have a safe home and community which supports physical and emotional well-being </a:t>
            </a:r>
          </a:p>
          <a:p>
            <a:endParaRPr lang="en-GB" dirty="0" smtClean="0"/>
          </a:p>
          <a:p>
            <a:r>
              <a:rPr lang="en-GB" dirty="0" smtClean="0"/>
              <a:t>No </a:t>
            </a:r>
            <a:r>
              <a:rPr lang="en-GB" dirty="0"/>
              <a:t>child or young person is disadvantaged by poverty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29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Well-being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dirty="0"/>
              <a:t>1. Mae gan bob plentyn a pherson ifanc </a:t>
            </a:r>
            <a:r>
              <a:rPr lang="cy-GB" dirty="0" smtClean="0"/>
              <a:t>allu i</a:t>
            </a:r>
            <a:r>
              <a:rPr lang="cy-GB" dirty="0"/>
              <a:t/>
            </a:r>
            <a:br>
              <a:rPr lang="cy-GB" dirty="0"/>
            </a:br>
            <a:r>
              <a:rPr lang="cy-GB" dirty="0" smtClean="0"/>
              <a:t>gymryd </a:t>
            </a:r>
            <a:r>
              <a:rPr lang="cy-GB" dirty="0"/>
              <a:t>rhan mewn ymarfer corff dwysedd </a:t>
            </a:r>
            <a:r>
              <a:rPr lang="cy-GB" dirty="0" smtClean="0"/>
              <a:t>cymedrol </a:t>
            </a:r>
            <a:r>
              <a:rPr lang="cy-GB" dirty="0"/>
              <a:t>i egnïol</a:t>
            </a:r>
            <a:br>
              <a:rPr lang="cy-GB" dirty="0"/>
            </a:br>
            <a:r>
              <a:rPr lang="cy-GB" dirty="0" smtClean="0"/>
              <a:t>am </a:t>
            </a:r>
            <a:r>
              <a:rPr lang="cy-GB" dirty="0"/>
              <a:t>o leiaf </a:t>
            </a:r>
            <a:r>
              <a:rPr lang="cy-GB" dirty="0" smtClean="0"/>
              <a:t>60 munud hyd </a:t>
            </a:r>
            <a:r>
              <a:rPr lang="cy-GB" dirty="0"/>
              <a:t>at sawl awr y dydd.</a:t>
            </a:r>
            <a:br>
              <a:rPr lang="cy-GB" dirty="0"/>
            </a:br>
            <a:r>
              <a:rPr lang="cy-GB" dirty="0"/>
              <a:t/>
            </a:r>
            <a:br>
              <a:rPr lang="cy-GB" dirty="0"/>
            </a:br>
            <a:r>
              <a:rPr lang="cy-GB" dirty="0"/>
              <a:t>2. </a:t>
            </a:r>
            <a:r>
              <a:rPr lang="cy-GB" dirty="0" smtClean="0"/>
              <a:t>Dylid </a:t>
            </a:r>
            <a:r>
              <a:rPr lang="cy-GB" dirty="0"/>
              <a:t>cynnwys </a:t>
            </a:r>
            <a:r>
              <a:rPr lang="cy-GB" dirty="0" smtClean="0"/>
              <a:t>gweithgareddau </a:t>
            </a:r>
            <a:r>
              <a:rPr lang="cy-GB" dirty="0"/>
              <a:t>dwyster grymus, gan </a:t>
            </a:r>
            <a:r>
              <a:rPr lang="cy-GB" dirty="0" smtClean="0"/>
              <a:t>gynnwys y </a:t>
            </a:r>
            <a:r>
              <a:rPr lang="cy-GB" dirty="0"/>
              <a:t>rhai sy'n cryfhau cyhyrau ac esgyrn,</a:t>
            </a:r>
            <a:br>
              <a:rPr lang="cy-GB" dirty="0"/>
            </a:br>
            <a:r>
              <a:rPr lang="cy-GB" dirty="0" smtClean="0"/>
              <a:t>am o </a:t>
            </a:r>
            <a:r>
              <a:rPr lang="cy-GB" dirty="0"/>
              <a:t>leiaf dri</a:t>
            </a:r>
            <a:br>
              <a:rPr lang="cy-GB" dirty="0"/>
            </a:br>
            <a:r>
              <a:rPr lang="cy-GB" dirty="0"/>
              <a:t>diwrnod yr wythnos.</a:t>
            </a:r>
            <a:br>
              <a:rPr lang="cy-GB" dirty="0"/>
            </a:br>
            <a:r>
              <a:rPr lang="cy-GB" dirty="0"/>
              <a:t/>
            </a:r>
            <a:br>
              <a:rPr lang="cy-GB" dirty="0"/>
            </a:br>
            <a:r>
              <a:rPr lang="cy-GB" dirty="0"/>
              <a:t>3. </a:t>
            </a:r>
            <a:r>
              <a:rPr lang="cy-GB" dirty="0" smtClean="0"/>
              <a:t>Dylai pob </a:t>
            </a:r>
            <a:r>
              <a:rPr lang="cy-GB" dirty="0"/>
              <a:t>plentyn a pherson </a:t>
            </a:r>
            <a:r>
              <a:rPr lang="cy-GB" dirty="0" smtClean="0"/>
              <a:t>ifanc</a:t>
            </a:r>
            <a:r>
              <a:rPr lang="cy-GB" dirty="0"/>
              <a:t/>
            </a:r>
            <a:br>
              <a:rPr lang="cy-GB" dirty="0"/>
            </a:br>
            <a:r>
              <a:rPr lang="cy-GB" dirty="0"/>
              <a:t>lleihau </a:t>
            </a:r>
            <a:r>
              <a:rPr lang="cy-GB" dirty="0" smtClean="0"/>
              <a:t>y cyfnodau estynedig maent yn eistedd yn llonydd.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1. All </a:t>
            </a:r>
            <a:r>
              <a:rPr lang="en-GB" dirty="0"/>
              <a:t>children and young people should</a:t>
            </a:r>
          </a:p>
          <a:p>
            <a:r>
              <a:rPr lang="en-GB" dirty="0"/>
              <a:t>engage in moderate to vigorous</a:t>
            </a:r>
          </a:p>
          <a:p>
            <a:r>
              <a:rPr lang="en-GB" dirty="0"/>
              <a:t>intensity physical activity for at least 60</a:t>
            </a:r>
          </a:p>
          <a:p>
            <a:r>
              <a:rPr lang="en-GB" dirty="0"/>
              <a:t>minutes and up to several hours a day.</a:t>
            </a:r>
          </a:p>
          <a:p>
            <a:endParaRPr lang="en-GB" dirty="0" smtClean="0"/>
          </a:p>
          <a:p>
            <a:r>
              <a:rPr lang="en-GB" dirty="0" smtClean="0"/>
              <a:t>2</a:t>
            </a:r>
            <a:r>
              <a:rPr lang="en-GB" dirty="0"/>
              <a:t>. Vigorous intensity activities, including</a:t>
            </a:r>
          </a:p>
          <a:p>
            <a:r>
              <a:rPr lang="en-GB" dirty="0"/>
              <a:t>those that strengthen muscle and bone,</a:t>
            </a:r>
          </a:p>
          <a:p>
            <a:r>
              <a:rPr lang="en-GB" dirty="0"/>
              <a:t>should be incorporated at least three</a:t>
            </a:r>
          </a:p>
          <a:p>
            <a:r>
              <a:rPr lang="en-GB" dirty="0"/>
              <a:t>days a week.</a:t>
            </a:r>
          </a:p>
          <a:p>
            <a:endParaRPr lang="en-GB" dirty="0" smtClean="0"/>
          </a:p>
          <a:p>
            <a:r>
              <a:rPr lang="en-GB" dirty="0" smtClean="0"/>
              <a:t>3</a:t>
            </a:r>
            <a:r>
              <a:rPr lang="en-GB" dirty="0"/>
              <a:t>. All children and young people should</a:t>
            </a:r>
          </a:p>
          <a:p>
            <a:r>
              <a:rPr lang="en-GB" dirty="0"/>
              <a:t>minimise the amount of time being</a:t>
            </a:r>
          </a:p>
          <a:p>
            <a:r>
              <a:rPr lang="en-GB" dirty="0"/>
              <a:t>sedentary (sitting) for extended periods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(ONS,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88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Well-being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800" dirty="0"/>
              <a:t>Lles o safbwynt plant - astudiaeth yn Awstralia</a:t>
            </a:r>
            <a:br>
              <a:rPr lang="cy-GB" sz="800" dirty="0"/>
            </a:br>
            <a:r>
              <a:rPr lang="cy-GB" sz="800" dirty="0"/>
              <a:t> </a:t>
            </a:r>
            <a:endParaRPr lang="cy-GB" sz="800" dirty="0" smtClean="0"/>
          </a:p>
          <a:p>
            <a:r>
              <a:rPr lang="cy-GB" sz="800" dirty="0" smtClean="0"/>
              <a:t>Teimladau </a:t>
            </a:r>
            <a:r>
              <a:rPr lang="cy-GB" sz="800" dirty="0"/>
              <a:t>o hapusrwydd ond hefyd y gallu i integreiddio tristwch i </a:t>
            </a:r>
            <a:r>
              <a:rPr lang="cy-GB" sz="800" dirty="0" smtClean="0"/>
              <a:t>‘w bywyd ac yn </a:t>
            </a:r>
            <a:r>
              <a:rPr lang="cy-GB" sz="800" dirty="0"/>
              <a:t>medru ymdrin </a:t>
            </a:r>
            <a:r>
              <a:rPr lang="cy-GB" sz="800" dirty="0" smtClean="0"/>
              <a:t>â hyn</a:t>
            </a:r>
            <a:r>
              <a:rPr lang="cy-GB" sz="800" dirty="0"/>
              <a:t/>
            </a:r>
            <a:br>
              <a:rPr lang="cy-GB" sz="800" dirty="0"/>
            </a:br>
            <a:endParaRPr lang="cy-GB" sz="800" dirty="0" smtClean="0"/>
          </a:p>
          <a:p>
            <a:r>
              <a:rPr lang="cy-GB" sz="800" dirty="0" smtClean="0"/>
              <a:t>Teimlo'n </a:t>
            </a:r>
            <a:r>
              <a:rPr lang="cy-GB" sz="800" dirty="0"/>
              <a:t>ddiogel mewn cysylltiadau cymdeithasol.</a:t>
            </a:r>
            <a:br>
              <a:rPr lang="cy-GB" sz="800" dirty="0"/>
            </a:br>
            <a:r>
              <a:rPr lang="cy-GB" sz="800" dirty="0"/>
              <a:t/>
            </a:r>
            <a:br>
              <a:rPr lang="cy-GB" sz="800" dirty="0"/>
            </a:br>
            <a:r>
              <a:rPr lang="cy-GB" sz="800" dirty="0"/>
              <a:t>B</a:t>
            </a:r>
            <a:r>
              <a:rPr lang="cy-GB" sz="800" dirty="0" smtClean="0"/>
              <a:t>od </a:t>
            </a:r>
            <a:r>
              <a:rPr lang="cy-GB" sz="800" dirty="0"/>
              <a:t>yn actor moesol mewn perthynas â chi eich hun, gwneud penderfyniadau </a:t>
            </a:r>
            <a:r>
              <a:rPr lang="cy-GB" sz="800" dirty="0" smtClean="0"/>
              <a:t>er mwyn lles </a:t>
            </a:r>
            <a:r>
              <a:rPr lang="cy-GB" sz="800" dirty="0"/>
              <a:t>gorau eu hunain ac yn ymddwyn yn dda mewn perthynas ag eraill.</a:t>
            </a:r>
            <a:br>
              <a:rPr lang="cy-GB" sz="800" dirty="0"/>
            </a:br>
            <a:r>
              <a:rPr lang="cy-GB" sz="800" dirty="0"/>
              <a:t> </a:t>
            </a:r>
            <a:br>
              <a:rPr lang="cy-GB" sz="800" dirty="0"/>
            </a:br>
            <a:r>
              <a:rPr lang="cy-GB" sz="800" dirty="0" smtClean="0"/>
              <a:t>Cael </a:t>
            </a:r>
            <a:r>
              <a:rPr lang="cy-GB" sz="800" dirty="0"/>
              <a:t>ymreolaeth ac asiantaeth </a:t>
            </a:r>
            <a:r>
              <a:rPr lang="cy-GB" sz="800" dirty="0" smtClean="0"/>
              <a:t>a’r </a:t>
            </a:r>
            <a:r>
              <a:rPr lang="cy-GB" sz="800" dirty="0"/>
              <a:t>gallu i weithredu yn rhydd, ymdrechu i ddefnyddio dewisiadau a dylanwadu ond gallu gwneud hynny o fewn cysylltiadau cymdeithasol cryf.</a:t>
            </a:r>
            <a:br>
              <a:rPr lang="cy-GB" sz="800" dirty="0"/>
            </a:br>
            <a:r>
              <a:rPr lang="cy-GB" sz="800" dirty="0"/>
              <a:t> </a:t>
            </a:r>
            <a:br>
              <a:rPr lang="cy-GB" sz="800" dirty="0"/>
            </a:br>
            <a:r>
              <a:rPr lang="cy-GB" sz="800" dirty="0"/>
              <a:t>Cadw'n ddiogel a theimlo'n ddiogel. Cafodd hyn ei ddeall mewn perthynas â diogelwch personol; teimlo'n ddiogel o fewn teuluoedd, a diogelwch byd-eang.</a:t>
            </a:r>
            <a:br>
              <a:rPr lang="cy-GB" sz="800" dirty="0"/>
            </a:br>
            <a:r>
              <a:rPr lang="cy-GB" sz="800" dirty="0"/>
              <a:t/>
            </a:r>
            <a:br>
              <a:rPr lang="cy-GB" sz="800" dirty="0"/>
            </a:br>
            <a:r>
              <a:rPr lang="cy-GB" sz="800" dirty="0"/>
              <a:t>Cael ymdeimlad cadarnhaol </a:t>
            </a:r>
            <a:r>
              <a:rPr lang="cy-GB" sz="800" dirty="0" smtClean="0"/>
              <a:t>o’r </a:t>
            </a:r>
            <a:r>
              <a:rPr lang="cy-GB" sz="800" dirty="0"/>
              <a:t>hunan, gan gynnwys cael eu gwerthfawrogi gan bobl eraill; a chael hunan cadarnhaol; cymryd amser / cael eich lle eich hun i fyfyrio.</a:t>
            </a:r>
            <a:br>
              <a:rPr lang="cy-GB" sz="800" dirty="0"/>
            </a:br>
            <a:r>
              <a:rPr lang="cy-GB" sz="800" dirty="0"/>
              <a:t> </a:t>
            </a:r>
            <a:br>
              <a:rPr lang="cy-GB" sz="800" dirty="0"/>
            </a:br>
            <a:r>
              <a:rPr lang="cy-GB" sz="800" dirty="0" smtClean="0"/>
              <a:t>Cael adnoddau a </a:t>
            </a:r>
            <a:r>
              <a:rPr lang="cy-GB" sz="800" dirty="0"/>
              <a:t>oedd yn cysylltu â chael digon o arian ar gyfer </a:t>
            </a:r>
            <a:r>
              <a:rPr lang="cy-GB" sz="800" dirty="0" smtClean="0"/>
              <a:t>cael safon byw ar </a:t>
            </a:r>
            <a:r>
              <a:rPr lang="cy-GB" sz="800" dirty="0"/>
              <a:t>gyfer y teulu. Nid </a:t>
            </a:r>
            <a:r>
              <a:rPr lang="cy-GB" sz="800" dirty="0" smtClean="0"/>
              <a:t>oedd yr </a:t>
            </a:r>
            <a:r>
              <a:rPr lang="cy-GB" sz="800" dirty="0"/>
              <a:t>anghenion </a:t>
            </a:r>
            <a:r>
              <a:rPr lang="cy-GB" sz="800" dirty="0" smtClean="0"/>
              <a:t>yma cael </a:t>
            </a:r>
            <a:r>
              <a:rPr lang="cy-GB" sz="800" dirty="0"/>
              <a:t>eu hystyried ar sail unigol </a:t>
            </a:r>
            <a:r>
              <a:rPr lang="cy-GB" sz="800" dirty="0" smtClean="0"/>
              <a:t>yn hytrach y canolbwynti oedd y teulu yn </a:t>
            </a:r>
            <a:r>
              <a:rPr lang="cy-GB" sz="800" dirty="0"/>
              <a:t>cael digon o arian.</a:t>
            </a:r>
            <a:br>
              <a:rPr lang="cy-GB" sz="800" dirty="0"/>
            </a:br>
            <a:r>
              <a:rPr lang="cy-GB" sz="800" dirty="0"/>
              <a:t> </a:t>
            </a:r>
            <a:br>
              <a:rPr lang="cy-GB" sz="800" dirty="0"/>
            </a:br>
            <a:r>
              <a:rPr lang="cy-GB" sz="800" dirty="0"/>
              <a:t>C</a:t>
            </a:r>
            <a:r>
              <a:rPr lang="cy-GB" sz="800" dirty="0" smtClean="0"/>
              <a:t>ael </a:t>
            </a:r>
            <a:r>
              <a:rPr lang="cy-GB" sz="800" dirty="0"/>
              <a:t>amgylchedd </a:t>
            </a:r>
            <a:r>
              <a:rPr lang="cy-GB" sz="800" dirty="0" smtClean="0"/>
              <a:t>ffisegol a </a:t>
            </a:r>
            <a:r>
              <a:rPr lang="cy-GB" sz="800" dirty="0"/>
              <a:t>chartref </a:t>
            </a:r>
            <a:r>
              <a:rPr lang="cy-GB" sz="800" dirty="0" smtClean="0"/>
              <a:t>da i fyw ynddo. Roedd pobl </a:t>
            </a:r>
            <a:r>
              <a:rPr lang="cy-GB" sz="800" dirty="0"/>
              <a:t>ifanc yn </a:t>
            </a:r>
            <a:r>
              <a:rPr lang="cy-GB" sz="800" dirty="0" smtClean="0"/>
              <a:t>gwerthfawrogi </a:t>
            </a:r>
            <a:r>
              <a:rPr lang="cy-GB" sz="800" dirty="0"/>
              <a:t>mannau agored lle </a:t>
            </a:r>
            <a:r>
              <a:rPr lang="cy-GB" sz="800" dirty="0" smtClean="0"/>
              <a:t>roeddent </a:t>
            </a:r>
            <a:r>
              <a:rPr lang="cy-GB" sz="800" dirty="0"/>
              <a:t>yn teimlo'n ddiogel.; y cartref fel lle </a:t>
            </a:r>
            <a:r>
              <a:rPr lang="cy-GB" sz="800" dirty="0" smtClean="0"/>
              <a:t>diogel; y </a:t>
            </a:r>
            <a:r>
              <a:rPr lang="cy-GB" sz="800" dirty="0"/>
              <a:t>teulu fel lle i gael hwyl a chael amser </a:t>
            </a:r>
            <a:r>
              <a:rPr lang="cy-GB" sz="800" dirty="0" smtClean="0"/>
              <a:t>rhydd.</a:t>
            </a:r>
            <a:r>
              <a:rPr lang="cy-GB" sz="800" dirty="0"/>
              <a:t/>
            </a:r>
            <a:br>
              <a:rPr lang="cy-GB" sz="800" dirty="0"/>
            </a:br>
            <a:r>
              <a:rPr lang="cy-GB" sz="800" dirty="0"/>
              <a:t/>
            </a:r>
            <a:br>
              <a:rPr lang="cy-GB" sz="800" dirty="0"/>
            </a:br>
            <a:r>
              <a:rPr lang="cy-GB" sz="800" dirty="0"/>
              <a:t>Ffynhonnell: Fattore et al. (2007)</a:t>
            </a:r>
            <a:endParaRPr lang="en-GB" sz="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3200" b="1" dirty="0"/>
              <a:t>Wellbeing from children’s perspective – an Australian study </a:t>
            </a:r>
            <a:endParaRPr lang="en-GB" sz="3200" dirty="0"/>
          </a:p>
          <a:p>
            <a:r>
              <a:rPr lang="en-GB" sz="3200" dirty="0" smtClean="0"/>
              <a:t> </a:t>
            </a:r>
          </a:p>
          <a:p>
            <a:r>
              <a:rPr lang="en-GB" sz="3200" dirty="0" smtClean="0"/>
              <a:t>Feelings </a:t>
            </a:r>
            <a:r>
              <a:rPr lang="en-GB" sz="3200" dirty="0"/>
              <a:t>of happiness but also the ability to integrate sadness into one’s life and be able to deal with it. </a:t>
            </a:r>
          </a:p>
          <a:p>
            <a:r>
              <a:rPr lang="en-GB" sz="3200" dirty="0" smtClean="0"/>
              <a:t> </a:t>
            </a:r>
          </a:p>
          <a:p>
            <a:r>
              <a:rPr lang="en-GB" sz="3200" dirty="0" smtClean="0"/>
              <a:t>Feeling </a:t>
            </a:r>
            <a:r>
              <a:rPr lang="en-GB" sz="3200" dirty="0"/>
              <a:t>secure in social relations. </a:t>
            </a:r>
          </a:p>
          <a:p>
            <a:endParaRPr lang="en-GB" sz="3200" dirty="0" smtClean="0"/>
          </a:p>
          <a:p>
            <a:r>
              <a:rPr lang="en-GB" sz="3200" dirty="0" smtClean="0"/>
              <a:t> </a:t>
            </a:r>
            <a:r>
              <a:rPr lang="en-GB" sz="3200" dirty="0"/>
              <a:t>Being a moral actor in relation to oneself, making decisions in one’s own best interests and behaving well in relation to others. </a:t>
            </a:r>
          </a:p>
          <a:p>
            <a:r>
              <a:rPr lang="en-GB" sz="3200" dirty="0" smtClean="0"/>
              <a:t> </a:t>
            </a:r>
          </a:p>
          <a:p>
            <a:r>
              <a:rPr lang="en-GB" sz="3200" dirty="0" smtClean="0"/>
              <a:t>Having </a:t>
            </a:r>
            <a:r>
              <a:rPr lang="en-GB" sz="3200" dirty="0"/>
              <a:t>autonomy and agency and being able to act freely, exert choices and exert influence but being able to do so within strong social relations. </a:t>
            </a:r>
          </a:p>
          <a:p>
            <a:r>
              <a:rPr lang="en-GB" sz="3200" dirty="0" smtClean="0"/>
              <a:t> </a:t>
            </a:r>
          </a:p>
          <a:p>
            <a:r>
              <a:rPr lang="en-GB" sz="3200" dirty="0" smtClean="0"/>
              <a:t>Keeping </a:t>
            </a:r>
            <a:r>
              <a:rPr lang="en-GB" sz="3200" dirty="0"/>
              <a:t>safe and feeling secure. This was understood in relation to personal safety; feeling secure within families, and global safety. </a:t>
            </a:r>
          </a:p>
          <a:p>
            <a:endParaRPr lang="en-GB" sz="3200" dirty="0" smtClean="0"/>
          </a:p>
          <a:p>
            <a:r>
              <a:rPr lang="en-GB" sz="3200" dirty="0" smtClean="0"/>
              <a:t>Having </a:t>
            </a:r>
            <a:r>
              <a:rPr lang="en-GB" sz="3200" dirty="0"/>
              <a:t>a positive sense of self including being valued by others; and having a positive self; taking time out / having your own space to reflect. </a:t>
            </a:r>
          </a:p>
          <a:p>
            <a:pPr marL="0" indent="0">
              <a:buNone/>
            </a:pPr>
            <a:r>
              <a:rPr lang="en-GB" sz="3200" dirty="0" smtClean="0"/>
              <a:t> </a:t>
            </a:r>
          </a:p>
          <a:p>
            <a:r>
              <a:rPr lang="en-GB" sz="3200" dirty="0" smtClean="0"/>
              <a:t>Having </a:t>
            </a:r>
            <a:r>
              <a:rPr lang="en-GB" sz="3200" dirty="0"/>
              <a:t>material resources which linked to having enough money for a decent standard of living for the family. Such needs were not viewed on an individual basis but were centred on the family having enough money. </a:t>
            </a:r>
          </a:p>
          <a:p>
            <a:r>
              <a:rPr lang="en-GB" sz="3200" dirty="0" smtClean="0"/>
              <a:t> </a:t>
            </a:r>
          </a:p>
          <a:p>
            <a:r>
              <a:rPr lang="en-GB" sz="3200" dirty="0" smtClean="0"/>
              <a:t>Having </a:t>
            </a:r>
            <a:r>
              <a:rPr lang="en-GB" sz="3200" dirty="0"/>
              <a:t>a good physical environment and home to be in. Young people valued open spaces in which they felt safe; the home as a place of safety and security; the family as a place for having fun and having time out. </a:t>
            </a:r>
          </a:p>
          <a:p>
            <a:endParaRPr lang="en-GB" sz="3200" dirty="0"/>
          </a:p>
          <a:p>
            <a:r>
              <a:rPr lang="fr-FR" sz="3200" dirty="0"/>
              <a:t>Source: </a:t>
            </a:r>
            <a:r>
              <a:rPr lang="fr-FR" sz="3200" dirty="0" err="1"/>
              <a:t>Fattore</a:t>
            </a:r>
            <a:r>
              <a:rPr lang="fr-FR" sz="3200" dirty="0"/>
              <a:t> et al. (2007)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863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/>
              <a:t>Lles yn gysyniad cymhleth.</a:t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Nid </a:t>
            </a:r>
            <a:r>
              <a:rPr lang="cy-GB" dirty="0"/>
              <a:t>yw'n bodoli ar wahân.</a:t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Nid </a:t>
            </a:r>
            <a:r>
              <a:rPr lang="cy-GB" dirty="0"/>
              <a:t>yw'n hawdd </a:t>
            </a:r>
            <a:r>
              <a:rPr lang="cy-GB" dirty="0" smtClean="0"/>
              <a:t>lleihau  </a:t>
            </a:r>
            <a:r>
              <a:rPr lang="cy-GB" dirty="0"/>
              <a:t>i ffactorau ynysig</a:t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Fodd </a:t>
            </a:r>
            <a:r>
              <a:rPr lang="cy-GB" dirty="0"/>
              <a:t>bynnag, mae'n elfen bwysig o ddatblygiad plant.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Well-being is a complex concept.</a:t>
            </a:r>
          </a:p>
          <a:p>
            <a:r>
              <a:rPr lang="en-GB" dirty="0" smtClean="0"/>
              <a:t>It does not exist in isolation.</a:t>
            </a:r>
          </a:p>
          <a:p>
            <a:r>
              <a:rPr lang="en-GB" dirty="0" smtClean="0"/>
              <a:t>It is not easily reducible to isolated factors</a:t>
            </a:r>
          </a:p>
          <a:p>
            <a:r>
              <a:rPr lang="en-GB" dirty="0" smtClean="0"/>
              <a:t>However it is an important component of child development.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902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000" dirty="0" smtClean="0"/>
          </a:p>
          <a:p>
            <a:endParaRPr lang="en-GB" sz="1000" dirty="0"/>
          </a:p>
          <a:p>
            <a:r>
              <a:rPr lang="en-GB" sz="1000" dirty="0" err="1"/>
              <a:t>Fattore</a:t>
            </a:r>
            <a:r>
              <a:rPr lang="en-GB" sz="1000" dirty="0"/>
              <a:t>, T, Mason, </a:t>
            </a:r>
            <a:r>
              <a:rPr lang="en-GB" sz="1000" dirty="0" smtClean="0"/>
              <a:t>J. </a:t>
            </a:r>
            <a:r>
              <a:rPr lang="en-GB" sz="1000" dirty="0"/>
              <a:t>&amp; Watson E. (2007) ‘Children’s conceptualisations of their well-being’. </a:t>
            </a:r>
            <a:r>
              <a:rPr lang="en-GB" sz="1000" i="1" dirty="0"/>
              <a:t>Social Indicators Research, 80, 1, 5-29 </a:t>
            </a:r>
            <a:endParaRPr lang="en-GB" sz="1000" dirty="0" smtClean="0"/>
          </a:p>
          <a:p>
            <a:endParaRPr lang="en-GB" sz="1000" dirty="0"/>
          </a:p>
          <a:p>
            <a:r>
              <a:rPr lang="en-GB" sz="1000" dirty="0" smtClean="0"/>
              <a:t>Hicks, S, et al.   (2011). </a:t>
            </a:r>
            <a:r>
              <a:rPr lang="en-GB" sz="1000" i="1" dirty="0" smtClean="0"/>
              <a:t>Measuring Children’s </a:t>
            </a:r>
            <a:r>
              <a:rPr lang="en-GB" sz="1000" i="1" dirty="0"/>
              <a:t>and Young People’s </a:t>
            </a:r>
            <a:r>
              <a:rPr lang="en-GB" sz="1000" i="1" dirty="0" smtClean="0"/>
              <a:t>Well-being.</a:t>
            </a:r>
            <a:r>
              <a:rPr lang="en-GB" sz="1000" dirty="0" smtClean="0"/>
              <a:t> Office </a:t>
            </a:r>
            <a:r>
              <a:rPr lang="en-GB" sz="1000" dirty="0"/>
              <a:t>for National Statistics and BRASS, Cardiff University </a:t>
            </a:r>
            <a:endParaRPr lang="en-GB" sz="1000" dirty="0" smtClean="0"/>
          </a:p>
          <a:p>
            <a:endParaRPr lang="en-GB" sz="1000" b="1" dirty="0"/>
          </a:p>
          <a:p>
            <a:r>
              <a:rPr lang="en-GB" sz="1000" dirty="0" err="1" smtClean="0"/>
              <a:t>Bronfenbrenner</a:t>
            </a:r>
            <a:r>
              <a:rPr lang="en-GB" sz="1000" dirty="0" smtClean="0"/>
              <a:t>, U.  </a:t>
            </a:r>
            <a:r>
              <a:rPr lang="en-GB" sz="1000" dirty="0"/>
              <a:t>(1979). </a:t>
            </a:r>
            <a:r>
              <a:rPr lang="en-GB" sz="1000" i="1" dirty="0"/>
              <a:t>The Ecology of Human Development: Experiments by Nature and Design</a:t>
            </a:r>
            <a:r>
              <a:rPr lang="en-GB" sz="1000" dirty="0"/>
              <a:t>. Cambridge, MA</a:t>
            </a:r>
            <a:r>
              <a:rPr lang="en-GB" sz="1000" dirty="0" smtClean="0"/>
              <a:t>: Harvard University Press.</a:t>
            </a:r>
            <a:endParaRPr lang="en-GB" sz="1000" i="1" dirty="0"/>
          </a:p>
          <a:p>
            <a:endParaRPr lang="en-GB" sz="1000" i="1" dirty="0" smtClean="0"/>
          </a:p>
          <a:p>
            <a:r>
              <a:rPr lang="en-GB" sz="1000" i="1" dirty="0" smtClean="0"/>
              <a:t> </a:t>
            </a:r>
            <a:r>
              <a:rPr lang="en-GB" sz="1000" i="1" dirty="0" err="1" smtClean="0"/>
              <a:t>Roffey</a:t>
            </a:r>
            <a:r>
              <a:rPr lang="en-GB" sz="1000" i="1" dirty="0" smtClean="0"/>
              <a:t>, S. (2015</a:t>
            </a:r>
            <a:r>
              <a:rPr lang="en-GB" sz="1000" dirty="0" smtClean="0"/>
              <a:t>). </a:t>
            </a:r>
            <a:r>
              <a:rPr lang="en-GB" sz="1000" dirty="0"/>
              <a:t>Becoming an agent of change for </a:t>
            </a:r>
            <a:r>
              <a:rPr lang="en-GB" sz="1000" dirty="0" smtClean="0"/>
              <a:t>school and </a:t>
            </a:r>
            <a:r>
              <a:rPr lang="en-GB" sz="1000" dirty="0"/>
              <a:t>student </a:t>
            </a:r>
            <a:r>
              <a:rPr lang="en-GB" sz="1000" dirty="0" smtClean="0"/>
              <a:t>well-being</a:t>
            </a:r>
            <a:r>
              <a:rPr lang="en-GB" sz="1000" b="1" dirty="0" smtClean="0"/>
              <a:t>.</a:t>
            </a:r>
            <a:r>
              <a:rPr lang="en-GB" sz="1000" dirty="0" smtClean="0"/>
              <a:t> </a:t>
            </a:r>
            <a:r>
              <a:rPr lang="en-GB" sz="1000" i="1" dirty="0" smtClean="0"/>
              <a:t>Educational </a:t>
            </a:r>
            <a:r>
              <a:rPr lang="en-GB" sz="1000" i="1" dirty="0"/>
              <a:t>&amp; Child Psychology Vol. 32 No. 1 </a:t>
            </a:r>
            <a:r>
              <a:rPr lang="en-GB" sz="1000" dirty="0" smtClean="0"/>
              <a:t>21: </a:t>
            </a:r>
            <a:r>
              <a:rPr lang="en-GB" sz="1000" i="1" dirty="0" smtClean="0"/>
              <a:t>The </a:t>
            </a:r>
            <a:r>
              <a:rPr lang="en-GB" sz="1000" i="1" dirty="0"/>
              <a:t>British Psychological </a:t>
            </a:r>
            <a:r>
              <a:rPr lang="en-GB" sz="1000" i="1" dirty="0" smtClean="0"/>
              <a:t>Society. </a:t>
            </a:r>
          </a:p>
          <a:p>
            <a:endParaRPr lang="en-GB" sz="1000" i="1" dirty="0"/>
          </a:p>
          <a:p>
            <a:r>
              <a:rPr lang="en-GB" sz="1000" dirty="0" err="1"/>
              <a:t>Winnicott</a:t>
            </a:r>
            <a:r>
              <a:rPr lang="en-GB" sz="1000" dirty="0"/>
              <a:t>, D.W. (1960). The Theory of the Parent-Infant Relationship. Int. J. Psycho-Anal., 41:585-595</a:t>
            </a:r>
            <a:r>
              <a:rPr lang="en-GB" sz="1000" dirty="0" smtClean="0"/>
              <a:t>.</a:t>
            </a:r>
          </a:p>
          <a:p>
            <a:endParaRPr lang="en-GB" sz="1000" dirty="0"/>
          </a:p>
          <a:p>
            <a:endParaRPr lang="en-GB" sz="1000" dirty="0" smtClean="0"/>
          </a:p>
          <a:p>
            <a:r>
              <a:rPr lang="en-GB" sz="1000" dirty="0" smtClean="0"/>
              <a:t>World Health Organisation. (1948). </a:t>
            </a:r>
            <a:r>
              <a:rPr lang="en-GB" sz="1000" i="1" dirty="0" smtClean="0"/>
              <a:t>Preamble to the constitution of the World Health Organisation as adopted by the International Health Conference</a:t>
            </a:r>
            <a:r>
              <a:rPr lang="en-GB" sz="1000" dirty="0" smtClean="0"/>
              <a:t>, New York, 2,100.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20913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303dbf9b-b85b-46a0-94f1-894078c07ecd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793</TotalTime>
  <Words>1383</Words>
  <Application>Microsoft Office PowerPoint</Application>
  <PresentationFormat>On-screen Show (4:3)</PresentationFormat>
  <Paragraphs>162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MS PGothic</vt:lpstr>
      <vt:lpstr>Arial</vt:lpstr>
      <vt:lpstr>Calibri</vt:lpstr>
      <vt:lpstr>Myriad Pro</vt:lpstr>
      <vt:lpstr>20140311PresentationUWTSDTemplate</vt:lpstr>
      <vt:lpstr>Wellbeing: Children feeling good/Lles: Plant yn teimlo'n dda</vt:lpstr>
      <vt:lpstr>Well-being/Lles</vt:lpstr>
      <vt:lpstr>World Health Organisation</vt:lpstr>
      <vt:lpstr>Winnicot</vt:lpstr>
      <vt:lpstr>Winnicot</vt:lpstr>
      <vt:lpstr>Maslow</vt:lpstr>
      <vt:lpstr>PowerPoint Presentation</vt:lpstr>
      <vt:lpstr>Ecological Theory</vt:lpstr>
      <vt:lpstr>Holistic approach</vt:lpstr>
      <vt:lpstr>Welsh Government’s seven core aims for children and young people/ Llywodraeth Cymru saith nod craiar gyfer plant a phobl dd ifanc  </vt:lpstr>
      <vt:lpstr>Physical Well-being</vt:lpstr>
      <vt:lpstr> Well-being</vt:lpstr>
      <vt:lpstr>Summary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Paul Darby</cp:lastModifiedBy>
  <cp:revision>13</cp:revision>
  <cp:lastPrinted>2017-02-02T13:09:30Z</cp:lastPrinted>
  <dcterms:created xsi:type="dcterms:W3CDTF">2015-04-14T15:21:28Z</dcterms:created>
  <dcterms:modified xsi:type="dcterms:W3CDTF">2017-02-02T13:09:58Z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