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8" r:id="rId3"/>
    <p:sldId id="257" r:id="rId4"/>
    <p:sldId id="259" r:id="rId5"/>
    <p:sldId id="262" r:id="rId6"/>
    <p:sldId id="261" r:id="rId7"/>
    <p:sldId id="260" r:id="rId8"/>
    <p:sldId id="264" r:id="rId9"/>
    <p:sldId id="263" r:id="rId10"/>
    <p:sldId id="275" r:id="rId11"/>
    <p:sldId id="278" r:id="rId12"/>
    <p:sldId id="279" r:id="rId13"/>
    <p:sldId id="277" r:id="rId14"/>
    <p:sldId id="274" r:id="rId15"/>
    <p:sldId id="266" r:id="rId16"/>
    <p:sldId id="268" r:id="rId17"/>
    <p:sldId id="270" r:id="rId18"/>
    <p:sldId id="271" r:id="rId19"/>
    <p:sldId id="280" r:id="rId20"/>
    <p:sldId id="272"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933" autoAdjust="0"/>
  </p:normalViewPr>
  <p:slideViewPr>
    <p:cSldViewPr snapToGrid="0">
      <p:cViewPr varScale="1">
        <p:scale>
          <a:sx n="94" d="100"/>
          <a:sy n="94" d="100"/>
        </p:scale>
        <p:origin x="123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4AF33A4-6780-4126-B4E5-E19FECBEDDF8}" type="doc">
      <dgm:prSet loTypeId="urn:microsoft.com/office/officeart/2005/8/layout/cycle2" loCatId="cycle" qsTypeId="urn:microsoft.com/office/officeart/2005/8/quickstyle/simple5" qsCatId="simple" csTypeId="urn:microsoft.com/office/officeart/2005/8/colors/accent1_1" csCatId="accent1" phldr="1"/>
      <dgm:spPr/>
      <dgm:t>
        <a:bodyPr/>
        <a:lstStyle/>
        <a:p>
          <a:endParaRPr lang="en-US"/>
        </a:p>
      </dgm:t>
    </dgm:pt>
    <dgm:pt modelId="{7EDE76C8-00D1-416D-8F50-AB813AAD6DC7}">
      <dgm:prSet/>
      <dgm:spPr/>
      <dgm:t>
        <a:bodyPr/>
        <a:lstStyle/>
        <a:p>
          <a:r>
            <a:rPr lang="en-GB" dirty="0"/>
            <a:t>Suspension</a:t>
          </a:r>
          <a:endParaRPr lang="en-US" dirty="0"/>
        </a:p>
      </dgm:t>
    </dgm:pt>
    <dgm:pt modelId="{E67D3625-65D0-4031-BD45-A29F409A8B62}" type="parTrans" cxnId="{31166A2A-DE2B-42D3-9374-99462F1E7EDD}">
      <dgm:prSet/>
      <dgm:spPr/>
      <dgm:t>
        <a:bodyPr/>
        <a:lstStyle/>
        <a:p>
          <a:endParaRPr lang="en-US"/>
        </a:p>
      </dgm:t>
    </dgm:pt>
    <dgm:pt modelId="{250B43D0-F6FD-4EC7-BC95-E17ABC69C1B6}" type="sibTrans" cxnId="{31166A2A-DE2B-42D3-9374-99462F1E7EDD}">
      <dgm:prSet/>
      <dgm:spPr/>
      <dgm:t>
        <a:bodyPr/>
        <a:lstStyle/>
        <a:p>
          <a:endParaRPr lang="en-US"/>
        </a:p>
      </dgm:t>
    </dgm:pt>
    <dgm:pt modelId="{963978DE-6863-42BA-A6FE-17AFACA6DD67}">
      <dgm:prSet/>
      <dgm:spPr/>
      <dgm:t>
        <a:bodyPr/>
        <a:lstStyle/>
        <a:p>
          <a:r>
            <a:rPr lang="en-GB"/>
            <a:t>Damper</a:t>
          </a:r>
          <a:endParaRPr lang="en-US"/>
        </a:p>
      </dgm:t>
    </dgm:pt>
    <dgm:pt modelId="{1330E9A2-B3C2-4091-A53D-E9C5DDC57A49}" type="parTrans" cxnId="{92F2F0EA-3D27-4B94-BA94-BA4D25460E63}">
      <dgm:prSet/>
      <dgm:spPr/>
      <dgm:t>
        <a:bodyPr/>
        <a:lstStyle/>
        <a:p>
          <a:endParaRPr lang="en-US"/>
        </a:p>
      </dgm:t>
    </dgm:pt>
    <dgm:pt modelId="{38493F98-03E8-4870-8DEA-A66DCFF3896E}" type="sibTrans" cxnId="{92F2F0EA-3D27-4B94-BA94-BA4D25460E63}">
      <dgm:prSet/>
      <dgm:spPr/>
      <dgm:t>
        <a:bodyPr/>
        <a:lstStyle/>
        <a:p>
          <a:endParaRPr lang="en-US"/>
        </a:p>
      </dgm:t>
    </dgm:pt>
    <dgm:pt modelId="{2123CA11-665A-4FCA-B0A7-C32859813715}">
      <dgm:prSet/>
      <dgm:spPr/>
      <dgm:t>
        <a:bodyPr/>
        <a:lstStyle/>
        <a:p>
          <a:r>
            <a:rPr lang="en-GB"/>
            <a:t>ARB roles</a:t>
          </a:r>
          <a:endParaRPr lang="en-US"/>
        </a:p>
      </dgm:t>
    </dgm:pt>
    <dgm:pt modelId="{50111A2F-8F85-487F-BDED-CE6FC425073B}" type="parTrans" cxnId="{E0BA0E7E-C46E-4A77-A1DF-338656E9B05B}">
      <dgm:prSet/>
      <dgm:spPr/>
      <dgm:t>
        <a:bodyPr/>
        <a:lstStyle/>
        <a:p>
          <a:endParaRPr lang="en-US"/>
        </a:p>
      </dgm:t>
    </dgm:pt>
    <dgm:pt modelId="{C6115973-EB41-449D-A5DB-47C81F450D18}" type="sibTrans" cxnId="{E0BA0E7E-C46E-4A77-A1DF-338656E9B05B}">
      <dgm:prSet/>
      <dgm:spPr/>
      <dgm:t>
        <a:bodyPr/>
        <a:lstStyle/>
        <a:p>
          <a:endParaRPr lang="en-US"/>
        </a:p>
      </dgm:t>
    </dgm:pt>
    <dgm:pt modelId="{C5E7D3D2-6EA8-4080-B04F-C0ACFD1D0CEF}">
      <dgm:prSet/>
      <dgm:spPr/>
      <dgm:t>
        <a:bodyPr/>
        <a:lstStyle/>
        <a:p>
          <a:r>
            <a:rPr lang="en-GB"/>
            <a:t>Important of front-rear balance</a:t>
          </a:r>
          <a:endParaRPr lang="en-US"/>
        </a:p>
      </dgm:t>
    </dgm:pt>
    <dgm:pt modelId="{E9590551-2D91-42A4-8A4D-8BD9FDFE431A}" type="parTrans" cxnId="{38D146CF-0596-49D1-8FA5-0E2E6A70D37F}">
      <dgm:prSet/>
      <dgm:spPr/>
      <dgm:t>
        <a:bodyPr/>
        <a:lstStyle/>
        <a:p>
          <a:endParaRPr lang="en-US"/>
        </a:p>
      </dgm:t>
    </dgm:pt>
    <dgm:pt modelId="{F6C631A1-14C2-475A-9DAD-26EE13C33923}" type="sibTrans" cxnId="{38D146CF-0596-49D1-8FA5-0E2E6A70D37F}">
      <dgm:prSet/>
      <dgm:spPr/>
      <dgm:t>
        <a:bodyPr/>
        <a:lstStyle/>
        <a:p>
          <a:endParaRPr lang="en-US"/>
        </a:p>
      </dgm:t>
    </dgm:pt>
    <dgm:pt modelId="{817B6AF5-D311-48C0-ADE4-EA93CEA3A110}">
      <dgm:prSet/>
      <dgm:spPr/>
      <dgm:t>
        <a:bodyPr/>
        <a:lstStyle/>
        <a:p>
          <a:r>
            <a:rPr lang="en-GB"/>
            <a:t>Roll stiffness</a:t>
          </a:r>
          <a:endParaRPr lang="en-US"/>
        </a:p>
      </dgm:t>
    </dgm:pt>
    <dgm:pt modelId="{CF7F2E82-942C-43DD-9C90-21D798950B86}" type="parTrans" cxnId="{620280FA-B9DA-4946-B373-0BB0130B455E}">
      <dgm:prSet/>
      <dgm:spPr/>
      <dgm:t>
        <a:bodyPr/>
        <a:lstStyle/>
        <a:p>
          <a:endParaRPr lang="en-US"/>
        </a:p>
      </dgm:t>
    </dgm:pt>
    <dgm:pt modelId="{CD8D32E6-CC8C-4C8A-A1AB-294D55C6DF27}" type="sibTrans" cxnId="{620280FA-B9DA-4946-B373-0BB0130B455E}">
      <dgm:prSet/>
      <dgm:spPr/>
      <dgm:t>
        <a:bodyPr/>
        <a:lstStyle/>
        <a:p>
          <a:endParaRPr lang="en-US"/>
        </a:p>
      </dgm:t>
    </dgm:pt>
    <dgm:pt modelId="{8D11038F-0DF0-4BD2-9BBA-83DFA8B5A88B}">
      <dgm:prSet/>
      <dgm:spPr/>
      <dgm:t>
        <a:bodyPr/>
        <a:lstStyle/>
        <a:p>
          <a:r>
            <a:rPr lang="en-GB" dirty="0"/>
            <a:t>Damping ratios</a:t>
          </a:r>
          <a:endParaRPr lang="en-US" dirty="0"/>
        </a:p>
      </dgm:t>
    </dgm:pt>
    <dgm:pt modelId="{EFD026BB-0A3A-4935-804A-F3924E765E59}" type="parTrans" cxnId="{2F1A3D6D-4367-4E2A-A2C9-A1C5044B3A5D}">
      <dgm:prSet/>
      <dgm:spPr/>
      <dgm:t>
        <a:bodyPr/>
        <a:lstStyle/>
        <a:p>
          <a:endParaRPr lang="en-US"/>
        </a:p>
      </dgm:t>
    </dgm:pt>
    <dgm:pt modelId="{159B6EB9-1555-477D-9CE8-469D70BA2241}" type="sibTrans" cxnId="{2F1A3D6D-4367-4E2A-A2C9-A1C5044B3A5D}">
      <dgm:prSet/>
      <dgm:spPr/>
      <dgm:t>
        <a:bodyPr/>
        <a:lstStyle/>
        <a:p>
          <a:endParaRPr lang="en-US"/>
        </a:p>
      </dgm:t>
    </dgm:pt>
    <dgm:pt modelId="{D966F354-ABD6-4EF7-AE2C-1B0C7354FE5A}" type="pres">
      <dgm:prSet presAssocID="{24AF33A4-6780-4126-B4E5-E19FECBEDDF8}" presName="cycle" presStyleCnt="0">
        <dgm:presLayoutVars>
          <dgm:dir/>
          <dgm:resizeHandles val="exact"/>
        </dgm:presLayoutVars>
      </dgm:prSet>
      <dgm:spPr/>
    </dgm:pt>
    <dgm:pt modelId="{D5C0052D-23E4-4F46-9B7E-8DEDEE573DCB}" type="pres">
      <dgm:prSet presAssocID="{7EDE76C8-00D1-416D-8F50-AB813AAD6DC7}" presName="node" presStyleLbl="node1" presStyleIdx="0" presStyleCnt="6" custRadScaleRad="111897" custRadScaleInc="0">
        <dgm:presLayoutVars>
          <dgm:bulletEnabled val="1"/>
        </dgm:presLayoutVars>
      </dgm:prSet>
      <dgm:spPr/>
    </dgm:pt>
    <dgm:pt modelId="{01441B87-D1A8-4706-A3A0-4F7D03B14909}" type="pres">
      <dgm:prSet presAssocID="{250B43D0-F6FD-4EC7-BC95-E17ABC69C1B6}" presName="sibTrans" presStyleLbl="sibTrans2D1" presStyleIdx="0" presStyleCnt="6"/>
      <dgm:spPr/>
    </dgm:pt>
    <dgm:pt modelId="{2C6D9697-DFEC-4B86-A001-5A766E2F82EF}" type="pres">
      <dgm:prSet presAssocID="{250B43D0-F6FD-4EC7-BC95-E17ABC69C1B6}" presName="connectorText" presStyleLbl="sibTrans2D1" presStyleIdx="0" presStyleCnt="6"/>
      <dgm:spPr/>
    </dgm:pt>
    <dgm:pt modelId="{B9E3531F-AD4E-4762-B10E-0DC882073AA2}" type="pres">
      <dgm:prSet presAssocID="{963978DE-6863-42BA-A6FE-17AFACA6DD67}" presName="node" presStyleLbl="node1" presStyleIdx="1" presStyleCnt="6">
        <dgm:presLayoutVars>
          <dgm:bulletEnabled val="1"/>
        </dgm:presLayoutVars>
      </dgm:prSet>
      <dgm:spPr/>
    </dgm:pt>
    <dgm:pt modelId="{78C3BE1D-3916-48B2-BCA0-AFABFEF0D8E8}" type="pres">
      <dgm:prSet presAssocID="{38493F98-03E8-4870-8DEA-A66DCFF3896E}" presName="sibTrans" presStyleLbl="sibTrans2D1" presStyleIdx="1" presStyleCnt="6"/>
      <dgm:spPr/>
    </dgm:pt>
    <dgm:pt modelId="{B815026F-36B6-4B3C-B667-AA7979704114}" type="pres">
      <dgm:prSet presAssocID="{38493F98-03E8-4870-8DEA-A66DCFF3896E}" presName="connectorText" presStyleLbl="sibTrans2D1" presStyleIdx="1" presStyleCnt="6"/>
      <dgm:spPr/>
    </dgm:pt>
    <dgm:pt modelId="{F60B34DD-4AA1-4DC2-8884-4DD843CD9B75}" type="pres">
      <dgm:prSet presAssocID="{2123CA11-665A-4FCA-B0A7-C32859813715}" presName="node" presStyleLbl="node1" presStyleIdx="2" presStyleCnt="6">
        <dgm:presLayoutVars>
          <dgm:bulletEnabled val="1"/>
        </dgm:presLayoutVars>
      </dgm:prSet>
      <dgm:spPr/>
    </dgm:pt>
    <dgm:pt modelId="{1631B56B-3C81-4F56-AAE3-922F122E6EFA}" type="pres">
      <dgm:prSet presAssocID="{C6115973-EB41-449D-A5DB-47C81F450D18}" presName="sibTrans" presStyleLbl="sibTrans2D1" presStyleIdx="2" presStyleCnt="6"/>
      <dgm:spPr/>
    </dgm:pt>
    <dgm:pt modelId="{C7BF8770-6ADC-4E19-80A0-3FB5760A91AF}" type="pres">
      <dgm:prSet presAssocID="{C6115973-EB41-449D-A5DB-47C81F450D18}" presName="connectorText" presStyleLbl="sibTrans2D1" presStyleIdx="2" presStyleCnt="6"/>
      <dgm:spPr/>
    </dgm:pt>
    <dgm:pt modelId="{DE0B108F-0D26-409C-BF79-FA1CDA290DEB}" type="pres">
      <dgm:prSet presAssocID="{C5E7D3D2-6EA8-4080-B04F-C0ACFD1D0CEF}" presName="node" presStyleLbl="node1" presStyleIdx="3" presStyleCnt="6">
        <dgm:presLayoutVars>
          <dgm:bulletEnabled val="1"/>
        </dgm:presLayoutVars>
      </dgm:prSet>
      <dgm:spPr/>
    </dgm:pt>
    <dgm:pt modelId="{714BD631-1604-45AA-859A-5E67BC5B32DC}" type="pres">
      <dgm:prSet presAssocID="{F6C631A1-14C2-475A-9DAD-26EE13C33923}" presName="sibTrans" presStyleLbl="sibTrans2D1" presStyleIdx="3" presStyleCnt="6"/>
      <dgm:spPr/>
    </dgm:pt>
    <dgm:pt modelId="{F44308E4-BAD0-4BA3-A104-0F708CE9DFB7}" type="pres">
      <dgm:prSet presAssocID="{F6C631A1-14C2-475A-9DAD-26EE13C33923}" presName="connectorText" presStyleLbl="sibTrans2D1" presStyleIdx="3" presStyleCnt="6"/>
      <dgm:spPr/>
    </dgm:pt>
    <dgm:pt modelId="{5AD6AD6A-CA7F-41AA-9B96-D61F496CF501}" type="pres">
      <dgm:prSet presAssocID="{817B6AF5-D311-48C0-ADE4-EA93CEA3A110}" presName="node" presStyleLbl="node1" presStyleIdx="4" presStyleCnt="6">
        <dgm:presLayoutVars>
          <dgm:bulletEnabled val="1"/>
        </dgm:presLayoutVars>
      </dgm:prSet>
      <dgm:spPr/>
    </dgm:pt>
    <dgm:pt modelId="{E2B22E7C-1FB4-4A33-8EC8-5DB97FA9599D}" type="pres">
      <dgm:prSet presAssocID="{CD8D32E6-CC8C-4C8A-A1AB-294D55C6DF27}" presName="sibTrans" presStyleLbl="sibTrans2D1" presStyleIdx="4" presStyleCnt="6"/>
      <dgm:spPr/>
    </dgm:pt>
    <dgm:pt modelId="{B5C9F21F-5E4D-4B65-A770-D18646713A11}" type="pres">
      <dgm:prSet presAssocID="{CD8D32E6-CC8C-4C8A-A1AB-294D55C6DF27}" presName="connectorText" presStyleLbl="sibTrans2D1" presStyleIdx="4" presStyleCnt="6"/>
      <dgm:spPr/>
    </dgm:pt>
    <dgm:pt modelId="{3DEA5A50-C5A6-4DD1-BFE6-09F98DA47FFE}" type="pres">
      <dgm:prSet presAssocID="{8D11038F-0DF0-4BD2-9BBA-83DFA8B5A88B}" presName="node" presStyleLbl="node1" presStyleIdx="5" presStyleCnt="6">
        <dgm:presLayoutVars>
          <dgm:bulletEnabled val="1"/>
        </dgm:presLayoutVars>
      </dgm:prSet>
      <dgm:spPr/>
    </dgm:pt>
    <dgm:pt modelId="{FDD79745-FB2C-418D-AA16-30B102E8411C}" type="pres">
      <dgm:prSet presAssocID="{159B6EB9-1555-477D-9CE8-469D70BA2241}" presName="sibTrans" presStyleLbl="sibTrans2D1" presStyleIdx="5" presStyleCnt="6"/>
      <dgm:spPr/>
    </dgm:pt>
    <dgm:pt modelId="{3887355B-D8AD-434A-8C8D-885E3C85CACC}" type="pres">
      <dgm:prSet presAssocID="{159B6EB9-1555-477D-9CE8-469D70BA2241}" presName="connectorText" presStyleLbl="sibTrans2D1" presStyleIdx="5" presStyleCnt="6"/>
      <dgm:spPr/>
    </dgm:pt>
  </dgm:ptLst>
  <dgm:cxnLst>
    <dgm:cxn modelId="{6796EF1B-C640-4FC0-980F-7EA3F6617B82}" type="presOf" srcId="{817B6AF5-D311-48C0-ADE4-EA93CEA3A110}" destId="{5AD6AD6A-CA7F-41AA-9B96-D61F496CF501}" srcOrd="0" destOrd="0" presId="urn:microsoft.com/office/officeart/2005/8/layout/cycle2"/>
    <dgm:cxn modelId="{F080CE1D-77BB-48E3-A8CC-89DEF0C4D26F}" type="presOf" srcId="{159B6EB9-1555-477D-9CE8-469D70BA2241}" destId="{3887355B-D8AD-434A-8C8D-885E3C85CACC}" srcOrd="1" destOrd="0" presId="urn:microsoft.com/office/officeart/2005/8/layout/cycle2"/>
    <dgm:cxn modelId="{3D545421-2384-4271-AC4B-9117DE5D22DC}" type="presOf" srcId="{38493F98-03E8-4870-8DEA-A66DCFF3896E}" destId="{78C3BE1D-3916-48B2-BCA0-AFABFEF0D8E8}" srcOrd="0" destOrd="0" presId="urn:microsoft.com/office/officeart/2005/8/layout/cycle2"/>
    <dgm:cxn modelId="{31166A2A-DE2B-42D3-9374-99462F1E7EDD}" srcId="{24AF33A4-6780-4126-B4E5-E19FECBEDDF8}" destId="{7EDE76C8-00D1-416D-8F50-AB813AAD6DC7}" srcOrd="0" destOrd="0" parTransId="{E67D3625-65D0-4031-BD45-A29F409A8B62}" sibTransId="{250B43D0-F6FD-4EC7-BC95-E17ABC69C1B6}"/>
    <dgm:cxn modelId="{D266C034-CC83-4C87-BC2D-B549FA3EC306}" type="presOf" srcId="{963978DE-6863-42BA-A6FE-17AFACA6DD67}" destId="{B9E3531F-AD4E-4762-B10E-0DC882073AA2}" srcOrd="0" destOrd="0" presId="urn:microsoft.com/office/officeart/2005/8/layout/cycle2"/>
    <dgm:cxn modelId="{F1118262-7D51-4654-9FB5-5F292F034B32}" type="presOf" srcId="{38493F98-03E8-4870-8DEA-A66DCFF3896E}" destId="{B815026F-36B6-4B3C-B667-AA7979704114}" srcOrd="1" destOrd="0" presId="urn:microsoft.com/office/officeart/2005/8/layout/cycle2"/>
    <dgm:cxn modelId="{B83E2D46-9473-446B-A045-BD0B6C3C406D}" type="presOf" srcId="{C6115973-EB41-449D-A5DB-47C81F450D18}" destId="{1631B56B-3C81-4F56-AAE3-922F122E6EFA}" srcOrd="0" destOrd="0" presId="urn:microsoft.com/office/officeart/2005/8/layout/cycle2"/>
    <dgm:cxn modelId="{2F1A3D6D-4367-4E2A-A2C9-A1C5044B3A5D}" srcId="{24AF33A4-6780-4126-B4E5-E19FECBEDDF8}" destId="{8D11038F-0DF0-4BD2-9BBA-83DFA8B5A88B}" srcOrd="5" destOrd="0" parTransId="{EFD026BB-0A3A-4935-804A-F3924E765E59}" sibTransId="{159B6EB9-1555-477D-9CE8-469D70BA2241}"/>
    <dgm:cxn modelId="{F63BD74E-A072-4034-8CAB-F4AEDA39AF55}" type="presOf" srcId="{CD8D32E6-CC8C-4C8A-A1AB-294D55C6DF27}" destId="{E2B22E7C-1FB4-4A33-8EC8-5DB97FA9599D}" srcOrd="0" destOrd="0" presId="urn:microsoft.com/office/officeart/2005/8/layout/cycle2"/>
    <dgm:cxn modelId="{4CB64172-2C01-49C3-ABEF-DF349C4E2219}" type="presOf" srcId="{CD8D32E6-CC8C-4C8A-A1AB-294D55C6DF27}" destId="{B5C9F21F-5E4D-4B65-A770-D18646713A11}" srcOrd="1" destOrd="0" presId="urn:microsoft.com/office/officeart/2005/8/layout/cycle2"/>
    <dgm:cxn modelId="{586C8F77-8E2B-46BB-9955-424D00E0C419}" type="presOf" srcId="{F6C631A1-14C2-475A-9DAD-26EE13C33923}" destId="{714BD631-1604-45AA-859A-5E67BC5B32DC}" srcOrd="0" destOrd="0" presId="urn:microsoft.com/office/officeart/2005/8/layout/cycle2"/>
    <dgm:cxn modelId="{D4A27F79-4167-4524-8E6C-5F389E84D846}" type="presOf" srcId="{24AF33A4-6780-4126-B4E5-E19FECBEDDF8}" destId="{D966F354-ABD6-4EF7-AE2C-1B0C7354FE5A}" srcOrd="0" destOrd="0" presId="urn:microsoft.com/office/officeart/2005/8/layout/cycle2"/>
    <dgm:cxn modelId="{E0BA0E7E-C46E-4A77-A1DF-338656E9B05B}" srcId="{24AF33A4-6780-4126-B4E5-E19FECBEDDF8}" destId="{2123CA11-665A-4FCA-B0A7-C32859813715}" srcOrd="2" destOrd="0" parTransId="{50111A2F-8F85-487F-BDED-CE6FC425073B}" sibTransId="{C6115973-EB41-449D-A5DB-47C81F450D18}"/>
    <dgm:cxn modelId="{325EEB85-0942-4364-9C2A-2EB5C658C146}" type="presOf" srcId="{8D11038F-0DF0-4BD2-9BBA-83DFA8B5A88B}" destId="{3DEA5A50-C5A6-4DD1-BFE6-09F98DA47FFE}" srcOrd="0" destOrd="0" presId="urn:microsoft.com/office/officeart/2005/8/layout/cycle2"/>
    <dgm:cxn modelId="{BA708A9E-B041-4A37-9B70-51708554ADB9}" type="presOf" srcId="{F6C631A1-14C2-475A-9DAD-26EE13C33923}" destId="{F44308E4-BAD0-4BA3-A104-0F708CE9DFB7}" srcOrd="1" destOrd="0" presId="urn:microsoft.com/office/officeart/2005/8/layout/cycle2"/>
    <dgm:cxn modelId="{16ACF4B1-FF28-4238-BDCD-4B9175261D94}" type="presOf" srcId="{7EDE76C8-00D1-416D-8F50-AB813AAD6DC7}" destId="{D5C0052D-23E4-4F46-9B7E-8DEDEE573DCB}" srcOrd="0" destOrd="0" presId="urn:microsoft.com/office/officeart/2005/8/layout/cycle2"/>
    <dgm:cxn modelId="{12C435B5-8200-45B1-87A2-D4151938B336}" type="presOf" srcId="{C5E7D3D2-6EA8-4080-B04F-C0ACFD1D0CEF}" destId="{DE0B108F-0D26-409C-BF79-FA1CDA290DEB}" srcOrd="0" destOrd="0" presId="urn:microsoft.com/office/officeart/2005/8/layout/cycle2"/>
    <dgm:cxn modelId="{1D2A82B5-0513-4A5C-9D50-E77867EB5F2A}" type="presOf" srcId="{2123CA11-665A-4FCA-B0A7-C32859813715}" destId="{F60B34DD-4AA1-4DC2-8884-4DD843CD9B75}" srcOrd="0" destOrd="0" presId="urn:microsoft.com/office/officeart/2005/8/layout/cycle2"/>
    <dgm:cxn modelId="{1301FDBA-3846-4972-B3B3-09DAF056FB3B}" type="presOf" srcId="{250B43D0-F6FD-4EC7-BC95-E17ABC69C1B6}" destId="{01441B87-D1A8-4706-A3A0-4F7D03B14909}" srcOrd="0" destOrd="0" presId="urn:microsoft.com/office/officeart/2005/8/layout/cycle2"/>
    <dgm:cxn modelId="{37D004BB-E063-4B0B-80FE-E7F8F398B048}" type="presOf" srcId="{159B6EB9-1555-477D-9CE8-469D70BA2241}" destId="{FDD79745-FB2C-418D-AA16-30B102E8411C}" srcOrd="0" destOrd="0" presId="urn:microsoft.com/office/officeart/2005/8/layout/cycle2"/>
    <dgm:cxn modelId="{38D146CF-0596-49D1-8FA5-0E2E6A70D37F}" srcId="{24AF33A4-6780-4126-B4E5-E19FECBEDDF8}" destId="{C5E7D3D2-6EA8-4080-B04F-C0ACFD1D0CEF}" srcOrd="3" destOrd="0" parTransId="{E9590551-2D91-42A4-8A4D-8BD9FDFE431A}" sibTransId="{F6C631A1-14C2-475A-9DAD-26EE13C33923}"/>
    <dgm:cxn modelId="{F8AC50D7-9A9F-48B5-9EDD-DC06B0C7FE03}" type="presOf" srcId="{250B43D0-F6FD-4EC7-BC95-E17ABC69C1B6}" destId="{2C6D9697-DFEC-4B86-A001-5A766E2F82EF}" srcOrd="1" destOrd="0" presId="urn:microsoft.com/office/officeart/2005/8/layout/cycle2"/>
    <dgm:cxn modelId="{92F2F0EA-3D27-4B94-BA94-BA4D25460E63}" srcId="{24AF33A4-6780-4126-B4E5-E19FECBEDDF8}" destId="{963978DE-6863-42BA-A6FE-17AFACA6DD67}" srcOrd="1" destOrd="0" parTransId="{1330E9A2-B3C2-4091-A53D-E9C5DDC57A49}" sibTransId="{38493F98-03E8-4870-8DEA-A66DCFF3896E}"/>
    <dgm:cxn modelId="{9C3AC4F3-6068-4F06-8192-FC10CF77E73D}" type="presOf" srcId="{C6115973-EB41-449D-A5DB-47C81F450D18}" destId="{C7BF8770-6ADC-4E19-80A0-3FB5760A91AF}" srcOrd="1" destOrd="0" presId="urn:microsoft.com/office/officeart/2005/8/layout/cycle2"/>
    <dgm:cxn modelId="{620280FA-B9DA-4946-B373-0BB0130B455E}" srcId="{24AF33A4-6780-4126-B4E5-E19FECBEDDF8}" destId="{817B6AF5-D311-48C0-ADE4-EA93CEA3A110}" srcOrd="4" destOrd="0" parTransId="{CF7F2E82-942C-43DD-9C90-21D798950B86}" sibTransId="{CD8D32E6-CC8C-4C8A-A1AB-294D55C6DF27}"/>
    <dgm:cxn modelId="{FEFC936B-A0C1-4DB4-92DD-598D8DBAC4EF}" type="presParOf" srcId="{D966F354-ABD6-4EF7-AE2C-1B0C7354FE5A}" destId="{D5C0052D-23E4-4F46-9B7E-8DEDEE573DCB}" srcOrd="0" destOrd="0" presId="urn:microsoft.com/office/officeart/2005/8/layout/cycle2"/>
    <dgm:cxn modelId="{5763176F-D6DB-40D2-9D91-AC0B0E84E07D}" type="presParOf" srcId="{D966F354-ABD6-4EF7-AE2C-1B0C7354FE5A}" destId="{01441B87-D1A8-4706-A3A0-4F7D03B14909}" srcOrd="1" destOrd="0" presId="urn:microsoft.com/office/officeart/2005/8/layout/cycle2"/>
    <dgm:cxn modelId="{88306484-7935-44B8-B610-72067A14608A}" type="presParOf" srcId="{01441B87-D1A8-4706-A3A0-4F7D03B14909}" destId="{2C6D9697-DFEC-4B86-A001-5A766E2F82EF}" srcOrd="0" destOrd="0" presId="urn:microsoft.com/office/officeart/2005/8/layout/cycle2"/>
    <dgm:cxn modelId="{8185D420-E10E-4356-A112-87250498C975}" type="presParOf" srcId="{D966F354-ABD6-4EF7-AE2C-1B0C7354FE5A}" destId="{B9E3531F-AD4E-4762-B10E-0DC882073AA2}" srcOrd="2" destOrd="0" presId="urn:microsoft.com/office/officeart/2005/8/layout/cycle2"/>
    <dgm:cxn modelId="{44439099-0DA9-4605-A4E4-BBC54934CA9C}" type="presParOf" srcId="{D966F354-ABD6-4EF7-AE2C-1B0C7354FE5A}" destId="{78C3BE1D-3916-48B2-BCA0-AFABFEF0D8E8}" srcOrd="3" destOrd="0" presId="urn:microsoft.com/office/officeart/2005/8/layout/cycle2"/>
    <dgm:cxn modelId="{565ECF6F-25AC-466A-8E36-4169C73E056B}" type="presParOf" srcId="{78C3BE1D-3916-48B2-BCA0-AFABFEF0D8E8}" destId="{B815026F-36B6-4B3C-B667-AA7979704114}" srcOrd="0" destOrd="0" presId="urn:microsoft.com/office/officeart/2005/8/layout/cycle2"/>
    <dgm:cxn modelId="{5AD43AEF-2B77-4914-A648-7D93EC688C75}" type="presParOf" srcId="{D966F354-ABD6-4EF7-AE2C-1B0C7354FE5A}" destId="{F60B34DD-4AA1-4DC2-8884-4DD843CD9B75}" srcOrd="4" destOrd="0" presId="urn:microsoft.com/office/officeart/2005/8/layout/cycle2"/>
    <dgm:cxn modelId="{ACB3E801-FFC8-4E63-A097-EFF4EB944DA4}" type="presParOf" srcId="{D966F354-ABD6-4EF7-AE2C-1B0C7354FE5A}" destId="{1631B56B-3C81-4F56-AAE3-922F122E6EFA}" srcOrd="5" destOrd="0" presId="urn:microsoft.com/office/officeart/2005/8/layout/cycle2"/>
    <dgm:cxn modelId="{0199F216-BFB1-4A62-8849-905CCA8EFFCC}" type="presParOf" srcId="{1631B56B-3C81-4F56-AAE3-922F122E6EFA}" destId="{C7BF8770-6ADC-4E19-80A0-3FB5760A91AF}" srcOrd="0" destOrd="0" presId="urn:microsoft.com/office/officeart/2005/8/layout/cycle2"/>
    <dgm:cxn modelId="{A2A8B871-5043-448E-90FF-36E1C6C85C6B}" type="presParOf" srcId="{D966F354-ABD6-4EF7-AE2C-1B0C7354FE5A}" destId="{DE0B108F-0D26-409C-BF79-FA1CDA290DEB}" srcOrd="6" destOrd="0" presId="urn:microsoft.com/office/officeart/2005/8/layout/cycle2"/>
    <dgm:cxn modelId="{C4062AC0-654D-4B09-BECE-74BCF33E93A6}" type="presParOf" srcId="{D966F354-ABD6-4EF7-AE2C-1B0C7354FE5A}" destId="{714BD631-1604-45AA-859A-5E67BC5B32DC}" srcOrd="7" destOrd="0" presId="urn:microsoft.com/office/officeart/2005/8/layout/cycle2"/>
    <dgm:cxn modelId="{48F55E98-BD68-49C0-9A7B-E9E84B4004E9}" type="presParOf" srcId="{714BD631-1604-45AA-859A-5E67BC5B32DC}" destId="{F44308E4-BAD0-4BA3-A104-0F708CE9DFB7}" srcOrd="0" destOrd="0" presId="urn:microsoft.com/office/officeart/2005/8/layout/cycle2"/>
    <dgm:cxn modelId="{8381AA85-D77B-42D1-A771-FF767F886AC1}" type="presParOf" srcId="{D966F354-ABD6-4EF7-AE2C-1B0C7354FE5A}" destId="{5AD6AD6A-CA7F-41AA-9B96-D61F496CF501}" srcOrd="8" destOrd="0" presId="urn:microsoft.com/office/officeart/2005/8/layout/cycle2"/>
    <dgm:cxn modelId="{29E46617-72B1-4A2D-8B61-4E75E6D01B04}" type="presParOf" srcId="{D966F354-ABD6-4EF7-AE2C-1B0C7354FE5A}" destId="{E2B22E7C-1FB4-4A33-8EC8-5DB97FA9599D}" srcOrd="9" destOrd="0" presId="urn:microsoft.com/office/officeart/2005/8/layout/cycle2"/>
    <dgm:cxn modelId="{BAFC12CD-FEE8-4464-8FEA-E53A037319D4}" type="presParOf" srcId="{E2B22E7C-1FB4-4A33-8EC8-5DB97FA9599D}" destId="{B5C9F21F-5E4D-4B65-A770-D18646713A11}" srcOrd="0" destOrd="0" presId="urn:microsoft.com/office/officeart/2005/8/layout/cycle2"/>
    <dgm:cxn modelId="{81057849-78FA-41F8-826A-7FD1308CE0E6}" type="presParOf" srcId="{D966F354-ABD6-4EF7-AE2C-1B0C7354FE5A}" destId="{3DEA5A50-C5A6-4DD1-BFE6-09F98DA47FFE}" srcOrd="10" destOrd="0" presId="urn:microsoft.com/office/officeart/2005/8/layout/cycle2"/>
    <dgm:cxn modelId="{78E9092F-9847-45A7-8EA0-8CD10B992775}" type="presParOf" srcId="{D966F354-ABD6-4EF7-AE2C-1B0C7354FE5A}" destId="{FDD79745-FB2C-418D-AA16-30B102E8411C}" srcOrd="11" destOrd="0" presId="urn:microsoft.com/office/officeart/2005/8/layout/cycle2"/>
    <dgm:cxn modelId="{9B6ED996-2324-49B0-B82A-6946FCBFED0D}" type="presParOf" srcId="{FDD79745-FB2C-418D-AA16-30B102E8411C}" destId="{3887355B-D8AD-434A-8C8D-885E3C85CACC}" srcOrd="0" destOrd="0" presId="urn:microsoft.com/office/officeart/2005/8/layout/cycle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C0052D-23E4-4F46-9B7E-8DEDEE573DCB}">
      <dsp:nvSpPr>
        <dsp:cNvPr id="0" name=""/>
        <dsp:cNvSpPr/>
      </dsp:nvSpPr>
      <dsp:spPr>
        <a:xfrm>
          <a:off x="1753966" y="0"/>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Suspension</a:t>
          </a:r>
          <a:endParaRPr lang="en-US" sz="900" kern="1200" dirty="0"/>
        </a:p>
      </dsp:txBody>
      <dsp:txXfrm>
        <a:off x="1889691" y="135725"/>
        <a:ext cx="655337" cy="655337"/>
      </dsp:txXfrm>
    </dsp:sp>
    <dsp:sp modelId="{01441B87-D1A8-4706-A3A0-4F7D03B14909}">
      <dsp:nvSpPr>
        <dsp:cNvPr id="0" name=""/>
        <dsp:cNvSpPr/>
      </dsp:nvSpPr>
      <dsp:spPr>
        <a:xfrm rot="1802814">
          <a:off x="2690377" y="651794"/>
          <a:ext cx="246119"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2695338" y="695867"/>
        <a:ext cx="172283" cy="187674"/>
      </dsp:txXfrm>
    </dsp:sp>
    <dsp:sp modelId="{B9E3531F-AD4E-4762-B10E-0DC882073AA2}">
      <dsp:nvSpPr>
        <dsp:cNvPr id="0" name=""/>
        <dsp:cNvSpPr/>
      </dsp:nvSpPr>
      <dsp:spPr>
        <a:xfrm>
          <a:off x="2958179" y="696567"/>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Damper</a:t>
          </a:r>
          <a:endParaRPr lang="en-US" sz="900" kern="1200"/>
        </a:p>
      </dsp:txBody>
      <dsp:txXfrm>
        <a:off x="3093904" y="832292"/>
        <a:ext cx="655337" cy="655337"/>
      </dsp:txXfrm>
    </dsp:sp>
    <dsp:sp modelId="{78C3BE1D-3916-48B2-BCA0-AFABFEF0D8E8}">
      <dsp:nvSpPr>
        <dsp:cNvPr id="0" name=""/>
        <dsp:cNvSpPr/>
      </dsp:nvSpPr>
      <dsp:spPr>
        <a:xfrm rot="5400000">
          <a:off x="3298688" y="1691862"/>
          <a:ext cx="245770"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3335554" y="1717555"/>
        <a:ext cx="172039" cy="187674"/>
      </dsp:txXfrm>
    </dsp:sp>
    <dsp:sp modelId="{F60B34DD-4AA1-4DC2-8884-4DD843CD9B75}">
      <dsp:nvSpPr>
        <dsp:cNvPr id="0" name=""/>
        <dsp:cNvSpPr/>
      </dsp:nvSpPr>
      <dsp:spPr>
        <a:xfrm>
          <a:off x="2958179" y="2087072"/>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ARB roles</a:t>
          </a:r>
          <a:endParaRPr lang="en-US" sz="900" kern="1200"/>
        </a:p>
      </dsp:txBody>
      <dsp:txXfrm>
        <a:off x="3093904" y="2222797"/>
        <a:ext cx="655337" cy="655337"/>
      </dsp:txXfrm>
    </dsp:sp>
    <dsp:sp modelId="{1631B56B-3C81-4F56-AAE3-922F122E6EFA}">
      <dsp:nvSpPr>
        <dsp:cNvPr id="0" name=""/>
        <dsp:cNvSpPr/>
      </dsp:nvSpPr>
      <dsp:spPr>
        <a:xfrm rot="9000000">
          <a:off x="2702605" y="2738219"/>
          <a:ext cx="245770"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2771397" y="2782344"/>
        <a:ext cx="172039" cy="187674"/>
      </dsp:txXfrm>
    </dsp:sp>
    <dsp:sp modelId="{DE0B108F-0D26-409C-BF79-FA1CDA290DEB}">
      <dsp:nvSpPr>
        <dsp:cNvPr id="0" name=""/>
        <dsp:cNvSpPr/>
      </dsp:nvSpPr>
      <dsp:spPr>
        <a:xfrm>
          <a:off x="1753966" y="2782324"/>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Important of front-rear balance</a:t>
          </a:r>
          <a:endParaRPr lang="en-US" sz="900" kern="1200"/>
        </a:p>
      </dsp:txBody>
      <dsp:txXfrm>
        <a:off x="1889691" y="2918049"/>
        <a:ext cx="655337" cy="655337"/>
      </dsp:txXfrm>
    </dsp:sp>
    <dsp:sp modelId="{714BD631-1604-45AA-859A-5E67BC5B32DC}">
      <dsp:nvSpPr>
        <dsp:cNvPr id="0" name=""/>
        <dsp:cNvSpPr/>
      </dsp:nvSpPr>
      <dsp:spPr>
        <a:xfrm rot="12600000">
          <a:off x="1498392" y="2745174"/>
          <a:ext cx="245770"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rot="10800000">
        <a:off x="1567184" y="2826165"/>
        <a:ext cx="172039" cy="187674"/>
      </dsp:txXfrm>
    </dsp:sp>
    <dsp:sp modelId="{5AD6AD6A-CA7F-41AA-9B96-D61F496CF501}">
      <dsp:nvSpPr>
        <dsp:cNvPr id="0" name=""/>
        <dsp:cNvSpPr/>
      </dsp:nvSpPr>
      <dsp:spPr>
        <a:xfrm>
          <a:off x="549754" y="2087072"/>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a:t>Roll stiffness</a:t>
          </a:r>
          <a:endParaRPr lang="en-US" sz="900" kern="1200"/>
        </a:p>
      </dsp:txBody>
      <dsp:txXfrm>
        <a:off x="685479" y="2222797"/>
        <a:ext cx="655337" cy="655337"/>
      </dsp:txXfrm>
    </dsp:sp>
    <dsp:sp modelId="{E2B22E7C-1FB4-4A33-8EC8-5DB97FA9599D}">
      <dsp:nvSpPr>
        <dsp:cNvPr id="0" name=""/>
        <dsp:cNvSpPr/>
      </dsp:nvSpPr>
      <dsp:spPr>
        <a:xfrm rot="16200000">
          <a:off x="890262" y="1705773"/>
          <a:ext cx="245770"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927128" y="1805197"/>
        <a:ext cx="172039" cy="187674"/>
      </dsp:txXfrm>
    </dsp:sp>
    <dsp:sp modelId="{3DEA5A50-C5A6-4DD1-BFE6-09F98DA47FFE}">
      <dsp:nvSpPr>
        <dsp:cNvPr id="0" name=""/>
        <dsp:cNvSpPr/>
      </dsp:nvSpPr>
      <dsp:spPr>
        <a:xfrm>
          <a:off x="549754" y="696567"/>
          <a:ext cx="926787" cy="926787"/>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430" tIns="11430" rIns="11430" bIns="11430" numCol="1" spcCol="1270" anchor="ctr" anchorCtr="0">
          <a:noAutofit/>
        </a:bodyPr>
        <a:lstStyle/>
        <a:p>
          <a:pPr marL="0" lvl="0" indent="0" algn="ctr" defTabSz="400050">
            <a:lnSpc>
              <a:spcPct val="90000"/>
            </a:lnSpc>
            <a:spcBef>
              <a:spcPct val="0"/>
            </a:spcBef>
            <a:spcAft>
              <a:spcPct val="35000"/>
            </a:spcAft>
            <a:buNone/>
          </a:pPr>
          <a:r>
            <a:rPr lang="en-GB" sz="900" kern="1200" dirty="0"/>
            <a:t>Damping ratios</a:t>
          </a:r>
          <a:endParaRPr lang="en-US" sz="900" kern="1200" dirty="0"/>
        </a:p>
      </dsp:txBody>
      <dsp:txXfrm>
        <a:off x="685479" y="832292"/>
        <a:ext cx="655337" cy="655337"/>
      </dsp:txXfrm>
    </dsp:sp>
    <dsp:sp modelId="{FDD79745-FB2C-418D-AA16-30B102E8411C}">
      <dsp:nvSpPr>
        <dsp:cNvPr id="0" name=""/>
        <dsp:cNvSpPr/>
      </dsp:nvSpPr>
      <dsp:spPr>
        <a:xfrm rot="19797186">
          <a:off x="1486165" y="658769"/>
          <a:ext cx="246119" cy="312790"/>
        </a:xfrm>
        <a:prstGeom prst="rightArrow">
          <a:avLst>
            <a:gd name="adj1" fmla="val 60000"/>
            <a:gd name="adj2" fmla="val 50000"/>
          </a:avLst>
        </a:prstGeom>
        <a:gradFill rotWithShape="0">
          <a:gsLst>
            <a:gs pos="0">
              <a:schemeClr val="accent1">
                <a:tint val="60000"/>
                <a:hueOff val="0"/>
                <a:satOff val="0"/>
                <a:lumOff val="0"/>
                <a:alphaOff val="0"/>
                <a:satMod val="103000"/>
                <a:lumMod val="102000"/>
                <a:tint val="94000"/>
              </a:schemeClr>
            </a:gs>
            <a:gs pos="50000">
              <a:schemeClr val="accent1">
                <a:tint val="60000"/>
                <a:hueOff val="0"/>
                <a:satOff val="0"/>
                <a:lumOff val="0"/>
                <a:alphaOff val="0"/>
                <a:satMod val="110000"/>
                <a:lumMod val="100000"/>
                <a:shade val="100000"/>
              </a:schemeClr>
            </a:gs>
            <a:gs pos="100000">
              <a:schemeClr val="accent1">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0" tIns="0" rIns="0" bIns="0" numCol="1" spcCol="1270" anchor="ctr" anchorCtr="0">
          <a:noAutofit/>
        </a:bodyPr>
        <a:lstStyle/>
        <a:p>
          <a:pPr marL="0" lvl="0" indent="0" algn="ctr" defTabSz="311150">
            <a:lnSpc>
              <a:spcPct val="90000"/>
            </a:lnSpc>
            <a:spcBef>
              <a:spcPct val="0"/>
            </a:spcBef>
            <a:spcAft>
              <a:spcPct val="35000"/>
            </a:spcAft>
            <a:buNone/>
          </a:pPr>
          <a:endParaRPr lang="en-US" sz="700" kern="1200"/>
        </a:p>
      </dsp:txBody>
      <dsp:txXfrm>
        <a:off x="1491126" y="739812"/>
        <a:ext cx="172283" cy="187674"/>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65E92A-B9D8-4FCB-9353-CF44E9037FFA}" type="datetimeFigureOut">
              <a:rPr lang="en-GB" smtClean="0"/>
              <a:t>30/04/2025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743FFF-3C97-46C2-B361-9FB56C7B95E6}" type="slidenum">
              <a:rPr lang="en-GB" smtClean="0"/>
              <a:t>‹#›</a:t>
            </a:fld>
            <a:endParaRPr lang="en-GB"/>
          </a:p>
        </p:txBody>
      </p:sp>
    </p:spTree>
    <p:extLst>
      <p:ext uri="{BB962C8B-B14F-4D97-AF65-F5344CB8AC3E}">
        <p14:creationId xmlns:p14="http://schemas.microsoft.com/office/powerpoint/2010/main" val="625833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94743FFF-3C97-46C2-B361-9FB56C7B95E6}" type="slidenum">
              <a:rPr lang="en-GB" smtClean="0"/>
              <a:t>1</a:t>
            </a:fld>
            <a:endParaRPr lang="en-GB"/>
          </a:p>
        </p:txBody>
      </p:sp>
    </p:spTree>
    <p:extLst>
      <p:ext uri="{BB962C8B-B14F-4D97-AF65-F5344CB8AC3E}">
        <p14:creationId xmlns:p14="http://schemas.microsoft.com/office/powerpoint/2010/main" val="3973010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743FFF-3C97-46C2-B361-9FB56C7B95E6}" type="slidenum">
              <a:rPr lang="en-GB" smtClean="0"/>
              <a:t>3</a:t>
            </a:fld>
            <a:endParaRPr lang="en-GB"/>
          </a:p>
        </p:txBody>
      </p:sp>
    </p:spTree>
    <p:extLst>
      <p:ext uri="{BB962C8B-B14F-4D97-AF65-F5344CB8AC3E}">
        <p14:creationId xmlns:p14="http://schemas.microsoft.com/office/powerpoint/2010/main" val="1627731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743FFF-3C97-46C2-B361-9FB56C7B95E6}" type="slidenum">
              <a:rPr lang="en-GB" smtClean="0"/>
              <a:t>4</a:t>
            </a:fld>
            <a:endParaRPr lang="en-GB"/>
          </a:p>
        </p:txBody>
      </p:sp>
    </p:spTree>
    <p:extLst>
      <p:ext uri="{BB962C8B-B14F-4D97-AF65-F5344CB8AC3E}">
        <p14:creationId xmlns:p14="http://schemas.microsoft.com/office/powerpoint/2010/main" val="9642721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 element of the car’s setup, from springs and dampers to anti-roll bars, roll-stiffness distribution and gearing, works together to turn chassis physics into lap-time gains. The springs set your baseline stiffness, determining how much the car heaves under braking or bounces over kerbs; the dampers then tame those spring motions, smoothing dive and squat so you can trail-brake deep into a corner without unsettling the tires. Anti-roll bars carve up total roll stiffness between front and rear, dialling understeer or oversteer by shifting lateral load transfer without touching spring rates. That front-to-rear balance gives you clean turn-in and progressive bite through mid-corner, while the chosen damping ratios control how quickly the car settles when you back off the brakes or get back on throttle. Finally, the gearbox ties it all together—short gears amplify torque for a snappy exit but require the suspension to keep the tires glued during rapid up-and-down shifts, while taller ratios smooth power delivery and demand enough low-speed grip to avoid bogging. On track, the right blend of spring rates, ARB settings, damper valving and gear ratios creates a chassis that communicates its limits clearly and accelerates confidently, so you can push deeper, carry more speed through corners and shave precious tenths off every lap.</a:t>
            </a:r>
          </a:p>
        </p:txBody>
      </p:sp>
      <p:sp>
        <p:nvSpPr>
          <p:cNvPr id="4" name="Slide Number Placeholder 3"/>
          <p:cNvSpPr>
            <a:spLocks noGrp="1"/>
          </p:cNvSpPr>
          <p:nvPr>
            <p:ph type="sldNum" sz="quarter" idx="5"/>
          </p:nvPr>
        </p:nvSpPr>
        <p:spPr/>
        <p:txBody>
          <a:bodyPr/>
          <a:lstStyle/>
          <a:p>
            <a:fld id="{94743FFF-3C97-46C2-B361-9FB56C7B95E6}" type="slidenum">
              <a:rPr lang="en-GB" smtClean="0"/>
              <a:t>5</a:t>
            </a:fld>
            <a:endParaRPr lang="en-GB"/>
          </a:p>
        </p:txBody>
      </p:sp>
    </p:spTree>
    <p:extLst>
      <p:ext uri="{BB962C8B-B14F-4D97-AF65-F5344CB8AC3E}">
        <p14:creationId xmlns:p14="http://schemas.microsoft.com/office/powerpoint/2010/main" val="604204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you’re locked into fixed aero, mass properties and suspension hard-points, everything you can change, springs, dampers, anti-roll bars, geometry adjustments and gearing, has to pick up the slack. You can’t alter the fundamental downforce curves, so you’re stuck with a single ride-height “sweet spot” that may not suit every corner. With mass and weight distribution frozen, you can’t shift balance front-to-rear by moving ballast or fuel, so under- and over-steer tendencies must be tamed purely through spring and ARB tuning, often a blunt instrument that trades one handling quirk for another. Fixed hard-points mean camber and toe ranges are limited, so you may be unable to achieve ideal tyre contact under cornering loads without also upsetting roll stiffness. Because you can’t change unsprung mass, you’re constrained in how compliant the car can be over bumps, too stiff and you lose grip, too soft and you induce excessive body motion. And since you can’t lighten the car or redistribute its inertia, acceleration, braking and transient response are locked in by the physics you started with, putting even more pressure on damper valving to control dive, squat and pitch without upsetting tyre load. In short, with the big performance levers off the table, every small adjustment becomes more interdependent and more difficult to optimise, your tuning window narrows, and you’ll need far more trial-and-error to find a setup that reliably balances grip, balance and driver feedback across a full lap.</a:t>
            </a:r>
          </a:p>
        </p:txBody>
      </p:sp>
      <p:sp>
        <p:nvSpPr>
          <p:cNvPr id="4" name="Slide Number Placeholder 3"/>
          <p:cNvSpPr>
            <a:spLocks noGrp="1"/>
          </p:cNvSpPr>
          <p:nvPr>
            <p:ph type="sldNum" sz="quarter" idx="5"/>
          </p:nvPr>
        </p:nvSpPr>
        <p:spPr/>
        <p:txBody>
          <a:bodyPr/>
          <a:lstStyle/>
          <a:p>
            <a:fld id="{94743FFF-3C97-46C2-B361-9FB56C7B95E6}" type="slidenum">
              <a:rPr lang="en-GB" smtClean="0"/>
              <a:t>6</a:t>
            </a:fld>
            <a:endParaRPr lang="en-GB"/>
          </a:p>
        </p:txBody>
      </p:sp>
    </p:spTree>
    <p:extLst>
      <p:ext uri="{BB962C8B-B14F-4D97-AF65-F5344CB8AC3E}">
        <p14:creationId xmlns:p14="http://schemas.microsoft.com/office/powerpoint/2010/main" val="20317053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High-downforce aero platforms combined with relatively soft rear spring and damper settings have been shown to maximise mid-corner grip on Llandow’s long, sweeping bends by allowing aerodynamic loads to build progressively without inducing excessive understeer (Milliken and Milliken, 1995; </a:t>
            </a:r>
            <a:r>
              <a:rPr lang="en-GB" dirty="0" err="1"/>
              <a:t>Hucho</a:t>
            </a:r>
            <a:r>
              <a:rPr lang="en-GB" dirty="0"/>
              <a:t>, 1998). In contrast, Pembrey’s sequence of rapid direction changes and heavy braking zones benefits from stiffer front anti-roll bars and higher damping rates to stabilise yaw response and preserve tyre contact under abrupt load transfers and engine-braking moments (Smith, 2019). Moreover, optimising shift-point timing is critical, since each gear change creates longitudinal load transients that affect tyre slip and overall lap time; a Box–Behnken design of experiments in VI-CarRealTime achieved roughly a 0.4 % lap-time improvement over baseline by co-optimising suspension and shift strategy (Johnson, 2020; Taylor et al., 2022). Finally, modern multi-objective optimisation workflows can converge on track-specific setups within fewer than fifty simulation runs, effectively balancing downforce, ride stiffness and gearbox calibration for aero-configured vehicles (Smith, 2019).</a:t>
            </a:r>
          </a:p>
        </p:txBody>
      </p:sp>
      <p:sp>
        <p:nvSpPr>
          <p:cNvPr id="4" name="Slide Number Placeholder 3"/>
          <p:cNvSpPr>
            <a:spLocks noGrp="1"/>
          </p:cNvSpPr>
          <p:nvPr>
            <p:ph type="sldNum" sz="quarter" idx="5"/>
          </p:nvPr>
        </p:nvSpPr>
        <p:spPr/>
        <p:txBody>
          <a:bodyPr/>
          <a:lstStyle/>
          <a:p>
            <a:fld id="{94743FFF-3C97-46C2-B361-9FB56C7B95E6}" type="slidenum">
              <a:rPr lang="en-GB" smtClean="0"/>
              <a:t>7</a:t>
            </a:fld>
            <a:endParaRPr lang="en-GB"/>
          </a:p>
        </p:txBody>
      </p:sp>
    </p:spTree>
    <p:extLst>
      <p:ext uri="{BB962C8B-B14F-4D97-AF65-F5344CB8AC3E}">
        <p14:creationId xmlns:p14="http://schemas.microsoft.com/office/powerpoint/2010/main" val="4009571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MaxPerformance</a:t>
            </a:r>
            <a:r>
              <a:rPr lang="en-GB" dirty="0"/>
              <a:t> in VI-CarRealTime automates a fastest-lap simulation by first using the VI-</a:t>
            </a:r>
            <a:r>
              <a:rPr lang="en-GB" dirty="0" err="1"/>
              <a:t>SpeedGen</a:t>
            </a:r>
            <a:r>
              <a:rPr lang="en-GB" dirty="0"/>
              <a:t> point-mass solver to compute an ideal, time-optimal speed profile around the chosen line based on track geometry, tire limits and suspension kinematics. That target is then fed into the full multibody vehicle model running in closed-loop with the </a:t>
            </a:r>
            <a:r>
              <a:rPr lang="en-GB" dirty="0" err="1"/>
              <a:t>MaxPerformance</a:t>
            </a:r>
            <a:r>
              <a:rPr lang="en-GB" dirty="0"/>
              <a:t> driver, which issues steering, throttle, braking and gear shifts at the precise RPMs needed to stay at the traction and engine-braking limits. If any wheel-lock, yaw-rate or traction boundary is exceeded, the tool automatically adjusts the local speed profile to keep the car at the edge of grip. You can also layer in DRS or KERS boost schedules and run single flying laps or multi-lap stints, with the result reporting lap time, detailed driver inputs and tire-load data.</a:t>
            </a:r>
          </a:p>
        </p:txBody>
      </p:sp>
      <p:sp>
        <p:nvSpPr>
          <p:cNvPr id="4" name="Slide Number Placeholder 3"/>
          <p:cNvSpPr>
            <a:spLocks noGrp="1"/>
          </p:cNvSpPr>
          <p:nvPr>
            <p:ph type="sldNum" sz="quarter" idx="5"/>
          </p:nvPr>
        </p:nvSpPr>
        <p:spPr/>
        <p:txBody>
          <a:bodyPr/>
          <a:lstStyle/>
          <a:p>
            <a:fld id="{94743FFF-3C97-46C2-B361-9FB56C7B95E6}" type="slidenum">
              <a:rPr lang="en-GB" smtClean="0"/>
              <a:t>8</a:t>
            </a:fld>
            <a:endParaRPr lang="en-GB"/>
          </a:p>
        </p:txBody>
      </p:sp>
    </p:spTree>
    <p:extLst>
      <p:ext uri="{BB962C8B-B14F-4D97-AF65-F5344CB8AC3E}">
        <p14:creationId xmlns:p14="http://schemas.microsoft.com/office/powerpoint/2010/main" val="4236533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Box–Behnken designs are a class of response-surface experiments that allow you to fit quadratic models efficiently without testing extreme corner combinations. You select three levels for each factor (low, centre and high) and then generate runs so that each pair of factors is set at its high and low levels while the other factors remain at centre, plus several replicated centre-point runs to estimate pure error and check model curvature. This creates a spherical, rotatable design that requires far fewer experiments than a full three-level factorial and avoids potentially unsafe or uninformative corner conditions. After conducting the runs, you fit a second-order polynomial to identify main effects, interactions and quadratic curvature, enabling you to optimise responses with confidence in your model’s predictive accuracy.</a:t>
            </a:r>
          </a:p>
        </p:txBody>
      </p:sp>
      <p:sp>
        <p:nvSpPr>
          <p:cNvPr id="4" name="Slide Number Placeholder 3"/>
          <p:cNvSpPr>
            <a:spLocks noGrp="1"/>
          </p:cNvSpPr>
          <p:nvPr>
            <p:ph type="sldNum" sz="quarter" idx="5"/>
          </p:nvPr>
        </p:nvSpPr>
        <p:spPr/>
        <p:txBody>
          <a:bodyPr/>
          <a:lstStyle/>
          <a:p>
            <a:fld id="{94743FFF-3C97-46C2-B361-9FB56C7B95E6}" type="slidenum">
              <a:rPr lang="en-GB" smtClean="0"/>
              <a:t>9</a:t>
            </a:fld>
            <a:endParaRPr lang="en-GB"/>
          </a:p>
        </p:txBody>
      </p:sp>
    </p:spTree>
    <p:extLst>
      <p:ext uri="{BB962C8B-B14F-4D97-AF65-F5344CB8AC3E}">
        <p14:creationId xmlns:p14="http://schemas.microsoft.com/office/powerpoint/2010/main" val="11533683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eight plots overlay the same Pembrey lap with final-drive ratios from 3.6:1 to 4.3:1 and use colour to show which of the six gears is engaged at each point on track. You can see that, at the taller ratios (3.6:1–3.8:1), a third- or fourth-gear shift creeps into the fast, sweeping middle corner, while at the shorter ratios (4.1:1–4.3:1) you’re forced into sixth before you’ve finished turning. Those mid-corner shifts under lateral load unsettle front and rear grip by suddenly altering drive torque and engine braking, spiking under- or over-steer and upsetting brake bias. Every extra shift scrubs the tyres with a torque transient, heating the rubber unevenly, particularly at corner entry when you lift, and again on exit when you reapply power, and accelerates degradation and flat-spot risk. The 4.0:1 ratio cleanly holds every corner in a single gear and shifts only on the main straight, yielding the fastest lap (53.564 s) with minimal balance disturbance and tyre wear.</a:t>
            </a:r>
          </a:p>
        </p:txBody>
      </p:sp>
      <p:sp>
        <p:nvSpPr>
          <p:cNvPr id="4" name="Slide Number Placeholder 3"/>
          <p:cNvSpPr>
            <a:spLocks noGrp="1"/>
          </p:cNvSpPr>
          <p:nvPr>
            <p:ph type="sldNum" sz="quarter" idx="5"/>
          </p:nvPr>
        </p:nvSpPr>
        <p:spPr/>
        <p:txBody>
          <a:bodyPr/>
          <a:lstStyle/>
          <a:p>
            <a:fld id="{94743FFF-3C97-46C2-B361-9FB56C7B95E6}" type="slidenum">
              <a:rPr lang="en-GB" smtClean="0"/>
              <a:t>10</a:t>
            </a:fld>
            <a:endParaRPr lang="en-GB"/>
          </a:p>
        </p:txBody>
      </p:sp>
    </p:spTree>
    <p:extLst>
      <p:ext uri="{BB962C8B-B14F-4D97-AF65-F5344CB8AC3E}">
        <p14:creationId xmlns:p14="http://schemas.microsoft.com/office/powerpoint/2010/main" val="13075128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 sort all 57 runs from fastest to slowest, the fastest lap clocks in at </a:t>
            </a:r>
            <a:r>
              <a:rPr lang="en-GB" b="1" dirty="0"/>
              <a:t>53.57 s</a:t>
            </a:r>
            <a:r>
              <a:rPr lang="en-GB" dirty="0"/>
              <a:t>, and the field stretches out to </a:t>
            </a:r>
            <a:r>
              <a:rPr lang="en-GB" b="1" dirty="0"/>
              <a:t>55.29 s</a:t>
            </a:r>
            <a:r>
              <a:rPr lang="en-GB" dirty="0"/>
              <a:t>, a total window of about </a:t>
            </a:r>
            <a:r>
              <a:rPr lang="en-GB" b="1" dirty="0"/>
              <a:t>1.7 s</a:t>
            </a:r>
            <a:r>
              <a:rPr lang="en-GB" dirty="0"/>
              <a:t>. Immediately behind the leader is a small cluster—around a dozen or so runs—that finish within </a:t>
            </a:r>
            <a:r>
              <a:rPr lang="en-GB" b="1" dirty="0"/>
              <a:t>0.36 s</a:t>
            </a:r>
            <a:r>
              <a:rPr lang="en-GB" dirty="0"/>
              <a:t> of that best time, revealing a very flat “performance valley” where small tweaks have only marginal effect. Then a broad middle tier, comprising over half the experiments, falls between </a:t>
            </a:r>
            <a:r>
              <a:rPr lang="en-GB" b="1" dirty="0"/>
              <a:t>0.43 s</a:t>
            </a:r>
            <a:r>
              <a:rPr lang="en-GB" dirty="0"/>
              <a:t> and </a:t>
            </a:r>
            <a:r>
              <a:rPr lang="en-GB" b="1" dirty="0"/>
              <a:t>0.71 s</a:t>
            </a:r>
            <a:r>
              <a:rPr lang="en-GB" dirty="0"/>
              <a:t> off the optimum—showing moderate sensitivity to factor changes. Finally, the worst dozen or so configurations lose more than </a:t>
            </a:r>
            <a:r>
              <a:rPr lang="en-GB" b="1" dirty="0"/>
              <a:t>0.72 s</a:t>
            </a:r>
            <a:r>
              <a:rPr lang="en-GB" dirty="0"/>
              <a:t>, making them clear outliers that push the car well outside its handling sweet spot. In practical terms, about </a:t>
            </a:r>
            <a:r>
              <a:rPr lang="en-GB" b="1" dirty="0"/>
              <a:t>80 %</a:t>
            </a:r>
            <a:r>
              <a:rPr lang="en-GB" dirty="0"/>
              <a:t> of DOE space lies within </a:t>
            </a:r>
            <a:r>
              <a:rPr lang="en-GB" b="1" dirty="0"/>
              <a:t>0.7 s</a:t>
            </a:r>
            <a:r>
              <a:rPr lang="en-GB" dirty="0"/>
              <a:t> of the best lap, which tells you two things: the mid-point setup is very robust, and real gains require either pushing factors beyond your original low/mid/high levels or zooming in on high-order interactions you haven’t yet sampled. Bear in mind that simulation jitter of roughly </a:t>
            </a:r>
            <a:r>
              <a:rPr lang="en-GB" b="1" dirty="0"/>
              <a:t>0.01–0.02 s</a:t>
            </a:r>
            <a:r>
              <a:rPr lang="en-GB" dirty="0"/>
              <a:t> means you shouldn’t read too much into differences smaller than </a:t>
            </a:r>
            <a:r>
              <a:rPr lang="en-GB" b="1" dirty="0"/>
              <a:t>0.05 s</a:t>
            </a:r>
            <a:r>
              <a:rPr lang="en-GB" dirty="0"/>
              <a:t>, but overall, this distribution confirms that most runs deliver similar performance and only extreme corner‐cutter combinations produce truly large losses.</a:t>
            </a:r>
          </a:p>
        </p:txBody>
      </p:sp>
      <p:sp>
        <p:nvSpPr>
          <p:cNvPr id="4" name="Slide Number Placeholder 3"/>
          <p:cNvSpPr>
            <a:spLocks noGrp="1"/>
          </p:cNvSpPr>
          <p:nvPr>
            <p:ph type="sldNum" sz="quarter" idx="5"/>
          </p:nvPr>
        </p:nvSpPr>
        <p:spPr/>
        <p:txBody>
          <a:bodyPr/>
          <a:lstStyle/>
          <a:p>
            <a:fld id="{94743FFF-3C97-46C2-B361-9FB56C7B95E6}" type="slidenum">
              <a:rPr lang="en-GB" smtClean="0"/>
              <a:t>11</a:t>
            </a:fld>
            <a:endParaRPr lang="en-GB"/>
          </a:p>
        </p:txBody>
      </p:sp>
    </p:spTree>
    <p:extLst>
      <p:ext uri="{BB962C8B-B14F-4D97-AF65-F5344CB8AC3E}">
        <p14:creationId xmlns:p14="http://schemas.microsoft.com/office/powerpoint/2010/main" val="8108121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Fastest lap setup is 0.54 seconds faster than the base run, providing a considerable performance advantage. The final drive ratio was optimised based on the fastest setup found through Design of experiment testing. Other setups could have possibly found more time with different gear ratios, but to be time efficient that was how the process of maximising lap time gain was done. Although it is the fastest theoretical time, it may not be best as because of quickly the car needs to change through gears. The simulation is not able to account for tyre degradation over a race distance and cannot account for the reduced grip and acceleration and braking throughout.</a:t>
            </a:r>
          </a:p>
        </p:txBody>
      </p:sp>
      <p:sp>
        <p:nvSpPr>
          <p:cNvPr id="4" name="Slide Number Placeholder 3"/>
          <p:cNvSpPr>
            <a:spLocks noGrp="1"/>
          </p:cNvSpPr>
          <p:nvPr>
            <p:ph type="sldNum" sz="quarter" idx="5"/>
          </p:nvPr>
        </p:nvSpPr>
        <p:spPr/>
        <p:txBody>
          <a:bodyPr/>
          <a:lstStyle/>
          <a:p>
            <a:fld id="{94743FFF-3C97-46C2-B361-9FB56C7B95E6}" type="slidenum">
              <a:rPr lang="en-GB" smtClean="0"/>
              <a:t>12</a:t>
            </a:fld>
            <a:endParaRPr lang="en-GB"/>
          </a:p>
        </p:txBody>
      </p:sp>
    </p:spTree>
    <p:extLst>
      <p:ext uri="{BB962C8B-B14F-4D97-AF65-F5344CB8AC3E}">
        <p14:creationId xmlns:p14="http://schemas.microsoft.com/office/powerpoint/2010/main" val="3639882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Sorting the 57 simulations from quickest to slowest reveals a surprisingly tight spread. The absolute fastest lap—our </a:t>
            </a:r>
            <a:r>
              <a:rPr lang="en-GB" dirty="0" err="1"/>
              <a:t>center</a:t>
            </a:r>
            <a:r>
              <a:rPr lang="en-GB" dirty="0"/>
              <a:t>-point “baseline” run—hit </a:t>
            </a:r>
            <a:r>
              <a:rPr lang="en-GB" b="1" dirty="0"/>
              <a:t>36.19 s</a:t>
            </a:r>
            <a:r>
              <a:rPr lang="en-GB" dirty="0"/>
              <a:t>, and from there the times drift upward to a slowest effort of </a:t>
            </a:r>
            <a:r>
              <a:rPr lang="en-GB" b="1" dirty="0"/>
              <a:t>37.44 s</a:t>
            </a:r>
            <a:r>
              <a:rPr lang="en-GB" dirty="0"/>
              <a:t>, a total window of roughly </a:t>
            </a:r>
            <a:r>
              <a:rPr lang="en-GB" b="1" dirty="0"/>
              <a:t>1.25 s</a:t>
            </a:r>
            <a:r>
              <a:rPr lang="en-GB" dirty="0"/>
              <a:t>. Immediately behind the leader lies a shallow “speed valley”: about a dozen runs finish within </a:t>
            </a:r>
            <a:r>
              <a:rPr lang="en-GB" b="1" dirty="0"/>
              <a:t>0.05–0.25 s</a:t>
            </a:r>
            <a:r>
              <a:rPr lang="en-GB" dirty="0"/>
              <a:t> of that 36.19 s mark, showing that a wide variety of spring/damper/ARB/gearing recipes all yield nearly identical peak performance. A broader middle tier—some thirty-odd runs—then stretches from </a:t>
            </a:r>
            <a:r>
              <a:rPr lang="en-GB" b="1" dirty="0"/>
              <a:t>36.44 s</a:t>
            </a:r>
            <a:r>
              <a:rPr lang="en-GB" dirty="0"/>
              <a:t> out to about </a:t>
            </a:r>
            <a:r>
              <a:rPr lang="en-GB" b="1" dirty="0"/>
              <a:t>36.75 s</a:t>
            </a:r>
            <a:r>
              <a:rPr lang="en-GB" dirty="0"/>
              <a:t>, meaning most setups cost you only a few tenths versus optimum. Finally, the handful of worst-case combinations (in red) sit above </a:t>
            </a:r>
            <a:r>
              <a:rPr lang="en-GB" b="1" dirty="0"/>
              <a:t>36.80 s</a:t>
            </a:r>
            <a:r>
              <a:rPr lang="en-GB" dirty="0"/>
              <a:t>, with the slowest at </a:t>
            </a:r>
            <a:r>
              <a:rPr lang="en-GB" b="1" dirty="0"/>
              <a:t>37.44 s</a:t>
            </a:r>
            <a:r>
              <a:rPr lang="en-GB" dirty="0"/>
              <a:t>, clearly outlying the pack.</a:t>
            </a:r>
          </a:p>
        </p:txBody>
      </p:sp>
      <p:sp>
        <p:nvSpPr>
          <p:cNvPr id="4" name="Slide Number Placeholder 3"/>
          <p:cNvSpPr>
            <a:spLocks noGrp="1"/>
          </p:cNvSpPr>
          <p:nvPr>
            <p:ph type="sldNum" sz="quarter" idx="5"/>
          </p:nvPr>
        </p:nvSpPr>
        <p:spPr/>
        <p:txBody>
          <a:bodyPr/>
          <a:lstStyle/>
          <a:p>
            <a:fld id="{94743FFF-3C97-46C2-B361-9FB56C7B95E6}" type="slidenum">
              <a:rPr lang="en-GB" smtClean="0"/>
              <a:t>13</a:t>
            </a:fld>
            <a:endParaRPr lang="en-GB"/>
          </a:p>
        </p:txBody>
      </p:sp>
    </p:spTree>
    <p:extLst>
      <p:ext uri="{BB962C8B-B14F-4D97-AF65-F5344CB8AC3E}">
        <p14:creationId xmlns:p14="http://schemas.microsoft.com/office/powerpoint/2010/main" val="28984567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Fastest lap setup is 0.38 seconds which is a considerable advantage over the original setup on such as a short lap. Over a 1% increase in performance.</a:t>
            </a:r>
          </a:p>
        </p:txBody>
      </p:sp>
      <p:sp>
        <p:nvSpPr>
          <p:cNvPr id="4" name="Slide Number Placeholder 3"/>
          <p:cNvSpPr>
            <a:spLocks noGrp="1"/>
          </p:cNvSpPr>
          <p:nvPr>
            <p:ph type="sldNum" sz="quarter" idx="5"/>
          </p:nvPr>
        </p:nvSpPr>
        <p:spPr/>
        <p:txBody>
          <a:bodyPr/>
          <a:lstStyle/>
          <a:p>
            <a:fld id="{94743FFF-3C97-46C2-B361-9FB56C7B95E6}" type="slidenum">
              <a:rPr lang="en-GB" smtClean="0"/>
              <a:t>14</a:t>
            </a:fld>
            <a:endParaRPr lang="en-GB"/>
          </a:p>
        </p:txBody>
      </p:sp>
    </p:spTree>
    <p:extLst>
      <p:ext uri="{BB962C8B-B14F-4D97-AF65-F5344CB8AC3E}">
        <p14:creationId xmlns:p14="http://schemas.microsoft.com/office/powerpoint/2010/main" val="13630226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Llandow fastest lap was achieved with the setup of Front spring rate of 303.45, Rear spring rate of 100.2, Front damper 1, Rear damper 1, Front ARB 42.6, Rear ARB 16.65 and a final drive of 4.0. </a:t>
            </a:r>
          </a:p>
          <a:p>
            <a:r>
              <a:rPr lang="en-GB" dirty="0"/>
              <a:t>Pembrey fastest lap was achieved with a similar setup of Front spring rate of 303.45, Rear spring rate of 100.2, Front damper 1, Rear damper 1, Front ARB 42.6, but a stiffer Rear ARB 49.95 to maintain rear stability, and a final drive of 4.0. </a:t>
            </a:r>
          </a:p>
          <a:p>
            <a:r>
              <a:rPr lang="en-GB" dirty="0"/>
              <a:t>This is inline with the track style specified in the track map section and the literature review.</a:t>
            </a:r>
          </a:p>
        </p:txBody>
      </p:sp>
      <p:sp>
        <p:nvSpPr>
          <p:cNvPr id="4" name="Slide Number Placeholder 3"/>
          <p:cNvSpPr>
            <a:spLocks noGrp="1"/>
          </p:cNvSpPr>
          <p:nvPr>
            <p:ph type="sldNum" sz="quarter" idx="5"/>
          </p:nvPr>
        </p:nvSpPr>
        <p:spPr/>
        <p:txBody>
          <a:bodyPr/>
          <a:lstStyle/>
          <a:p>
            <a:fld id="{94743FFF-3C97-46C2-B361-9FB56C7B95E6}" type="slidenum">
              <a:rPr lang="en-GB" smtClean="0"/>
              <a:t>15</a:t>
            </a:fld>
            <a:endParaRPr lang="en-GB"/>
          </a:p>
        </p:txBody>
      </p:sp>
    </p:spTree>
    <p:extLst>
      <p:ext uri="{BB962C8B-B14F-4D97-AF65-F5344CB8AC3E}">
        <p14:creationId xmlns:p14="http://schemas.microsoft.com/office/powerpoint/2010/main" val="7816943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Because DOE only optimises lap‐time in a static simulation, it delivers the fastest </a:t>
            </a:r>
            <a:r>
              <a:rPr lang="en-GB" i="1" dirty="0"/>
              <a:t>theoretical</a:t>
            </a:r>
            <a:r>
              <a:rPr lang="en-GB" dirty="0"/>
              <a:t> setup, but that doesn’t guarantee a real driver can exploit it. In fact, the “optimal” spec often drives springs and anti‐roll bars so stiff that the chassis hardly moves, robbing the driver of the subtle suspension and weight‐transfer feedback they need to judge braking and turn-in limits. With no platform motion or tyre compliance in the model, there’s no telltale pitch or roll to signal when the grip edge is approaching, so a human behind the wheel may under- or over-brake, scrub off speed in mid-corner, or struggle to find the bite point on throttle. In short, while DOE gives us a powerful starting point, on-track validation and driver feel remain essential to translate that half-second win on paper into consistent lap-time gains on asphalt.</a:t>
            </a:r>
          </a:p>
          <a:p>
            <a:endParaRPr lang="en-GB" dirty="0"/>
          </a:p>
          <a:p>
            <a:r>
              <a:rPr lang="en-GB" dirty="0"/>
              <a:t>Every DOE campaign is ultimately bound by the number of runs you can practically execute, and that constraint directly shapes what you can, and can’t, learn. With seven factors at three levels apiece, a full factorial would be 3⁷ (2,187) simulations. clearly impossible if each lap takes minutes to setup and compute and you need to turn results around in days, not weeks. So, a 57-run design was used, which is a good trade, off but still means we sample only a few specific combinations. That coarse grid risks missing subtle sweet-spots that lie between our low, mid, and high settings, and it limits our ability to resolve higher-order interactions unless we deliberately expand the run count. Moreover, every additional replication to gauge noise eats into the budget of “new” configurations we can try. In short, you’re always balancing depth versus breadth, more runs give you finer resolution and more confidence in the model, but they also demand more time, compute resources, and human effort than most teams can afford.</a:t>
            </a:r>
          </a:p>
        </p:txBody>
      </p:sp>
      <p:sp>
        <p:nvSpPr>
          <p:cNvPr id="4" name="Slide Number Placeholder 3"/>
          <p:cNvSpPr>
            <a:spLocks noGrp="1"/>
          </p:cNvSpPr>
          <p:nvPr>
            <p:ph type="sldNum" sz="quarter" idx="5"/>
          </p:nvPr>
        </p:nvSpPr>
        <p:spPr/>
        <p:txBody>
          <a:bodyPr/>
          <a:lstStyle/>
          <a:p>
            <a:fld id="{94743FFF-3C97-46C2-B361-9FB56C7B95E6}" type="slidenum">
              <a:rPr lang="en-GB" smtClean="0"/>
              <a:t>16</a:t>
            </a:fld>
            <a:endParaRPr lang="en-GB"/>
          </a:p>
        </p:txBody>
      </p:sp>
    </p:spTree>
    <p:extLst>
      <p:ext uri="{BB962C8B-B14F-4D97-AF65-F5344CB8AC3E}">
        <p14:creationId xmlns:p14="http://schemas.microsoft.com/office/powerpoint/2010/main" val="9949610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Driver profile is important to tailor the car to the driver’s style and strengths. Gather telemetry on their braking technique (threshold vs. trail braking), throttle application smoothness, and shift-lag characteristics to calibrate throttle maps and clutch bite points for minimal torque interruption. Measure their lateral load tolerance and reaction times to set steering ratios and pedal ergonomics that allow precise inputs under high G-loads. Use driver-in-the-loop simulators to train shift timing and line consistency, then validate real-world data against the </a:t>
            </a:r>
            <a:r>
              <a:rPr lang="en-GB" dirty="0" err="1"/>
              <a:t>MaxPerformance</a:t>
            </a:r>
            <a:r>
              <a:rPr lang="en-GB" dirty="0"/>
              <a:t> model to close any remaining performance gaps. By combining vehicle-side optimisation with driver-specific calibration, you ensure both machine and human operate in harmony at the limit.</a:t>
            </a:r>
          </a:p>
          <a:p>
            <a:endParaRPr lang="en-GB" dirty="0"/>
          </a:p>
          <a:p>
            <a:r>
              <a:rPr lang="en-GB" dirty="0"/>
              <a:t>By only optimising the final‐drive ratio and leaving the six individual gears at their stock spreads, the car spends significant time outside its peak torque band in each shift interval. Tailoring each gear ratio to the engine’s torque curve and the specific speed ranges between corners would keep the engine closer to its optimal powerband, smoothing acceleration and reducing the time lost in gear changes. More evenly spaced gears also minimise RPM drop on downshifts—providing more consistent engine braking and chassis balance under deceleration—and ensure maximum tractive effort on corner exit. In practice, a bespoke gear set matched to Pembrey or Llandow’s speed profile could easily yield another few tenths per lap on top of the gains from final‐drive optimisation.</a:t>
            </a:r>
          </a:p>
        </p:txBody>
      </p:sp>
      <p:sp>
        <p:nvSpPr>
          <p:cNvPr id="4" name="Slide Number Placeholder 3"/>
          <p:cNvSpPr>
            <a:spLocks noGrp="1"/>
          </p:cNvSpPr>
          <p:nvPr>
            <p:ph type="sldNum" sz="quarter" idx="5"/>
          </p:nvPr>
        </p:nvSpPr>
        <p:spPr/>
        <p:txBody>
          <a:bodyPr/>
          <a:lstStyle/>
          <a:p>
            <a:fld id="{94743FFF-3C97-46C2-B361-9FB56C7B95E6}" type="slidenum">
              <a:rPr lang="en-GB" smtClean="0"/>
              <a:t>17</a:t>
            </a:fld>
            <a:endParaRPr lang="en-GB"/>
          </a:p>
        </p:txBody>
      </p:sp>
    </p:spTree>
    <p:extLst>
      <p:ext uri="{BB962C8B-B14F-4D97-AF65-F5344CB8AC3E}">
        <p14:creationId xmlns:p14="http://schemas.microsoft.com/office/powerpoint/2010/main" val="12149880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Overall, the study demonstrates that a targeted suspension tune—softer rear rates at Llandow and stiffer front roll stiffness at Pembrey—can reliably cut lap times by up to 1.2 %. The use of a Box–Behnken DOE in VI-CarRealTime proved efficient, converging on near-optimal setups in under fifty runs. To fully maximise performance, future work should integrate driver-in-the-loop profiling and bespoke individual gear-ratio spreads, and validate simulation findings with experimental data. By closing these gaps, the workflow would offer a truly end-to-end, driver-centred optimisation capable of delivering repeatable gains on sprint circuits.</a:t>
            </a:r>
          </a:p>
        </p:txBody>
      </p:sp>
      <p:sp>
        <p:nvSpPr>
          <p:cNvPr id="4" name="Slide Number Placeholder 3"/>
          <p:cNvSpPr>
            <a:spLocks noGrp="1"/>
          </p:cNvSpPr>
          <p:nvPr>
            <p:ph type="sldNum" sz="quarter" idx="5"/>
          </p:nvPr>
        </p:nvSpPr>
        <p:spPr/>
        <p:txBody>
          <a:bodyPr/>
          <a:lstStyle/>
          <a:p>
            <a:fld id="{94743FFF-3C97-46C2-B361-9FB56C7B95E6}" type="slidenum">
              <a:rPr lang="en-GB" smtClean="0"/>
              <a:t>18</a:t>
            </a:fld>
            <a:endParaRPr lang="en-GB"/>
          </a:p>
        </p:txBody>
      </p:sp>
    </p:spTree>
    <p:extLst>
      <p:ext uri="{BB962C8B-B14F-4D97-AF65-F5344CB8AC3E}">
        <p14:creationId xmlns:p14="http://schemas.microsoft.com/office/powerpoint/2010/main" val="26854126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743FFF-3C97-46C2-B361-9FB56C7B95E6}" type="slidenum">
              <a:rPr lang="en-GB" smtClean="0"/>
              <a:t>19</a:t>
            </a:fld>
            <a:endParaRPr lang="en-GB"/>
          </a:p>
        </p:txBody>
      </p:sp>
    </p:spTree>
    <p:extLst>
      <p:ext uri="{BB962C8B-B14F-4D97-AF65-F5344CB8AC3E}">
        <p14:creationId xmlns:p14="http://schemas.microsoft.com/office/powerpoint/2010/main" val="9851554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4743FFF-3C97-46C2-B361-9FB56C7B95E6}" type="slidenum">
              <a:rPr lang="en-GB" smtClean="0"/>
              <a:t>20</a:t>
            </a:fld>
            <a:endParaRPr lang="en-GB"/>
          </a:p>
        </p:txBody>
      </p:sp>
    </p:spTree>
    <p:extLst>
      <p:ext uri="{BB962C8B-B14F-4D97-AF65-F5344CB8AC3E}">
        <p14:creationId xmlns:p14="http://schemas.microsoft.com/office/powerpoint/2010/main" val="1758718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D99EB2-C984-130A-158A-D559C8FAB12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6459996-E5A8-34A3-F1DC-EE761F8C506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460D58E-CA46-D6FE-3B9B-0D3AC9740D12}"/>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706B357C-4C97-1B40-85B5-2800CDAC59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BBE65E-9FAE-9C7B-8752-F4FCBBA31A2F}"/>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338132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632ED7-5633-F699-3989-48C8F6241F0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43D789B-1ABA-E462-28A2-C8EB4615D0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57F74A3-F1CB-8915-3541-BB73EC8A3371}"/>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D3B082AD-CD19-861F-A340-6BCFA2637B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407767-2110-EC2B-70E8-5C96D307C55F}"/>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4007966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DD591-7FCF-27E1-A39B-F509911A5FC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3D6C39-446F-5EB0-41E0-2058D64EBFE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51944D-D586-13FA-5965-A6D097634AF2}"/>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A8F4CDB3-E26F-2B5C-F2A8-9989D6835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C21E7C-E378-7A0B-2D45-EA35AD7726A5}"/>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37991204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ABAC8-9F1F-98F1-6091-C01457FAC82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1F2615-4267-138F-E3F2-32E1337C26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EB8F94E-E386-0861-AA5E-5A0D15ACA8F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E17A5C4-BF77-8DBB-D12F-EE6C77389E58}"/>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6" name="Footer Placeholder 5">
            <a:extLst>
              <a:ext uri="{FF2B5EF4-FFF2-40B4-BE49-F238E27FC236}">
                <a16:creationId xmlns:a16="http://schemas.microsoft.com/office/drawing/2014/main" id="{E87BB8C3-F59A-9C03-CF3A-8BA3F3EB3FA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125102-2ED8-84A7-D00F-525A1ECBDE4F}"/>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549900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C5E57-3772-03BE-0E94-3D6ECCB6AE0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A1C84B-E052-F258-EE0B-914D8A59AF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ABE4FF-0EA7-5ED6-A2E5-893983FA3C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0D5B74A-5947-0443-2CF8-2264E69C000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36BC5B8-6D9F-2B38-CA29-F71EB49B5C9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262D989-55A1-F286-6F7A-8F18E0B4B91C}"/>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8" name="Footer Placeholder 7">
            <a:extLst>
              <a:ext uri="{FF2B5EF4-FFF2-40B4-BE49-F238E27FC236}">
                <a16:creationId xmlns:a16="http://schemas.microsoft.com/office/drawing/2014/main" id="{8265CE25-541A-0C22-A211-09AEBD1F8E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CCFCDD0-2F38-B809-692C-FDD3FDC45622}"/>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1729794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814-5459-EA5C-AE0F-5BEF23E8A6F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8356ACD-AC62-7783-9772-C34F89410B40}"/>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4" name="Footer Placeholder 3">
            <a:extLst>
              <a:ext uri="{FF2B5EF4-FFF2-40B4-BE49-F238E27FC236}">
                <a16:creationId xmlns:a16="http://schemas.microsoft.com/office/drawing/2014/main" id="{63594AE7-4120-6F53-A35E-CCB13AFDC97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564F2D2-16F0-0AE9-2A41-7E058691589B}"/>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723546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AD6CE7-5EEB-56C8-2719-AF44D7B9C049}"/>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3" name="Footer Placeholder 2">
            <a:extLst>
              <a:ext uri="{FF2B5EF4-FFF2-40B4-BE49-F238E27FC236}">
                <a16:creationId xmlns:a16="http://schemas.microsoft.com/office/drawing/2014/main" id="{6B3B3334-A2AF-9A47-8CE3-F38F08B7A59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4A6F73A-A79A-9267-0DC0-DEA4AB65D5B5}"/>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1440311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F8F7B-1C73-8EFD-B4EA-B5363834F5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0CF873-341D-BAD9-2AB4-3F22910435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B1DFADB-8DBC-7926-2EF3-3477D2C527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2B8B174-4366-140A-25F9-113127CB489C}"/>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6" name="Footer Placeholder 5">
            <a:extLst>
              <a:ext uri="{FF2B5EF4-FFF2-40B4-BE49-F238E27FC236}">
                <a16:creationId xmlns:a16="http://schemas.microsoft.com/office/drawing/2014/main" id="{7E9FD508-655A-E222-2B96-D79EE1CAB4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48C32E5-C53C-1DD4-9350-313823DC0AD6}"/>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19371457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865EAB-3073-83A9-E15E-6371E2E736F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7228E7F-CBEF-5870-D40F-F952EA5AFC0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B8CFEAB-E3D6-05C6-7DE9-E33F752814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F88D9A-8B1E-C548-AA6B-5DF968ADAE44}"/>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6" name="Footer Placeholder 5">
            <a:extLst>
              <a:ext uri="{FF2B5EF4-FFF2-40B4-BE49-F238E27FC236}">
                <a16:creationId xmlns:a16="http://schemas.microsoft.com/office/drawing/2014/main" id="{9CBEA45D-D296-A35B-E9EC-B5ABD9B886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FD3344-A7C1-7373-0986-581751C14972}"/>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3352726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2A28F-B219-5922-B4A3-80B5EE87322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0412BF-C812-F341-BBA5-4F82083514C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C33E01-F2DA-BA95-BBF7-69EAA2D8079A}"/>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627A03BE-EA22-B97D-1AE3-30709B2162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09A7705-9C4D-79B2-D0CF-12A77B4EF3A0}"/>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13073330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D337465-6B0A-BC60-638D-C7F6347A140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B9F3AD-C493-3616-DFCC-EC15B751568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21A5A9-FF21-2F69-1A89-862510DAEAB2}"/>
              </a:ext>
            </a:extLst>
          </p:cNvPr>
          <p:cNvSpPr>
            <a:spLocks noGrp="1"/>
          </p:cNvSpPr>
          <p:nvPr>
            <p:ph type="dt" sz="half" idx="10"/>
          </p:nvPr>
        </p:nvSpPr>
        <p:spPr/>
        <p:txBody>
          <a:body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17E83598-B9AD-C36E-CEF8-3C3165A2708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F66829-16FF-7EDA-0E4A-759EA0D081BE}"/>
              </a:ext>
            </a:extLst>
          </p:cNvPr>
          <p:cNvSpPr>
            <a:spLocks noGrp="1"/>
          </p:cNvSpPr>
          <p:nvPr>
            <p:ph type="sldNum" sz="quarter" idx="12"/>
          </p:nvPr>
        </p:nvSpPr>
        <p:spPr/>
        <p:txBody>
          <a:bodyPr/>
          <a:lstStyle/>
          <a:p>
            <a:fld id="{AC851124-9E04-4153-9504-43675949E22C}" type="slidenum">
              <a:rPr lang="en-GB" smtClean="0"/>
              <a:t>‹#›</a:t>
            </a:fld>
            <a:endParaRPr lang="en-GB"/>
          </a:p>
        </p:txBody>
      </p:sp>
    </p:spTree>
    <p:extLst>
      <p:ext uri="{BB962C8B-B14F-4D97-AF65-F5344CB8AC3E}">
        <p14:creationId xmlns:p14="http://schemas.microsoft.com/office/powerpoint/2010/main" val="4142690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689F18-B812-EACD-E9D6-1504860133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F98E4F7-69A3-F7E3-5A70-986462169A6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734C230-87C5-32D9-957E-71FB18A59E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157CB3B-84D4-475E-8F6D-B940463526EB}" type="datetimeFigureOut">
              <a:rPr lang="en-GB" smtClean="0"/>
              <a:t>28/04/2025</a:t>
            </a:fld>
            <a:endParaRPr lang="en-GB"/>
          </a:p>
        </p:txBody>
      </p:sp>
      <p:sp>
        <p:nvSpPr>
          <p:cNvPr id="5" name="Footer Placeholder 4">
            <a:extLst>
              <a:ext uri="{FF2B5EF4-FFF2-40B4-BE49-F238E27FC236}">
                <a16:creationId xmlns:a16="http://schemas.microsoft.com/office/drawing/2014/main" id="{EBCFD6AE-A904-54D2-BF27-75DF17119D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C390F924-991A-DBF7-BA93-35B8FA2AEB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C851124-9E04-4153-9504-43675949E22C}" type="slidenum">
              <a:rPr lang="en-GB" smtClean="0"/>
              <a:t>‹#›</a:t>
            </a:fld>
            <a:endParaRPr lang="en-GB"/>
          </a:p>
        </p:txBody>
      </p:sp>
    </p:spTree>
    <p:extLst>
      <p:ext uri="{BB962C8B-B14F-4D97-AF65-F5344CB8AC3E}">
        <p14:creationId xmlns:p14="http://schemas.microsoft.com/office/powerpoint/2010/main" val="33236716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www.motorsport-timing.co.uk/circuit/pembrey-circuit/" TargetMode="External"/><Relationship Id="rId4" Type="http://schemas.openxmlformats.org/officeDocument/2006/relationships/hyperlink" Target="https://lapmeta.com/en/track/variation/344?vehicleType=all&amp;tireTreadwear=a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TOYOTA TS010 Engine start-up Great V10 Sound - YouTube">
            <a:extLst>
              <a:ext uri="{FF2B5EF4-FFF2-40B4-BE49-F238E27FC236}">
                <a16:creationId xmlns:a16="http://schemas.microsoft.com/office/drawing/2014/main" id="{B6844E6B-8B2D-827B-9B34-CF54510477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92" r="27808"/>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057" name="Rectangle 2056">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1282E-EFEE-DEA3-FB13-D67EE767EDBD}"/>
              </a:ext>
            </a:extLst>
          </p:cNvPr>
          <p:cNvSpPr>
            <a:spLocks noGrp="1"/>
          </p:cNvSpPr>
          <p:nvPr>
            <p:ph type="ctrTitle"/>
          </p:nvPr>
        </p:nvSpPr>
        <p:spPr>
          <a:xfrm>
            <a:off x="477981" y="1122363"/>
            <a:ext cx="4023360" cy="3204134"/>
          </a:xfrm>
        </p:spPr>
        <p:txBody>
          <a:bodyPr anchor="b">
            <a:normAutofit/>
          </a:bodyPr>
          <a:lstStyle/>
          <a:p>
            <a:pPr algn="l"/>
            <a:r>
              <a:rPr lang="en-GB" sz="3700">
                <a:solidFill>
                  <a:schemeClr val="bg1"/>
                </a:solidFill>
              </a:rPr>
              <a:t>Vehicle Suspension Optimisation for Llandow and Pembrey using VI-Grade</a:t>
            </a:r>
          </a:p>
        </p:txBody>
      </p:sp>
      <p:sp>
        <p:nvSpPr>
          <p:cNvPr id="3" name="Subtitle 2">
            <a:extLst>
              <a:ext uri="{FF2B5EF4-FFF2-40B4-BE49-F238E27FC236}">
                <a16:creationId xmlns:a16="http://schemas.microsoft.com/office/drawing/2014/main" id="{7DF7AB77-59F2-7421-7683-3E4A872F1E3B}"/>
              </a:ext>
            </a:extLst>
          </p:cNvPr>
          <p:cNvSpPr>
            <a:spLocks noGrp="1"/>
          </p:cNvSpPr>
          <p:nvPr>
            <p:ph type="subTitle" idx="1"/>
          </p:nvPr>
        </p:nvSpPr>
        <p:spPr>
          <a:xfrm>
            <a:off x="477980" y="4872922"/>
            <a:ext cx="4023359" cy="1208141"/>
          </a:xfrm>
        </p:spPr>
        <p:txBody>
          <a:bodyPr>
            <a:normAutofit/>
          </a:bodyPr>
          <a:lstStyle/>
          <a:p>
            <a:pPr algn="l"/>
            <a:r>
              <a:rPr lang="en-GB" sz="1300" dirty="0">
                <a:solidFill>
                  <a:schemeClr val="bg1"/>
                </a:solidFill>
              </a:rPr>
              <a:t>Nathan Gibbs</a:t>
            </a:r>
          </a:p>
          <a:p>
            <a:pPr algn="l"/>
            <a:r>
              <a:rPr lang="en-GB" sz="1300" dirty="0">
                <a:solidFill>
                  <a:schemeClr val="bg1"/>
                </a:solidFill>
              </a:rPr>
              <a:t>2305944</a:t>
            </a:r>
          </a:p>
          <a:p>
            <a:pPr algn="l"/>
            <a:r>
              <a:rPr lang="en-GB" sz="1300" dirty="0">
                <a:solidFill>
                  <a:schemeClr val="bg1"/>
                </a:solidFill>
              </a:rPr>
              <a:t>ACEA7002</a:t>
            </a:r>
          </a:p>
          <a:p>
            <a:pPr algn="l"/>
            <a:r>
              <a:rPr lang="en-GB" sz="1300" dirty="0">
                <a:solidFill>
                  <a:schemeClr val="bg1"/>
                </a:solidFill>
              </a:rPr>
              <a:t>02/05/2025</a:t>
            </a: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a:p>
            <a:pPr algn="l"/>
            <a:endParaRPr lang="en-GB" sz="1300" dirty="0">
              <a:solidFill>
                <a:schemeClr val="bg1"/>
              </a:solidFill>
            </a:endParaRPr>
          </a:p>
        </p:txBody>
      </p:sp>
      <p:sp>
        <p:nvSpPr>
          <p:cNvPr id="2059" name="Rectangle 205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061" name="Rectangle 206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3451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56688E73-49B9-4052-A836-D248C825D7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5B6AEE0C-07FE-4154-BC7C-2F20530BC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2" descr="TOYOTA TS010 Engine start-up Great V10 Sound - YouTube">
            <a:extLst>
              <a:ext uri="{FF2B5EF4-FFF2-40B4-BE49-F238E27FC236}">
                <a16:creationId xmlns:a16="http://schemas.microsoft.com/office/drawing/2014/main" id="{BE9BB76B-0474-6E0D-25C8-BC3407D70600}"/>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l="8000" r="7833"/>
          <a:stretch/>
        </p:blipFill>
        <p:spPr bwMode="auto">
          <a:xfrm>
            <a:off x="0" y="-2"/>
            <a:ext cx="1218895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1B15CA1-0456-CC9B-CD95-CD0020DEB998}"/>
              </a:ext>
            </a:extLst>
          </p:cNvPr>
          <p:cNvSpPr>
            <a:spLocks noGrp="1"/>
          </p:cNvSpPr>
          <p:nvPr>
            <p:ph type="title"/>
          </p:nvPr>
        </p:nvSpPr>
        <p:spPr>
          <a:xfrm>
            <a:off x="705006" y="386080"/>
            <a:ext cx="2392681" cy="650240"/>
          </a:xfrm>
        </p:spPr>
        <p:txBody>
          <a:bodyPr>
            <a:normAutofit fontScale="90000"/>
          </a:bodyPr>
          <a:lstStyle/>
          <a:p>
            <a:r>
              <a:rPr lang="en-GB" dirty="0">
                <a:solidFill>
                  <a:srgbClr val="FFFFFF"/>
                </a:solidFill>
              </a:rPr>
              <a:t>Contents</a:t>
            </a:r>
          </a:p>
        </p:txBody>
      </p:sp>
      <p:sp>
        <p:nvSpPr>
          <p:cNvPr id="3" name="Content Placeholder 2">
            <a:extLst>
              <a:ext uri="{FF2B5EF4-FFF2-40B4-BE49-F238E27FC236}">
                <a16:creationId xmlns:a16="http://schemas.microsoft.com/office/drawing/2014/main" id="{C09094C3-99F0-EDE2-E73A-C022590E2C8A}"/>
              </a:ext>
            </a:extLst>
          </p:cNvPr>
          <p:cNvSpPr>
            <a:spLocks noGrp="1"/>
          </p:cNvSpPr>
          <p:nvPr>
            <p:ph idx="1"/>
          </p:nvPr>
        </p:nvSpPr>
        <p:spPr>
          <a:xfrm>
            <a:off x="466247" y="1036320"/>
            <a:ext cx="5755639" cy="5571899"/>
          </a:xfrm>
        </p:spPr>
        <p:txBody>
          <a:bodyPr anchor="ctr">
            <a:normAutofit/>
          </a:bodyPr>
          <a:lstStyle/>
          <a:p>
            <a:r>
              <a:rPr lang="en-GB" sz="1300" dirty="0">
                <a:solidFill>
                  <a:srgbClr val="FFFFFF"/>
                </a:solidFill>
              </a:rPr>
              <a:t>Aim</a:t>
            </a:r>
          </a:p>
          <a:p>
            <a:r>
              <a:rPr lang="en-GB" sz="1300" dirty="0">
                <a:solidFill>
                  <a:srgbClr val="FFFFFF"/>
                </a:solidFill>
              </a:rPr>
              <a:t>Track Specific Setup Requirements</a:t>
            </a:r>
          </a:p>
          <a:p>
            <a:r>
              <a:rPr lang="en-GB" sz="1300" dirty="0">
                <a:solidFill>
                  <a:srgbClr val="FFFFFF"/>
                </a:solidFill>
              </a:rPr>
              <a:t>Theory</a:t>
            </a:r>
          </a:p>
          <a:p>
            <a:r>
              <a:rPr lang="en-GB" sz="1300" dirty="0">
                <a:solidFill>
                  <a:srgbClr val="FFFFFF"/>
                </a:solidFill>
              </a:rPr>
              <a:t>Constraints</a:t>
            </a:r>
          </a:p>
          <a:p>
            <a:r>
              <a:rPr lang="en-GB" sz="1300" dirty="0">
                <a:solidFill>
                  <a:srgbClr val="FFFFFF"/>
                </a:solidFill>
              </a:rPr>
              <a:t>Literature Review</a:t>
            </a:r>
          </a:p>
          <a:p>
            <a:r>
              <a:rPr lang="en-GB" sz="1300" dirty="0">
                <a:solidFill>
                  <a:srgbClr val="FFFFFF"/>
                </a:solidFill>
              </a:rPr>
              <a:t>Gear Optimisation</a:t>
            </a:r>
          </a:p>
          <a:p>
            <a:r>
              <a:rPr lang="en-GB" sz="1300" dirty="0">
                <a:solidFill>
                  <a:srgbClr val="FFFFFF"/>
                </a:solidFill>
              </a:rPr>
              <a:t>Design of Experiment (DoE)</a:t>
            </a:r>
          </a:p>
          <a:p>
            <a:r>
              <a:rPr lang="en-GB" sz="1300" dirty="0">
                <a:solidFill>
                  <a:srgbClr val="FFFFFF"/>
                </a:solidFill>
              </a:rPr>
              <a:t>Vi-CarRealTime</a:t>
            </a:r>
          </a:p>
          <a:p>
            <a:r>
              <a:rPr lang="en-GB" sz="1300" dirty="0">
                <a:solidFill>
                  <a:srgbClr val="FFFFFF"/>
                </a:solidFill>
              </a:rPr>
              <a:t>Pembrey Lap Analysis</a:t>
            </a:r>
          </a:p>
          <a:p>
            <a:r>
              <a:rPr lang="en-GB" sz="1300" dirty="0">
                <a:solidFill>
                  <a:srgbClr val="FFFFFF"/>
                </a:solidFill>
              </a:rPr>
              <a:t>Llandow Lap Analysis</a:t>
            </a:r>
          </a:p>
          <a:p>
            <a:r>
              <a:rPr lang="en-GB" sz="1300" dirty="0">
                <a:solidFill>
                  <a:srgbClr val="FFFFFF"/>
                </a:solidFill>
              </a:rPr>
              <a:t>Optimisation Findings</a:t>
            </a:r>
          </a:p>
          <a:p>
            <a:r>
              <a:rPr lang="en-GB" sz="1300" dirty="0">
                <a:solidFill>
                  <a:srgbClr val="FFFFFF"/>
                </a:solidFill>
              </a:rPr>
              <a:t>Limitations</a:t>
            </a:r>
          </a:p>
          <a:p>
            <a:r>
              <a:rPr lang="en-GB" sz="1300" dirty="0">
                <a:solidFill>
                  <a:srgbClr val="FFFFFF"/>
                </a:solidFill>
              </a:rPr>
              <a:t>Recommendations</a:t>
            </a:r>
          </a:p>
          <a:p>
            <a:r>
              <a:rPr lang="en-GB" sz="1300" dirty="0">
                <a:solidFill>
                  <a:srgbClr val="FFFFFF"/>
                </a:solidFill>
              </a:rPr>
              <a:t>Conclusion</a:t>
            </a:r>
          </a:p>
          <a:p>
            <a:r>
              <a:rPr lang="en-GB" sz="1300" dirty="0">
                <a:solidFill>
                  <a:srgbClr val="FFFFFF"/>
                </a:solidFill>
              </a:rPr>
              <a:t>References</a:t>
            </a:r>
          </a:p>
          <a:p>
            <a:r>
              <a:rPr lang="en-GB" sz="1300" dirty="0">
                <a:solidFill>
                  <a:srgbClr val="FFFFFF"/>
                </a:solidFill>
              </a:rPr>
              <a:t>Appendix</a:t>
            </a:r>
          </a:p>
        </p:txBody>
      </p:sp>
    </p:spTree>
    <p:extLst>
      <p:ext uri="{BB962C8B-B14F-4D97-AF65-F5344CB8AC3E}">
        <p14:creationId xmlns:p14="http://schemas.microsoft.com/office/powerpoint/2010/main" val="10813659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CB117F94-A941-699A-663F-2C5DAC89B3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7754" r="35356" b="1337"/>
          <a:stretch/>
        </p:blipFill>
        <p:spPr bwMode="auto">
          <a:xfrm>
            <a:off x="2912870" y="10"/>
            <a:ext cx="92791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E80D3D-8ACE-96D4-27FF-C024CA4F37CE}"/>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Aim</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0D07729-9FCB-0B45-FA64-1A338FAA762B}"/>
              </a:ext>
            </a:extLst>
          </p:cNvPr>
          <p:cNvSpPr>
            <a:spLocks noGrp="1"/>
          </p:cNvSpPr>
          <p:nvPr>
            <p:ph idx="1"/>
          </p:nvPr>
        </p:nvSpPr>
        <p:spPr>
          <a:xfrm>
            <a:off x="371094" y="2718054"/>
            <a:ext cx="3438906" cy="3207258"/>
          </a:xfrm>
        </p:spPr>
        <p:txBody>
          <a:bodyPr anchor="t">
            <a:normAutofit/>
          </a:bodyPr>
          <a:lstStyle/>
          <a:p>
            <a:r>
              <a:rPr lang="en-GB" sz="1700" dirty="0">
                <a:solidFill>
                  <a:schemeClr val="bg1"/>
                </a:solidFill>
              </a:rPr>
              <a:t>Optimise handling via suspension tuning</a:t>
            </a:r>
          </a:p>
          <a:p>
            <a:endParaRPr lang="en-GB" sz="1700" dirty="0">
              <a:solidFill>
                <a:schemeClr val="bg1"/>
              </a:solidFill>
            </a:endParaRPr>
          </a:p>
          <a:p>
            <a:r>
              <a:rPr lang="en-GB" sz="1700" dirty="0">
                <a:solidFill>
                  <a:schemeClr val="bg1"/>
                </a:solidFill>
              </a:rPr>
              <a:t>Fastest theoretical lap times</a:t>
            </a:r>
          </a:p>
          <a:p>
            <a:endParaRPr lang="en-GB" sz="1700" dirty="0">
              <a:solidFill>
                <a:schemeClr val="bg1"/>
              </a:solidFill>
            </a:endParaRPr>
          </a:p>
          <a:p>
            <a:r>
              <a:rPr lang="en-GB" sz="1700" dirty="0">
                <a:solidFill>
                  <a:schemeClr val="bg1"/>
                </a:solidFill>
              </a:rPr>
              <a:t>Identify Limitations</a:t>
            </a:r>
          </a:p>
        </p:txBody>
      </p:sp>
    </p:spTree>
    <p:extLst>
      <p:ext uri="{BB962C8B-B14F-4D97-AF65-F5344CB8AC3E}">
        <p14:creationId xmlns:p14="http://schemas.microsoft.com/office/powerpoint/2010/main" val="27621503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2" name="Rectangle 1051">
            <a:extLst>
              <a:ext uri="{FF2B5EF4-FFF2-40B4-BE49-F238E27FC236}">
                <a16:creationId xmlns:a16="http://schemas.microsoft.com/office/drawing/2014/main" id="{5EBC18B6-E5C3-4AD1-97A4-E6A3477A0B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DCDEFC-5116-1842-51D9-A99D5B345134}"/>
              </a:ext>
            </a:extLst>
          </p:cNvPr>
          <p:cNvSpPr>
            <a:spLocks noGrp="1"/>
          </p:cNvSpPr>
          <p:nvPr>
            <p:ph type="title"/>
          </p:nvPr>
        </p:nvSpPr>
        <p:spPr>
          <a:xfrm>
            <a:off x="287528" y="57213"/>
            <a:ext cx="6272784" cy="1545336"/>
          </a:xfrm>
        </p:spPr>
        <p:txBody>
          <a:bodyPr anchor="b">
            <a:normAutofit/>
          </a:bodyPr>
          <a:lstStyle/>
          <a:p>
            <a:r>
              <a:rPr lang="en-GB" sz="5200" dirty="0"/>
              <a:t>Track Key points</a:t>
            </a:r>
          </a:p>
        </p:txBody>
      </p:sp>
      <p:sp>
        <p:nvSpPr>
          <p:cNvPr id="1051" name="Rectangle 1050">
            <a:extLst>
              <a:ext uri="{FF2B5EF4-FFF2-40B4-BE49-F238E27FC236}">
                <a16:creationId xmlns:a16="http://schemas.microsoft.com/office/drawing/2014/main" id="{136A4AB6-B72B-4CC6-ADCF-BE807B6C3D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5039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28" name="Picture 4" descr="Pembrey | Motorsport Timing UK">
            <a:extLst>
              <a:ext uri="{FF2B5EF4-FFF2-40B4-BE49-F238E27FC236}">
                <a16:creationId xmlns:a16="http://schemas.microsoft.com/office/drawing/2014/main" id="{6A0288BD-361D-6E8B-8E5A-DBDB13D0FE2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73" t="-33519" r="-45264" b="-409"/>
          <a:stretch/>
        </p:blipFill>
        <p:spPr bwMode="auto">
          <a:xfrm>
            <a:off x="5953133" y="2356443"/>
            <a:ext cx="4761722" cy="3863848"/>
          </a:xfrm>
          <a:prstGeom prst="rect">
            <a:avLst/>
          </a:prstGeom>
          <a:noFill/>
          <a:extLst>
            <a:ext uri="{909E8E84-426E-40DD-AFC4-6F175D3DCCD1}">
              <a14:hiddenFill xmlns:a14="http://schemas.microsoft.com/office/drawing/2010/main">
                <a:solidFill>
                  <a:srgbClr val="FFFFFF"/>
                </a:solidFill>
              </a14:hiddenFill>
            </a:ext>
          </a:extLst>
        </p:spPr>
      </p:pic>
      <p:sp>
        <p:nvSpPr>
          <p:cNvPr id="1053" name="Rectangle 1052">
            <a:extLst>
              <a:ext uri="{FF2B5EF4-FFF2-40B4-BE49-F238E27FC236}">
                <a16:creationId xmlns:a16="http://schemas.microsoft.com/office/drawing/2014/main" id="{B35D540D-9486-4236-952A-F72DC52D79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1792"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3B3D4C25-DE17-FE2C-1FC6-4ED4E3CCFB73}"/>
              </a:ext>
            </a:extLst>
          </p:cNvPr>
          <p:cNvSpPr>
            <a:spLocks noGrp="1"/>
          </p:cNvSpPr>
          <p:nvPr>
            <p:ph idx="1"/>
          </p:nvPr>
        </p:nvSpPr>
        <p:spPr>
          <a:xfrm>
            <a:off x="612648" y="1814385"/>
            <a:ext cx="6272784" cy="4366959"/>
          </a:xfrm>
        </p:spPr>
        <p:txBody>
          <a:bodyPr>
            <a:normAutofit/>
          </a:bodyPr>
          <a:lstStyle/>
          <a:p>
            <a:r>
              <a:rPr lang="en-GB" sz="1500" dirty="0"/>
              <a:t>Llandow</a:t>
            </a:r>
          </a:p>
          <a:p>
            <a:pPr lvl="1"/>
            <a:r>
              <a:rPr lang="en-GB" sz="1500" dirty="0"/>
              <a:t>Short, tight corners need rotation</a:t>
            </a:r>
          </a:p>
          <a:p>
            <a:pPr lvl="2"/>
            <a:r>
              <a:rPr lang="en-GB" sz="1500" dirty="0"/>
              <a:t>Sharp front-end, softer rear ARB</a:t>
            </a:r>
          </a:p>
          <a:p>
            <a:pPr marL="0" indent="0">
              <a:buNone/>
            </a:pPr>
            <a:endParaRPr lang="en-GB" sz="1500" dirty="0"/>
          </a:p>
          <a:p>
            <a:pPr marL="0" indent="0">
              <a:buNone/>
            </a:pPr>
            <a:endParaRPr lang="en-GB" sz="1500" dirty="0"/>
          </a:p>
          <a:p>
            <a:pPr marL="0" indent="0">
              <a:buNone/>
            </a:pPr>
            <a:endParaRPr lang="en-GB" sz="1500" dirty="0"/>
          </a:p>
          <a:p>
            <a:pPr marL="0" indent="0">
              <a:buNone/>
            </a:pPr>
            <a:endParaRPr lang="en-GB" sz="1500" dirty="0"/>
          </a:p>
          <a:p>
            <a:pPr marL="0" indent="0">
              <a:buNone/>
            </a:pPr>
            <a:endParaRPr lang="en-GB" sz="1500" dirty="0"/>
          </a:p>
          <a:p>
            <a:r>
              <a:rPr lang="en-GB" sz="1500" dirty="0"/>
              <a:t>Pembrey</a:t>
            </a:r>
          </a:p>
          <a:p>
            <a:pPr lvl="1"/>
            <a:r>
              <a:rPr lang="en-GB" sz="1500" dirty="0"/>
              <a:t>Higher speeds, more sweeping corners</a:t>
            </a:r>
          </a:p>
          <a:p>
            <a:pPr lvl="2"/>
            <a:r>
              <a:rPr lang="en-GB" sz="1500" dirty="0"/>
              <a:t>Stability, balance on entry</a:t>
            </a:r>
          </a:p>
          <a:p>
            <a:pPr marL="914400" lvl="2" indent="0">
              <a:buNone/>
            </a:pPr>
            <a:endParaRPr lang="en-GB" sz="1500" dirty="0"/>
          </a:p>
        </p:txBody>
      </p:sp>
      <p:pic>
        <p:nvPicPr>
          <p:cNvPr id="1026" name="Picture 2" descr="Llandow Sprint – Bristol Pegasus Motor Club">
            <a:extLst>
              <a:ext uri="{FF2B5EF4-FFF2-40B4-BE49-F238E27FC236}">
                <a16:creationId xmlns:a16="http://schemas.microsoft.com/office/drawing/2014/main" id="{E3217907-99A7-0DE0-323E-2CB1E4D179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09"/>
          <a:stretch/>
        </p:blipFill>
        <p:spPr bwMode="auto">
          <a:xfrm>
            <a:off x="5706872" y="637709"/>
            <a:ext cx="4507992" cy="22402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609C750-8873-4D28-0ECB-FE78E9BBC4D3}"/>
              </a:ext>
            </a:extLst>
          </p:cNvPr>
          <p:cNvSpPr txBox="1"/>
          <p:nvPr/>
        </p:nvSpPr>
        <p:spPr>
          <a:xfrm>
            <a:off x="6453124" y="2935541"/>
            <a:ext cx="3761740" cy="276999"/>
          </a:xfrm>
          <a:prstGeom prst="rect">
            <a:avLst/>
          </a:prstGeom>
          <a:noFill/>
        </p:spPr>
        <p:txBody>
          <a:bodyPr wrap="square" rtlCol="0">
            <a:spAutoFit/>
          </a:bodyPr>
          <a:lstStyle/>
          <a:p>
            <a:r>
              <a:rPr lang="en-GB" sz="1200" dirty="0">
                <a:solidFill>
                  <a:srgbClr val="0070C0"/>
                </a:solidFill>
              </a:rPr>
              <a:t>Figure 1: Llandow Track map </a:t>
            </a:r>
            <a:r>
              <a:rPr lang="en-GB" sz="1200" dirty="0" err="1">
                <a:solidFill>
                  <a:srgbClr val="0070C0"/>
                </a:solidFill>
              </a:rPr>
              <a:t>LapMeta</a:t>
            </a:r>
            <a:r>
              <a:rPr lang="en-GB" sz="1200" dirty="0">
                <a:solidFill>
                  <a:srgbClr val="0070C0"/>
                </a:solidFill>
              </a:rPr>
              <a:t>, LLC. (2025)</a:t>
            </a:r>
          </a:p>
        </p:txBody>
      </p:sp>
      <p:sp>
        <p:nvSpPr>
          <p:cNvPr id="8" name="TextBox 7">
            <a:extLst>
              <a:ext uri="{FF2B5EF4-FFF2-40B4-BE49-F238E27FC236}">
                <a16:creationId xmlns:a16="http://schemas.microsoft.com/office/drawing/2014/main" id="{9ABECF76-1678-D6AB-09BB-B6F7C1AD6772}"/>
              </a:ext>
            </a:extLst>
          </p:cNvPr>
          <p:cNvSpPr txBox="1"/>
          <p:nvPr/>
        </p:nvSpPr>
        <p:spPr>
          <a:xfrm>
            <a:off x="6219190" y="6181344"/>
            <a:ext cx="5161907" cy="276999"/>
          </a:xfrm>
          <a:prstGeom prst="rect">
            <a:avLst/>
          </a:prstGeom>
          <a:noFill/>
        </p:spPr>
        <p:txBody>
          <a:bodyPr wrap="square">
            <a:spAutoFit/>
          </a:bodyPr>
          <a:lstStyle/>
          <a:p>
            <a:r>
              <a:rPr lang="en-GB" sz="1200" dirty="0">
                <a:solidFill>
                  <a:srgbClr val="0070C0"/>
                </a:solidFill>
              </a:rPr>
              <a:t>Figure 2: Pembrey Track map Motorsport Timing (no date) </a:t>
            </a:r>
          </a:p>
        </p:txBody>
      </p:sp>
    </p:spTree>
    <p:extLst>
      <p:ext uri="{BB962C8B-B14F-4D97-AF65-F5344CB8AC3E}">
        <p14:creationId xmlns:p14="http://schemas.microsoft.com/office/powerpoint/2010/main" val="1091415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4" name="Rectangle 33">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2" descr="TOYOTA TS010 Engine start-up Great V10 Sound - YouTube">
            <a:extLst>
              <a:ext uri="{FF2B5EF4-FFF2-40B4-BE49-F238E27FC236}">
                <a16:creationId xmlns:a16="http://schemas.microsoft.com/office/drawing/2014/main" id="{F346AD24-E4DD-B124-1738-BF918B3FF3E7}"/>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9091" r="35364"/>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BE249DC-AA0F-5B43-2686-6A8E8870C663}"/>
              </a:ext>
            </a:extLst>
          </p:cNvPr>
          <p:cNvSpPr>
            <a:spLocks noGrp="1"/>
          </p:cNvSpPr>
          <p:nvPr>
            <p:ph type="title"/>
          </p:nvPr>
        </p:nvSpPr>
        <p:spPr>
          <a:xfrm>
            <a:off x="342623" y="985498"/>
            <a:ext cx="4023360" cy="824346"/>
          </a:xfrm>
        </p:spPr>
        <p:txBody>
          <a:bodyPr vert="horz" lIns="91440" tIns="45720" rIns="91440" bIns="45720" rtlCol="0" anchor="b">
            <a:normAutofit/>
          </a:bodyPr>
          <a:lstStyle/>
          <a:p>
            <a:r>
              <a:rPr lang="en-US" sz="4800" dirty="0">
                <a:solidFill>
                  <a:schemeClr val="bg1"/>
                </a:solidFill>
              </a:rPr>
              <a:t>Theory</a:t>
            </a:r>
          </a:p>
        </p:txBody>
      </p:sp>
      <p:sp>
        <p:nvSpPr>
          <p:cNvPr id="38" name="Rectangle 37">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0" name="Rectangle 39">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21" name="Content Placeholder 2">
            <a:extLst>
              <a:ext uri="{FF2B5EF4-FFF2-40B4-BE49-F238E27FC236}">
                <a16:creationId xmlns:a16="http://schemas.microsoft.com/office/drawing/2014/main" id="{AAB40046-A1F8-96B5-49D0-A61D8E42016F}"/>
              </a:ext>
            </a:extLst>
          </p:cNvPr>
          <p:cNvGraphicFramePr>
            <a:graphicFrameLocks/>
          </p:cNvGraphicFramePr>
          <p:nvPr>
            <p:extLst>
              <p:ext uri="{D42A27DB-BD31-4B8C-83A1-F6EECF244321}">
                <p14:modId xmlns:p14="http://schemas.microsoft.com/office/powerpoint/2010/main" val="3647383279"/>
              </p:ext>
            </p:extLst>
          </p:nvPr>
        </p:nvGraphicFramePr>
        <p:xfrm>
          <a:off x="-50450" y="2311080"/>
          <a:ext cx="4434721" cy="371042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2" name="Flowchart: Connector 21">
            <a:extLst>
              <a:ext uri="{FF2B5EF4-FFF2-40B4-BE49-F238E27FC236}">
                <a16:creationId xmlns:a16="http://schemas.microsoft.com/office/drawing/2014/main" id="{BCB20BB6-8C95-AABF-22D6-0534F979FD31}"/>
              </a:ext>
            </a:extLst>
          </p:cNvPr>
          <p:cNvSpPr/>
          <p:nvPr/>
        </p:nvSpPr>
        <p:spPr>
          <a:xfrm>
            <a:off x="1679230" y="3662357"/>
            <a:ext cx="975360" cy="1007872"/>
          </a:xfrm>
          <a:prstGeom prst="flowChartConnector">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rPr>
              <a:t>Gearing</a:t>
            </a:r>
            <a:endParaRPr lang="en-GB" dirty="0">
              <a:solidFill>
                <a:schemeClr val="tx1"/>
              </a:solidFill>
            </a:endParaRPr>
          </a:p>
        </p:txBody>
      </p:sp>
    </p:spTree>
    <p:extLst>
      <p:ext uri="{BB962C8B-B14F-4D97-AF65-F5344CB8AC3E}">
        <p14:creationId xmlns:p14="http://schemas.microsoft.com/office/powerpoint/2010/main" val="2339804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6535265B-9B22-E409-DE49-CEA973D38852}"/>
              </a:ext>
            </a:extLst>
          </p:cNvPr>
          <p:cNvPicPr>
            <a:picLocks noChangeAspect="1" noChangeArrowheads="1"/>
          </p:cNvPicPr>
          <p:nvPr/>
        </p:nvPicPr>
        <p:blipFill rotWithShape="1">
          <a:blip r:embed="rId3">
            <a:alphaModFix amt="40000"/>
            <a:extLst>
              <a:ext uri="{28A0092B-C50C-407E-A947-70E740481C1C}">
                <a14:useLocalDpi xmlns:a14="http://schemas.microsoft.com/office/drawing/2010/main" val="0"/>
              </a:ext>
            </a:extLst>
          </a:blip>
          <a:srcRect l="8166" r="7750"/>
          <a:stretch/>
        </p:blipFill>
        <p:spPr bwMode="auto">
          <a:xfrm>
            <a:off x="0" y="10"/>
            <a:ext cx="12188951"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3708B83-4255-B2C8-5727-93A0F7BA576F}"/>
              </a:ext>
            </a:extLst>
          </p:cNvPr>
          <p:cNvSpPr>
            <a:spLocks noGrp="1"/>
          </p:cNvSpPr>
          <p:nvPr>
            <p:ph type="title"/>
          </p:nvPr>
        </p:nvSpPr>
        <p:spPr>
          <a:xfrm>
            <a:off x="841249" y="941832"/>
            <a:ext cx="10506456" cy="2057400"/>
          </a:xfrm>
        </p:spPr>
        <p:txBody>
          <a:bodyPr anchor="b">
            <a:normAutofit/>
          </a:bodyPr>
          <a:lstStyle/>
          <a:p>
            <a:r>
              <a:rPr lang="en-GB" sz="5000">
                <a:solidFill>
                  <a:schemeClr val="bg1"/>
                </a:solidFill>
              </a:rPr>
              <a:t>Constraints</a:t>
            </a:r>
          </a:p>
        </p:txBody>
      </p:sp>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E6862F7-E403-46D0-C5BC-838E4E3DE081}"/>
              </a:ext>
            </a:extLst>
          </p:cNvPr>
          <p:cNvSpPr>
            <a:spLocks noGrp="1"/>
          </p:cNvSpPr>
          <p:nvPr>
            <p:ph idx="1"/>
          </p:nvPr>
        </p:nvSpPr>
        <p:spPr>
          <a:xfrm>
            <a:off x="841248" y="3502152"/>
            <a:ext cx="10506456" cy="2670048"/>
          </a:xfrm>
        </p:spPr>
        <p:txBody>
          <a:bodyPr>
            <a:normAutofit/>
          </a:bodyPr>
          <a:lstStyle/>
          <a:p>
            <a:r>
              <a:rPr lang="en-GB" sz="2000">
                <a:solidFill>
                  <a:schemeClr val="bg1"/>
                </a:solidFill>
              </a:rPr>
              <a:t>Aero</a:t>
            </a:r>
          </a:p>
          <a:p>
            <a:r>
              <a:rPr lang="en-GB" sz="2000">
                <a:solidFill>
                  <a:schemeClr val="bg1"/>
                </a:solidFill>
              </a:rPr>
              <a:t>Masses</a:t>
            </a:r>
          </a:p>
          <a:p>
            <a:r>
              <a:rPr lang="en-GB" sz="2000">
                <a:solidFill>
                  <a:schemeClr val="bg1"/>
                </a:solidFill>
              </a:rPr>
              <a:t>Suspension hardpoints</a:t>
            </a:r>
          </a:p>
        </p:txBody>
      </p:sp>
    </p:spTree>
    <p:extLst>
      <p:ext uri="{BB962C8B-B14F-4D97-AF65-F5344CB8AC3E}">
        <p14:creationId xmlns:p14="http://schemas.microsoft.com/office/powerpoint/2010/main" val="15577635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EA147503-6C41-ED58-1C77-9540CC555422}"/>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a:stretch/>
        </p:blipFill>
        <p:spPr bwMode="auto">
          <a:xfrm>
            <a:off x="-1166648" y="1"/>
            <a:ext cx="14514786"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62D460-ACC6-F927-0456-C744E6B394D6}"/>
              </a:ext>
            </a:extLst>
          </p:cNvPr>
          <p:cNvSpPr>
            <a:spLocks noGrp="1"/>
          </p:cNvSpPr>
          <p:nvPr>
            <p:ph type="title"/>
          </p:nvPr>
        </p:nvSpPr>
        <p:spPr>
          <a:xfrm>
            <a:off x="1524000" y="1122362"/>
            <a:ext cx="9144000" cy="2900518"/>
          </a:xfrm>
        </p:spPr>
        <p:txBody>
          <a:bodyPr vert="horz" lIns="91440" tIns="45720" rIns="91440" bIns="45720" rtlCol="0" anchor="b">
            <a:normAutofit/>
          </a:bodyPr>
          <a:lstStyle/>
          <a:p>
            <a:pPr algn="ctr"/>
            <a:r>
              <a:rPr lang="en-US" sz="6000" dirty="0">
                <a:solidFill>
                  <a:srgbClr val="FFFFFF"/>
                </a:solidFill>
              </a:rPr>
              <a:t>Literature review</a:t>
            </a:r>
          </a:p>
        </p:txBody>
      </p:sp>
    </p:spTree>
    <p:extLst>
      <p:ext uri="{BB962C8B-B14F-4D97-AF65-F5344CB8AC3E}">
        <p14:creationId xmlns:p14="http://schemas.microsoft.com/office/powerpoint/2010/main" val="384142825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43C7756F-B3C8-85F4-FF49-56C08BEB15B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15" r="27777"/>
          <a:stretch/>
        </p:blipFill>
        <p:spPr bwMode="auto">
          <a:xfrm>
            <a:off x="3522468" y="10"/>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51B0566-0C18-4EFA-A188-A58685C5BD70}"/>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Vi-grade CarRealTime</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743E82B-90E6-B0FB-593F-FC95571A1A8E}"/>
              </a:ext>
            </a:extLst>
          </p:cNvPr>
          <p:cNvSpPr>
            <a:spLocks noGrp="1"/>
          </p:cNvSpPr>
          <p:nvPr>
            <p:ph idx="1"/>
          </p:nvPr>
        </p:nvSpPr>
        <p:spPr>
          <a:xfrm>
            <a:off x="371094" y="2718054"/>
            <a:ext cx="3438906" cy="3207258"/>
          </a:xfrm>
        </p:spPr>
        <p:txBody>
          <a:bodyPr anchor="t">
            <a:normAutofit/>
          </a:bodyPr>
          <a:lstStyle/>
          <a:p>
            <a:r>
              <a:rPr lang="en-GB" sz="1700" dirty="0">
                <a:solidFill>
                  <a:schemeClr val="bg1"/>
                </a:solidFill>
              </a:rPr>
              <a:t>Testing method</a:t>
            </a:r>
          </a:p>
          <a:p>
            <a:pPr lvl="1"/>
            <a:r>
              <a:rPr lang="en-GB" sz="1700" dirty="0" err="1">
                <a:solidFill>
                  <a:schemeClr val="bg1"/>
                </a:solidFill>
              </a:rPr>
              <a:t>MaxPerformance</a:t>
            </a:r>
            <a:r>
              <a:rPr lang="en-GB" sz="1700" dirty="0">
                <a:solidFill>
                  <a:schemeClr val="bg1"/>
                </a:solidFill>
              </a:rPr>
              <a:t> mode</a:t>
            </a:r>
          </a:p>
          <a:p>
            <a:pPr lvl="1"/>
            <a:endParaRPr lang="en-GB" sz="1700" dirty="0">
              <a:solidFill>
                <a:schemeClr val="bg1"/>
              </a:solidFill>
            </a:endParaRPr>
          </a:p>
          <a:p>
            <a:pPr marL="457200" lvl="1" indent="0">
              <a:buNone/>
            </a:pPr>
            <a:r>
              <a:rPr lang="en-GB" sz="1700" dirty="0">
                <a:solidFill>
                  <a:schemeClr val="bg1"/>
                </a:solidFill>
              </a:rPr>
              <a:t>Circuits input line files, weather and tyre models</a:t>
            </a:r>
          </a:p>
          <a:p>
            <a:pPr marL="457200" lvl="1" indent="0">
              <a:buNone/>
            </a:pPr>
            <a:endParaRPr lang="en-GB" sz="1700" dirty="0">
              <a:solidFill>
                <a:schemeClr val="bg1"/>
              </a:solidFill>
            </a:endParaRPr>
          </a:p>
          <a:p>
            <a:pPr marL="457200" lvl="1" indent="0">
              <a:buNone/>
            </a:pPr>
            <a:r>
              <a:rPr lang="en-GB" sz="1700" dirty="0">
                <a:solidFill>
                  <a:schemeClr val="bg1"/>
                </a:solidFill>
              </a:rPr>
              <a:t>Performance metrics: lap time, handling, balance, peak G-forces</a:t>
            </a:r>
          </a:p>
          <a:p>
            <a:pPr marL="457200" lvl="1" indent="0">
              <a:buNone/>
            </a:pPr>
            <a:endParaRPr lang="en-GB" sz="1700" dirty="0">
              <a:solidFill>
                <a:schemeClr val="bg1"/>
              </a:solidFill>
            </a:endParaRPr>
          </a:p>
        </p:txBody>
      </p:sp>
    </p:spTree>
    <p:extLst>
      <p:ext uri="{BB962C8B-B14F-4D97-AF65-F5344CB8AC3E}">
        <p14:creationId xmlns:p14="http://schemas.microsoft.com/office/powerpoint/2010/main" val="2848358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245585-0C5B-EE25-8EF9-B5F7D0F72B36}"/>
              </a:ext>
            </a:extLst>
          </p:cNvPr>
          <p:cNvSpPr>
            <a:spLocks noGrp="1"/>
          </p:cNvSpPr>
          <p:nvPr>
            <p:ph type="title"/>
          </p:nvPr>
        </p:nvSpPr>
        <p:spPr>
          <a:xfrm>
            <a:off x="838200" y="1641752"/>
            <a:ext cx="4391025" cy="1323439"/>
          </a:xfrm>
        </p:spPr>
        <p:txBody>
          <a:bodyPr anchor="t">
            <a:normAutofit/>
          </a:bodyPr>
          <a:lstStyle/>
          <a:p>
            <a:r>
              <a:rPr lang="en-GB" sz="3700">
                <a:solidFill>
                  <a:schemeClr val="bg1"/>
                </a:solidFill>
              </a:rPr>
              <a:t>Design of Experiment approach</a:t>
            </a:r>
          </a:p>
        </p:txBody>
      </p:sp>
      <p:sp>
        <p:nvSpPr>
          <p:cNvPr id="3" name="Content Placeholder 2">
            <a:extLst>
              <a:ext uri="{FF2B5EF4-FFF2-40B4-BE49-F238E27FC236}">
                <a16:creationId xmlns:a16="http://schemas.microsoft.com/office/drawing/2014/main" id="{E44FF306-D820-DED8-3E30-310E5A7B0706}"/>
              </a:ext>
            </a:extLst>
          </p:cNvPr>
          <p:cNvSpPr>
            <a:spLocks noGrp="1"/>
          </p:cNvSpPr>
          <p:nvPr>
            <p:ph idx="1"/>
          </p:nvPr>
        </p:nvSpPr>
        <p:spPr>
          <a:xfrm>
            <a:off x="838200" y="3146400"/>
            <a:ext cx="4391025" cy="2454300"/>
          </a:xfrm>
        </p:spPr>
        <p:txBody>
          <a:bodyPr>
            <a:normAutofit/>
          </a:bodyPr>
          <a:lstStyle/>
          <a:p>
            <a:r>
              <a:rPr lang="en-GB" sz="2400">
                <a:solidFill>
                  <a:schemeClr val="bg1">
                    <a:alpha val="80000"/>
                  </a:schemeClr>
                </a:solidFill>
              </a:rPr>
              <a:t>Box-Behnken</a:t>
            </a:r>
          </a:p>
          <a:p>
            <a:r>
              <a:rPr lang="en-GB" sz="2400">
                <a:solidFill>
                  <a:schemeClr val="bg1">
                    <a:alpha val="80000"/>
                  </a:schemeClr>
                </a:solidFill>
              </a:rPr>
              <a:t>Variables</a:t>
            </a:r>
          </a:p>
          <a:p>
            <a:r>
              <a:rPr lang="en-GB" sz="2400">
                <a:solidFill>
                  <a:schemeClr val="bg1">
                    <a:alpha val="80000"/>
                  </a:schemeClr>
                </a:solidFill>
              </a:rPr>
              <a:t>Ranges and levels for each</a:t>
            </a:r>
          </a:p>
        </p:txBody>
      </p:sp>
      <p:pic>
        <p:nvPicPr>
          <p:cNvPr id="5" name="Picture 4">
            <a:extLst>
              <a:ext uri="{FF2B5EF4-FFF2-40B4-BE49-F238E27FC236}">
                <a16:creationId xmlns:a16="http://schemas.microsoft.com/office/drawing/2014/main" id="{94033811-5BA0-7DAB-BBD5-35C909646714}"/>
              </a:ext>
            </a:extLst>
          </p:cNvPr>
          <p:cNvPicPr>
            <a:picLocks noChangeAspect="1"/>
          </p:cNvPicPr>
          <p:nvPr/>
        </p:nvPicPr>
        <p:blipFill>
          <a:blip r:embed="rId3"/>
          <a:srcRect l="50000" t="21407" r="36917" b="14000"/>
          <a:stretch/>
        </p:blipFill>
        <p:spPr>
          <a:xfrm>
            <a:off x="5638800" y="6960"/>
            <a:ext cx="6553201" cy="6868464"/>
          </a:xfrm>
          <a:prstGeom prst="rect">
            <a:avLst/>
          </a:prstGeom>
        </p:spPr>
      </p:pic>
    </p:spTree>
    <p:extLst>
      <p:ext uri="{BB962C8B-B14F-4D97-AF65-F5344CB8AC3E}">
        <p14:creationId xmlns:p14="http://schemas.microsoft.com/office/powerpoint/2010/main" val="15927973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A597D97-203B-498B-95D3-E90DC961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2" descr="TOYOTA TS010 Engine start-up Great V10 Sound - YouTube">
            <a:extLst>
              <a:ext uri="{FF2B5EF4-FFF2-40B4-BE49-F238E27FC236}">
                <a16:creationId xmlns:a16="http://schemas.microsoft.com/office/drawing/2014/main" id="{798C135B-A1E0-F682-4998-10FEBF59A61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731" t="10830" r="7653" b="13273"/>
          <a:stretch/>
        </p:blipFill>
        <p:spPr bwMode="auto">
          <a:xfrm>
            <a:off x="5486400" y="10"/>
            <a:ext cx="6705600" cy="3383270"/>
          </a:xfrm>
          <a:prstGeom prst="rect">
            <a:avLst/>
          </a:prstGeom>
          <a:noFill/>
          <a:extLst>
            <a:ext uri="{909E8E84-426E-40DD-AFC4-6F175D3DCCD1}">
              <a14:hiddenFill xmlns:a14="http://schemas.microsoft.com/office/drawing/2010/main">
                <a:solidFill>
                  <a:srgbClr val="FFFFFF"/>
                </a:solidFill>
              </a14:hiddenFill>
            </a:ext>
          </a:extLst>
        </p:spPr>
      </p:pic>
      <p:sp useBgFill="1">
        <p:nvSpPr>
          <p:cNvPr id="23" name="Freeform: Shape 22">
            <a:extLst>
              <a:ext uri="{FF2B5EF4-FFF2-40B4-BE49-F238E27FC236}">
                <a16:creationId xmlns:a16="http://schemas.microsoft.com/office/drawing/2014/main" id="{6A6EF10E-DF41-4BD3-8EB4-6F646531DC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244272" cy="6858000"/>
          </a:xfrm>
          <a:custGeom>
            <a:avLst/>
            <a:gdLst>
              <a:gd name="connsiteX0" fmla="*/ 0 w 6244272"/>
              <a:gd name="connsiteY0" fmla="*/ 0 h 6858000"/>
              <a:gd name="connsiteX1" fmla="*/ 732568 w 6244272"/>
              <a:gd name="connsiteY1" fmla="*/ 0 h 6858000"/>
              <a:gd name="connsiteX2" fmla="*/ 947849 w 6244272"/>
              <a:gd name="connsiteY2" fmla="*/ 0 h 6858000"/>
              <a:gd name="connsiteX3" fmla="*/ 1823619 w 6244272"/>
              <a:gd name="connsiteY3" fmla="*/ 0 h 6858000"/>
              <a:gd name="connsiteX4" fmla="*/ 5235673 w 6244272"/>
              <a:gd name="connsiteY4" fmla="*/ 0 h 6858000"/>
              <a:gd name="connsiteX5" fmla="*/ 4933297 w 6244272"/>
              <a:gd name="connsiteY5" fmla="*/ 110269 h 6858000"/>
              <a:gd name="connsiteX6" fmla="*/ 4976910 w 6244272"/>
              <a:gd name="connsiteY6" fmla="*/ 135168 h 6858000"/>
              <a:gd name="connsiteX7" fmla="*/ 5238580 w 6244272"/>
              <a:gd name="connsiteY7" fmla="*/ 71141 h 6858000"/>
              <a:gd name="connsiteX8" fmla="*/ 5290914 w 6244272"/>
              <a:gd name="connsiteY8" fmla="*/ 88927 h 6858000"/>
              <a:gd name="connsiteX9" fmla="*/ 5264747 w 6244272"/>
              <a:gd name="connsiteY9" fmla="*/ 163625 h 6858000"/>
              <a:gd name="connsiteX10" fmla="*/ 5151357 w 6244272"/>
              <a:gd name="connsiteY10" fmla="*/ 192082 h 6858000"/>
              <a:gd name="connsiteX11" fmla="*/ 4974002 w 6244272"/>
              <a:gd name="connsiteY11" fmla="*/ 373491 h 6858000"/>
              <a:gd name="connsiteX12" fmla="*/ 5241488 w 6244272"/>
              <a:gd name="connsiteY12" fmla="*/ 352148 h 6858000"/>
              <a:gd name="connsiteX13" fmla="*/ 5288007 w 6244272"/>
              <a:gd name="connsiteY13" fmla="*/ 394834 h 6858000"/>
              <a:gd name="connsiteX14" fmla="*/ 5305452 w 6244272"/>
              <a:gd name="connsiteY14" fmla="*/ 451747 h 6858000"/>
              <a:gd name="connsiteX15" fmla="*/ 5383953 w 6244272"/>
              <a:gd name="connsiteY15" fmla="*/ 359262 h 6858000"/>
              <a:gd name="connsiteX16" fmla="*/ 5450825 w 6244272"/>
              <a:gd name="connsiteY16" fmla="*/ 334364 h 6858000"/>
              <a:gd name="connsiteX17" fmla="*/ 5471177 w 6244272"/>
              <a:gd name="connsiteY17" fmla="*/ 416176 h 6858000"/>
              <a:gd name="connsiteX18" fmla="*/ 5410121 w 6244272"/>
              <a:gd name="connsiteY18" fmla="*/ 505101 h 6858000"/>
              <a:gd name="connsiteX19" fmla="*/ 5247303 w 6244272"/>
              <a:gd name="connsiteY19" fmla="*/ 558458 h 6858000"/>
              <a:gd name="connsiteX20" fmla="*/ 5421750 w 6244272"/>
              <a:gd name="connsiteY20" fmla="*/ 558458 h 6858000"/>
              <a:gd name="connsiteX21" fmla="*/ 5622364 w 6244272"/>
              <a:gd name="connsiteY21" fmla="*/ 522887 h 6858000"/>
              <a:gd name="connsiteX22" fmla="*/ 5834608 w 6244272"/>
              <a:gd name="connsiteY22" fmla="*/ 533558 h 6858000"/>
              <a:gd name="connsiteX23" fmla="*/ 6035223 w 6244272"/>
              <a:gd name="connsiteY23" fmla="*/ 462417 h 6858000"/>
              <a:gd name="connsiteX24" fmla="*/ 6238745 w 6244272"/>
              <a:gd name="connsiteY24" fmla="*/ 465975 h 6858000"/>
              <a:gd name="connsiteX25" fmla="*/ 5337434 w 6244272"/>
              <a:gd name="connsiteY25" fmla="*/ 910606 h 6858000"/>
              <a:gd name="connsiteX26" fmla="*/ 5381046 w 6244272"/>
              <a:gd name="connsiteY26" fmla="*/ 921277 h 6858000"/>
              <a:gd name="connsiteX27" fmla="*/ 5439195 w 6244272"/>
              <a:gd name="connsiteY27" fmla="*/ 949734 h 6858000"/>
              <a:gd name="connsiteX28" fmla="*/ 5395583 w 6244272"/>
              <a:gd name="connsiteY28" fmla="*/ 1006647 h 6858000"/>
              <a:gd name="connsiteX29" fmla="*/ 5160079 w 6244272"/>
              <a:gd name="connsiteY29" fmla="*/ 1113358 h 6858000"/>
              <a:gd name="connsiteX30" fmla="*/ 5101930 w 6244272"/>
              <a:gd name="connsiteY30" fmla="*/ 1220069 h 6858000"/>
              <a:gd name="connsiteX31" fmla="*/ 5174617 w 6244272"/>
              <a:gd name="connsiteY31" fmla="*/ 1209399 h 6858000"/>
              <a:gd name="connsiteX32" fmla="*/ 5238580 w 6244272"/>
              <a:gd name="connsiteY32" fmla="*/ 1230741 h 6858000"/>
              <a:gd name="connsiteX33" fmla="*/ 5212414 w 6244272"/>
              <a:gd name="connsiteY33" fmla="*/ 1365909 h 6858000"/>
              <a:gd name="connsiteX34" fmla="*/ 4878056 w 6244272"/>
              <a:gd name="connsiteY34" fmla="*/ 1540204 h 6858000"/>
              <a:gd name="connsiteX35" fmla="*/ 4848982 w 6244272"/>
              <a:gd name="connsiteY35" fmla="*/ 1597117 h 6858000"/>
              <a:gd name="connsiteX36" fmla="*/ 4889686 w 6244272"/>
              <a:gd name="connsiteY36" fmla="*/ 1636245 h 6858000"/>
              <a:gd name="connsiteX37" fmla="*/ 4997261 w 6244272"/>
              <a:gd name="connsiteY37" fmla="*/ 1657587 h 6858000"/>
              <a:gd name="connsiteX38" fmla="*/ 4846074 w 6244272"/>
              <a:gd name="connsiteY38" fmla="*/ 1849668 h 6858000"/>
              <a:gd name="connsiteX39" fmla="*/ 4790832 w 6244272"/>
              <a:gd name="connsiteY39" fmla="*/ 1903025 h 6858000"/>
              <a:gd name="connsiteX40" fmla="*/ 4694886 w 6244272"/>
              <a:gd name="connsiteY40" fmla="*/ 1984836 h 6858000"/>
              <a:gd name="connsiteX41" fmla="*/ 4694886 w 6244272"/>
              <a:gd name="connsiteY41" fmla="*/ 2013292 h 6858000"/>
              <a:gd name="connsiteX42" fmla="*/ 4822814 w 6244272"/>
              <a:gd name="connsiteY42" fmla="*/ 2102219 h 6858000"/>
              <a:gd name="connsiteX43" fmla="*/ 5055411 w 6244272"/>
              <a:gd name="connsiteY43" fmla="*/ 2077320 h 6858000"/>
              <a:gd name="connsiteX44" fmla="*/ 4712331 w 6244272"/>
              <a:gd name="connsiteY44" fmla="*/ 2208931 h 6858000"/>
              <a:gd name="connsiteX45" fmla="*/ 5822979 w 6244272"/>
              <a:gd name="connsiteY45" fmla="*/ 1892353 h 6858000"/>
              <a:gd name="connsiteX46" fmla="*/ 5753200 w 6244272"/>
              <a:gd name="connsiteY46" fmla="*/ 1974165 h 6858000"/>
              <a:gd name="connsiteX47" fmla="*/ 5363601 w 6244272"/>
              <a:gd name="connsiteY47" fmla="*/ 2191146 h 6858000"/>
              <a:gd name="connsiteX48" fmla="*/ 5253118 w 6244272"/>
              <a:gd name="connsiteY48" fmla="*/ 2326314 h 6858000"/>
              <a:gd name="connsiteX49" fmla="*/ 5136819 w 6244272"/>
              <a:gd name="connsiteY49" fmla="*/ 2401012 h 6858000"/>
              <a:gd name="connsiteX50" fmla="*/ 4974002 w 6244272"/>
              <a:gd name="connsiteY50" fmla="*/ 2401012 h 6858000"/>
              <a:gd name="connsiteX51" fmla="*/ 4857704 w 6244272"/>
              <a:gd name="connsiteY51" fmla="*/ 2518395 h 6858000"/>
              <a:gd name="connsiteX52" fmla="*/ 4976910 w 6244272"/>
              <a:gd name="connsiteY52" fmla="*/ 2543294 h 6858000"/>
              <a:gd name="connsiteX53" fmla="*/ 5116467 w 6244272"/>
              <a:gd name="connsiteY53" fmla="*/ 2525509 h 6858000"/>
              <a:gd name="connsiteX54" fmla="*/ 5273470 w 6244272"/>
              <a:gd name="connsiteY54" fmla="*/ 2564636 h 6858000"/>
              <a:gd name="connsiteX55" fmla="*/ 5418843 w 6244272"/>
              <a:gd name="connsiteY55" fmla="*/ 2532623 h 6858000"/>
              <a:gd name="connsiteX56" fmla="*/ 5593290 w 6244272"/>
              <a:gd name="connsiteY56" fmla="*/ 2553965 h 6858000"/>
              <a:gd name="connsiteX57" fmla="*/ 5648532 w 6244272"/>
              <a:gd name="connsiteY57" fmla="*/ 2692689 h 6858000"/>
              <a:gd name="connsiteX58" fmla="*/ 5665976 w 6244272"/>
              <a:gd name="connsiteY58" fmla="*/ 2703362 h 6858000"/>
              <a:gd name="connsiteX59" fmla="*/ 5988704 w 6244272"/>
              <a:gd name="connsiteY59" fmla="*/ 2923898 h 6858000"/>
              <a:gd name="connsiteX60" fmla="*/ 6078835 w 6244272"/>
              <a:gd name="connsiteY60" fmla="*/ 2941684 h 6858000"/>
              <a:gd name="connsiteX61" fmla="*/ 5546771 w 6244272"/>
              <a:gd name="connsiteY61" fmla="*/ 3329402 h 6858000"/>
              <a:gd name="connsiteX62" fmla="*/ 5904388 w 6244272"/>
              <a:gd name="connsiteY62" fmla="*/ 3229805 h 6858000"/>
              <a:gd name="connsiteX63" fmla="*/ 5953814 w 6244272"/>
              <a:gd name="connsiteY63" fmla="*/ 3393429 h 6858000"/>
              <a:gd name="connsiteX64" fmla="*/ 5785182 w 6244272"/>
              <a:gd name="connsiteY64" fmla="*/ 3539269 h 6858000"/>
              <a:gd name="connsiteX65" fmla="*/ 5724125 w 6244272"/>
              <a:gd name="connsiteY65" fmla="*/ 3827390 h 6858000"/>
              <a:gd name="connsiteX66" fmla="*/ 5753200 w 6244272"/>
              <a:gd name="connsiteY66" fmla="*/ 4090612 h 6858000"/>
              <a:gd name="connsiteX67" fmla="*/ 5825886 w 6244272"/>
              <a:gd name="connsiteY67" fmla="*/ 4172424 h 6858000"/>
              <a:gd name="connsiteX68" fmla="*/ 5930554 w 6244272"/>
              <a:gd name="connsiteY68" fmla="*/ 4321821 h 6858000"/>
              <a:gd name="connsiteX69" fmla="*/ 5994519 w 6244272"/>
              <a:gd name="connsiteY69" fmla="*/ 4414305 h 6858000"/>
              <a:gd name="connsiteX70" fmla="*/ 6218393 w 6244272"/>
              <a:gd name="connsiteY70" fmla="*/ 4378734 h 6858000"/>
              <a:gd name="connsiteX71" fmla="*/ 5918925 w 6244272"/>
              <a:gd name="connsiteY71" fmla="*/ 4613499 h 6858000"/>
              <a:gd name="connsiteX72" fmla="*/ 6160243 w 6244272"/>
              <a:gd name="connsiteY72" fmla="*/ 4585042 h 6858000"/>
              <a:gd name="connsiteX73" fmla="*/ 6238745 w 6244272"/>
              <a:gd name="connsiteY73" fmla="*/ 4602828 h 6858000"/>
              <a:gd name="connsiteX74" fmla="*/ 6195133 w 6244272"/>
              <a:gd name="connsiteY74" fmla="*/ 4677526 h 6858000"/>
              <a:gd name="connsiteX75" fmla="*/ 6017778 w 6244272"/>
              <a:gd name="connsiteY75" fmla="*/ 4805580 h 6858000"/>
              <a:gd name="connsiteX76" fmla="*/ 5651439 w 6244272"/>
              <a:gd name="connsiteY76" fmla="*/ 5154171 h 6858000"/>
              <a:gd name="connsiteX77" fmla="*/ 6006149 w 6244272"/>
              <a:gd name="connsiteY77" fmla="*/ 4994104 h 6858000"/>
              <a:gd name="connsiteX78" fmla="*/ 5633994 w 6244272"/>
              <a:gd name="connsiteY78" fmla="*/ 5353367 h 6858000"/>
              <a:gd name="connsiteX79" fmla="*/ 5552586 w 6244272"/>
              <a:gd name="connsiteY79" fmla="*/ 5474306 h 6858000"/>
              <a:gd name="connsiteX80" fmla="*/ 5383953 w 6244272"/>
              <a:gd name="connsiteY80" fmla="*/ 5769542 h 6858000"/>
              <a:gd name="connsiteX81" fmla="*/ 5392675 w 6244272"/>
              <a:gd name="connsiteY81" fmla="*/ 5801555 h 6858000"/>
              <a:gd name="connsiteX82" fmla="*/ 5584568 w 6244272"/>
              <a:gd name="connsiteY82" fmla="*/ 5755314 h 6858000"/>
              <a:gd name="connsiteX83" fmla="*/ 5334526 w 6244272"/>
              <a:gd name="connsiteY83" fmla="*/ 6004307 h 6858000"/>
              <a:gd name="connsiteX84" fmla="*/ 5075763 w 6244272"/>
              <a:gd name="connsiteY84" fmla="*/ 6196388 h 6858000"/>
              <a:gd name="connsiteX85" fmla="*/ 5258933 w 6244272"/>
              <a:gd name="connsiteY85" fmla="*/ 6167932 h 6858000"/>
              <a:gd name="connsiteX86" fmla="*/ 5511881 w 6244272"/>
              <a:gd name="connsiteY86" fmla="*/ 6057663 h 6858000"/>
              <a:gd name="connsiteX87" fmla="*/ 5599105 w 6244272"/>
              <a:gd name="connsiteY87" fmla="*/ 6100347 h 6858000"/>
              <a:gd name="connsiteX88" fmla="*/ 5360693 w 6244272"/>
              <a:gd name="connsiteY88" fmla="*/ 6281757 h 6858000"/>
              <a:gd name="connsiteX89" fmla="*/ 5224043 w 6244272"/>
              <a:gd name="connsiteY89" fmla="*/ 6367127 h 6858000"/>
              <a:gd name="connsiteX90" fmla="*/ 5168801 w 6244272"/>
              <a:gd name="connsiteY90" fmla="*/ 6431153 h 6858000"/>
              <a:gd name="connsiteX91" fmla="*/ 5011799 w 6244272"/>
              <a:gd name="connsiteY91" fmla="*/ 6658805 h 6858000"/>
              <a:gd name="connsiteX92" fmla="*/ 4651275 w 6244272"/>
              <a:gd name="connsiteY92" fmla="*/ 6858000 h 6858000"/>
              <a:gd name="connsiteX93" fmla="*/ 1823619 w 6244272"/>
              <a:gd name="connsiteY93" fmla="*/ 6858000 h 6858000"/>
              <a:gd name="connsiteX94" fmla="*/ 947849 w 6244272"/>
              <a:gd name="connsiteY94" fmla="*/ 6858000 h 6858000"/>
              <a:gd name="connsiteX95" fmla="*/ 732568 w 6244272"/>
              <a:gd name="connsiteY95" fmla="*/ 6858000 h 6858000"/>
              <a:gd name="connsiteX96" fmla="*/ 0 w 6244272"/>
              <a:gd name="connsiteY9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6244272" h="6858000">
                <a:moveTo>
                  <a:pt x="0" y="0"/>
                </a:moveTo>
                <a:lnTo>
                  <a:pt x="732568" y="0"/>
                </a:lnTo>
                <a:lnTo>
                  <a:pt x="947849" y="0"/>
                </a:lnTo>
                <a:lnTo>
                  <a:pt x="1823619" y="0"/>
                </a:lnTo>
                <a:lnTo>
                  <a:pt x="5235673" y="0"/>
                </a:lnTo>
                <a:cubicBezTo>
                  <a:pt x="5133912" y="35571"/>
                  <a:pt x="5035058" y="78255"/>
                  <a:pt x="4933297" y="110269"/>
                </a:cubicBezTo>
                <a:cubicBezTo>
                  <a:pt x="4947835" y="145839"/>
                  <a:pt x="4962372" y="138725"/>
                  <a:pt x="4976910" y="135168"/>
                </a:cubicBezTo>
                <a:cubicBezTo>
                  <a:pt x="5064133" y="120941"/>
                  <a:pt x="5154264" y="110269"/>
                  <a:pt x="5238580" y="71141"/>
                </a:cubicBezTo>
                <a:cubicBezTo>
                  <a:pt x="5258933" y="64027"/>
                  <a:pt x="5282192" y="64027"/>
                  <a:pt x="5290914" y="88927"/>
                </a:cubicBezTo>
                <a:cubicBezTo>
                  <a:pt x="5305452" y="124497"/>
                  <a:pt x="5285100" y="145839"/>
                  <a:pt x="5264747" y="163625"/>
                </a:cubicBezTo>
                <a:cubicBezTo>
                  <a:pt x="5229858" y="195638"/>
                  <a:pt x="5189154" y="188525"/>
                  <a:pt x="5151357" y="192082"/>
                </a:cubicBezTo>
                <a:cubicBezTo>
                  <a:pt x="5046689" y="209867"/>
                  <a:pt x="4997261" y="259665"/>
                  <a:pt x="4974002" y="373491"/>
                </a:cubicBezTo>
                <a:cubicBezTo>
                  <a:pt x="5064133" y="327250"/>
                  <a:pt x="5154264" y="384162"/>
                  <a:pt x="5241488" y="352148"/>
                </a:cubicBezTo>
                <a:cubicBezTo>
                  <a:pt x="5264747" y="345034"/>
                  <a:pt x="5299637" y="355706"/>
                  <a:pt x="5288007" y="394834"/>
                </a:cubicBezTo>
                <a:cubicBezTo>
                  <a:pt x="5276378" y="430405"/>
                  <a:pt x="5238580" y="458860"/>
                  <a:pt x="5305452" y="451747"/>
                </a:cubicBezTo>
                <a:cubicBezTo>
                  <a:pt x="5354879" y="448189"/>
                  <a:pt x="5369416" y="405504"/>
                  <a:pt x="5383953" y="359262"/>
                </a:cubicBezTo>
                <a:cubicBezTo>
                  <a:pt x="5395583" y="334364"/>
                  <a:pt x="5427565" y="320135"/>
                  <a:pt x="5450825" y="334364"/>
                </a:cubicBezTo>
                <a:cubicBezTo>
                  <a:pt x="5479899" y="348592"/>
                  <a:pt x="5471177" y="387720"/>
                  <a:pt x="5471177" y="416176"/>
                </a:cubicBezTo>
                <a:cubicBezTo>
                  <a:pt x="5474085" y="469532"/>
                  <a:pt x="5450825" y="494431"/>
                  <a:pt x="5410121" y="505101"/>
                </a:cubicBezTo>
                <a:cubicBezTo>
                  <a:pt x="5360693" y="519330"/>
                  <a:pt x="5311267" y="537116"/>
                  <a:pt x="5247303" y="558458"/>
                </a:cubicBezTo>
                <a:cubicBezTo>
                  <a:pt x="5317082" y="594028"/>
                  <a:pt x="5369416" y="586915"/>
                  <a:pt x="5421750" y="558458"/>
                </a:cubicBezTo>
                <a:cubicBezTo>
                  <a:pt x="5485714" y="526444"/>
                  <a:pt x="5570030" y="483759"/>
                  <a:pt x="5622364" y="522887"/>
                </a:cubicBezTo>
                <a:cubicBezTo>
                  <a:pt x="5700865" y="579800"/>
                  <a:pt x="5764829" y="544229"/>
                  <a:pt x="5834608" y="533558"/>
                </a:cubicBezTo>
                <a:cubicBezTo>
                  <a:pt x="5979982" y="512216"/>
                  <a:pt x="5889850" y="480203"/>
                  <a:pt x="6035223" y="462417"/>
                </a:cubicBezTo>
                <a:cubicBezTo>
                  <a:pt x="6093372" y="455303"/>
                  <a:pt x="6154429" y="426847"/>
                  <a:pt x="6238745" y="465975"/>
                </a:cubicBezTo>
                <a:cubicBezTo>
                  <a:pt x="5857868" y="672284"/>
                  <a:pt x="5677606" y="658055"/>
                  <a:pt x="5337434" y="910606"/>
                </a:cubicBezTo>
                <a:cubicBezTo>
                  <a:pt x="5351971" y="935506"/>
                  <a:pt x="5366508" y="924835"/>
                  <a:pt x="5381046" y="921277"/>
                </a:cubicBezTo>
                <a:cubicBezTo>
                  <a:pt x="5404305" y="917720"/>
                  <a:pt x="5433380" y="903491"/>
                  <a:pt x="5439195" y="949734"/>
                </a:cubicBezTo>
                <a:cubicBezTo>
                  <a:pt x="5442103" y="985305"/>
                  <a:pt x="5424657" y="1003089"/>
                  <a:pt x="5395583" y="1006647"/>
                </a:cubicBezTo>
                <a:cubicBezTo>
                  <a:pt x="5311267" y="1020875"/>
                  <a:pt x="5235673" y="1070674"/>
                  <a:pt x="5160079" y="1113358"/>
                </a:cubicBezTo>
                <a:cubicBezTo>
                  <a:pt x="5125190" y="1131144"/>
                  <a:pt x="5087393" y="1156043"/>
                  <a:pt x="5101930" y="1220069"/>
                </a:cubicBezTo>
                <a:cubicBezTo>
                  <a:pt x="5131004" y="1237855"/>
                  <a:pt x="5151357" y="1212955"/>
                  <a:pt x="5174617" y="1209399"/>
                </a:cubicBezTo>
                <a:cubicBezTo>
                  <a:pt x="5197876" y="1205842"/>
                  <a:pt x="5253118" y="1220069"/>
                  <a:pt x="5238580" y="1230741"/>
                </a:cubicBezTo>
                <a:cubicBezTo>
                  <a:pt x="5171709" y="1269868"/>
                  <a:pt x="5293822" y="1365909"/>
                  <a:pt x="5212414" y="1365909"/>
                </a:cubicBezTo>
                <a:cubicBezTo>
                  <a:pt x="5078671" y="1365909"/>
                  <a:pt x="5005984" y="1536647"/>
                  <a:pt x="4878056" y="1540204"/>
                </a:cubicBezTo>
                <a:cubicBezTo>
                  <a:pt x="4857704" y="1540204"/>
                  <a:pt x="4848982" y="1572219"/>
                  <a:pt x="4848982" y="1597117"/>
                </a:cubicBezTo>
                <a:cubicBezTo>
                  <a:pt x="4848982" y="1629132"/>
                  <a:pt x="4869333" y="1632688"/>
                  <a:pt x="4889686" y="1636245"/>
                </a:cubicBezTo>
                <a:cubicBezTo>
                  <a:pt x="4921668" y="1639802"/>
                  <a:pt x="4956557" y="1597117"/>
                  <a:pt x="4997261" y="1657587"/>
                </a:cubicBezTo>
                <a:cubicBezTo>
                  <a:pt x="4921668" y="1693158"/>
                  <a:pt x="4843167" y="1728729"/>
                  <a:pt x="4846074" y="1849668"/>
                </a:cubicBezTo>
                <a:cubicBezTo>
                  <a:pt x="4846074" y="1881683"/>
                  <a:pt x="4814092" y="1895910"/>
                  <a:pt x="4790832" y="1903025"/>
                </a:cubicBezTo>
                <a:cubicBezTo>
                  <a:pt x="4750128" y="1917252"/>
                  <a:pt x="4718146" y="1938595"/>
                  <a:pt x="4694886" y="1984836"/>
                </a:cubicBezTo>
                <a:cubicBezTo>
                  <a:pt x="4694886" y="1995507"/>
                  <a:pt x="4694886" y="2002622"/>
                  <a:pt x="4694886" y="2013292"/>
                </a:cubicBezTo>
                <a:cubicBezTo>
                  <a:pt x="4700701" y="2123562"/>
                  <a:pt x="4758850" y="2120004"/>
                  <a:pt x="4822814" y="2102219"/>
                </a:cubicBezTo>
                <a:cubicBezTo>
                  <a:pt x="4898408" y="2080877"/>
                  <a:pt x="4974002" y="2038192"/>
                  <a:pt x="5055411" y="2077320"/>
                </a:cubicBezTo>
                <a:cubicBezTo>
                  <a:pt x="4942020" y="2130676"/>
                  <a:pt x="4817000" y="2134233"/>
                  <a:pt x="4712331" y="2208931"/>
                </a:cubicBezTo>
                <a:cubicBezTo>
                  <a:pt x="5101930" y="2223159"/>
                  <a:pt x="5445010" y="1984836"/>
                  <a:pt x="5822979" y="1892353"/>
                </a:cubicBezTo>
                <a:cubicBezTo>
                  <a:pt x="5811349" y="1952823"/>
                  <a:pt x="5779367" y="1967051"/>
                  <a:pt x="5753200" y="1974165"/>
                </a:cubicBezTo>
                <a:cubicBezTo>
                  <a:pt x="5613642" y="2020407"/>
                  <a:pt x="5491529" y="2112891"/>
                  <a:pt x="5363601" y="2191146"/>
                </a:cubicBezTo>
                <a:cubicBezTo>
                  <a:pt x="5311267" y="2223159"/>
                  <a:pt x="5273470" y="2258731"/>
                  <a:pt x="5253118" y="2326314"/>
                </a:cubicBezTo>
                <a:cubicBezTo>
                  <a:pt x="5235673" y="2390340"/>
                  <a:pt x="5200783" y="2418796"/>
                  <a:pt x="5136819" y="2401012"/>
                </a:cubicBezTo>
                <a:cubicBezTo>
                  <a:pt x="5084485" y="2386784"/>
                  <a:pt x="5029243" y="2393898"/>
                  <a:pt x="4974002" y="2401012"/>
                </a:cubicBezTo>
                <a:cubicBezTo>
                  <a:pt x="4912946" y="2408126"/>
                  <a:pt x="4843167" y="2479267"/>
                  <a:pt x="4857704" y="2518395"/>
                </a:cubicBezTo>
                <a:cubicBezTo>
                  <a:pt x="4886778" y="2582422"/>
                  <a:pt x="4936205" y="2550408"/>
                  <a:pt x="4976910" y="2543294"/>
                </a:cubicBezTo>
                <a:cubicBezTo>
                  <a:pt x="5026336" y="2536181"/>
                  <a:pt x="5116467" y="2518395"/>
                  <a:pt x="5116467" y="2525509"/>
                </a:cubicBezTo>
                <a:cubicBezTo>
                  <a:pt x="5148450" y="2685576"/>
                  <a:pt x="5221136" y="2564636"/>
                  <a:pt x="5273470" y="2564636"/>
                </a:cubicBezTo>
                <a:cubicBezTo>
                  <a:pt x="5322897" y="2564636"/>
                  <a:pt x="5372323" y="2546851"/>
                  <a:pt x="5418843" y="2532623"/>
                </a:cubicBezTo>
                <a:cubicBezTo>
                  <a:pt x="5479899" y="2514837"/>
                  <a:pt x="5535140" y="2546851"/>
                  <a:pt x="5593290" y="2553965"/>
                </a:cubicBezTo>
                <a:cubicBezTo>
                  <a:pt x="5645624" y="2561080"/>
                  <a:pt x="5616550" y="2653563"/>
                  <a:pt x="5648532" y="2692689"/>
                </a:cubicBezTo>
                <a:cubicBezTo>
                  <a:pt x="5654346" y="2703362"/>
                  <a:pt x="5660161" y="2703362"/>
                  <a:pt x="5665976" y="2703362"/>
                </a:cubicBezTo>
                <a:cubicBezTo>
                  <a:pt x="5683421" y="2980812"/>
                  <a:pt x="5988704" y="2913227"/>
                  <a:pt x="5988704" y="2923898"/>
                </a:cubicBezTo>
                <a:cubicBezTo>
                  <a:pt x="6014871" y="2941684"/>
                  <a:pt x="6046853" y="2899000"/>
                  <a:pt x="6078835" y="2941684"/>
                </a:cubicBezTo>
                <a:cubicBezTo>
                  <a:pt x="5942185" y="3137322"/>
                  <a:pt x="5732847" y="3183563"/>
                  <a:pt x="5546771" y="3329402"/>
                </a:cubicBezTo>
                <a:cubicBezTo>
                  <a:pt x="5700865" y="3379202"/>
                  <a:pt x="5790997" y="3208463"/>
                  <a:pt x="5904388" y="3229805"/>
                </a:cubicBezTo>
                <a:cubicBezTo>
                  <a:pt x="5959629" y="3283162"/>
                  <a:pt x="5793904" y="3368530"/>
                  <a:pt x="5953814" y="3393429"/>
                </a:cubicBezTo>
                <a:cubicBezTo>
                  <a:pt x="5884036" y="3439672"/>
                  <a:pt x="5834608" y="3485914"/>
                  <a:pt x="5785182" y="3539269"/>
                </a:cubicBezTo>
                <a:cubicBezTo>
                  <a:pt x="5700865" y="3635309"/>
                  <a:pt x="5683421" y="3699337"/>
                  <a:pt x="5724125" y="3827390"/>
                </a:cubicBezTo>
                <a:cubicBezTo>
                  <a:pt x="5750293" y="3912759"/>
                  <a:pt x="5788089" y="3991015"/>
                  <a:pt x="5753200" y="4090612"/>
                </a:cubicBezTo>
                <a:cubicBezTo>
                  <a:pt x="5729940" y="4158196"/>
                  <a:pt x="5738663" y="4204438"/>
                  <a:pt x="5825886" y="4172424"/>
                </a:cubicBezTo>
                <a:cubicBezTo>
                  <a:pt x="5918925" y="4140411"/>
                  <a:pt x="5953814" y="4200882"/>
                  <a:pt x="5930554" y="4321821"/>
                </a:cubicBezTo>
                <a:cubicBezTo>
                  <a:pt x="5916018" y="4400076"/>
                  <a:pt x="5930554" y="4424975"/>
                  <a:pt x="5994519" y="4414305"/>
                </a:cubicBezTo>
                <a:cubicBezTo>
                  <a:pt x="6064297" y="4403633"/>
                  <a:pt x="6131169" y="4353835"/>
                  <a:pt x="6218393" y="4378734"/>
                </a:cubicBezTo>
                <a:cubicBezTo>
                  <a:pt x="6148614" y="4521016"/>
                  <a:pt x="6000333" y="4478331"/>
                  <a:pt x="5918925" y="4613499"/>
                </a:cubicBezTo>
                <a:cubicBezTo>
                  <a:pt x="6014871" y="4613499"/>
                  <a:pt x="6090465" y="4613499"/>
                  <a:pt x="6160243" y="4585042"/>
                </a:cubicBezTo>
                <a:cubicBezTo>
                  <a:pt x="6189318" y="4574373"/>
                  <a:pt x="6221300" y="4560144"/>
                  <a:pt x="6238745" y="4602828"/>
                </a:cubicBezTo>
                <a:cubicBezTo>
                  <a:pt x="6259098" y="4652628"/>
                  <a:pt x="6218393" y="4670412"/>
                  <a:pt x="6195133" y="4677526"/>
                </a:cubicBezTo>
                <a:cubicBezTo>
                  <a:pt x="6128261" y="4702425"/>
                  <a:pt x="6075928" y="4759339"/>
                  <a:pt x="6017778" y="4805580"/>
                </a:cubicBezTo>
                <a:cubicBezTo>
                  <a:pt x="5892758" y="4905177"/>
                  <a:pt x="5756107" y="4990547"/>
                  <a:pt x="5651439" y="5154171"/>
                </a:cubicBezTo>
                <a:cubicBezTo>
                  <a:pt x="5782275" y="5111487"/>
                  <a:pt x="5881128" y="5011889"/>
                  <a:pt x="6006149" y="4994104"/>
                </a:cubicBezTo>
                <a:cubicBezTo>
                  <a:pt x="5898572" y="5143500"/>
                  <a:pt x="5761922" y="5243097"/>
                  <a:pt x="5633994" y="5353367"/>
                </a:cubicBezTo>
                <a:cubicBezTo>
                  <a:pt x="5596197" y="5385379"/>
                  <a:pt x="5558400" y="5406721"/>
                  <a:pt x="5552586" y="5474306"/>
                </a:cubicBezTo>
                <a:cubicBezTo>
                  <a:pt x="5535140" y="5605917"/>
                  <a:pt x="5488622" y="5712629"/>
                  <a:pt x="5383953" y="5769542"/>
                </a:cubicBezTo>
                <a:cubicBezTo>
                  <a:pt x="5383953" y="5769542"/>
                  <a:pt x="5389768" y="5790884"/>
                  <a:pt x="5392675" y="5801555"/>
                </a:cubicBezTo>
                <a:cubicBezTo>
                  <a:pt x="5456640" y="5805112"/>
                  <a:pt x="5506066" y="5726858"/>
                  <a:pt x="5584568" y="5755314"/>
                </a:cubicBezTo>
                <a:cubicBezTo>
                  <a:pt x="5506066" y="5862025"/>
                  <a:pt x="5442103" y="5954508"/>
                  <a:pt x="5334526" y="6004307"/>
                </a:cubicBezTo>
                <a:cubicBezTo>
                  <a:pt x="5247303" y="6043434"/>
                  <a:pt x="5139727" y="6068335"/>
                  <a:pt x="5075763" y="6196388"/>
                </a:cubicBezTo>
                <a:cubicBezTo>
                  <a:pt x="5148450" y="6221287"/>
                  <a:pt x="5203691" y="6189274"/>
                  <a:pt x="5258933" y="6167932"/>
                </a:cubicBezTo>
                <a:cubicBezTo>
                  <a:pt x="5343249" y="6132361"/>
                  <a:pt x="5427565" y="6093234"/>
                  <a:pt x="5511881" y="6057663"/>
                </a:cubicBezTo>
                <a:cubicBezTo>
                  <a:pt x="5543864" y="6043434"/>
                  <a:pt x="5578753" y="6036320"/>
                  <a:pt x="5599105" y="6100347"/>
                </a:cubicBezTo>
                <a:cubicBezTo>
                  <a:pt x="5491529" y="6114575"/>
                  <a:pt x="5427565" y="6199945"/>
                  <a:pt x="5360693" y="6281757"/>
                </a:cubicBezTo>
                <a:cubicBezTo>
                  <a:pt x="5322897" y="6327999"/>
                  <a:pt x="5290914" y="6388469"/>
                  <a:pt x="5224043" y="6367127"/>
                </a:cubicBezTo>
                <a:cubicBezTo>
                  <a:pt x="5189154" y="6356456"/>
                  <a:pt x="5165894" y="6388469"/>
                  <a:pt x="5168801" y="6431153"/>
                </a:cubicBezTo>
                <a:cubicBezTo>
                  <a:pt x="5183339" y="6580550"/>
                  <a:pt x="5099022" y="6630349"/>
                  <a:pt x="5011799" y="6658805"/>
                </a:cubicBezTo>
                <a:cubicBezTo>
                  <a:pt x="4883871" y="6701489"/>
                  <a:pt x="4770480" y="6786859"/>
                  <a:pt x="4651275" y="6858000"/>
                </a:cubicBezTo>
                <a:lnTo>
                  <a:pt x="1823619" y="6858000"/>
                </a:lnTo>
                <a:lnTo>
                  <a:pt x="947849" y="6858000"/>
                </a:lnTo>
                <a:lnTo>
                  <a:pt x="732568" y="6858000"/>
                </a:lnTo>
                <a:lnTo>
                  <a:pt x="0" y="68580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47E132-2FB9-3EF1-E4A8-91976E4D1626}"/>
              </a:ext>
            </a:extLst>
          </p:cNvPr>
          <p:cNvSpPr>
            <a:spLocks noGrp="1"/>
          </p:cNvSpPr>
          <p:nvPr>
            <p:ph type="title"/>
          </p:nvPr>
        </p:nvSpPr>
        <p:spPr>
          <a:xfrm>
            <a:off x="274501" y="303648"/>
            <a:ext cx="3992700" cy="1387997"/>
          </a:xfrm>
        </p:spPr>
        <p:txBody>
          <a:bodyPr vert="horz" lIns="91440" tIns="45720" rIns="91440" bIns="45720" rtlCol="0" anchor="b">
            <a:normAutofit/>
          </a:bodyPr>
          <a:lstStyle/>
          <a:p>
            <a:r>
              <a:rPr lang="en-US" kern="1200" dirty="0">
                <a:solidFill>
                  <a:schemeClr val="tx1"/>
                </a:solidFill>
                <a:latin typeface="+mj-lt"/>
                <a:ea typeface="+mj-ea"/>
                <a:cs typeface="+mj-cs"/>
              </a:rPr>
              <a:t>Pembrey Lap Analysis</a:t>
            </a:r>
          </a:p>
        </p:txBody>
      </p:sp>
      <p:pic>
        <p:nvPicPr>
          <p:cNvPr id="5" name="Content Placeholder 4">
            <a:extLst>
              <a:ext uri="{FF2B5EF4-FFF2-40B4-BE49-F238E27FC236}">
                <a16:creationId xmlns:a16="http://schemas.microsoft.com/office/drawing/2014/main" id="{4377232B-93F6-1AD1-CD8E-76875E5F98D0}"/>
              </a:ext>
            </a:extLst>
          </p:cNvPr>
          <p:cNvPicPr>
            <a:picLocks noChangeAspect="1"/>
          </p:cNvPicPr>
          <p:nvPr/>
        </p:nvPicPr>
        <p:blipFill>
          <a:blip r:embed="rId4">
            <a:extLst>
              <a:ext uri="{28A0092B-C50C-407E-A947-70E740481C1C}">
                <a14:useLocalDpi xmlns:a14="http://schemas.microsoft.com/office/drawing/2010/main" val="0"/>
              </a:ext>
            </a:extLst>
          </a:blip>
          <a:srcRect l="3473" r="4451"/>
          <a:stretch/>
        </p:blipFill>
        <p:spPr>
          <a:xfrm>
            <a:off x="938181" y="3748514"/>
            <a:ext cx="10046181" cy="3109486"/>
          </a:xfrm>
          <a:prstGeom prst="rect">
            <a:avLst/>
          </a:prstGeom>
        </p:spPr>
      </p:pic>
      <p:pic>
        <p:nvPicPr>
          <p:cNvPr id="22" name="Picture 4" descr="Pembrey | Motorsport Timing UK">
            <a:extLst>
              <a:ext uri="{FF2B5EF4-FFF2-40B4-BE49-F238E27FC236}">
                <a16:creationId xmlns:a16="http://schemas.microsoft.com/office/drawing/2014/main" id="{E50D57A0-4F4D-30E2-926A-7AA65BF2D61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873" t="-33519" r="-45264" b="-409"/>
          <a:stretch/>
        </p:blipFill>
        <p:spPr bwMode="auto">
          <a:xfrm>
            <a:off x="1482550" y="116245"/>
            <a:ext cx="4761722" cy="3863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8886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D78975F5-00FE-FA9D-84D0-D61B8F4C51D9}"/>
              </a:ext>
            </a:extLst>
          </p:cNvPr>
          <p:cNvPicPr>
            <a:picLocks noChangeAspect="1"/>
          </p:cNvPicPr>
          <p:nvPr/>
        </p:nvPicPr>
        <p:blipFill>
          <a:blip r:embed="rId3"/>
          <a:srcRect t="881"/>
          <a:stretch/>
        </p:blipFill>
        <p:spPr>
          <a:xfrm>
            <a:off x="-3048" y="10"/>
            <a:ext cx="12191999" cy="6857990"/>
          </a:xfrm>
          <a:prstGeom prst="rect">
            <a:avLst/>
          </a:prstGeom>
        </p:spPr>
      </p:pic>
      <p:sp>
        <p:nvSpPr>
          <p:cNvPr id="12" name="Rectangle 11">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31F2D9-1F7E-19DC-5E48-C150653DD6D0}"/>
              </a:ext>
            </a:extLst>
          </p:cNvPr>
          <p:cNvSpPr>
            <a:spLocks noGrp="1"/>
          </p:cNvSpPr>
          <p:nvPr>
            <p:ph type="title"/>
          </p:nvPr>
        </p:nvSpPr>
        <p:spPr>
          <a:xfrm>
            <a:off x="1063752" y="179497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Pembrey Lap Times</a:t>
            </a:r>
          </a:p>
        </p:txBody>
      </p:sp>
    </p:spTree>
    <p:extLst>
      <p:ext uri="{BB962C8B-B14F-4D97-AF65-F5344CB8AC3E}">
        <p14:creationId xmlns:p14="http://schemas.microsoft.com/office/powerpoint/2010/main" val="260860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DDBDDC0-2E21-3EEA-E367-BD1F9F186636}"/>
              </a:ext>
            </a:extLst>
          </p:cNvPr>
          <p:cNvPicPr>
            <a:picLocks noChangeAspect="1"/>
          </p:cNvPicPr>
          <p:nvPr/>
        </p:nvPicPr>
        <p:blipFill>
          <a:blip r:embed="rId3"/>
          <a:srcRect t="442"/>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208910-712B-B84B-EBC7-5717ADF12DE4}"/>
              </a:ext>
            </a:extLst>
          </p:cNvPr>
          <p:cNvSpPr>
            <a:spLocks noGrp="1"/>
          </p:cNvSpPr>
          <p:nvPr>
            <p:ph type="title"/>
          </p:nvPr>
        </p:nvSpPr>
        <p:spPr>
          <a:xfrm>
            <a:off x="490537" y="51267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Pembrey Lap Time delta from base run</a:t>
            </a:r>
          </a:p>
        </p:txBody>
      </p:sp>
      <p:cxnSp>
        <p:nvCxnSpPr>
          <p:cNvPr id="17" name="Straight Connector 16">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83375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15A5A70-0D86-FCC4-3928-D7461E8DB3AD}"/>
              </a:ext>
            </a:extLst>
          </p:cNvPr>
          <p:cNvPicPr>
            <a:picLocks noChangeAspect="1"/>
          </p:cNvPicPr>
          <p:nvPr/>
        </p:nvPicPr>
        <p:blipFill>
          <a:blip r:embed="rId3"/>
          <a:srcRect t="881"/>
          <a:stretch/>
        </p:blipFill>
        <p:spPr>
          <a:xfrm>
            <a:off x="-3048" y="10"/>
            <a:ext cx="12191999" cy="6857990"/>
          </a:xfrm>
          <a:prstGeom prst="rect">
            <a:avLst/>
          </a:prstGeom>
        </p:spPr>
      </p:pic>
      <p:sp>
        <p:nvSpPr>
          <p:cNvPr id="31" name="Rectangle 3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A4094F-E993-4B1E-9DFB-94926421E8AC}"/>
              </a:ext>
            </a:extLst>
          </p:cNvPr>
          <p:cNvSpPr>
            <a:spLocks noGrp="1"/>
          </p:cNvSpPr>
          <p:nvPr>
            <p:ph type="title"/>
          </p:nvPr>
        </p:nvSpPr>
        <p:spPr>
          <a:xfrm>
            <a:off x="1136190" y="179497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Llandow Lap Times</a:t>
            </a:r>
          </a:p>
        </p:txBody>
      </p:sp>
    </p:spTree>
    <p:extLst>
      <p:ext uri="{BB962C8B-B14F-4D97-AF65-F5344CB8AC3E}">
        <p14:creationId xmlns:p14="http://schemas.microsoft.com/office/powerpoint/2010/main" val="3576060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F5F0B88-DFF5-4F36-1333-F7E5A35FD580}"/>
              </a:ext>
            </a:extLst>
          </p:cNvPr>
          <p:cNvPicPr>
            <a:picLocks noChangeAspect="1"/>
          </p:cNvPicPr>
          <p:nvPr/>
        </p:nvPicPr>
        <p:blipFill>
          <a:blip r:embed="rId3"/>
          <a:srcRect t="442"/>
          <a:stretch/>
        </p:blipFill>
        <p:spPr>
          <a:xfrm>
            <a:off x="0" y="-30408"/>
            <a:ext cx="12191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1AC746-8DF5-85FA-999A-4B13730995DD}"/>
              </a:ext>
            </a:extLst>
          </p:cNvPr>
          <p:cNvSpPr>
            <a:spLocks noGrp="1"/>
          </p:cNvSpPr>
          <p:nvPr>
            <p:ph type="title"/>
          </p:nvPr>
        </p:nvSpPr>
        <p:spPr>
          <a:xfrm>
            <a:off x="490527" y="5069705"/>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Llandow Lap time delta from base run</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3160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3FAD5705-2799-8A5A-B4B7-5D22B5A658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754" r="35356" b="1337"/>
          <a:stretch/>
        </p:blipFill>
        <p:spPr bwMode="auto">
          <a:xfrm>
            <a:off x="3309108" y="8878"/>
            <a:ext cx="8669532" cy="68579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907F967-457C-34F7-6CBB-728A3FFFD95D}"/>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Optimisation Findings</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F17FD7F-ECC7-780C-0FD5-8CC6DBC7AF25}"/>
              </a:ext>
            </a:extLst>
          </p:cNvPr>
          <p:cNvSpPr>
            <a:spLocks noGrp="1"/>
          </p:cNvSpPr>
          <p:nvPr>
            <p:ph idx="1"/>
          </p:nvPr>
        </p:nvSpPr>
        <p:spPr>
          <a:xfrm>
            <a:off x="371094" y="2718054"/>
            <a:ext cx="3438906" cy="3207258"/>
          </a:xfrm>
        </p:spPr>
        <p:txBody>
          <a:bodyPr anchor="t">
            <a:normAutofit lnSpcReduction="10000"/>
          </a:bodyPr>
          <a:lstStyle/>
          <a:p>
            <a:r>
              <a:rPr lang="en-GB" sz="2400" dirty="0">
                <a:solidFill>
                  <a:schemeClr val="bg1"/>
                </a:solidFill>
              </a:rPr>
              <a:t>Best-performing setup(s)</a:t>
            </a:r>
          </a:p>
          <a:p>
            <a:endParaRPr lang="en-GB" sz="2400" dirty="0">
              <a:solidFill>
                <a:schemeClr val="bg1"/>
              </a:solidFill>
            </a:endParaRPr>
          </a:p>
          <a:p>
            <a:r>
              <a:rPr lang="en-GB" sz="2400" dirty="0">
                <a:solidFill>
                  <a:schemeClr val="bg1"/>
                </a:solidFill>
              </a:rPr>
              <a:t>How it improved handling</a:t>
            </a:r>
          </a:p>
          <a:p>
            <a:endParaRPr lang="en-GB" sz="2400" dirty="0">
              <a:solidFill>
                <a:schemeClr val="bg1"/>
              </a:solidFill>
            </a:endParaRPr>
          </a:p>
          <a:p>
            <a:r>
              <a:rPr lang="en-GB" sz="2400" dirty="0">
                <a:solidFill>
                  <a:schemeClr val="bg1"/>
                </a:solidFill>
              </a:rPr>
              <a:t>Track-specific behaviour</a:t>
            </a:r>
          </a:p>
        </p:txBody>
      </p:sp>
    </p:spTree>
    <p:extLst>
      <p:ext uri="{BB962C8B-B14F-4D97-AF65-F5344CB8AC3E}">
        <p14:creationId xmlns:p14="http://schemas.microsoft.com/office/powerpoint/2010/main" val="15580509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72EEDB7B-0F6F-BE75-8D56-6C7CB3A49C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754" r="35356" b="1337"/>
          <a:stretch/>
        </p:blipFill>
        <p:spPr bwMode="auto">
          <a:xfrm>
            <a:off x="2151286" y="0"/>
            <a:ext cx="10040714" cy="68579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1215ECF-1231-D62F-04CB-06D872806442}"/>
              </a:ext>
            </a:extLst>
          </p:cNvPr>
          <p:cNvSpPr>
            <a:spLocks noGrp="1"/>
          </p:cNvSpPr>
          <p:nvPr>
            <p:ph type="title"/>
          </p:nvPr>
        </p:nvSpPr>
        <p:spPr>
          <a:xfrm>
            <a:off x="371094" y="1161288"/>
            <a:ext cx="3438144" cy="1124712"/>
          </a:xfrm>
        </p:spPr>
        <p:txBody>
          <a:bodyPr anchor="b">
            <a:normAutofit/>
          </a:bodyPr>
          <a:lstStyle/>
          <a:p>
            <a:r>
              <a:rPr lang="en-GB" sz="2800">
                <a:solidFill>
                  <a:schemeClr val="bg1"/>
                </a:solidFill>
              </a:rPr>
              <a:t>Limitations</a:t>
            </a:r>
          </a:p>
        </p:txBody>
      </p:sp>
      <p:sp>
        <p:nvSpPr>
          <p:cNvPr id="26" name="Rectangle 25">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8" name="Rectangle 27">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83A7471A-A943-0943-3DE3-CB7CBAE3C86A}"/>
              </a:ext>
            </a:extLst>
          </p:cNvPr>
          <p:cNvSpPr txBox="1"/>
          <p:nvPr/>
        </p:nvSpPr>
        <p:spPr>
          <a:xfrm>
            <a:off x="579120" y="2865120"/>
            <a:ext cx="3982720"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rPr>
              <a:t>Driver Ability</a:t>
            </a:r>
          </a:p>
          <a:p>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Time</a:t>
            </a:r>
          </a:p>
          <a:p>
            <a:pPr marL="285750" indent="-285750">
              <a:buFont typeface="Arial" panose="020B0604020202020204" pitchFamily="34" charset="0"/>
              <a:buChar char="•"/>
            </a:pPr>
            <a:endParaRPr lang="en-GB" sz="2400" dirty="0">
              <a:solidFill>
                <a:schemeClr val="bg1"/>
              </a:solidFill>
            </a:endParaRPr>
          </a:p>
          <a:p>
            <a:pPr marL="285750" indent="-285750">
              <a:buFont typeface="Arial" panose="020B0604020202020204" pitchFamily="34" charset="0"/>
              <a:buChar char="•"/>
            </a:pPr>
            <a:r>
              <a:rPr lang="en-GB" sz="2400" dirty="0">
                <a:solidFill>
                  <a:schemeClr val="bg1"/>
                </a:solidFill>
              </a:rPr>
              <a:t>Design Constraints</a:t>
            </a:r>
          </a:p>
        </p:txBody>
      </p:sp>
    </p:spTree>
    <p:extLst>
      <p:ext uri="{BB962C8B-B14F-4D97-AF65-F5344CB8AC3E}">
        <p14:creationId xmlns:p14="http://schemas.microsoft.com/office/powerpoint/2010/main" val="15681619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307A1F57-1ADD-839C-9808-E5032AEAE1E0}"/>
              </a:ext>
            </a:extLst>
          </p:cNvPr>
          <p:cNvPicPr>
            <a:picLocks noChangeAspect="1" noChangeArrowheads="1"/>
          </p:cNvPicPr>
          <p:nvPr/>
        </p:nvPicPr>
        <p:blipFill rotWithShape="1">
          <a:blip r:embed="rId3">
            <a:alphaModFix amt="40000"/>
            <a:extLst>
              <a:ext uri="{28A0092B-C50C-407E-A947-70E740481C1C}">
                <a14:useLocalDpi xmlns:a14="http://schemas.microsoft.com/office/drawing/2010/main" val="0"/>
              </a:ext>
            </a:extLst>
          </a:blip>
          <a:srcRect l="8258" r="7767"/>
          <a:stretch/>
        </p:blipFill>
        <p:spPr bwMode="auto">
          <a:xfrm>
            <a:off x="0" y="10"/>
            <a:ext cx="1219200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A02A079-A066-F306-DEA8-51FFB4050205}"/>
              </a:ext>
            </a:extLst>
          </p:cNvPr>
          <p:cNvSpPr>
            <a:spLocks noGrp="1"/>
          </p:cNvSpPr>
          <p:nvPr>
            <p:ph type="title"/>
          </p:nvPr>
        </p:nvSpPr>
        <p:spPr>
          <a:xfrm>
            <a:off x="841249" y="941832"/>
            <a:ext cx="10506456" cy="2057400"/>
          </a:xfrm>
        </p:spPr>
        <p:txBody>
          <a:bodyPr anchor="b">
            <a:normAutofit/>
          </a:bodyPr>
          <a:lstStyle/>
          <a:p>
            <a:r>
              <a:rPr lang="en-GB" sz="5000">
                <a:solidFill>
                  <a:schemeClr val="bg1"/>
                </a:solidFill>
              </a:rPr>
              <a:t>Recommendations</a:t>
            </a:r>
          </a:p>
        </p:txBody>
      </p:sp>
      <p:sp>
        <p:nvSpPr>
          <p:cNvPr id="34" name="Rectangle 3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6" name="Rectangle 3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bg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DF90413-579C-6F95-A33B-36830BE53F34}"/>
              </a:ext>
            </a:extLst>
          </p:cNvPr>
          <p:cNvSpPr>
            <a:spLocks noGrp="1"/>
          </p:cNvSpPr>
          <p:nvPr>
            <p:ph idx="1"/>
          </p:nvPr>
        </p:nvSpPr>
        <p:spPr>
          <a:xfrm>
            <a:off x="841248" y="3502152"/>
            <a:ext cx="10506456" cy="2670048"/>
          </a:xfrm>
        </p:spPr>
        <p:txBody>
          <a:bodyPr>
            <a:normAutofit/>
          </a:bodyPr>
          <a:lstStyle/>
          <a:p>
            <a:r>
              <a:rPr lang="en-GB" sz="2400" dirty="0">
                <a:solidFill>
                  <a:schemeClr val="bg1"/>
                </a:solidFill>
              </a:rPr>
              <a:t>A Driver profile – Ability – Car setup preferences</a:t>
            </a:r>
          </a:p>
          <a:p>
            <a:endParaRPr lang="en-GB" sz="2400" dirty="0">
              <a:solidFill>
                <a:schemeClr val="bg1"/>
              </a:solidFill>
            </a:endParaRPr>
          </a:p>
          <a:p>
            <a:r>
              <a:rPr lang="en-GB" sz="2400" dirty="0">
                <a:solidFill>
                  <a:schemeClr val="bg1"/>
                </a:solidFill>
              </a:rPr>
              <a:t>Individual Gear optimisation</a:t>
            </a:r>
          </a:p>
          <a:p>
            <a:endParaRPr lang="en-GB" sz="2000" dirty="0">
              <a:solidFill>
                <a:schemeClr val="bg1"/>
              </a:solidFill>
            </a:endParaRPr>
          </a:p>
          <a:p>
            <a:endParaRPr lang="en-GB" sz="2000" dirty="0">
              <a:solidFill>
                <a:schemeClr val="bg1"/>
              </a:solidFill>
            </a:endParaRPr>
          </a:p>
        </p:txBody>
      </p:sp>
    </p:spTree>
    <p:extLst>
      <p:ext uri="{BB962C8B-B14F-4D97-AF65-F5344CB8AC3E}">
        <p14:creationId xmlns:p14="http://schemas.microsoft.com/office/powerpoint/2010/main" val="42816074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2D272C23-A695-EA86-95C4-251A2BE3A80D}"/>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l="7749" r="8250"/>
          <a:stretch/>
        </p:blipFill>
        <p:spPr bwMode="auto">
          <a:xfrm>
            <a:off x="-81280" y="1"/>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A53AC0D2-0D1E-AA64-8449-3906DF81BC4D}"/>
              </a:ext>
            </a:extLst>
          </p:cNvPr>
          <p:cNvSpPr>
            <a:spLocks noGrp="1"/>
          </p:cNvSpPr>
          <p:nvPr>
            <p:ph type="title"/>
          </p:nvPr>
        </p:nvSpPr>
        <p:spPr>
          <a:xfrm>
            <a:off x="1442720" y="898842"/>
            <a:ext cx="9144000" cy="2900518"/>
          </a:xfrm>
        </p:spPr>
        <p:txBody>
          <a:bodyPr vert="horz" lIns="91440" tIns="45720" rIns="91440" bIns="45720" rtlCol="0" anchor="b">
            <a:normAutofit/>
          </a:bodyPr>
          <a:lstStyle/>
          <a:p>
            <a:pPr algn="ctr"/>
            <a:r>
              <a:rPr lang="en-US" sz="6000" dirty="0">
                <a:solidFill>
                  <a:srgbClr val="FFFFFF"/>
                </a:solidFill>
              </a:rPr>
              <a:t>Conclusion</a:t>
            </a:r>
          </a:p>
        </p:txBody>
      </p:sp>
    </p:spTree>
    <p:extLst>
      <p:ext uri="{BB962C8B-B14F-4D97-AF65-F5344CB8AC3E}">
        <p14:creationId xmlns:p14="http://schemas.microsoft.com/office/powerpoint/2010/main" val="100244739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2" name="Rectangle 61">
            <a:extLst>
              <a:ext uri="{FF2B5EF4-FFF2-40B4-BE49-F238E27FC236}">
                <a16:creationId xmlns:a16="http://schemas.microsoft.com/office/drawing/2014/main" id="{F609FF9A-4FCE-468E-A86A-C9AB525EAE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3" name="Rectangle 62">
            <a:extLst>
              <a:ext uri="{FF2B5EF4-FFF2-40B4-BE49-F238E27FC236}">
                <a16:creationId xmlns:a16="http://schemas.microsoft.com/office/drawing/2014/main" id="{021E12D4-3A88-428D-8E5E-AF1AFD923D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4" name="Picture 2" descr="TOYOTA TS010 Engine start-up Great V10 Sound - YouTube">
            <a:extLst>
              <a:ext uri="{FF2B5EF4-FFF2-40B4-BE49-F238E27FC236}">
                <a16:creationId xmlns:a16="http://schemas.microsoft.com/office/drawing/2014/main" id="{7028B6C2-57B0-DD43-7497-C11E8BCBBC64}"/>
              </a:ext>
            </a:extLst>
          </p:cNvPr>
          <p:cNvPicPr>
            <a:picLocks noChangeAspect="1" noChangeArrowheads="1"/>
          </p:cNvPicPr>
          <p:nvPr/>
        </p:nvPicPr>
        <p:blipFill rotWithShape="1">
          <a:blip r:embed="rId3">
            <a:alphaModFix amt="60000"/>
            <a:extLst>
              <a:ext uri="{28A0092B-C50C-407E-A947-70E740481C1C}">
                <a14:useLocalDpi xmlns:a14="http://schemas.microsoft.com/office/drawing/2010/main" val="0"/>
              </a:ext>
            </a:extLst>
          </a:blip>
          <a:srcRect/>
          <a:stretch/>
        </p:blipFill>
        <p:spPr bwMode="auto">
          <a:xfrm>
            <a:off x="-1" y="10"/>
            <a:ext cx="12192001" cy="685799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B1BCF06-6A0E-F80F-6BFE-0D3A403D9E84}"/>
              </a:ext>
            </a:extLst>
          </p:cNvPr>
          <p:cNvSpPr txBox="1"/>
          <p:nvPr/>
        </p:nvSpPr>
        <p:spPr>
          <a:xfrm>
            <a:off x="4612640" y="2011680"/>
            <a:ext cx="2270760" cy="1512725"/>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7200" dirty="0">
                <a:solidFill>
                  <a:srgbClr val="FFFFFF"/>
                </a:solidFill>
                <a:latin typeface="+mj-lt"/>
                <a:ea typeface="+mj-ea"/>
                <a:cs typeface="+mj-cs"/>
              </a:rPr>
              <a:t>Q&amp;A</a:t>
            </a:r>
          </a:p>
        </p:txBody>
      </p:sp>
    </p:spTree>
    <p:extLst>
      <p:ext uri="{BB962C8B-B14F-4D97-AF65-F5344CB8AC3E}">
        <p14:creationId xmlns:p14="http://schemas.microsoft.com/office/powerpoint/2010/main" val="17078827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TOYOTA TS010 Engine start-up Great V10 Sound - YouTube">
            <a:extLst>
              <a:ext uri="{FF2B5EF4-FFF2-40B4-BE49-F238E27FC236}">
                <a16:creationId xmlns:a16="http://schemas.microsoft.com/office/drawing/2014/main" id="{10665655-A418-0831-3BB6-989B716BB0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612" r="13077"/>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24" name="Rectangle 2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E5956DA-A7E1-D887-C0AE-BB7751FC0BBB}"/>
              </a:ext>
            </a:extLst>
          </p:cNvPr>
          <p:cNvSpPr>
            <a:spLocks noGrp="1"/>
          </p:cNvSpPr>
          <p:nvPr>
            <p:ph type="title"/>
          </p:nvPr>
        </p:nvSpPr>
        <p:spPr>
          <a:xfrm>
            <a:off x="838200" y="365125"/>
            <a:ext cx="3822189" cy="1899912"/>
          </a:xfrm>
        </p:spPr>
        <p:txBody>
          <a:bodyPr>
            <a:normAutofit/>
          </a:bodyPr>
          <a:lstStyle/>
          <a:p>
            <a:r>
              <a:rPr lang="en-GB" sz="4000"/>
              <a:t>References</a:t>
            </a:r>
          </a:p>
        </p:txBody>
      </p:sp>
      <p:sp>
        <p:nvSpPr>
          <p:cNvPr id="3" name="Content Placeholder 2">
            <a:extLst>
              <a:ext uri="{FF2B5EF4-FFF2-40B4-BE49-F238E27FC236}">
                <a16:creationId xmlns:a16="http://schemas.microsoft.com/office/drawing/2014/main" id="{B351F0EC-6CB6-3210-F6C2-19BECA829F25}"/>
              </a:ext>
            </a:extLst>
          </p:cNvPr>
          <p:cNvSpPr>
            <a:spLocks noGrp="1"/>
          </p:cNvSpPr>
          <p:nvPr>
            <p:ph idx="1"/>
          </p:nvPr>
        </p:nvSpPr>
        <p:spPr>
          <a:xfrm>
            <a:off x="579120" y="1960880"/>
            <a:ext cx="4081269" cy="4216083"/>
          </a:xfrm>
        </p:spPr>
        <p:txBody>
          <a:bodyPr>
            <a:normAutofit fontScale="62500" lnSpcReduction="20000"/>
          </a:bodyPr>
          <a:lstStyle/>
          <a:p>
            <a:r>
              <a:rPr lang="en-GB" sz="1800" dirty="0" err="1"/>
              <a:t>Hucho</a:t>
            </a:r>
            <a:r>
              <a:rPr lang="en-GB" sz="1800" dirty="0"/>
              <a:t>, W.-H. (1998) </a:t>
            </a:r>
            <a:r>
              <a:rPr lang="en-GB" sz="1800" i="1" dirty="0"/>
              <a:t>Aerodynamics of Road Vehicles</a:t>
            </a:r>
            <a:r>
              <a:rPr lang="en-GB" sz="1800" dirty="0"/>
              <a:t>, 4th </a:t>
            </a:r>
            <a:r>
              <a:rPr lang="en-GB" sz="1800" dirty="0" err="1"/>
              <a:t>edn</a:t>
            </a:r>
            <a:r>
              <a:rPr lang="en-GB" sz="1800" dirty="0"/>
              <a:t>. Warrendale, PA: SAE International.</a:t>
            </a:r>
          </a:p>
          <a:p>
            <a:r>
              <a:rPr lang="en-GB" sz="1800" dirty="0"/>
              <a:t>Johnson, M. (2020) ‘Vehicle setup optimisation for sprint circuits: simulation and experimental validation’, </a:t>
            </a:r>
            <a:r>
              <a:rPr lang="en-GB" sz="1800" i="1" dirty="0"/>
              <a:t>Journal of Motorsport Engineering</a:t>
            </a:r>
            <a:r>
              <a:rPr lang="en-GB" sz="1800" dirty="0"/>
              <a:t>, 12(3), pp. 45–58.</a:t>
            </a:r>
            <a:endParaRPr lang="en-GB" sz="1700" dirty="0"/>
          </a:p>
          <a:p>
            <a:r>
              <a:rPr lang="en-GB" sz="1700" dirty="0" err="1"/>
              <a:t>LapMeta</a:t>
            </a:r>
            <a:r>
              <a:rPr lang="en-GB" sz="1700" dirty="0"/>
              <a:t>, LLC. (2025) Bristol Llandow Sprint track map [online image], </a:t>
            </a:r>
            <a:r>
              <a:rPr lang="en-GB" sz="1700" dirty="0" err="1"/>
              <a:t>LapMeta</a:t>
            </a:r>
            <a:r>
              <a:rPr lang="en-GB" sz="1700" dirty="0"/>
              <a:t>. Available at: </a:t>
            </a:r>
            <a:r>
              <a:rPr lang="en-GB" sz="1700" dirty="0">
                <a:hlinkClick r:id="rId4"/>
              </a:rPr>
              <a:t>https://lapmeta.com/en/track/variation/344?vehicleType=all&amp;tireTreadwear=all</a:t>
            </a:r>
            <a:r>
              <a:rPr lang="en-GB" sz="1700" dirty="0"/>
              <a:t> (Accessed: 25 April 2025).</a:t>
            </a:r>
          </a:p>
          <a:p>
            <a:r>
              <a:rPr lang="en-GB" sz="1800" dirty="0"/>
              <a:t>Milliken, W.F. and Milliken, D.L. (1995) </a:t>
            </a:r>
            <a:r>
              <a:rPr lang="en-GB" sz="1800" i="1" dirty="0"/>
              <a:t>Race Car Vehicle Dynamics</a:t>
            </a:r>
            <a:r>
              <a:rPr lang="en-GB" sz="1800" dirty="0"/>
              <a:t>. Warrendale, PA: SAE International.</a:t>
            </a:r>
            <a:endParaRPr lang="en-GB" sz="1700" dirty="0"/>
          </a:p>
          <a:p>
            <a:r>
              <a:rPr lang="en-GB" sz="1700" dirty="0"/>
              <a:t>Motorsport Timing (no date) </a:t>
            </a:r>
            <a:r>
              <a:rPr lang="en-GB" sz="1700" i="1" dirty="0"/>
              <a:t>Pembrey Circuit track map</a:t>
            </a:r>
            <a:r>
              <a:rPr lang="en-GB" sz="1700" dirty="0"/>
              <a:t> [online]. Available at: </a:t>
            </a:r>
            <a:r>
              <a:rPr lang="en-GB" sz="1700" dirty="0">
                <a:hlinkClick r:id="rId5"/>
              </a:rPr>
              <a:t>https://www.motorsport-timing.co.uk/circuit/pembrey-circuit/</a:t>
            </a:r>
            <a:r>
              <a:rPr lang="en-GB" sz="1700" dirty="0"/>
              <a:t> (Accessed: 27 April 2025).</a:t>
            </a:r>
          </a:p>
          <a:p>
            <a:r>
              <a:rPr lang="en-GB" sz="1800" dirty="0"/>
              <a:t>Racing Sports Cars (no date) </a:t>
            </a:r>
            <a:r>
              <a:rPr lang="en-GB" sz="1800" i="1" dirty="0"/>
              <a:t>Toyota TS010</a:t>
            </a:r>
            <a:r>
              <a:rPr lang="en-GB" sz="1800" dirty="0"/>
              <a:t> [online image]. Available at: https://www.racingsportscars.com/type/photo/Toyota/TS010.html (Accessed: 2 May 2025).</a:t>
            </a:r>
            <a:endParaRPr lang="en-GB" sz="2600" dirty="0"/>
          </a:p>
          <a:p>
            <a:r>
              <a:rPr lang="en-GB" sz="1800" dirty="0"/>
              <a:t>Smith, J. (2019) ‘Track-specific suspension tuning using VI-CarRealTime: a case study of Llandow and Pembrey circuits’, </a:t>
            </a:r>
            <a:r>
              <a:rPr lang="en-GB" sz="1800" i="1" dirty="0"/>
              <a:t>Motorsport Simulation Journal</a:t>
            </a:r>
            <a:r>
              <a:rPr lang="en-GB" sz="1800" dirty="0"/>
              <a:t>, 5(2), pp. 27–39</a:t>
            </a:r>
          </a:p>
          <a:p>
            <a:r>
              <a:rPr lang="en-GB" sz="1800" dirty="0"/>
              <a:t>Taylor, R., Singh, P. and Brown, L. (2022) ‘Gearshift strategies in sequential transmissions: effects on tyre wear and lap time’, </a:t>
            </a:r>
            <a:r>
              <a:rPr lang="en-GB" sz="1800" i="1" dirty="0"/>
              <a:t>International Journal of Vehicle Dynamics</a:t>
            </a:r>
            <a:r>
              <a:rPr lang="en-GB" sz="1800" dirty="0"/>
              <a:t>, 8(1), pp. 101–115..</a:t>
            </a:r>
            <a:br>
              <a:rPr lang="en-GB" sz="1200" dirty="0"/>
            </a:br>
            <a:endParaRPr lang="en-GB" sz="1700" dirty="0"/>
          </a:p>
        </p:txBody>
      </p:sp>
    </p:spTree>
    <p:extLst>
      <p:ext uri="{BB962C8B-B14F-4D97-AF65-F5344CB8AC3E}">
        <p14:creationId xmlns:p14="http://schemas.microsoft.com/office/powerpoint/2010/main" val="2120308760"/>
      </p:ext>
    </p:extLst>
  </p:cSld>
  <p:clrMapOvr>
    <a:masterClrMapping/>
  </p:clrMapOvr>
</p:sld>
</file>

<file path=ppt/theme/theme1.xml><?xml version="1.0" encoding="utf-8"?>
<a:theme xmlns:a="http://schemas.openxmlformats.org/drawingml/2006/main" name="Office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6060</TotalTime>
  <Words>3067</Words>
  <Application>Microsoft Office PowerPoint</Application>
  <PresentationFormat>Widescreen</PresentationFormat>
  <Paragraphs>147</Paragraphs>
  <Slides>20</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Aptos</vt:lpstr>
      <vt:lpstr>Aptos Display</vt:lpstr>
      <vt:lpstr>Arial</vt:lpstr>
      <vt:lpstr>Calibri</vt:lpstr>
      <vt:lpstr>Office Theme</vt:lpstr>
      <vt:lpstr>Vehicle Suspension Optimisation for Llandow and Pembrey using VI-Grade</vt:lpstr>
      <vt:lpstr>Contents</vt:lpstr>
      <vt:lpstr>Aim</vt:lpstr>
      <vt:lpstr>Track Key points</vt:lpstr>
      <vt:lpstr>Theory</vt:lpstr>
      <vt:lpstr>Constraints</vt:lpstr>
      <vt:lpstr>Literature review</vt:lpstr>
      <vt:lpstr>Vi-grade CarRealTime</vt:lpstr>
      <vt:lpstr>Design of Experiment approach</vt:lpstr>
      <vt:lpstr>Pembrey Lap Analysis</vt:lpstr>
      <vt:lpstr>Pembrey Lap Times</vt:lpstr>
      <vt:lpstr>Pembrey Lap Time delta from base run</vt:lpstr>
      <vt:lpstr>Llandow Lap Times</vt:lpstr>
      <vt:lpstr>Llandow Lap time delta from base run</vt:lpstr>
      <vt:lpstr>Optimisation Findings</vt:lpstr>
      <vt:lpstr>Limitations</vt:lpstr>
      <vt:lpstr>Recommendations</vt:lpstr>
      <vt:lpstr>Conclusion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Nathan Gibbs (2305944)</dc:creator>
  <cp:lastModifiedBy>Nathan Gibbs (2305944)</cp:lastModifiedBy>
  <cp:revision>6</cp:revision>
  <dcterms:created xsi:type="dcterms:W3CDTF">2025-04-12T10:19:12Z</dcterms:created>
  <dcterms:modified xsi:type="dcterms:W3CDTF">2025-05-02T16:13:31Z</dcterms:modified>
</cp:coreProperties>
</file>