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7" r:id="rId7"/>
    <p:sldId id="262" r:id="rId8"/>
    <p:sldId id="263" r:id="rId9"/>
    <p:sldId id="264" r:id="rId10"/>
    <p:sldId id="268"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73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1841921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399461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129518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064659-0EBA-4F65-8312-A688C2B4A6A0}"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2072024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064659-0EBA-4F65-8312-A688C2B4A6A0}" type="datetimeFigureOut">
              <a:rPr lang="en-GB" smtClean="0"/>
              <a:t>20/09/2022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4093200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064659-0EBA-4F65-8312-A688C2B4A6A0}" type="datetimeFigureOut">
              <a:rPr lang="en-GB" smtClean="0"/>
              <a:t>20/09/2022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3310023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064659-0EBA-4F65-8312-A688C2B4A6A0}" type="datetimeFigureOut">
              <a:rPr lang="en-GB" smtClean="0"/>
              <a:t>20/09/2022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2213815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064659-0EBA-4F65-8312-A688C2B4A6A0}"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1801584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691F8-173F-44A5-8C1D-6BBE53671351}" type="slidenum">
              <a:rPr lang="en-GB" smtClean="0"/>
              <a:t>‹#›</a:t>
            </a:fld>
            <a:endParaRPr lang="en-GB"/>
          </a:p>
        </p:txBody>
      </p:sp>
      <p:sp>
        <p:nvSpPr>
          <p:cNvPr id="5" name="Date Placeholder 4"/>
          <p:cNvSpPr>
            <a:spLocks noGrp="1"/>
          </p:cNvSpPr>
          <p:nvPr>
            <p:ph type="dt" sz="half" idx="10"/>
          </p:nvPr>
        </p:nvSpPr>
        <p:spPr/>
        <p:txBody>
          <a:bodyPr/>
          <a:lstStyle/>
          <a:p>
            <a:fld id="{8E064659-0EBA-4F65-8312-A688C2B4A6A0}" type="datetimeFigureOut">
              <a:rPr lang="en-GB" smtClean="0"/>
              <a:t>20/09/2022</a:t>
            </a:fld>
            <a:endParaRPr lang="en-GB"/>
          </a:p>
        </p:txBody>
      </p:sp>
    </p:spTree>
    <p:extLst>
      <p:ext uri="{BB962C8B-B14F-4D97-AF65-F5344CB8AC3E}">
        <p14:creationId xmlns:p14="http://schemas.microsoft.com/office/powerpoint/2010/main" val="842682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725553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7264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1364312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04011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18405681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1634687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64659-0EBA-4F65-8312-A688C2B4A6A0}"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691F8-173F-44A5-8C1D-6BBE53671351}" type="slidenum">
              <a:rPr lang="en-GB" smtClean="0"/>
              <a:t>‹#›</a:t>
            </a:fld>
            <a:endParaRPr lang="en-GB"/>
          </a:p>
        </p:txBody>
      </p:sp>
    </p:spTree>
    <p:extLst>
      <p:ext uri="{BB962C8B-B14F-4D97-AF65-F5344CB8AC3E}">
        <p14:creationId xmlns:p14="http://schemas.microsoft.com/office/powerpoint/2010/main" val="4165681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E064659-0EBA-4F65-8312-A688C2B4A6A0}" type="datetimeFigureOut">
              <a:rPr lang="en-GB" smtClean="0"/>
              <a:t>20/09/2022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70691F8-173F-44A5-8C1D-6BBE53671351}" type="slidenum">
              <a:rPr lang="en-GB" smtClean="0"/>
              <a:t>‹#›</a:t>
            </a:fld>
            <a:endParaRPr lang="en-GB"/>
          </a:p>
        </p:txBody>
      </p:sp>
    </p:spTree>
    <p:extLst>
      <p:ext uri="{BB962C8B-B14F-4D97-AF65-F5344CB8AC3E}">
        <p14:creationId xmlns:p14="http://schemas.microsoft.com/office/powerpoint/2010/main" val="960060685"/>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bmj.com/content/372/bmj.n521#:~:text=Some%208.8%20million%20schoolchildren%20in%20the%20UK%20have,and%20national%20exams%20cancelled%20for%20two%20consecutive%20years" TargetMode="External"/><Relationship Id="rId13" Type="http://schemas.openxmlformats.org/officeDocument/2006/relationships/hyperlink" Target="https://journals.sagepub.com/doi/full/10.1177/13623613221082715" TargetMode="External"/><Relationship Id="rId3" Type="http://schemas.openxmlformats.org/officeDocument/2006/relationships/hyperlink" Target="https://www.eurosurveillance.org/content/10.2807/1560-7917.ES.2020.25.13.2000188;jsessionid=XNex7avhpOmUc_SQzRLrHf55zHuLY75Ud3jHq4ca.i-0b3d9850f4681504f-ecdclive" TargetMode="External"/><Relationship Id="rId7" Type="http://schemas.openxmlformats.org/officeDocument/2006/relationships/hyperlink" Target="https://dera.ioe.ac.uk/34811/1/Access-to-CAMHS-in-2019_EPI.pdf" TargetMode="External"/><Relationship Id="rId12" Type="http://schemas.openxmlformats.org/officeDocument/2006/relationships/hyperlink" Target="https://pubmed.ncbi.nlm.nih.gov/33864741/" TargetMode="External"/><Relationship Id="rId2" Type="http://schemas.openxmlformats.org/officeDocument/2006/relationships/hyperlink" Target="https://www.bbc.co.uk/news/uk-51768274"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state-of-the-nation-2021-children-and-young-peoples-wellbeing" TargetMode="External"/><Relationship Id="rId11" Type="http://schemas.openxmlformats.org/officeDocument/2006/relationships/hyperlink" Target="https://digital.nhs.uk/data-and-information/publications/statistical/mental-health-of-children-and-young-people-in-england/2021-follow-up-to-the-2017-survey" TargetMode="External"/><Relationship Id="rId5" Type="http://schemas.openxmlformats.org/officeDocument/2006/relationships/hyperlink" Target="https://doi.org/10.1007/s00787-020-01631-3" TargetMode="External"/><Relationship Id="rId15" Type="http://schemas.openxmlformats.org/officeDocument/2006/relationships/hyperlink" Target="https://www.who.int/health-topics/coronavirus#tab=tab_1" TargetMode="External"/><Relationship Id="rId10" Type="http://schemas.openxmlformats.org/officeDocument/2006/relationships/hyperlink" Target="https://digital.nhs.uk/data-and-information/publications/statistical/mental-health-services-monthly-statistics" TargetMode="External"/><Relationship Id="rId4" Type="http://schemas.openxmlformats.org/officeDocument/2006/relationships/hyperlink" Target="https://www.psy.ox.ac.uk/research/topic-research-group/supporting-parents-adolescents-and-children-during-epidemic" TargetMode="External"/><Relationship Id="rId9" Type="http://schemas.openxmlformats.org/officeDocument/2006/relationships/hyperlink" Target="https://journals.sagepub.com/doi/full/10.1177/2632084320947559" TargetMode="External"/><Relationship Id="rId14" Type="http://schemas.openxmlformats.org/officeDocument/2006/relationships/hyperlink" Target="https://www.unicef.org/child-rights-convention/convention-text-childrens-ver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7FB48-28BF-DD9B-89DB-820736D10DDD}"/>
              </a:ext>
            </a:extLst>
          </p:cNvPr>
          <p:cNvSpPr>
            <a:spLocks noGrp="1"/>
          </p:cNvSpPr>
          <p:nvPr>
            <p:ph type="ctrTitle"/>
          </p:nvPr>
        </p:nvSpPr>
        <p:spPr>
          <a:xfrm>
            <a:off x="1493420" y="573206"/>
            <a:ext cx="7766936" cy="4050833"/>
          </a:xfrm>
        </p:spPr>
        <p:txBody>
          <a:bodyPr/>
          <a:lstStyle/>
          <a:p>
            <a:r>
              <a:rPr lang="en-GB" dirty="0">
                <a:latin typeface="Arial" panose="020B0604020202020204" pitchFamily="34" charset="0"/>
                <a:cs typeface="Arial" panose="020B0604020202020204" pitchFamily="34" charset="0"/>
              </a:rPr>
              <a:t>INVESTIGATING THE IMPACT OF THE COVID-19 PANDEMIC ON CHILDREN’S MENTAL HEALTH</a:t>
            </a:r>
          </a:p>
        </p:txBody>
      </p:sp>
      <p:sp>
        <p:nvSpPr>
          <p:cNvPr id="3" name="Subtitle 2">
            <a:extLst>
              <a:ext uri="{FF2B5EF4-FFF2-40B4-BE49-F238E27FC236}">
                <a16:creationId xmlns:a16="http://schemas.microsoft.com/office/drawing/2014/main" id="{C4C76DB8-48F2-90EC-4344-10E9495EAE3B}"/>
              </a:ext>
            </a:extLst>
          </p:cNvPr>
          <p:cNvSpPr>
            <a:spLocks noGrp="1"/>
          </p:cNvSpPr>
          <p:nvPr>
            <p:ph type="subTitle" idx="1"/>
          </p:nvPr>
        </p:nvSpPr>
        <p:spPr>
          <a:xfrm>
            <a:off x="1493420" y="4924289"/>
            <a:ext cx="7766936" cy="1096899"/>
          </a:xfrm>
        </p:spPr>
        <p:txBody>
          <a:bodyPr/>
          <a:lstStyle/>
          <a:p>
            <a:r>
              <a:rPr lang="en-GB" dirty="0">
                <a:solidFill>
                  <a:schemeClr val="tx1"/>
                </a:solidFill>
                <a:latin typeface="Arial" panose="020B0604020202020204" pitchFamily="34" charset="0"/>
                <a:cs typeface="Arial" panose="020B0604020202020204" pitchFamily="34" charset="0"/>
              </a:rPr>
              <a:t>Student Name: </a:t>
            </a:r>
            <a:r>
              <a:rPr lang="en-GB" dirty="0" err="1">
                <a:solidFill>
                  <a:schemeClr val="tx1"/>
                </a:solidFill>
                <a:latin typeface="Arial" panose="020B0604020202020204" pitchFamily="34" charset="0"/>
                <a:cs typeface="Arial" panose="020B0604020202020204" pitchFamily="34" charset="0"/>
              </a:rPr>
              <a:t>Shalma</a:t>
            </a:r>
            <a:r>
              <a:rPr lang="en-GB" dirty="0">
                <a:solidFill>
                  <a:schemeClr val="tx1"/>
                </a:solidFill>
                <a:latin typeface="Arial" panose="020B0604020202020204" pitchFamily="34" charset="0"/>
                <a:cs typeface="Arial" panose="020B0604020202020204" pitchFamily="34" charset="0"/>
              </a:rPr>
              <a:t> Begum</a:t>
            </a:r>
          </a:p>
          <a:p>
            <a:r>
              <a:rPr lang="en-GB" dirty="0">
                <a:solidFill>
                  <a:schemeClr val="tx1"/>
                </a:solidFill>
                <a:latin typeface="Arial" panose="020B0604020202020204" pitchFamily="34" charset="0"/>
                <a:cs typeface="Arial" panose="020B0604020202020204" pitchFamily="34" charset="0"/>
              </a:rPr>
              <a:t>Student ID: 1813709</a:t>
            </a: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83728B8-CE54-1D08-9D70-6C226C9B731D}"/>
              </a:ext>
            </a:extLst>
          </p:cNvPr>
          <p:cNvPicPr>
            <a:picLocks noChangeAspect="1"/>
          </p:cNvPicPr>
          <p:nvPr/>
        </p:nvPicPr>
        <p:blipFill>
          <a:blip r:embed="rId2"/>
          <a:stretch>
            <a:fillRect/>
          </a:stretch>
        </p:blipFill>
        <p:spPr>
          <a:xfrm>
            <a:off x="2702541" y="4924289"/>
            <a:ext cx="3070462" cy="1133954"/>
          </a:xfrm>
          <a:prstGeom prst="rect">
            <a:avLst/>
          </a:prstGeom>
        </p:spPr>
      </p:pic>
    </p:spTree>
    <p:extLst>
      <p:ext uri="{BB962C8B-B14F-4D97-AF65-F5344CB8AC3E}">
        <p14:creationId xmlns:p14="http://schemas.microsoft.com/office/powerpoint/2010/main" val="2982747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7C043-D320-1BCB-39AD-51C0630666FE}"/>
              </a:ext>
            </a:extLst>
          </p:cNvPr>
          <p:cNvSpPr>
            <a:spLocks noGrp="1"/>
          </p:cNvSpPr>
          <p:nvPr>
            <p:ph type="title"/>
          </p:nvPr>
        </p:nvSpPr>
        <p:spPr>
          <a:xfrm>
            <a:off x="677334" y="301767"/>
            <a:ext cx="8596668" cy="1320800"/>
          </a:xfrm>
        </p:spPr>
        <p:txBody>
          <a:bodyPr/>
          <a:lstStyle/>
          <a:p>
            <a:r>
              <a:rPr lang="en-GB" dirty="0">
                <a:latin typeface="Arial" panose="020B0604020202020204" pitchFamily="34" charset="0"/>
                <a:cs typeface="Arial" panose="020B0604020202020204" pitchFamily="34" charset="0"/>
              </a:rPr>
              <a:t>Chapter 1: Introduction</a:t>
            </a:r>
          </a:p>
        </p:txBody>
      </p:sp>
      <p:sp>
        <p:nvSpPr>
          <p:cNvPr id="3" name="Content Placeholder 2">
            <a:extLst>
              <a:ext uri="{FF2B5EF4-FFF2-40B4-BE49-F238E27FC236}">
                <a16:creationId xmlns:a16="http://schemas.microsoft.com/office/drawing/2014/main" id="{E6AB0D00-E4E3-8620-D0E4-A3DE75F4F8E7}"/>
              </a:ext>
            </a:extLst>
          </p:cNvPr>
          <p:cNvSpPr>
            <a:spLocks noGrp="1"/>
          </p:cNvSpPr>
          <p:nvPr>
            <p:ph idx="1"/>
          </p:nvPr>
        </p:nvSpPr>
        <p:spPr>
          <a:xfrm>
            <a:off x="554504" y="1106476"/>
            <a:ext cx="8917042" cy="5089608"/>
          </a:xfrm>
        </p:spPr>
        <p:txBody>
          <a:bodyPr>
            <a:normAutofit fontScale="70000" lnSpcReduction="20000"/>
          </a:bodyPr>
          <a:lstStyle/>
          <a:p>
            <a:r>
              <a:rPr lang="en-GB" sz="2600" dirty="0">
                <a:solidFill>
                  <a:schemeClr val="tx1"/>
                </a:solidFill>
                <a:latin typeface="Arial" panose="020B0604020202020204" pitchFamily="34" charset="0"/>
                <a:cs typeface="Arial" panose="020B0604020202020204" pitchFamily="34" charset="0"/>
              </a:rPr>
              <a:t>The main focus of this dissertation was to find out how children’s mental health has been affected due to the impact of the COVID-19 pandemic.</a:t>
            </a:r>
          </a:p>
          <a:p>
            <a:r>
              <a:rPr lang="en-GB" sz="2600" dirty="0">
                <a:solidFill>
                  <a:schemeClr val="tx1"/>
                </a:solidFill>
                <a:latin typeface="Arial" panose="020B0604020202020204" pitchFamily="34" charset="0"/>
                <a:cs typeface="Arial" panose="020B0604020202020204" pitchFamily="34" charset="0"/>
              </a:rPr>
              <a:t>According to UNICEF (2022), a child is defined as being below the age of eighteen. </a:t>
            </a:r>
          </a:p>
          <a:p>
            <a:r>
              <a:rPr lang="en-GB" sz="2600" dirty="0">
                <a:solidFill>
                  <a:schemeClr val="tx1"/>
                </a:solidFill>
                <a:latin typeface="Arial" panose="020B0604020202020204" pitchFamily="34" charset="0"/>
                <a:cs typeface="Arial" panose="020B0604020202020204" pitchFamily="34" charset="0"/>
              </a:rPr>
              <a:t>The seventh human coronavirus is the severe acute respiratory syndrome coronavirus 2 (SARS-CoV-2), also known as COVID-19. It was first discovered in Wuhan, in the region of Hubei China, and was declared a worldwide pandemic in March 2020 by the World Health Organisation (2021).</a:t>
            </a:r>
          </a:p>
          <a:p>
            <a:r>
              <a:rPr lang="en-GB" sz="2600" dirty="0">
                <a:solidFill>
                  <a:schemeClr val="tx1"/>
                </a:solidFill>
                <a:latin typeface="Arial" panose="020B0604020202020204" pitchFamily="34" charset="0"/>
                <a:cs typeface="Arial" panose="020B0604020202020204" pitchFamily="34" charset="0"/>
              </a:rPr>
              <a:t>The United Kingdom (UK) has been one of the worst impacted countries in the world, there have been over 21 million confirmed cases in the UK  (BBC News, 2022).</a:t>
            </a:r>
          </a:p>
          <a:p>
            <a:r>
              <a:rPr lang="en-GB" sz="2600" dirty="0">
                <a:solidFill>
                  <a:schemeClr val="tx1"/>
                </a:solidFill>
                <a:latin typeface="Arial" panose="020B0604020202020204" pitchFamily="34" charset="0"/>
                <a:cs typeface="Arial" panose="020B0604020202020204" pitchFamily="34" charset="0"/>
              </a:rPr>
              <a:t>Objectives of the study were to explore and define COVID-19 and the impact it has had on the mental health of children, evaluate research that currently exists on the topic of COVID-19 and children’s mental health in the UK.</a:t>
            </a:r>
          </a:p>
          <a:p>
            <a:r>
              <a:rPr lang="en-GB" sz="2600" dirty="0">
                <a:solidFill>
                  <a:schemeClr val="tx1"/>
                </a:solidFill>
                <a:latin typeface="Arial" panose="020B0604020202020204" pitchFamily="34" charset="0"/>
                <a:cs typeface="Arial" panose="020B0604020202020204" pitchFamily="34" charset="0"/>
              </a:rPr>
              <a:t> Analyse the data, then provide recommendations for improvement which can be used for future practice in the health and social care sector.</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1134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39CC-4C3A-0347-ECFA-96ABBC85C450}"/>
              </a:ext>
            </a:extLst>
          </p:cNvPr>
          <p:cNvSpPr>
            <a:spLocks noGrp="1"/>
          </p:cNvSpPr>
          <p:nvPr>
            <p:ph type="title"/>
          </p:nvPr>
        </p:nvSpPr>
        <p:spPr>
          <a:xfrm>
            <a:off x="566895" y="328875"/>
            <a:ext cx="8596668" cy="1320800"/>
          </a:xfrm>
        </p:spPr>
        <p:txBody>
          <a:bodyPr/>
          <a:lstStyle/>
          <a:p>
            <a:r>
              <a:rPr lang="en-GB" dirty="0">
                <a:latin typeface="Arial" panose="020B0604020202020204" pitchFamily="34" charset="0"/>
                <a:cs typeface="Arial" panose="020B0604020202020204" pitchFamily="34" charset="0"/>
              </a:rPr>
              <a:t>Chapter 2: Background</a:t>
            </a:r>
          </a:p>
        </p:txBody>
      </p:sp>
      <p:sp>
        <p:nvSpPr>
          <p:cNvPr id="4" name="Text Placeholder 3">
            <a:extLst>
              <a:ext uri="{FF2B5EF4-FFF2-40B4-BE49-F238E27FC236}">
                <a16:creationId xmlns:a16="http://schemas.microsoft.com/office/drawing/2014/main" id="{00259413-27AE-CB61-A94A-362B795C6903}"/>
              </a:ext>
            </a:extLst>
          </p:cNvPr>
          <p:cNvSpPr>
            <a:spLocks noGrp="1"/>
          </p:cNvSpPr>
          <p:nvPr>
            <p:ph type="body" idx="1"/>
          </p:nvPr>
        </p:nvSpPr>
        <p:spPr>
          <a:xfrm>
            <a:off x="780474" y="1146031"/>
            <a:ext cx="4185623" cy="576263"/>
          </a:xfrm>
        </p:spPr>
        <p:txBody>
          <a:bodyPr/>
          <a:lstStyle/>
          <a:p>
            <a:r>
              <a:rPr lang="en-GB" dirty="0">
                <a:solidFill>
                  <a:schemeClr val="accent2">
                    <a:lumMod val="60000"/>
                    <a:lumOff val="40000"/>
                  </a:schemeClr>
                </a:solidFill>
                <a:latin typeface="Arial" panose="020B0604020202020204" pitchFamily="34" charset="0"/>
                <a:cs typeface="Arial" panose="020B0604020202020204" pitchFamily="34" charset="0"/>
              </a:rPr>
              <a:t>International Context</a:t>
            </a:r>
          </a:p>
        </p:txBody>
      </p:sp>
      <p:sp>
        <p:nvSpPr>
          <p:cNvPr id="3" name="Content Placeholder 2">
            <a:extLst>
              <a:ext uri="{FF2B5EF4-FFF2-40B4-BE49-F238E27FC236}">
                <a16:creationId xmlns:a16="http://schemas.microsoft.com/office/drawing/2014/main" id="{B259A17C-F7CE-8341-4AA7-B70C749A5AD9}"/>
              </a:ext>
            </a:extLst>
          </p:cNvPr>
          <p:cNvSpPr>
            <a:spLocks noGrp="1"/>
          </p:cNvSpPr>
          <p:nvPr>
            <p:ph sz="half" idx="2"/>
          </p:nvPr>
        </p:nvSpPr>
        <p:spPr>
          <a:xfrm>
            <a:off x="566895" y="1820730"/>
            <a:ext cx="4185623" cy="4708395"/>
          </a:xfrm>
        </p:spPr>
        <p:txBody>
          <a:bodyPr>
            <a:normAutofit fontScale="92500" lnSpcReduction="20000"/>
          </a:bodyPr>
          <a:lstStyle/>
          <a:p>
            <a:r>
              <a:rPr lang="en-GB" sz="2200" dirty="0">
                <a:solidFill>
                  <a:schemeClr val="tx1"/>
                </a:solidFill>
                <a:latin typeface="Arial" panose="020B0604020202020204" pitchFamily="34" charset="0"/>
                <a:cs typeface="Arial" panose="020B0604020202020204" pitchFamily="34" charset="0"/>
              </a:rPr>
              <a:t>Children all over the world have been affected by the COVID-19 pandemic.</a:t>
            </a:r>
          </a:p>
          <a:p>
            <a:r>
              <a:rPr lang="en-GB" sz="2200" dirty="0">
                <a:solidFill>
                  <a:schemeClr val="tx1"/>
                </a:solidFill>
                <a:latin typeface="Arial" panose="020B0604020202020204" pitchFamily="34" charset="0"/>
                <a:cs typeface="Arial" panose="020B0604020202020204" pitchFamily="34" charset="0"/>
              </a:rPr>
              <a:t>Studies outside the UK have shown a rise in emotions, hyperactive symptoms, and poor self-management, (</a:t>
            </a:r>
            <a:r>
              <a:rPr lang="it-IT" sz="2200" dirty="0">
                <a:solidFill>
                  <a:schemeClr val="tx1"/>
                </a:solidFill>
                <a:latin typeface="Arial" panose="020B0604020202020204" pitchFamily="34" charset="0"/>
                <a:cs typeface="Arial" panose="020B0604020202020204" pitchFamily="34" charset="0"/>
              </a:rPr>
              <a:t>Di Giorgio et al. 2020).</a:t>
            </a:r>
          </a:p>
          <a:p>
            <a:r>
              <a:rPr lang="en-GB" sz="2200" dirty="0" err="1">
                <a:solidFill>
                  <a:schemeClr val="tx1"/>
                </a:solidFill>
                <a:latin typeface="Arial" panose="020B0604020202020204" pitchFamily="34" charset="0"/>
                <a:cs typeface="Arial" panose="020B0604020202020204" pitchFamily="34" charset="0"/>
              </a:rPr>
              <a:t>Orgilés</a:t>
            </a:r>
            <a:r>
              <a:rPr lang="en-GB" sz="2200" dirty="0">
                <a:solidFill>
                  <a:schemeClr val="tx1"/>
                </a:solidFill>
                <a:latin typeface="Arial" panose="020B0604020202020204" pitchFamily="34" charset="0"/>
                <a:cs typeface="Arial" panose="020B0604020202020204" pitchFamily="34" charset="0"/>
              </a:rPr>
              <a:t> et al (2020) revealed a rise in children’s fear and anxiety, fury, unhappiness, and loneliness.</a:t>
            </a:r>
          </a:p>
          <a:p>
            <a:r>
              <a:rPr lang="en-GB" sz="2200" dirty="0">
                <a:solidFill>
                  <a:schemeClr val="tx1"/>
                </a:solidFill>
                <a:latin typeface="Arial" panose="020B0604020202020204" pitchFamily="34" charset="0"/>
                <a:cs typeface="Arial" panose="020B0604020202020204" pitchFamily="34" charset="0"/>
              </a:rPr>
              <a:t> Over 1.6 billion students in more than 190 nations were out of school, producing the largest disruption to educational systems in history (WHO, 2021).</a:t>
            </a:r>
          </a:p>
          <a:p>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1A091E05-4E19-8196-D497-EA8C34B8724A}"/>
              </a:ext>
            </a:extLst>
          </p:cNvPr>
          <p:cNvSpPr>
            <a:spLocks noGrp="1"/>
          </p:cNvSpPr>
          <p:nvPr>
            <p:ph type="body" sz="quarter" idx="3"/>
          </p:nvPr>
        </p:nvSpPr>
        <p:spPr>
          <a:xfrm>
            <a:off x="5288857" y="1065304"/>
            <a:ext cx="4185618" cy="576262"/>
          </a:xfrm>
        </p:spPr>
        <p:txBody>
          <a:bodyPr/>
          <a:lstStyle/>
          <a:p>
            <a:r>
              <a:rPr lang="en-GB" dirty="0">
                <a:solidFill>
                  <a:schemeClr val="accent2">
                    <a:lumMod val="60000"/>
                    <a:lumOff val="40000"/>
                  </a:schemeClr>
                </a:solidFill>
                <a:latin typeface="Arial" panose="020B0604020202020204" pitchFamily="34" charset="0"/>
                <a:cs typeface="Arial" panose="020B0604020202020204" pitchFamily="34" charset="0"/>
              </a:rPr>
              <a:t>UK Context</a:t>
            </a:r>
          </a:p>
        </p:txBody>
      </p:sp>
      <p:sp>
        <p:nvSpPr>
          <p:cNvPr id="6" name="Content Placeholder 5">
            <a:extLst>
              <a:ext uri="{FF2B5EF4-FFF2-40B4-BE49-F238E27FC236}">
                <a16:creationId xmlns:a16="http://schemas.microsoft.com/office/drawing/2014/main" id="{0AC321BC-0F3D-3090-C8CD-2AB2920CE3E5}"/>
              </a:ext>
            </a:extLst>
          </p:cNvPr>
          <p:cNvSpPr>
            <a:spLocks noGrp="1"/>
          </p:cNvSpPr>
          <p:nvPr>
            <p:ph sz="quarter" idx="4"/>
          </p:nvPr>
        </p:nvSpPr>
        <p:spPr>
          <a:xfrm>
            <a:off x="4752518" y="1748111"/>
            <a:ext cx="5001636" cy="4113607"/>
          </a:xfrm>
        </p:spPr>
        <p:txBody>
          <a:bodyPr>
            <a:noAutofit/>
          </a:bodyPr>
          <a:lstStyle/>
          <a:p>
            <a:r>
              <a:rPr lang="en-GB" sz="2000" dirty="0">
                <a:solidFill>
                  <a:schemeClr val="tx1"/>
                </a:solidFill>
                <a:latin typeface="Arial" panose="020B0604020202020204" pitchFamily="34" charset="0"/>
                <a:cs typeface="Arial" panose="020B0604020202020204" pitchFamily="34" charset="0"/>
              </a:rPr>
              <a:t>Children aged 7 to 12 were found to have significantly more depressive symptoms in March/June 2020, when most schools were not open to all students (GOV.UK 2022).</a:t>
            </a:r>
          </a:p>
          <a:p>
            <a:r>
              <a:rPr lang="en-GB" sz="2000" dirty="0">
                <a:solidFill>
                  <a:schemeClr val="tx1"/>
                </a:solidFill>
                <a:latin typeface="Arial" panose="020B0604020202020204" pitchFamily="34" charset="0"/>
                <a:cs typeface="Arial" panose="020B0604020202020204" pitchFamily="34" charset="0"/>
              </a:rPr>
              <a:t>During the start of the pandemic, fewer children and families sought mental health treatment (NHS Digital, 2021). </a:t>
            </a:r>
          </a:p>
          <a:p>
            <a:r>
              <a:rPr lang="en-GB" sz="2000" dirty="0">
                <a:solidFill>
                  <a:schemeClr val="tx1"/>
                </a:solidFill>
                <a:latin typeface="Arial" panose="020B0604020202020204" pitchFamily="34" charset="0"/>
                <a:cs typeface="Arial" panose="020B0604020202020204" pitchFamily="34" charset="0"/>
              </a:rPr>
              <a:t>A 37% increase was seen in transfers to child mental health institutions and a 50% rise in consultations for young patients with disordered eating </a:t>
            </a:r>
            <a:r>
              <a:rPr lang="en-GB" sz="2000" dirty="0" err="1">
                <a:solidFill>
                  <a:schemeClr val="tx1"/>
                </a:solidFill>
                <a:latin typeface="Arial" panose="020B0604020202020204" pitchFamily="34" charset="0"/>
                <a:cs typeface="Arial" panose="020B0604020202020204" pitchFamily="34" charset="0"/>
              </a:rPr>
              <a:t>behaviors</a:t>
            </a:r>
            <a:r>
              <a:rPr lang="en-GB" sz="2000" dirty="0">
                <a:solidFill>
                  <a:schemeClr val="tx1"/>
                </a:solidFill>
                <a:latin typeface="Arial" panose="020B0604020202020204" pitchFamily="34" charset="0"/>
                <a:cs typeface="Arial" panose="020B0604020202020204" pitchFamily="34" charset="0"/>
              </a:rPr>
              <a:t> was seen between April 2020 and March 2021 according to </a:t>
            </a:r>
            <a:r>
              <a:rPr lang="en-GB" sz="2000" dirty="0" err="1">
                <a:solidFill>
                  <a:schemeClr val="tx1"/>
                </a:solidFill>
                <a:latin typeface="Arial" panose="020B0604020202020204" pitchFamily="34" charset="0"/>
                <a:cs typeface="Arial" panose="020B0604020202020204" pitchFamily="34" charset="0"/>
              </a:rPr>
              <a:t>Solmi</a:t>
            </a:r>
            <a:r>
              <a:rPr lang="en-GB" sz="2000" dirty="0">
                <a:solidFill>
                  <a:schemeClr val="tx1"/>
                </a:solidFill>
                <a:latin typeface="Arial" panose="020B0604020202020204" pitchFamily="34" charset="0"/>
                <a:cs typeface="Arial" panose="020B0604020202020204" pitchFamily="34" charset="0"/>
              </a:rPr>
              <a:t> et al. (2021). </a:t>
            </a:r>
          </a:p>
        </p:txBody>
      </p:sp>
    </p:spTree>
    <p:extLst>
      <p:ext uri="{BB962C8B-B14F-4D97-AF65-F5344CB8AC3E}">
        <p14:creationId xmlns:p14="http://schemas.microsoft.com/office/powerpoint/2010/main" val="2221011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BBB4C-2B57-BEC0-A78C-96E49800B343}"/>
              </a:ext>
            </a:extLst>
          </p:cNvPr>
          <p:cNvSpPr>
            <a:spLocks noGrp="1"/>
          </p:cNvSpPr>
          <p:nvPr>
            <p:ph type="title"/>
          </p:nvPr>
        </p:nvSpPr>
        <p:spPr>
          <a:xfrm>
            <a:off x="563035" y="265422"/>
            <a:ext cx="8596668" cy="1320800"/>
          </a:xfrm>
        </p:spPr>
        <p:txBody>
          <a:bodyPr/>
          <a:lstStyle/>
          <a:p>
            <a:r>
              <a:rPr lang="en-GB" dirty="0">
                <a:latin typeface="Arial" panose="020B0604020202020204" pitchFamily="34" charset="0"/>
                <a:cs typeface="Arial" panose="020B0604020202020204" pitchFamily="34" charset="0"/>
              </a:rPr>
              <a:t>Chapter 3: Methods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Data Collection/Data analysis</a:t>
            </a:r>
          </a:p>
        </p:txBody>
      </p:sp>
      <p:sp>
        <p:nvSpPr>
          <p:cNvPr id="7" name="Content Placeholder 6">
            <a:extLst>
              <a:ext uri="{FF2B5EF4-FFF2-40B4-BE49-F238E27FC236}">
                <a16:creationId xmlns:a16="http://schemas.microsoft.com/office/drawing/2014/main" id="{53811033-1F3F-A050-A068-0D9FDF96B365}"/>
              </a:ext>
            </a:extLst>
          </p:cNvPr>
          <p:cNvSpPr>
            <a:spLocks noGrp="1"/>
          </p:cNvSpPr>
          <p:nvPr>
            <p:ph sz="half" idx="1"/>
          </p:nvPr>
        </p:nvSpPr>
        <p:spPr>
          <a:xfrm>
            <a:off x="563035" y="1586222"/>
            <a:ext cx="4377455" cy="4596214"/>
          </a:xfrm>
        </p:spPr>
        <p:txBody>
          <a:bodyPr>
            <a:normAutofit fontScale="70000" lnSpcReduction="20000"/>
          </a:bodyPr>
          <a:lstStyle/>
          <a:p>
            <a:r>
              <a:rPr lang="en-GB" sz="2900" dirty="0">
                <a:solidFill>
                  <a:schemeClr val="tx1"/>
                </a:solidFill>
                <a:latin typeface="Arial" panose="020B0604020202020204" pitchFamily="34" charset="0"/>
                <a:cs typeface="Arial" panose="020B0604020202020204" pitchFamily="34" charset="0"/>
              </a:rPr>
              <a:t>The method used is a systematic literature review. Which is a review with a clearly articulated objective, a question, a specified search strategy, identifying inclusion and exclusion criteria, and providing a qualitative as well as quantitative assessment of articles (</a:t>
            </a:r>
            <a:r>
              <a:rPr lang="en-GB" sz="2900" dirty="0" err="1">
                <a:solidFill>
                  <a:schemeClr val="tx1"/>
                </a:solidFill>
                <a:latin typeface="Arial" panose="020B0604020202020204" pitchFamily="34" charset="0"/>
                <a:cs typeface="Arial" panose="020B0604020202020204" pitchFamily="34" charset="0"/>
              </a:rPr>
              <a:t>Jesson</a:t>
            </a:r>
            <a:r>
              <a:rPr lang="en-GB" sz="2900" dirty="0">
                <a:solidFill>
                  <a:schemeClr val="tx1"/>
                </a:solidFill>
                <a:latin typeface="Arial" panose="020B0604020202020204" pitchFamily="34" charset="0"/>
                <a:cs typeface="Arial" panose="020B0604020202020204" pitchFamily="34" charset="0"/>
              </a:rPr>
              <a:t> et al., 2011). </a:t>
            </a:r>
          </a:p>
          <a:p>
            <a:r>
              <a:rPr lang="en-GB" sz="2900" dirty="0">
                <a:solidFill>
                  <a:schemeClr val="tx1"/>
                </a:solidFill>
                <a:latin typeface="Arial" panose="020B0604020202020204" pitchFamily="34" charset="0"/>
                <a:cs typeface="Arial" panose="020B0604020202020204" pitchFamily="34" charset="0"/>
              </a:rPr>
              <a:t>A broad amount of literature, qualitative and quantitative data articles that were made in the UK from 2019-2022 were analysed.</a:t>
            </a:r>
          </a:p>
          <a:p>
            <a:r>
              <a:rPr lang="en-GB" sz="2900" dirty="0">
                <a:solidFill>
                  <a:schemeClr val="tx1"/>
                </a:solidFill>
                <a:latin typeface="Arial" panose="020B0604020202020204" pitchFamily="34" charset="0"/>
                <a:cs typeface="Arial" panose="020B0604020202020204" pitchFamily="34" charset="0"/>
              </a:rPr>
              <a:t>From Pub Med, Pro Quest, Science Direct as well as the University Library.</a:t>
            </a:r>
          </a:p>
          <a:p>
            <a:endParaRPr lang="en-GB" sz="2900"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AFF1848C-D4BE-8E1B-A9B9-D9B32418430E}"/>
              </a:ext>
            </a:extLst>
          </p:cNvPr>
          <p:cNvSpPr>
            <a:spLocks noGrp="1"/>
          </p:cNvSpPr>
          <p:nvPr>
            <p:ph sz="half" idx="2"/>
          </p:nvPr>
        </p:nvSpPr>
        <p:spPr>
          <a:xfrm>
            <a:off x="5089967" y="1586222"/>
            <a:ext cx="4695477" cy="4268668"/>
          </a:xfrm>
        </p:spPr>
        <p:txBody>
          <a:bodyPr>
            <a:normAutofit fontScale="70000" lnSpcReduction="20000"/>
          </a:bodyPr>
          <a:lstStyle/>
          <a:p>
            <a:r>
              <a:rPr lang="en-GB" sz="2900" dirty="0">
                <a:solidFill>
                  <a:schemeClr val="tx1"/>
                </a:solidFill>
                <a:latin typeface="Arial" panose="020B0604020202020204" pitchFamily="34" charset="0"/>
                <a:cs typeface="Arial" panose="020B0604020202020204" pitchFamily="34" charset="0"/>
              </a:rPr>
              <a:t>Keywords used, COVID-19, Mental health, Children, Youth, Psychological, Depression, UK, Impact and Anxiety.</a:t>
            </a:r>
          </a:p>
          <a:p>
            <a:r>
              <a:rPr lang="en-GB" sz="2900" dirty="0">
                <a:solidFill>
                  <a:schemeClr val="tx1"/>
                </a:solidFill>
                <a:latin typeface="Arial" panose="020B0604020202020204" pitchFamily="34" charset="0"/>
                <a:cs typeface="Arial" panose="020B0604020202020204" pitchFamily="34" charset="0"/>
              </a:rPr>
              <a:t>The inclusion criteria: journal articles that included children up to the age of 18,  based in the UK, children with disabilities, and only primary research studies/articles that were published within the last three years and only in English</a:t>
            </a:r>
          </a:p>
          <a:p>
            <a:r>
              <a:rPr lang="en-GB" sz="2900" dirty="0">
                <a:solidFill>
                  <a:schemeClr val="tx1"/>
                </a:solidFill>
                <a:latin typeface="Arial" panose="020B0604020202020204" pitchFamily="34" charset="0"/>
                <a:cs typeface="Arial" panose="020B0604020202020204" pitchFamily="34" charset="0"/>
              </a:rPr>
              <a:t>The exclusion criteria: articles and journals that were not in English, articles that focused on adults’ mental health, older than 10 years, and not based in the UK.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407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53EC6E-7243-A6AA-A8A1-C69A796E8AD9}"/>
              </a:ext>
            </a:extLst>
          </p:cNvPr>
          <p:cNvSpPr>
            <a:spLocks noGrp="1"/>
          </p:cNvSpPr>
          <p:nvPr>
            <p:ph type="title"/>
          </p:nvPr>
        </p:nvSpPr>
        <p:spPr>
          <a:xfrm>
            <a:off x="583222" y="226051"/>
            <a:ext cx="8596668" cy="1320800"/>
          </a:xfrm>
        </p:spPr>
        <p:txBody>
          <a:bodyPr/>
          <a:lstStyle/>
          <a:p>
            <a:r>
              <a:rPr lang="en-GB" dirty="0">
                <a:latin typeface="Arial" panose="020B0604020202020204" pitchFamily="34" charset="0"/>
                <a:cs typeface="Arial" panose="020B0604020202020204" pitchFamily="34" charset="0"/>
              </a:rPr>
              <a:t>Chapter 3: Methods</a:t>
            </a:r>
          </a:p>
        </p:txBody>
      </p:sp>
      <p:sp>
        <p:nvSpPr>
          <p:cNvPr id="6" name="Text Placeholder 5">
            <a:extLst>
              <a:ext uri="{FF2B5EF4-FFF2-40B4-BE49-F238E27FC236}">
                <a16:creationId xmlns:a16="http://schemas.microsoft.com/office/drawing/2014/main" id="{49F73438-FB68-61FE-3009-4883925B3B09}"/>
              </a:ext>
            </a:extLst>
          </p:cNvPr>
          <p:cNvSpPr>
            <a:spLocks noGrp="1"/>
          </p:cNvSpPr>
          <p:nvPr>
            <p:ph type="body" idx="1"/>
          </p:nvPr>
        </p:nvSpPr>
        <p:spPr>
          <a:xfrm>
            <a:off x="583222" y="1093437"/>
            <a:ext cx="4185623" cy="576262"/>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Data Analysis</a:t>
            </a:r>
          </a:p>
        </p:txBody>
      </p:sp>
      <p:sp>
        <p:nvSpPr>
          <p:cNvPr id="7" name="Content Placeholder 6">
            <a:extLst>
              <a:ext uri="{FF2B5EF4-FFF2-40B4-BE49-F238E27FC236}">
                <a16:creationId xmlns:a16="http://schemas.microsoft.com/office/drawing/2014/main" id="{B84C5971-4011-568F-97B7-3DFC5CC54FF1}"/>
              </a:ext>
            </a:extLst>
          </p:cNvPr>
          <p:cNvSpPr>
            <a:spLocks noGrp="1"/>
          </p:cNvSpPr>
          <p:nvPr>
            <p:ph sz="half" idx="2"/>
          </p:nvPr>
        </p:nvSpPr>
        <p:spPr>
          <a:xfrm>
            <a:off x="252664" y="1691094"/>
            <a:ext cx="4783360" cy="4940855"/>
          </a:xfrm>
        </p:spPr>
        <p:txBody>
          <a:bodyPr>
            <a:normAutofit fontScale="77500" lnSpcReduction="20000"/>
          </a:bodyPr>
          <a:lstStyle/>
          <a:p>
            <a:r>
              <a:rPr lang="en-GB" sz="2600" dirty="0">
                <a:solidFill>
                  <a:schemeClr val="tx1"/>
                </a:solidFill>
                <a:latin typeface="Arial" panose="020B0604020202020204" pitchFamily="34" charset="0"/>
                <a:cs typeface="Arial" panose="020B0604020202020204" pitchFamily="34" charset="0"/>
              </a:rPr>
              <a:t>The CASP method was used to analyse the chosen articles.</a:t>
            </a:r>
          </a:p>
          <a:p>
            <a:r>
              <a:rPr lang="en-GB" sz="2600" dirty="0">
                <a:solidFill>
                  <a:schemeClr val="tx1"/>
                </a:solidFill>
                <a:latin typeface="Arial" panose="020B0604020202020204" pitchFamily="34" charset="0"/>
                <a:cs typeface="Arial" panose="020B0604020202020204" pitchFamily="34" charset="0"/>
              </a:rPr>
              <a:t>It enables a systematic review of the credibility, significance, and findings of published papers by encompassing various standards for qualitative studies and randomised controlled trials, (Long et al., 2020). </a:t>
            </a:r>
          </a:p>
          <a:p>
            <a:r>
              <a:rPr lang="en-GB" sz="2600" dirty="0">
                <a:solidFill>
                  <a:schemeClr val="tx1"/>
                </a:solidFill>
                <a:latin typeface="Arial" panose="020B0604020202020204" pitchFamily="34" charset="0"/>
                <a:cs typeface="Arial" panose="020B0604020202020204" pitchFamily="34" charset="0"/>
              </a:rPr>
              <a:t>The CASP criteria can be used to evaluate both quantitative and qualitative studies.</a:t>
            </a:r>
          </a:p>
          <a:p>
            <a:r>
              <a:rPr lang="en-GB" sz="2600" dirty="0">
                <a:solidFill>
                  <a:schemeClr val="tx1"/>
                </a:solidFill>
                <a:latin typeface="Arial" panose="020B0604020202020204" pitchFamily="34" charset="0"/>
                <a:cs typeface="Arial" panose="020B0604020202020204" pitchFamily="34" charset="0"/>
              </a:rPr>
              <a:t>The 10 questions on the CASP checklist were answered in relation to the articles that were chosen for this systematic literature review.</a:t>
            </a:r>
          </a:p>
          <a:p>
            <a:endParaRPr lang="en-GB" sz="2600"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5BF3D9B8-A2B2-F217-3AEF-705926027ADB}"/>
              </a:ext>
            </a:extLst>
          </p:cNvPr>
          <p:cNvSpPr>
            <a:spLocks noGrp="1"/>
          </p:cNvSpPr>
          <p:nvPr>
            <p:ph type="body" sz="quarter" idx="3"/>
          </p:nvPr>
        </p:nvSpPr>
        <p:spPr>
          <a:xfrm>
            <a:off x="5281608" y="1093437"/>
            <a:ext cx="4857781" cy="576262"/>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Ethical Considerations</a:t>
            </a:r>
          </a:p>
        </p:txBody>
      </p:sp>
      <p:sp>
        <p:nvSpPr>
          <p:cNvPr id="9" name="Content Placeholder 8">
            <a:extLst>
              <a:ext uri="{FF2B5EF4-FFF2-40B4-BE49-F238E27FC236}">
                <a16:creationId xmlns:a16="http://schemas.microsoft.com/office/drawing/2014/main" id="{9FA295BC-82B4-F506-F7E7-6FE325703BBB}"/>
              </a:ext>
            </a:extLst>
          </p:cNvPr>
          <p:cNvSpPr>
            <a:spLocks noGrp="1"/>
          </p:cNvSpPr>
          <p:nvPr>
            <p:ph sz="quarter" idx="4"/>
          </p:nvPr>
        </p:nvSpPr>
        <p:spPr>
          <a:xfrm>
            <a:off x="5142976" y="1776941"/>
            <a:ext cx="4424105" cy="3600277"/>
          </a:xfrm>
        </p:spPr>
        <p:txBody>
          <a:bodyPr>
            <a:normAutofit fontScale="77500" lnSpcReduction="20000"/>
          </a:bodyPr>
          <a:lstStyle/>
          <a:p>
            <a:r>
              <a:rPr lang="en-GB" sz="2600" dirty="0">
                <a:solidFill>
                  <a:schemeClr val="tx1"/>
                </a:solidFill>
                <a:latin typeface="Arial" panose="020B0604020202020204" pitchFamily="34" charset="0"/>
                <a:cs typeface="Arial" panose="020B0604020202020204" pitchFamily="34" charset="0"/>
              </a:rPr>
              <a:t>Ethical considerations are needed to conduct primary research as it involves data from humans. </a:t>
            </a:r>
          </a:p>
          <a:p>
            <a:r>
              <a:rPr lang="en-GB" sz="2600" dirty="0">
                <a:solidFill>
                  <a:schemeClr val="tx1"/>
                </a:solidFill>
                <a:latin typeface="Arial" panose="020B0604020202020204" pitchFamily="34" charset="0"/>
                <a:cs typeface="Arial" panose="020B0604020202020204" pitchFamily="34" charset="0"/>
              </a:rPr>
              <a:t>The validity of the results must be established by adhering to ethical standards when conducting and reporting research</a:t>
            </a:r>
          </a:p>
          <a:p>
            <a:r>
              <a:rPr lang="en-GB" sz="2600" dirty="0">
                <a:solidFill>
                  <a:schemeClr val="tx1"/>
                </a:solidFill>
                <a:latin typeface="Arial" panose="020B0604020202020204" pitchFamily="34" charset="0"/>
                <a:cs typeface="Arial" panose="020B0604020202020204" pitchFamily="34" charset="0"/>
              </a:rPr>
              <a:t>Ethical approval was not required to be obtained for this research as it is secondary research where only published studies were used and appropriately referenced</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11610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A5193-A22F-9C9A-D115-1BA0048353C4}"/>
              </a:ext>
            </a:extLst>
          </p:cNvPr>
          <p:cNvSpPr>
            <a:spLocks noGrp="1"/>
          </p:cNvSpPr>
          <p:nvPr>
            <p:ph type="title"/>
          </p:nvPr>
        </p:nvSpPr>
        <p:spPr>
          <a:xfrm>
            <a:off x="677334" y="167813"/>
            <a:ext cx="8596668" cy="1320800"/>
          </a:xfrm>
        </p:spPr>
        <p:txBody>
          <a:bodyPr/>
          <a:lstStyle/>
          <a:p>
            <a:r>
              <a:rPr lang="en-GB" dirty="0">
                <a:latin typeface="Arial" panose="020B0604020202020204" pitchFamily="34" charset="0"/>
                <a:cs typeface="Arial" panose="020B0604020202020204" pitchFamily="34" charset="0"/>
              </a:rPr>
              <a:t>Chapter 4: Results</a:t>
            </a:r>
          </a:p>
        </p:txBody>
      </p:sp>
      <p:sp>
        <p:nvSpPr>
          <p:cNvPr id="3" name="Content Placeholder 2">
            <a:extLst>
              <a:ext uri="{FF2B5EF4-FFF2-40B4-BE49-F238E27FC236}">
                <a16:creationId xmlns:a16="http://schemas.microsoft.com/office/drawing/2014/main" id="{DD355C00-3BF1-AD9B-F6A5-6D2A93490A34}"/>
              </a:ext>
            </a:extLst>
          </p:cNvPr>
          <p:cNvSpPr>
            <a:spLocks noGrp="1"/>
          </p:cNvSpPr>
          <p:nvPr>
            <p:ph idx="1"/>
          </p:nvPr>
        </p:nvSpPr>
        <p:spPr>
          <a:xfrm>
            <a:off x="581800" y="1051885"/>
            <a:ext cx="8596668" cy="3880773"/>
          </a:xfrm>
        </p:spPr>
        <p:txBody>
          <a:bodyPr/>
          <a:lstStyle/>
          <a:p>
            <a:r>
              <a:rPr lang="en-GB" sz="2000" dirty="0">
                <a:solidFill>
                  <a:schemeClr val="tx1"/>
                </a:solidFill>
                <a:latin typeface="Arial" panose="020B0604020202020204" pitchFamily="34" charset="0"/>
                <a:cs typeface="Arial" panose="020B0604020202020204" pitchFamily="34" charset="0"/>
              </a:rPr>
              <a:t>Initially, over 200 thousand results were generated from the databases that were used to find the chosen articles.</a:t>
            </a:r>
          </a:p>
          <a:p>
            <a:r>
              <a:rPr lang="en-GB" sz="2000" dirty="0">
                <a:solidFill>
                  <a:schemeClr val="tx1"/>
                </a:solidFill>
                <a:latin typeface="Arial" panose="020B0604020202020204" pitchFamily="34" charset="0"/>
                <a:cs typeface="Arial" panose="020B0604020202020204" pitchFamily="34" charset="0"/>
              </a:rPr>
              <a:t>Filters were added which were to make sure the results generated included only articles that met the inclusion criteria.</a:t>
            </a:r>
          </a:p>
          <a:p>
            <a:r>
              <a:rPr lang="en-GB" sz="2000" dirty="0">
                <a:solidFill>
                  <a:schemeClr val="tx1"/>
                </a:solidFill>
                <a:latin typeface="Arial" panose="020B0604020202020204" pitchFamily="34" charset="0"/>
                <a:cs typeface="Arial" panose="020B0604020202020204" pitchFamily="34" charset="0"/>
              </a:rPr>
              <a:t>The results then yielded over 17,500 articles, 50 articles were carefully selected for the screening of the titles and abstracts in order to ensure they met the criteria for inclusion. </a:t>
            </a:r>
          </a:p>
          <a:p>
            <a:r>
              <a:rPr lang="en-GB" sz="2000" dirty="0">
                <a:solidFill>
                  <a:schemeClr val="tx1"/>
                </a:solidFill>
                <a:latin typeface="Arial" panose="020B0604020202020204" pitchFamily="34" charset="0"/>
                <a:cs typeface="Arial" panose="020B0604020202020204" pitchFamily="34" charset="0"/>
              </a:rPr>
              <a:t>Approximately 30 articles were excluded as they did not meet the inclusion criteria and then from the remaining, 10 articles were selected that were most relevant to the specific topic and based on the aim of this research.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2857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C3FE8-AD4B-FEE8-57B5-633018EA6AE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Chapter 4: Results</a:t>
            </a:r>
          </a:p>
        </p:txBody>
      </p:sp>
      <p:sp>
        <p:nvSpPr>
          <p:cNvPr id="3" name="Content Placeholder 2">
            <a:extLst>
              <a:ext uri="{FF2B5EF4-FFF2-40B4-BE49-F238E27FC236}">
                <a16:creationId xmlns:a16="http://schemas.microsoft.com/office/drawing/2014/main" id="{56832B49-77A1-F087-6A04-B43F1694C35B}"/>
              </a:ext>
            </a:extLst>
          </p:cNvPr>
          <p:cNvSpPr>
            <a:spLocks noGrp="1"/>
          </p:cNvSpPr>
          <p:nvPr>
            <p:ph idx="1"/>
          </p:nvPr>
        </p:nvSpPr>
        <p:spPr>
          <a:xfrm>
            <a:off x="540856" y="1393079"/>
            <a:ext cx="8596668" cy="3880773"/>
          </a:xfrm>
        </p:spPr>
        <p:txBody>
          <a:bodyPr/>
          <a:lstStyle/>
          <a:p>
            <a:r>
              <a:rPr lang="en-GB" sz="2000" dirty="0">
                <a:solidFill>
                  <a:schemeClr val="tx1"/>
                </a:solidFill>
                <a:latin typeface="Arial" panose="020B0604020202020204" pitchFamily="34" charset="0"/>
                <a:cs typeface="Arial" panose="020B0604020202020204" pitchFamily="34" charset="0"/>
              </a:rPr>
              <a:t>Findings: Three primary themes emerged: (1) Impact on behaviour, and emotional/mental health symptoms; (2) peer connections and (3) fear of the virus. Below is a summary of the themes identified in the articles.</a:t>
            </a:r>
          </a:p>
          <a:p>
            <a:r>
              <a:rPr lang="da-DK" sz="2000" dirty="0">
                <a:solidFill>
                  <a:schemeClr val="tx1"/>
                </a:solidFill>
                <a:latin typeface="Arial" panose="020B0604020202020204" pitchFamily="34" charset="0"/>
                <a:cs typeface="Arial" panose="020B0604020202020204" pitchFamily="34" charset="0"/>
              </a:rPr>
              <a:t>Bignardi et al. (2020) found that </a:t>
            </a:r>
            <a:r>
              <a:rPr lang="en-GB" sz="2000" dirty="0">
                <a:solidFill>
                  <a:schemeClr val="tx1"/>
                </a:solidFill>
                <a:latin typeface="Arial" panose="020B0604020202020204" pitchFamily="34" charset="0"/>
                <a:cs typeface="Arial" panose="020B0604020202020204" pitchFamily="34" charset="0"/>
              </a:rPr>
              <a:t>children showed signs of depression as they were not coping well with the restrictions of the lockdown. Similarly, in a survey carried out by Scott et al. (2021), results revealed that children were showing signs of hyperactivity, feeling like they had nothing to look forward to, feeling low, and having a lack of motivation since the pandemic. Others also expressed feeling claustrophobic due to having to stay indoors</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2841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9776D-ECDD-6AB7-D5DF-36C3A803F7CC}"/>
              </a:ext>
            </a:extLst>
          </p:cNvPr>
          <p:cNvSpPr>
            <a:spLocks noGrp="1"/>
          </p:cNvSpPr>
          <p:nvPr>
            <p:ph type="title"/>
          </p:nvPr>
        </p:nvSpPr>
        <p:spPr>
          <a:xfrm>
            <a:off x="677334" y="186519"/>
            <a:ext cx="8596668" cy="1320800"/>
          </a:xfrm>
        </p:spPr>
        <p:txBody>
          <a:bodyPr/>
          <a:lstStyle/>
          <a:p>
            <a:r>
              <a:rPr lang="en-GB" dirty="0">
                <a:latin typeface="Arial" panose="020B0604020202020204" pitchFamily="34" charset="0"/>
                <a:cs typeface="Arial" panose="020B0604020202020204" pitchFamily="34" charset="0"/>
              </a:rPr>
              <a:t>Chapter 4: Discussion</a:t>
            </a:r>
          </a:p>
        </p:txBody>
      </p:sp>
      <p:sp>
        <p:nvSpPr>
          <p:cNvPr id="3" name="Content Placeholder 2">
            <a:extLst>
              <a:ext uri="{FF2B5EF4-FFF2-40B4-BE49-F238E27FC236}">
                <a16:creationId xmlns:a16="http://schemas.microsoft.com/office/drawing/2014/main" id="{BAD5F440-05C4-FD74-93AE-8C91D039EA69}"/>
              </a:ext>
            </a:extLst>
          </p:cNvPr>
          <p:cNvSpPr>
            <a:spLocks noGrp="1"/>
          </p:cNvSpPr>
          <p:nvPr>
            <p:ph idx="1"/>
          </p:nvPr>
        </p:nvSpPr>
        <p:spPr>
          <a:xfrm>
            <a:off x="545911" y="863221"/>
            <a:ext cx="8728091" cy="5131558"/>
          </a:xfrm>
        </p:spPr>
        <p:txBody>
          <a:bodyPr>
            <a:noAutofit/>
          </a:bodyPr>
          <a:lstStyle/>
          <a:p>
            <a:r>
              <a:rPr lang="en-GB" dirty="0">
                <a:solidFill>
                  <a:schemeClr val="tx1"/>
                </a:solidFill>
                <a:latin typeface="Arial" panose="020B0604020202020204" pitchFamily="34" charset="0"/>
                <a:cs typeface="Arial" panose="020B0604020202020204" pitchFamily="34" charset="0"/>
              </a:rPr>
              <a:t>Youth mental health appears to be declining, corresponding to the English Mental Health of Child and Young People Survey by NHS Digital (2021).</a:t>
            </a:r>
          </a:p>
          <a:p>
            <a:r>
              <a:rPr lang="en-GB" dirty="0">
                <a:solidFill>
                  <a:schemeClr val="tx1"/>
                </a:solidFill>
                <a:latin typeface="Arial" panose="020B0604020202020204" pitchFamily="34" charset="0"/>
                <a:cs typeface="Arial" panose="020B0604020202020204" pitchFamily="34" charset="0"/>
              </a:rPr>
              <a:t>Lockdown measures were likely to make matters worse, especially indications of child depression—which were previously very rare in children this age (Jennings and Hutchinson, 2020).</a:t>
            </a:r>
          </a:p>
          <a:p>
            <a:r>
              <a:rPr lang="en-GB" dirty="0">
                <a:solidFill>
                  <a:schemeClr val="tx1"/>
                </a:solidFill>
                <a:latin typeface="Arial" panose="020B0604020202020204" pitchFamily="34" charset="0"/>
                <a:cs typeface="Arial" panose="020B0604020202020204" pitchFamily="34" charset="0"/>
              </a:rPr>
              <a:t>Children with autism also experienced higher levels of anxiety during and after the initial lockout than those with SENDs (</a:t>
            </a:r>
            <a:r>
              <a:rPr lang="en-GB" dirty="0" err="1">
                <a:solidFill>
                  <a:schemeClr val="tx1"/>
                </a:solidFill>
                <a:latin typeface="Arial" panose="020B0604020202020204" pitchFamily="34" charset="0"/>
                <a:cs typeface="Arial" panose="020B0604020202020204" pitchFamily="34" charset="0"/>
              </a:rPr>
              <a:t>Toseeb</a:t>
            </a:r>
            <a:r>
              <a:rPr lang="en-GB" dirty="0">
                <a:solidFill>
                  <a:schemeClr val="tx1"/>
                </a:solidFill>
                <a:latin typeface="Arial" panose="020B0604020202020204" pitchFamily="34" charset="0"/>
                <a:cs typeface="Arial" panose="020B0604020202020204" pitchFamily="34" charset="0"/>
              </a:rPr>
              <a:t> et al., 2021).</a:t>
            </a:r>
          </a:p>
          <a:p>
            <a:r>
              <a:rPr lang="en-GB" dirty="0">
                <a:solidFill>
                  <a:schemeClr val="tx1"/>
                </a:solidFill>
                <a:latin typeface="Arial" panose="020B0604020202020204" pitchFamily="34" charset="0"/>
                <a:cs typeface="Arial" panose="020B0604020202020204" pitchFamily="34" charset="0"/>
              </a:rPr>
              <a:t>Lewis et al. (2021) revealed due to lengthy school closures and two years of postponed national examinations, about 8.8 million children in the UK have had their education severely disrupted. Brookes et al. (2020) also found that although some children in their study said that they were happy to be missing school for the first few weeks of lockdown they later felt that they were missing out on important milestones in their school life.</a:t>
            </a:r>
          </a:p>
          <a:p>
            <a:r>
              <a:rPr lang="en-GB" dirty="0">
                <a:solidFill>
                  <a:schemeClr val="tx1"/>
                </a:solidFill>
                <a:latin typeface="Arial" panose="020B0604020202020204" pitchFamily="34" charset="0"/>
                <a:cs typeface="Arial" panose="020B0604020202020204" pitchFamily="34" charset="0"/>
              </a:rPr>
              <a:t>Children also feared the virus, similar findings from Co-SPACE (2020) internet poll showed elevated levels of fear associated with COVID-19 as well as concerns, with children ages four to ten being much more concerned than children in ages eleven to sixteen.</a:t>
            </a:r>
          </a:p>
          <a:p>
            <a:r>
              <a:rPr lang="en-GB" dirty="0">
                <a:solidFill>
                  <a:schemeClr val="tx1"/>
                </a:solidFill>
                <a:latin typeface="Arial" panose="020B0604020202020204" pitchFamily="34" charset="0"/>
                <a:cs typeface="Arial" panose="020B0604020202020204" pitchFamily="34" charset="0"/>
              </a:rPr>
              <a:t>The findings of this study have shown a clear pattern of effects the COVID-19 pandemic has had on children’s mental health</a:t>
            </a:r>
          </a:p>
        </p:txBody>
      </p:sp>
    </p:spTree>
    <p:extLst>
      <p:ext uri="{BB962C8B-B14F-4D97-AF65-F5344CB8AC3E}">
        <p14:creationId xmlns:p14="http://schemas.microsoft.com/office/powerpoint/2010/main" val="735704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E8F54-8F86-CBE7-D97A-877EE7F893D4}"/>
              </a:ext>
            </a:extLst>
          </p:cNvPr>
          <p:cNvSpPr>
            <a:spLocks noGrp="1"/>
          </p:cNvSpPr>
          <p:nvPr>
            <p:ph type="title"/>
          </p:nvPr>
        </p:nvSpPr>
        <p:spPr>
          <a:xfrm>
            <a:off x="677334" y="167813"/>
            <a:ext cx="8596668" cy="1320800"/>
          </a:xfrm>
        </p:spPr>
        <p:txBody>
          <a:bodyPr/>
          <a:lstStyle/>
          <a:p>
            <a:r>
              <a:rPr lang="en-GB" dirty="0">
                <a:latin typeface="Arial" panose="020B0604020202020204" pitchFamily="34" charset="0"/>
                <a:cs typeface="Arial" panose="020B0604020202020204" pitchFamily="34" charset="0"/>
              </a:rPr>
              <a:t>Chapter 5: Recommendations</a:t>
            </a:r>
          </a:p>
        </p:txBody>
      </p:sp>
      <p:sp>
        <p:nvSpPr>
          <p:cNvPr id="3" name="Content Placeholder 2">
            <a:extLst>
              <a:ext uri="{FF2B5EF4-FFF2-40B4-BE49-F238E27FC236}">
                <a16:creationId xmlns:a16="http://schemas.microsoft.com/office/drawing/2014/main" id="{EE083211-4A01-5084-0346-BB0D4FD389E5}"/>
              </a:ext>
            </a:extLst>
          </p:cNvPr>
          <p:cNvSpPr>
            <a:spLocks noGrp="1"/>
          </p:cNvSpPr>
          <p:nvPr>
            <p:ph idx="1"/>
          </p:nvPr>
        </p:nvSpPr>
        <p:spPr>
          <a:xfrm>
            <a:off x="472618" y="1264941"/>
            <a:ext cx="8596668" cy="4759787"/>
          </a:xfrm>
        </p:spPr>
        <p:txBody>
          <a:bodyPr>
            <a:noAutofit/>
          </a:bodyPr>
          <a:lstStyle/>
          <a:p>
            <a:r>
              <a:rPr lang="en-GB" dirty="0">
                <a:solidFill>
                  <a:schemeClr val="tx1"/>
                </a:solidFill>
                <a:latin typeface="Arial" panose="020B0604020202020204" pitchFamily="34" charset="0"/>
                <a:cs typeface="Arial" panose="020B0604020202020204" pitchFamily="34" charset="0"/>
              </a:rPr>
              <a:t>Considering the findings, it appeared that many children require some time to recover from the social isolation, the mental health impacts, and the disturbance of their academic schedule that came along with the COVID-19 pandemic and its restrictions.</a:t>
            </a:r>
          </a:p>
          <a:p>
            <a:r>
              <a:rPr lang="en-GB" dirty="0">
                <a:solidFill>
                  <a:schemeClr val="tx1"/>
                </a:solidFill>
                <a:latin typeface="Arial" panose="020B0604020202020204" pitchFamily="34" charset="0"/>
                <a:cs typeface="Arial" panose="020B0604020202020204" pitchFamily="34" charset="0"/>
              </a:rPr>
              <a:t>In order to better understand how to help children cope with impacts on mental health, school-based recruitment can be a useful tool for collecting data on mental health from descriptive samples of children.</a:t>
            </a:r>
          </a:p>
          <a:p>
            <a:r>
              <a:rPr lang="en-GB" dirty="0">
                <a:solidFill>
                  <a:schemeClr val="tx1"/>
                </a:solidFill>
                <a:latin typeface="Arial" panose="020B0604020202020204" pitchFamily="34" charset="0"/>
                <a:cs typeface="Arial" panose="020B0604020202020204" pitchFamily="34" charset="0"/>
              </a:rPr>
              <a:t>May assist children to experience social pleasures, feeling a part of a community, and knowing that there are people to whom they may turn for support in order to lessen the effects of imposed physical distance and the issues that come along with it.</a:t>
            </a:r>
          </a:p>
        </p:txBody>
      </p:sp>
    </p:spTree>
    <p:extLst>
      <p:ext uri="{BB962C8B-B14F-4D97-AF65-F5344CB8AC3E}">
        <p14:creationId xmlns:p14="http://schemas.microsoft.com/office/powerpoint/2010/main" val="3304135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2F4E7-FC00-7784-D9B2-8A2110422446}"/>
              </a:ext>
            </a:extLst>
          </p:cNvPr>
          <p:cNvSpPr>
            <a:spLocks noGrp="1"/>
          </p:cNvSpPr>
          <p:nvPr>
            <p:ph type="title"/>
          </p:nvPr>
        </p:nvSpPr>
        <p:spPr>
          <a:xfrm>
            <a:off x="677334" y="430355"/>
            <a:ext cx="8596668" cy="1320800"/>
          </a:xfrm>
        </p:spPr>
        <p:txBody>
          <a:bodyPr/>
          <a:lstStyle/>
          <a:p>
            <a:r>
              <a:rPr lang="en-GB" dirty="0">
                <a:latin typeface="Arial" panose="020B0604020202020204" pitchFamily="34" charset="0"/>
                <a:cs typeface="Arial" panose="020B0604020202020204" pitchFamily="34" charset="0"/>
              </a:rPr>
              <a:t>Chapter 5: Recommendations</a:t>
            </a:r>
          </a:p>
        </p:txBody>
      </p:sp>
      <p:sp>
        <p:nvSpPr>
          <p:cNvPr id="4" name="Content Placeholder 2">
            <a:extLst>
              <a:ext uri="{FF2B5EF4-FFF2-40B4-BE49-F238E27FC236}">
                <a16:creationId xmlns:a16="http://schemas.microsoft.com/office/drawing/2014/main" id="{6763540C-8AC6-7F14-4F73-A07FF36CEE9B}"/>
              </a:ext>
            </a:extLst>
          </p:cNvPr>
          <p:cNvSpPr>
            <a:spLocks noGrp="1"/>
          </p:cNvSpPr>
          <p:nvPr>
            <p:ph idx="1"/>
          </p:nvPr>
        </p:nvSpPr>
        <p:spPr>
          <a:xfrm>
            <a:off x="677334" y="1751155"/>
            <a:ext cx="8596312" cy="3881437"/>
          </a:xfrm>
        </p:spPr>
        <p:txBody>
          <a:bodyPr>
            <a:noAutofit/>
          </a:bodyPr>
          <a:lstStyle/>
          <a:p>
            <a:r>
              <a:rPr lang="en-GB" sz="2000" dirty="0">
                <a:solidFill>
                  <a:schemeClr val="tx1"/>
                </a:solidFill>
                <a:latin typeface="Arial" panose="020B0604020202020204" pitchFamily="34" charset="0"/>
                <a:cs typeface="Arial" panose="020B0604020202020204" pitchFamily="34" charset="0"/>
              </a:rPr>
              <a:t>Schools should also focus on the wellness of autistic and SEN children who are recovering from interruptions and broken learning due to the pandemic. This approach would acknowledge their distinct strengths and need for connectivity, and sensory ease.</a:t>
            </a:r>
          </a:p>
          <a:p>
            <a:r>
              <a:rPr lang="en-GB" sz="2000" dirty="0">
                <a:solidFill>
                  <a:schemeClr val="tx1"/>
                </a:solidFill>
                <a:latin typeface="Arial" panose="020B0604020202020204" pitchFamily="34" charset="0"/>
                <a:cs typeface="Arial" panose="020B0604020202020204" pitchFamily="34" charset="0"/>
              </a:rPr>
              <a:t>Parents should also make sure that they reassure their children and ensure there is a lot of structure and regularity. Be sure to give specific responses to their questions concerning the issue and why they are afraid. </a:t>
            </a:r>
          </a:p>
          <a:p>
            <a:r>
              <a:rPr lang="en-GB" sz="2000" dirty="0">
                <a:solidFill>
                  <a:schemeClr val="tx1"/>
                </a:solidFill>
                <a:latin typeface="Arial" panose="020B0604020202020204" pitchFamily="34" charset="0"/>
                <a:cs typeface="Arial" panose="020B0604020202020204" pitchFamily="34" charset="0"/>
              </a:rPr>
              <a:t>It is crucial to find out what children already know about COVID-19 and dispel misunderstandings.</a:t>
            </a:r>
          </a:p>
          <a:p>
            <a:pPr marL="0" indent="0">
              <a:buNone/>
            </a:pPr>
            <a:r>
              <a:rPr lang="en-GB" sz="2000" dirty="0">
                <a:solidFill>
                  <a:schemeClr val="tx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87617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F191-2803-D35E-7632-08593DA80EA7}"/>
              </a:ext>
            </a:extLst>
          </p:cNvPr>
          <p:cNvSpPr>
            <a:spLocks noGrp="1"/>
          </p:cNvSpPr>
          <p:nvPr>
            <p:ph type="title"/>
          </p:nvPr>
        </p:nvSpPr>
        <p:spPr>
          <a:xfrm>
            <a:off x="677334" y="321174"/>
            <a:ext cx="8596668" cy="1320800"/>
          </a:xfrm>
        </p:spPr>
        <p:txBody>
          <a:bodyPr/>
          <a:lstStyle/>
          <a:p>
            <a:r>
              <a:rPr lang="en-GB" dirty="0">
                <a:latin typeface="Arial" panose="020B0604020202020204" pitchFamily="34" charset="0"/>
                <a:cs typeface="Arial" panose="020B0604020202020204" pitchFamily="34" charset="0"/>
              </a:rPr>
              <a:t>Chapter 5: Conclusion</a:t>
            </a:r>
          </a:p>
        </p:txBody>
      </p:sp>
      <p:sp>
        <p:nvSpPr>
          <p:cNvPr id="3" name="Content Placeholder 2">
            <a:extLst>
              <a:ext uri="{FF2B5EF4-FFF2-40B4-BE49-F238E27FC236}">
                <a16:creationId xmlns:a16="http://schemas.microsoft.com/office/drawing/2014/main" id="{97373C44-144D-E439-60AE-89350E3B5C13}"/>
              </a:ext>
            </a:extLst>
          </p:cNvPr>
          <p:cNvSpPr>
            <a:spLocks noGrp="1"/>
          </p:cNvSpPr>
          <p:nvPr>
            <p:ph idx="1"/>
          </p:nvPr>
        </p:nvSpPr>
        <p:spPr>
          <a:xfrm>
            <a:off x="499913" y="1232541"/>
            <a:ext cx="8596668" cy="4417632"/>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According to the findings, children who stayed at home during the COVID-19 pandemic had a higher risk of developing adjustment disorders, sorrow, clinginess, distraction, irritability, and fear. </a:t>
            </a:r>
          </a:p>
          <a:p>
            <a:r>
              <a:rPr lang="en-GB" sz="2000" dirty="0">
                <a:solidFill>
                  <a:schemeClr val="tx1"/>
                </a:solidFill>
                <a:latin typeface="Arial" panose="020B0604020202020204" pitchFamily="34" charset="0"/>
                <a:cs typeface="Arial" panose="020B0604020202020204" pitchFamily="34" charset="0"/>
              </a:rPr>
              <a:t>Children who experience fear in relation to COVID-19 have been more likely to exhibit physical symptoms, despair, and anxiety. As a result of the interruption to daily life and the unusual lack of social connection, feelings of irrationality, loss, and sadness developed that have persisted throughout the pandemic.</a:t>
            </a:r>
          </a:p>
          <a:p>
            <a:r>
              <a:rPr lang="en-GB" sz="2000" dirty="0">
                <a:solidFill>
                  <a:schemeClr val="tx1"/>
                </a:solidFill>
                <a:latin typeface="Arial" panose="020B0604020202020204" pitchFamily="34" charset="0"/>
                <a:cs typeface="Arial" panose="020B0604020202020204" pitchFamily="34" charset="0"/>
              </a:rPr>
              <a:t>As this issue is still evolving, more research is necessary to fully examine the ramifications because there is presently limited evidence of these effects in children</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10053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5670-FE7A-27B3-D1AC-AA81B7FD3EEF}"/>
              </a:ext>
            </a:extLst>
          </p:cNvPr>
          <p:cNvSpPr>
            <a:spLocks noGrp="1"/>
          </p:cNvSpPr>
          <p:nvPr>
            <p:ph type="title"/>
          </p:nvPr>
        </p:nvSpPr>
        <p:spPr>
          <a:xfrm>
            <a:off x="774795" y="0"/>
            <a:ext cx="8596668" cy="1320800"/>
          </a:xfrm>
        </p:spPr>
        <p:txBody>
          <a:bodyPr>
            <a:normAutofit/>
          </a:bodyPr>
          <a:lstStyle/>
          <a:p>
            <a:r>
              <a:rPr lang="en-GB" sz="32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1827F76-07F2-50EF-8E1E-4E3B1B6DFED7}"/>
              </a:ext>
            </a:extLst>
          </p:cNvPr>
          <p:cNvSpPr>
            <a:spLocks noGrp="1"/>
          </p:cNvSpPr>
          <p:nvPr>
            <p:ph idx="1"/>
          </p:nvPr>
        </p:nvSpPr>
        <p:spPr>
          <a:xfrm>
            <a:off x="520037" y="450375"/>
            <a:ext cx="8851426" cy="5416645"/>
          </a:xfrm>
        </p:spPr>
        <p:txBody>
          <a:bodyPr>
            <a:normAutofit fontScale="25000" lnSpcReduction="20000"/>
          </a:bodyPr>
          <a:lstStyle/>
          <a:p>
            <a:pPr marL="342900" marR="0" lvl="0" indent="-342900" algn="l" defTabSz="457200" rtl="0" eaLnBrk="1" fontAlgn="auto" latinLnBrk="0" hangingPunct="1">
              <a:lnSpc>
                <a:spcPct val="100000"/>
              </a:lnSpc>
              <a:spcBef>
                <a:spcPts val="1000"/>
              </a:spcBef>
              <a:spcAft>
                <a:spcPts val="0"/>
              </a:spcAft>
              <a:buClr>
                <a:srgbClr val="F496CB">
                  <a:lumMod val="75000"/>
                </a:srgbClr>
              </a:buClr>
              <a:buSzPct val="80000"/>
              <a:buFont typeface="Wingdings 3" charset="2"/>
              <a:buChar char=""/>
              <a:tabLst/>
              <a:defRPr/>
            </a:pPr>
            <a:r>
              <a:rPr kumimoji="0" lang="en-GB" sz="4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Arial Unicode MS"/>
                <a:cs typeface="+mn-cs"/>
              </a:rPr>
              <a:t>BBC News (2022) </a:t>
            </a:r>
            <a:r>
              <a:rPr kumimoji="0" lang="en-GB" sz="40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Arial Unicode MS"/>
                <a:cs typeface="+mn-cs"/>
              </a:rPr>
              <a:t>Covid in the UK</a:t>
            </a:r>
            <a:r>
              <a:rPr kumimoji="0" lang="en-GB" sz="4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Arial Unicode MS"/>
                <a:cs typeface="+mn-cs"/>
              </a:rPr>
              <a:t> [Online] Available at: </a:t>
            </a:r>
            <a:r>
              <a:rPr kumimoji="0" lang="en-GB" sz="4000" b="0" i="0" u="sng" strike="noStrike" kern="1200" cap="none" spc="0" normalizeH="0" baseline="0" noProof="0" dirty="0">
                <a:ln>
                  <a:noFill/>
                </a:ln>
                <a:solidFill>
                  <a:srgbClr val="0070C0"/>
                </a:solidFill>
                <a:effectLst/>
                <a:uLnTx/>
                <a:uFillTx/>
                <a:latin typeface="Arial" panose="020B0604020202020204" pitchFamily="34" charset="0"/>
                <a:ea typeface="Arial Unicode MS"/>
                <a:cs typeface="+mn-cs"/>
                <a:hlinkClick r:id="rId2">
                  <a:extLst>
                    <a:ext uri="{A12FA001-AC4F-418D-AE19-62706E023703}">
                      <ahyp:hlinkClr xmlns:ahyp="http://schemas.microsoft.com/office/drawing/2018/hyperlinkcolor" val="tx"/>
                    </a:ext>
                  </a:extLst>
                </a:hlinkClick>
              </a:rPr>
              <a:t>https://www.bbc.co.uk/news/uk-51768274</a:t>
            </a:r>
            <a:r>
              <a:rPr kumimoji="0" lang="en-GB" sz="4000" b="0" i="0" u="sng" strike="noStrike" kern="1200" cap="none" spc="0" normalizeH="0" baseline="0" noProof="0" dirty="0">
                <a:ln>
                  <a:noFill/>
                </a:ln>
                <a:solidFill>
                  <a:srgbClr val="0070C0"/>
                </a:solidFill>
                <a:effectLst/>
                <a:uLnTx/>
                <a:uFillTx/>
                <a:latin typeface="Arial" panose="020B0604020202020204" pitchFamily="34" charset="0"/>
                <a:ea typeface="Arial Unicode MS"/>
                <a:cs typeface="+mn-cs"/>
              </a:rPr>
              <a:t>. </a:t>
            </a:r>
            <a:r>
              <a:rPr kumimoji="0" lang="en-GB" sz="4000" b="0" i="0"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(Accessed: 11</a:t>
            </a:r>
            <a:r>
              <a:rPr kumimoji="0" lang="en-GB" sz="4000" b="0" i="0" strike="noStrike" kern="1200" cap="none" spc="0" normalizeH="0" baseline="30000" noProof="0" dirty="0">
                <a:ln>
                  <a:noFill/>
                </a:ln>
                <a:solidFill>
                  <a:schemeClr val="tx1"/>
                </a:solidFill>
                <a:effectLst/>
                <a:uLnTx/>
                <a:uFillTx/>
                <a:latin typeface="Arial" panose="020B0604020202020204" pitchFamily="34" charset="0"/>
                <a:ea typeface="Arial Unicode MS"/>
                <a:cs typeface="+mn-cs"/>
              </a:rPr>
              <a:t>th</a:t>
            </a:r>
            <a:r>
              <a:rPr kumimoji="0" lang="en-GB" sz="4000" b="0" i="0"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September 2022).</a:t>
            </a:r>
            <a:endParaRPr lang="en-GB" sz="4000" dirty="0">
              <a:solidFill>
                <a:schemeClr val="tx1"/>
              </a:solidFill>
              <a:effectLst/>
              <a:latin typeface="Arial" panose="020B0604020202020204" pitchFamily="34" charset="0"/>
              <a:ea typeface="Arial Unicode MS"/>
            </a:endParaRPr>
          </a:p>
          <a:p>
            <a:r>
              <a:rPr lang="en-GB" sz="4000" dirty="0" err="1">
                <a:effectLst/>
                <a:latin typeface="Arial" panose="020B0604020202020204" pitchFamily="34" charset="0"/>
                <a:ea typeface="Arial Unicode MS"/>
              </a:rPr>
              <a:t>Bignardi</a:t>
            </a:r>
            <a:r>
              <a:rPr lang="en-GB" sz="4000" dirty="0">
                <a:effectLst/>
                <a:latin typeface="Arial" panose="020B0604020202020204" pitchFamily="34" charset="0"/>
                <a:ea typeface="Arial Unicode MS"/>
              </a:rPr>
              <a:t>, G., </a:t>
            </a:r>
            <a:r>
              <a:rPr lang="en-GB" sz="4000" dirty="0" err="1">
                <a:effectLst/>
                <a:latin typeface="Arial" panose="020B0604020202020204" pitchFamily="34" charset="0"/>
                <a:ea typeface="Arial Unicode MS"/>
              </a:rPr>
              <a:t>Dalmaijer</a:t>
            </a:r>
            <a:r>
              <a:rPr lang="en-GB" sz="4000" dirty="0">
                <a:effectLst/>
                <a:latin typeface="Arial" panose="020B0604020202020204" pitchFamily="34" charset="0"/>
                <a:ea typeface="Arial Unicode MS"/>
              </a:rPr>
              <a:t>, E., </a:t>
            </a:r>
            <a:r>
              <a:rPr lang="en-GB" sz="4000" dirty="0" err="1">
                <a:effectLst/>
                <a:latin typeface="Arial" panose="020B0604020202020204" pitchFamily="34" charset="0"/>
                <a:ea typeface="Arial Unicode MS"/>
              </a:rPr>
              <a:t>Anwyl</a:t>
            </a:r>
            <a:r>
              <a:rPr lang="en-GB" sz="4000" dirty="0">
                <a:effectLst/>
                <a:latin typeface="Arial" panose="020B0604020202020204" pitchFamily="34" charset="0"/>
                <a:ea typeface="Arial Unicode MS"/>
              </a:rPr>
              <a:t>-Irvine, A., Smith, T., </a:t>
            </a:r>
            <a:r>
              <a:rPr lang="en-GB" sz="4000" dirty="0" err="1">
                <a:effectLst/>
                <a:latin typeface="Arial" panose="020B0604020202020204" pitchFamily="34" charset="0"/>
                <a:ea typeface="Arial Unicode MS"/>
              </a:rPr>
              <a:t>Siugzdaite</a:t>
            </a:r>
            <a:r>
              <a:rPr lang="en-GB" sz="4000" dirty="0">
                <a:effectLst/>
                <a:latin typeface="Arial" panose="020B0604020202020204" pitchFamily="34" charset="0"/>
                <a:ea typeface="Arial Unicode MS"/>
              </a:rPr>
              <a:t>, R., Uh, S. and </a:t>
            </a:r>
            <a:r>
              <a:rPr lang="en-GB" sz="4000" dirty="0" err="1">
                <a:effectLst/>
                <a:latin typeface="Arial" panose="020B0604020202020204" pitchFamily="34" charset="0"/>
                <a:ea typeface="Arial Unicode MS"/>
              </a:rPr>
              <a:t>Astle</a:t>
            </a:r>
            <a:r>
              <a:rPr lang="en-GB" sz="4000" dirty="0">
                <a:effectLst/>
                <a:latin typeface="Arial" panose="020B0604020202020204" pitchFamily="34" charset="0"/>
                <a:ea typeface="Arial Unicode MS"/>
              </a:rPr>
              <a:t>, D., (2020). Longitudinal increases in childhood depression symptoms during the COVID-19 lockdown. </a:t>
            </a:r>
            <a:r>
              <a:rPr lang="en-GB" sz="4000" i="1" dirty="0">
                <a:effectLst/>
                <a:latin typeface="Arial" panose="020B0604020202020204" pitchFamily="34" charset="0"/>
                <a:ea typeface="Arial Unicode MS"/>
              </a:rPr>
              <a:t>Archives of Disease in Childhood,</a:t>
            </a:r>
            <a:r>
              <a:rPr lang="en-GB" sz="4000" dirty="0">
                <a:effectLst/>
                <a:latin typeface="Arial" panose="020B0604020202020204" pitchFamily="34" charset="0"/>
                <a:ea typeface="Arial Unicode MS"/>
              </a:rPr>
              <a:t> 106(8), pp.791-797.</a:t>
            </a:r>
            <a:endParaRPr lang="en-GB" sz="4000" dirty="0">
              <a:effectLst/>
              <a:latin typeface="Calibri Light" panose="020F0302020204030204" pitchFamily="34" charset="0"/>
              <a:ea typeface="Calibri Light" panose="020F0302020204030204" pitchFamily="34" charset="0"/>
            </a:endParaRPr>
          </a:p>
          <a:p>
            <a:r>
              <a:rPr lang="en-GB" sz="4000" dirty="0">
                <a:effectLst/>
                <a:latin typeface="Arial" panose="020B0604020202020204" pitchFamily="34" charset="0"/>
                <a:ea typeface="Arial Unicode MS"/>
              </a:rPr>
              <a:t>Brookes et al. (2020) </a:t>
            </a:r>
            <a:r>
              <a:rPr lang="en-GB" sz="4000" i="1" dirty="0">
                <a:effectLst/>
                <a:latin typeface="Arial" panose="020B0604020202020204" pitchFamily="34" charset="0"/>
                <a:ea typeface="Arial Unicode MS"/>
              </a:rPr>
              <a:t>The impact of unplanned school closure on children’s social contact: rapid evidence review</a:t>
            </a:r>
            <a:r>
              <a:rPr lang="en-GB" sz="4000" dirty="0">
                <a:effectLst/>
                <a:latin typeface="Arial" panose="020B0604020202020204" pitchFamily="34" charset="0"/>
                <a:ea typeface="Arial Unicode MS"/>
              </a:rPr>
              <a:t> [Online] Available at: </a:t>
            </a:r>
            <a:r>
              <a:rPr lang="en-GB" sz="4000" u="sng" dirty="0">
                <a:solidFill>
                  <a:srgbClr val="0070C0"/>
                </a:solidFill>
                <a:effectLst/>
                <a:latin typeface="Arial" panose="020B0604020202020204" pitchFamily="34" charset="0"/>
                <a:ea typeface="Arial Unicode MS"/>
                <a:hlinkClick r:id="rId3">
                  <a:extLst>
                    <a:ext uri="{A12FA001-AC4F-418D-AE19-62706E023703}">
                      <ahyp:hlinkClr xmlns:ahyp="http://schemas.microsoft.com/office/drawing/2018/hyperlinkcolor" val="tx"/>
                    </a:ext>
                  </a:extLst>
                </a:hlinkClick>
              </a:rPr>
              <a:t>https://www.eurosurveillance.org/content/10.2807/1560-7917.ES.2020.25.13.2000188;jsessionid=XNex7avhpOmUc_SQzRLrHf55zHuLY75Ud3jHq4ca.i-0b3d9850f4681504f-ecdclive</a:t>
            </a:r>
            <a:r>
              <a:rPr lang="en-GB" sz="4000" dirty="0">
                <a:solidFill>
                  <a:srgbClr val="0070C0"/>
                </a:solidFill>
                <a:effectLst/>
                <a:latin typeface="Arial" panose="020B0604020202020204" pitchFamily="34" charset="0"/>
                <a:ea typeface="Arial Unicode MS"/>
              </a:rPr>
              <a:t>.   </a:t>
            </a:r>
            <a:r>
              <a:rPr lang="en-GB" sz="4000" dirty="0">
                <a:effectLst/>
                <a:latin typeface="Arial" panose="020B0604020202020204" pitchFamily="34" charset="0"/>
                <a:ea typeface="Arial Unicode MS"/>
              </a:rPr>
              <a:t>(Accessed: 10</a:t>
            </a:r>
            <a:r>
              <a:rPr lang="en-GB" sz="4000" baseline="30000" dirty="0">
                <a:effectLst/>
                <a:latin typeface="Arial" panose="020B0604020202020204" pitchFamily="34" charset="0"/>
                <a:ea typeface="Arial Unicode MS"/>
              </a:rPr>
              <a:t>th</a:t>
            </a:r>
            <a:r>
              <a:rPr lang="en-GB" sz="4000" dirty="0">
                <a:effectLst/>
                <a:latin typeface="Arial" panose="020B0604020202020204" pitchFamily="34" charset="0"/>
                <a:ea typeface="Arial Unicode MS"/>
              </a:rPr>
              <a:t> September 2022). </a:t>
            </a:r>
          </a:p>
          <a:p>
            <a:r>
              <a:rPr lang="en-GB" sz="4000" dirty="0">
                <a:effectLst/>
                <a:latin typeface="Arial" panose="020B0604020202020204" pitchFamily="34" charset="0"/>
                <a:ea typeface="Arial Unicode MS"/>
              </a:rPr>
              <a:t>CO – Space (2020</a:t>
            </a:r>
            <a:r>
              <a:rPr lang="en-GB" sz="4000" i="1" dirty="0">
                <a:effectLst/>
                <a:latin typeface="Arial" panose="020B0604020202020204" pitchFamily="34" charset="0"/>
                <a:ea typeface="Arial Unicode MS"/>
              </a:rPr>
              <a:t>) </a:t>
            </a:r>
            <a:r>
              <a:rPr lang="en-GB" sz="4000" i="1" dirty="0">
                <a:latin typeface="Arial" panose="020B0604020202020204" pitchFamily="34" charset="0"/>
                <a:ea typeface="Arial Unicode MS"/>
              </a:rPr>
              <a:t>Supporting parents adolescents and children during epidemics</a:t>
            </a:r>
            <a:r>
              <a:rPr lang="en-GB" sz="4000" dirty="0">
                <a:latin typeface="Arial" panose="020B0604020202020204" pitchFamily="34" charset="0"/>
                <a:ea typeface="Arial Unicode MS"/>
              </a:rPr>
              <a:t> [Online] </a:t>
            </a:r>
            <a:r>
              <a:rPr lang="en-GB" sz="4000" dirty="0">
                <a:effectLst/>
                <a:latin typeface="Arial" panose="020B0604020202020204" pitchFamily="34" charset="0"/>
                <a:ea typeface="Arial Unicode MS"/>
              </a:rPr>
              <a:t>Available at</a:t>
            </a:r>
            <a:r>
              <a:rPr lang="en-GB" sz="4000" dirty="0">
                <a:solidFill>
                  <a:srgbClr val="0070C0"/>
                </a:solidFill>
                <a:effectLst/>
                <a:latin typeface="Arial" panose="020B0604020202020204" pitchFamily="34" charset="0"/>
                <a:ea typeface="Arial Unicode MS"/>
              </a:rPr>
              <a:t>: </a:t>
            </a:r>
            <a:r>
              <a:rPr lang="en-GB" sz="4000" dirty="0">
                <a:solidFill>
                  <a:srgbClr val="0070C0"/>
                </a:solidFill>
                <a:effectLst/>
                <a:latin typeface="Arial" panose="020B0604020202020204" pitchFamily="34" charset="0"/>
                <a:ea typeface="Arial Unicode MS"/>
                <a:hlinkClick r:id="rId4">
                  <a:extLst>
                    <a:ext uri="{A12FA001-AC4F-418D-AE19-62706E023703}">
                      <ahyp:hlinkClr xmlns:ahyp="http://schemas.microsoft.com/office/drawing/2018/hyperlinkcolor" val="tx"/>
                    </a:ext>
                  </a:extLst>
                </a:hlinkClick>
              </a:rPr>
              <a:t>https://www.psy.ox.ac.uk/research/topic-research-group/supporting-parents-adolescents-and-children-during-epidemic</a:t>
            </a:r>
            <a:r>
              <a:rPr lang="en-GB" sz="4000" dirty="0">
                <a:solidFill>
                  <a:srgbClr val="0070C0"/>
                </a:solidFill>
                <a:effectLst/>
                <a:latin typeface="Arial" panose="020B0604020202020204" pitchFamily="34" charset="0"/>
                <a:ea typeface="Arial Unicode MS"/>
              </a:rPr>
              <a:t>. </a:t>
            </a:r>
            <a:r>
              <a:rPr lang="en-GB" sz="4000" dirty="0">
                <a:solidFill>
                  <a:schemeClr val="tx1"/>
                </a:solidFill>
                <a:latin typeface="Arial" panose="020B0604020202020204" pitchFamily="34" charset="0"/>
                <a:ea typeface="Arial Unicode MS"/>
              </a:rPr>
              <a:t>(Accessed: 10</a:t>
            </a:r>
            <a:r>
              <a:rPr lang="en-GB" sz="4000" baseline="30000" dirty="0">
                <a:solidFill>
                  <a:schemeClr val="tx1"/>
                </a:solidFill>
                <a:latin typeface="Arial" panose="020B0604020202020204" pitchFamily="34" charset="0"/>
                <a:ea typeface="Arial Unicode MS"/>
              </a:rPr>
              <a:t>th</a:t>
            </a:r>
            <a:r>
              <a:rPr lang="en-GB" sz="4000" dirty="0">
                <a:solidFill>
                  <a:schemeClr val="tx1"/>
                </a:solidFill>
                <a:latin typeface="Arial" panose="020B0604020202020204" pitchFamily="34" charset="0"/>
                <a:ea typeface="Arial Unicode MS"/>
              </a:rPr>
              <a:t> September 2022).</a:t>
            </a:r>
            <a:endParaRPr lang="en-GB" sz="4000" dirty="0">
              <a:solidFill>
                <a:schemeClr val="tx1"/>
              </a:solidFill>
              <a:effectLst/>
              <a:latin typeface="Arial" panose="020B0604020202020204" pitchFamily="34" charset="0"/>
              <a:ea typeface="Arial Unicode MS"/>
            </a:endParaRPr>
          </a:p>
          <a:p>
            <a:r>
              <a:rPr lang="en-GB" sz="4000" dirty="0">
                <a:effectLst/>
                <a:latin typeface="Arial" panose="020B0604020202020204" pitchFamily="34" charset="0"/>
                <a:ea typeface="Arial Unicode MS"/>
              </a:rPr>
              <a:t>Di Giorgio, et al (2020). The interplay between mothers’ and children </a:t>
            </a:r>
            <a:r>
              <a:rPr lang="en-GB" sz="4000" dirty="0" err="1">
                <a:effectLst/>
                <a:latin typeface="Arial" panose="020B0604020202020204" pitchFamily="34" charset="0"/>
                <a:ea typeface="Arial Unicode MS"/>
              </a:rPr>
              <a:t>behavioral</a:t>
            </a:r>
            <a:r>
              <a:rPr lang="en-GB" sz="4000" dirty="0">
                <a:effectLst/>
                <a:latin typeface="Arial" panose="020B0604020202020204" pitchFamily="34" charset="0"/>
                <a:ea typeface="Arial Unicode MS"/>
              </a:rPr>
              <a:t> and psychological factors during COVID-19: An Italian study. </a:t>
            </a:r>
            <a:r>
              <a:rPr lang="en-GB" sz="4000" i="1" dirty="0">
                <a:effectLst/>
                <a:latin typeface="Arial" panose="020B0604020202020204" pitchFamily="34" charset="0"/>
                <a:ea typeface="Arial Unicode MS"/>
              </a:rPr>
              <a:t>European Society of Child and Adolescent Psychiatry. </a:t>
            </a:r>
            <a:r>
              <a:rPr lang="en-GB" sz="4000" dirty="0">
                <a:effectLst/>
                <a:latin typeface="Arial" panose="020B0604020202020204" pitchFamily="34" charset="0"/>
                <a:ea typeface="Calibri Light" panose="020F0302020204030204" pitchFamily="34" charset="0"/>
                <a:cs typeface="Arial" panose="020B0604020202020204" pitchFamily="34" charset="0"/>
              </a:rPr>
              <a:t>Available at: </a:t>
            </a:r>
            <a:r>
              <a:rPr lang="en-GB" sz="4000" u="sng" dirty="0">
                <a:solidFill>
                  <a:srgbClr val="0070C0"/>
                </a:solidFill>
                <a:effectLst/>
                <a:latin typeface="Arial" panose="020B0604020202020204" pitchFamily="34" charset="0"/>
                <a:ea typeface="Arial Unicode MS"/>
                <a:hlinkClick r:id="rId5">
                  <a:extLst>
                    <a:ext uri="{A12FA001-AC4F-418D-AE19-62706E023703}">
                      <ahyp:hlinkClr xmlns:ahyp="http://schemas.microsoft.com/office/drawing/2018/hyperlinkcolor" val="tx"/>
                    </a:ext>
                  </a:extLst>
                </a:hlinkClick>
              </a:rPr>
              <a:t>https://doi.org/10.1007/s00787-020-01631-3</a:t>
            </a:r>
            <a:r>
              <a:rPr lang="en-GB" sz="4000" dirty="0">
                <a:effectLst/>
                <a:latin typeface="Arial" panose="020B0604020202020204" pitchFamily="34" charset="0"/>
                <a:ea typeface="Arial Unicode MS"/>
              </a:rPr>
              <a:t>. (Accessed: 11</a:t>
            </a:r>
            <a:r>
              <a:rPr lang="en-GB" sz="4000" baseline="30000" dirty="0">
                <a:effectLst/>
                <a:latin typeface="Arial" panose="020B0604020202020204" pitchFamily="34" charset="0"/>
                <a:ea typeface="Arial Unicode MS"/>
              </a:rPr>
              <a:t>th</a:t>
            </a:r>
            <a:r>
              <a:rPr lang="en-GB" sz="4000" dirty="0">
                <a:effectLst/>
                <a:latin typeface="Arial" panose="020B0604020202020204" pitchFamily="34" charset="0"/>
                <a:ea typeface="Arial Unicode MS"/>
              </a:rPr>
              <a:t> September 2022).</a:t>
            </a:r>
          </a:p>
          <a:p>
            <a:r>
              <a:rPr lang="en-GB" sz="4000" dirty="0">
                <a:effectLst/>
                <a:latin typeface="Arial" panose="020B0604020202020204" pitchFamily="34" charset="0"/>
                <a:ea typeface="Arial Unicode MS"/>
              </a:rPr>
              <a:t>GOV UK (2022)  </a:t>
            </a:r>
            <a:r>
              <a:rPr lang="en-GB" sz="4000" i="1" dirty="0">
                <a:effectLst/>
                <a:latin typeface="Arial" panose="020B0604020202020204" pitchFamily="34" charset="0"/>
                <a:ea typeface="Arial Unicode MS"/>
              </a:rPr>
              <a:t>State of the Nation 2021 children and young peoples wellbeing </a:t>
            </a:r>
            <a:r>
              <a:rPr lang="en-GB" sz="4000" dirty="0">
                <a:effectLst/>
                <a:latin typeface="Arial" panose="020B0604020202020204" pitchFamily="34" charset="0"/>
                <a:ea typeface="Arial Unicode MS"/>
              </a:rPr>
              <a:t>[Online] Available at: </a:t>
            </a:r>
            <a:r>
              <a:rPr lang="en-GB" sz="4000" u="sng" dirty="0">
                <a:solidFill>
                  <a:srgbClr val="0070C0"/>
                </a:solidFill>
                <a:effectLst/>
                <a:latin typeface="Arial" panose="020B0604020202020204" pitchFamily="34" charset="0"/>
                <a:ea typeface="Arial Unicode MS"/>
                <a:hlinkClick r:id="rId6">
                  <a:extLst>
                    <a:ext uri="{A12FA001-AC4F-418D-AE19-62706E023703}">
                      <ahyp:hlinkClr xmlns:ahyp="http://schemas.microsoft.com/office/drawing/2018/hyperlinkcolor" val="tx"/>
                    </a:ext>
                  </a:extLst>
                </a:hlinkClick>
              </a:rPr>
              <a:t>https://www.gov.uk/government/publications/state-of-the-nation-2021-children-and-young-peoples-wellbeing</a:t>
            </a:r>
            <a:r>
              <a:rPr lang="en-GB" sz="4000" dirty="0">
                <a:effectLst/>
                <a:latin typeface="Arial" panose="020B0604020202020204" pitchFamily="34" charset="0"/>
                <a:ea typeface="Arial Unicode MS"/>
              </a:rPr>
              <a:t>. (Accessed: 11</a:t>
            </a:r>
            <a:r>
              <a:rPr lang="en-GB" sz="4000" baseline="30000" dirty="0">
                <a:effectLst/>
                <a:latin typeface="Arial" panose="020B0604020202020204" pitchFamily="34" charset="0"/>
                <a:ea typeface="Arial Unicode MS"/>
              </a:rPr>
              <a:t>th</a:t>
            </a:r>
            <a:r>
              <a:rPr lang="en-GB" sz="4000" dirty="0">
                <a:effectLst/>
                <a:latin typeface="Arial" panose="020B0604020202020204" pitchFamily="34" charset="0"/>
                <a:ea typeface="Arial Unicode MS"/>
              </a:rPr>
              <a:t> September 2022).</a:t>
            </a:r>
          </a:p>
          <a:p>
            <a:r>
              <a:rPr lang="en-GB" sz="4000" dirty="0">
                <a:solidFill>
                  <a:schemeClr val="tx1"/>
                </a:solidFill>
                <a:effectLst/>
                <a:latin typeface="Arial" panose="020B0604020202020204" pitchFamily="34" charset="0"/>
                <a:ea typeface="Arial Unicode MS"/>
              </a:rPr>
              <a:t>Jennings and Hutchinson (2020) </a:t>
            </a:r>
            <a:r>
              <a:rPr lang="en-GB" sz="4000" i="1" dirty="0">
                <a:solidFill>
                  <a:schemeClr val="tx1"/>
                </a:solidFill>
                <a:effectLst/>
                <a:latin typeface="Arial" panose="020B0604020202020204" pitchFamily="34" charset="0"/>
                <a:ea typeface="Arial Unicode MS"/>
              </a:rPr>
              <a:t>Access to child mental health services </a:t>
            </a:r>
            <a:r>
              <a:rPr lang="en-GB" sz="4000" dirty="0">
                <a:solidFill>
                  <a:schemeClr val="tx1"/>
                </a:solidFill>
                <a:effectLst/>
                <a:latin typeface="Arial" panose="020B0604020202020204" pitchFamily="34" charset="0"/>
                <a:ea typeface="Arial Unicode MS"/>
              </a:rPr>
              <a:t>[Online] Available at: </a:t>
            </a:r>
            <a:r>
              <a:rPr lang="en-GB" sz="4000" dirty="0">
                <a:solidFill>
                  <a:srgbClr val="0070C0"/>
                </a:solidFill>
                <a:effectLst/>
                <a:latin typeface="Arial" panose="020B0604020202020204" pitchFamily="34" charset="0"/>
                <a:ea typeface="Arial Unicode MS"/>
                <a:hlinkClick r:id="rId7">
                  <a:extLst>
                    <a:ext uri="{A12FA001-AC4F-418D-AE19-62706E023703}">
                      <ahyp:hlinkClr xmlns:ahyp="http://schemas.microsoft.com/office/drawing/2018/hyperlinkcolor" val="tx"/>
                    </a:ext>
                  </a:extLst>
                </a:hlinkClick>
              </a:rPr>
              <a:t>https://dera.ioe.ac.uk/34811/1/Access-to-CAMHS-in-2019_EPI.pdf</a:t>
            </a:r>
            <a:r>
              <a:rPr lang="en-GB" sz="4000" dirty="0">
                <a:effectLst/>
                <a:latin typeface="Arial" panose="020B0604020202020204" pitchFamily="34" charset="0"/>
                <a:ea typeface="Arial Unicode MS"/>
              </a:rPr>
              <a:t>. (Accessed: 11</a:t>
            </a:r>
            <a:r>
              <a:rPr lang="en-GB" sz="4000" baseline="30000" dirty="0">
                <a:effectLst/>
                <a:latin typeface="Arial" panose="020B0604020202020204" pitchFamily="34" charset="0"/>
                <a:ea typeface="Arial Unicode MS"/>
              </a:rPr>
              <a:t>th</a:t>
            </a:r>
            <a:r>
              <a:rPr lang="en-GB" sz="4000" dirty="0">
                <a:effectLst/>
                <a:latin typeface="Arial" panose="020B0604020202020204" pitchFamily="34" charset="0"/>
                <a:ea typeface="Arial Unicode MS"/>
              </a:rPr>
              <a:t> September 2022).</a:t>
            </a:r>
          </a:p>
          <a:p>
            <a:r>
              <a:rPr lang="en-GB" sz="4000" dirty="0" err="1">
                <a:solidFill>
                  <a:schemeClr val="tx1"/>
                </a:solidFill>
                <a:effectLst/>
                <a:latin typeface="Arial" panose="020B0604020202020204" pitchFamily="34" charset="0"/>
                <a:ea typeface="Arial Unicode MS"/>
              </a:rPr>
              <a:t>Jesson</a:t>
            </a:r>
            <a:r>
              <a:rPr lang="en-GB" sz="4000" dirty="0">
                <a:solidFill>
                  <a:schemeClr val="tx1"/>
                </a:solidFill>
                <a:effectLst/>
                <a:latin typeface="Arial" panose="020B0604020202020204" pitchFamily="34" charset="0"/>
                <a:ea typeface="Arial Unicode MS"/>
              </a:rPr>
              <a:t>, J., Matheson, L. &amp; Lacey, F.M. (2011) </a:t>
            </a:r>
            <a:r>
              <a:rPr lang="en-GB" sz="4000" i="1" dirty="0">
                <a:solidFill>
                  <a:schemeClr val="tx1"/>
                </a:solidFill>
                <a:effectLst/>
                <a:latin typeface="Arial" panose="020B0604020202020204" pitchFamily="34" charset="0"/>
                <a:ea typeface="Arial Unicode MS"/>
              </a:rPr>
              <a:t>“Doing Your Literature Review: Traditional and Systematic Techniques” </a:t>
            </a:r>
            <a:r>
              <a:rPr lang="en-GB" sz="4000" dirty="0">
                <a:solidFill>
                  <a:schemeClr val="tx1"/>
                </a:solidFill>
                <a:effectLst/>
                <a:latin typeface="Arial" panose="020B0604020202020204" pitchFamily="34" charset="0"/>
                <a:ea typeface="Arial Unicode MS"/>
              </a:rPr>
              <a:t>SAGE Publications</a:t>
            </a:r>
          </a:p>
          <a:p>
            <a:r>
              <a:rPr lang="en-GB" sz="4000" dirty="0">
                <a:effectLst/>
                <a:latin typeface="Arial" panose="020B0604020202020204" pitchFamily="34" charset="0"/>
                <a:ea typeface="Arial Unicode MS"/>
              </a:rPr>
              <a:t>Lewis et al. (2021) </a:t>
            </a:r>
            <a:r>
              <a:rPr lang="en-GB" sz="4000" i="1" dirty="0">
                <a:effectLst/>
                <a:latin typeface="Arial" panose="020B0604020202020204" pitchFamily="34" charset="0"/>
                <a:ea typeface="Arial Unicode MS"/>
              </a:rPr>
              <a:t>National exams cancelled for two consecutive years</a:t>
            </a:r>
            <a:r>
              <a:rPr lang="en-GB" sz="4000" dirty="0">
                <a:effectLst/>
                <a:latin typeface="Arial" panose="020B0604020202020204" pitchFamily="34" charset="0"/>
                <a:ea typeface="Arial Unicode MS"/>
              </a:rPr>
              <a:t> [Online] Available </a:t>
            </a:r>
            <a:r>
              <a:rPr lang="en-GB" sz="4000" dirty="0" err="1">
                <a:effectLst/>
                <a:latin typeface="Arial" panose="020B0604020202020204" pitchFamily="34" charset="0"/>
                <a:ea typeface="Arial Unicode MS"/>
              </a:rPr>
              <a:t>at</a:t>
            </a:r>
            <a:r>
              <a:rPr lang="en-GB" sz="4000" dirty="0" err="1">
                <a:solidFill>
                  <a:srgbClr val="0070C0"/>
                </a:solidFill>
                <a:effectLst/>
                <a:latin typeface="Arial" panose="020B0604020202020204" pitchFamily="34" charset="0"/>
                <a:ea typeface="Arial Unicode MS"/>
              </a:rPr>
              <a:t>:</a:t>
            </a:r>
            <a:r>
              <a:rPr lang="en-GB" sz="4000" u="sng" dirty="0" err="1">
                <a:solidFill>
                  <a:srgbClr val="0070C0"/>
                </a:solidFill>
                <a:effectLst/>
                <a:latin typeface="Arial" panose="020B0604020202020204" pitchFamily="34" charset="0"/>
                <a:ea typeface="Arial Unicode MS"/>
                <a:hlinkClick r:id="rId8">
                  <a:extLst>
                    <a:ext uri="{A12FA001-AC4F-418D-AE19-62706E023703}">
                      <ahyp:hlinkClr xmlns:ahyp="http://schemas.microsoft.com/office/drawing/2018/hyperlinkcolor" val="tx"/>
                    </a:ext>
                  </a:extLst>
                </a:hlinkClick>
              </a:rPr>
              <a:t>https</a:t>
            </a:r>
            <a:r>
              <a:rPr lang="en-GB" sz="4000" u="sng" dirty="0">
                <a:solidFill>
                  <a:srgbClr val="0070C0"/>
                </a:solidFill>
                <a:effectLst/>
                <a:latin typeface="Arial" panose="020B0604020202020204" pitchFamily="34" charset="0"/>
                <a:ea typeface="Arial Unicode MS"/>
                <a:hlinkClick r:id="rId8">
                  <a:extLst>
                    <a:ext uri="{A12FA001-AC4F-418D-AE19-62706E023703}">
                      <ahyp:hlinkClr xmlns:ahyp="http://schemas.microsoft.com/office/drawing/2018/hyperlinkcolor" val="tx"/>
                    </a:ext>
                  </a:extLst>
                </a:hlinkClick>
              </a:rPr>
              <a:t>://www.bmj.com/content/372/bmj.n521#:~:text=Some%208.8%20million%20schoolchildren%20in%20the%20UK%20have,and%20national%20exams%20cancelled%20for%20two%20consecutive%20years</a:t>
            </a:r>
            <a:r>
              <a:rPr lang="en-GB" sz="4000" u="sng" dirty="0">
                <a:solidFill>
                  <a:srgbClr val="0070C0"/>
                </a:solidFill>
                <a:effectLst/>
                <a:latin typeface="Arial" panose="020B0604020202020204" pitchFamily="34" charset="0"/>
                <a:ea typeface="Arial Unicode MS"/>
              </a:rPr>
              <a:t> </a:t>
            </a:r>
            <a:r>
              <a:rPr lang="en-GB" sz="4000" dirty="0">
                <a:solidFill>
                  <a:schemeClr val="tx1"/>
                </a:solidFill>
                <a:effectLst/>
                <a:latin typeface="Arial" panose="020B0604020202020204" pitchFamily="34" charset="0"/>
                <a:ea typeface="Arial Unicode MS"/>
              </a:rPr>
              <a:t>(Accessed: 11</a:t>
            </a:r>
            <a:r>
              <a:rPr lang="en-GB" sz="4000" baseline="30000" dirty="0">
                <a:solidFill>
                  <a:schemeClr val="tx1"/>
                </a:solidFill>
                <a:effectLst/>
                <a:latin typeface="Arial" panose="020B0604020202020204" pitchFamily="34" charset="0"/>
                <a:ea typeface="Arial Unicode MS"/>
              </a:rPr>
              <a:t>th</a:t>
            </a:r>
            <a:r>
              <a:rPr lang="en-GB" sz="4000" dirty="0">
                <a:solidFill>
                  <a:schemeClr val="tx1"/>
                </a:solidFill>
                <a:effectLst/>
                <a:latin typeface="Arial" panose="020B0604020202020204" pitchFamily="34" charset="0"/>
                <a:ea typeface="Arial Unicode MS"/>
              </a:rPr>
              <a:t> September 2022).</a:t>
            </a:r>
          </a:p>
          <a:p>
            <a:r>
              <a:rPr lang="en-GB" sz="4000" dirty="0">
                <a:effectLst/>
                <a:latin typeface="Arial" panose="020B0604020202020204" pitchFamily="34" charset="0"/>
                <a:ea typeface="Arial Unicode MS"/>
              </a:rPr>
              <a:t>Long et al., (2021) </a:t>
            </a:r>
            <a:r>
              <a:rPr lang="en-GB" sz="4000" i="1" dirty="0">
                <a:effectLst/>
                <a:latin typeface="Arial" panose="020B0604020202020204" pitchFamily="34" charset="0"/>
                <a:ea typeface="Arial Unicode MS"/>
              </a:rPr>
              <a:t>Optimising the value of the critical appraisal skills programme (CASP) tool for quality appraisal in qualitative evidence synthesis</a:t>
            </a:r>
            <a:r>
              <a:rPr lang="en-GB" sz="4000" dirty="0">
                <a:effectLst/>
                <a:latin typeface="Arial" panose="020B0604020202020204" pitchFamily="34" charset="0"/>
                <a:ea typeface="Arial Unicode MS"/>
              </a:rPr>
              <a:t> [Online] Available </a:t>
            </a:r>
            <a:r>
              <a:rPr lang="en-GB" sz="4000" dirty="0">
                <a:solidFill>
                  <a:schemeClr val="tx1"/>
                </a:solidFill>
                <a:effectLst/>
                <a:latin typeface="Arial" panose="020B0604020202020204" pitchFamily="34" charset="0"/>
                <a:ea typeface="Arial Unicode MS"/>
              </a:rPr>
              <a:t>at</a:t>
            </a:r>
            <a:r>
              <a:rPr lang="en-GB" sz="4000" dirty="0">
                <a:solidFill>
                  <a:srgbClr val="0070C0"/>
                </a:solidFill>
                <a:effectLst/>
                <a:latin typeface="Arial" panose="020B0604020202020204" pitchFamily="34" charset="0"/>
                <a:ea typeface="Arial Unicode MS"/>
              </a:rPr>
              <a:t> </a:t>
            </a:r>
            <a:r>
              <a:rPr lang="en-GB" sz="4000" u="sng" dirty="0">
                <a:solidFill>
                  <a:srgbClr val="0070C0"/>
                </a:solidFill>
                <a:effectLst/>
                <a:latin typeface="Arial" panose="020B0604020202020204" pitchFamily="34" charset="0"/>
                <a:ea typeface="Arial Unicode MS"/>
                <a:hlinkClick r:id="rId9">
                  <a:extLst>
                    <a:ext uri="{A12FA001-AC4F-418D-AE19-62706E023703}">
                      <ahyp:hlinkClr xmlns:ahyp="http://schemas.microsoft.com/office/drawing/2018/hyperlinkcolor" val="tx"/>
                    </a:ext>
                  </a:extLst>
                </a:hlinkClick>
              </a:rPr>
              <a:t>https://journals.sagepub.com/doi/full/10.1177/2632084320947559</a:t>
            </a:r>
            <a:r>
              <a:rPr lang="en-GB" sz="4000" u="sng" dirty="0">
                <a:solidFill>
                  <a:srgbClr val="0070C0"/>
                </a:solidFill>
                <a:effectLst/>
                <a:latin typeface="Arial" panose="020B0604020202020204" pitchFamily="34" charset="0"/>
                <a:ea typeface="Arial Unicode MS"/>
              </a:rPr>
              <a:t> (Accessed: 11</a:t>
            </a:r>
            <a:r>
              <a:rPr lang="en-GB" sz="4000" u="sng" baseline="30000" dirty="0">
                <a:solidFill>
                  <a:srgbClr val="0070C0"/>
                </a:solidFill>
                <a:effectLst/>
                <a:latin typeface="Arial" panose="020B0604020202020204" pitchFamily="34" charset="0"/>
                <a:ea typeface="Arial Unicode MS"/>
              </a:rPr>
              <a:t>th</a:t>
            </a:r>
            <a:r>
              <a:rPr lang="en-GB" sz="4000" u="sng" dirty="0">
                <a:solidFill>
                  <a:srgbClr val="0070C0"/>
                </a:solidFill>
                <a:effectLst/>
                <a:latin typeface="Arial" panose="020B0604020202020204" pitchFamily="34" charset="0"/>
                <a:ea typeface="Arial Unicode MS"/>
              </a:rPr>
              <a:t> September 2022).</a:t>
            </a:r>
            <a:endParaRPr lang="en-GB" sz="4000" dirty="0">
              <a:solidFill>
                <a:srgbClr val="0070C0"/>
              </a:solidFill>
              <a:effectLst/>
              <a:latin typeface="Calibri Light" panose="020F0302020204030204" pitchFamily="34" charset="0"/>
              <a:ea typeface="Calibri Light" panose="020F0302020204030204" pitchFamily="34" charset="0"/>
            </a:endParaRPr>
          </a:p>
          <a:p>
            <a:r>
              <a:rPr lang="en-GB" sz="4000" dirty="0">
                <a:solidFill>
                  <a:schemeClr val="tx1"/>
                </a:solidFill>
                <a:effectLst/>
                <a:latin typeface="Arial" panose="020B0604020202020204" pitchFamily="34" charset="0"/>
                <a:ea typeface="Arial Unicode MS"/>
              </a:rPr>
              <a:t>NHS Digital (2021) </a:t>
            </a:r>
            <a:r>
              <a:rPr lang="en-GB" sz="4000" i="1" dirty="0">
                <a:solidFill>
                  <a:schemeClr val="tx1"/>
                </a:solidFill>
                <a:effectLst/>
                <a:latin typeface="Arial" panose="020B0604020202020204" pitchFamily="34" charset="0"/>
                <a:ea typeface="Arial Unicode MS"/>
              </a:rPr>
              <a:t>Statistics</a:t>
            </a:r>
            <a:r>
              <a:rPr lang="en-GB" sz="4000" dirty="0">
                <a:solidFill>
                  <a:schemeClr val="tx1"/>
                </a:solidFill>
                <a:effectLst/>
                <a:latin typeface="Arial" panose="020B0604020202020204" pitchFamily="34" charset="0"/>
                <a:ea typeface="Arial Unicode MS"/>
              </a:rPr>
              <a:t> [Online] Available at:</a:t>
            </a:r>
            <a:r>
              <a:rPr lang="en-GB" sz="4000" dirty="0">
                <a:effectLst/>
                <a:latin typeface="Arial" panose="020B0604020202020204" pitchFamily="34" charset="0"/>
                <a:ea typeface="Arial Unicode MS"/>
              </a:rPr>
              <a:t> </a:t>
            </a:r>
            <a:r>
              <a:rPr lang="en-GB" sz="4000" u="sng" dirty="0">
                <a:solidFill>
                  <a:srgbClr val="0070C0"/>
                </a:solidFill>
                <a:effectLst/>
                <a:latin typeface="Arial" panose="020B0604020202020204" pitchFamily="34" charset="0"/>
                <a:ea typeface="Arial Unicode MS"/>
                <a:hlinkClick r:id="rId10">
                  <a:extLst>
                    <a:ext uri="{A12FA001-AC4F-418D-AE19-62706E023703}">
                      <ahyp:hlinkClr xmlns:ahyp="http://schemas.microsoft.com/office/drawing/2018/hyperlinkcolor" val="tx"/>
                    </a:ext>
                  </a:extLst>
                </a:hlinkClick>
              </a:rPr>
              <a:t>https://digital.nhs.uk/data-and-information/publications/statistical/mental-health-services-monthly-statistics</a:t>
            </a:r>
            <a:r>
              <a:rPr lang="en-GB" sz="4000" dirty="0">
                <a:solidFill>
                  <a:srgbClr val="0070C0"/>
                </a:solidFill>
                <a:effectLst/>
                <a:latin typeface="Arial" panose="020B0604020202020204" pitchFamily="34" charset="0"/>
                <a:ea typeface="Arial Unicode MS"/>
              </a:rPr>
              <a:t>. </a:t>
            </a:r>
            <a:r>
              <a:rPr lang="en-GB" sz="4000" dirty="0">
                <a:solidFill>
                  <a:schemeClr val="tx1"/>
                </a:solidFill>
                <a:effectLst/>
                <a:latin typeface="Arial" panose="020B0604020202020204" pitchFamily="34" charset="0"/>
                <a:ea typeface="Arial Unicode MS"/>
              </a:rPr>
              <a:t>(Accessed: 11</a:t>
            </a:r>
            <a:r>
              <a:rPr lang="en-GB" sz="4000" baseline="30000" dirty="0">
                <a:solidFill>
                  <a:schemeClr val="tx1"/>
                </a:solidFill>
                <a:effectLst/>
                <a:latin typeface="Arial" panose="020B0604020202020204" pitchFamily="34" charset="0"/>
                <a:ea typeface="Arial Unicode MS"/>
              </a:rPr>
              <a:t>th</a:t>
            </a:r>
            <a:r>
              <a:rPr lang="en-GB" sz="4000" dirty="0">
                <a:solidFill>
                  <a:schemeClr val="tx1"/>
                </a:solidFill>
                <a:effectLst/>
                <a:latin typeface="Arial" panose="020B0604020202020204" pitchFamily="34" charset="0"/>
                <a:ea typeface="Arial Unicode MS"/>
              </a:rPr>
              <a:t> September 2022).</a:t>
            </a:r>
          </a:p>
          <a:p>
            <a:r>
              <a:rPr lang="en-GB" sz="4000" u="sng"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NHS Digital (2021) </a:t>
            </a:r>
            <a:r>
              <a:rPr lang="en-GB" sz="4000" i="1"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Mental Health of Children and Young People in England 2021 - wave 2 follow up to the 2017  [Online]            </a:t>
            </a:r>
            <a:r>
              <a:rPr lang="en-GB" sz="4000" u="sng"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Available at:  </a:t>
            </a:r>
            <a:r>
              <a:rPr lang="en-GB" sz="4000" dirty="0">
                <a:solidFill>
                  <a:srgbClr val="0070C0"/>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Mental Health of Children and Young People in England 2021 - wave 2 follow up to the 2017 survey - NHS Digital</a:t>
            </a:r>
            <a:r>
              <a:rPr lang="en-GB" sz="4000" dirty="0">
                <a:solidFill>
                  <a:srgbClr val="0070C0"/>
                </a:solidFill>
                <a:latin typeface="Arial" panose="020B0604020202020204" pitchFamily="34" charset="0"/>
                <a:cs typeface="Arial" panose="020B0604020202020204" pitchFamily="34" charset="0"/>
              </a:rPr>
              <a:t>. </a:t>
            </a:r>
            <a:r>
              <a:rPr lang="en-GB" sz="4000" dirty="0">
                <a:solidFill>
                  <a:schemeClr val="tx1"/>
                </a:solidFill>
                <a:latin typeface="Arial" panose="020B0604020202020204" pitchFamily="34" charset="0"/>
                <a:cs typeface="Arial" panose="020B0604020202020204" pitchFamily="34" charset="0"/>
              </a:rPr>
              <a:t>(Accessed: 11</a:t>
            </a:r>
            <a:r>
              <a:rPr lang="en-GB" sz="4000" baseline="30000" dirty="0">
                <a:solidFill>
                  <a:schemeClr val="tx1"/>
                </a:solidFill>
                <a:latin typeface="Arial" panose="020B0604020202020204" pitchFamily="34" charset="0"/>
                <a:cs typeface="Arial" panose="020B0604020202020204" pitchFamily="34" charset="0"/>
              </a:rPr>
              <a:t>th</a:t>
            </a:r>
            <a:r>
              <a:rPr lang="en-GB" sz="4000" dirty="0">
                <a:solidFill>
                  <a:schemeClr val="tx1"/>
                </a:solidFill>
                <a:latin typeface="Arial" panose="020B0604020202020204" pitchFamily="34" charset="0"/>
                <a:cs typeface="Arial" panose="020B0604020202020204" pitchFamily="34" charset="0"/>
              </a:rPr>
              <a:t> September 2022)</a:t>
            </a:r>
            <a:endParaRPr lang="en-GB" sz="4000" dirty="0">
              <a:solidFill>
                <a:schemeClr val="tx1"/>
              </a:solidFill>
              <a:effectLst/>
              <a:latin typeface="Arial" panose="020B0604020202020204" pitchFamily="34" charset="0"/>
              <a:ea typeface="Arial Unicode MS"/>
              <a:cs typeface="Arial" panose="020B0604020202020204" pitchFamily="34" charset="0"/>
            </a:endParaRPr>
          </a:p>
          <a:p>
            <a:r>
              <a:rPr lang="en-GB" sz="4000" dirty="0" err="1">
                <a:solidFill>
                  <a:schemeClr val="tx1"/>
                </a:solidFill>
                <a:effectLst/>
                <a:latin typeface="Arial" panose="020B0604020202020204" pitchFamily="34" charset="0"/>
                <a:ea typeface="Arial Unicode MS"/>
              </a:rPr>
              <a:t>Orgilés</a:t>
            </a:r>
            <a:r>
              <a:rPr lang="en-GB" sz="4000" dirty="0">
                <a:solidFill>
                  <a:schemeClr val="tx1"/>
                </a:solidFill>
                <a:effectLst/>
                <a:latin typeface="Arial" panose="020B0604020202020204" pitchFamily="34" charset="0"/>
                <a:ea typeface="Arial Unicode MS"/>
              </a:rPr>
              <a:t>, et al. (2020). Immediate psychological effects of the COVID-19 quarantine in youth from Italy and Spain</a:t>
            </a:r>
            <a:r>
              <a:rPr lang="en-GB" sz="4000" i="1" dirty="0">
                <a:solidFill>
                  <a:schemeClr val="tx1"/>
                </a:solidFill>
                <a:effectLst/>
                <a:latin typeface="Arial" panose="020B0604020202020204" pitchFamily="34" charset="0"/>
                <a:ea typeface="Arial Unicode MS"/>
              </a:rPr>
              <a:t>. Frontiers in Psychology</a:t>
            </a:r>
            <a:r>
              <a:rPr lang="en-GB" sz="4000" dirty="0">
                <a:solidFill>
                  <a:schemeClr val="tx1"/>
                </a:solidFill>
                <a:effectLst/>
                <a:latin typeface="Arial" panose="020B0604020202020204" pitchFamily="34" charset="0"/>
                <a:ea typeface="Arial Unicode MS"/>
              </a:rPr>
              <a:t>, 11, 579038 </a:t>
            </a:r>
            <a:r>
              <a:rPr lang="en-GB" sz="4000" i="1" dirty="0">
                <a:solidFill>
                  <a:schemeClr val="tx1"/>
                </a:solidFill>
                <a:effectLst/>
                <a:latin typeface="Arial" panose="020B0604020202020204" pitchFamily="34" charset="0"/>
                <a:ea typeface="Arial Unicode MS"/>
              </a:rPr>
              <a:t>pandemic on primary care-recorded mental illness </a:t>
            </a:r>
            <a:endParaRPr lang="en-GB" sz="4000" dirty="0">
              <a:solidFill>
                <a:schemeClr val="tx1"/>
              </a:solidFill>
              <a:effectLst/>
              <a:latin typeface="Calibri Light" panose="020F0302020204030204" pitchFamily="34" charset="0"/>
              <a:ea typeface="Calibri Light" panose="020F0302020204030204" pitchFamily="34" charset="0"/>
            </a:endParaRPr>
          </a:p>
          <a:p>
            <a:r>
              <a:rPr lang="en-GB" sz="4000" i="1" dirty="0">
                <a:solidFill>
                  <a:schemeClr val="tx1"/>
                </a:solidFill>
                <a:effectLst/>
                <a:latin typeface="Arial" panose="020B0604020202020204" pitchFamily="34" charset="0"/>
                <a:ea typeface="Arial Unicode MS"/>
              </a:rPr>
              <a:t> </a:t>
            </a:r>
            <a:r>
              <a:rPr lang="en-GB" sz="4000" dirty="0" err="1">
                <a:solidFill>
                  <a:schemeClr val="tx1"/>
                </a:solidFill>
                <a:effectLst/>
                <a:latin typeface="Arial" panose="020B0604020202020204" pitchFamily="34" charset="0"/>
                <a:ea typeface="Calibri Light" panose="020F0302020204030204" pitchFamily="34" charset="0"/>
              </a:rPr>
              <a:t>Solmi</a:t>
            </a:r>
            <a:r>
              <a:rPr lang="en-GB" sz="4000" dirty="0">
                <a:solidFill>
                  <a:schemeClr val="tx1"/>
                </a:solidFill>
                <a:effectLst/>
                <a:latin typeface="Arial" panose="020B0604020202020204" pitchFamily="34" charset="0"/>
                <a:ea typeface="Calibri Light" panose="020F0302020204030204" pitchFamily="34" charset="0"/>
              </a:rPr>
              <a:t>, F., et al.  (2021). COVID-19 and eating disorders in young people. </a:t>
            </a:r>
            <a:r>
              <a:rPr lang="en-GB" sz="4000" i="1" dirty="0">
                <a:solidFill>
                  <a:schemeClr val="tx1"/>
                </a:solidFill>
                <a:effectLst/>
                <a:latin typeface="Arial" panose="020B0604020202020204" pitchFamily="34" charset="0"/>
                <a:ea typeface="Calibri Light" panose="020F0302020204030204" pitchFamily="34" charset="0"/>
              </a:rPr>
              <a:t>The Lancet Child &amp;amp; Adolescent Health</a:t>
            </a:r>
            <a:r>
              <a:rPr lang="en-GB" sz="4000" dirty="0">
                <a:solidFill>
                  <a:schemeClr val="tx1"/>
                </a:solidFill>
                <a:effectLst/>
                <a:latin typeface="Arial" panose="020B0604020202020204" pitchFamily="34" charset="0"/>
                <a:ea typeface="Calibri Light" panose="020F0302020204030204" pitchFamily="34" charset="0"/>
              </a:rPr>
              <a:t>, [Online] 5(5), pp.316-318. Available at: </a:t>
            </a:r>
            <a:r>
              <a:rPr lang="en-GB" sz="4000" u="sng" dirty="0">
                <a:solidFill>
                  <a:srgbClr val="0070C0"/>
                </a:solidFill>
                <a:effectLst/>
                <a:latin typeface="Arial" panose="020B0604020202020204" pitchFamily="34" charset="0"/>
                <a:ea typeface="Calibri Light" panose="020F0302020204030204" pitchFamily="34" charset="0"/>
                <a:hlinkClick r:id="rId12">
                  <a:extLst>
                    <a:ext uri="{A12FA001-AC4F-418D-AE19-62706E023703}">
                      <ahyp:hlinkClr xmlns:ahyp="http://schemas.microsoft.com/office/drawing/2018/hyperlinkcolor" val="tx"/>
                    </a:ext>
                  </a:extLst>
                </a:hlinkClick>
              </a:rPr>
              <a:t>https://pubmed.ncbi.nlm.nih.gov/33864741/</a:t>
            </a:r>
            <a:r>
              <a:rPr lang="en-GB" sz="4000" dirty="0">
                <a:solidFill>
                  <a:srgbClr val="0070C0"/>
                </a:solidFill>
                <a:effectLst/>
                <a:latin typeface="Arial" panose="020B0604020202020204" pitchFamily="34" charset="0"/>
                <a:ea typeface="Calibri Light" panose="020F0302020204030204" pitchFamily="34" charset="0"/>
              </a:rPr>
              <a:t>. </a:t>
            </a:r>
            <a:r>
              <a:rPr lang="en-GB" sz="4000" dirty="0">
                <a:solidFill>
                  <a:srgbClr val="000000"/>
                </a:solidFill>
                <a:effectLst/>
                <a:latin typeface="Arial" panose="020B0604020202020204" pitchFamily="34" charset="0"/>
                <a:ea typeface="Calibri Light" panose="020F0302020204030204" pitchFamily="34" charset="0"/>
              </a:rPr>
              <a:t>(Accessed: </a:t>
            </a:r>
            <a:r>
              <a:rPr lang="en-GB" sz="4000" dirty="0">
                <a:solidFill>
                  <a:srgbClr val="000000"/>
                </a:solidFill>
                <a:latin typeface="Arial" panose="020B0604020202020204" pitchFamily="34" charset="0"/>
                <a:ea typeface="Calibri Light" panose="020F0302020204030204" pitchFamily="34" charset="0"/>
              </a:rPr>
              <a:t>1</a:t>
            </a:r>
            <a:r>
              <a:rPr lang="en-GB" sz="4000" dirty="0">
                <a:solidFill>
                  <a:srgbClr val="000000"/>
                </a:solidFill>
                <a:effectLst/>
                <a:latin typeface="Arial" panose="020B0604020202020204" pitchFamily="34" charset="0"/>
                <a:ea typeface="Calibri Light" panose="020F0302020204030204" pitchFamily="34" charset="0"/>
              </a:rPr>
              <a:t>0</a:t>
            </a:r>
            <a:r>
              <a:rPr lang="en-GB" sz="4000" baseline="30000" dirty="0">
                <a:solidFill>
                  <a:srgbClr val="000000"/>
                </a:solidFill>
                <a:effectLst/>
                <a:latin typeface="Arial" panose="020B0604020202020204" pitchFamily="34" charset="0"/>
                <a:ea typeface="Calibri Light" panose="020F0302020204030204" pitchFamily="34" charset="0"/>
              </a:rPr>
              <a:t>th</a:t>
            </a:r>
            <a:r>
              <a:rPr lang="en-GB" sz="4000" dirty="0">
                <a:solidFill>
                  <a:srgbClr val="000000"/>
                </a:solidFill>
                <a:effectLst/>
                <a:latin typeface="Arial" panose="020B0604020202020204" pitchFamily="34" charset="0"/>
                <a:ea typeface="Calibri Light" panose="020F0302020204030204" pitchFamily="34" charset="0"/>
              </a:rPr>
              <a:t> September 2022).</a:t>
            </a:r>
          </a:p>
          <a:p>
            <a:r>
              <a:rPr lang="en-GB" sz="4000" dirty="0" err="1">
                <a:effectLst/>
                <a:latin typeface="Arial" panose="020B0604020202020204" pitchFamily="34" charset="0"/>
                <a:ea typeface="Arial Unicode MS"/>
              </a:rPr>
              <a:t>Toseeb</a:t>
            </a:r>
            <a:r>
              <a:rPr lang="en-GB" sz="4000" dirty="0">
                <a:effectLst/>
                <a:latin typeface="Arial" panose="020B0604020202020204" pitchFamily="34" charset="0"/>
                <a:ea typeface="Arial Unicode MS"/>
              </a:rPr>
              <a:t> et al (2020) </a:t>
            </a:r>
            <a:r>
              <a:rPr lang="en-GB" sz="4000" i="1" dirty="0">
                <a:effectLst/>
                <a:latin typeface="Arial" panose="020B0604020202020204" pitchFamily="34" charset="0"/>
                <a:ea typeface="Arial Unicode MS"/>
              </a:rPr>
              <a:t>self-harm episodes in the UK: A population-based cohort  </a:t>
            </a:r>
            <a:r>
              <a:rPr lang="en-GB" sz="4000" dirty="0">
                <a:effectLst/>
                <a:latin typeface="Arial" panose="020B0604020202020204" pitchFamily="34" charset="0"/>
                <a:ea typeface="Arial Unicode MS"/>
              </a:rPr>
              <a:t>[Online] </a:t>
            </a:r>
            <a:r>
              <a:rPr kumimoji="0" lang="en-GB" sz="4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Arial Unicode MS"/>
                <a:cs typeface="+mn-cs"/>
              </a:rPr>
              <a:t>Available at: </a:t>
            </a:r>
            <a:r>
              <a:rPr kumimoji="0" lang="en-GB" sz="4000" b="0" i="0" u="sng" strike="noStrike" kern="1200" cap="none" spc="0" normalizeH="0" baseline="0" noProof="0" dirty="0">
                <a:ln>
                  <a:noFill/>
                </a:ln>
                <a:solidFill>
                  <a:srgbClr val="0070C0"/>
                </a:solidFill>
                <a:effectLst/>
                <a:uLnTx/>
                <a:uFillTx/>
                <a:latin typeface="Arial" panose="020B0604020202020204" pitchFamily="34" charset="0"/>
                <a:ea typeface="Arial Unicode MS"/>
                <a:cs typeface="+mn-cs"/>
                <a:hlinkClick r:id="rId13">
                  <a:extLst>
                    <a:ext uri="{A12FA001-AC4F-418D-AE19-62706E023703}">
                      <ahyp:hlinkClr xmlns:ahyp="http://schemas.microsoft.com/office/drawing/2018/hyperlinkcolor" val="tx"/>
                    </a:ext>
                  </a:extLst>
                </a:hlinkClick>
              </a:rPr>
              <a:t>https://journals.sagepub.com/doi/full/10.1177/13623613221082715</a:t>
            </a:r>
            <a:r>
              <a:rPr kumimoji="0" lang="en-GB" sz="4000" b="0" i="0" u="sng" strike="noStrike" kern="1200" cap="none" spc="0" normalizeH="0" baseline="0" noProof="0" dirty="0">
                <a:ln>
                  <a:noFill/>
                </a:ln>
                <a:solidFill>
                  <a:srgbClr val="0000FF"/>
                </a:solidFill>
                <a:effectLst/>
                <a:uLnTx/>
                <a:uFillTx/>
                <a:latin typeface="Arial" panose="020B0604020202020204" pitchFamily="34" charset="0"/>
                <a:ea typeface="Arial Unicode MS"/>
                <a:cs typeface="+mn-cs"/>
              </a:rPr>
              <a:t>. </a:t>
            </a:r>
            <a:r>
              <a:rPr kumimoji="0" lang="en-GB" sz="4000" b="0" i="0"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(Accessed: 11</a:t>
            </a:r>
            <a:r>
              <a:rPr kumimoji="0" lang="en-GB" sz="4000" b="0" i="0" strike="noStrike" kern="1200" cap="none" spc="0" normalizeH="0" baseline="30000" noProof="0" dirty="0">
                <a:ln>
                  <a:noFill/>
                </a:ln>
                <a:solidFill>
                  <a:schemeClr val="tx1"/>
                </a:solidFill>
                <a:effectLst/>
                <a:uLnTx/>
                <a:uFillTx/>
                <a:latin typeface="Arial" panose="020B0604020202020204" pitchFamily="34" charset="0"/>
                <a:ea typeface="Arial Unicode MS"/>
                <a:cs typeface="+mn-cs"/>
              </a:rPr>
              <a:t>th</a:t>
            </a:r>
            <a:r>
              <a:rPr kumimoji="0" lang="en-GB" sz="4000" b="0" i="0"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September 2022).</a:t>
            </a:r>
            <a:endParaRPr lang="en-GB" sz="4000" dirty="0">
              <a:solidFill>
                <a:srgbClr val="000000"/>
              </a:solidFill>
              <a:effectLst/>
              <a:latin typeface="Arial" panose="020B0604020202020204" pitchFamily="34" charset="0"/>
              <a:ea typeface="Calibri Light" panose="020F0302020204030204" pitchFamily="34" charset="0"/>
            </a:endParaRPr>
          </a:p>
          <a:p>
            <a:r>
              <a:rPr lang="en-GB" sz="4000" dirty="0">
                <a:effectLst/>
                <a:latin typeface="Arial" panose="020B0604020202020204" pitchFamily="34" charset="0"/>
                <a:ea typeface="Arial Unicode MS"/>
              </a:rPr>
              <a:t>UNICEF (2022) </a:t>
            </a:r>
            <a:r>
              <a:rPr lang="en-GB" sz="4000" i="1" dirty="0">
                <a:effectLst/>
                <a:latin typeface="Arial" panose="020B0604020202020204" pitchFamily="34" charset="0"/>
                <a:ea typeface="Arial Unicode MS"/>
              </a:rPr>
              <a:t>Child rights convention [Online] </a:t>
            </a:r>
            <a:r>
              <a:rPr lang="en-GB" sz="4000" dirty="0">
                <a:effectLst/>
                <a:latin typeface="Arial" panose="020B0604020202020204" pitchFamily="34" charset="0"/>
                <a:ea typeface="Arial Unicode MS"/>
              </a:rPr>
              <a:t> Available at: </a:t>
            </a:r>
            <a:r>
              <a:rPr lang="en-GB" sz="4000" u="sng" dirty="0">
                <a:solidFill>
                  <a:srgbClr val="0070C0"/>
                </a:solidFill>
                <a:effectLst/>
                <a:latin typeface="Arial" panose="020B0604020202020204" pitchFamily="34" charset="0"/>
                <a:ea typeface="Arial Unicode MS"/>
                <a:hlinkClick r:id="rId14">
                  <a:extLst>
                    <a:ext uri="{A12FA001-AC4F-418D-AE19-62706E023703}">
                      <ahyp:hlinkClr xmlns:ahyp="http://schemas.microsoft.com/office/drawing/2018/hyperlinkcolor" val="tx"/>
                    </a:ext>
                  </a:extLst>
                </a:hlinkClick>
              </a:rPr>
              <a:t>https://www.unicef.org/child-rights-convention/convention-text-childrens-version</a:t>
            </a:r>
            <a:r>
              <a:rPr lang="en-GB" sz="4000" dirty="0">
                <a:effectLst/>
                <a:latin typeface="Arial" panose="020B0604020202020204" pitchFamily="34" charset="0"/>
                <a:ea typeface="Arial Unicode MS"/>
              </a:rPr>
              <a:t>. (Accessed: 11</a:t>
            </a:r>
            <a:r>
              <a:rPr lang="en-GB" sz="4000" baseline="30000" dirty="0">
                <a:effectLst/>
                <a:latin typeface="Arial" panose="020B0604020202020204" pitchFamily="34" charset="0"/>
                <a:ea typeface="Arial Unicode MS"/>
              </a:rPr>
              <a:t>th</a:t>
            </a:r>
            <a:r>
              <a:rPr lang="en-GB" sz="4000" dirty="0">
                <a:effectLst/>
                <a:latin typeface="Arial" panose="020B0604020202020204" pitchFamily="34" charset="0"/>
                <a:ea typeface="Arial Unicode MS"/>
              </a:rPr>
              <a:t> September 2022).</a:t>
            </a:r>
          </a:p>
          <a:p>
            <a:r>
              <a:rPr lang="en-GB" sz="4000" dirty="0">
                <a:latin typeface="Arial" panose="020B0604020202020204" pitchFamily="34" charset="0"/>
                <a:ea typeface="Arial Unicode MS"/>
              </a:rPr>
              <a:t>World Health Organisation</a:t>
            </a:r>
            <a:r>
              <a:rPr lang="en-GB" sz="4000" i="1" dirty="0">
                <a:latin typeface="Arial" panose="020B0604020202020204" pitchFamily="34" charset="0"/>
                <a:ea typeface="Arial Unicode MS"/>
              </a:rPr>
              <a:t> </a:t>
            </a:r>
            <a:r>
              <a:rPr lang="en-GB" sz="4000" dirty="0">
                <a:latin typeface="Arial" panose="020B0604020202020204" pitchFamily="34" charset="0"/>
                <a:ea typeface="Arial Unicode MS"/>
              </a:rPr>
              <a:t>Coronavirus (2021)  </a:t>
            </a:r>
            <a:r>
              <a:rPr lang="en-GB" sz="4000" i="1" dirty="0">
                <a:latin typeface="Arial" panose="020B0604020202020204" pitchFamily="34" charset="0"/>
                <a:ea typeface="Arial Unicode MS"/>
              </a:rPr>
              <a:t>[Online]</a:t>
            </a:r>
            <a:r>
              <a:rPr lang="en-GB" sz="4000" dirty="0">
                <a:latin typeface="Arial" panose="020B0604020202020204" pitchFamily="34" charset="0"/>
                <a:ea typeface="Arial Unicode MS"/>
              </a:rPr>
              <a:t> Available at: </a:t>
            </a:r>
            <a:r>
              <a:rPr lang="en-GB" sz="4000" dirty="0">
                <a:solidFill>
                  <a:srgbClr val="0070C0"/>
                </a:solidFill>
                <a:latin typeface="Arial" panose="020B0604020202020204" pitchFamily="34" charset="0"/>
                <a:ea typeface="Arial Unicode MS"/>
                <a:hlinkClick r:id="rId15">
                  <a:extLst>
                    <a:ext uri="{A12FA001-AC4F-418D-AE19-62706E023703}">
                      <ahyp:hlinkClr xmlns:ahyp="http://schemas.microsoft.com/office/drawing/2018/hyperlinkcolor" val="tx"/>
                    </a:ext>
                  </a:extLst>
                </a:hlinkClick>
              </a:rPr>
              <a:t>https://www.who.int/health-topics/coronavirus#tab=tab_1</a:t>
            </a:r>
            <a:r>
              <a:rPr lang="en-GB" sz="4000" dirty="0">
                <a:solidFill>
                  <a:srgbClr val="0070C0"/>
                </a:solidFill>
                <a:latin typeface="Arial" panose="020B0604020202020204" pitchFamily="34" charset="0"/>
                <a:ea typeface="Arial Unicode MS"/>
              </a:rPr>
              <a:t>.  </a:t>
            </a:r>
            <a:r>
              <a:rPr lang="en-GB" sz="4000" dirty="0">
                <a:solidFill>
                  <a:schemeClr val="tx1"/>
                </a:solidFill>
                <a:latin typeface="Arial" panose="020B0604020202020204" pitchFamily="34" charset="0"/>
                <a:ea typeface="Arial Unicode MS"/>
              </a:rPr>
              <a:t>(Accessed: 11</a:t>
            </a:r>
            <a:r>
              <a:rPr lang="en-GB" sz="4000" baseline="30000" dirty="0">
                <a:solidFill>
                  <a:schemeClr val="tx1"/>
                </a:solidFill>
                <a:latin typeface="Arial" panose="020B0604020202020204" pitchFamily="34" charset="0"/>
                <a:ea typeface="Arial Unicode MS"/>
              </a:rPr>
              <a:t>th</a:t>
            </a:r>
            <a:r>
              <a:rPr lang="en-GB" sz="4000" dirty="0">
                <a:solidFill>
                  <a:schemeClr val="tx1"/>
                </a:solidFill>
                <a:latin typeface="Arial" panose="020B0604020202020204" pitchFamily="34" charset="0"/>
                <a:ea typeface="Arial Unicode MS"/>
              </a:rPr>
              <a:t> September 2022).</a:t>
            </a:r>
            <a:endParaRPr lang="en-GB" sz="4000" dirty="0">
              <a:solidFill>
                <a:schemeClr val="tx1"/>
              </a:solidFill>
              <a:effectLst/>
              <a:latin typeface="Arial" panose="020B0604020202020204" pitchFamily="34" charset="0"/>
              <a:ea typeface="Arial Unicode MS"/>
            </a:endParaRPr>
          </a:p>
          <a:p>
            <a:endParaRPr lang="en-GB" sz="4000" dirty="0">
              <a:effectLst/>
              <a:latin typeface="Calibri Light" panose="020F0302020204030204" pitchFamily="34" charset="0"/>
              <a:ea typeface="Calibri Light" panose="020F030202020403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19778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222</TotalTime>
  <Words>2399</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 Light</vt:lpstr>
      <vt:lpstr>Trebuchet MS</vt:lpstr>
      <vt:lpstr>Wingdings 3</vt:lpstr>
      <vt:lpstr>Facet</vt:lpstr>
      <vt:lpstr>INVESTIGATING THE IMPACT OF THE COVID-19 PANDEMIC ON CHILDREN’S MENTAL HEALTH</vt:lpstr>
      <vt:lpstr>Chapter 1: Introduction</vt:lpstr>
      <vt:lpstr>Chapter 2: Background</vt:lpstr>
      <vt:lpstr>Chapter 3: Methods Data Collection/Data analysis</vt:lpstr>
      <vt:lpstr>Chapter 3: Methods</vt:lpstr>
      <vt:lpstr>Chapter 4: Results</vt:lpstr>
      <vt:lpstr>Chapter 4: Results</vt:lpstr>
      <vt:lpstr>Chapter 4: Discussion</vt:lpstr>
      <vt:lpstr>Chapter 5: Recommendations</vt:lpstr>
      <vt:lpstr>Chapter 5: Recommendations</vt:lpstr>
      <vt:lpstr>Chapter 5: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INVESTIGATING THE IMPACT OF THE COVID-19 PANDEMIC ON CHILDREN’S MENTAL HEALTH</dc:title>
  <dc:creator>salma begum</dc:creator>
  <cp:lastModifiedBy>salma begum</cp:lastModifiedBy>
  <cp:revision>15</cp:revision>
  <dcterms:created xsi:type="dcterms:W3CDTF">2022-09-16T15:51:58Z</dcterms:created>
  <dcterms:modified xsi:type="dcterms:W3CDTF">2022-09-20T21:22:05Z</dcterms:modified>
</cp:coreProperties>
</file>