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78" r:id="rId3"/>
    <p:sldId id="268" r:id="rId4"/>
    <p:sldId id="273" r:id="rId5"/>
    <p:sldId id="270" r:id="rId6"/>
    <p:sldId id="279" r:id="rId7"/>
    <p:sldId id="271" r:id="rId8"/>
    <p:sldId id="281" r:id="rId9"/>
    <p:sldId id="282" r:id="rId10"/>
    <p:sldId id="287" r:id="rId11"/>
    <p:sldId id="286" r:id="rId12"/>
    <p:sldId id="283" r:id="rId13"/>
    <p:sldId id="285" r:id="rId14"/>
    <p:sldId id="284" r:id="rId15"/>
    <p:sldId id="275" r:id="rId16"/>
    <p:sldId id="274" r:id="rId17"/>
    <p:sldId id="277" r:id="rId18"/>
    <p:sldId id="276"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39" autoAdjust="0"/>
    <p:restoredTop sz="94660"/>
  </p:normalViewPr>
  <p:slideViewPr>
    <p:cSldViewPr snapToGrid="0">
      <p:cViewPr varScale="1">
        <p:scale>
          <a:sx n="84" d="100"/>
          <a:sy n="84" d="100"/>
        </p:scale>
        <p:origin x="955"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3295635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4022212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4530-4B84-49EA-AEB3-CCAD965EC2CF}"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864017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1E4530-4B84-49EA-AEB3-CCAD965EC2CF}"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657714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1E4530-4B84-49EA-AEB3-CCAD965EC2CF}" type="datetimeFigureOut">
              <a:rPr lang="en-GB" smtClean="0"/>
              <a:t>06/10/2020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1171371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1E4530-4B84-49EA-AEB3-CCAD965EC2CF}" type="datetimeFigureOut">
              <a:rPr lang="en-GB" smtClean="0"/>
              <a:t>06/10/2020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1401538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4530-4B84-49EA-AEB3-CCAD965EC2CF}" type="datetimeFigureOut">
              <a:rPr lang="en-GB" smtClean="0"/>
              <a:t>06/10/2020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175892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4530-4B84-49EA-AEB3-CCAD965EC2CF}"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288148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4530-4B84-49EA-AEB3-CCAD965EC2CF}"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997461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437649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4530-4B84-49EA-AEB3-CCAD965EC2CF}"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36CBE-6B1A-487F-B964-2245EA2C36E6}" type="slidenum">
              <a:rPr lang="en-GB" smtClean="0"/>
              <a:t>‹#›</a:t>
            </a:fld>
            <a:endParaRPr lang="en-GB"/>
          </a:p>
        </p:txBody>
      </p:sp>
    </p:spTree>
    <p:extLst>
      <p:ext uri="{BB962C8B-B14F-4D97-AF65-F5344CB8AC3E}">
        <p14:creationId xmlns:p14="http://schemas.microsoft.com/office/powerpoint/2010/main" val="2995389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1E4530-4B84-49EA-AEB3-CCAD965EC2CF}" type="datetimeFigureOut">
              <a:rPr lang="en-GB" smtClean="0"/>
              <a:t>06/10/2020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336CBE-6B1A-487F-B964-2245EA2C36E6}" type="slidenum">
              <a:rPr lang="en-GB" smtClean="0"/>
              <a:t>‹#›</a:t>
            </a:fld>
            <a:endParaRPr lang="en-GB"/>
          </a:p>
        </p:txBody>
      </p:sp>
    </p:spTree>
    <p:extLst>
      <p:ext uri="{BB962C8B-B14F-4D97-AF65-F5344CB8AC3E}">
        <p14:creationId xmlns:p14="http://schemas.microsoft.com/office/powerpoint/2010/main" val="27152223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02ADF-BF6D-4576-9C86-480A8B4CCEDC}"/>
              </a:ext>
            </a:extLst>
          </p:cNvPr>
          <p:cNvSpPr>
            <a:spLocks noGrp="1"/>
          </p:cNvSpPr>
          <p:nvPr>
            <p:ph type="title"/>
          </p:nvPr>
        </p:nvSpPr>
        <p:spPr>
          <a:xfrm>
            <a:off x="628650" y="365126"/>
            <a:ext cx="7886700" cy="1325563"/>
          </a:xfrm>
        </p:spPr>
        <p:txBody>
          <a:bodyPr/>
          <a:lstStyle/>
          <a:p>
            <a:r>
              <a:rPr lang="en-GB" sz="2400" b="1" dirty="0">
                <a:latin typeface="+mn-lt"/>
              </a:rPr>
              <a:t>China in the World: Lecture 1.1</a:t>
            </a:r>
            <a:br>
              <a:rPr lang="en-GB" b="1" dirty="0">
                <a:latin typeface="+mn-lt"/>
              </a:rPr>
            </a:br>
            <a:r>
              <a:rPr lang="en-GB" b="1" dirty="0">
                <a:latin typeface="+mn-lt"/>
              </a:rPr>
              <a:t>The Long View of China</a:t>
            </a:r>
          </a:p>
        </p:txBody>
      </p:sp>
      <p:pic>
        <p:nvPicPr>
          <p:cNvPr id="1026" name="Picture 2" descr="Image result for Great Wall of China from, space">
            <a:extLst>
              <a:ext uri="{FF2B5EF4-FFF2-40B4-BE49-F238E27FC236}">
                <a16:creationId xmlns:a16="http://schemas.microsoft.com/office/drawing/2014/main" id="{FCC56AFA-4817-41C5-97B4-207E43E20AB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741455"/>
            <a:ext cx="7556452" cy="3375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252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8AC60-7539-4202-A628-AEF95ADFDC64}"/>
              </a:ext>
            </a:extLst>
          </p:cNvPr>
          <p:cNvSpPr>
            <a:spLocks noGrp="1"/>
          </p:cNvSpPr>
          <p:nvPr>
            <p:ph type="title"/>
          </p:nvPr>
        </p:nvSpPr>
        <p:spPr/>
        <p:txBody>
          <a:bodyPr/>
          <a:lstStyle/>
          <a:p>
            <a:r>
              <a:rPr lang="en-GB" b="1" dirty="0">
                <a:latin typeface="+mn-lt"/>
              </a:rPr>
              <a:t>China’s dynastic </a:t>
            </a:r>
            <a:br>
              <a:rPr lang="en-GB" b="1" dirty="0">
                <a:latin typeface="+mn-lt"/>
              </a:rPr>
            </a:br>
            <a:r>
              <a:rPr lang="en-GB" b="1" dirty="0">
                <a:latin typeface="+mn-lt"/>
              </a:rPr>
              <a:t>history </a:t>
            </a:r>
          </a:p>
        </p:txBody>
      </p:sp>
      <p:pic>
        <p:nvPicPr>
          <p:cNvPr id="1026" name="Picture 2" descr="See the source image">
            <a:extLst>
              <a:ext uri="{FF2B5EF4-FFF2-40B4-BE49-F238E27FC236}">
                <a16:creationId xmlns:a16="http://schemas.microsoft.com/office/drawing/2014/main" id="{1E05E48B-0E95-4DFA-98C3-DBE9813ADF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6424" y="1572768"/>
            <a:ext cx="6153911" cy="46041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9044D4F4-C90A-4C72-81C0-58F3047DAE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4438" y="422212"/>
            <a:ext cx="3418068" cy="2553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5641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4C38-647C-4262-9573-38A25DB76A59}"/>
              </a:ext>
            </a:extLst>
          </p:cNvPr>
          <p:cNvSpPr>
            <a:spLocks noGrp="1"/>
          </p:cNvSpPr>
          <p:nvPr>
            <p:ph type="title"/>
          </p:nvPr>
        </p:nvSpPr>
        <p:spPr>
          <a:xfrm>
            <a:off x="628650" y="365126"/>
            <a:ext cx="7886700" cy="1325563"/>
          </a:xfrm>
        </p:spPr>
        <p:txBody>
          <a:bodyPr/>
          <a:lstStyle/>
          <a:p>
            <a:r>
              <a:rPr lang="en-GB" b="1" dirty="0">
                <a:latin typeface="+mn-lt"/>
              </a:rPr>
              <a:t>Empire – and a long-settled polity</a:t>
            </a:r>
          </a:p>
        </p:txBody>
      </p:sp>
      <p:sp>
        <p:nvSpPr>
          <p:cNvPr id="3" name="Content Placeholder 2">
            <a:extLst>
              <a:ext uri="{FF2B5EF4-FFF2-40B4-BE49-F238E27FC236}">
                <a16:creationId xmlns:a16="http://schemas.microsoft.com/office/drawing/2014/main" id="{6F8F1F9B-0E29-4C5B-AB02-A7B94A06A04E}"/>
              </a:ext>
            </a:extLst>
          </p:cNvPr>
          <p:cNvSpPr>
            <a:spLocks noGrp="1"/>
          </p:cNvSpPr>
          <p:nvPr>
            <p:ph idx="1"/>
          </p:nvPr>
        </p:nvSpPr>
        <p:spPr>
          <a:xfrm>
            <a:off x="628650" y="1825625"/>
            <a:ext cx="7886700" cy="4351338"/>
          </a:xfrm>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900" i="1" dirty="0"/>
          </a:p>
          <a:p>
            <a:pPr marL="0" indent="0">
              <a:buNone/>
            </a:pPr>
            <a:r>
              <a:rPr lang="en-GB" sz="1900" i="1" dirty="0"/>
              <a:t>                                                                                                                    China in 1820</a:t>
            </a:r>
          </a:p>
          <a:p>
            <a:pPr marL="0" indent="0">
              <a:buNone/>
            </a:pPr>
            <a:r>
              <a:rPr lang="en-GB" dirty="0"/>
              <a:t>The idea and practice of Empire: Martin Jacques’ concepts of:</a:t>
            </a:r>
          </a:p>
          <a:p>
            <a:r>
              <a:rPr lang="en-GB" b="1" dirty="0"/>
              <a:t>civilisation-state</a:t>
            </a:r>
            <a:r>
              <a:rPr lang="en-GB" dirty="0"/>
              <a:t> and </a:t>
            </a:r>
          </a:p>
          <a:p>
            <a:r>
              <a:rPr lang="en-GB" b="1" dirty="0"/>
              <a:t>contested modernity </a:t>
            </a:r>
          </a:p>
          <a:p>
            <a:pPr marL="0" indent="0" algn="ctr">
              <a:buNone/>
            </a:pPr>
            <a:r>
              <a:rPr lang="en-GB" sz="3600" b="1" dirty="0"/>
              <a:t>Let’s expand on these themes later…</a:t>
            </a:r>
          </a:p>
          <a:p>
            <a:pPr marL="0" indent="0">
              <a:buNone/>
            </a:pPr>
            <a:endParaRPr lang="en-GB" dirty="0"/>
          </a:p>
          <a:p>
            <a:pPr marL="0" indent="0">
              <a:buNone/>
            </a:pPr>
            <a:endParaRPr lang="en-GB" dirty="0"/>
          </a:p>
        </p:txBody>
      </p:sp>
      <p:pic>
        <p:nvPicPr>
          <p:cNvPr id="4" name="Picture 2" descr="See the source image">
            <a:extLst>
              <a:ext uri="{FF2B5EF4-FFF2-40B4-BE49-F238E27FC236}">
                <a16:creationId xmlns:a16="http://schemas.microsoft.com/office/drawing/2014/main" id="{5334E0DA-6806-43AF-AE13-AB7774E329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04863" y="1027907"/>
            <a:ext cx="4425697" cy="3282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957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043C8-C9D7-4067-9E60-70A73D380CDE}"/>
              </a:ext>
            </a:extLst>
          </p:cNvPr>
          <p:cNvSpPr>
            <a:spLocks noGrp="1"/>
          </p:cNvSpPr>
          <p:nvPr>
            <p:ph type="title"/>
          </p:nvPr>
        </p:nvSpPr>
        <p:spPr/>
        <p:txBody>
          <a:bodyPr>
            <a:normAutofit fontScale="90000"/>
          </a:bodyPr>
          <a:lstStyle/>
          <a:p>
            <a:r>
              <a:rPr lang="en-GB" b="1" dirty="0">
                <a:latin typeface="+mn-lt"/>
              </a:rPr>
              <a:t>Zhou, Qin and Han dynasties</a:t>
            </a:r>
            <a:br>
              <a:rPr lang="en-GB" b="1" dirty="0">
                <a:latin typeface="+mn-lt"/>
              </a:rPr>
            </a:br>
            <a:r>
              <a:rPr lang="en-GB" sz="3100" b="1" dirty="0">
                <a:latin typeface="+mn-lt"/>
              </a:rPr>
              <a:t>(1046-256 BCE, 221-206 BCE and 206 BCE – 220 CE)</a:t>
            </a:r>
          </a:p>
        </p:txBody>
      </p:sp>
      <p:pic>
        <p:nvPicPr>
          <p:cNvPr id="6146" name="Picture 2" descr="See the source image">
            <a:extLst>
              <a:ext uri="{FF2B5EF4-FFF2-40B4-BE49-F238E27FC236}">
                <a16:creationId xmlns:a16="http://schemas.microsoft.com/office/drawing/2014/main" id="{E64CD840-1A8B-4FE8-BEF1-9BB8FFBDF7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8962" y="1574227"/>
            <a:ext cx="6036374" cy="4602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773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59060-F07B-4805-937D-2052B105C9AE}"/>
              </a:ext>
            </a:extLst>
          </p:cNvPr>
          <p:cNvSpPr>
            <a:spLocks noGrp="1"/>
          </p:cNvSpPr>
          <p:nvPr>
            <p:ph type="title"/>
          </p:nvPr>
        </p:nvSpPr>
        <p:spPr>
          <a:xfrm>
            <a:off x="628650" y="365126"/>
            <a:ext cx="7886700" cy="1325563"/>
          </a:xfrm>
        </p:spPr>
        <p:txBody>
          <a:bodyPr/>
          <a:lstStyle/>
          <a:p>
            <a:r>
              <a:rPr lang="en-GB" b="1">
                <a:latin typeface="+mn-lt"/>
              </a:rPr>
              <a:t>Han dynasty                 </a:t>
            </a:r>
            <a:br>
              <a:rPr lang="en-GB" b="1">
                <a:latin typeface="+mn-lt"/>
              </a:rPr>
            </a:br>
            <a:r>
              <a:rPr lang="en-GB" sz="2800" b="1">
                <a:latin typeface="+mn-lt"/>
              </a:rPr>
              <a:t>(206 BCE – 220 CE)</a:t>
            </a:r>
            <a:endParaRPr lang="en-GB" sz="2800" b="1" dirty="0">
              <a:latin typeface="+mn-lt"/>
            </a:endParaRPr>
          </a:p>
        </p:txBody>
      </p:sp>
      <p:pic>
        <p:nvPicPr>
          <p:cNvPr id="2050" name="Picture 2">
            <a:extLst>
              <a:ext uri="{FF2B5EF4-FFF2-40B4-BE49-F238E27FC236}">
                <a16:creationId xmlns:a16="http://schemas.microsoft.com/office/drawing/2014/main" id="{7162F9CB-AA71-415F-B8D2-4938B5AA2D2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630889"/>
            <a:ext cx="5746132" cy="37313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CBBF5CFD-D691-4939-B48B-627A2FDB5E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3044" y="365126"/>
            <a:ext cx="2885374" cy="28060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459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E1109-89D2-45FE-AD74-D61872679386}"/>
              </a:ext>
            </a:extLst>
          </p:cNvPr>
          <p:cNvSpPr>
            <a:spLocks noGrp="1"/>
          </p:cNvSpPr>
          <p:nvPr>
            <p:ph type="title"/>
          </p:nvPr>
        </p:nvSpPr>
        <p:spPr>
          <a:xfrm>
            <a:off x="628650" y="365126"/>
            <a:ext cx="7886700" cy="1325563"/>
          </a:xfrm>
        </p:spPr>
        <p:txBody>
          <a:bodyPr>
            <a:normAutofit fontScale="90000"/>
          </a:bodyPr>
          <a:lstStyle/>
          <a:p>
            <a:r>
              <a:rPr lang="en-GB" sz="3200" b="1">
                <a:latin typeface="+mn-lt"/>
              </a:rPr>
              <a:t>Interruption? </a:t>
            </a:r>
            <a:br>
              <a:rPr lang="en-GB" sz="3200" b="1">
                <a:latin typeface="+mn-lt"/>
              </a:rPr>
            </a:br>
            <a:r>
              <a:rPr lang="en-GB" sz="3200" b="1">
                <a:latin typeface="+mn-lt"/>
              </a:rPr>
              <a:t>The Pax Mongolica </a:t>
            </a:r>
            <a:br>
              <a:rPr lang="en-GB" sz="3200" b="1">
                <a:latin typeface="+mn-lt"/>
              </a:rPr>
            </a:br>
            <a:r>
              <a:rPr lang="en-GB" sz="3200" b="1">
                <a:latin typeface="+mn-lt"/>
              </a:rPr>
              <a:t>and the Yuan Dynasty</a:t>
            </a:r>
            <a:endParaRPr lang="en-GB" sz="3200" b="1" dirty="0">
              <a:latin typeface="+mn-lt"/>
            </a:endParaRPr>
          </a:p>
        </p:txBody>
      </p:sp>
      <p:pic>
        <p:nvPicPr>
          <p:cNvPr id="5" name="Picture 4" descr="See the source image">
            <a:extLst>
              <a:ext uri="{FF2B5EF4-FFF2-40B4-BE49-F238E27FC236}">
                <a16:creationId xmlns:a16="http://schemas.microsoft.com/office/drawing/2014/main" id="{AF15A830-F562-4C44-BB68-82293933712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489704" y="569946"/>
            <a:ext cx="4391406" cy="2218974"/>
          </a:xfrm>
          <a:prstGeom prst="rect">
            <a:avLst/>
          </a:prstGeom>
          <a:noFill/>
          <a:ln>
            <a:noFill/>
          </a:ln>
        </p:spPr>
      </p:pic>
      <p:pic>
        <p:nvPicPr>
          <p:cNvPr id="6" name="Picture 5" descr="See the source image">
            <a:extLst>
              <a:ext uri="{FF2B5EF4-FFF2-40B4-BE49-F238E27FC236}">
                <a16:creationId xmlns:a16="http://schemas.microsoft.com/office/drawing/2014/main" id="{81FAC179-E284-4FDD-9936-B3D192A900A7}"/>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492114" y="2875795"/>
            <a:ext cx="3388996" cy="2596730"/>
          </a:xfrm>
          <a:prstGeom prst="rect">
            <a:avLst/>
          </a:prstGeom>
          <a:noFill/>
          <a:ln>
            <a:noFill/>
          </a:ln>
        </p:spPr>
      </p:pic>
      <p:pic>
        <p:nvPicPr>
          <p:cNvPr id="23" name="Content Placeholder 3" descr="See the source image">
            <a:extLst>
              <a:ext uri="{FF2B5EF4-FFF2-40B4-BE49-F238E27FC236}">
                <a16:creationId xmlns:a16="http://schemas.microsoft.com/office/drawing/2014/main" id="{60C11B7C-988D-48B0-8580-D7037D5A9D18}"/>
              </a:ext>
            </a:extLst>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32663" y="2167128"/>
            <a:ext cx="4391406" cy="3232245"/>
          </a:xfrm>
          <a:prstGeom prst="rect">
            <a:avLst/>
          </a:prstGeom>
          <a:noFill/>
          <a:ln>
            <a:solidFill>
              <a:schemeClr val="tx1">
                <a:lumMod val="95000"/>
                <a:lumOff val="5000"/>
              </a:schemeClr>
            </a:solidFill>
          </a:ln>
        </p:spPr>
      </p:pic>
    </p:spTree>
    <p:extLst>
      <p:ext uri="{BB962C8B-B14F-4D97-AF65-F5344CB8AC3E}">
        <p14:creationId xmlns:p14="http://schemas.microsoft.com/office/powerpoint/2010/main" val="4103776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05B12-BDA0-4086-9A1B-8D7C34BC68ED}"/>
              </a:ext>
            </a:extLst>
          </p:cNvPr>
          <p:cNvSpPr>
            <a:spLocks noGrp="1"/>
          </p:cNvSpPr>
          <p:nvPr>
            <p:ph type="title"/>
          </p:nvPr>
        </p:nvSpPr>
        <p:spPr/>
        <p:txBody>
          <a:bodyPr/>
          <a:lstStyle/>
          <a:p>
            <a:r>
              <a:rPr lang="en-GB" b="1" dirty="0">
                <a:latin typeface="+mn-lt"/>
              </a:rPr>
              <a:t>Qing/Manchu dynasty </a:t>
            </a:r>
            <a:r>
              <a:rPr lang="en-GB" sz="2800" b="1" dirty="0">
                <a:latin typeface="+mn-lt"/>
              </a:rPr>
              <a:t>(1636/1644-1912)</a:t>
            </a:r>
          </a:p>
        </p:txBody>
      </p:sp>
      <p:pic>
        <p:nvPicPr>
          <p:cNvPr id="4098" name="Picture 2" descr="See the source image">
            <a:extLst>
              <a:ext uri="{FF2B5EF4-FFF2-40B4-BE49-F238E27FC236}">
                <a16:creationId xmlns:a16="http://schemas.microsoft.com/office/drawing/2014/main" id="{39DFBE36-C02B-4E61-A52E-4F82F90C691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64175" y="1253331"/>
            <a:ext cx="498024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429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4C38-647C-4262-9573-38A25DB76A59}"/>
              </a:ext>
            </a:extLst>
          </p:cNvPr>
          <p:cNvSpPr>
            <a:spLocks noGrp="1"/>
          </p:cNvSpPr>
          <p:nvPr>
            <p:ph type="title"/>
          </p:nvPr>
        </p:nvSpPr>
        <p:spPr>
          <a:xfrm>
            <a:off x="628650" y="500062"/>
            <a:ext cx="7886700" cy="1325563"/>
          </a:xfrm>
        </p:spPr>
        <p:txBody>
          <a:bodyPr>
            <a:normAutofit fontScale="90000"/>
          </a:bodyPr>
          <a:lstStyle/>
          <a:p>
            <a:r>
              <a:rPr lang="en-GB" sz="2000" b="1" dirty="0">
                <a:latin typeface="+mn-lt"/>
              </a:rPr>
              <a:t>So, let’s return to themes raised earlier…</a:t>
            </a:r>
            <a:br>
              <a:rPr lang="en-GB" sz="2000" b="1" dirty="0">
                <a:latin typeface="+mn-lt"/>
              </a:rPr>
            </a:br>
            <a:r>
              <a:rPr lang="en-GB" b="1" dirty="0">
                <a:latin typeface="+mn-lt"/>
              </a:rPr>
              <a:t>Empire – and a </a:t>
            </a:r>
            <a:br>
              <a:rPr lang="en-GB" b="1" dirty="0">
                <a:latin typeface="+mn-lt"/>
              </a:rPr>
            </a:br>
            <a:r>
              <a:rPr lang="en-GB" b="1" dirty="0">
                <a:latin typeface="+mn-lt"/>
              </a:rPr>
              <a:t>long-settled polity</a:t>
            </a:r>
            <a:br>
              <a:rPr lang="en-GB" dirty="0">
                <a:latin typeface="+mn-lt"/>
              </a:rPr>
            </a:br>
            <a:endParaRPr lang="en-GB" dirty="0">
              <a:latin typeface="+mn-lt"/>
            </a:endParaRPr>
          </a:p>
        </p:txBody>
      </p:sp>
      <p:sp>
        <p:nvSpPr>
          <p:cNvPr id="3" name="Content Placeholder 2">
            <a:extLst>
              <a:ext uri="{FF2B5EF4-FFF2-40B4-BE49-F238E27FC236}">
                <a16:creationId xmlns:a16="http://schemas.microsoft.com/office/drawing/2014/main" id="{6F8F1F9B-0E29-4C5B-AB02-A7B94A06A04E}"/>
              </a:ext>
            </a:extLst>
          </p:cNvPr>
          <p:cNvSpPr>
            <a:spLocks noGrp="1"/>
          </p:cNvSpPr>
          <p:nvPr>
            <p:ph idx="1"/>
          </p:nvPr>
        </p:nvSpPr>
        <p:spPr>
          <a:xfrm>
            <a:off x="628650" y="1825625"/>
            <a:ext cx="7886700" cy="4351338"/>
          </a:xfrm>
        </p:spPr>
        <p:txBody>
          <a:bodyPr>
            <a:normAutofit fontScale="92500"/>
          </a:bodyPr>
          <a:lstStyle/>
          <a:p>
            <a:pPr marL="0" indent="0">
              <a:buNone/>
            </a:pPr>
            <a:endParaRPr lang="en-GB" dirty="0"/>
          </a:p>
          <a:p>
            <a:pPr marL="0" indent="0">
              <a:buNone/>
            </a:pPr>
            <a:endParaRPr lang="en-GB" sz="1900" i="1" dirty="0"/>
          </a:p>
          <a:p>
            <a:pPr marL="0" indent="0">
              <a:buNone/>
            </a:pPr>
            <a:r>
              <a:rPr lang="en-GB" sz="1900" i="1" dirty="0"/>
              <a:t>                                                                                China in 1820</a:t>
            </a:r>
          </a:p>
          <a:p>
            <a:pPr marL="0" indent="0">
              <a:buNone/>
            </a:pPr>
            <a:r>
              <a:rPr lang="en-GB" dirty="0"/>
              <a:t>The </a:t>
            </a:r>
            <a:r>
              <a:rPr lang="en-GB" b="1" dirty="0"/>
              <a:t>idea</a:t>
            </a:r>
            <a:r>
              <a:rPr lang="en-GB" dirty="0"/>
              <a:t> and </a:t>
            </a:r>
            <a:r>
              <a:rPr lang="en-GB" b="1" dirty="0"/>
              <a:t>practice</a:t>
            </a:r>
            <a:r>
              <a:rPr lang="en-GB" dirty="0"/>
              <a:t> of Empire: How does this long history inform China 1912-1949 – and China since 1949?</a:t>
            </a:r>
          </a:p>
          <a:p>
            <a:pPr marL="0" indent="0">
              <a:buNone/>
            </a:pPr>
            <a:r>
              <a:rPr lang="en-GB" dirty="0"/>
              <a:t>Martin Jacques’ concepts of:</a:t>
            </a:r>
          </a:p>
          <a:p>
            <a:r>
              <a:rPr lang="en-GB" b="1"/>
              <a:t>civilisation-state</a:t>
            </a:r>
            <a:r>
              <a:rPr lang="en-GB"/>
              <a:t> </a:t>
            </a:r>
            <a:r>
              <a:rPr lang="en-GB" dirty="0"/>
              <a:t>and </a:t>
            </a:r>
          </a:p>
          <a:p>
            <a:r>
              <a:rPr lang="en-GB" b="1" dirty="0"/>
              <a:t>contested modernity </a:t>
            </a:r>
          </a:p>
          <a:p>
            <a:pPr marL="0" indent="0">
              <a:buNone/>
            </a:pPr>
            <a:r>
              <a:rPr lang="en-GB" b="1" dirty="0"/>
              <a:t>Watch his video lecture at Melbourne University 2012</a:t>
            </a:r>
          </a:p>
          <a:p>
            <a:pPr marL="0" indent="0">
              <a:buNone/>
            </a:pPr>
            <a:endParaRPr lang="en-GB" dirty="0"/>
          </a:p>
        </p:txBody>
      </p:sp>
      <p:pic>
        <p:nvPicPr>
          <p:cNvPr id="4" name="Picture 2" descr="See the source image">
            <a:extLst>
              <a:ext uri="{FF2B5EF4-FFF2-40B4-BE49-F238E27FC236}">
                <a16:creationId xmlns:a16="http://schemas.microsoft.com/office/drawing/2014/main" id="{5334E0DA-6806-43AF-AE13-AB7774E329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6855" y="321595"/>
            <a:ext cx="3093017" cy="2294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357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8B0EF-E81F-480F-BE75-A8D197D08763}"/>
              </a:ext>
            </a:extLst>
          </p:cNvPr>
          <p:cNvSpPr>
            <a:spLocks noGrp="1"/>
          </p:cNvSpPr>
          <p:nvPr>
            <p:ph type="title"/>
          </p:nvPr>
        </p:nvSpPr>
        <p:spPr>
          <a:xfrm>
            <a:off x="445770" y="640263"/>
            <a:ext cx="3929634" cy="1344975"/>
          </a:xfrm>
        </p:spPr>
        <p:txBody>
          <a:bodyPr>
            <a:normAutofit/>
          </a:bodyPr>
          <a:lstStyle/>
          <a:p>
            <a:r>
              <a:rPr lang="en-GB" sz="3000" b="1" dirty="0">
                <a:solidFill>
                  <a:schemeClr val="bg1"/>
                </a:solidFill>
                <a:latin typeface="+mn-lt"/>
              </a:rPr>
              <a:t>Concept 1: A civilisation-state (?)</a:t>
            </a:r>
          </a:p>
        </p:txBody>
      </p:sp>
      <p:cxnSp>
        <p:nvCxnSpPr>
          <p:cNvPr id="73" name="Straight Connector 72">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0267" y="2050687"/>
            <a:ext cx="342183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707BBC-E560-4C67-97B0-11E19A0ED176}"/>
              </a:ext>
            </a:extLst>
          </p:cNvPr>
          <p:cNvSpPr>
            <a:spLocks noGrp="1"/>
          </p:cNvSpPr>
          <p:nvPr>
            <p:ph idx="1"/>
          </p:nvPr>
        </p:nvSpPr>
        <p:spPr>
          <a:xfrm>
            <a:off x="578743" y="2206281"/>
            <a:ext cx="3926618" cy="3773010"/>
          </a:xfrm>
        </p:spPr>
        <p:txBody>
          <a:bodyPr>
            <a:normAutofit/>
          </a:bodyPr>
          <a:lstStyle/>
          <a:p>
            <a:pPr marL="0" indent="0">
              <a:buNone/>
            </a:pPr>
            <a:endParaRPr lang="en-GB" sz="900" dirty="0">
              <a:solidFill>
                <a:schemeClr val="bg1"/>
              </a:solidFill>
            </a:endParaRPr>
          </a:p>
          <a:p>
            <a:pPr marL="0" indent="0">
              <a:buNone/>
            </a:pPr>
            <a:endParaRPr lang="en-GB" sz="900" dirty="0">
              <a:solidFill>
                <a:schemeClr val="bg1"/>
              </a:solidFill>
            </a:endParaRPr>
          </a:p>
          <a:p>
            <a:pPr marL="0" indent="0">
              <a:buNone/>
            </a:pPr>
            <a:endParaRPr lang="en-GB" sz="900" dirty="0">
              <a:solidFill>
                <a:schemeClr val="bg1"/>
              </a:solidFill>
            </a:endParaRPr>
          </a:p>
        </p:txBody>
      </p:sp>
      <p:pic>
        <p:nvPicPr>
          <p:cNvPr id="2050" name="Picture 2" descr="See the source image">
            <a:extLst>
              <a:ext uri="{FF2B5EF4-FFF2-40B4-BE49-F238E27FC236}">
                <a16:creationId xmlns:a16="http://schemas.microsoft.com/office/drawing/2014/main" id="{234F1ECE-9DA5-4E4D-AA2B-DA71E55A333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45770" y="3903726"/>
            <a:ext cx="3845052" cy="180717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4ECD4148-9CC5-48C4-B473-B6B8C50BCB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9405" y="336360"/>
            <a:ext cx="4591368" cy="3489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228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6F0640A-93CF-453F-AAF3-FD2A67CFDD18}"/>
              </a:ext>
            </a:extLst>
          </p:cNvPr>
          <p:cNvSpPr>
            <a:spLocks noGrp="1"/>
          </p:cNvSpPr>
          <p:nvPr>
            <p:ph type="title"/>
          </p:nvPr>
        </p:nvSpPr>
        <p:spPr>
          <a:xfrm>
            <a:off x="480060" y="1243013"/>
            <a:ext cx="2891790" cy="4371974"/>
          </a:xfrm>
        </p:spPr>
        <p:txBody>
          <a:bodyPr>
            <a:normAutofit/>
          </a:bodyPr>
          <a:lstStyle/>
          <a:p>
            <a:r>
              <a:rPr lang="en-GB" sz="3100" b="1" dirty="0">
                <a:solidFill>
                  <a:schemeClr val="tx2"/>
                </a:solidFill>
                <a:latin typeface="+mn-lt"/>
              </a:rPr>
              <a:t>Martin Jacques </a:t>
            </a:r>
            <a:r>
              <a:rPr lang="en-GB" sz="2800" b="1" dirty="0">
                <a:solidFill>
                  <a:schemeClr val="tx2"/>
                </a:solidFill>
                <a:latin typeface="+mn-lt"/>
              </a:rPr>
              <a:t>on </a:t>
            </a:r>
            <a:r>
              <a:rPr lang="en-GB" sz="2800" b="1" i="1" dirty="0">
                <a:solidFill>
                  <a:schemeClr val="tx2"/>
                </a:solidFill>
                <a:latin typeface="+mn-lt"/>
              </a:rPr>
              <a:t>the civilization state </a:t>
            </a:r>
            <a:br>
              <a:rPr lang="en-GB" sz="3100" b="1" dirty="0">
                <a:solidFill>
                  <a:schemeClr val="tx2"/>
                </a:solidFill>
                <a:latin typeface="+mn-lt"/>
              </a:rPr>
            </a:br>
            <a:r>
              <a:rPr lang="en-GB" sz="2800" b="1" dirty="0">
                <a:solidFill>
                  <a:schemeClr val="tx2"/>
                </a:solidFill>
                <a:latin typeface="+mn-lt"/>
              </a:rPr>
              <a:t>– as opposed to the European </a:t>
            </a:r>
            <a:r>
              <a:rPr lang="en-GB" sz="2800" b="1" i="1" dirty="0">
                <a:solidFill>
                  <a:schemeClr val="tx2"/>
                </a:solidFill>
                <a:latin typeface="+mn-lt"/>
              </a:rPr>
              <a:t>nation state</a:t>
            </a:r>
          </a:p>
        </p:txBody>
      </p:sp>
      <p:sp>
        <p:nvSpPr>
          <p:cNvPr id="3" name="Content Placeholder 2">
            <a:extLst>
              <a:ext uri="{FF2B5EF4-FFF2-40B4-BE49-F238E27FC236}">
                <a16:creationId xmlns:a16="http://schemas.microsoft.com/office/drawing/2014/main" id="{FBFB80C5-2912-4697-96D7-AE86DBAC5854}"/>
              </a:ext>
            </a:extLst>
          </p:cNvPr>
          <p:cNvSpPr>
            <a:spLocks noGrp="1"/>
          </p:cNvSpPr>
          <p:nvPr>
            <p:ph idx="1"/>
          </p:nvPr>
        </p:nvSpPr>
        <p:spPr>
          <a:xfrm>
            <a:off x="4629150" y="804672"/>
            <a:ext cx="3915918" cy="5230368"/>
          </a:xfrm>
        </p:spPr>
        <p:txBody>
          <a:bodyPr anchor="ctr">
            <a:normAutofit lnSpcReduction="10000"/>
          </a:bodyPr>
          <a:lstStyle/>
          <a:p>
            <a:pPr marL="0" indent="0">
              <a:buNone/>
            </a:pPr>
            <a:r>
              <a:rPr lang="en-GB" sz="1600" dirty="0">
                <a:solidFill>
                  <a:schemeClr val="tx2"/>
                </a:solidFill>
              </a:rPr>
              <a:t>China, as a civilization-state, has two main characteristics. </a:t>
            </a:r>
          </a:p>
          <a:p>
            <a:pPr marL="0" indent="0">
              <a:buNone/>
            </a:pPr>
            <a:r>
              <a:rPr lang="en-GB" sz="1600" dirty="0">
                <a:solidFill>
                  <a:schemeClr val="tx2"/>
                </a:solidFill>
              </a:rPr>
              <a:t>Firstly, there is its </a:t>
            </a:r>
            <a:r>
              <a:rPr lang="en-GB" sz="1600" b="1" dirty="0">
                <a:solidFill>
                  <a:schemeClr val="tx2"/>
                </a:solidFill>
              </a:rPr>
              <a:t>exceptional longevity</a:t>
            </a:r>
            <a:r>
              <a:rPr lang="en-GB" sz="1600" dirty="0">
                <a:solidFill>
                  <a:schemeClr val="tx2"/>
                </a:solidFill>
              </a:rPr>
              <a:t>, dating back to even before the break-up of the Roman Empire. </a:t>
            </a:r>
          </a:p>
          <a:p>
            <a:pPr marL="0" indent="0">
              <a:buNone/>
            </a:pPr>
            <a:r>
              <a:rPr lang="en-GB" sz="1600" dirty="0">
                <a:solidFill>
                  <a:schemeClr val="tx2"/>
                </a:solidFill>
              </a:rPr>
              <a:t>Secondly, the </a:t>
            </a:r>
            <a:r>
              <a:rPr lang="en-GB" sz="1600" b="1" dirty="0">
                <a:solidFill>
                  <a:schemeClr val="tx2"/>
                </a:solidFill>
              </a:rPr>
              <a:t>sheer scale </a:t>
            </a:r>
            <a:r>
              <a:rPr lang="en-GB" sz="1600" dirty="0">
                <a:solidFill>
                  <a:schemeClr val="tx2"/>
                </a:solidFill>
              </a:rPr>
              <a:t>of China – both geographic and demographic – means that it embraces a huge diversity. Contrary to the Western belief that China is highly centralised, in fact in many respects the opposite is the case: indeed, it would have been impossible to govern the country – either now or in the dynastic period – on such a basis. It is simply too large. The implications in terms of the way the Chinese think are profound.</a:t>
            </a:r>
          </a:p>
          <a:p>
            <a:pPr marL="0" indent="0">
              <a:buNone/>
            </a:pPr>
            <a:r>
              <a:rPr lang="en-GB" sz="1600" dirty="0">
                <a:solidFill>
                  <a:schemeClr val="tx2"/>
                </a:solidFill>
              </a:rPr>
              <a:t>Jacques, M. 2011. </a:t>
            </a:r>
            <a:r>
              <a:rPr lang="en-GB" sz="1600" i="1" dirty="0">
                <a:solidFill>
                  <a:schemeClr val="tx2"/>
                </a:solidFill>
              </a:rPr>
              <a:t>Civilization State versus Nation State </a:t>
            </a:r>
            <a:r>
              <a:rPr lang="en-GB" sz="1600" dirty="0">
                <a:solidFill>
                  <a:schemeClr val="tx2"/>
                </a:solidFill>
              </a:rPr>
              <a:t>in</a:t>
            </a:r>
            <a:r>
              <a:rPr lang="en-GB" sz="1600" i="1" dirty="0">
                <a:solidFill>
                  <a:schemeClr val="tx2"/>
                </a:solidFill>
              </a:rPr>
              <a:t> </a:t>
            </a:r>
            <a:r>
              <a:rPr lang="en-GB" sz="1600" i="1" dirty="0" err="1">
                <a:solidFill>
                  <a:schemeClr val="tx2"/>
                </a:solidFill>
              </a:rPr>
              <a:t>Süddeutsche</a:t>
            </a:r>
            <a:r>
              <a:rPr lang="en-GB" sz="1600" i="1" dirty="0">
                <a:solidFill>
                  <a:schemeClr val="tx2"/>
                </a:solidFill>
              </a:rPr>
              <a:t> Zeitung </a:t>
            </a:r>
            <a:r>
              <a:rPr lang="en-GB" sz="1600" dirty="0">
                <a:solidFill>
                  <a:schemeClr val="tx2"/>
                </a:solidFill>
              </a:rPr>
              <a:t>(15/01/2011)</a:t>
            </a:r>
          </a:p>
          <a:p>
            <a:pPr marL="0" indent="0">
              <a:buNone/>
            </a:pPr>
            <a:endParaRPr lang="en-GB" sz="1600" b="1" dirty="0">
              <a:solidFill>
                <a:schemeClr val="tx2"/>
              </a:solidFill>
            </a:endParaRPr>
          </a:p>
          <a:p>
            <a:pPr marL="0" indent="0">
              <a:buNone/>
            </a:pPr>
            <a:r>
              <a:rPr lang="en-GB" sz="1600" b="1" dirty="0">
                <a:solidFill>
                  <a:schemeClr val="tx2"/>
                </a:solidFill>
              </a:rPr>
              <a:t>[My emphasis]</a:t>
            </a:r>
          </a:p>
          <a:p>
            <a:pPr marL="0" indent="0">
              <a:buNone/>
            </a:pPr>
            <a:endParaRPr lang="en-GB" sz="1600" dirty="0">
              <a:solidFill>
                <a:schemeClr val="tx2"/>
              </a:solidFill>
            </a:endParaRPr>
          </a:p>
        </p:txBody>
      </p:sp>
    </p:spTree>
    <p:extLst>
      <p:ext uri="{BB962C8B-B14F-4D97-AF65-F5344CB8AC3E}">
        <p14:creationId xmlns:p14="http://schemas.microsoft.com/office/powerpoint/2010/main" val="1584283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2EC6585-693A-4F8C-A8D3-D0200948FB42}"/>
              </a:ext>
            </a:extLst>
          </p:cNvPr>
          <p:cNvSpPr>
            <a:spLocks noGrp="1"/>
          </p:cNvSpPr>
          <p:nvPr>
            <p:ph type="title"/>
          </p:nvPr>
        </p:nvSpPr>
        <p:spPr>
          <a:xfrm>
            <a:off x="480060" y="1243013"/>
            <a:ext cx="2891790" cy="4371974"/>
          </a:xfrm>
        </p:spPr>
        <p:txBody>
          <a:bodyPr>
            <a:normAutofit/>
          </a:bodyPr>
          <a:lstStyle/>
          <a:p>
            <a:br>
              <a:rPr lang="en-GB" sz="2900">
                <a:solidFill>
                  <a:schemeClr val="tx2"/>
                </a:solidFill>
              </a:rPr>
            </a:br>
            <a:br>
              <a:rPr lang="en-GB" sz="2900">
                <a:solidFill>
                  <a:schemeClr val="tx2"/>
                </a:solidFill>
              </a:rPr>
            </a:br>
            <a:r>
              <a:rPr lang="en-GB" sz="2900" b="1">
                <a:solidFill>
                  <a:schemeClr val="tx2"/>
                </a:solidFill>
                <a:latin typeface="+mn-lt"/>
              </a:rPr>
              <a:t>More on the civilisation-state:</a:t>
            </a:r>
            <a:br>
              <a:rPr lang="en-GB" sz="2900" b="1">
                <a:solidFill>
                  <a:schemeClr val="tx2"/>
                </a:solidFill>
                <a:latin typeface="+mn-lt"/>
              </a:rPr>
            </a:br>
            <a:r>
              <a:rPr lang="en-GB" sz="2900" b="1">
                <a:solidFill>
                  <a:schemeClr val="tx2"/>
                </a:solidFill>
                <a:latin typeface="+mn-lt"/>
              </a:rPr>
              <a:t>China, Russia and the return of the civilisational state</a:t>
            </a:r>
            <a:br>
              <a:rPr lang="en-GB" sz="2900">
                <a:solidFill>
                  <a:schemeClr val="tx2"/>
                </a:solidFill>
              </a:rPr>
            </a:br>
            <a:br>
              <a:rPr lang="en-GB" sz="2900">
                <a:solidFill>
                  <a:schemeClr val="tx2"/>
                </a:solidFill>
              </a:rPr>
            </a:br>
            <a:endParaRPr lang="en-GB" sz="2900">
              <a:solidFill>
                <a:schemeClr val="tx2"/>
              </a:solidFill>
            </a:endParaRPr>
          </a:p>
        </p:txBody>
      </p:sp>
      <p:sp>
        <p:nvSpPr>
          <p:cNvPr id="3" name="Content Placeholder 2">
            <a:extLst>
              <a:ext uri="{FF2B5EF4-FFF2-40B4-BE49-F238E27FC236}">
                <a16:creationId xmlns:a16="http://schemas.microsoft.com/office/drawing/2014/main" id="{F822B63C-15AC-4034-A632-CB9F60768A8E}"/>
              </a:ext>
            </a:extLst>
          </p:cNvPr>
          <p:cNvSpPr>
            <a:spLocks noGrp="1"/>
          </p:cNvSpPr>
          <p:nvPr>
            <p:ph idx="1"/>
          </p:nvPr>
        </p:nvSpPr>
        <p:spPr>
          <a:xfrm>
            <a:off x="4629150" y="804672"/>
            <a:ext cx="3915918" cy="5230368"/>
          </a:xfrm>
        </p:spPr>
        <p:txBody>
          <a:bodyPr anchor="ctr">
            <a:normAutofit/>
          </a:bodyPr>
          <a:lstStyle/>
          <a:p>
            <a:pPr marL="0" indent="0" fontAlgn="base">
              <a:buNone/>
            </a:pPr>
            <a:r>
              <a:rPr lang="en-GB" sz="1100" b="1">
                <a:solidFill>
                  <a:schemeClr val="tx2"/>
                </a:solidFill>
              </a:rPr>
              <a:t>Such states define themselves not as nations but civilisations – in opposition to the liberalism and global market ideology of the West.</a:t>
            </a:r>
          </a:p>
          <a:p>
            <a:pPr marL="0" indent="0" fontAlgn="base">
              <a:buNone/>
            </a:pPr>
            <a:r>
              <a:rPr lang="en-GB" sz="1100" cap="all">
                <a:solidFill>
                  <a:schemeClr val="tx2"/>
                </a:solidFill>
              </a:rPr>
              <a:t>by ADRIAN PABST, New Statesman, 8 May 2019</a:t>
            </a:r>
            <a:endParaRPr lang="en-GB" sz="1100">
              <a:solidFill>
                <a:schemeClr val="tx2"/>
              </a:solidFill>
            </a:endParaRPr>
          </a:p>
          <a:p>
            <a:pPr marL="0" indent="0" fontAlgn="base">
              <a:buNone/>
            </a:pPr>
            <a:r>
              <a:rPr lang="en-GB" sz="1100">
                <a:solidFill>
                  <a:schemeClr val="tx2"/>
                </a:solidFill>
              </a:rPr>
              <a:t>The 20th century marked the downfall of empire and the triumph of the nation state. National self-determination became the prime test of state legitimacy, rather than dynastic inheritance or imperial rule. After the Cold War, the dominant elites in the West assumed that the nation-state model had defeated all rival forms of political organisation. The worldwide spread of liberal values would create an era of Western hegemony. It would be a new global order based on sovereign states enforced by Western-dominated international organisations such as the International Monetary Fund, the World Bank and the World Trade Organisation.</a:t>
            </a:r>
          </a:p>
          <a:p>
            <a:pPr marL="0" indent="0" fontAlgn="base">
              <a:buNone/>
            </a:pPr>
            <a:r>
              <a:rPr lang="en-GB" sz="1100">
                <a:solidFill>
                  <a:schemeClr val="tx2"/>
                </a:solidFill>
              </a:rPr>
              <a:t>But today we are witnessing the end of the liberal world order and the rise of the civilisational state, which claims to represent not merely a nation or territory but an exceptional civilisation. In China and Russia the ruling classes reject Western liberalism and the expansion of a global market society. They define their countries as distinctive civilisations with their own unique cultural values and political institutions. The ascent of civilisational states is not just changing the global balance of power. It is also transforming post-Cold War geopolitics away from liberal universalism towards cultural exceptionalism.</a:t>
            </a:r>
          </a:p>
          <a:p>
            <a:r>
              <a:rPr lang="en-GB" sz="1100">
                <a:solidFill>
                  <a:schemeClr val="tx2"/>
                </a:solidFill>
              </a:rPr>
              <a:t>Prof. Adrian Pabst, School of Politics and International Relations, University of Kent</a:t>
            </a:r>
          </a:p>
          <a:p>
            <a:pPr marL="0" indent="0">
              <a:buNone/>
            </a:pPr>
            <a:endParaRPr lang="en-GB" sz="1100">
              <a:solidFill>
                <a:schemeClr val="tx2"/>
              </a:solidFill>
            </a:endParaRPr>
          </a:p>
        </p:txBody>
      </p:sp>
    </p:spTree>
    <p:extLst>
      <p:ext uri="{BB962C8B-B14F-4D97-AF65-F5344CB8AC3E}">
        <p14:creationId xmlns:p14="http://schemas.microsoft.com/office/powerpoint/2010/main" val="1376221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0331" y="478232"/>
            <a:ext cx="4356979"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EC44D-90DC-4814-9E26-5369CE7FCE7C}"/>
              </a:ext>
            </a:extLst>
          </p:cNvPr>
          <p:cNvSpPr>
            <a:spLocks noGrp="1"/>
          </p:cNvSpPr>
          <p:nvPr>
            <p:ph type="title"/>
          </p:nvPr>
        </p:nvSpPr>
        <p:spPr>
          <a:xfrm>
            <a:off x="710584" y="1053711"/>
            <a:ext cx="3700118" cy="1424446"/>
          </a:xfrm>
        </p:spPr>
        <p:txBody>
          <a:bodyPr>
            <a:normAutofit/>
          </a:bodyPr>
          <a:lstStyle/>
          <a:p>
            <a:r>
              <a:rPr lang="en-GB" sz="3000" b="1" dirty="0">
                <a:solidFill>
                  <a:srgbClr val="FFFFFF"/>
                </a:solidFill>
                <a:latin typeface="+mn-lt"/>
              </a:rPr>
              <a:t>Concept 2: Contested or Competing </a:t>
            </a:r>
            <a:r>
              <a:rPr lang="en-GB" sz="3000" b="1" dirty="0" err="1">
                <a:solidFill>
                  <a:srgbClr val="FFFFFF"/>
                </a:solidFill>
                <a:latin typeface="+mn-lt"/>
              </a:rPr>
              <a:t>Modernities</a:t>
            </a:r>
            <a:r>
              <a:rPr lang="en-GB" sz="3000" b="1" dirty="0">
                <a:solidFill>
                  <a:srgbClr val="FFFFFF"/>
                </a:solidFill>
                <a:latin typeface="+mn-lt"/>
              </a:rPr>
              <a:t> (?)</a:t>
            </a:r>
          </a:p>
        </p:txBody>
      </p:sp>
      <p:cxnSp>
        <p:nvCxnSpPr>
          <p:cNvPr id="79" name="Straight Connector 78">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836" y="2639023"/>
            <a:ext cx="360045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8C3E98F2-0F1F-4BC4-97B8-578ECB5415EE}"/>
              </a:ext>
            </a:extLst>
          </p:cNvPr>
          <p:cNvSpPr>
            <a:spLocks noGrp="1"/>
          </p:cNvSpPr>
          <p:nvPr>
            <p:ph idx="1"/>
          </p:nvPr>
        </p:nvSpPr>
        <p:spPr>
          <a:xfrm>
            <a:off x="710585" y="2799889"/>
            <a:ext cx="3700117" cy="2987543"/>
          </a:xfrm>
        </p:spPr>
        <p:txBody>
          <a:bodyPr anchor="t">
            <a:normAutofit/>
          </a:bodyPr>
          <a:lstStyle/>
          <a:p>
            <a:pPr marL="0" indent="0">
              <a:buNone/>
            </a:pPr>
            <a:endParaRPr lang="en-GB" sz="1900" b="1">
              <a:solidFill>
                <a:srgbClr val="FFFFFF"/>
              </a:solidFill>
            </a:endParaRPr>
          </a:p>
          <a:p>
            <a:pPr marL="0" indent="0">
              <a:buNone/>
            </a:pPr>
            <a:r>
              <a:rPr lang="en-GB" sz="1900" b="1">
                <a:solidFill>
                  <a:srgbClr val="FFFFFF"/>
                </a:solidFill>
              </a:rPr>
              <a:t>The old Rostowian model of development – or path to modernity</a:t>
            </a:r>
          </a:p>
          <a:p>
            <a:pPr marL="0" indent="0">
              <a:buNone/>
            </a:pPr>
            <a:endParaRPr lang="en-GB" sz="1900" b="1">
              <a:solidFill>
                <a:srgbClr val="FFFFFF"/>
              </a:solidFill>
            </a:endParaRPr>
          </a:p>
        </p:txBody>
      </p:sp>
      <p:pic>
        <p:nvPicPr>
          <p:cNvPr id="3078" name="Picture 6" descr="Image result for rostow theory of stages">
            <a:extLst>
              <a:ext uri="{FF2B5EF4-FFF2-40B4-BE49-F238E27FC236}">
                <a16:creationId xmlns:a16="http://schemas.microsoft.com/office/drawing/2014/main" id="{1FF22538-877E-4E7C-B0F9-B6092FF3B9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6755" y="385740"/>
            <a:ext cx="3641598" cy="2895263"/>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Image result for rostow theory of stages">
            <a:extLst>
              <a:ext uri="{FF2B5EF4-FFF2-40B4-BE49-F238E27FC236}">
                <a16:creationId xmlns:a16="http://schemas.microsoft.com/office/drawing/2014/main" id="{D46B3B55-117C-4C71-8FCA-7730BFCAE6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26754" y="3604428"/>
            <a:ext cx="3641598" cy="2895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1001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5D50E-306F-4A87-8D8C-E1998EB13FCB}"/>
              </a:ext>
            </a:extLst>
          </p:cNvPr>
          <p:cNvSpPr>
            <a:spLocks noGrp="1"/>
          </p:cNvSpPr>
          <p:nvPr>
            <p:ph type="title"/>
          </p:nvPr>
        </p:nvSpPr>
        <p:spPr/>
        <p:txBody>
          <a:bodyPr/>
          <a:lstStyle/>
          <a:p>
            <a:r>
              <a:rPr lang="en-GB" b="1" dirty="0">
                <a:latin typeface="+mn-lt"/>
              </a:rPr>
              <a:t>Rostow v Jacques - keep your wits about you!</a:t>
            </a:r>
          </a:p>
        </p:txBody>
      </p:sp>
      <p:sp>
        <p:nvSpPr>
          <p:cNvPr id="3" name="Content Placeholder 2">
            <a:extLst>
              <a:ext uri="{FF2B5EF4-FFF2-40B4-BE49-F238E27FC236}">
                <a16:creationId xmlns:a16="http://schemas.microsoft.com/office/drawing/2014/main" id="{73AE4177-5AAD-4680-B988-3933537659E7}"/>
              </a:ext>
            </a:extLst>
          </p:cNvPr>
          <p:cNvSpPr>
            <a:spLocks noGrp="1"/>
          </p:cNvSpPr>
          <p:nvPr>
            <p:ph idx="1"/>
          </p:nvPr>
        </p:nvSpPr>
        <p:spPr/>
        <p:txBody>
          <a:bodyPr>
            <a:normAutofit fontScale="70000" lnSpcReduction="20000"/>
          </a:bodyPr>
          <a:lstStyle/>
          <a:p>
            <a:endParaRPr lang="en-GB" dirty="0"/>
          </a:p>
          <a:p>
            <a:endParaRPr lang="en-GB" dirty="0"/>
          </a:p>
          <a:p>
            <a:endParaRPr lang="en-GB" dirty="0"/>
          </a:p>
          <a:p>
            <a:endParaRPr lang="en-GB" dirty="0"/>
          </a:p>
          <a:p>
            <a:endParaRPr lang="en-GB" dirty="0"/>
          </a:p>
          <a:p>
            <a:endParaRPr lang="en-GB" dirty="0"/>
          </a:p>
          <a:p>
            <a:r>
              <a:rPr lang="en-GB" dirty="0"/>
              <a:t>Rostow and </a:t>
            </a:r>
            <a:r>
              <a:rPr lang="en-GB" b="1" i="1" dirty="0"/>
              <a:t>one single </a:t>
            </a:r>
            <a:r>
              <a:rPr lang="en-GB" dirty="0"/>
              <a:t>formula for success</a:t>
            </a:r>
          </a:p>
          <a:p>
            <a:r>
              <a:rPr lang="en-GB" dirty="0"/>
              <a:t>But…isn’t China following that </a:t>
            </a:r>
            <a:r>
              <a:rPr lang="en-GB" b="1" i="1" dirty="0"/>
              <a:t>same</a:t>
            </a:r>
            <a:r>
              <a:rPr lang="en-GB" dirty="0"/>
              <a:t> pathway, using some different methods? Rising living standards, consumerism etc.</a:t>
            </a:r>
          </a:p>
          <a:p>
            <a:r>
              <a:rPr lang="en-GB" dirty="0"/>
              <a:t>But…Rostow isn’t only about the </a:t>
            </a:r>
            <a:r>
              <a:rPr lang="en-GB" b="1" i="1" dirty="0"/>
              <a:t>economic base</a:t>
            </a:r>
            <a:r>
              <a:rPr lang="en-GB" dirty="0"/>
              <a:t>.</a:t>
            </a:r>
          </a:p>
          <a:p>
            <a:r>
              <a:rPr lang="en-GB" dirty="0"/>
              <a:t>Doesn’t his pathway overlap with </a:t>
            </a:r>
            <a:r>
              <a:rPr lang="en-GB" b="1" i="1" dirty="0"/>
              <a:t>the whole liberal-democratic deal</a:t>
            </a:r>
            <a:r>
              <a:rPr lang="en-GB" dirty="0"/>
              <a:t>? Representative democracy, rule of law, separation of powers, diffusion of economic power</a:t>
            </a:r>
            <a:r>
              <a:rPr lang="en-GB"/>
              <a:t>? </a:t>
            </a:r>
          </a:p>
          <a:p>
            <a:r>
              <a:rPr lang="en-GB"/>
              <a:t>Like</a:t>
            </a:r>
            <a:r>
              <a:rPr lang="en-GB" dirty="0"/>
              <a:t>…Fukuyama’s </a:t>
            </a:r>
            <a:r>
              <a:rPr lang="en-GB" b="1" i="1" dirty="0"/>
              <a:t>The End of History </a:t>
            </a:r>
            <a:r>
              <a:rPr lang="en-GB" dirty="0"/>
              <a:t>?</a:t>
            </a:r>
          </a:p>
          <a:p>
            <a:endParaRPr lang="en-GB" dirty="0"/>
          </a:p>
        </p:txBody>
      </p:sp>
      <p:pic>
        <p:nvPicPr>
          <p:cNvPr id="1028" name="Picture 4" descr="See the source image">
            <a:extLst>
              <a:ext uri="{FF2B5EF4-FFF2-40B4-BE49-F238E27FC236}">
                <a16:creationId xmlns:a16="http://schemas.microsoft.com/office/drawing/2014/main" id="{0FA71142-97EF-4683-8B16-0200B1B27E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9632" y="1027907"/>
            <a:ext cx="1980756" cy="303542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the end of history">
            <a:extLst>
              <a:ext uri="{FF2B5EF4-FFF2-40B4-BE49-F238E27FC236}">
                <a16:creationId xmlns:a16="http://schemas.microsoft.com/office/drawing/2014/main" id="{94AFF48B-3A5A-453E-AB15-43D5BC6C24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4369" y="1690689"/>
            <a:ext cx="2952750"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445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300" y="321733"/>
            <a:ext cx="8680116"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6060D-2994-4671-BCF5-BB83F11F467A}"/>
              </a:ext>
            </a:extLst>
          </p:cNvPr>
          <p:cNvSpPr>
            <a:spLocks noGrp="1"/>
          </p:cNvSpPr>
          <p:nvPr>
            <p:ph type="title"/>
          </p:nvPr>
        </p:nvSpPr>
        <p:spPr>
          <a:xfrm>
            <a:off x="1143000" y="1122362"/>
            <a:ext cx="6858000" cy="2840037"/>
          </a:xfrm>
        </p:spPr>
        <p:txBody>
          <a:bodyPr vert="horz" lIns="91440" tIns="45720" rIns="91440" bIns="45720" rtlCol="0" anchor="b">
            <a:normAutofit/>
          </a:bodyPr>
          <a:lstStyle/>
          <a:p>
            <a:pPr algn="ctr"/>
            <a:r>
              <a:rPr lang="en-US" sz="4600" b="1" kern="1200">
                <a:solidFill>
                  <a:schemeClr val="tx1"/>
                </a:solidFill>
                <a:latin typeface="+mj-lt"/>
                <a:ea typeface="+mj-ea"/>
                <a:cs typeface="+mj-cs"/>
              </a:rPr>
              <a:t>The idea of </a:t>
            </a:r>
            <a:r>
              <a:rPr lang="en-US" sz="4600" b="1" i="1" kern="1200">
                <a:solidFill>
                  <a:schemeClr val="tx1"/>
                </a:solidFill>
                <a:latin typeface="+mj-lt"/>
                <a:ea typeface="+mj-ea"/>
                <a:cs typeface="+mj-cs"/>
              </a:rPr>
              <a:t>contested modernity </a:t>
            </a:r>
            <a:r>
              <a:rPr lang="en-US" sz="4600" b="1" kern="1200">
                <a:solidFill>
                  <a:schemeClr val="tx1"/>
                </a:solidFill>
                <a:latin typeface="+mj-lt"/>
                <a:ea typeface="+mj-ea"/>
                <a:cs typeface="+mj-cs"/>
              </a:rPr>
              <a:t>challenges the idea that “the West” charts the way ahead for all</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4109417"/>
            <a:ext cx="20574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37488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037C1C0-FADA-40C7-B923-037899A24F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8997A12-C3E2-4C7A-BF1F-7CA521F561AF}"/>
              </a:ext>
            </a:extLst>
          </p:cNvPr>
          <p:cNvSpPr>
            <a:spLocks noGrp="1"/>
          </p:cNvSpPr>
          <p:nvPr>
            <p:ph type="title"/>
          </p:nvPr>
        </p:nvSpPr>
        <p:spPr>
          <a:xfrm>
            <a:off x="4370286" y="486184"/>
            <a:ext cx="4291113" cy="1325563"/>
          </a:xfrm>
        </p:spPr>
        <p:txBody>
          <a:bodyPr>
            <a:normAutofit/>
          </a:bodyPr>
          <a:lstStyle/>
          <a:p>
            <a:r>
              <a:rPr lang="en-GB" b="1" dirty="0">
                <a:latin typeface="+mn-lt"/>
              </a:rPr>
              <a:t>China’s place in the world</a:t>
            </a:r>
          </a:p>
        </p:txBody>
      </p:sp>
      <p:pic>
        <p:nvPicPr>
          <p:cNvPr id="9220" name="Picture 4" descr="See the source image">
            <a:extLst>
              <a:ext uri="{FF2B5EF4-FFF2-40B4-BE49-F238E27FC236}">
                <a16:creationId xmlns:a16="http://schemas.microsoft.com/office/drawing/2014/main" id="{C2C6AEF8-C4B0-42D1-B892-1587E46848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06" r="6938" b="2"/>
          <a:stretch/>
        </p:blipFill>
        <p:spPr bwMode="auto">
          <a:xfrm>
            <a:off x="628650" y="643467"/>
            <a:ext cx="3196002" cy="553349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75" name="Arc 74">
            <a:extLst>
              <a:ext uri="{FF2B5EF4-FFF2-40B4-BE49-F238E27FC236}">
                <a16:creationId xmlns:a16="http://schemas.microsoft.com/office/drawing/2014/main" id="{4B56CC07-3AFD-4C79-AFB2-0428FBBD7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943208">
            <a:off x="-464418" y="5190398"/>
            <a:ext cx="2240923"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FE24E32C-A205-4615-8593-FA746B6C6840}"/>
              </a:ext>
            </a:extLst>
          </p:cNvPr>
          <p:cNvSpPr>
            <a:spLocks noGrp="1"/>
          </p:cNvSpPr>
          <p:nvPr>
            <p:ph idx="1"/>
          </p:nvPr>
        </p:nvSpPr>
        <p:spPr>
          <a:xfrm>
            <a:off x="4370286" y="1946684"/>
            <a:ext cx="4291113" cy="4351338"/>
          </a:xfrm>
        </p:spPr>
        <p:txBody>
          <a:bodyPr>
            <a:normAutofit/>
          </a:bodyPr>
          <a:lstStyle/>
          <a:p>
            <a:pPr marL="0" indent="0">
              <a:buNone/>
            </a:pPr>
            <a:r>
              <a:rPr lang="en-GB" i="1" dirty="0"/>
              <a:t>Changes</a:t>
            </a:r>
            <a:r>
              <a:rPr lang="en-GB" dirty="0"/>
              <a:t> in relative power and world hegemony. China and “the West”: 600-1800; 1850-2000; 2050 and after</a:t>
            </a:r>
          </a:p>
        </p:txBody>
      </p:sp>
    </p:spTree>
    <p:extLst>
      <p:ext uri="{BB962C8B-B14F-4D97-AF65-F5344CB8AC3E}">
        <p14:creationId xmlns:p14="http://schemas.microsoft.com/office/powerpoint/2010/main" val="919198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2407D-1B69-4AB1-9087-4632398982F0}"/>
              </a:ext>
            </a:extLst>
          </p:cNvPr>
          <p:cNvSpPr>
            <a:spLocks noGrp="1"/>
          </p:cNvSpPr>
          <p:nvPr>
            <p:ph type="title"/>
          </p:nvPr>
        </p:nvSpPr>
        <p:spPr>
          <a:xfrm>
            <a:off x="628650" y="365125"/>
            <a:ext cx="7886700" cy="1306443"/>
          </a:xfrm>
        </p:spPr>
        <p:txBody>
          <a:bodyPr>
            <a:normAutofit/>
          </a:bodyPr>
          <a:lstStyle/>
          <a:p>
            <a:r>
              <a:rPr lang="en-GB" sz="3500" b="1" dirty="0">
                <a:latin typeface="+mn-lt"/>
              </a:rPr>
              <a:t>East and West compared </a:t>
            </a:r>
            <a:r>
              <a:rPr lang="en-GB" sz="2800" b="1" dirty="0">
                <a:latin typeface="+mn-lt"/>
              </a:rPr>
              <a:t>(from </a:t>
            </a:r>
            <a:r>
              <a:rPr lang="en-GB" sz="2800" b="1" i="1" dirty="0">
                <a:latin typeface="+mn-lt"/>
              </a:rPr>
              <a:t>Why the West Rules for Now </a:t>
            </a:r>
            <a:r>
              <a:rPr lang="en-GB" sz="2800" b="1" dirty="0">
                <a:latin typeface="+mn-lt"/>
              </a:rPr>
              <a:t>by Ian Morris)</a:t>
            </a:r>
          </a:p>
        </p:txBody>
      </p:sp>
      <p:pic>
        <p:nvPicPr>
          <p:cNvPr id="8194" name="Picture 2" descr="See the source image">
            <a:extLst>
              <a:ext uri="{FF2B5EF4-FFF2-40B4-BE49-F238E27FC236}">
                <a16:creationId xmlns:a16="http://schemas.microsoft.com/office/drawing/2014/main" id="{3A3DE4D4-8EBC-4393-B323-0C51217AD7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849" b="2"/>
          <a:stretch/>
        </p:blipFill>
        <p:spPr bwMode="auto">
          <a:xfrm>
            <a:off x="4213185" y="1904282"/>
            <a:ext cx="4302164" cy="392759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See the source image">
            <a:extLst>
              <a:ext uri="{FF2B5EF4-FFF2-40B4-BE49-F238E27FC236}">
                <a16:creationId xmlns:a16="http://schemas.microsoft.com/office/drawing/2014/main" id="{7DE8F550-044E-4CA2-B224-425DF9E3394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13845" y="1973461"/>
            <a:ext cx="3114675" cy="3426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677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BA3B6-0248-49C5-B926-5797FA02ACE1}"/>
              </a:ext>
            </a:extLst>
          </p:cNvPr>
          <p:cNvSpPr>
            <a:spLocks noGrp="1"/>
          </p:cNvSpPr>
          <p:nvPr>
            <p:ph type="title"/>
          </p:nvPr>
        </p:nvSpPr>
        <p:spPr>
          <a:xfrm>
            <a:off x="5535305" y="743447"/>
            <a:ext cx="2980039" cy="3692028"/>
          </a:xfrm>
          <a:noFill/>
        </p:spPr>
        <p:txBody>
          <a:bodyPr vert="horz" lIns="91440" tIns="45720" rIns="91440" bIns="45720" rtlCol="0" anchor="b">
            <a:normAutofit/>
          </a:bodyPr>
          <a:lstStyle/>
          <a:p>
            <a:r>
              <a:rPr lang="en-US" sz="2800" b="1" dirty="0">
                <a:latin typeface="+mn-lt"/>
              </a:rPr>
              <a:t>Changing relationships in the world balance of power – a very modern issue</a:t>
            </a:r>
          </a:p>
        </p:txBody>
      </p:sp>
      <p:pic>
        <p:nvPicPr>
          <p:cNvPr id="11266" name="Picture 2" descr="Image result for China v USA">
            <a:extLst>
              <a:ext uri="{FF2B5EF4-FFF2-40B4-BE49-F238E27FC236}">
                <a16:creationId xmlns:a16="http://schemas.microsoft.com/office/drawing/2014/main" id="{9914097E-14F7-420B-93D3-8E38439D730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7336" r="5498"/>
          <a:stretch/>
        </p:blipFill>
        <p:spPr bwMode="auto">
          <a:xfrm>
            <a:off x="20" y="10"/>
            <a:ext cx="5244655"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6074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2" name="Picture 2">
            <a:extLst>
              <a:ext uri="{FF2B5EF4-FFF2-40B4-BE49-F238E27FC236}">
                <a16:creationId xmlns:a16="http://schemas.microsoft.com/office/drawing/2014/main" id="{9A3C31C8-EA73-45B9-A22D-1EB40CCA08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5991"/>
          <a:stretch/>
        </p:blipFill>
        <p:spPr bwMode="auto">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Arc 72">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E2E823-0A33-4CAC-9793-580B501F6D5C}"/>
              </a:ext>
            </a:extLst>
          </p:cNvPr>
          <p:cNvSpPr>
            <a:spLocks noGrp="1"/>
          </p:cNvSpPr>
          <p:nvPr>
            <p:ph type="title"/>
          </p:nvPr>
        </p:nvSpPr>
        <p:spPr>
          <a:xfrm>
            <a:off x="4370286" y="407987"/>
            <a:ext cx="4291113" cy="1325563"/>
          </a:xfrm>
        </p:spPr>
        <p:txBody>
          <a:bodyPr>
            <a:normAutofit/>
          </a:bodyPr>
          <a:lstStyle/>
          <a:p>
            <a:r>
              <a:rPr lang="en-GB" b="1" dirty="0">
                <a:latin typeface="+mn-lt"/>
              </a:rPr>
              <a:t>Confucius…and more</a:t>
            </a:r>
          </a:p>
        </p:txBody>
      </p:sp>
      <p:sp>
        <p:nvSpPr>
          <p:cNvPr id="3" name="Content Placeholder 2">
            <a:extLst>
              <a:ext uri="{FF2B5EF4-FFF2-40B4-BE49-F238E27FC236}">
                <a16:creationId xmlns:a16="http://schemas.microsoft.com/office/drawing/2014/main" id="{FC2C0124-1EED-4E3D-B4D7-1BD77844C277}"/>
              </a:ext>
            </a:extLst>
          </p:cNvPr>
          <p:cNvSpPr>
            <a:spLocks noGrp="1"/>
          </p:cNvSpPr>
          <p:nvPr>
            <p:ph idx="1"/>
          </p:nvPr>
        </p:nvSpPr>
        <p:spPr>
          <a:xfrm>
            <a:off x="4370286" y="1868487"/>
            <a:ext cx="4291113" cy="4351338"/>
          </a:xfrm>
        </p:spPr>
        <p:txBody>
          <a:bodyPr>
            <a:normAutofit/>
          </a:bodyPr>
          <a:lstStyle/>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r>
              <a:rPr lang="en-GB" sz="2000" dirty="0"/>
              <a:t>In this module, we will also examine the enduring impact of Confucianism (and its appropriation/adaptation by modern rulers - </a:t>
            </a:r>
            <a:r>
              <a:rPr lang="en-GB" sz="2000" i="1" dirty="0"/>
              <a:t>see photo</a:t>
            </a:r>
            <a:r>
              <a:rPr lang="en-GB" sz="2000" dirty="0"/>
              <a:t>) – and many other cultural, social </a:t>
            </a:r>
            <a:r>
              <a:rPr lang="en-GB" sz="2000"/>
              <a:t>and historical themes </a:t>
            </a:r>
            <a:r>
              <a:rPr lang="en-GB" sz="2000" dirty="0"/>
              <a:t>from China’s long history</a:t>
            </a:r>
          </a:p>
          <a:p>
            <a:pPr marL="0" indent="0">
              <a:buNone/>
            </a:pPr>
            <a:endParaRPr lang="en-GB" sz="2200" dirty="0"/>
          </a:p>
        </p:txBody>
      </p:sp>
    </p:spTree>
    <p:extLst>
      <p:ext uri="{BB962C8B-B14F-4D97-AF65-F5344CB8AC3E}">
        <p14:creationId xmlns:p14="http://schemas.microsoft.com/office/powerpoint/2010/main" val="34316694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489</Words>
  <Application>Microsoft Office PowerPoint</Application>
  <PresentationFormat>On-screen Show (4:3)</PresentationFormat>
  <Paragraphs>70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China in the World: Lecture 1.1 The Long View of China</vt:lpstr>
      <vt:lpstr>China’s dynastic  history </vt:lpstr>
      <vt:lpstr>Empire – and a long-settled polity</vt:lpstr>
      <vt:lpstr>Zhou, Qin and Han dynasties (1046-256 BCE, 221-206 BCE and 206 BCE – 220 CE)</vt:lpstr>
      <vt:lpstr>Han dynasty                  (206 BCE – 220 CE)</vt:lpstr>
      <vt:lpstr>Interruption?  The Pax Mongolica  and the Yuan Dynasty</vt:lpstr>
      <vt:lpstr>Qing/Manchu dynasty (1636/1644-1912)</vt:lpstr>
      <vt:lpstr>So, let’s return to themes raised earlier… Empire – and a  long-settled polity </vt:lpstr>
      <vt:lpstr>Concept 1: A civilisation-state (?)</vt:lpstr>
      <vt:lpstr>Martin Jacques on the civilization state  – as opposed to the European nation state</vt:lpstr>
      <vt:lpstr>  More on the civilisation-state: China, Russia and the return of the civilisational state  </vt:lpstr>
      <vt:lpstr>Concept 2: Contested or Competing Modernities (?)</vt:lpstr>
      <vt:lpstr>Rostow v Jacques - keep your wits about you!</vt:lpstr>
      <vt:lpstr>The idea of contested modernity challenges the idea that “the West” charts the way ahead for all</vt:lpstr>
      <vt:lpstr>China’s place in the world</vt:lpstr>
      <vt:lpstr>East and West compared (from Why the West Rules for Now by Ian Morris)</vt:lpstr>
      <vt:lpstr>Changing relationships in the world balance of power – a very modern issue</vt:lpstr>
      <vt:lpstr>Confucius…and more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HPCH5009/6009  China in the World Lecture 1: Introduction, Aims and the Long View of China</dc:title>
  <dc:creator>Andy Bevan</dc:creator>
  <cp:lastModifiedBy>Andy Bevan</cp:lastModifiedBy>
  <cp:revision>7</cp:revision>
  <dcterms:created xsi:type="dcterms:W3CDTF">2020-09-28T09:26:01Z</dcterms:created>
  <dcterms:modified xsi:type="dcterms:W3CDTF">2020-10-06T13:01:53Z</dcterms:modified>
</cp:coreProperties>
</file>