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473" r:id="rId3"/>
    <p:sldId id="299" r:id="rId4"/>
    <p:sldId id="292" r:id="rId5"/>
    <p:sldId id="484" r:id="rId6"/>
    <p:sldId id="293" r:id="rId7"/>
    <p:sldId id="294" r:id="rId8"/>
    <p:sldId id="422" r:id="rId9"/>
    <p:sldId id="295" r:id="rId10"/>
    <p:sldId id="298" r:id="rId11"/>
    <p:sldId id="276" r:id="rId12"/>
    <p:sldId id="296" r:id="rId13"/>
    <p:sldId id="315" r:id="rId14"/>
    <p:sldId id="277" r:id="rId15"/>
    <p:sldId id="297" r:id="rId16"/>
    <p:sldId id="316" r:id="rId17"/>
    <p:sldId id="497" r:id="rId18"/>
    <p:sldId id="498" r:id="rId19"/>
    <p:sldId id="487" r:id="rId20"/>
    <p:sldId id="490" r:id="rId21"/>
    <p:sldId id="491" r:id="rId22"/>
    <p:sldId id="492" r:id="rId23"/>
    <p:sldId id="493" r:id="rId24"/>
    <p:sldId id="494" r:id="rId25"/>
    <p:sldId id="495" r:id="rId26"/>
    <p:sldId id="496" r:id="rId27"/>
    <p:sldId id="311" r:id="rId28"/>
    <p:sldId id="314" r:id="rId29"/>
    <p:sldId id="430" r:id="rId30"/>
    <p:sldId id="433" r:id="rId31"/>
    <p:sldId id="431" r:id="rId32"/>
    <p:sldId id="432" r:id="rId33"/>
    <p:sldId id="485" r:id="rId34"/>
    <p:sldId id="486" r:id="rId35"/>
  </p:sldIdLst>
  <p:sldSz cx="9144000" cy="6858000" type="screen4x3"/>
  <p:notesSz cx="687070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048" autoAdjust="0"/>
  </p:normalViewPr>
  <p:slideViewPr>
    <p:cSldViewPr>
      <p:cViewPr varScale="1">
        <p:scale>
          <a:sx n="101" d="100"/>
          <a:sy n="101" d="100"/>
        </p:scale>
        <p:origin x="1308" y="10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1218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7303" cy="488712"/>
          </a:xfrm>
          <a:prstGeom prst="rect">
            <a:avLst/>
          </a:prstGeom>
        </p:spPr>
        <p:txBody>
          <a:bodyPr vert="horz" lIns="95107" tIns="47553" rIns="95107" bIns="47553" rtlCol="0"/>
          <a:lstStyle>
            <a:lvl1pPr algn="l">
              <a:defRPr sz="1200"/>
            </a:lvl1pPr>
          </a:lstStyle>
          <a:p>
            <a:endParaRPr lang="en-GB"/>
          </a:p>
        </p:txBody>
      </p:sp>
      <p:sp>
        <p:nvSpPr>
          <p:cNvPr id="3" name="Date Placeholder 2"/>
          <p:cNvSpPr>
            <a:spLocks noGrp="1"/>
          </p:cNvSpPr>
          <p:nvPr>
            <p:ph type="dt" idx="1"/>
          </p:nvPr>
        </p:nvSpPr>
        <p:spPr>
          <a:xfrm>
            <a:off x="3891807" y="0"/>
            <a:ext cx="2977303" cy="488712"/>
          </a:xfrm>
          <a:prstGeom prst="rect">
            <a:avLst/>
          </a:prstGeom>
        </p:spPr>
        <p:txBody>
          <a:bodyPr vert="horz" lIns="95107" tIns="47553" rIns="95107" bIns="47553" rtlCol="0"/>
          <a:lstStyle>
            <a:lvl1pPr algn="r">
              <a:defRPr sz="1200"/>
            </a:lvl1pPr>
          </a:lstStyle>
          <a:p>
            <a:fld id="{1D3F13AD-46B3-4F57-8EEB-B4D9F57F9402}" type="datetimeFigureOut">
              <a:rPr lang="en-GB" smtClean="0"/>
              <a:pPr/>
              <a:t>31/10/2017</a:t>
            </a:fld>
            <a:endParaRPr lang="en-GB"/>
          </a:p>
        </p:txBody>
      </p:sp>
      <p:sp>
        <p:nvSpPr>
          <p:cNvPr id="4" name="Slide Image Placeholder 3"/>
          <p:cNvSpPr>
            <a:spLocks noGrp="1" noRot="1" noChangeAspect="1"/>
          </p:cNvSpPr>
          <p:nvPr>
            <p:ph type="sldImg" idx="2"/>
          </p:nvPr>
        </p:nvSpPr>
        <p:spPr>
          <a:xfrm>
            <a:off x="992188" y="733425"/>
            <a:ext cx="4886325" cy="3665538"/>
          </a:xfrm>
          <a:prstGeom prst="rect">
            <a:avLst/>
          </a:prstGeom>
          <a:noFill/>
          <a:ln w="12700">
            <a:solidFill>
              <a:prstClr val="black"/>
            </a:solidFill>
          </a:ln>
        </p:spPr>
        <p:txBody>
          <a:bodyPr vert="horz" lIns="95107" tIns="47553" rIns="95107" bIns="47553" rtlCol="0" anchor="ctr"/>
          <a:lstStyle/>
          <a:p>
            <a:endParaRPr lang="en-GB"/>
          </a:p>
        </p:txBody>
      </p:sp>
      <p:sp>
        <p:nvSpPr>
          <p:cNvPr id="5" name="Notes Placeholder 4"/>
          <p:cNvSpPr>
            <a:spLocks noGrp="1"/>
          </p:cNvSpPr>
          <p:nvPr>
            <p:ph type="body" sz="quarter" idx="3"/>
          </p:nvPr>
        </p:nvSpPr>
        <p:spPr>
          <a:xfrm>
            <a:off x="687070" y="4642763"/>
            <a:ext cx="5496560" cy="4398407"/>
          </a:xfrm>
          <a:prstGeom prst="rect">
            <a:avLst/>
          </a:prstGeom>
        </p:spPr>
        <p:txBody>
          <a:bodyPr vert="horz" lIns="95107" tIns="47553" rIns="95107" bIns="4755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77303" cy="488712"/>
          </a:xfrm>
          <a:prstGeom prst="rect">
            <a:avLst/>
          </a:prstGeom>
        </p:spPr>
        <p:txBody>
          <a:bodyPr vert="horz" lIns="95107" tIns="47553" rIns="95107" bIns="47553" rtlCol="0" anchor="b"/>
          <a:lstStyle>
            <a:lvl1pPr algn="l">
              <a:defRPr sz="1200"/>
            </a:lvl1pPr>
          </a:lstStyle>
          <a:p>
            <a:endParaRPr lang="en-GB"/>
          </a:p>
        </p:txBody>
      </p:sp>
      <p:sp>
        <p:nvSpPr>
          <p:cNvPr id="7" name="Slide Number Placeholder 6"/>
          <p:cNvSpPr>
            <a:spLocks noGrp="1"/>
          </p:cNvSpPr>
          <p:nvPr>
            <p:ph type="sldNum" sz="quarter" idx="5"/>
          </p:nvPr>
        </p:nvSpPr>
        <p:spPr>
          <a:xfrm>
            <a:off x="3891807" y="9283830"/>
            <a:ext cx="2977303" cy="488712"/>
          </a:xfrm>
          <a:prstGeom prst="rect">
            <a:avLst/>
          </a:prstGeom>
        </p:spPr>
        <p:txBody>
          <a:bodyPr vert="horz" lIns="95107" tIns="47553" rIns="95107" bIns="47553" rtlCol="0" anchor="b"/>
          <a:lstStyle>
            <a:lvl1pPr algn="r">
              <a:defRPr sz="1200"/>
            </a:lvl1pPr>
          </a:lstStyle>
          <a:p>
            <a:fld id="{73013CA7-1C65-4902-8737-9204EBA09923}" type="slidenum">
              <a:rPr lang="en-GB" smtClean="0"/>
              <a:pPr/>
              <a:t>‹#›</a:t>
            </a:fld>
            <a:endParaRPr lang="en-GB"/>
          </a:p>
        </p:txBody>
      </p:sp>
    </p:spTree>
    <p:extLst>
      <p:ext uri="{BB962C8B-B14F-4D97-AF65-F5344CB8AC3E}">
        <p14:creationId xmlns:p14="http://schemas.microsoft.com/office/powerpoint/2010/main" val="988610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7253F6-F0A8-4046-A4FF-393E8DFE7AF2}" type="datetimeFigureOut">
              <a:rPr lang="en-GB" smtClean="0"/>
              <a:pPr/>
              <a:t>31/10/2017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A10BE7-B5BF-41CA-B101-2B31AA62C906}"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556792"/>
            <a:ext cx="7772400" cy="1728192"/>
          </a:xfrm>
        </p:spPr>
        <p:txBody>
          <a:bodyPr>
            <a:normAutofit fontScale="90000"/>
          </a:bodyPr>
          <a:lstStyle/>
          <a:p>
            <a:r>
              <a:rPr lang="en-GB" b="1" dirty="0" smtClean="0">
                <a:effectLst>
                  <a:outerShdw blurRad="38100" dist="38100" dir="2700000" algn="tl">
                    <a:srgbClr val="000000">
                      <a:alpha val="43137"/>
                    </a:srgbClr>
                  </a:outerShdw>
                </a:effectLst>
              </a:rPr>
              <a:t>Introduction to Research Methodology and Data Collection</a:t>
            </a:r>
            <a:endParaRPr lang="en-GB" b="1" dirty="0">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1619672" y="3224200"/>
            <a:ext cx="6400800" cy="2137792"/>
          </a:xfrm>
        </p:spPr>
        <p:txBody>
          <a:bodyPr/>
          <a:lstStyle/>
          <a:p>
            <a:endParaRPr lang="en-GB" dirty="0" smtClean="0"/>
          </a:p>
          <a:p>
            <a:endParaRPr lang="en-GB" dirty="0"/>
          </a:p>
        </p:txBody>
      </p:sp>
      <p:sp>
        <p:nvSpPr>
          <p:cNvPr id="5" name="Subtitle 2"/>
          <p:cNvSpPr txBox="1">
            <a:spLocks/>
          </p:cNvSpPr>
          <p:nvPr/>
        </p:nvSpPr>
        <p:spPr>
          <a:xfrm>
            <a:off x="1371600" y="3573016"/>
            <a:ext cx="6400800" cy="1944216"/>
          </a:xfrm>
          <a:prstGeom prst="rect">
            <a:avLst/>
          </a:prstGeom>
        </p:spPr>
        <p:txBody>
          <a:bodyPr vert="horz" lIns="91440" tIns="45720" rIns="91440" bIns="45720"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dirty="0" smtClean="0"/>
              <a:t>By Dr Sarah Tuck, Plymouth Business School, Plymouth, Devon</a:t>
            </a:r>
          </a:p>
          <a:p>
            <a:r>
              <a:rPr lang="en-GB" dirty="0" smtClean="0"/>
              <a:t>and </a:t>
            </a:r>
          </a:p>
          <a:p>
            <a:r>
              <a:rPr lang="en-GB" dirty="0" smtClean="0"/>
              <a:t>Dr Irina Neaga, School of Engineering and Manufacturing, University of Wales Trinity St David, Swansea</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The Conceptual Model</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67544" y="1916832"/>
            <a:ext cx="8229600" cy="3989040"/>
          </a:xfrm>
        </p:spPr>
        <p:txBody>
          <a:bodyPr/>
          <a:lstStyle/>
          <a:p>
            <a:r>
              <a:rPr lang="en-GB" dirty="0" smtClean="0"/>
              <a:t>A conceptual model (or domain model) is a design or drawing that shows the elements and connections within an area of inquiry</a:t>
            </a:r>
          </a:p>
          <a:p>
            <a:r>
              <a:rPr lang="en-GB" dirty="0" smtClean="0"/>
              <a:t>You are recommended to create such a model of the problem area of your research</a:t>
            </a:r>
          </a:p>
          <a:p>
            <a:pPr lvl="1"/>
            <a:r>
              <a:rPr lang="en-GB" dirty="0" smtClean="0"/>
              <a:t>It depicts the hypothesis that you deduce from the literature review</a:t>
            </a:r>
          </a:p>
          <a:p>
            <a:pPr marL="0" indent="0">
              <a:buNone/>
            </a:pPr>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Research Methodology</a:t>
            </a:r>
          </a:p>
        </p:txBody>
      </p:sp>
      <p:sp>
        <p:nvSpPr>
          <p:cNvPr id="75779" name="Rectangle 3"/>
          <p:cNvSpPr>
            <a:spLocks noGrp="1" noChangeArrowheads="1"/>
          </p:cNvSpPr>
          <p:nvPr>
            <p:ph idx="1"/>
          </p:nvPr>
        </p:nvSpPr>
        <p:spPr>
          <a:xfrm>
            <a:off x="457200" y="1600201"/>
            <a:ext cx="8229600" cy="3917032"/>
          </a:xfrm>
        </p:spPr>
        <p:txBody>
          <a:bodyPr>
            <a:normAutofit/>
          </a:bodyPr>
          <a:lstStyle/>
          <a:p>
            <a:r>
              <a:rPr lang="en-GB" sz="2800" dirty="0" smtClean="0"/>
              <a:t>The research methodology chapter should include </a:t>
            </a:r>
            <a:endParaRPr lang="en-GB" sz="2800" dirty="0"/>
          </a:p>
          <a:p>
            <a:pPr lvl="1"/>
            <a:r>
              <a:rPr lang="en-GB" dirty="0" smtClean="0"/>
              <a:t>Explaining of the </a:t>
            </a:r>
            <a:r>
              <a:rPr lang="en-GB" dirty="0"/>
              <a:t>research approach</a:t>
            </a:r>
          </a:p>
          <a:p>
            <a:pPr lvl="1"/>
            <a:r>
              <a:rPr lang="en-GB" dirty="0" smtClean="0"/>
              <a:t>Explaining the </a:t>
            </a:r>
            <a:r>
              <a:rPr lang="en-GB" dirty="0"/>
              <a:t>research methods</a:t>
            </a:r>
          </a:p>
          <a:p>
            <a:pPr lvl="1"/>
            <a:r>
              <a:rPr lang="en-GB" dirty="0"/>
              <a:t>Justify </a:t>
            </a:r>
            <a:r>
              <a:rPr lang="en-GB" dirty="0" smtClean="0"/>
              <a:t>why these have been selected and applied</a:t>
            </a:r>
            <a:endParaRPr lang="en-GB" dirty="0"/>
          </a:p>
          <a:p>
            <a:r>
              <a:rPr lang="en-GB" sz="2800" dirty="0"/>
              <a:t>If your research involves human subjects (questionnaires, interviews) you must show that your work is ethical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Research Approaches</a:t>
            </a:r>
          </a:p>
        </p:txBody>
      </p:sp>
      <p:sp>
        <p:nvSpPr>
          <p:cNvPr id="70659" name="Rectangle 3"/>
          <p:cNvSpPr>
            <a:spLocks noGrp="1" noChangeArrowheads="1"/>
          </p:cNvSpPr>
          <p:nvPr>
            <p:ph idx="1"/>
          </p:nvPr>
        </p:nvSpPr>
        <p:spPr>
          <a:xfrm>
            <a:off x="455613" y="1598613"/>
            <a:ext cx="8226425" cy="4783137"/>
          </a:xfrm>
        </p:spPr>
        <p:txBody>
          <a:bodyPr/>
          <a:lstStyle/>
          <a:p>
            <a:pPr>
              <a:lnSpc>
                <a:spcPct val="90000"/>
              </a:lnSpc>
            </a:pPr>
            <a:r>
              <a:rPr lang="en-GB"/>
              <a:t>There are two broad approaches to research, which I will call qualitative and quantitative</a:t>
            </a:r>
          </a:p>
          <a:p>
            <a:pPr>
              <a:lnSpc>
                <a:spcPct val="90000"/>
              </a:lnSpc>
            </a:pPr>
            <a:r>
              <a:rPr lang="en-GB"/>
              <a:t>Each approach is embedded in its own philosophical traditions and assumptions about the way social reality is constructed</a:t>
            </a:r>
          </a:p>
          <a:p>
            <a:pPr>
              <a:lnSpc>
                <a:spcPct val="90000"/>
              </a:lnSpc>
            </a:pPr>
            <a:r>
              <a:rPr lang="en-GB"/>
              <a:t>The different approaches tend to use different methods of making theory, finding and analysing data and justifying the results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effectLst>
                  <a:outerShdw blurRad="38100" dist="38100" dir="2700000" algn="tl">
                    <a:srgbClr val="000000">
                      <a:alpha val="43137"/>
                    </a:srgbClr>
                  </a:outerShdw>
                </a:effectLst>
              </a:rPr>
              <a:t>The Hypothesis</a:t>
            </a:r>
            <a:endParaRPr lang="en-GB" b="1" dirty="0">
              <a:effectLst>
                <a:outerShdw blurRad="38100" dist="38100" dir="2700000" algn="tl">
                  <a:srgbClr val="000000">
                    <a:alpha val="43137"/>
                  </a:srgbClr>
                </a:outerShdw>
              </a:effectLst>
            </a:endParaRPr>
          </a:p>
        </p:txBody>
      </p:sp>
      <p:sp>
        <p:nvSpPr>
          <p:cNvPr id="5" name="Content Placeholder 4"/>
          <p:cNvSpPr>
            <a:spLocks noGrp="1"/>
          </p:cNvSpPr>
          <p:nvPr>
            <p:ph idx="1"/>
          </p:nvPr>
        </p:nvSpPr>
        <p:spPr/>
        <p:txBody>
          <a:bodyPr>
            <a:normAutofit fontScale="85000" lnSpcReduction="10000"/>
          </a:bodyPr>
          <a:lstStyle/>
          <a:p>
            <a:r>
              <a:rPr lang="en-GB" dirty="0" smtClean="0"/>
              <a:t>A hypothesis is an idea to be tested through research</a:t>
            </a:r>
          </a:p>
          <a:p>
            <a:r>
              <a:rPr lang="en-GB" dirty="0" smtClean="0"/>
              <a:t>It is deduced from the literature</a:t>
            </a:r>
          </a:p>
          <a:p>
            <a:r>
              <a:rPr lang="en-GB" dirty="0" smtClean="0"/>
              <a:t>It may be </a:t>
            </a:r>
            <a:r>
              <a:rPr lang="en-GB" b="1" dirty="0" smtClean="0"/>
              <a:t>disproved</a:t>
            </a:r>
          </a:p>
          <a:p>
            <a:pPr lvl="1"/>
            <a:r>
              <a:rPr lang="en-GB" dirty="0" smtClean="0"/>
              <a:t>Make sure that you will still have a valid research project if that happens</a:t>
            </a:r>
          </a:p>
          <a:p>
            <a:r>
              <a:rPr lang="en-GB" dirty="0" smtClean="0"/>
              <a:t>It can never be proved, just accepted as not disproved</a:t>
            </a:r>
          </a:p>
          <a:p>
            <a:r>
              <a:rPr lang="en-GB" dirty="0" smtClean="0"/>
              <a:t>Use tentative language</a:t>
            </a:r>
          </a:p>
          <a:p>
            <a:pPr lvl="1"/>
            <a:r>
              <a:rPr lang="en-GB" dirty="0" smtClean="0"/>
              <a:t>The hypothesis is accepted as valid on the basis of the evidence, but it may be disproved at some time in the future</a:t>
            </a:r>
          </a:p>
          <a:p>
            <a:endParaRPr lang="en-GB" dirty="0" smtClean="0"/>
          </a:p>
          <a:p>
            <a:endParaRPr lang="en-GB" dirty="0" smtClean="0"/>
          </a:p>
          <a:p>
            <a:endParaRPr lang="en-GB" dirty="0"/>
          </a:p>
        </p:txBody>
      </p:sp>
    </p:spTree>
    <p:extLst>
      <p:ext uri="{BB962C8B-B14F-4D97-AF65-F5344CB8AC3E}">
        <p14:creationId xmlns:p14="http://schemas.microsoft.com/office/powerpoint/2010/main" val="3201581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Quantitative</a:t>
            </a:r>
          </a:p>
        </p:txBody>
      </p:sp>
      <p:graphicFrame>
        <p:nvGraphicFramePr>
          <p:cNvPr id="71720" name="Group 40"/>
          <p:cNvGraphicFramePr>
            <a:graphicFrameLocks noGrp="1"/>
          </p:cNvGraphicFramePr>
          <p:nvPr>
            <p:ph idx="1"/>
          </p:nvPr>
        </p:nvGraphicFramePr>
        <p:xfrm>
          <a:off x="455613" y="1598613"/>
          <a:ext cx="8226425" cy="4926648"/>
        </p:xfrm>
        <a:graphic>
          <a:graphicData uri="http://schemas.openxmlformats.org/drawingml/2006/table">
            <a:tbl>
              <a:tblPr/>
              <a:tblGrid>
                <a:gridCol w="3252787">
                  <a:extLst>
                    <a:ext uri="{9D8B030D-6E8A-4147-A177-3AD203B41FA5}">
                      <a16:colId xmlns:a16="http://schemas.microsoft.com/office/drawing/2014/main" val="20000"/>
                    </a:ext>
                  </a:extLst>
                </a:gridCol>
                <a:gridCol w="4973638">
                  <a:extLst>
                    <a:ext uri="{9D8B030D-6E8A-4147-A177-3AD203B41FA5}">
                      <a16:colId xmlns:a16="http://schemas.microsoft.com/office/drawing/2014/main" val="20001"/>
                    </a:ext>
                  </a:extLst>
                </a:gridCol>
              </a:tblGrid>
              <a:tr h="5349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Philosophy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Positivist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85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Assumptions about reality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Objectivist: there is a real world out there that exists independently of the people involved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00113">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Approach to theory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Deduces theory from known facts, then tests it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data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Based on numbers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556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sampling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Probability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7467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Analysis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Statistical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a:t>
            </a:r>
          </a:p>
        </p:txBody>
      </p:sp>
      <p:graphicFrame>
        <p:nvGraphicFramePr>
          <p:cNvPr id="73758" name="Group 30"/>
          <p:cNvGraphicFramePr>
            <a:graphicFrameLocks noGrp="1"/>
          </p:cNvGraphicFramePr>
          <p:nvPr>
            <p:ph idx="1"/>
          </p:nvPr>
        </p:nvGraphicFramePr>
        <p:xfrm>
          <a:off x="468313" y="1268413"/>
          <a:ext cx="8226425" cy="5296853"/>
        </p:xfrm>
        <a:graphic>
          <a:graphicData uri="http://schemas.openxmlformats.org/drawingml/2006/table">
            <a:tbl>
              <a:tblPr/>
              <a:tblGrid>
                <a:gridCol w="3252787">
                  <a:extLst>
                    <a:ext uri="{9D8B030D-6E8A-4147-A177-3AD203B41FA5}">
                      <a16:colId xmlns:a16="http://schemas.microsoft.com/office/drawing/2014/main" val="20000"/>
                    </a:ext>
                  </a:extLst>
                </a:gridCol>
                <a:gridCol w="4973638">
                  <a:extLst>
                    <a:ext uri="{9D8B030D-6E8A-4147-A177-3AD203B41FA5}">
                      <a16:colId xmlns:a16="http://schemas.microsoft.com/office/drawing/2014/main" val="20001"/>
                    </a:ext>
                  </a:extLst>
                </a:gridCol>
              </a:tblGrid>
              <a:tr h="5349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Philosophy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Interpretivist</a:t>
                      </a:r>
                      <a:endPar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85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Assumptions about reality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Subjective: reality is a social construction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00113">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Approach to theory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Inductive: theory is created from the data you find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data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Based on words and observations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556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sampling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Non-probability, theoretical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7467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Analysis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Based on interpreting the data, with or without an analytical structure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8"/>
          <p:cNvSpPr txBox="1">
            <a:spLocks noChangeArrowheads="1"/>
          </p:cNvSpPr>
          <p:nvPr/>
        </p:nvSpPr>
        <p:spPr bwMode="auto">
          <a:xfrm>
            <a:off x="298450" y="5884863"/>
            <a:ext cx="8534400" cy="723275"/>
          </a:xfrm>
          <a:prstGeom prst="rect">
            <a:avLst/>
          </a:prstGeom>
          <a:noFill/>
          <a:ln w="9525">
            <a:noFill/>
            <a:miter lim="800000"/>
            <a:headEnd/>
            <a:tailEnd/>
          </a:ln>
          <a:effectLst/>
        </p:spPr>
        <p:txBody>
          <a:bodyPr>
            <a:spAutoFit/>
          </a:bodyPr>
          <a:lstStyle/>
          <a:p>
            <a:pPr algn="ctr">
              <a:spcBef>
                <a:spcPct val="50000"/>
              </a:spcBef>
            </a:pPr>
            <a:r>
              <a:rPr lang="en-US" sz="2000" b="1" dirty="0" smtClean="0">
                <a:latin typeface="Arial" charset="0"/>
              </a:rPr>
              <a:t>The </a:t>
            </a:r>
            <a:r>
              <a:rPr lang="en-US" sz="2000" b="1" dirty="0">
                <a:latin typeface="Arial" charset="0"/>
              </a:rPr>
              <a:t>research ‘onion’</a:t>
            </a:r>
          </a:p>
          <a:p>
            <a:pPr>
              <a:spcBef>
                <a:spcPct val="50000"/>
              </a:spcBef>
            </a:pPr>
            <a:r>
              <a:rPr lang="en-US" sz="1400" i="1" dirty="0">
                <a:latin typeface="Arial" charset="0"/>
              </a:rPr>
              <a:t>Source</a:t>
            </a:r>
            <a:r>
              <a:rPr lang="en-US" sz="1400" dirty="0">
                <a:latin typeface="Arial" charset="0"/>
              </a:rPr>
              <a:t>: © Mark Saunders, Philip Lewis and Adrian Thornhill </a:t>
            </a:r>
            <a:r>
              <a:rPr lang="en-US" sz="1400" dirty="0" smtClean="0">
                <a:latin typeface="Arial" charset="0"/>
              </a:rPr>
              <a:t>, 2006</a:t>
            </a:r>
            <a:endParaRPr lang="en-US" sz="1400" dirty="0">
              <a:latin typeface="Arial" charset="0"/>
            </a:endParaRPr>
          </a:p>
        </p:txBody>
      </p:sp>
      <p:pic>
        <p:nvPicPr>
          <p:cNvPr id="5" name="Picture 23" descr="F:\Powerpoint\pe_uk\PE083-Saunders\Final_Files\Gif\ch04\C04NF001.gif"/>
          <p:cNvPicPr>
            <a:picLocks noChangeAspect="1" noChangeArrowheads="1"/>
          </p:cNvPicPr>
          <p:nvPr/>
        </p:nvPicPr>
        <p:blipFill>
          <a:blip r:embed="rId2" cstate="print"/>
          <a:srcRect/>
          <a:stretch>
            <a:fillRect/>
          </a:stretch>
        </p:blipFill>
        <p:spPr bwMode="auto">
          <a:xfrm>
            <a:off x="747713" y="260648"/>
            <a:ext cx="7607300" cy="5535613"/>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107504" y="260648"/>
            <a:ext cx="7571184" cy="1143000"/>
          </a:xfrm>
        </p:spPr>
        <p:txBody>
          <a:bodyPr>
            <a:normAutofit/>
          </a:bodyPr>
          <a:lstStyle/>
          <a:p>
            <a:r>
              <a:rPr lang="en-GB" b="1" dirty="0">
                <a:effectLst>
                  <a:outerShdw blurRad="38100" dist="38100" dir="2700000" algn="tl">
                    <a:srgbClr val="000000">
                      <a:alpha val="43137"/>
                    </a:srgbClr>
                  </a:outerShdw>
                </a:effectLst>
              </a:rPr>
              <a:t>Choosing a Research Approach</a:t>
            </a:r>
          </a:p>
        </p:txBody>
      </p:sp>
      <p:sp>
        <p:nvSpPr>
          <p:cNvPr id="74755" name="Rectangle 3"/>
          <p:cNvSpPr>
            <a:spLocks noGrp="1" noChangeArrowheads="1"/>
          </p:cNvSpPr>
          <p:nvPr>
            <p:ph idx="1"/>
          </p:nvPr>
        </p:nvSpPr>
        <p:spPr/>
        <p:txBody>
          <a:bodyPr/>
          <a:lstStyle/>
          <a:p>
            <a:r>
              <a:rPr lang="en-GB" sz="2800" dirty="0"/>
              <a:t>Some purists claim that, because each type of research is embedded within its own philosophy, you cannot mix them</a:t>
            </a:r>
          </a:p>
          <a:p>
            <a:r>
              <a:rPr lang="en-GB" sz="2800" dirty="0"/>
              <a:t>Some pragmatists claim that you choose an approach based on your particular research</a:t>
            </a:r>
          </a:p>
          <a:p>
            <a:r>
              <a:rPr lang="en-GB" sz="2800" dirty="0"/>
              <a:t> I say, your philosophy is personal: you may not be aware of it but it colours all your work</a:t>
            </a:r>
          </a:p>
          <a:p>
            <a:r>
              <a:rPr lang="en-GB" sz="2800" dirty="0"/>
              <a:t>However, research methods are a toolkit: use the best tool for the job</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b="1" dirty="0" smtClean="0">
                <a:effectLst>
                  <a:outerShdw blurRad="38100" dist="38100" dir="2700000" algn="tl">
                    <a:srgbClr val="000000">
                      <a:alpha val="43137"/>
                    </a:srgbClr>
                  </a:outerShdw>
                </a:effectLst>
              </a:rPr>
              <a:t>Mixed Methods</a:t>
            </a:r>
            <a:endParaRPr lang="en-GB" b="1" dirty="0">
              <a:effectLst>
                <a:outerShdw blurRad="38100" dist="38100" dir="2700000" algn="tl">
                  <a:srgbClr val="000000">
                    <a:alpha val="43137"/>
                  </a:srgbClr>
                </a:outerShdw>
              </a:effectLst>
            </a:endParaRPr>
          </a:p>
        </p:txBody>
      </p:sp>
      <p:sp>
        <p:nvSpPr>
          <p:cNvPr id="79875" name="Rectangle 3"/>
          <p:cNvSpPr>
            <a:spLocks noGrp="1" noChangeArrowheads="1"/>
          </p:cNvSpPr>
          <p:nvPr>
            <p:ph idx="1"/>
          </p:nvPr>
        </p:nvSpPr>
        <p:spPr>
          <a:xfrm>
            <a:off x="455613" y="1785926"/>
            <a:ext cx="8226425" cy="4310074"/>
          </a:xfrm>
        </p:spPr>
        <p:txBody>
          <a:bodyPr/>
          <a:lstStyle/>
          <a:p>
            <a:pPr>
              <a:lnSpc>
                <a:spcPct val="90000"/>
              </a:lnSpc>
              <a:buNone/>
            </a:pPr>
            <a:r>
              <a:rPr lang="en-GB" sz="2800" b="1" i="1" dirty="0"/>
              <a:t>Using both qualitative and quantitative methods in the same research.</a:t>
            </a:r>
          </a:p>
          <a:p>
            <a:pPr>
              <a:lnSpc>
                <a:spcPct val="90000"/>
              </a:lnSpc>
            </a:pPr>
            <a:r>
              <a:rPr lang="en-GB" sz="2800" dirty="0"/>
              <a:t>This is known as triangulation (as in navigation)</a:t>
            </a:r>
          </a:p>
          <a:p>
            <a:pPr>
              <a:lnSpc>
                <a:spcPct val="90000"/>
              </a:lnSpc>
            </a:pPr>
            <a:r>
              <a:rPr lang="en-GB" sz="2800" dirty="0"/>
              <a:t>Ideally, it confirms correct results or shows the error of each method</a:t>
            </a:r>
          </a:p>
          <a:p>
            <a:pPr>
              <a:lnSpc>
                <a:spcPct val="90000"/>
              </a:lnSpc>
            </a:pPr>
            <a:r>
              <a:rPr lang="en-GB" sz="2800" dirty="0"/>
              <a:t>Typically, students combine questionnaires (not enough) with interviews (no transcript) to produce third rate results</a:t>
            </a:r>
          </a:p>
          <a:p>
            <a:pPr>
              <a:lnSpc>
                <a:spcPct val="90000"/>
              </a:lnSpc>
            </a:pPr>
            <a:r>
              <a:rPr lang="en-GB" sz="2800" dirty="0"/>
              <a:t>But </a:t>
            </a:r>
            <a:r>
              <a:rPr lang="en-GB" sz="2800" dirty="0" smtClean="0"/>
              <a:t>– it can </a:t>
            </a:r>
            <a:r>
              <a:rPr lang="en-GB" sz="2800" dirty="0"/>
              <a:t>be effective if done well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0" y="260648"/>
            <a:ext cx="8229600" cy="1143000"/>
          </a:xfrm>
        </p:spPr>
        <p:txBody>
          <a:bodyPr/>
          <a:lstStyle/>
          <a:p>
            <a:r>
              <a:rPr lang="en-GB" b="1" dirty="0">
                <a:effectLst>
                  <a:outerShdw blurRad="38100" dist="38100" dir="2700000" algn="tl">
                    <a:srgbClr val="000000">
                      <a:alpha val="43137"/>
                    </a:srgbClr>
                  </a:outerShdw>
                </a:effectLst>
              </a:rPr>
              <a:t>A Good Quantitative Analysis</a:t>
            </a:r>
          </a:p>
        </p:txBody>
      </p:sp>
      <p:sp>
        <p:nvSpPr>
          <p:cNvPr id="36867" name="Rectangle 3"/>
          <p:cNvSpPr>
            <a:spLocks noGrp="1" noChangeArrowheads="1"/>
          </p:cNvSpPr>
          <p:nvPr>
            <p:ph idx="1"/>
          </p:nvPr>
        </p:nvSpPr>
        <p:spPr>
          <a:xfrm>
            <a:off x="457200" y="1785926"/>
            <a:ext cx="8229600" cy="4344999"/>
          </a:xfrm>
        </p:spPr>
        <p:txBody>
          <a:bodyPr/>
          <a:lstStyle/>
          <a:p>
            <a:pPr>
              <a:lnSpc>
                <a:spcPct val="90000"/>
              </a:lnSpc>
            </a:pPr>
            <a:r>
              <a:rPr lang="en-GB" sz="2800" dirty="0"/>
              <a:t>Derives a hypothesis from theory, and applies appropriate statistical tests to it</a:t>
            </a:r>
          </a:p>
          <a:p>
            <a:pPr>
              <a:lnSpc>
                <a:spcPct val="90000"/>
              </a:lnSpc>
            </a:pPr>
            <a:r>
              <a:rPr lang="en-GB" sz="2800" dirty="0"/>
              <a:t>‘Talks through’ the analysis, including the use and meaning of tests</a:t>
            </a:r>
          </a:p>
          <a:p>
            <a:pPr>
              <a:lnSpc>
                <a:spcPct val="90000"/>
              </a:lnSpc>
            </a:pPr>
            <a:r>
              <a:rPr lang="en-GB" sz="2800" dirty="0"/>
              <a:t>Explains the strengths and weaknesses of the data, which is normally not the perfect data</a:t>
            </a:r>
          </a:p>
          <a:p>
            <a:pPr>
              <a:lnSpc>
                <a:spcPct val="90000"/>
              </a:lnSpc>
            </a:pPr>
            <a:r>
              <a:rPr lang="en-GB" sz="2800" dirty="0"/>
              <a:t>Shows understanding of the conclusions that can be drawn, their limitations and alternative explanations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251520" y="476672"/>
            <a:ext cx="8229600" cy="1143000"/>
          </a:xfrm>
        </p:spPr>
        <p:txBody>
          <a:bodyPr>
            <a:normAutofit/>
          </a:bodyPr>
          <a:lstStyle/>
          <a:p>
            <a:pPr algn="l"/>
            <a:r>
              <a:rPr lang="en-GB" sz="4000" b="1" dirty="0" smtClean="0">
                <a:effectLst>
                  <a:outerShdw blurRad="38100" dist="38100" dir="2700000" algn="tl">
                    <a:srgbClr val="000000">
                      <a:alpha val="43137"/>
                    </a:srgbClr>
                  </a:outerShdw>
                </a:effectLst>
              </a:rPr>
              <a:t>Problems in Quantitative </a:t>
            </a:r>
            <a:r>
              <a:rPr lang="en-GB" sz="4000" b="1" dirty="0">
                <a:effectLst>
                  <a:outerShdw blurRad="38100" dist="38100" dir="2700000" algn="tl">
                    <a:srgbClr val="000000">
                      <a:alpha val="43137"/>
                    </a:srgbClr>
                  </a:outerShdw>
                </a:effectLst>
              </a:rPr>
              <a:t>Research</a:t>
            </a:r>
          </a:p>
        </p:txBody>
      </p:sp>
      <p:sp>
        <p:nvSpPr>
          <p:cNvPr id="77827" name="Rectangle 3"/>
          <p:cNvSpPr>
            <a:spLocks noGrp="1" noChangeArrowheads="1"/>
          </p:cNvSpPr>
          <p:nvPr>
            <p:ph idx="1"/>
          </p:nvPr>
        </p:nvSpPr>
        <p:spPr/>
        <p:txBody>
          <a:bodyPr/>
          <a:lstStyle/>
          <a:p>
            <a:pPr>
              <a:lnSpc>
                <a:spcPct val="90000"/>
              </a:lnSpc>
            </a:pPr>
            <a:r>
              <a:rPr lang="en-GB"/>
              <a:t>No justification for choosing this method</a:t>
            </a:r>
          </a:p>
          <a:p>
            <a:pPr>
              <a:lnSpc>
                <a:spcPct val="90000"/>
              </a:lnSpc>
            </a:pPr>
            <a:r>
              <a:rPr lang="en-GB"/>
              <a:t>Poor sampling</a:t>
            </a:r>
          </a:p>
          <a:p>
            <a:pPr>
              <a:lnSpc>
                <a:spcPct val="90000"/>
              </a:lnSpc>
            </a:pPr>
            <a:r>
              <a:rPr lang="en-GB"/>
              <a:t>Badly constructed questionnaire</a:t>
            </a:r>
          </a:p>
          <a:p>
            <a:pPr lvl="1">
              <a:lnSpc>
                <a:spcPct val="90000"/>
              </a:lnSpc>
            </a:pPr>
            <a:r>
              <a:rPr lang="en-GB"/>
              <a:t>Inbuilt bias</a:t>
            </a:r>
          </a:p>
          <a:p>
            <a:pPr lvl="1">
              <a:lnSpc>
                <a:spcPct val="90000"/>
              </a:lnSpc>
            </a:pPr>
            <a:r>
              <a:rPr lang="en-GB"/>
              <a:t>Just yes/no answers</a:t>
            </a:r>
          </a:p>
          <a:p>
            <a:pPr lvl="1">
              <a:lnSpc>
                <a:spcPct val="90000"/>
              </a:lnSpc>
            </a:pPr>
            <a:r>
              <a:rPr lang="en-GB"/>
              <a:t>No space for comments (needs qualitative analysis)</a:t>
            </a:r>
          </a:p>
          <a:p>
            <a:pPr lvl="1">
              <a:lnSpc>
                <a:spcPct val="90000"/>
              </a:lnSpc>
            </a:pPr>
            <a:r>
              <a:rPr lang="en-GB"/>
              <a:t>Not designed with analysis in mind</a:t>
            </a:r>
          </a:p>
          <a:p>
            <a:pPr>
              <a:lnSpc>
                <a:spcPct val="90000"/>
              </a:lnSpc>
            </a:pPr>
            <a:r>
              <a:rPr lang="en-GB"/>
              <a:t>No testing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 Analysis</a:t>
            </a:r>
          </a:p>
        </p:txBody>
      </p:sp>
      <p:sp>
        <p:nvSpPr>
          <p:cNvPr id="44035" name="Rectangle 3"/>
          <p:cNvSpPr>
            <a:spLocks noGrp="1" noChangeArrowheads="1"/>
          </p:cNvSpPr>
          <p:nvPr>
            <p:ph idx="1"/>
          </p:nvPr>
        </p:nvSpPr>
        <p:spPr>
          <a:xfrm>
            <a:off x="457200" y="1785926"/>
            <a:ext cx="8229600" cy="4340237"/>
          </a:xfrm>
        </p:spPr>
        <p:txBody>
          <a:bodyPr/>
          <a:lstStyle/>
          <a:p>
            <a:pPr>
              <a:buFont typeface="Wingdings" pitchFamily="2" charset="2"/>
              <a:buNone/>
            </a:pPr>
            <a:r>
              <a:rPr lang="en-GB" dirty="0"/>
              <a:t>Applied to:</a:t>
            </a:r>
          </a:p>
          <a:p>
            <a:r>
              <a:rPr lang="en-GB" dirty="0"/>
              <a:t>Interview transcripts</a:t>
            </a:r>
          </a:p>
          <a:p>
            <a:r>
              <a:rPr lang="en-GB" dirty="0"/>
              <a:t>Observation notes</a:t>
            </a:r>
          </a:p>
          <a:p>
            <a:r>
              <a:rPr lang="en-GB" dirty="0"/>
              <a:t>Focus group notes</a:t>
            </a:r>
          </a:p>
          <a:p>
            <a:r>
              <a:rPr lang="en-GB" dirty="0"/>
              <a:t>Grey literature for documentary research</a:t>
            </a:r>
          </a:p>
          <a:p>
            <a:r>
              <a:rPr lang="en-GB" dirty="0"/>
              <a:t>Content analysis of secondary sources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79512" y="260648"/>
            <a:ext cx="8229600" cy="1143000"/>
          </a:xfrm>
        </p:spPr>
        <p:txBody>
          <a:bodyPr/>
          <a:lstStyle/>
          <a:p>
            <a:r>
              <a:rPr lang="en-GB" b="1" dirty="0">
                <a:effectLst>
                  <a:outerShdw blurRad="38100" dist="38100" dir="2700000" algn="tl">
                    <a:srgbClr val="000000">
                      <a:alpha val="43137"/>
                    </a:srgbClr>
                  </a:outerShdw>
                </a:effectLst>
              </a:rPr>
              <a:t>A Good Qualitative Analysis</a:t>
            </a:r>
          </a:p>
        </p:txBody>
      </p:sp>
      <p:sp>
        <p:nvSpPr>
          <p:cNvPr id="51203" name="Rectangle 3"/>
          <p:cNvSpPr>
            <a:spLocks noGrp="1" noChangeArrowheads="1"/>
          </p:cNvSpPr>
          <p:nvPr>
            <p:ph idx="1"/>
          </p:nvPr>
        </p:nvSpPr>
        <p:spPr/>
        <p:txBody>
          <a:bodyPr/>
          <a:lstStyle/>
          <a:p>
            <a:r>
              <a:rPr lang="en-GB"/>
              <a:t>Uses a recognised framework of analysis</a:t>
            </a:r>
          </a:p>
          <a:p>
            <a:r>
              <a:rPr lang="en-GB"/>
              <a:t>May test a hypothesis or create one from the data</a:t>
            </a:r>
          </a:p>
          <a:p>
            <a:r>
              <a:rPr lang="en-GB"/>
              <a:t>May be particular to a specific time and place</a:t>
            </a:r>
          </a:p>
          <a:p>
            <a:r>
              <a:rPr lang="en-GB"/>
              <a:t>Is self-critical</a:t>
            </a:r>
          </a:p>
          <a:p>
            <a:r>
              <a:rPr lang="en-GB"/>
              <a:t>Does more than describe</a:t>
            </a:r>
          </a:p>
          <a:p>
            <a:pPr>
              <a:buFont typeface="Wingdings" pitchFamily="2" charset="2"/>
              <a:buNone/>
            </a:pPr>
            <a:endParaRPr lang="en-GB"/>
          </a:p>
          <a:p>
            <a:endParaRPr lang="en-GB"/>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260648"/>
            <a:ext cx="8229600" cy="1143000"/>
          </a:xfrm>
        </p:spPr>
        <p:txBody>
          <a:bodyPr>
            <a:normAutofit/>
          </a:bodyPr>
          <a:lstStyle/>
          <a:p>
            <a:r>
              <a:rPr lang="en-GB" sz="4000" b="1" dirty="0" smtClean="0">
                <a:effectLst>
                  <a:outerShdw blurRad="38100" dist="38100" dir="2700000" algn="tl">
                    <a:srgbClr val="000000">
                      <a:alpha val="43137"/>
                    </a:srgbClr>
                  </a:outerShdw>
                </a:effectLst>
              </a:rPr>
              <a:t>Problems in Qualitative </a:t>
            </a:r>
            <a:r>
              <a:rPr lang="en-GB" sz="4000" b="1" dirty="0">
                <a:effectLst>
                  <a:outerShdw blurRad="38100" dist="38100" dir="2700000" algn="tl">
                    <a:srgbClr val="000000">
                      <a:alpha val="43137"/>
                    </a:srgbClr>
                  </a:outerShdw>
                </a:effectLst>
              </a:rPr>
              <a:t>Research</a:t>
            </a:r>
          </a:p>
        </p:txBody>
      </p:sp>
      <p:sp>
        <p:nvSpPr>
          <p:cNvPr id="78851" name="Rectangle 3"/>
          <p:cNvSpPr>
            <a:spLocks noGrp="1" noChangeArrowheads="1"/>
          </p:cNvSpPr>
          <p:nvPr>
            <p:ph idx="1"/>
          </p:nvPr>
        </p:nvSpPr>
        <p:spPr/>
        <p:txBody>
          <a:bodyPr/>
          <a:lstStyle/>
          <a:p>
            <a:pPr>
              <a:lnSpc>
                <a:spcPct val="90000"/>
              </a:lnSpc>
            </a:pPr>
            <a:r>
              <a:rPr lang="en-GB"/>
              <a:t>No justification</a:t>
            </a:r>
          </a:p>
          <a:p>
            <a:pPr>
              <a:lnSpc>
                <a:spcPct val="90000"/>
              </a:lnSpc>
            </a:pPr>
            <a:r>
              <a:rPr lang="en-GB"/>
              <a:t>No systematic analysis</a:t>
            </a:r>
          </a:p>
          <a:p>
            <a:pPr lvl="1">
              <a:lnSpc>
                <a:spcPct val="90000"/>
              </a:lnSpc>
            </a:pPr>
            <a:r>
              <a:rPr lang="en-GB"/>
              <a:t>Experienced social science researchers can do without it – not you!</a:t>
            </a:r>
          </a:p>
          <a:p>
            <a:pPr lvl="1">
              <a:lnSpc>
                <a:spcPct val="90000"/>
              </a:lnSpc>
            </a:pPr>
            <a:r>
              <a:rPr lang="en-GB"/>
              <a:t>Most qualitative research literature skims over the method – no excuse for you</a:t>
            </a:r>
          </a:p>
          <a:p>
            <a:pPr>
              <a:lnSpc>
                <a:spcPct val="90000"/>
              </a:lnSpc>
            </a:pPr>
            <a:r>
              <a:rPr lang="en-GB"/>
              <a:t>No justification for sampling method</a:t>
            </a:r>
          </a:p>
          <a:p>
            <a:pPr>
              <a:lnSpc>
                <a:spcPct val="90000"/>
              </a:lnSpc>
            </a:pPr>
            <a:r>
              <a:rPr lang="en-GB"/>
              <a:t>Seen as easier than quantitative – but it is harder to do well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 Analysis</a:t>
            </a:r>
          </a:p>
        </p:txBody>
      </p:sp>
      <p:sp>
        <p:nvSpPr>
          <p:cNvPr id="40963" name="Rectangle 3"/>
          <p:cNvSpPr>
            <a:spLocks noGrp="1" noChangeArrowheads="1"/>
          </p:cNvSpPr>
          <p:nvPr>
            <p:ph idx="1"/>
          </p:nvPr>
        </p:nvSpPr>
        <p:spPr/>
        <p:txBody>
          <a:bodyPr/>
          <a:lstStyle/>
          <a:p>
            <a:pPr>
              <a:lnSpc>
                <a:spcPct val="90000"/>
              </a:lnSpc>
            </a:pPr>
            <a:r>
              <a:rPr lang="en-GB" sz="2800" dirty="0"/>
              <a:t>Step 1: prepare the data</a:t>
            </a:r>
          </a:p>
          <a:p>
            <a:pPr>
              <a:lnSpc>
                <a:spcPct val="90000"/>
              </a:lnSpc>
            </a:pPr>
            <a:r>
              <a:rPr lang="en-GB" sz="2800" dirty="0"/>
              <a:t>Step 2: data reduction: cut up the data and re-combine it in some way</a:t>
            </a:r>
          </a:p>
          <a:p>
            <a:pPr lvl="1">
              <a:lnSpc>
                <a:spcPct val="90000"/>
              </a:lnSpc>
            </a:pPr>
            <a:r>
              <a:rPr lang="en-GB" sz="2400" dirty="0"/>
              <a:t>Thematic analysis</a:t>
            </a:r>
          </a:p>
          <a:p>
            <a:pPr lvl="1">
              <a:lnSpc>
                <a:spcPct val="90000"/>
              </a:lnSpc>
            </a:pPr>
            <a:r>
              <a:rPr lang="en-GB" sz="2400" dirty="0"/>
              <a:t>Coding</a:t>
            </a:r>
          </a:p>
          <a:p>
            <a:pPr lvl="1">
              <a:lnSpc>
                <a:spcPct val="90000"/>
              </a:lnSpc>
            </a:pPr>
            <a:r>
              <a:rPr lang="en-GB" sz="2400" dirty="0"/>
              <a:t>Word counting</a:t>
            </a:r>
          </a:p>
          <a:p>
            <a:pPr>
              <a:lnSpc>
                <a:spcPct val="90000"/>
              </a:lnSpc>
            </a:pPr>
            <a:r>
              <a:rPr lang="en-GB" sz="2800" dirty="0"/>
              <a:t>Step 3: data organisation: assemble information, make connections, create conceptual diagrams</a:t>
            </a:r>
          </a:p>
          <a:p>
            <a:pPr>
              <a:lnSpc>
                <a:spcPct val="90000"/>
              </a:lnSpc>
            </a:pPr>
            <a:r>
              <a:rPr lang="en-GB" sz="2800" dirty="0"/>
              <a:t>Step 4: interpretation: make decisions, draw conclusions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b="1" dirty="0" smtClean="0">
                <a:effectLst>
                  <a:outerShdw blurRad="38100" dist="38100" dir="2700000" algn="tl">
                    <a:srgbClr val="000000">
                      <a:alpha val="43137"/>
                    </a:srgbClr>
                  </a:outerShdw>
                </a:effectLst>
              </a:rPr>
              <a:t>Choice of Data</a:t>
            </a:r>
            <a:endParaRPr lang="en-GB" b="1" dirty="0">
              <a:effectLst>
                <a:outerShdw blurRad="38100" dist="38100" dir="2700000" algn="tl">
                  <a:srgbClr val="000000">
                    <a:alpha val="43137"/>
                  </a:srgbClr>
                </a:outerShdw>
              </a:effectLst>
            </a:endParaRPr>
          </a:p>
        </p:txBody>
      </p:sp>
      <p:sp>
        <p:nvSpPr>
          <p:cNvPr id="27651" name="Rectangle 3"/>
          <p:cNvSpPr>
            <a:spLocks noGrp="1" noChangeArrowheads="1"/>
          </p:cNvSpPr>
          <p:nvPr>
            <p:ph idx="1"/>
          </p:nvPr>
        </p:nvSpPr>
        <p:spPr/>
        <p:txBody>
          <a:bodyPr/>
          <a:lstStyle/>
          <a:p>
            <a:r>
              <a:rPr lang="en-GB" dirty="0"/>
              <a:t>A valid research project can be constructed in two ways:</a:t>
            </a:r>
          </a:p>
          <a:p>
            <a:pPr lvl="1"/>
            <a:r>
              <a:rPr lang="en-GB" dirty="0"/>
              <a:t>Collecting new (primary) data specifically to answer your research question</a:t>
            </a:r>
          </a:p>
          <a:p>
            <a:pPr lvl="1"/>
            <a:r>
              <a:rPr lang="en-GB" dirty="0"/>
              <a:t>Re-analysing data that has been collected for some other purpose (secondary data)</a:t>
            </a:r>
          </a:p>
          <a:p>
            <a:r>
              <a:rPr lang="en-GB" dirty="0"/>
              <a:t>In either case the analysis can be qualitative or quantitative</a:t>
            </a:r>
          </a:p>
        </p:txBody>
      </p:sp>
    </p:spTree>
    <p:extLst>
      <p:ext uri="{BB962C8B-B14F-4D97-AF65-F5344CB8AC3E}">
        <p14:creationId xmlns:p14="http://schemas.microsoft.com/office/powerpoint/2010/main" val="22899240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0" y="1124745"/>
          <a:ext cx="9143999" cy="5414834"/>
        </p:xfrm>
        <a:graphic>
          <a:graphicData uri="http://schemas.openxmlformats.org/drawingml/2006/table">
            <a:tbl>
              <a:tblPr>
                <a:tableStyleId>{3C2FFA5D-87B4-456A-9821-1D502468CF0F}</a:tableStyleId>
              </a:tblPr>
              <a:tblGrid>
                <a:gridCol w="1536807">
                  <a:extLst>
                    <a:ext uri="{9D8B030D-6E8A-4147-A177-3AD203B41FA5}">
                      <a16:colId xmlns:a16="http://schemas.microsoft.com/office/drawing/2014/main" val="20000"/>
                    </a:ext>
                  </a:extLst>
                </a:gridCol>
                <a:gridCol w="3918856">
                  <a:extLst>
                    <a:ext uri="{9D8B030D-6E8A-4147-A177-3AD203B41FA5}">
                      <a16:colId xmlns:a16="http://schemas.microsoft.com/office/drawing/2014/main" val="20001"/>
                    </a:ext>
                  </a:extLst>
                </a:gridCol>
                <a:gridCol w="3688336">
                  <a:extLst>
                    <a:ext uri="{9D8B030D-6E8A-4147-A177-3AD203B41FA5}">
                      <a16:colId xmlns:a16="http://schemas.microsoft.com/office/drawing/2014/main" val="20002"/>
                    </a:ext>
                  </a:extLst>
                </a:gridCol>
              </a:tblGrid>
              <a:tr h="360039">
                <a:tc>
                  <a:txBody>
                    <a:bodyPr/>
                    <a:lstStyle/>
                    <a:p>
                      <a:pPr algn="ctr">
                        <a:spcAft>
                          <a:spcPts val="0"/>
                        </a:spcAft>
                      </a:pPr>
                      <a:r>
                        <a:rPr lang="en-GB" sz="1800" b="1" dirty="0"/>
                        <a:t>Research Type</a:t>
                      </a:r>
                      <a:endParaRPr lang="en-GB" sz="1800" b="1" dirty="0">
                        <a:latin typeface="+mn-lt"/>
                        <a:ea typeface="Times New Roman"/>
                        <a:cs typeface="Times New Roman"/>
                      </a:endParaRPr>
                    </a:p>
                  </a:txBody>
                  <a:tcPr marL="68580" marR="68580" marT="0" marB="0"/>
                </a:tc>
                <a:tc>
                  <a:txBody>
                    <a:bodyPr/>
                    <a:lstStyle/>
                    <a:p>
                      <a:pPr algn="ctr">
                        <a:spcBef>
                          <a:spcPts val="1200"/>
                        </a:spcBef>
                        <a:spcAft>
                          <a:spcPts val="300"/>
                        </a:spcAft>
                      </a:pPr>
                      <a:r>
                        <a:rPr lang="en-GB" sz="1800" b="1" dirty="0"/>
                        <a:t>Primary data</a:t>
                      </a:r>
                      <a:endParaRPr lang="en-GB" sz="1800" b="1" i="1" dirty="0">
                        <a:latin typeface="+mn-lt"/>
                        <a:cs typeface="Times New Roman"/>
                      </a:endParaRPr>
                    </a:p>
                  </a:txBody>
                  <a:tcPr marL="68580" marR="68580" marT="0" marB="0"/>
                </a:tc>
                <a:tc>
                  <a:txBody>
                    <a:bodyPr/>
                    <a:lstStyle/>
                    <a:p>
                      <a:pPr algn="ctr">
                        <a:spcBef>
                          <a:spcPts val="1200"/>
                        </a:spcBef>
                        <a:spcAft>
                          <a:spcPts val="300"/>
                        </a:spcAft>
                      </a:pPr>
                      <a:r>
                        <a:rPr lang="en-GB" sz="1800" b="1" dirty="0"/>
                        <a:t>Secondary data</a:t>
                      </a:r>
                      <a:endParaRPr lang="en-GB" sz="1800" b="1" i="1" dirty="0">
                        <a:latin typeface="+mn-lt"/>
                        <a:cs typeface="Times New Roman"/>
                      </a:endParaRPr>
                    </a:p>
                  </a:txBody>
                  <a:tcPr marL="68580" marR="68580" marT="0" marB="0"/>
                </a:tc>
                <a:extLst>
                  <a:ext uri="{0D108BD9-81ED-4DB2-BD59-A6C34878D82A}">
                    <a16:rowId xmlns:a16="http://schemas.microsoft.com/office/drawing/2014/main" val="10000"/>
                  </a:ext>
                </a:extLst>
              </a:tr>
              <a:tr h="2452912">
                <a:tc>
                  <a:txBody>
                    <a:bodyPr/>
                    <a:lstStyle/>
                    <a:p>
                      <a:pPr>
                        <a:spcAft>
                          <a:spcPts val="0"/>
                        </a:spcAft>
                      </a:pPr>
                      <a:r>
                        <a:rPr lang="en-GB" sz="1800" dirty="0"/>
                        <a:t>Business</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Gathered for the research</a:t>
                      </a:r>
                    </a:p>
                    <a:p>
                      <a:pPr>
                        <a:spcAft>
                          <a:spcPts val="0"/>
                        </a:spcAft>
                      </a:pPr>
                      <a:r>
                        <a:rPr lang="en-GB" sz="1800" dirty="0"/>
                        <a:t>Survey data</a:t>
                      </a:r>
                    </a:p>
                    <a:p>
                      <a:pPr>
                        <a:spcAft>
                          <a:spcPts val="0"/>
                        </a:spcAft>
                      </a:pPr>
                      <a:r>
                        <a:rPr lang="en-GB" sz="1800" dirty="0"/>
                        <a:t>Correspondence written to the researcher</a:t>
                      </a:r>
                    </a:p>
                    <a:p>
                      <a:pPr>
                        <a:spcAft>
                          <a:spcPts val="0"/>
                        </a:spcAft>
                      </a:pPr>
                      <a:r>
                        <a:rPr lang="en-GB" sz="1800" dirty="0"/>
                        <a:t>Interview material</a:t>
                      </a:r>
                    </a:p>
                    <a:p>
                      <a:pPr>
                        <a:spcAft>
                          <a:spcPts val="0"/>
                        </a:spcAft>
                      </a:pPr>
                      <a:r>
                        <a:rPr lang="en-GB" sz="1800" dirty="0"/>
                        <a:t>Opinions gathered for the research</a:t>
                      </a:r>
                    </a:p>
                    <a:p>
                      <a:pPr>
                        <a:spcAft>
                          <a:spcPts val="0"/>
                        </a:spcAft>
                      </a:pPr>
                      <a:r>
                        <a:rPr lang="en-GB" sz="1800" dirty="0"/>
                        <a:t>Original documents</a:t>
                      </a:r>
                    </a:p>
                    <a:p>
                      <a:pPr>
                        <a:spcAft>
                          <a:spcPts val="0"/>
                        </a:spcAft>
                      </a:pPr>
                      <a:r>
                        <a:rPr lang="en-GB" sz="1800" dirty="0"/>
                        <a:t>Archival material</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Gathered by others</a:t>
                      </a:r>
                    </a:p>
                    <a:p>
                      <a:pPr>
                        <a:spcAft>
                          <a:spcPts val="0"/>
                        </a:spcAft>
                      </a:pPr>
                      <a:r>
                        <a:rPr lang="en-GB" sz="1800" dirty="0"/>
                        <a:t>Books and articles</a:t>
                      </a:r>
                    </a:p>
                    <a:p>
                      <a:pPr>
                        <a:spcAft>
                          <a:spcPts val="0"/>
                        </a:spcAft>
                      </a:pPr>
                      <a:r>
                        <a:rPr lang="en-GB" sz="1800" dirty="0"/>
                        <a:t>Photocopies</a:t>
                      </a:r>
                    </a:p>
                    <a:p>
                      <a:pPr>
                        <a:spcAft>
                          <a:spcPts val="0"/>
                        </a:spcAft>
                      </a:pPr>
                      <a:r>
                        <a:rPr lang="en-GB" sz="1800" dirty="0"/>
                        <a:t>Documents of doubtful authenticity</a:t>
                      </a:r>
                    </a:p>
                    <a:p>
                      <a:pPr>
                        <a:spcAft>
                          <a:spcPts val="0"/>
                        </a:spcAft>
                      </a:pPr>
                      <a:r>
                        <a:rPr lang="en-GB" sz="1800" dirty="0"/>
                        <a:t>Company documentation</a:t>
                      </a:r>
                    </a:p>
                    <a:p>
                      <a:pPr>
                        <a:spcAft>
                          <a:spcPts val="0"/>
                        </a:spcAft>
                      </a:pPr>
                      <a:r>
                        <a:rPr lang="en-GB" sz="1800" dirty="0"/>
                        <a:t>Government statistics</a:t>
                      </a:r>
                    </a:p>
                    <a:p>
                      <a:pPr>
                        <a:spcAft>
                          <a:spcPts val="0"/>
                        </a:spcAft>
                      </a:pPr>
                      <a:r>
                        <a:rPr lang="en-GB" sz="1800" dirty="0"/>
                        <a:t>Official correspondence</a:t>
                      </a:r>
                    </a:p>
                    <a:p>
                      <a:pPr>
                        <a:spcAft>
                          <a:spcPts val="0"/>
                        </a:spcAft>
                      </a:pPr>
                      <a:r>
                        <a:rPr lang="en-GB" sz="1800" dirty="0"/>
                        <a:t>Statutes and Treaties</a:t>
                      </a:r>
                      <a:endParaRPr lang="en-GB" sz="1800" dirty="0">
                        <a:latin typeface="+mn-lt"/>
                        <a:ea typeface="Times New Roman"/>
                        <a:cs typeface="Times New Roman"/>
                      </a:endParaRPr>
                    </a:p>
                  </a:txBody>
                  <a:tcPr marL="68580" marR="68580" marT="0" marB="0"/>
                </a:tc>
                <a:extLst>
                  <a:ext uri="{0D108BD9-81ED-4DB2-BD59-A6C34878D82A}">
                    <a16:rowId xmlns:a16="http://schemas.microsoft.com/office/drawing/2014/main" val="10001"/>
                  </a:ext>
                </a:extLst>
              </a:tr>
              <a:tr h="2601883">
                <a:tc>
                  <a:txBody>
                    <a:bodyPr/>
                    <a:lstStyle/>
                    <a:p>
                      <a:pPr>
                        <a:spcAft>
                          <a:spcPts val="0"/>
                        </a:spcAft>
                      </a:pPr>
                      <a:r>
                        <a:rPr lang="en-GB" sz="1800" dirty="0"/>
                        <a:t>Legal and historical</a:t>
                      </a:r>
                      <a:endParaRPr lang="en-GB" sz="1800" b="1" dirty="0">
                        <a:latin typeface="+mn-lt"/>
                      </a:endParaRPr>
                    </a:p>
                  </a:txBody>
                  <a:tcPr marL="68580" marR="68580" marT="0" marB="0"/>
                </a:tc>
                <a:tc>
                  <a:txBody>
                    <a:bodyPr/>
                    <a:lstStyle/>
                    <a:p>
                      <a:pPr marL="342900" lvl="0" indent="-342900">
                        <a:spcAft>
                          <a:spcPts val="0"/>
                        </a:spcAft>
                        <a:buFont typeface="Wingdings"/>
                        <a:buChar char=""/>
                        <a:tabLst>
                          <a:tab pos="228600" algn="l"/>
                        </a:tabLst>
                      </a:pPr>
                      <a:r>
                        <a:rPr lang="en-GB" sz="1800" b="1" dirty="0"/>
                        <a:t>From the original source</a:t>
                      </a:r>
                    </a:p>
                    <a:p>
                      <a:pPr>
                        <a:spcAft>
                          <a:spcPts val="0"/>
                        </a:spcAft>
                      </a:pPr>
                      <a:r>
                        <a:rPr lang="en-GB" sz="1800" dirty="0"/>
                        <a:t>Artefacts</a:t>
                      </a:r>
                    </a:p>
                    <a:p>
                      <a:pPr>
                        <a:spcAft>
                          <a:spcPts val="0"/>
                        </a:spcAft>
                      </a:pPr>
                      <a:r>
                        <a:rPr lang="en-GB" sz="1800" dirty="0"/>
                        <a:t>Original documents</a:t>
                      </a:r>
                    </a:p>
                    <a:p>
                      <a:pPr>
                        <a:spcAft>
                          <a:spcPts val="0"/>
                        </a:spcAft>
                      </a:pPr>
                      <a:r>
                        <a:rPr lang="en-GB" sz="1800" dirty="0"/>
                        <a:t>Archival material </a:t>
                      </a:r>
                    </a:p>
                    <a:p>
                      <a:pPr>
                        <a:spcAft>
                          <a:spcPts val="0"/>
                        </a:spcAft>
                      </a:pPr>
                      <a:r>
                        <a:rPr lang="en-GB" sz="1800" dirty="0"/>
                        <a:t>Statutes and Treaties</a:t>
                      </a:r>
                    </a:p>
                    <a:p>
                      <a:pPr>
                        <a:spcAft>
                          <a:spcPts val="0"/>
                        </a:spcAft>
                      </a:pPr>
                      <a:r>
                        <a:rPr lang="en-GB" sz="1800" dirty="0"/>
                        <a:t>Company documentation</a:t>
                      </a:r>
                    </a:p>
                    <a:p>
                      <a:pPr>
                        <a:spcAft>
                          <a:spcPts val="0"/>
                        </a:spcAft>
                      </a:pPr>
                      <a:r>
                        <a:rPr lang="en-GB" sz="1800" dirty="0"/>
                        <a:t>Religious scripture</a:t>
                      </a:r>
                    </a:p>
                    <a:p>
                      <a:pPr>
                        <a:spcAft>
                          <a:spcPts val="0"/>
                        </a:spcAft>
                      </a:pPr>
                      <a:r>
                        <a:rPr lang="en-GB" sz="1800" dirty="0"/>
                        <a:t>Government statistics</a:t>
                      </a:r>
                    </a:p>
                    <a:p>
                      <a:pPr>
                        <a:spcAft>
                          <a:spcPts val="0"/>
                        </a:spcAft>
                      </a:pPr>
                      <a:r>
                        <a:rPr lang="en-GB" sz="1800" dirty="0"/>
                        <a:t>Official correspondence</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Not from the original source</a:t>
                      </a:r>
                    </a:p>
                    <a:p>
                      <a:pPr>
                        <a:spcAft>
                          <a:spcPts val="0"/>
                        </a:spcAft>
                      </a:pPr>
                      <a:r>
                        <a:rPr lang="en-GB" sz="1800" dirty="0"/>
                        <a:t>Books and articles</a:t>
                      </a:r>
                    </a:p>
                    <a:p>
                      <a:pPr>
                        <a:spcAft>
                          <a:spcPts val="0"/>
                        </a:spcAft>
                      </a:pPr>
                      <a:r>
                        <a:rPr lang="en-GB" sz="1800" dirty="0"/>
                        <a:t>Photocopies</a:t>
                      </a:r>
                    </a:p>
                    <a:p>
                      <a:pPr>
                        <a:spcAft>
                          <a:spcPts val="0"/>
                        </a:spcAft>
                      </a:pPr>
                      <a:r>
                        <a:rPr lang="en-GB" sz="1800" dirty="0"/>
                        <a:t>Documents of doubtful authenticity</a:t>
                      </a:r>
                      <a:endParaRPr lang="en-GB" sz="1800" dirty="0">
                        <a:latin typeface="+mn-lt"/>
                        <a:ea typeface="Times New Roman"/>
                        <a:cs typeface="Times New Roman"/>
                      </a:endParaRPr>
                    </a:p>
                  </a:txBody>
                  <a:tcPr marL="68580" marR="68580" marT="0" marB="0"/>
                </a:tc>
                <a:extLst>
                  <a:ext uri="{0D108BD9-81ED-4DB2-BD59-A6C34878D82A}">
                    <a16:rowId xmlns:a16="http://schemas.microsoft.com/office/drawing/2014/main" val="10002"/>
                  </a:ext>
                </a:extLst>
              </a:tr>
            </a:tbl>
          </a:graphicData>
        </a:graphic>
      </p:graphicFrame>
      <p:sp>
        <p:nvSpPr>
          <p:cNvPr id="5" name="Title 4"/>
          <p:cNvSpPr>
            <a:spLocks noGrp="1"/>
          </p:cNvSpPr>
          <p:nvPr>
            <p:ph type="title"/>
          </p:nvPr>
        </p:nvSpPr>
        <p:spPr>
          <a:xfrm>
            <a:off x="467544" y="116632"/>
            <a:ext cx="8229600" cy="1143000"/>
          </a:xfrm>
        </p:spPr>
        <p:txBody>
          <a:bodyPr/>
          <a:lstStyle/>
          <a:p>
            <a:r>
              <a:rPr lang="en-GB" b="1" dirty="0">
                <a:effectLst>
                  <a:outerShdw blurRad="38100" dist="38100" dir="2700000" algn="tl">
                    <a:srgbClr val="000000">
                      <a:alpha val="43137"/>
                    </a:srgbClr>
                  </a:outerShdw>
                </a:effectLst>
              </a:rPr>
              <a:t>Data Types</a:t>
            </a:r>
          </a:p>
        </p:txBody>
      </p:sp>
    </p:spTree>
    <p:extLst>
      <p:ext uri="{BB962C8B-B14F-4D97-AF65-F5344CB8AC3E}">
        <p14:creationId xmlns:p14="http://schemas.microsoft.com/office/powerpoint/2010/main" val="1610119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Data Collection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a:t>If you are planning </a:t>
            </a:r>
            <a:r>
              <a:rPr lang="en-GB" dirty="0" smtClean="0"/>
              <a:t>to collect and use </a:t>
            </a:r>
            <a:r>
              <a:rPr lang="en-GB" dirty="0"/>
              <a:t>primary data and quantitative (numerical) analysis, pay attention to the way the data is gathered</a:t>
            </a:r>
          </a:p>
          <a:p>
            <a:pPr lvl="1"/>
            <a:r>
              <a:rPr lang="en-GB" dirty="0"/>
              <a:t>Look at the </a:t>
            </a:r>
            <a:r>
              <a:rPr lang="en-GB" b="1" dirty="0"/>
              <a:t>coding scheme </a:t>
            </a:r>
            <a:r>
              <a:rPr lang="en-GB" dirty="0"/>
              <a:t>for each variable</a:t>
            </a:r>
          </a:p>
          <a:p>
            <a:pPr lvl="2"/>
            <a:r>
              <a:rPr lang="en-GB" dirty="0"/>
              <a:t>You are advised to use existing schemes if possible</a:t>
            </a:r>
          </a:p>
          <a:p>
            <a:pPr lvl="2"/>
            <a:r>
              <a:rPr lang="en-GB" dirty="0"/>
              <a:t>Code your questions for the level of detail you will need</a:t>
            </a:r>
          </a:p>
          <a:p>
            <a:pPr lvl="1"/>
            <a:r>
              <a:rPr lang="en-GB" dirty="0"/>
              <a:t>Make the data inputting as simple as possible e.g. a web-based survey that generates Excel tables</a:t>
            </a:r>
          </a:p>
        </p:txBody>
      </p:sp>
    </p:spTree>
    <p:extLst>
      <p:ext uri="{BB962C8B-B14F-4D97-AF65-F5344CB8AC3E}">
        <p14:creationId xmlns:p14="http://schemas.microsoft.com/office/powerpoint/2010/main" val="3986030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Secondary Data</a:t>
            </a:r>
          </a:p>
        </p:txBody>
      </p:sp>
      <p:sp>
        <p:nvSpPr>
          <p:cNvPr id="28675" name="Rectangle 3"/>
          <p:cNvSpPr>
            <a:spLocks noGrp="1" noChangeArrowheads="1"/>
          </p:cNvSpPr>
          <p:nvPr>
            <p:ph idx="1"/>
          </p:nvPr>
        </p:nvSpPr>
        <p:spPr>
          <a:xfrm>
            <a:off x="457200" y="1600200"/>
            <a:ext cx="8229600" cy="4543444"/>
          </a:xfrm>
        </p:spPr>
        <p:txBody>
          <a:bodyPr/>
          <a:lstStyle/>
          <a:p>
            <a:pPr>
              <a:lnSpc>
                <a:spcPct val="80000"/>
              </a:lnSpc>
            </a:pPr>
            <a:r>
              <a:rPr lang="en-GB" sz="2800" dirty="0"/>
              <a:t>This may be raw data or published summaries</a:t>
            </a:r>
          </a:p>
          <a:p>
            <a:pPr lvl="1">
              <a:lnSpc>
                <a:spcPct val="80000"/>
              </a:lnSpc>
            </a:pPr>
            <a:r>
              <a:rPr lang="en-GB" sz="2400" dirty="0"/>
              <a:t>Raw data could include company minutes, e-mails and accounts (</a:t>
            </a:r>
            <a:r>
              <a:rPr lang="en-GB" sz="2400" i="1" dirty="0"/>
              <a:t>grey literature which is also the primary data source for for legal/documentary research</a:t>
            </a:r>
            <a:r>
              <a:rPr lang="en-GB" sz="2400" dirty="0"/>
              <a:t>), census data, stock or freight rate prices </a:t>
            </a:r>
          </a:p>
          <a:p>
            <a:pPr lvl="1">
              <a:lnSpc>
                <a:spcPct val="80000"/>
              </a:lnSpc>
            </a:pPr>
            <a:r>
              <a:rPr lang="en-GB" sz="2400" dirty="0"/>
              <a:t>Summaries include indices like the BDI, survey results, market research reports, other research reports</a:t>
            </a:r>
          </a:p>
          <a:p>
            <a:pPr>
              <a:lnSpc>
                <a:spcPct val="80000"/>
              </a:lnSpc>
            </a:pPr>
            <a:r>
              <a:rPr lang="en-GB" sz="2800" dirty="0"/>
              <a:t>For many projects, secondary data will be your only source of national statistics, company information etc.</a:t>
            </a:r>
          </a:p>
          <a:p>
            <a:pPr>
              <a:lnSpc>
                <a:spcPct val="80000"/>
              </a:lnSpc>
            </a:pPr>
            <a:r>
              <a:rPr lang="en-GB" sz="2800" dirty="0"/>
              <a:t>For other projects requiring current opinions you will have to gather primary data</a:t>
            </a:r>
          </a:p>
          <a:p>
            <a:pPr lvl="1">
              <a:lnSpc>
                <a:spcPct val="80000"/>
              </a:lnSpc>
            </a:pPr>
            <a:endParaRPr lang="en-GB" sz="2400" dirty="0"/>
          </a:p>
        </p:txBody>
      </p:sp>
    </p:spTree>
    <p:extLst>
      <p:ext uri="{BB962C8B-B14F-4D97-AF65-F5344CB8AC3E}">
        <p14:creationId xmlns:p14="http://schemas.microsoft.com/office/powerpoint/2010/main" val="22357127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00034" y="142852"/>
            <a:ext cx="8229600" cy="1143000"/>
          </a:xfrm>
        </p:spPr>
        <p:txBody>
          <a:bodyPr/>
          <a:lstStyle/>
          <a:p>
            <a:r>
              <a:rPr lang="en-GB" b="1" dirty="0">
                <a:effectLst>
                  <a:outerShdw blurRad="38100" dist="38100" dir="2700000" algn="tl">
                    <a:srgbClr val="000000">
                      <a:alpha val="43137"/>
                    </a:srgbClr>
                  </a:outerShdw>
                </a:effectLst>
              </a:rPr>
              <a:t>Types of Secondary Data</a:t>
            </a:r>
          </a:p>
        </p:txBody>
      </p:sp>
      <p:sp>
        <p:nvSpPr>
          <p:cNvPr id="29699" name="Rectangle 3"/>
          <p:cNvSpPr>
            <a:spLocks noGrp="1" noChangeArrowheads="1"/>
          </p:cNvSpPr>
          <p:nvPr>
            <p:ph idx="1"/>
          </p:nvPr>
        </p:nvSpPr>
        <p:spPr>
          <a:xfrm>
            <a:off x="457200" y="1285860"/>
            <a:ext cx="8229600" cy="5572140"/>
          </a:xfrm>
        </p:spPr>
        <p:txBody>
          <a:bodyPr>
            <a:normAutofit lnSpcReduction="10000"/>
          </a:bodyPr>
          <a:lstStyle/>
          <a:p>
            <a:pPr>
              <a:lnSpc>
                <a:spcPct val="90000"/>
              </a:lnSpc>
            </a:pPr>
            <a:r>
              <a:rPr lang="en-GB" sz="2800" b="1" dirty="0">
                <a:effectLst>
                  <a:outerShdw blurRad="38100" dist="38100" dir="2700000" algn="tl">
                    <a:srgbClr val="000000">
                      <a:alpha val="43137"/>
                    </a:srgbClr>
                  </a:outerShdw>
                </a:effectLst>
              </a:rPr>
              <a:t>Documentary</a:t>
            </a:r>
          </a:p>
          <a:p>
            <a:pPr lvl="1">
              <a:lnSpc>
                <a:spcPct val="90000"/>
              </a:lnSpc>
            </a:pPr>
            <a:r>
              <a:rPr lang="en-GB" sz="2400" dirty="0">
                <a:effectLst>
                  <a:outerShdw blurRad="38100" dist="38100" dir="2700000" algn="tl">
                    <a:srgbClr val="000000">
                      <a:alpha val="43137"/>
                    </a:srgbClr>
                  </a:outerShdw>
                </a:effectLst>
              </a:rPr>
              <a:t>Written materials (books, journals, company documents)</a:t>
            </a:r>
          </a:p>
          <a:p>
            <a:pPr lvl="1">
              <a:lnSpc>
                <a:spcPct val="90000"/>
              </a:lnSpc>
            </a:pPr>
            <a:r>
              <a:rPr lang="en-GB" sz="2400" dirty="0">
                <a:effectLst>
                  <a:outerShdw blurRad="38100" dist="38100" dir="2700000" algn="tl">
                    <a:srgbClr val="000000">
                      <a:alpha val="43137"/>
                    </a:srgbClr>
                  </a:outerShdw>
                </a:effectLst>
              </a:rPr>
              <a:t>Non-written materials (TV, film, radio, taped interviews)</a:t>
            </a:r>
          </a:p>
          <a:p>
            <a:pPr>
              <a:lnSpc>
                <a:spcPct val="90000"/>
              </a:lnSpc>
            </a:pPr>
            <a:r>
              <a:rPr lang="en-GB" sz="2800" b="1" dirty="0">
                <a:effectLst>
                  <a:outerShdw blurRad="38100" dist="38100" dir="2700000" algn="tl">
                    <a:srgbClr val="000000">
                      <a:alpha val="43137"/>
                    </a:srgbClr>
                  </a:outerShdw>
                </a:effectLst>
              </a:rPr>
              <a:t>Multiple Source</a:t>
            </a:r>
          </a:p>
          <a:p>
            <a:pPr lvl="1">
              <a:lnSpc>
                <a:spcPct val="90000"/>
              </a:lnSpc>
            </a:pPr>
            <a:r>
              <a:rPr lang="en-GB" sz="2400" dirty="0">
                <a:effectLst>
                  <a:outerShdw blurRad="38100" dist="38100" dir="2700000" algn="tl">
                    <a:srgbClr val="000000">
                      <a:alpha val="43137"/>
                    </a:srgbClr>
                  </a:outerShdw>
                </a:effectLst>
              </a:rPr>
              <a:t>Area based (CIA country profiles, Regional Trends government survey )</a:t>
            </a:r>
          </a:p>
          <a:p>
            <a:pPr lvl="1">
              <a:lnSpc>
                <a:spcPct val="90000"/>
              </a:lnSpc>
            </a:pPr>
            <a:r>
              <a:rPr lang="en-GB" sz="2400" dirty="0">
                <a:effectLst>
                  <a:outerShdw blurRad="38100" dist="38100" dir="2700000" algn="tl">
                    <a:srgbClr val="000000">
                      <a:alpha val="43137"/>
                    </a:srgbClr>
                  </a:outerShdw>
                </a:effectLst>
              </a:rPr>
              <a:t>Time series based (ports data, share prices)</a:t>
            </a:r>
          </a:p>
          <a:p>
            <a:pPr>
              <a:lnSpc>
                <a:spcPct val="90000"/>
              </a:lnSpc>
            </a:pPr>
            <a:r>
              <a:rPr lang="en-GB" sz="3000" b="1" dirty="0">
                <a:effectLst>
                  <a:outerShdw blurRad="38100" dist="38100" dir="2700000" algn="tl">
                    <a:srgbClr val="000000">
                      <a:alpha val="43137"/>
                    </a:srgbClr>
                  </a:outerShdw>
                </a:effectLst>
              </a:rPr>
              <a:t>Survey</a:t>
            </a:r>
          </a:p>
          <a:p>
            <a:pPr lvl="1">
              <a:lnSpc>
                <a:spcPct val="90000"/>
              </a:lnSpc>
            </a:pPr>
            <a:r>
              <a:rPr lang="en-GB" sz="2600" dirty="0">
                <a:effectLst>
                  <a:outerShdw blurRad="38100" dist="38100" dir="2700000" algn="tl">
                    <a:srgbClr val="000000">
                      <a:alpha val="43137"/>
                    </a:srgbClr>
                  </a:outerShdw>
                </a:effectLst>
              </a:rPr>
              <a:t>Censuses (10 year census of population, census of employment)</a:t>
            </a:r>
          </a:p>
          <a:p>
            <a:pPr lvl="1">
              <a:lnSpc>
                <a:spcPct val="90000"/>
              </a:lnSpc>
            </a:pPr>
            <a:r>
              <a:rPr lang="en-GB" sz="2600" dirty="0">
                <a:effectLst>
                  <a:outerShdw blurRad="38100" dist="38100" dir="2700000" algn="tl">
                    <a:srgbClr val="000000">
                      <a:alpha val="43137"/>
                    </a:srgbClr>
                  </a:outerShdw>
                </a:effectLst>
              </a:rPr>
              <a:t>Continuous and regular (Student satisfaction survey, Government family spending survey)</a:t>
            </a:r>
          </a:p>
          <a:p>
            <a:pPr lvl="1">
              <a:lnSpc>
                <a:spcPct val="90000"/>
              </a:lnSpc>
            </a:pPr>
            <a:r>
              <a:rPr lang="en-GB" sz="2600" dirty="0">
                <a:effectLst>
                  <a:outerShdw blurRad="38100" dist="38100" dir="2700000" algn="tl">
                    <a:srgbClr val="000000">
                      <a:alpha val="43137"/>
                    </a:srgbClr>
                  </a:outerShdw>
                </a:effectLst>
              </a:rPr>
              <a:t>Ad hoc surveys (by governments, organisations and academi</a:t>
            </a:r>
            <a:r>
              <a:rPr lang="en-GB" sz="2600" dirty="0"/>
              <a:t>cs)</a:t>
            </a:r>
          </a:p>
          <a:p>
            <a:pPr lvl="1">
              <a:lnSpc>
                <a:spcPct val="90000"/>
              </a:lnSpc>
            </a:pPr>
            <a:endParaRPr lang="en-GB" sz="2000" dirty="0"/>
          </a:p>
          <a:p>
            <a:pPr lvl="2">
              <a:lnSpc>
                <a:spcPct val="90000"/>
              </a:lnSpc>
              <a:buFont typeface="Wingdings" pitchFamily="2" charset="2"/>
              <a:buNone/>
            </a:pPr>
            <a:endParaRPr lang="en-GB" sz="1800" dirty="0"/>
          </a:p>
        </p:txBody>
      </p:sp>
    </p:spTree>
    <p:extLst>
      <p:ext uri="{BB962C8B-B14F-4D97-AF65-F5344CB8AC3E}">
        <p14:creationId xmlns:p14="http://schemas.microsoft.com/office/powerpoint/2010/main" val="288774112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Finding Secondary Data</a:t>
            </a:r>
          </a:p>
        </p:txBody>
      </p:sp>
      <p:sp>
        <p:nvSpPr>
          <p:cNvPr id="30723" name="Rectangle 3"/>
          <p:cNvSpPr>
            <a:spLocks noGrp="1" noChangeArrowheads="1"/>
          </p:cNvSpPr>
          <p:nvPr>
            <p:ph idx="1"/>
          </p:nvPr>
        </p:nvSpPr>
        <p:spPr>
          <a:xfrm>
            <a:off x="457200" y="1600200"/>
            <a:ext cx="8229600" cy="4972072"/>
          </a:xfrm>
        </p:spPr>
        <p:txBody>
          <a:bodyPr>
            <a:normAutofit/>
          </a:bodyPr>
          <a:lstStyle/>
          <a:p>
            <a:pPr>
              <a:lnSpc>
                <a:spcPct val="90000"/>
              </a:lnSpc>
            </a:pPr>
            <a:r>
              <a:rPr lang="en-GB" sz="2800" dirty="0"/>
              <a:t>The hardest part! </a:t>
            </a:r>
          </a:p>
          <a:p>
            <a:pPr>
              <a:lnSpc>
                <a:spcPct val="90000"/>
              </a:lnSpc>
            </a:pPr>
            <a:r>
              <a:rPr lang="en-GB" sz="2800" dirty="0"/>
              <a:t>The main questions are:</a:t>
            </a:r>
          </a:p>
          <a:p>
            <a:pPr lvl="1">
              <a:lnSpc>
                <a:spcPct val="90000"/>
              </a:lnSpc>
            </a:pPr>
            <a:r>
              <a:rPr lang="en-GB" sz="2400" dirty="0"/>
              <a:t>What type of data are you seeking?</a:t>
            </a:r>
          </a:p>
          <a:p>
            <a:pPr lvl="1">
              <a:lnSpc>
                <a:spcPct val="90000"/>
              </a:lnSpc>
            </a:pPr>
            <a:r>
              <a:rPr lang="en-GB" sz="2400" dirty="0"/>
              <a:t>Where is it located? </a:t>
            </a:r>
          </a:p>
          <a:p>
            <a:pPr>
              <a:lnSpc>
                <a:spcPct val="90000"/>
              </a:lnSpc>
            </a:pPr>
            <a:r>
              <a:rPr lang="en-GB" sz="2800" dirty="0"/>
              <a:t>Data Archives are the gateways to a vast amount of information.</a:t>
            </a:r>
          </a:p>
          <a:p>
            <a:pPr>
              <a:lnSpc>
                <a:spcPct val="90000"/>
              </a:lnSpc>
            </a:pPr>
            <a:r>
              <a:rPr lang="en-GB" sz="2800" dirty="0"/>
              <a:t>You have free access to a large number of archives through ELECTRONIC RESOURCES</a:t>
            </a:r>
          </a:p>
          <a:p>
            <a:pPr>
              <a:lnSpc>
                <a:spcPct val="90000"/>
              </a:lnSpc>
            </a:pPr>
            <a:r>
              <a:rPr lang="en-GB" sz="2800" dirty="0"/>
              <a:t>Others can be accessed for a fee. Note that a free trial is often offered e.g. Financial Times reports</a:t>
            </a:r>
          </a:p>
        </p:txBody>
      </p:sp>
    </p:spTree>
    <p:extLst>
      <p:ext uri="{BB962C8B-B14F-4D97-AF65-F5344CB8AC3E}">
        <p14:creationId xmlns:p14="http://schemas.microsoft.com/office/powerpoint/2010/main" val="38656094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07504" y="260648"/>
            <a:ext cx="8229600" cy="1143000"/>
          </a:xfrm>
        </p:spPr>
        <p:txBody>
          <a:bodyPr/>
          <a:lstStyle/>
          <a:p>
            <a:r>
              <a:rPr lang="en-GB" b="1" dirty="0">
                <a:effectLst>
                  <a:outerShdw blurRad="38100" dist="38100" dir="2700000" algn="tl">
                    <a:srgbClr val="000000">
                      <a:alpha val="43137"/>
                    </a:srgbClr>
                  </a:outerShdw>
                </a:effectLst>
              </a:rPr>
              <a:t>Evaluating Secondary Data </a:t>
            </a:r>
            <a:r>
              <a:rPr lang="en-GB" dirty="0" smtClean="0"/>
              <a:t>(1)</a:t>
            </a:r>
            <a:endParaRPr lang="en-GB" dirty="0"/>
          </a:p>
        </p:txBody>
      </p:sp>
      <p:sp>
        <p:nvSpPr>
          <p:cNvPr id="31747" name="Rectangle 3"/>
          <p:cNvSpPr>
            <a:spLocks noGrp="1" noChangeArrowheads="1"/>
          </p:cNvSpPr>
          <p:nvPr>
            <p:ph idx="1"/>
          </p:nvPr>
        </p:nvSpPr>
        <p:spPr>
          <a:xfrm>
            <a:off x="457200" y="1600200"/>
            <a:ext cx="8229600" cy="4829196"/>
          </a:xfrm>
        </p:spPr>
        <p:txBody>
          <a:bodyPr>
            <a:normAutofit/>
          </a:bodyPr>
          <a:lstStyle/>
          <a:p>
            <a:r>
              <a:rPr lang="en-GB" sz="2800" b="1" dirty="0"/>
              <a:t>Is it measuring the thing you are interested in </a:t>
            </a:r>
          </a:p>
          <a:p>
            <a:pPr lvl="1"/>
            <a:r>
              <a:rPr lang="en-GB" sz="2400" dirty="0"/>
              <a:t>Proxy data can be used but you must justify it and discuss the problems</a:t>
            </a:r>
          </a:p>
          <a:p>
            <a:r>
              <a:rPr lang="en-GB" sz="2800" b="1" dirty="0"/>
              <a:t>Is it covering the population?</a:t>
            </a:r>
          </a:p>
          <a:p>
            <a:pPr lvl="1"/>
            <a:r>
              <a:rPr lang="en-GB" sz="2400" dirty="0"/>
              <a:t>Can you exclude the unwanted/unusable bits?</a:t>
            </a:r>
          </a:p>
          <a:p>
            <a:pPr lvl="1"/>
            <a:r>
              <a:rPr lang="en-GB" sz="2400" dirty="0"/>
              <a:t>If so, will there be enough useable data left at the end?</a:t>
            </a:r>
          </a:p>
          <a:p>
            <a:pPr lvl="1"/>
            <a:r>
              <a:rPr lang="en-GB" sz="2400" dirty="0"/>
              <a:t>For longitudinal data, does it cover the time period?</a:t>
            </a:r>
          </a:p>
          <a:p>
            <a:pPr lvl="1"/>
            <a:r>
              <a:rPr lang="en-GB" sz="2400" dirty="0"/>
              <a:t>Are there unmeasured variables that you think are important?</a:t>
            </a:r>
          </a:p>
        </p:txBody>
      </p:sp>
    </p:spTree>
    <p:extLst>
      <p:ext uri="{BB962C8B-B14F-4D97-AF65-F5344CB8AC3E}">
        <p14:creationId xmlns:p14="http://schemas.microsoft.com/office/powerpoint/2010/main" val="21403271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0" y="260648"/>
            <a:ext cx="8229600" cy="1143000"/>
          </a:xfrm>
        </p:spPr>
        <p:txBody>
          <a:bodyPr/>
          <a:lstStyle/>
          <a:p>
            <a:r>
              <a:rPr lang="en-GB" b="1" dirty="0">
                <a:effectLst>
                  <a:outerShdw blurRad="38100" dist="38100" dir="2700000" algn="tl">
                    <a:srgbClr val="000000">
                      <a:alpha val="43137"/>
                    </a:srgbClr>
                  </a:outerShdw>
                </a:effectLst>
              </a:rPr>
              <a:t>Evaluating Secondary Data </a:t>
            </a:r>
            <a:r>
              <a:rPr lang="en-GB" dirty="0" smtClean="0"/>
              <a:t>(2)</a:t>
            </a:r>
            <a:endParaRPr lang="en-GB" dirty="0"/>
          </a:p>
        </p:txBody>
      </p:sp>
      <p:sp>
        <p:nvSpPr>
          <p:cNvPr id="32771" name="Rectangle 3"/>
          <p:cNvSpPr>
            <a:spLocks noGrp="1" noChangeArrowheads="1"/>
          </p:cNvSpPr>
          <p:nvPr>
            <p:ph idx="1"/>
          </p:nvPr>
        </p:nvSpPr>
        <p:spPr>
          <a:xfrm>
            <a:off x="457200" y="1600200"/>
            <a:ext cx="8229600" cy="5043510"/>
          </a:xfrm>
        </p:spPr>
        <p:txBody>
          <a:bodyPr>
            <a:normAutofit fontScale="92500"/>
          </a:bodyPr>
          <a:lstStyle/>
          <a:p>
            <a:pPr>
              <a:lnSpc>
                <a:spcPct val="90000"/>
              </a:lnSpc>
            </a:pPr>
            <a:r>
              <a:rPr lang="en-GB" b="1" dirty="0"/>
              <a:t>Is it reliable and valid? </a:t>
            </a:r>
          </a:p>
          <a:p>
            <a:pPr lvl="1">
              <a:lnSpc>
                <a:spcPct val="90000"/>
              </a:lnSpc>
            </a:pPr>
            <a:r>
              <a:rPr lang="en-GB" dirty="0"/>
              <a:t>This depends on the authority of the source e.g. government, Keynote, a campaigning organisation, a grand sounding Institute with no academic backing?</a:t>
            </a:r>
          </a:p>
          <a:p>
            <a:pPr lvl="1">
              <a:lnSpc>
                <a:spcPct val="90000"/>
              </a:lnSpc>
            </a:pPr>
            <a:r>
              <a:rPr lang="en-GB" dirty="0"/>
              <a:t>How was the data gathered?</a:t>
            </a:r>
          </a:p>
          <a:p>
            <a:pPr lvl="2">
              <a:lnSpc>
                <a:spcPct val="90000"/>
              </a:lnSpc>
            </a:pPr>
            <a:r>
              <a:rPr lang="en-GB" sz="2800" dirty="0"/>
              <a:t>Sampling procedure</a:t>
            </a:r>
          </a:p>
          <a:p>
            <a:pPr lvl="2">
              <a:lnSpc>
                <a:spcPct val="90000"/>
              </a:lnSpc>
            </a:pPr>
            <a:r>
              <a:rPr lang="en-GB" sz="2800" dirty="0"/>
              <a:t>Response rates</a:t>
            </a:r>
          </a:p>
          <a:p>
            <a:pPr lvl="2">
              <a:lnSpc>
                <a:spcPct val="90000"/>
              </a:lnSpc>
            </a:pPr>
            <a:r>
              <a:rPr lang="en-GB" sz="2800" dirty="0"/>
              <a:t>Bias in diary entries, interview questions</a:t>
            </a:r>
          </a:p>
          <a:p>
            <a:pPr lvl="1">
              <a:lnSpc>
                <a:spcPct val="90000"/>
              </a:lnSpc>
            </a:pPr>
            <a:r>
              <a:rPr lang="en-GB" dirty="0"/>
              <a:t>Is a copy of the questionnaire available?</a:t>
            </a:r>
          </a:p>
          <a:p>
            <a:pPr lvl="1">
              <a:lnSpc>
                <a:spcPct val="90000"/>
              </a:lnSpc>
            </a:pPr>
            <a:r>
              <a:rPr lang="en-GB" dirty="0"/>
              <a:t>How was the data analysed?</a:t>
            </a:r>
          </a:p>
          <a:p>
            <a:pPr lvl="1">
              <a:lnSpc>
                <a:spcPct val="90000"/>
              </a:lnSpc>
            </a:pPr>
            <a:r>
              <a:rPr lang="en-GB" dirty="0"/>
              <a:t>How was it reported (20% of 5 people is not many!)</a:t>
            </a:r>
          </a:p>
          <a:p>
            <a:pPr lvl="1">
              <a:lnSpc>
                <a:spcPct val="90000"/>
              </a:lnSpc>
            </a:pPr>
            <a:endParaRPr lang="en-GB" sz="2400" dirty="0"/>
          </a:p>
          <a:p>
            <a:pPr lvl="1">
              <a:lnSpc>
                <a:spcPct val="90000"/>
              </a:lnSpc>
            </a:pPr>
            <a:endParaRPr lang="en-GB" sz="2400" dirty="0"/>
          </a:p>
        </p:txBody>
      </p:sp>
    </p:spTree>
    <p:extLst>
      <p:ext uri="{BB962C8B-B14F-4D97-AF65-F5344CB8AC3E}">
        <p14:creationId xmlns:p14="http://schemas.microsoft.com/office/powerpoint/2010/main" val="13055868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08520" y="274638"/>
            <a:ext cx="8795320" cy="1143000"/>
          </a:xfrm>
        </p:spPr>
        <p:txBody>
          <a:bodyPr/>
          <a:lstStyle/>
          <a:p>
            <a:r>
              <a:rPr lang="en-GB" b="1" dirty="0">
                <a:effectLst>
                  <a:outerShdw blurRad="38100" dist="38100" dir="2700000" algn="tl">
                    <a:srgbClr val="000000">
                      <a:alpha val="43137"/>
                    </a:srgbClr>
                  </a:outerShdw>
                </a:effectLst>
              </a:rPr>
              <a:t>Evaluating Secondary Data </a:t>
            </a:r>
            <a:r>
              <a:rPr lang="en-GB" dirty="0" smtClean="0"/>
              <a:t>(3)</a:t>
            </a:r>
            <a:endParaRPr lang="en-GB" dirty="0"/>
          </a:p>
        </p:txBody>
      </p:sp>
      <p:sp>
        <p:nvSpPr>
          <p:cNvPr id="33795" name="Rectangle 3"/>
          <p:cNvSpPr>
            <a:spLocks noGrp="1" noChangeArrowheads="1"/>
          </p:cNvSpPr>
          <p:nvPr>
            <p:ph idx="1"/>
          </p:nvPr>
        </p:nvSpPr>
        <p:spPr>
          <a:xfrm>
            <a:off x="457200" y="1500174"/>
            <a:ext cx="8229600" cy="5357826"/>
          </a:xfrm>
        </p:spPr>
        <p:txBody>
          <a:bodyPr>
            <a:noAutofit/>
          </a:bodyPr>
          <a:lstStyle/>
          <a:p>
            <a:pPr>
              <a:lnSpc>
                <a:spcPct val="90000"/>
              </a:lnSpc>
            </a:pPr>
            <a:r>
              <a:rPr lang="en-GB" sz="2800" b="1" dirty="0"/>
              <a:t>Is there measurement bias?</a:t>
            </a:r>
          </a:p>
          <a:p>
            <a:pPr lvl="1">
              <a:lnSpc>
                <a:spcPct val="90000"/>
              </a:lnSpc>
            </a:pPr>
            <a:r>
              <a:rPr lang="en-GB" sz="2400" dirty="0"/>
              <a:t>Data is deliberately distorted</a:t>
            </a:r>
          </a:p>
          <a:p>
            <a:pPr lvl="1">
              <a:lnSpc>
                <a:spcPct val="90000"/>
              </a:lnSpc>
            </a:pPr>
            <a:r>
              <a:rPr lang="en-GB" sz="2400" dirty="0"/>
              <a:t>There are changes in the way data is collected e.g. pre- and post-EU enlargement  statistics, new people writing the minutes for meetings</a:t>
            </a:r>
          </a:p>
          <a:p>
            <a:pPr>
              <a:lnSpc>
                <a:spcPct val="90000"/>
              </a:lnSpc>
            </a:pPr>
            <a:r>
              <a:rPr lang="en-GB" sz="2800" b="1" dirty="0"/>
              <a:t>What are the costs of using this data?</a:t>
            </a:r>
          </a:p>
          <a:p>
            <a:pPr lvl="1">
              <a:lnSpc>
                <a:spcPct val="90000"/>
              </a:lnSpc>
            </a:pPr>
            <a:r>
              <a:rPr lang="en-GB" sz="2400" dirty="0"/>
              <a:t>Do you have to pay for it?</a:t>
            </a:r>
          </a:p>
          <a:p>
            <a:pPr lvl="1">
              <a:lnSpc>
                <a:spcPct val="90000"/>
              </a:lnSpc>
            </a:pPr>
            <a:r>
              <a:rPr lang="en-GB" sz="2400" dirty="0"/>
              <a:t>Will it take time to make a useable database?</a:t>
            </a:r>
          </a:p>
          <a:p>
            <a:pPr>
              <a:lnSpc>
                <a:spcPct val="90000"/>
              </a:lnSpc>
            </a:pPr>
            <a:r>
              <a:rPr lang="en-GB" sz="2800" b="1" dirty="0"/>
              <a:t>What are the benefits?</a:t>
            </a:r>
          </a:p>
          <a:p>
            <a:pPr lvl="1">
              <a:lnSpc>
                <a:spcPct val="90000"/>
              </a:lnSpc>
            </a:pPr>
            <a:r>
              <a:rPr lang="en-GB" sz="2400" dirty="0"/>
              <a:t>Does it answer your research question?</a:t>
            </a:r>
          </a:p>
          <a:p>
            <a:pPr lvl="1">
              <a:lnSpc>
                <a:spcPct val="90000"/>
              </a:lnSpc>
            </a:pPr>
            <a:r>
              <a:rPr lang="en-GB" sz="2400" dirty="0"/>
              <a:t>Is it already computer-readable (HTML or EXL rather than PDF)?</a:t>
            </a:r>
          </a:p>
          <a:p>
            <a:pPr lvl="1">
              <a:lnSpc>
                <a:spcPct val="90000"/>
              </a:lnSpc>
            </a:pPr>
            <a:r>
              <a:rPr lang="en-GB" sz="2400" dirty="0"/>
              <a:t>Is this information unavailable to you otherwise?</a:t>
            </a:r>
          </a:p>
        </p:txBody>
      </p:sp>
    </p:spTree>
    <p:extLst>
      <p:ext uri="{BB962C8B-B14F-4D97-AF65-F5344CB8AC3E}">
        <p14:creationId xmlns:p14="http://schemas.microsoft.com/office/powerpoint/2010/main" val="2993091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251520" y="260648"/>
            <a:ext cx="8229600" cy="1143000"/>
          </a:xfrm>
        </p:spPr>
        <p:txBody>
          <a:bodyPr>
            <a:normAutofit/>
          </a:bodyPr>
          <a:lstStyle/>
          <a:p>
            <a:r>
              <a:rPr lang="en-GB" b="1" dirty="0" smtClean="0">
                <a:effectLst>
                  <a:outerShdw blurRad="38100" dist="38100" dir="2700000" algn="tl">
                    <a:srgbClr val="000000">
                      <a:alpha val="43137"/>
                    </a:srgbClr>
                  </a:outerShdw>
                </a:effectLst>
              </a:rPr>
              <a:t>Use of Electronic Sources</a:t>
            </a:r>
            <a:endParaRPr lang="en-GB" b="1" dirty="0">
              <a:effectLst>
                <a:outerShdw blurRad="38100" dist="38100" dir="2700000" algn="tl">
                  <a:srgbClr val="000000">
                    <a:alpha val="43137"/>
                  </a:srgbClr>
                </a:outerShdw>
              </a:effectLst>
            </a:endParaRPr>
          </a:p>
        </p:txBody>
      </p:sp>
      <p:sp>
        <p:nvSpPr>
          <p:cNvPr id="80899" name="Rectangle 3"/>
          <p:cNvSpPr>
            <a:spLocks noGrp="1" noChangeArrowheads="1"/>
          </p:cNvSpPr>
          <p:nvPr>
            <p:ph idx="1"/>
          </p:nvPr>
        </p:nvSpPr>
        <p:spPr/>
        <p:txBody>
          <a:bodyPr>
            <a:normAutofit/>
          </a:bodyPr>
          <a:lstStyle/>
          <a:p>
            <a:r>
              <a:rPr lang="en-GB" sz="2800" dirty="0"/>
              <a:t>Student portal/Electronic sources</a:t>
            </a:r>
          </a:p>
          <a:p>
            <a:r>
              <a:rPr lang="en-GB" sz="2800" dirty="0"/>
              <a:t>Journal articles or consultants reports</a:t>
            </a:r>
          </a:p>
          <a:p>
            <a:r>
              <a:rPr lang="en-GB" sz="2800" dirty="0"/>
              <a:t>Department for Transport</a:t>
            </a:r>
          </a:p>
          <a:p>
            <a:r>
              <a:rPr lang="en-GB" sz="2800" dirty="0"/>
              <a:t>UNCTAD</a:t>
            </a:r>
          </a:p>
          <a:p>
            <a:r>
              <a:rPr lang="en-GB" sz="2800" dirty="0"/>
              <a:t>World bank</a:t>
            </a:r>
          </a:p>
          <a:p>
            <a:r>
              <a:rPr lang="en-GB" sz="2800" dirty="0"/>
              <a:t>Shipbrokers</a:t>
            </a:r>
          </a:p>
          <a:p>
            <a:r>
              <a:rPr lang="en-GB" sz="2800" dirty="0"/>
              <a:t>Newbuilding data</a:t>
            </a:r>
          </a:p>
          <a:p>
            <a:r>
              <a:rPr lang="en-GB" sz="2800" dirty="0"/>
              <a:t>CIA country data</a:t>
            </a:r>
          </a:p>
          <a:p>
            <a:endParaRPr lang="en-GB" sz="2800" dirty="0"/>
          </a:p>
        </p:txBody>
      </p:sp>
    </p:spTree>
    <p:extLst>
      <p:ext uri="{BB962C8B-B14F-4D97-AF65-F5344CB8AC3E}">
        <p14:creationId xmlns:p14="http://schemas.microsoft.com/office/powerpoint/2010/main" val="3001409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65" y="332656"/>
            <a:ext cx="8229600" cy="1143000"/>
          </a:xfrm>
        </p:spPr>
        <p:txBody>
          <a:bodyPr>
            <a:normAutofit fontScale="90000"/>
          </a:bodyPr>
          <a:lstStyle/>
          <a:p>
            <a:r>
              <a:rPr lang="en-GB" b="1" dirty="0">
                <a:effectLst>
                  <a:outerShdw blurRad="38100" dist="38100" dir="2700000" algn="tl">
                    <a:srgbClr val="000000">
                      <a:alpha val="43137"/>
                    </a:srgbClr>
                  </a:outerShdw>
                </a:effectLst>
              </a:rPr>
              <a:t>Preparation of Primary Data: </a:t>
            </a:r>
            <a:r>
              <a:rPr lang="en-GB" b="1" dirty="0" smtClean="0">
                <a:effectLst>
                  <a:outerShdw blurRad="38100" dist="38100" dir="2700000" algn="tl">
                    <a:srgbClr val="000000">
                      <a:alpha val="43137"/>
                    </a:srgbClr>
                  </a:outerShdw>
                </a:effectLst>
              </a:rPr>
              <a:t>Quantitative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5613" y="1643050"/>
            <a:ext cx="8226425" cy="4452950"/>
          </a:xfrm>
        </p:spPr>
        <p:txBody>
          <a:bodyPr>
            <a:normAutofit fontScale="92500"/>
          </a:bodyPr>
          <a:lstStyle/>
          <a:p>
            <a:r>
              <a:rPr lang="en-GB" sz="2800" dirty="0"/>
              <a:t>Quantitative primary data generally comes from:</a:t>
            </a:r>
          </a:p>
          <a:p>
            <a:pPr lvl="1"/>
            <a:r>
              <a:rPr lang="en-GB" sz="2400" dirty="0"/>
              <a:t>Large-scale survey data</a:t>
            </a:r>
          </a:p>
          <a:p>
            <a:pPr lvl="1"/>
            <a:r>
              <a:rPr lang="en-GB" sz="2400" dirty="0"/>
              <a:t>Observation</a:t>
            </a:r>
          </a:p>
          <a:p>
            <a:r>
              <a:rPr lang="en-GB" sz="2800" dirty="0"/>
              <a:t>Once the data have been gathered, you then need to:</a:t>
            </a:r>
          </a:p>
          <a:p>
            <a:pPr lvl="1"/>
            <a:r>
              <a:rPr lang="en-GB" sz="2400" dirty="0"/>
              <a:t>Prepare it</a:t>
            </a:r>
          </a:p>
          <a:p>
            <a:pPr lvl="1"/>
            <a:r>
              <a:rPr lang="en-GB" sz="2400" dirty="0"/>
              <a:t>Input it to a computer program and check it</a:t>
            </a:r>
          </a:p>
          <a:p>
            <a:pPr lvl="1"/>
            <a:r>
              <a:rPr lang="en-GB" sz="2400" dirty="0"/>
              <a:t>Explore and present the data</a:t>
            </a:r>
          </a:p>
          <a:p>
            <a:pPr lvl="1"/>
            <a:r>
              <a:rPr lang="en-GB" sz="2400" dirty="0"/>
              <a:t>Describe the data using statistics</a:t>
            </a:r>
          </a:p>
          <a:p>
            <a:pPr lvl="1"/>
            <a:r>
              <a:rPr lang="en-GB" sz="2400" dirty="0"/>
              <a:t>Examine relationships, differences and trends using statistics: apply statistical tests</a:t>
            </a:r>
          </a:p>
          <a:p>
            <a:pPr lvl="1"/>
            <a:endParaRPr lang="en-GB" dirty="0"/>
          </a:p>
          <a:p>
            <a:pPr lvl="1"/>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0648"/>
            <a:ext cx="8229600" cy="1143000"/>
          </a:xfrm>
        </p:spPr>
        <p:txBody>
          <a:bodyPr>
            <a:normAutofit fontScale="90000"/>
          </a:bodyPr>
          <a:lstStyle/>
          <a:p>
            <a:r>
              <a:rPr lang="en-GB" b="1" dirty="0">
                <a:effectLst>
                  <a:outerShdw blurRad="38100" dist="38100" dir="2700000" algn="tl">
                    <a:srgbClr val="000000">
                      <a:alpha val="43137"/>
                    </a:srgbClr>
                  </a:outerShdw>
                </a:effectLst>
              </a:rPr>
              <a:t>Preparation of Primary Data: Q</a:t>
            </a:r>
            <a:r>
              <a:rPr lang="en-GB" b="1" dirty="0" smtClean="0">
                <a:effectLst>
                  <a:outerShdw blurRad="38100" dist="38100" dir="2700000" algn="tl">
                    <a:srgbClr val="000000">
                      <a:alpha val="43137"/>
                    </a:srgbClr>
                  </a:outerShdw>
                </a:effectLst>
              </a:rPr>
              <a:t>ualitative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00034" y="1500174"/>
            <a:ext cx="8226425" cy="4497387"/>
          </a:xfrm>
        </p:spPr>
        <p:txBody>
          <a:bodyPr>
            <a:normAutofit lnSpcReduction="10000"/>
          </a:bodyPr>
          <a:lstStyle/>
          <a:p>
            <a:r>
              <a:rPr lang="en-GB" sz="2800" dirty="0"/>
              <a:t>Always keep a notebook for dates, times and places plus observations, and give a code to each interview</a:t>
            </a:r>
          </a:p>
          <a:p>
            <a:r>
              <a:rPr lang="en-GB" sz="2800" dirty="0"/>
              <a:t>Write up your interviews/observations as soon as possible, using Word etc. </a:t>
            </a:r>
          </a:p>
          <a:p>
            <a:r>
              <a:rPr lang="en-GB" sz="2800" dirty="0"/>
              <a:t>“Clean up” transcripts by omitting the ums, ahs and “you </a:t>
            </a:r>
            <a:r>
              <a:rPr lang="en-GB" sz="2800" dirty="0" err="1"/>
              <a:t>know”s</a:t>
            </a:r>
            <a:endParaRPr lang="en-GB" sz="2800" dirty="0"/>
          </a:p>
          <a:p>
            <a:r>
              <a:rPr lang="en-GB" sz="2800" dirty="0"/>
              <a:t>Prepare a definitive paper copy</a:t>
            </a:r>
          </a:p>
          <a:p>
            <a:pPr lvl="1"/>
            <a:r>
              <a:rPr lang="en-GB" sz="2400" dirty="0"/>
              <a:t>Double spaced</a:t>
            </a:r>
          </a:p>
          <a:p>
            <a:pPr lvl="1"/>
            <a:r>
              <a:rPr lang="en-GB" sz="2400" dirty="0"/>
              <a:t>Wide right-hand margins</a:t>
            </a:r>
          </a:p>
          <a:p>
            <a:pPr lvl="1"/>
            <a:r>
              <a:rPr lang="en-GB" sz="2400" dirty="0"/>
              <a:t>Number your pages and the lines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Sampling</a:t>
            </a:r>
          </a:p>
        </p:txBody>
      </p:sp>
      <p:sp>
        <p:nvSpPr>
          <p:cNvPr id="3" name="Content Placeholder 2"/>
          <p:cNvSpPr>
            <a:spLocks noGrp="1"/>
          </p:cNvSpPr>
          <p:nvPr>
            <p:ph idx="1"/>
          </p:nvPr>
        </p:nvSpPr>
        <p:spPr/>
        <p:txBody>
          <a:bodyPr/>
          <a:lstStyle/>
          <a:p>
            <a:r>
              <a:rPr lang="en-GB" dirty="0"/>
              <a:t>Probability Sampling</a:t>
            </a:r>
          </a:p>
          <a:p>
            <a:pPr lvl="1"/>
            <a:r>
              <a:rPr lang="en-GB" dirty="0"/>
              <a:t>Quantitative research</a:t>
            </a:r>
          </a:p>
          <a:p>
            <a:r>
              <a:rPr lang="en-GB" dirty="0"/>
              <a:t>Non-probability sampling</a:t>
            </a:r>
          </a:p>
          <a:p>
            <a:pPr lvl="1"/>
            <a:r>
              <a:rPr lang="en-GB" dirty="0"/>
              <a:t>Qualitative research</a:t>
            </a:r>
          </a:p>
        </p:txBody>
      </p:sp>
      <p:sp>
        <p:nvSpPr>
          <p:cNvPr id="4" name="Oval 3"/>
          <p:cNvSpPr/>
          <p:nvPr/>
        </p:nvSpPr>
        <p:spPr>
          <a:xfrm>
            <a:off x="1187624" y="3933056"/>
            <a:ext cx="6552728" cy="2736304"/>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5868144" y="5085184"/>
            <a:ext cx="1584176" cy="8640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Sample</a:t>
            </a:r>
            <a:endParaRPr lang="en-GB" sz="2400" dirty="0"/>
          </a:p>
        </p:txBody>
      </p:sp>
      <p:sp>
        <p:nvSpPr>
          <p:cNvPr id="6" name="TextBox 5"/>
          <p:cNvSpPr txBox="1"/>
          <p:nvPr/>
        </p:nvSpPr>
        <p:spPr>
          <a:xfrm>
            <a:off x="2915816" y="4725144"/>
            <a:ext cx="2304256" cy="646331"/>
          </a:xfrm>
          <a:prstGeom prst="rect">
            <a:avLst/>
          </a:prstGeom>
          <a:noFill/>
        </p:spPr>
        <p:txBody>
          <a:bodyPr wrap="square" rtlCol="0">
            <a:spAutoFit/>
          </a:bodyPr>
          <a:lstStyle/>
          <a:p>
            <a:r>
              <a:rPr lang="en-GB" sz="3600" dirty="0" smtClean="0"/>
              <a:t>Population</a:t>
            </a:r>
            <a:endParaRPr lang="en-GB" sz="36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Probability Sampling</a:t>
            </a:r>
          </a:p>
        </p:txBody>
      </p:sp>
      <p:sp>
        <p:nvSpPr>
          <p:cNvPr id="3" name="Content Placeholder 2"/>
          <p:cNvSpPr>
            <a:spLocks noGrp="1"/>
          </p:cNvSpPr>
          <p:nvPr>
            <p:ph idx="1"/>
          </p:nvPr>
        </p:nvSpPr>
        <p:spPr/>
        <p:txBody>
          <a:bodyPr/>
          <a:lstStyle/>
          <a:p>
            <a:r>
              <a:rPr lang="en-GB" dirty="0" smtClean="0"/>
              <a:t>Random sampling</a:t>
            </a:r>
          </a:p>
          <a:p>
            <a:r>
              <a:rPr lang="en-GB" dirty="0" smtClean="0"/>
              <a:t>Systematic sampling</a:t>
            </a:r>
          </a:p>
          <a:p>
            <a:r>
              <a:rPr lang="en-GB" dirty="0" smtClean="0"/>
              <a:t>Stratified sampling</a:t>
            </a:r>
          </a:p>
          <a:p>
            <a:r>
              <a:rPr lang="en-GB" dirty="0" smtClean="0"/>
              <a:t>Cluster sampling</a:t>
            </a:r>
          </a:p>
          <a:p>
            <a:r>
              <a:rPr lang="en-GB" dirty="0" smtClean="0"/>
              <a:t>Multi-stage sampling</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07504" y="260648"/>
            <a:ext cx="8229600" cy="1143000"/>
          </a:xfrm>
        </p:spPr>
        <p:txBody>
          <a:bodyPr/>
          <a:lstStyle/>
          <a:p>
            <a:r>
              <a:rPr lang="en-GB" b="1" dirty="0">
                <a:effectLst>
                  <a:outerShdw blurRad="38100" dist="38100" dir="2700000" algn="tl">
                    <a:srgbClr val="000000">
                      <a:alpha val="43137"/>
                    </a:srgbClr>
                  </a:outerShdw>
                </a:effectLst>
              </a:rPr>
              <a:t>Non- probability Sampling</a:t>
            </a:r>
          </a:p>
        </p:txBody>
      </p:sp>
      <p:sp>
        <p:nvSpPr>
          <p:cNvPr id="7171" name="Rectangle 3"/>
          <p:cNvSpPr>
            <a:spLocks noGrp="1" noChangeArrowheads="1"/>
          </p:cNvSpPr>
          <p:nvPr>
            <p:ph type="body" idx="1"/>
          </p:nvPr>
        </p:nvSpPr>
        <p:spPr/>
        <p:txBody>
          <a:bodyPr/>
          <a:lstStyle/>
          <a:p>
            <a:r>
              <a:rPr lang="en-GB" sz="2800" b="1"/>
              <a:t>Accidental Sampling</a:t>
            </a:r>
            <a:endParaRPr lang="en-GB" sz="2800"/>
          </a:p>
          <a:p>
            <a:pPr lvl="1"/>
            <a:r>
              <a:rPr lang="en-GB" sz="2400"/>
              <a:t>Individuals who happen to be in that place at that time. The time and place selected must be justified on theoretical grounds.</a:t>
            </a:r>
            <a:endParaRPr lang="en-GB" sz="2400" b="1"/>
          </a:p>
          <a:p>
            <a:r>
              <a:rPr lang="en-GB" sz="2800" b="1"/>
              <a:t>Quota sampling</a:t>
            </a:r>
            <a:endParaRPr lang="en-GB" sz="2800"/>
          </a:p>
          <a:p>
            <a:pPr lvl="1"/>
            <a:r>
              <a:rPr lang="en-GB" sz="2400"/>
              <a:t>The population is stratified and a quota from each strata is selected by the chosen sampling method. This is very similar to stratified random sampling, but the quota size need not be in proportion to the strata size, nor need random sampling be used. </a:t>
            </a:r>
            <a:endParaRPr lang="en-GB" sz="2400" b="1"/>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79512" y="260648"/>
            <a:ext cx="8229600" cy="1143000"/>
          </a:xfrm>
        </p:spPr>
        <p:txBody>
          <a:bodyPr/>
          <a:lstStyle/>
          <a:p>
            <a:r>
              <a:rPr lang="en-GB" b="1" dirty="0">
                <a:effectLst>
                  <a:outerShdw blurRad="38100" dist="38100" dir="2700000" algn="tl">
                    <a:srgbClr val="000000">
                      <a:alpha val="43137"/>
                    </a:srgbClr>
                  </a:outerShdw>
                </a:effectLst>
              </a:rPr>
              <a:t>Non- probability Sampling</a:t>
            </a:r>
          </a:p>
        </p:txBody>
      </p:sp>
      <p:sp>
        <p:nvSpPr>
          <p:cNvPr id="8195" name="Rectangle 3"/>
          <p:cNvSpPr>
            <a:spLocks noGrp="1" noChangeArrowheads="1"/>
          </p:cNvSpPr>
          <p:nvPr>
            <p:ph type="body" idx="1"/>
          </p:nvPr>
        </p:nvSpPr>
        <p:spPr/>
        <p:txBody>
          <a:bodyPr/>
          <a:lstStyle/>
          <a:p>
            <a:pPr>
              <a:lnSpc>
                <a:spcPct val="90000"/>
              </a:lnSpc>
            </a:pPr>
            <a:r>
              <a:rPr lang="en-GB" sz="2800" b="1" dirty="0"/>
              <a:t>Snowball sampling</a:t>
            </a:r>
            <a:endParaRPr lang="en-GB" sz="2800" dirty="0"/>
          </a:p>
          <a:p>
            <a:pPr lvl="1">
              <a:lnSpc>
                <a:spcPct val="90000"/>
              </a:lnSpc>
            </a:pPr>
            <a:r>
              <a:rPr lang="en-GB" sz="2400" dirty="0"/>
              <a:t>The researcher has a small initial list of respondents. These are surveyed or interviewed, and then asked for the names of more respondents. The procedure is repeated until the target population is saturated or an appropriate sample size is reached. Note – the researcher must be able to justify not including individuals who are outside the ‘magic circle’ of those known by the respondents.</a:t>
            </a:r>
            <a:endParaRPr lang="en-GB" sz="2400" b="1" dirty="0"/>
          </a:p>
          <a:p>
            <a:pPr>
              <a:lnSpc>
                <a:spcPct val="90000"/>
              </a:lnSpc>
            </a:pPr>
            <a:r>
              <a:rPr lang="en-GB" sz="2800" b="1" dirty="0"/>
              <a:t>Theoretical sampling</a:t>
            </a:r>
            <a:endParaRPr lang="en-GB" sz="2800" dirty="0"/>
          </a:p>
          <a:p>
            <a:pPr lvl="1">
              <a:lnSpc>
                <a:spcPct val="90000"/>
              </a:lnSpc>
            </a:pPr>
            <a:r>
              <a:rPr lang="en-GB" sz="2400" dirty="0"/>
              <a:t>The study, which is theory building, begins with a few subjects. As a theory emerges this guides the researcher to the selection of further subjects.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Ethics in Research</a:t>
            </a:r>
          </a:p>
        </p:txBody>
      </p:sp>
      <p:sp>
        <p:nvSpPr>
          <p:cNvPr id="76803" name="Rectangle 3"/>
          <p:cNvSpPr>
            <a:spLocks noGrp="1" noChangeArrowheads="1"/>
          </p:cNvSpPr>
          <p:nvPr>
            <p:ph idx="1"/>
          </p:nvPr>
        </p:nvSpPr>
        <p:spPr/>
        <p:txBody>
          <a:bodyPr/>
          <a:lstStyle/>
          <a:p>
            <a:pPr>
              <a:lnSpc>
                <a:spcPct val="80000"/>
              </a:lnSpc>
            </a:pPr>
            <a:r>
              <a:rPr lang="en-GB" sz="2800" dirty="0"/>
              <a:t>If your research involves secondary data – not relevant</a:t>
            </a:r>
          </a:p>
          <a:p>
            <a:pPr>
              <a:lnSpc>
                <a:spcPct val="80000"/>
              </a:lnSpc>
            </a:pPr>
            <a:r>
              <a:rPr lang="en-GB" sz="2800" dirty="0"/>
              <a:t>If you use interviews or questionnaires you   must complete </a:t>
            </a:r>
            <a:r>
              <a:rPr lang="en-GB" sz="2800" dirty="0" smtClean="0"/>
              <a:t>an ethics </a:t>
            </a:r>
            <a:r>
              <a:rPr lang="en-GB" sz="2800" dirty="0"/>
              <a:t>form</a:t>
            </a:r>
          </a:p>
          <a:p>
            <a:pPr>
              <a:lnSpc>
                <a:spcPct val="80000"/>
              </a:lnSpc>
            </a:pPr>
            <a:r>
              <a:rPr lang="en-GB" sz="2800" dirty="0"/>
              <a:t>This confirms the basic principles:</a:t>
            </a:r>
          </a:p>
          <a:p>
            <a:pPr lvl="1">
              <a:lnSpc>
                <a:spcPct val="80000"/>
              </a:lnSpc>
            </a:pPr>
            <a:r>
              <a:rPr lang="en-GB" sz="2400" dirty="0"/>
              <a:t>Informed consent</a:t>
            </a:r>
          </a:p>
          <a:p>
            <a:pPr lvl="1">
              <a:lnSpc>
                <a:spcPct val="80000"/>
              </a:lnSpc>
            </a:pPr>
            <a:r>
              <a:rPr lang="en-GB" sz="2400" dirty="0"/>
              <a:t>May withdraw at any time</a:t>
            </a:r>
          </a:p>
          <a:p>
            <a:pPr lvl="1">
              <a:lnSpc>
                <a:spcPct val="80000"/>
              </a:lnSpc>
            </a:pPr>
            <a:r>
              <a:rPr lang="en-GB" sz="2400" dirty="0"/>
              <a:t>Do not cause harm</a:t>
            </a:r>
          </a:p>
          <a:p>
            <a:pPr>
              <a:lnSpc>
                <a:spcPct val="80000"/>
              </a:lnSpc>
            </a:pPr>
            <a:r>
              <a:rPr lang="en-GB" sz="2800" dirty="0"/>
              <a:t>Not usually a problem in our business unless you are dealing with vulnerable people or working in a single firm</a:t>
            </a:r>
          </a:p>
          <a:p>
            <a:pPr lvl="1">
              <a:lnSpc>
                <a:spcPct val="80000"/>
              </a:lnSpc>
            </a:pPr>
            <a:endParaRPr lang="en-GB" sz="2400" dirty="0"/>
          </a:p>
        </p:txBody>
      </p:sp>
    </p:spTree>
    <p:extLst>
      <p:ext uri="{BB962C8B-B14F-4D97-AF65-F5344CB8AC3E}">
        <p14:creationId xmlns:p14="http://schemas.microsoft.com/office/powerpoint/2010/main" val="40270126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39552" y="476672"/>
            <a:ext cx="6804248" cy="1143000"/>
          </a:xfrm>
        </p:spPr>
        <p:txBody>
          <a:bodyPr>
            <a:normAutofit fontScale="90000"/>
          </a:bodyPr>
          <a:lstStyle/>
          <a:p>
            <a:r>
              <a:rPr lang="en-GB" b="1" dirty="0">
                <a:effectLst>
                  <a:outerShdw blurRad="38100" dist="38100" dir="2700000" algn="tl">
                    <a:srgbClr val="000000">
                      <a:alpha val="43137"/>
                    </a:srgbClr>
                  </a:outerShdw>
                </a:effectLst>
              </a:rPr>
              <a:t>Ethical Principles </a:t>
            </a:r>
            <a:r>
              <a:rPr lang="en-GB" b="1" dirty="0" smtClean="0">
                <a:effectLst>
                  <a:outerShdw blurRad="38100" dist="38100" dir="2700000" algn="tl">
                    <a:srgbClr val="000000">
                      <a:alpha val="43137"/>
                    </a:srgbClr>
                  </a:outerShdw>
                </a:effectLst>
              </a:rPr>
              <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for </a:t>
            </a:r>
            <a:r>
              <a:rPr lang="en-GB" b="1" dirty="0">
                <a:effectLst>
                  <a:outerShdw blurRad="38100" dist="38100" dir="2700000" algn="tl">
                    <a:srgbClr val="000000">
                      <a:alpha val="43137"/>
                    </a:srgbClr>
                  </a:outerShdw>
                </a:effectLst>
              </a:rPr>
              <a:t>Interviews</a:t>
            </a:r>
          </a:p>
        </p:txBody>
      </p:sp>
      <p:sp>
        <p:nvSpPr>
          <p:cNvPr id="14339" name="Rectangle 3"/>
          <p:cNvSpPr>
            <a:spLocks noGrp="1" noChangeArrowheads="1"/>
          </p:cNvSpPr>
          <p:nvPr>
            <p:ph type="body" idx="1"/>
          </p:nvPr>
        </p:nvSpPr>
        <p:spPr>
          <a:xfrm>
            <a:off x="467544" y="1916832"/>
            <a:ext cx="8229600" cy="3816002"/>
          </a:xfrm>
        </p:spPr>
        <p:txBody>
          <a:bodyPr/>
          <a:lstStyle/>
          <a:p>
            <a:pPr>
              <a:lnSpc>
                <a:spcPct val="80000"/>
              </a:lnSpc>
            </a:pPr>
            <a:r>
              <a:rPr lang="en-GB" sz="2800" dirty="0"/>
              <a:t>Debriefing</a:t>
            </a:r>
          </a:p>
          <a:p>
            <a:pPr lvl="1">
              <a:lnSpc>
                <a:spcPct val="80000"/>
              </a:lnSpc>
            </a:pPr>
            <a:r>
              <a:rPr lang="en-GB" sz="2000" dirty="0"/>
              <a:t>If you cannot tell the subject all abut the study at the start, you must tell them afterwards</a:t>
            </a:r>
          </a:p>
          <a:p>
            <a:pPr>
              <a:lnSpc>
                <a:spcPct val="80000"/>
              </a:lnSpc>
            </a:pPr>
            <a:r>
              <a:rPr lang="en-GB" sz="2800" dirty="0"/>
              <a:t>Confidentiality</a:t>
            </a:r>
          </a:p>
          <a:p>
            <a:pPr lvl="1">
              <a:lnSpc>
                <a:spcPct val="80000"/>
              </a:lnSpc>
            </a:pPr>
            <a:r>
              <a:rPr lang="en-GB" sz="2000" dirty="0"/>
              <a:t>Do not reveal their identity without consent</a:t>
            </a:r>
          </a:p>
          <a:p>
            <a:pPr>
              <a:lnSpc>
                <a:spcPct val="80000"/>
              </a:lnSpc>
            </a:pPr>
            <a:r>
              <a:rPr lang="en-GB" sz="2800" dirty="0"/>
              <a:t>Recording</a:t>
            </a:r>
          </a:p>
          <a:p>
            <a:pPr lvl="1">
              <a:lnSpc>
                <a:spcPct val="80000"/>
              </a:lnSpc>
            </a:pPr>
            <a:r>
              <a:rPr lang="en-GB" sz="2000" dirty="0"/>
              <a:t>The tape recorder can be switched off at any time if requested</a:t>
            </a:r>
          </a:p>
          <a:p>
            <a:pPr lvl="1">
              <a:lnSpc>
                <a:spcPct val="80000"/>
              </a:lnSpc>
            </a:pPr>
            <a:r>
              <a:rPr lang="en-GB" sz="2000" dirty="0"/>
              <a:t>Send final transcript to subject for approval. Remove sensitive material</a:t>
            </a:r>
          </a:p>
          <a:p>
            <a:pPr>
              <a:lnSpc>
                <a:spcPct val="80000"/>
              </a:lnSpc>
            </a:pPr>
            <a:r>
              <a:rPr lang="en-GB" sz="2400" dirty="0"/>
              <a:t>Finally, thank your subjects in the acknowledgements and send them a copy of your </a:t>
            </a:r>
            <a:r>
              <a:rPr lang="en-GB" sz="2400" dirty="0" smtClean="0"/>
              <a:t>dissertation</a:t>
            </a:r>
            <a:endParaRPr lang="en-GB" sz="2400" dirty="0"/>
          </a:p>
        </p:txBody>
      </p:sp>
    </p:spTree>
    <p:extLst>
      <p:ext uri="{BB962C8B-B14F-4D97-AF65-F5344CB8AC3E}">
        <p14:creationId xmlns:p14="http://schemas.microsoft.com/office/powerpoint/2010/main" val="6216956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623</TotalTime>
  <Words>1999</Words>
  <Application>Microsoft Office PowerPoint</Application>
  <PresentationFormat>On-screen Show (4:3)</PresentationFormat>
  <Paragraphs>274</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Times New Roman</vt:lpstr>
      <vt:lpstr>Wingdings</vt:lpstr>
      <vt:lpstr>Office Theme</vt:lpstr>
      <vt:lpstr>Introduction to Research Methodology and Data Collection</vt:lpstr>
      <vt:lpstr>The Conceptual Model</vt:lpstr>
      <vt:lpstr>Research Methodology</vt:lpstr>
      <vt:lpstr>Research Approaches</vt:lpstr>
      <vt:lpstr>The Hypothesis</vt:lpstr>
      <vt:lpstr>Quantitative</vt:lpstr>
      <vt:lpstr>Qualitative</vt:lpstr>
      <vt:lpstr>PowerPoint Presentation</vt:lpstr>
      <vt:lpstr>Choosing a Research Approach</vt:lpstr>
      <vt:lpstr>Mixed Methods</vt:lpstr>
      <vt:lpstr>A Good Quantitative Analysis</vt:lpstr>
      <vt:lpstr>Problems in Quantitative Research</vt:lpstr>
      <vt:lpstr>Qualitative Analysis</vt:lpstr>
      <vt:lpstr>A Good Qualitative Analysis</vt:lpstr>
      <vt:lpstr>Problems in Qualitative Research</vt:lpstr>
      <vt:lpstr>Qualitative Analysis</vt:lpstr>
      <vt:lpstr>Choice of Data</vt:lpstr>
      <vt:lpstr>Data Types</vt:lpstr>
      <vt:lpstr>Data Collection</vt:lpstr>
      <vt:lpstr>Secondary Data</vt:lpstr>
      <vt:lpstr>Types of Secondary Data</vt:lpstr>
      <vt:lpstr>Finding Secondary Data</vt:lpstr>
      <vt:lpstr>Evaluating Secondary Data (1)</vt:lpstr>
      <vt:lpstr>Evaluating Secondary Data (2)</vt:lpstr>
      <vt:lpstr>Evaluating Secondary Data (3)</vt:lpstr>
      <vt:lpstr>Use of Electronic Sources</vt:lpstr>
      <vt:lpstr>Preparation of Primary Data: Quantitative</vt:lpstr>
      <vt:lpstr>Preparation of Primary Data: Qualitative</vt:lpstr>
      <vt:lpstr>Sampling</vt:lpstr>
      <vt:lpstr>Probability Sampling</vt:lpstr>
      <vt:lpstr>Non- probability Sampling</vt:lpstr>
      <vt:lpstr>Non- probability Sampling</vt:lpstr>
      <vt:lpstr>Ethics in Research</vt:lpstr>
      <vt:lpstr>Ethical Principles  for Interviews</vt:lpstr>
    </vt:vector>
  </TitlesOfParts>
  <Company>University of Plymouth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MAR311HK Introduction to Your Project Dissertation</dc:title>
  <dc:creator>tuck</dc:creator>
  <cp:lastModifiedBy>Irina Neaga</cp:lastModifiedBy>
  <cp:revision>71</cp:revision>
  <dcterms:created xsi:type="dcterms:W3CDTF">2010-11-19T10:59:48Z</dcterms:created>
  <dcterms:modified xsi:type="dcterms:W3CDTF">2017-10-31T16:49:56Z</dcterms:modified>
</cp:coreProperties>
</file>