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4"/>
  </p:handoutMasterIdLst>
  <p:sldIdLst>
    <p:sldId id="256" r:id="rId5"/>
    <p:sldId id="259" r:id="rId6"/>
    <p:sldId id="260" r:id="rId7"/>
    <p:sldId id="262" r:id="rId8"/>
    <p:sldId id="263" r:id="rId9"/>
    <p:sldId id="258" r:id="rId10"/>
    <p:sldId id="261" r:id="rId11"/>
    <p:sldId id="264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18/05/2018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18/05/2018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Advanced Instrumentation Systems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need to measure the distance from point A to point B along an the shortest path. How can we do this?</a:t>
            </a:r>
          </a:p>
          <a:p>
            <a:r>
              <a:rPr lang="en-GB" dirty="0" smtClean="0"/>
              <a:t>Where is point A? </a:t>
            </a:r>
          </a:p>
          <a:p>
            <a:r>
              <a:rPr lang="en-GB" dirty="0" smtClean="0"/>
              <a:t>How can we describe where points A and B are?</a:t>
            </a:r>
          </a:p>
          <a:p>
            <a:r>
              <a:rPr lang="en-GB" dirty="0" smtClean="0"/>
              <a:t>We need some kind of frame of reference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186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3917032"/>
          </a:xfrm>
        </p:spPr>
        <p:txBody>
          <a:bodyPr/>
          <a:lstStyle/>
          <a:p>
            <a:r>
              <a:rPr lang="en-GB" dirty="0" smtClean="0"/>
              <a:t>Assuming we have a frame of reference, can’t we just use Pythagoras?</a:t>
            </a:r>
          </a:p>
          <a:p>
            <a:r>
              <a:rPr lang="en-GB" dirty="0" smtClean="0"/>
              <a:t>Yes we can, so long as…</a:t>
            </a:r>
            <a:endParaRPr lang="en-GB" dirty="0"/>
          </a:p>
        </p:txBody>
      </p:sp>
      <p:grpSp>
        <p:nvGrpSpPr>
          <p:cNvPr id="10" name="Group 12"/>
          <p:cNvGrpSpPr/>
          <p:nvPr/>
        </p:nvGrpSpPr>
        <p:grpSpPr>
          <a:xfrm>
            <a:off x="1428750" y="980728"/>
            <a:ext cx="6286500" cy="4714875"/>
            <a:chOff x="1572766" y="908720"/>
            <a:chExt cx="6286500" cy="4714875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72766" y="908720"/>
              <a:ext cx="6286500" cy="4714875"/>
            </a:xfrm>
            <a:prstGeom prst="rect">
              <a:avLst/>
            </a:prstGeom>
          </p:spPr>
        </p:pic>
        <p:grpSp>
          <p:nvGrpSpPr>
            <p:cNvPr id="11" name="Group 11"/>
            <p:cNvGrpSpPr/>
            <p:nvPr/>
          </p:nvGrpSpPr>
          <p:grpSpPr>
            <a:xfrm>
              <a:off x="4060919" y="1418388"/>
              <a:ext cx="1436020" cy="559576"/>
              <a:chOff x="4060919" y="1418388"/>
              <a:chExt cx="1436020" cy="559576"/>
            </a:xfrm>
          </p:grpSpPr>
          <p:sp>
            <p:nvSpPr>
              <p:cNvPr id="5" name="Isosceles Triangle 4"/>
              <p:cNvSpPr/>
              <p:nvPr/>
            </p:nvSpPr>
            <p:spPr>
              <a:xfrm>
                <a:off x="4211960" y="1761940"/>
                <a:ext cx="1152128" cy="216024"/>
              </a:xfrm>
              <a:prstGeom prst="triangle">
                <a:avLst>
                  <a:gd name="adj" fmla="val 98214"/>
                </a:avLst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12" name="Group 10"/>
              <p:cNvGrpSpPr/>
              <p:nvPr/>
            </p:nvGrpSpPr>
            <p:grpSpPr>
              <a:xfrm>
                <a:off x="4060919" y="1577274"/>
                <a:ext cx="302082" cy="369332"/>
                <a:chOff x="3287021" y="1816738"/>
                <a:chExt cx="302082" cy="369332"/>
              </a:xfrm>
            </p:grpSpPr>
            <p:sp>
              <p:nvSpPr>
                <p:cNvPr id="6" name="Teardrop 5"/>
                <p:cNvSpPr/>
                <p:nvPr/>
              </p:nvSpPr>
              <p:spPr>
                <a:xfrm rot="7860376">
                  <a:off x="3313635" y="1880217"/>
                  <a:ext cx="288032" cy="262904"/>
                </a:xfrm>
                <a:prstGeom prst="teardrop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" name="TextBox 6"/>
                <p:cNvSpPr txBox="1"/>
                <p:nvPr/>
              </p:nvSpPr>
              <p:spPr>
                <a:xfrm>
                  <a:off x="3287021" y="1816738"/>
                  <a:ext cx="26570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dirty="0" smtClean="0"/>
                    <a:t>A</a:t>
                  </a:r>
                  <a:endParaRPr lang="en-GB" dirty="0"/>
                </a:p>
              </p:txBody>
            </p:sp>
          </p:grpSp>
          <p:grpSp>
            <p:nvGrpSpPr>
              <p:cNvPr id="13" name="Group 9"/>
              <p:cNvGrpSpPr/>
              <p:nvPr/>
            </p:nvGrpSpPr>
            <p:grpSpPr>
              <a:xfrm>
                <a:off x="5231237" y="1418388"/>
                <a:ext cx="265702" cy="369332"/>
                <a:chOff x="6012160" y="1700808"/>
                <a:chExt cx="265702" cy="369332"/>
              </a:xfrm>
            </p:grpSpPr>
            <p:sp>
              <p:nvSpPr>
                <p:cNvPr id="8" name="Teardrop 7"/>
                <p:cNvSpPr/>
                <p:nvPr/>
              </p:nvSpPr>
              <p:spPr>
                <a:xfrm rot="7860376">
                  <a:off x="6000994" y="1738500"/>
                  <a:ext cx="288032" cy="262904"/>
                </a:xfrm>
                <a:prstGeom prst="teardrop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9" name="TextBox 8"/>
                <p:cNvSpPr txBox="1"/>
                <p:nvPr/>
              </p:nvSpPr>
              <p:spPr>
                <a:xfrm>
                  <a:off x="6012160" y="1700808"/>
                  <a:ext cx="265702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dirty="0" smtClean="0"/>
                    <a:t>B</a:t>
                  </a:r>
                  <a:endParaRPr lang="en-GB" dirty="0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990053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 unless you live in Discworld, we cannot just use Pythagoras.</a:t>
            </a:r>
          </a:p>
          <a:p>
            <a:r>
              <a:rPr lang="en-GB" dirty="0" smtClean="0"/>
              <a:t>Because we live on a sphere (almost) - we need to use spherical trigonometry</a:t>
            </a:r>
          </a:p>
          <a:p>
            <a:r>
              <a:rPr lang="en-GB" dirty="0" smtClean="0"/>
              <a:t>We can do this for short distances across which the Earth’s surface is approximately spherical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01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24944"/>
            <a:ext cx="2524125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Haversine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/>
                        <m:t>𝑑</m:t>
                      </m:r>
                      <m:r>
                        <a:rPr lang="en-GB" i="1" smtClean="0"/>
                        <m:t>=2</m:t>
                      </m:r>
                      <m:r>
                        <a:rPr lang="en-GB" i="1" smtClean="0"/>
                        <m:t>𝑟</m:t>
                      </m:r>
                      <m:func>
                        <m:funcPr>
                          <m:ctrlPr>
                            <a:rPr lang="en-GB" i="1"/>
                          </m:ctrlPr>
                        </m:funcPr>
                        <m:fName>
                          <m:sSup>
                            <m:sSupPr>
                              <m:ctrlPr>
                                <a:rPr lang="en-GB" i="1"/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/>
                                <m:t>sin</m:t>
                              </m:r>
                            </m:e>
                            <m:sup>
                              <m:r>
                                <a:rPr lang="en-GB" i="1"/>
                                <m:t>−1</m:t>
                              </m:r>
                            </m:sup>
                          </m:sSup>
                        </m:fName>
                        <m:e>
                          <m:rad>
                            <m:radPr>
                              <m:degHide m:val="on"/>
                              <m:ctrlPr>
                                <a:rPr lang="en-GB" i="1"/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i="1"/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/>
                                    <m:t>sin</m:t>
                                  </m:r>
                                </m:e>
                                <m:sup>
                                  <m:r>
                                    <a:rPr lang="en-GB" i="1"/>
                                    <m:t>2</m:t>
                                  </m:r>
                                </m:sup>
                              </m:sSup>
                              <m:d>
                                <m:dPr>
                                  <m:ctrlPr>
                                    <a:rPr lang="en-GB" i="1"/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/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GB" i="1"/>
                                          </m:ctrlPr>
                                        </m:sSubPr>
                                        <m:e>
                                          <m:r>
                                            <a:rPr lang="en-GB" i="1"/>
                                            <m:t>𝜙</m:t>
                                          </m:r>
                                        </m:e>
                                        <m:sub>
                                          <m:r>
                                            <a:rPr lang="en-GB" i="1"/>
                                            <m:t>2</m:t>
                                          </m:r>
                                        </m:sub>
                                      </m:sSub>
                                      <m:r>
                                        <a:rPr lang="en-GB" i="1"/>
                                        <m:t>−</m:t>
                                      </m:r>
                                      <m:sSub>
                                        <m:sSubPr>
                                          <m:ctrlPr>
                                            <a:rPr lang="en-GB" i="1"/>
                                          </m:ctrlPr>
                                        </m:sSubPr>
                                        <m:e>
                                          <m:r>
                                            <a:rPr lang="en-GB" i="1"/>
                                            <m:t>𝜙</m:t>
                                          </m:r>
                                        </m:e>
                                        <m:sub>
                                          <m:r>
                                            <a:rPr lang="en-GB" i="1"/>
                                            <m:t>1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GB" i="1"/>
                                        <m:t>2</m:t>
                                      </m:r>
                                    </m:den>
                                  </m:f>
                                </m:e>
                              </m:d>
                              <m:r>
                                <a:rPr lang="en-GB" i="1"/>
                                <m:t>+</m:t>
                              </m:r>
                              <m:func>
                                <m:funcPr>
                                  <m:ctrlPr>
                                    <a:rPr lang="en-GB" i="1"/>
                                  </m:ctrlPr>
                                </m:funcPr>
                                <m:fName>
                                  <m:r>
                                    <m:rPr>
                                      <m:sty m:val="p"/>
                                    </m:rPr>
                                    <a:rPr lang="en-GB"/>
                                    <m:t>cos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i="1"/>
                                      </m:ctrlPr>
                                    </m:dPr>
                                    <m:e>
                                      <m:sSub>
                                        <m:sSubPr>
                                          <m:ctrlPr>
                                            <a:rPr lang="en-GB" i="1"/>
                                          </m:ctrlPr>
                                        </m:sSubPr>
                                        <m:e>
                                          <m:r>
                                            <a:rPr lang="en-GB" i="1"/>
                                            <m:t>𝜙</m:t>
                                          </m:r>
                                        </m:e>
                                        <m:sub>
                                          <m:r>
                                            <a:rPr lang="en-GB" i="1"/>
                                            <m:t>1</m:t>
                                          </m:r>
                                        </m:sub>
                                      </m:sSub>
                                    </m:e>
                                  </m:d>
                                  <m:func>
                                    <m:funcPr>
                                      <m:ctrlPr>
                                        <a:rPr lang="en-GB" i="1"/>
                                      </m:ctrlPr>
                                    </m:funcPr>
                                    <m:fName>
                                      <m:r>
                                        <m:rPr>
                                          <m:sty m:val="p"/>
                                        </m:rPr>
                                        <a:rPr lang="en-GB"/>
                                        <m:t>cos</m:t>
                                      </m:r>
                                    </m:fName>
                                    <m:e>
                                      <m:d>
                                        <m:dPr>
                                          <m:ctrlPr>
                                            <a:rPr lang="en-GB" i="1"/>
                                          </m:ctrlPr>
                                        </m:dPr>
                                        <m:e>
                                          <m:sSub>
                                            <m:sSubPr>
                                              <m:ctrlPr>
                                                <a:rPr lang="en-GB" i="1"/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i="1"/>
                                                <m:t>𝜙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i="1"/>
                                                <m:t>2</m:t>
                                              </m:r>
                                            </m:sub>
                                          </m:sSub>
                                        </m:e>
                                      </m:d>
                                      <m:sSup>
                                        <m:sSupPr>
                                          <m:ctrlPr>
                                            <a:rPr lang="en-GB" i="1"/>
                                          </m:ctrlPr>
                                        </m:s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GB"/>
                                            <m:t>sin</m:t>
                                          </m:r>
                                        </m:e>
                                        <m:sup>
                                          <m:r>
                                            <a:rPr lang="en-GB" i="1"/>
                                            <m:t>2</m:t>
                                          </m:r>
                                        </m:sup>
                                      </m:sSup>
                                      <m:d>
                                        <m:dPr>
                                          <m:ctrlPr>
                                            <a:rPr lang="en-GB" i="1"/>
                                          </m:ctrlPr>
                                        </m:dPr>
                                        <m:e>
                                          <m:f>
                                            <m:fPr>
                                              <m:ctrlPr>
                                                <a:rPr lang="en-GB" i="1"/>
                                              </m:ctrlPr>
                                            </m:fPr>
                                            <m:num>
                                              <m:sSub>
                                                <m:sSubPr>
                                                  <m:ctrlPr>
                                                    <a:rPr lang="en-GB" i="1"/>
                                                  </m:ctrlPr>
                                                </m:sSubPr>
                                                <m:e>
                                                  <m:r>
                                                    <a:rPr lang="en-GB" i="1"/>
                                                    <m:t>𝜆</m:t>
                                                  </m:r>
                                                </m:e>
                                                <m:sub>
                                                  <m:r>
                                                    <a:rPr lang="en-GB" i="1"/>
                                                    <m:t>2</m:t>
                                                  </m:r>
                                                </m:sub>
                                              </m:sSub>
                                              <m:r>
                                                <a:rPr lang="en-GB" i="1"/>
                                                <m:t>−</m:t>
                                              </m:r>
                                              <m:sSub>
                                                <m:sSubPr>
                                                  <m:ctrlPr>
                                                    <a:rPr lang="en-GB" i="1"/>
                                                  </m:ctrlPr>
                                                </m:sSubPr>
                                                <m:e>
                                                  <m:r>
                                                    <a:rPr lang="en-GB" i="1"/>
                                                    <m:t>𝜆</m:t>
                                                  </m:r>
                                                </m:e>
                                                <m:sub>
                                                  <m:r>
                                                    <a:rPr lang="en-GB" i="1"/>
                                                    <m:t>1</m:t>
                                                  </m:r>
                                                </m:sub>
                                              </m:sSub>
                                            </m:num>
                                            <m:den>
                                              <m:r>
                                                <a:rPr lang="en-GB" i="1"/>
                                                <m:t>2</m:t>
                                              </m:r>
                                            </m:den>
                                          </m:f>
                                        </m:e>
                                      </m:d>
                                    </m:e>
                                  </m:func>
                                </m:e>
                              </m:func>
                            </m:e>
                          </m:rad>
                        </m:e>
                      </m:func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Where …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𝑑</m:t>
                    </m:r>
                    <m:r>
                      <a:rPr lang="en-GB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en-GB" b="0" dirty="0" smtClean="0"/>
                  <a:t>is the distance in m between the two points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𝑟</m:t>
                    </m:r>
                    <m:r>
                      <a:rPr lang="en-GB" i="1">
                        <a:latin typeface="Cambria Math"/>
                      </a:rPr>
                      <m:t> </m:t>
                    </m:r>
                  </m:oMath>
                </a14:m>
                <a:r>
                  <a:rPr lang="en-GB" dirty="0"/>
                  <a:t>is </a:t>
                </a:r>
                <a:r>
                  <a:rPr lang="en-GB" dirty="0" smtClean="0"/>
                  <a:t>the radius of the Earth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b="0" dirty="0" smtClean="0"/>
                  <a:t> is the longitude in radians of the first point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GB" dirty="0"/>
                  <a:t> is the </a:t>
                </a:r>
                <a:r>
                  <a:rPr lang="en-GB" dirty="0" smtClean="0"/>
                  <a:t>latitude in </a:t>
                </a:r>
                <a:r>
                  <a:rPr lang="en-GB" dirty="0"/>
                  <a:t>radians of the first point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the longitude in radians of the </a:t>
                </a:r>
                <a:r>
                  <a:rPr lang="en-GB" dirty="0" smtClean="0"/>
                  <a:t>second point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dirty="0"/>
                  <a:t> is the </a:t>
                </a:r>
                <a:r>
                  <a:rPr lang="en-GB" dirty="0"/>
                  <a:t>latitude in </a:t>
                </a:r>
                <a:r>
                  <a:rPr lang="en-GB" dirty="0"/>
                  <a:t>radians of the </a:t>
                </a:r>
                <a:r>
                  <a:rPr lang="en-GB" dirty="0" smtClean="0"/>
                  <a:t>second point 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b="0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3"/>
                <a:stretch>
                  <a:fillRect l="-8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4818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Point A is the university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=51.623981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°,         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=3.948265°</m:t>
                      </m:r>
                    </m:oMath>
                  </m:oMathPara>
                </a14:m>
                <a:endParaRPr lang="en-GB" dirty="0" smtClean="0"/>
              </a:p>
              <a:p>
                <a:pPr marL="457200" lvl="1" indent="0">
                  <a:buNone/>
                </a:pPr>
                <a:endParaRPr lang="en-GB" dirty="0"/>
              </a:p>
              <a:p>
                <a:r>
                  <a:rPr lang="en-GB" dirty="0" smtClean="0"/>
                  <a:t>Point B is Land’s end</a:t>
                </a:r>
              </a:p>
              <a:p>
                <a:pPr marL="0" indent="-40005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8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𝜙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/>
                        </a:rPr>
                        <m:t>=5</m:t>
                      </m:r>
                      <m:r>
                        <a:rPr lang="en-GB" sz="2800" b="0" i="1" smtClean="0">
                          <a:latin typeface="Cambria Math"/>
                        </a:rPr>
                        <m:t>0</m:t>
                      </m:r>
                      <m:r>
                        <a:rPr lang="en-GB" sz="2800" i="1">
                          <a:latin typeface="Cambria Math"/>
                        </a:rPr>
                        <m:t>.</m:t>
                      </m:r>
                      <m:r>
                        <a:rPr lang="en-GB" sz="2800" b="0" i="1" smtClean="0">
                          <a:latin typeface="Cambria Math"/>
                        </a:rPr>
                        <m:t>066031</m:t>
                      </m:r>
                      <m:r>
                        <a:rPr lang="en-GB" sz="2800" i="1">
                          <a:latin typeface="Cambria Math"/>
                          <a:ea typeface="Cambria Math"/>
                        </a:rPr>
                        <m:t>°,         </m:t>
                      </m:r>
                      <m:sSub>
                        <m:sSubPr>
                          <m:ctrlPr>
                            <a:rPr lang="en-GB" sz="2800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sz="2800" i="1">
                              <a:latin typeface="Cambria Math"/>
                              <a:ea typeface="Cambria Math"/>
                            </a:rPr>
                            <m:t>𝜆</m:t>
                          </m:r>
                        </m:e>
                        <m:sub>
                          <m:r>
                            <a:rPr lang="en-GB" sz="2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en-GB" sz="28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2800" b="0" i="1" smtClean="0">
                          <a:latin typeface="Cambria Math"/>
                          <a:ea typeface="Cambria Math"/>
                        </a:rPr>
                        <m:t>5.714746</m:t>
                      </m:r>
                      <m:r>
                        <a:rPr lang="en-GB" sz="2800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en-GB" sz="2800" dirty="0"/>
              </a:p>
              <a:p>
                <a:endParaRPr lang="en-GB" dirty="0" smtClean="0"/>
              </a:p>
              <a:p>
                <a:r>
                  <a:rPr lang="en-GB" dirty="0" smtClean="0"/>
                  <a:t>Mean radius of the earth 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𝑟</m:t>
                    </m:r>
                    <m:r>
                      <a:rPr lang="en-GB" b="0" i="1" smtClean="0">
                        <a:latin typeface="Cambria Math"/>
                      </a:rPr>
                      <m:t>=6371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</a:rPr>
                      <m:t>km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Step 1. Convert coordinates to radians</a:t>
                </a:r>
              </a:p>
              <a:p>
                <a:pPr marL="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</a:rPr>
                      <m:t>0.901008441</m:t>
                    </m:r>
                    <m:r>
                      <a:rPr lang="en-GB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  <a:ea typeface="Cambria Math"/>
                      </a:rPr>
                      <m:t>rad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,    </m:t>
                    </m:r>
                    <m:sSub>
                      <m:sSub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1</m:t>
                        </m:r>
                      </m:sub>
                    </m:sSub>
                    <m:r>
                      <a:rPr lang="en-GB" i="1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0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.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068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9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10223 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  <a:ea typeface="Cambria Math"/>
                      </a:rPr>
                      <m:t>rad</m:t>
                    </m:r>
                  </m:oMath>
                </a14:m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𝜙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</a:rPr>
                      <m:t>0.873817084 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</a:rPr>
                      <m:t>rad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,    </m:t>
                    </m:r>
                    <m:sSub>
                      <m:sSub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2</m:t>
                        </m:r>
                      </m:sub>
                    </m:sSub>
                    <m:r>
                      <a:rPr lang="en-GB" i="1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0.099741133 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  <a:ea typeface="Cambria Math"/>
                      </a:rPr>
                      <m:t>rad</m:t>
                    </m:r>
                  </m:oMath>
                </a14:m>
                <a:endParaRPr lang="en-GB" dirty="0"/>
              </a:p>
              <a:p>
                <a:pPr marL="342900" lvl="1" indent="-342900">
                  <a:buFont typeface="Arial" pitchFamily="34" charset="0"/>
                  <a:buChar char="•"/>
                </a:pPr>
                <a:endParaRPr lang="en-GB" dirty="0"/>
              </a:p>
              <a:p>
                <a:r>
                  <a:rPr lang="en-GB" dirty="0" smtClean="0"/>
                  <a:t>Step 2. Do the sum.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220667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900" i="1" smtClean="0">
                          <a:latin typeface="Cambria Math"/>
                        </a:rPr>
                        <m:t>𝑑</m:t>
                      </m:r>
                      <m:r>
                        <a:rPr lang="en-GB" sz="2900" i="1" smtClean="0">
                          <a:latin typeface="Cambria Math"/>
                        </a:rPr>
                        <m:t>=2×637</m:t>
                      </m:r>
                      <m:r>
                        <a:rPr lang="en-GB" sz="2900" b="0" i="1" smtClean="0">
                          <a:latin typeface="Cambria Math"/>
                          <a:ea typeface="Cambria Math"/>
                        </a:rPr>
                        <m:t>1×</m:t>
                      </m:r>
                      <m:sSup>
                        <m:sSupPr>
                          <m:ctrlPr>
                            <a:rPr lang="en-GB" sz="29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2900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2900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en-GB" sz="2900" b="0" i="1" smtClean="0">
                          <a:latin typeface="Cambria Math"/>
                          <a:ea typeface="Cambria Math"/>
                        </a:rPr>
                        <m:t>×</m:t>
                      </m:r>
                      <m:func>
                        <m:funcPr>
                          <m:ctrlPr>
                            <a:rPr lang="en-GB" sz="2900" i="1">
                              <a:latin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29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2900">
                                  <a:latin typeface="Cambria Math"/>
                                </a:rPr>
                                <m:t>sin</m:t>
                              </m:r>
                            </m:e>
                            <m:sup>
                              <m:r>
                                <a:rPr lang="en-GB" sz="2900" i="1">
                                  <a:latin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rad>
                            <m:radPr>
                              <m:degHide m:val="on"/>
                              <m:ctrlPr>
                                <a:rPr lang="en-GB" sz="2900" i="1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2900" i="1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sz="2900">
                                      <a:latin typeface="Cambria Math"/>
                                    </a:rPr>
                                    <m:t>sin</m:t>
                                  </m:r>
                                </m:e>
                                <m:sup>
                                  <m:r>
                                    <a:rPr lang="en-GB" sz="2900" i="1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d>
                                <m:dPr>
                                  <m:ctrlPr>
                                    <a:rPr lang="en-GB" sz="2900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2900" b="0" i="1" smtClean="0">
                                      <a:latin typeface="Cambria Math"/>
                                    </a:rPr>
                                    <m:t>−0.013595678</m:t>
                                  </m:r>
                                </m:e>
                              </m:d>
                              <m:r>
                                <a:rPr lang="en-GB" sz="2900" i="1">
                                  <a:latin typeface="Cambria Math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900" i="1" smtClean="0">
                                      <a:latin typeface="Cambria Math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900" b="0" i="1" smtClean="0">
                                      <a:latin typeface="Cambria Math"/>
                                    </a:rPr>
                                    <m:t>0.398506873</m:t>
                                  </m:r>
                                </m:fName>
                                <m:e>
                                  <m:func>
                                    <m:funcPr>
                                      <m:ctrlPr>
                                        <a:rPr lang="en-GB" sz="2900" i="1" smtClean="0">
                                          <a:latin typeface="Cambria Math"/>
                                        </a:rPr>
                                      </m:ctrlPr>
                                    </m:funcPr>
                                    <m:fName>
                                      <m:r>
                                        <a:rPr lang="en-GB" sz="2900" i="1" smtClean="0">
                                          <a:latin typeface="Cambria Math"/>
                                          <a:ea typeface="Cambria Math"/>
                                        </a:rPr>
                                        <m:t>×</m:t>
                                      </m:r>
                                    </m:fName>
                                    <m:e>
                                      <m:sSup>
                                        <m:sSupPr>
                                          <m:ctrlPr>
                                            <a:rPr lang="en-GB" sz="2900" i="1">
                                              <a:latin typeface="Cambria Math"/>
                                            </a:rPr>
                                          </m:ctrlPr>
                                        </m:sSupPr>
                                        <m:e>
                                          <m:r>
                                            <m:rPr>
                                              <m:sty m:val="p"/>
                                            </m:rPr>
                                            <a:rPr lang="en-GB" sz="2900">
                                              <a:latin typeface="Cambria Math"/>
                                            </a:rPr>
                                            <m:t>sin</m:t>
                                          </m:r>
                                        </m:e>
                                        <m:sup>
                                          <m:r>
                                            <a:rPr lang="en-GB" sz="2900" i="1">
                                              <a:latin typeface="Cambria Math"/>
                                            </a:rPr>
                                            <m:t>2</m:t>
                                          </m:r>
                                        </m:sup>
                                      </m:sSup>
                                      <m:d>
                                        <m:dPr>
                                          <m:ctrlPr>
                                            <a:rPr lang="en-GB" sz="2900" i="1">
                                              <a:latin typeface="Cambria Math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900" b="0" i="1" smtClean="0">
                                              <a:latin typeface="Cambria Math"/>
                                            </a:rPr>
                                            <m:t>0.015415455</m:t>
                                          </m:r>
                                        </m:e>
                                      </m:d>
                                    </m:e>
                                  </m:func>
                                </m:e>
                              </m:func>
                            </m:e>
                          </m:rad>
                        </m:e>
                      </m:func>
                    </m:oMath>
                  </m:oMathPara>
                </a14:m>
                <a:endParaRPr lang="en-GB" dirty="0"/>
              </a:p>
              <a:p>
                <a:endParaRPr lang="en-GB" dirty="0" smtClean="0"/>
              </a:p>
              <a:p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𝑑</m:t>
                    </m:r>
                    <m:r>
                      <a:rPr lang="en-GB" b="0" i="1" smtClean="0">
                        <a:latin typeface="Cambria Math"/>
                      </a:rPr>
                      <m:t>=213042.7721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</a:rPr>
                      <m:t>m</m:t>
                    </m:r>
                    <m:r>
                      <a:rPr lang="en-GB" b="0" i="0" smtClean="0">
                        <a:latin typeface="Cambria Math"/>
                      </a:rPr>
                      <m:t>=213.0427721 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/>
                      </a:rPr>
                      <m:t>km</m:t>
                    </m:r>
                  </m:oMath>
                </a14:m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910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Choose two points on Earth</a:t>
            </a:r>
          </a:p>
          <a:p>
            <a:r>
              <a:rPr lang="en-GB" dirty="0" smtClean="0"/>
              <a:t>Using Google maps, find the latitude and longitude coordinates for them</a:t>
            </a:r>
          </a:p>
          <a:p>
            <a:r>
              <a:rPr lang="en-GB" dirty="0"/>
              <a:t>Use the </a:t>
            </a:r>
            <a:r>
              <a:rPr lang="en-GB" dirty="0" err="1"/>
              <a:t>Haversine</a:t>
            </a:r>
            <a:r>
              <a:rPr lang="en-GB" dirty="0"/>
              <a:t> formula </a:t>
            </a:r>
            <a:r>
              <a:rPr lang="en-GB" dirty="0" smtClean="0"/>
              <a:t>to calculate the distance between your points.</a:t>
            </a:r>
          </a:p>
          <a:p>
            <a:r>
              <a:rPr lang="en-GB" dirty="0" smtClean="0"/>
              <a:t>Use the measure distance tool in google maps to see if you are right.</a:t>
            </a:r>
          </a:p>
        </p:txBody>
      </p:sp>
    </p:spTree>
    <p:extLst>
      <p:ext uri="{BB962C8B-B14F-4D97-AF65-F5344CB8AC3E}">
        <p14:creationId xmlns:p14="http://schemas.microsoft.com/office/powerpoint/2010/main" val="18500506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owerPoint Presentation 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terms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24</TotalTime>
  <Words>423</Words>
  <Application>Microsoft Office PowerPoint</Application>
  <PresentationFormat>On-screen Show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UWTSD PowerPoint Presentation Template</vt:lpstr>
      <vt:lpstr>Advanced Instrumentation Systems</vt:lpstr>
      <vt:lpstr>Problem</vt:lpstr>
      <vt:lpstr>PowerPoint Presentation</vt:lpstr>
      <vt:lpstr>Problem</vt:lpstr>
      <vt:lpstr>Haversine</vt:lpstr>
      <vt:lpstr>Example</vt:lpstr>
      <vt:lpstr>Example</vt:lpstr>
      <vt:lpstr>Example</vt:lpstr>
      <vt:lpstr>Task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Instrumentation Systems</dc:title>
  <dc:creator>Stephen Mosey</dc:creator>
  <cp:lastModifiedBy>Stephen Mosey</cp:lastModifiedBy>
  <cp:revision>4</cp:revision>
  <dcterms:created xsi:type="dcterms:W3CDTF">2018-05-18T11:57:57Z</dcterms:created>
  <dcterms:modified xsi:type="dcterms:W3CDTF">2018-05-18T12:22:56Z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