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37" r:id="rId1"/>
    <p:sldMasterId id="2147483982" r:id="rId2"/>
    <p:sldMasterId id="2147483660" r:id="rId3"/>
    <p:sldMasterId id="2147483692" r:id="rId4"/>
    <p:sldMasterId id="2147483889" r:id="rId5"/>
  </p:sldMasterIdLst>
  <p:notesMasterIdLst>
    <p:notesMasterId r:id="rId2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5"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CAD10-3119-BB82-481D-06062A0CD3F1}" v="12" dt="2022-02-28T04:45:03.834"/>
    <p1510:client id="{09319AF1-9980-3054-9D16-2EB8E255C30D}" v="176" dt="2022-02-20T04:25:19.963"/>
    <p1510:client id="{3172AF8E-8805-815B-ADE3-EF5B47FA9930}" v="150" dt="2022-02-28T03:42:00.546"/>
    <p1510:client id="{4029CA45-DFE5-1348-EA54-9C5613708E8B}" v="166" dt="2022-02-21T03:05:08.647"/>
    <p1510:client id="{48E9DAE8-1095-2BA1-9C70-455807C6E5A4}" v="560" dt="2022-03-03T04:03:21.726"/>
    <p1510:client id="{4AE2CBBD-DA79-BA50-B8B4-6EA4D648F5A8}" v="538" dt="2022-02-27T22:24:14.101"/>
    <p1510:client id="{69966545-0B9D-4AD9-BD88-9A0B81A84614}" v="220" dt="2022-02-20T03:42:22.949"/>
    <p1510:client id="{88958B6D-2307-75B0-FD8F-5D1C96BF7AB5}" v="7" dt="2022-02-28T04:22:52.424"/>
    <p1510:client id="{96CCF072-D03A-8495-1E21-797DAAD0572F}" v="9" dt="2022-02-20T04:31:14.105"/>
    <p1510:client id="{A52997AD-9218-7C49-160C-A57C5DC5627C}" v="3" dt="2022-02-28T04:06:30.223"/>
    <p1510:client id="{B06F3F7F-DC04-BD37-87A2-6EE057E5C203}" v="525" dt="2022-03-02T12:49:56.416"/>
    <p1510:client id="{BFAC1ADB-EB11-AA32-600B-12D75A14A187}" v="1223" dt="2022-02-27T06:59:54.405"/>
    <p1510:client id="{BFE87D50-5013-35DE-BCF1-59B8B492299F}" v="1" dt="2022-03-03T04:26:39.509"/>
    <p1510:client id="{CBEE7B95-48FE-29AB-2D3A-78A66507EC63}" v="5" dt="2022-02-28T21:47:41.555"/>
    <p1510:client id="{E2FB372A-ECD7-F770-5CC3-88FB347ADA70}" v="1350" dt="2022-03-02T03:11:52.624"/>
    <p1510:client id="{F0BA5560-404D-52E8-A7B0-60F7FA4F41D4}" v="5" dt="2022-02-28T02:11:2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3.xml" Id="rId8" /><Relationship Type="http://schemas.openxmlformats.org/officeDocument/2006/relationships/slide" Target="slides/slide8.xml" Id="rId13" /><Relationship Type="http://schemas.openxmlformats.org/officeDocument/2006/relationships/slide" Target="slides/slide13.xml" Id="rId18" /><Relationship Type="http://schemas.openxmlformats.org/officeDocument/2006/relationships/presProps" Target="presProps.xml" Id="rId26" /><Relationship Type="http://schemas.openxmlformats.org/officeDocument/2006/relationships/slideMaster" Target="slideMasters/slideMaster3.xml" Id="rId3" /><Relationship Type="http://schemas.openxmlformats.org/officeDocument/2006/relationships/slide" Target="slides/slide16.xml" Id="rId21" /><Relationship Type="http://schemas.openxmlformats.org/officeDocument/2006/relationships/slide" Target="slides/slide2.xml" Id="rId7" /><Relationship Type="http://schemas.openxmlformats.org/officeDocument/2006/relationships/slide" Target="slides/slide7.xml" Id="rId12" /><Relationship Type="http://schemas.openxmlformats.org/officeDocument/2006/relationships/slide" Target="slides/slide12.xml" Id="rId17" /><Relationship Type="http://schemas.openxmlformats.org/officeDocument/2006/relationships/notesMaster" Target="notesMasters/notesMaster1.xml" Id="rId25" /><Relationship Type="http://schemas.openxmlformats.org/officeDocument/2006/relationships/slideMaster" Target="slideMasters/slideMaster2.xml" Id="rId2" /><Relationship Type="http://schemas.openxmlformats.org/officeDocument/2006/relationships/slide" Target="slides/slide11.xml" Id="rId16" /><Relationship Type="http://schemas.openxmlformats.org/officeDocument/2006/relationships/slide" Target="slides/slide15.xml" Id="rId20" /><Relationship Type="http://schemas.openxmlformats.org/officeDocument/2006/relationships/tableStyles" Target="tableStyles.xml" Id="rId29" /><Relationship Type="http://schemas.openxmlformats.org/officeDocument/2006/relationships/slideMaster" Target="slideMasters/slideMaster1.xml" Id="rId1" /><Relationship Type="http://schemas.openxmlformats.org/officeDocument/2006/relationships/slide" Target="slides/slide1.xml" Id="rId6" /><Relationship Type="http://schemas.openxmlformats.org/officeDocument/2006/relationships/slide" Target="slides/slide6.xml" Id="rId11" /><Relationship Type="http://schemas.openxmlformats.org/officeDocument/2006/relationships/slide" Target="slides/slide19.xml" Id="rId24" /><Relationship Type="http://schemas.openxmlformats.org/officeDocument/2006/relationships/slideMaster" Target="slideMasters/slideMaster5.xml" Id="rId5" /><Relationship Type="http://schemas.openxmlformats.org/officeDocument/2006/relationships/slide" Target="slides/slide10.xml" Id="rId15" /><Relationship Type="http://schemas.openxmlformats.org/officeDocument/2006/relationships/slide" Target="slides/slide18.xml" Id="rId23" /><Relationship Type="http://schemas.openxmlformats.org/officeDocument/2006/relationships/theme" Target="theme/theme1.xml" Id="rId28" /><Relationship Type="http://schemas.openxmlformats.org/officeDocument/2006/relationships/slide" Target="slides/slide5.xml" Id="rId10" /><Relationship Type="http://schemas.openxmlformats.org/officeDocument/2006/relationships/slide" Target="slides/slide14.xml" Id="rId19" /><Relationship Type="http://schemas.microsoft.com/office/2015/10/relationships/revisionInfo" Target="revisionInfo.xml" Id="rId31" /><Relationship Type="http://schemas.openxmlformats.org/officeDocument/2006/relationships/slideMaster" Target="slideMasters/slideMaster4.xml" Id="rId4" /><Relationship Type="http://schemas.openxmlformats.org/officeDocument/2006/relationships/slide" Target="slides/slide4.xml" Id="rId9" /><Relationship Type="http://schemas.openxmlformats.org/officeDocument/2006/relationships/slide" Target="slides/slide9.xml" Id="rId14" /><Relationship Type="http://schemas.openxmlformats.org/officeDocument/2006/relationships/slide" Target="slides/slide17.xml" Id="rId22" /><Relationship Type="http://schemas.openxmlformats.org/officeDocument/2006/relationships/viewProps" Target="viewProps.xml" Id="rId27" /></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FE206E-37BD-447D-883F-1C65528182F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5D0657A3-D776-4E34-9259-7E38D9C60911}">
      <dgm:prSet phldrT="[Text]" phldr="0"/>
      <dgm:spPr/>
      <dgm:t>
        <a:bodyPr/>
        <a:lstStyle/>
        <a:p>
          <a:r>
            <a:rPr lang="en-GB" u="sng" dirty="0">
              <a:latin typeface="Algerian"/>
            </a:rPr>
            <a:t>Inerdisciplinary</a:t>
          </a:r>
        </a:p>
      </dgm:t>
    </dgm:pt>
    <dgm:pt modelId="{71F89062-AA61-48D5-8AEC-7E9DC0A99B9A}" type="parTrans" cxnId="{8A1F5FBA-604D-4C7A-84B4-80390195DEA3}">
      <dgm:prSet/>
      <dgm:spPr/>
      <dgm:t>
        <a:bodyPr/>
        <a:lstStyle/>
        <a:p>
          <a:endParaRPr lang="en-GB"/>
        </a:p>
      </dgm:t>
    </dgm:pt>
    <dgm:pt modelId="{1942FE59-80DF-48B2-93EF-5B0197D243C1}" type="sibTrans" cxnId="{8A1F5FBA-604D-4C7A-84B4-80390195DEA3}">
      <dgm:prSet/>
      <dgm:spPr/>
      <dgm:t>
        <a:bodyPr/>
        <a:lstStyle/>
        <a:p>
          <a:endParaRPr lang="en-GB"/>
        </a:p>
      </dgm:t>
    </dgm:pt>
    <dgm:pt modelId="{CF7BAE9D-5B66-4492-879C-8D6E056D7E5B}">
      <dgm:prSet phldrT="[Text]" phldr="0"/>
      <dgm:spPr/>
      <dgm:t>
        <a:bodyPr/>
        <a:lstStyle/>
        <a:p>
          <a:pPr rtl="0"/>
          <a:r>
            <a:rPr lang="en-GB" dirty="0">
              <a:latin typeface="Century Gothic" panose="020B0502020202020204"/>
            </a:rPr>
            <a:t>Implementing separate treatments and actively coordinate to work towards shared treatment goals.</a:t>
          </a:r>
          <a:endParaRPr lang="en-GB" dirty="0"/>
        </a:p>
      </dgm:t>
    </dgm:pt>
    <dgm:pt modelId="{A0CA09A3-E6F8-453B-9B2F-79D351F9040C}" type="parTrans" cxnId="{A156BB22-9037-4AD2-84AD-71C02C27EB17}">
      <dgm:prSet/>
      <dgm:spPr/>
      <dgm:t>
        <a:bodyPr/>
        <a:lstStyle/>
        <a:p>
          <a:endParaRPr lang="en-GB"/>
        </a:p>
      </dgm:t>
    </dgm:pt>
    <dgm:pt modelId="{0D7C148E-0068-4952-901A-18705250CE29}" type="sibTrans" cxnId="{A156BB22-9037-4AD2-84AD-71C02C27EB17}">
      <dgm:prSet/>
      <dgm:spPr/>
      <dgm:t>
        <a:bodyPr/>
        <a:lstStyle/>
        <a:p>
          <a:endParaRPr lang="en-GB"/>
        </a:p>
      </dgm:t>
    </dgm:pt>
    <dgm:pt modelId="{095864A9-DA82-4F0C-9D52-BDFA518C9AB2}">
      <dgm:prSet phldrT="[Text]" phldr="0"/>
      <dgm:spPr/>
      <dgm:t>
        <a:bodyPr/>
        <a:lstStyle/>
        <a:p>
          <a:pPr rtl="0"/>
          <a:r>
            <a:rPr lang="en-GB" dirty="0">
              <a:latin typeface="Century Gothic" panose="020B0502020202020204"/>
            </a:rPr>
            <a:t>Surgeons, physician, nurse's, therapist, imaging specialist, lab specialist all work together for patient's treatment and recovery. </a:t>
          </a:r>
          <a:endParaRPr lang="en-GB" dirty="0"/>
        </a:p>
      </dgm:t>
    </dgm:pt>
    <dgm:pt modelId="{EBD37680-979C-4B14-B5F3-542F6CEAA1DE}" type="parTrans" cxnId="{1BB1EB72-8273-4E6C-9BE7-F6B87A14688B}">
      <dgm:prSet/>
      <dgm:spPr/>
      <dgm:t>
        <a:bodyPr/>
        <a:lstStyle/>
        <a:p>
          <a:endParaRPr lang="en-GB"/>
        </a:p>
      </dgm:t>
    </dgm:pt>
    <dgm:pt modelId="{E0E23DE7-CDD2-4AC0-8B8E-63FBE652CC4B}" type="sibTrans" cxnId="{1BB1EB72-8273-4E6C-9BE7-F6B87A14688B}">
      <dgm:prSet/>
      <dgm:spPr/>
      <dgm:t>
        <a:bodyPr/>
        <a:lstStyle/>
        <a:p>
          <a:endParaRPr lang="en-GB"/>
        </a:p>
      </dgm:t>
    </dgm:pt>
    <dgm:pt modelId="{6F11D918-F961-4068-B1D0-F3A663E27EC2}">
      <dgm:prSet phldrT="[Text]" phldr="0"/>
      <dgm:spPr/>
      <dgm:t>
        <a:bodyPr/>
        <a:lstStyle/>
        <a:p>
          <a:pPr rtl="0"/>
          <a:r>
            <a:rPr lang="en-GB" dirty="0">
              <a:latin typeface="Century Gothic" panose="020B0502020202020204"/>
            </a:rPr>
            <a:t>The differences between </a:t>
          </a:r>
          <a:r>
            <a:rPr lang="en-GB" dirty="0"/>
            <a:t>Interdisciplinary</a:t>
          </a:r>
          <a:r>
            <a:rPr lang="en-GB" dirty="0">
              <a:latin typeface="Century Gothic" panose="020B0502020202020204"/>
            </a:rPr>
            <a:t> and Multidisciplinary is the latter do not employ an integrated approach to treatment.</a:t>
          </a:r>
          <a:endParaRPr lang="en-GB" dirty="0"/>
        </a:p>
      </dgm:t>
    </dgm:pt>
    <dgm:pt modelId="{110A3A4E-7775-43EA-B824-8E30D0693F40}" type="parTrans" cxnId="{00370A26-4D1C-47DB-8578-1DE875D4105C}">
      <dgm:prSet/>
      <dgm:spPr/>
      <dgm:t>
        <a:bodyPr/>
        <a:lstStyle/>
        <a:p>
          <a:endParaRPr lang="en-GB"/>
        </a:p>
      </dgm:t>
    </dgm:pt>
    <dgm:pt modelId="{6EA82CC6-B95E-4D97-8437-FFFDC29C6F17}" type="sibTrans" cxnId="{00370A26-4D1C-47DB-8578-1DE875D4105C}">
      <dgm:prSet/>
      <dgm:spPr/>
      <dgm:t>
        <a:bodyPr/>
        <a:lstStyle/>
        <a:p>
          <a:endParaRPr lang="en-GB"/>
        </a:p>
      </dgm:t>
    </dgm:pt>
    <dgm:pt modelId="{EAABE72C-777C-4774-8BC4-0CB2A461E55C}" type="pres">
      <dgm:prSet presAssocID="{C3FE206E-37BD-447D-883F-1C65528182F0}" presName="composite" presStyleCnt="0">
        <dgm:presLayoutVars>
          <dgm:chMax val="1"/>
          <dgm:dir/>
          <dgm:resizeHandles val="exact"/>
        </dgm:presLayoutVars>
      </dgm:prSet>
      <dgm:spPr/>
    </dgm:pt>
    <dgm:pt modelId="{76246798-C9EF-4124-B803-F677662926D8}" type="pres">
      <dgm:prSet presAssocID="{5D0657A3-D776-4E34-9259-7E38D9C60911}" presName="roof" presStyleLbl="dkBgShp" presStyleIdx="0" presStyleCnt="2"/>
      <dgm:spPr/>
    </dgm:pt>
    <dgm:pt modelId="{4F30FD99-B487-4FE7-AED6-7CD7107C9454}" type="pres">
      <dgm:prSet presAssocID="{5D0657A3-D776-4E34-9259-7E38D9C60911}" presName="pillars" presStyleCnt="0"/>
      <dgm:spPr/>
    </dgm:pt>
    <dgm:pt modelId="{187114C9-DF39-4D02-AE25-71ED94260969}" type="pres">
      <dgm:prSet presAssocID="{5D0657A3-D776-4E34-9259-7E38D9C60911}" presName="pillar1" presStyleLbl="node1" presStyleIdx="0" presStyleCnt="3">
        <dgm:presLayoutVars>
          <dgm:bulletEnabled val="1"/>
        </dgm:presLayoutVars>
      </dgm:prSet>
      <dgm:spPr/>
    </dgm:pt>
    <dgm:pt modelId="{2190F4BD-A1FD-4B44-98DE-6EA1C39C1632}" type="pres">
      <dgm:prSet presAssocID="{095864A9-DA82-4F0C-9D52-BDFA518C9AB2}" presName="pillarX" presStyleLbl="node1" presStyleIdx="1" presStyleCnt="3">
        <dgm:presLayoutVars>
          <dgm:bulletEnabled val="1"/>
        </dgm:presLayoutVars>
      </dgm:prSet>
      <dgm:spPr/>
    </dgm:pt>
    <dgm:pt modelId="{8BF334D1-AF81-48EF-B44A-4ED57284BF06}" type="pres">
      <dgm:prSet presAssocID="{6F11D918-F961-4068-B1D0-F3A663E27EC2}" presName="pillarX" presStyleLbl="node1" presStyleIdx="2" presStyleCnt="3">
        <dgm:presLayoutVars>
          <dgm:bulletEnabled val="1"/>
        </dgm:presLayoutVars>
      </dgm:prSet>
      <dgm:spPr/>
    </dgm:pt>
    <dgm:pt modelId="{FE255FB0-AF0E-44B3-8A70-EE95E6D8113F}" type="pres">
      <dgm:prSet presAssocID="{5D0657A3-D776-4E34-9259-7E38D9C60911}" presName="base" presStyleLbl="dkBgShp" presStyleIdx="1" presStyleCnt="2"/>
      <dgm:spPr/>
    </dgm:pt>
  </dgm:ptLst>
  <dgm:cxnLst>
    <dgm:cxn modelId="{A156BB22-9037-4AD2-84AD-71C02C27EB17}" srcId="{5D0657A3-D776-4E34-9259-7E38D9C60911}" destId="{CF7BAE9D-5B66-4492-879C-8D6E056D7E5B}" srcOrd="0" destOrd="0" parTransId="{A0CA09A3-E6F8-453B-9B2F-79D351F9040C}" sibTransId="{0D7C148E-0068-4952-901A-18705250CE29}"/>
    <dgm:cxn modelId="{00370A26-4D1C-47DB-8578-1DE875D4105C}" srcId="{5D0657A3-D776-4E34-9259-7E38D9C60911}" destId="{6F11D918-F961-4068-B1D0-F3A663E27EC2}" srcOrd="2" destOrd="0" parTransId="{110A3A4E-7775-43EA-B824-8E30D0693F40}" sibTransId="{6EA82CC6-B95E-4D97-8437-FFFDC29C6F17}"/>
    <dgm:cxn modelId="{3166EB6E-E9A8-4687-AD31-6EE61AA27E35}" type="presOf" srcId="{5D0657A3-D776-4E34-9259-7E38D9C60911}" destId="{76246798-C9EF-4124-B803-F677662926D8}" srcOrd="0" destOrd="0" presId="urn:microsoft.com/office/officeart/2005/8/layout/hList3"/>
    <dgm:cxn modelId="{1BB1EB72-8273-4E6C-9BE7-F6B87A14688B}" srcId="{5D0657A3-D776-4E34-9259-7E38D9C60911}" destId="{095864A9-DA82-4F0C-9D52-BDFA518C9AB2}" srcOrd="1" destOrd="0" parTransId="{EBD37680-979C-4B14-B5F3-542F6CEAA1DE}" sibTransId="{E0E23DE7-CDD2-4AC0-8B8E-63FBE652CC4B}"/>
    <dgm:cxn modelId="{0B0C9283-D399-4E3C-8A4D-687EA5188E1C}" type="presOf" srcId="{C3FE206E-37BD-447D-883F-1C65528182F0}" destId="{EAABE72C-777C-4774-8BC4-0CB2A461E55C}" srcOrd="0" destOrd="0" presId="urn:microsoft.com/office/officeart/2005/8/layout/hList3"/>
    <dgm:cxn modelId="{06AEE584-B7D3-44E7-A4BC-A19963051480}" type="presOf" srcId="{CF7BAE9D-5B66-4492-879C-8D6E056D7E5B}" destId="{187114C9-DF39-4D02-AE25-71ED94260969}" srcOrd="0" destOrd="0" presId="urn:microsoft.com/office/officeart/2005/8/layout/hList3"/>
    <dgm:cxn modelId="{8A1F5FBA-604D-4C7A-84B4-80390195DEA3}" srcId="{C3FE206E-37BD-447D-883F-1C65528182F0}" destId="{5D0657A3-D776-4E34-9259-7E38D9C60911}" srcOrd="0" destOrd="0" parTransId="{71F89062-AA61-48D5-8AEC-7E9DC0A99B9A}" sibTransId="{1942FE59-80DF-48B2-93EF-5B0197D243C1}"/>
    <dgm:cxn modelId="{E6D7CABD-B524-4485-AC93-23AFEB3A8892}" type="presOf" srcId="{6F11D918-F961-4068-B1D0-F3A663E27EC2}" destId="{8BF334D1-AF81-48EF-B44A-4ED57284BF06}" srcOrd="0" destOrd="0" presId="urn:microsoft.com/office/officeart/2005/8/layout/hList3"/>
    <dgm:cxn modelId="{75A5F1EA-B491-443A-A8F6-B02988A5F5D2}" type="presOf" srcId="{095864A9-DA82-4F0C-9D52-BDFA518C9AB2}" destId="{2190F4BD-A1FD-4B44-98DE-6EA1C39C1632}" srcOrd="0" destOrd="0" presId="urn:microsoft.com/office/officeart/2005/8/layout/hList3"/>
    <dgm:cxn modelId="{B7DA9471-EFB5-437E-9BB8-98CB4A44A251}" type="presParOf" srcId="{EAABE72C-777C-4774-8BC4-0CB2A461E55C}" destId="{76246798-C9EF-4124-B803-F677662926D8}" srcOrd="0" destOrd="0" presId="urn:microsoft.com/office/officeart/2005/8/layout/hList3"/>
    <dgm:cxn modelId="{506313FD-68F3-4FD2-A458-C1BD47E2647B}" type="presParOf" srcId="{EAABE72C-777C-4774-8BC4-0CB2A461E55C}" destId="{4F30FD99-B487-4FE7-AED6-7CD7107C9454}" srcOrd="1" destOrd="0" presId="urn:microsoft.com/office/officeart/2005/8/layout/hList3"/>
    <dgm:cxn modelId="{60C12D88-A892-46E5-B438-9334E025EA68}" type="presParOf" srcId="{4F30FD99-B487-4FE7-AED6-7CD7107C9454}" destId="{187114C9-DF39-4D02-AE25-71ED94260969}" srcOrd="0" destOrd="0" presId="urn:microsoft.com/office/officeart/2005/8/layout/hList3"/>
    <dgm:cxn modelId="{55AF2772-8E5F-4C3B-8BAB-1BD45AB93932}" type="presParOf" srcId="{4F30FD99-B487-4FE7-AED6-7CD7107C9454}" destId="{2190F4BD-A1FD-4B44-98DE-6EA1C39C1632}" srcOrd="1" destOrd="0" presId="urn:microsoft.com/office/officeart/2005/8/layout/hList3"/>
    <dgm:cxn modelId="{04DFE136-310F-4B46-82A8-A3B06C821DA2}" type="presParOf" srcId="{4F30FD99-B487-4FE7-AED6-7CD7107C9454}" destId="{8BF334D1-AF81-48EF-B44A-4ED57284BF06}" srcOrd="2" destOrd="0" presId="urn:microsoft.com/office/officeart/2005/8/layout/hList3"/>
    <dgm:cxn modelId="{EC4E1383-95D9-47B1-9E22-B453B68CBE9C}" type="presParOf" srcId="{EAABE72C-777C-4774-8BC4-0CB2A461E55C}" destId="{FE255FB0-AF0E-44B3-8A70-EE95E6D8113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8F459-0D5C-4A3E-9952-D44661FB2D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F59A89-D742-45F0-9863-4FAC7F3C731F}">
      <dgm:prSet/>
      <dgm:spPr/>
      <dgm:t>
        <a:bodyPr/>
        <a:lstStyle/>
        <a:p>
          <a:r>
            <a:rPr lang="en-GB" b="0" i="0"/>
            <a:t>. Physical wellbeing contributes to children's and young people        ability to concentrate, cooperate and learn</a:t>
          </a:r>
          <a:endParaRPr lang="en-US"/>
        </a:p>
      </dgm:t>
    </dgm:pt>
    <dgm:pt modelId="{9158CA45-ADC6-4992-A310-DFB4ABA69A87}" type="parTrans" cxnId="{54DABB2A-0435-479D-93C1-D9061CD32975}">
      <dgm:prSet/>
      <dgm:spPr/>
      <dgm:t>
        <a:bodyPr/>
        <a:lstStyle/>
        <a:p>
          <a:endParaRPr lang="en-US"/>
        </a:p>
      </dgm:t>
    </dgm:pt>
    <dgm:pt modelId="{2CE94562-7860-4043-86AD-6E4B8E953562}" type="sibTrans" cxnId="{54DABB2A-0435-479D-93C1-D9061CD32975}">
      <dgm:prSet/>
      <dgm:spPr/>
      <dgm:t>
        <a:bodyPr/>
        <a:lstStyle/>
        <a:p>
          <a:endParaRPr lang="en-US"/>
        </a:p>
      </dgm:t>
    </dgm:pt>
    <dgm:pt modelId="{27DDF1EB-0B1F-4795-A6EF-FD2646A77BE3}">
      <dgm:prSet/>
      <dgm:spPr/>
      <dgm:t>
        <a:bodyPr/>
        <a:lstStyle/>
        <a:p>
          <a:r>
            <a:rPr lang="en-GB" b="0" i="0"/>
            <a:t>.As children and young people become more independent they can take greater responsibility for their health, hygiene and personal care and become mindful of their own and others' safety.</a:t>
          </a:r>
          <a:endParaRPr lang="en-US"/>
        </a:p>
      </dgm:t>
    </dgm:pt>
    <dgm:pt modelId="{31D9947C-F0C0-45AD-88A4-31B0FEA37C75}" type="parTrans" cxnId="{C24E73B0-6F73-4805-AC96-9276B6DE15BD}">
      <dgm:prSet/>
      <dgm:spPr/>
      <dgm:t>
        <a:bodyPr/>
        <a:lstStyle/>
        <a:p>
          <a:endParaRPr lang="en-US"/>
        </a:p>
      </dgm:t>
    </dgm:pt>
    <dgm:pt modelId="{8CBB532E-BCC7-4271-AE65-E7FE1A087E7A}" type="sibTrans" cxnId="{C24E73B0-6F73-4805-AC96-9276B6DE15BD}">
      <dgm:prSet/>
      <dgm:spPr/>
      <dgm:t>
        <a:bodyPr/>
        <a:lstStyle/>
        <a:p>
          <a:endParaRPr lang="en-US"/>
        </a:p>
      </dgm:t>
    </dgm:pt>
    <dgm:pt modelId="{1E94B49B-DE83-4218-99C0-985E1741C8F9}">
      <dgm:prSet/>
      <dgm:spPr/>
      <dgm:t>
        <a:bodyPr/>
        <a:lstStyle/>
        <a:p>
          <a:r>
            <a:rPr lang="en-GB" b="0" i="0"/>
            <a:t>.the safety of children contributes to their well-being, young people must be protected by families and social funds to avoid neglect, abuse and maltreatment. wellbeing fundamental to their physical and mental health</a:t>
          </a:r>
          <a:endParaRPr lang="en-US"/>
        </a:p>
      </dgm:t>
    </dgm:pt>
    <dgm:pt modelId="{AC8B9971-583E-4647-9B74-50954AD28353}" type="parTrans" cxnId="{2349600B-D3CE-453C-B4EE-CD22F5AAA382}">
      <dgm:prSet/>
      <dgm:spPr/>
      <dgm:t>
        <a:bodyPr/>
        <a:lstStyle/>
        <a:p>
          <a:endParaRPr lang="en-US"/>
        </a:p>
      </dgm:t>
    </dgm:pt>
    <dgm:pt modelId="{D40082BE-BC51-44A2-B5A5-AAA212364745}" type="sibTrans" cxnId="{2349600B-D3CE-453C-B4EE-CD22F5AAA382}">
      <dgm:prSet/>
      <dgm:spPr/>
      <dgm:t>
        <a:bodyPr/>
        <a:lstStyle/>
        <a:p>
          <a:endParaRPr lang="en-US"/>
        </a:p>
      </dgm:t>
    </dgm:pt>
    <dgm:pt modelId="{6F92D47F-B2CD-48B0-8DB0-8D5258995FC9}">
      <dgm:prSet/>
      <dgm:spPr/>
      <dgm:t>
        <a:bodyPr/>
        <a:lstStyle/>
        <a:p>
          <a:r>
            <a:rPr lang="en-GB" b="0" i="0"/>
            <a:t>.According to (Underdown ,2007),children's health and well-being is largely determined by social, environmental and economics influences.</a:t>
          </a:r>
          <a:endParaRPr lang="en-US"/>
        </a:p>
      </dgm:t>
    </dgm:pt>
    <dgm:pt modelId="{A85F98BD-91B0-4187-BEAD-C596AC43ACE0}" type="parTrans" cxnId="{DF118FFA-5B2C-4E54-A1A5-00C06A47BEA3}">
      <dgm:prSet/>
      <dgm:spPr/>
      <dgm:t>
        <a:bodyPr/>
        <a:lstStyle/>
        <a:p>
          <a:endParaRPr lang="en-US"/>
        </a:p>
      </dgm:t>
    </dgm:pt>
    <dgm:pt modelId="{A503E7EC-8A62-48FF-9020-73ABC1FE514D}" type="sibTrans" cxnId="{DF118FFA-5B2C-4E54-A1A5-00C06A47BEA3}">
      <dgm:prSet/>
      <dgm:spPr/>
      <dgm:t>
        <a:bodyPr/>
        <a:lstStyle/>
        <a:p>
          <a:endParaRPr lang="en-US"/>
        </a:p>
      </dgm:t>
    </dgm:pt>
    <dgm:pt modelId="{F5B4043A-545D-4E1A-BF1D-A23848D1E759}" type="pres">
      <dgm:prSet presAssocID="{7188F459-0D5C-4A3E-9952-D44661FB2D6B}" presName="linear" presStyleCnt="0">
        <dgm:presLayoutVars>
          <dgm:animLvl val="lvl"/>
          <dgm:resizeHandles val="exact"/>
        </dgm:presLayoutVars>
      </dgm:prSet>
      <dgm:spPr/>
    </dgm:pt>
    <dgm:pt modelId="{A26A4AD9-4BC0-4EE2-A19C-EBCA7081E6C5}" type="pres">
      <dgm:prSet presAssocID="{A9F59A89-D742-45F0-9863-4FAC7F3C731F}" presName="parentText" presStyleLbl="node1" presStyleIdx="0" presStyleCnt="4">
        <dgm:presLayoutVars>
          <dgm:chMax val="0"/>
          <dgm:bulletEnabled val="1"/>
        </dgm:presLayoutVars>
      </dgm:prSet>
      <dgm:spPr/>
    </dgm:pt>
    <dgm:pt modelId="{AB2B6350-DD4D-4DEC-A465-5BF542AB9AFB}" type="pres">
      <dgm:prSet presAssocID="{2CE94562-7860-4043-86AD-6E4B8E953562}" presName="spacer" presStyleCnt="0"/>
      <dgm:spPr/>
    </dgm:pt>
    <dgm:pt modelId="{D80CFC66-F05E-4030-9974-94A7067385B8}" type="pres">
      <dgm:prSet presAssocID="{27DDF1EB-0B1F-4795-A6EF-FD2646A77BE3}" presName="parentText" presStyleLbl="node1" presStyleIdx="1" presStyleCnt="4">
        <dgm:presLayoutVars>
          <dgm:chMax val="0"/>
          <dgm:bulletEnabled val="1"/>
        </dgm:presLayoutVars>
      </dgm:prSet>
      <dgm:spPr/>
    </dgm:pt>
    <dgm:pt modelId="{6061A0B5-4D74-48A8-8536-7DD6AF0A153A}" type="pres">
      <dgm:prSet presAssocID="{8CBB532E-BCC7-4271-AE65-E7FE1A087E7A}" presName="spacer" presStyleCnt="0"/>
      <dgm:spPr/>
    </dgm:pt>
    <dgm:pt modelId="{42691F84-2F32-4B9D-84AB-937FD2EDA32F}" type="pres">
      <dgm:prSet presAssocID="{1E94B49B-DE83-4218-99C0-985E1741C8F9}" presName="parentText" presStyleLbl="node1" presStyleIdx="2" presStyleCnt="4">
        <dgm:presLayoutVars>
          <dgm:chMax val="0"/>
          <dgm:bulletEnabled val="1"/>
        </dgm:presLayoutVars>
      </dgm:prSet>
      <dgm:spPr/>
    </dgm:pt>
    <dgm:pt modelId="{AD415E14-691C-4255-BAE2-C6D6F49DB99D}" type="pres">
      <dgm:prSet presAssocID="{D40082BE-BC51-44A2-B5A5-AAA212364745}" presName="spacer" presStyleCnt="0"/>
      <dgm:spPr/>
    </dgm:pt>
    <dgm:pt modelId="{3AD2F7B3-9E78-4376-B87D-2EBDE1952321}" type="pres">
      <dgm:prSet presAssocID="{6F92D47F-B2CD-48B0-8DB0-8D5258995FC9}" presName="parentText" presStyleLbl="node1" presStyleIdx="3" presStyleCnt="4">
        <dgm:presLayoutVars>
          <dgm:chMax val="0"/>
          <dgm:bulletEnabled val="1"/>
        </dgm:presLayoutVars>
      </dgm:prSet>
      <dgm:spPr/>
    </dgm:pt>
  </dgm:ptLst>
  <dgm:cxnLst>
    <dgm:cxn modelId="{2349600B-D3CE-453C-B4EE-CD22F5AAA382}" srcId="{7188F459-0D5C-4A3E-9952-D44661FB2D6B}" destId="{1E94B49B-DE83-4218-99C0-985E1741C8F9}" srcOrd="2" destOrd="0" parTransId="{AC8B9971-583E-4647-9B74-50954AD28353}" sibTransId="{D40082BE-BC51-44A2-B5A5-AAA212364745}"/>
    <dgm:cxn modelId="{54DABB2A-0435-479D-93C1-D9061CD32975}" srcId="{7188F459-0D5C-4A3E-9952-D44661FB2D6B}" destId="{A9F59A89-D742-45F0-9863-4FAC7F3C731F}" srcOrd="0" destOrd="0" parTransId="{9158CA45-ADC6-4992-A310-DFB4ABA69A87}" sibTransId="{2CE94562-7860-4043-86AD-6E4B8E953562}"/>
    <dgm:cxn modelId="{BC52CC2D-D0D4-4126-887A-A9A10E23CC07}" type="presOf" srcId="{6F92D47F-B2CD-48B0-8DB0-8D5258995FC9}" destId="{3AD2F7B3-9E78-4376-B87D-2EBDE1952321}" srcOrd="0" destOrd="0" presId="urn:microsoft.com/office/officeart/2005/8/layout/vList2"/>
    <dgm:cxn modelId="{E23C4063-7D7D-4FA8-8818-A499BFEC15C3}" type="presOf" srcId="{1E94B49B-DE83-4218-99C0-985E1741C8F9}" destId="{42691F84-2F32-4B9D-84AB-937FD2EDA32F}" srcOrd="0" destOrd="0" presId="urn:microsoft.com/office/officeart/2005/8/layout/vList2"/>
    <dgm:cxn modelId="{EC492CA9-5807-4AC7-9365-A1B3EE0F225E}" type="presOf" srcId="{27DDF1EB-0B1F-4795-A6EF-FD2646A77BE3}" destId="{D80CFC66-F05E-4030-9974-94A7067385B8}" srcOrd="0" destOrd="0" presId="urn:microsoft.com/office/officeart/2005/8/layout/vList2"/>
    <dgm:cxn modelId="{C24E73B0-6F73-4805-AC96-9276B6DE15BD}" srcId="{7188F459-0D5C-4A3E-9952-D44661FB2D6B}" destId="{27DDF1EB-0B1F-4795-A6EF-FD2646A77BE3}" srcOrd="1" destOrd="0" parTransId="{31D9947C-F0C0-45AD-88A4-31B0FEA37C75}" sibTransId="{8CBB532E-BCC7-4271-AE65-E7FE1A087E7A}"/>
    <dgm:cxn modelId="{59BC47F5-9206-443A-8C05-0A83C44798E7}" type="presOf" srcId="{7188F459-0D5C-4A3E-9952-D44661FB2D6B}" destId="{F5B4043A-545D-4E1A-BF1D-A23848D1E759}" srcOrd="0" destOrd="0" presId="urn:microsoft.com/office/officeart/2005/8/layout/vList2"/>
    <dgm:cxn modelId="{DF118FFA-5B2C-4E54-A1A5-00C06A47BEA3}" srcId="{7188F459-0D5C-4A3E-9952-D44661FB2D6B}" destId="{6F92D47F-B2CD-48B0-8DB0-8D5258995FC9}" srcOrd="3" destOrd="0" parTransId="{A85F98BD-91B0-4187-BEAD-C596AC43ACE0}" sibTransId="{A503E7EC-8A62-48FF-9020-73ABC1FE514D}"/>
    <dgm:cxn modelId="{861E5CFC-CC31-41D3-B920-7CE2570F2633}" type="presOf" srcId="{A9F59A89-D742-45F0-9863-4FAC7F3C731F}" destId="{A26A4AD9-4BC0-4EE2-A19C-EBCA7081E6C5}" srcOrd="0" destOrd="0" presId="urn:microsoft.com/office/officeart/2005/8/layout/vList2"/>
    <dgm:cxn modelId="{41E66E98-0684-4D36-B992-F04E827F4B12}" type="presParOf" srcId="{F5B4043A-545D-4E1A-BF1D-A23848D1E759}" destId="{A26A4AD9-4BC0-4EE2-A19C-EBCA7081E6C5}" srcOrd="0" destOrd="0" presId="urn:microsoft.com/office/officeart/2005/8/layout/vList2"/>
    <dgm:cxn modelId="{925A85D5-D7E2-407A-B36F-C9E456A1F9A9}" type="presParOf" srcId="{F5B4043A-545D-4E1A-BF1D-A23848D1E759}" destId="{AB2B6350-DD4D-4DEC-A465-5BF542AB9AFB}" srcOrd="1" destOrd="0" presId="urn:microsoft.com/office/officeart/2005/8/layout/vList2"/>
    <dgm:cxn modelId="{B3F7439B-3FFD-4929-A1BB-E9F598C4071A}" type="presParOf" srcId="{F5B4043A-545D-4E1A-BF1D-A23848D1E759}" destId="{D80CFC66-F05E-4030-9974-94A7067385B8}" srcOrd="2" destOrd="0" presId="urn:microsoft.com/office/officeart/2005/8/layout/vList2"/>
    <dgm:cxn modelId="{FA9BFA7A-6BFF-411D-B3ED-B6DFA5172672}" type="presParOf" srcId="{F5B4043A-545D-4E1A-BF1D-A23848D1E759}" destId="{6061A0B5-4D74-48A8-8536-7DD6AF0A153A}" srcOrd="3" destOrd="0" presId="urn:microsoft.com/office/officeart/2005/8/layout/vList2"/>
    <dgm:cxn modelId="{8A791E2E-E7A2-437C-8F03-DAE8DA9E2086}" type="presParOf" srcId="{F5B4043A-545D-4E1A-BF1D-A23848D1E759}" destId="{42691F84-2F32-4B9D-84AB-937FD2EDA32F}" srcOrd="4" destOrd="0" presId="urn:microsoft.com/office/officeart/2005/8/layout/vList2"/>
    <dgm:cxn modelId="{1EE23DD0-5A9D-478D-ACA1-EE691FF64B76}" type="presParOf" srcId="{F5B4043A-545D-4E1A-BF1D-A23848D1E759}" destId="{AD415E14-691C-4255-BAE2-C6D6F49DB99D}" srcOrd="5" destOrd="0" presId="urn:microsoft.com/office/officeart/2005/8/layout/vList2"/>
    <dgm:cxn modelId="{F11B49C5-728F-4FA6-8E22-BE2A0722D233}" type="presParOf" srcId="{F5B4043A-545D-4E1A-BF1D-A23848D1E759}" destId="{3AD2F7B3-9E78-4376-B87D-2EBDE19523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B7103C-9112-4B90-84F4-1D6C9D517B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937CF5-7461-43C3-9EE2-35025632188C}">
      <dgm:prSet/>
      <dgm:spPr/>
      <dgm:t>
        <a:bodyPr/>
        <a:lstStyle/>
        <a:p>
          <a:r>
            <a:rPr lang="en-GB" b="0" i="0"/>
            <a:t>.Safety measures have been taken for the wellbeing of john so that he participates in a scheme for children in need.</a:t>
          </a:r>
          <a:endParaRPr lang="en-US"/>
        </a:p>
      </dgm:t>
    </dgm:pt>
    <dgm:pt modelId="{F6AE6BD3-5BFC-4DB4-9742-F5FD1DCC3514}" type="parTrans" cxnId="{3138C0AD-3293-4355-A394-2C0417C7C055}">
      <dgm:prSet/>
      <dgm:spPr/>
      <dgm:t>
        <a:bodyPr/>
        <a:lstStyle/>
        <a:p>
          <a:endParaRPr lang="en-US"/>
        </a:p>
      </dgm:t>
    </dgm:pt>
    <dgm:pt modelId="{1DB3B41A-571C-4A42-A139-E8E589C926C4}" type="sibTrans" cxnId="{3138C0AD-3293-4355-A394-2C0417C7C055}">
      <dgm:prSet/>
      <dgm:spPr/>
      <dgm:t>
        <a:bodyPr/>
        <a:lstStyle/>
        <a:p>
          <a:endParaRPr lang="en-US"/>
        </a:p>
      </dgm:t>
    </dgm:pt>
    <dgm:pt modelId="{6185CFB3-519B-4A86-8BB9-3CD93ACF54C9}">
      <dgm:prSet/>
      <dgm:spPr/>
      <dgm:t>
        <a:bodyPr/>
        <a:lstStyle/>
        <a:p>
          <a:r>
            <a:rPr lang="en-GB" b="0" i="0"/>
            <a:t>.John's physical and psychological was unstable due to his multiple illnesses, therefore he could not have a healthy quality of life.</a:t>
          </a:r>
          <a:endParaRPr lang="en-US"/>
        </a:p>
      </dgm:t>
    </dgm:pt>
    <dgm:pt modelId="{6331B55F-9542-4503-9775-DF9119C88DC9}" type="parTrans" cxnId="{8A73E490-D83C-4BC2-A15A-C5690DDE752C}">
      <dgm:prSet/>
      <dgm:spPr/>
      <dgm:t>
        <a:bodyPr/>
        <a:lstStyle/>
        <a:p>
          <a:endParaRPr lang="en-US"/>
        </a:p>
      </dgm:t>
    </dgm:pt>
    <dgm:pt modelId="{0AD0318C-FA95-40EC-9A6D-CCFA3077D9BE}" type="sibTrans" cxnId="{8A73E490-D83C-4BC2-A15A-C5690DDE752C}">
      <dgm:prSet/>
      <dgm:spPr/>
      <dgm:t>
        <a:bodyPr/>
        <a:lstStyle/>
        <a:p>
          <a:endParaRPr lang="en-US"/>
        </a:p>
      </dgm:t>
    </dgm:pt>
    <dgm:pt modelId="{36AA84C0-D2D1-4D8D-8438-444B05D62525}">
      <dgm:prSet/>
      <dgm:spPr/>
      <dgm:t>
        <a:bodyPr/>
        <a:lstStyle/>
        <a:p>
          <a:r>
            <a:rPr lang="en-GB" b="0" i="0"/>
            <a:t>.John's mom's health conditions had a negative impact on his health, an aggressive person cannot take control of an epileptic patient (possibility of neglect)</a:t>
          </a:r>
          <a:endParaRPr lang="en-US"/>
        </a:p>
      </dgm:t>
    </dgm:pt>
    <dgm:pt modelId="{098AD88C-21A5-4FFF-AEDF-558D27CDBAB4}" type="parTrans" cxnId="{C1DCB12A-3C90-4DE4-9959-43E4A093A0CE}">
      <dgm:prSet/>
      <dgm:spPr/>
      <dgm:t>
        <a:bodyPr/>
        <a:lstStyle/>
        <a:p>
          <a:endParaRPr lang="en-US"/>
        </a:p>
      </dgm:t>
    </dgm:pt>
    <dgm:pt modelId="{E3A87C43-8A95-4DBF-AF60-533C85F2ED65}" type="sibTrans" cxnId="{C1DCB12A-3C90-4DE4-9959-43E4A093A0CE}">
      <dgm:prSet/>
      <dgm:spPr/>
      <dgm:t>
        <a:bodyPr/>
        <a:lstStyle/>
        <a:p>
          <a:endParaRPr lang="en-US"/>
        </a:p>
      </dgm:t>
    </dgm:pt>
    <dgm:pt modelId="{F006EABD-7934-414B-A69D-4BECC0BD15BD}">
      <dgm:prSet/>
      <dgm:spPr/>
      <dgm:t>
        <a:bodyPr/>
        <a:lstStyle/>
        <a:p>
          <a:r>
            <a:rPr lang="en-GB" b="0" i="0"/>
            <a:t>.Working for the needs of vulnerable children and young people contributes to their well- being(Heathcote, 2021).</a:t>
          </a:r>
          <a:endParaRPr lang="en-US"/>
        </a:p>
      </dgm:t>
    </dgm:pt>
    <dgm:pt modelId="{F7499985-2AEF-4652-B4FA-52BF46D1BA39}" type="parTrans" cxnId="{1DA53912-790F-4EE7-A9DD-9012EDE8221E}">
      <dgm:prSet/>
      <dgm:spPr/>
      <dgm:t>
        <a:bodyPr/>
        <a:lstStyle/>
        <a:p>
          <a:endParaRPr lang="en-US"/>
        </a:p>
      </dgm:t>
    </dgm:pt>
    <dgm:pt modelId="{F6E9D92A-B287-44DF-A606-218ACAF314A0}" type="sibTrans" cxnId="{1DA53912-790F-4EE7-A9DD-9012EDE8221E}">
      <dgm:prSet/>
      <dgm:spPr/>
      <dgm:t>
        <a:bodyPr/>
        <a:lstStyle/>
        <a:p>
          <a:endParaRPr lang="en-US"/>
        </a:p>
      </dgm:t>
    </dgm:pt>
    <dgm:pt modelId="{3B9B47CB-3A5E-46E5-B001-305AA86780A7}" type="pres">
      <dgm:prSet presAssocID="{81B7103C-9112-4B90-84F4-1D6C9D517B3E}" presName="linear" presStyleCnt="0">
        <dgm:presLayoutVars>
          <dgm:animLvl val="lvl"/>
          <dgm:resizeHandles val="exact"/>
        </dgm:presLayoutVars>
      </dgm:prSet>
      <dgm:spPr/>
    </dgm:pt>
    <dgm:pt modelId="{94E71330-CC8D-4245-B103-3B55EECD4AF5}" type="pres">
      <dgm:prSet presAssocID="{AD937CF5-7461-43C3-9EE2-35025632188C}" presName="parentText" presStyleLbl="node1" presStyleIdx="0" presStyleCnt="4">
        <dgm:presLayoutVars>
          <dgm:chMax val="0"/>
          <dgm:bulletEnabled val="1"/>
        </dgm:presLayoutVars>
      </dgm:prSet>
      <dgm:spPr/>
    </dgm:pt>
    <dgm:pt modelId="{9725DDAC-368E-46A3-BD29-E0AA2BD842D4}" type="pres">
      <dgm:prSet presAssocID="{1DB3B41A-571C-4A42-A139-E8E589C926C4}" presName="spacer" presStyleCnt="0"/>
      <dgm:spPr/>
    </dgm:pt>
    <dgm:pt modelId="{16364189-E250-4B12-9FDF-A1E1B5FD4354}" type="pres">
      <dgm:prSet presAssocID="{6185CFB3-519B-4A86-8BB9-3CD93ACF54C9}" presName="parentText" presStyleLbl="node1" presStyleIdx="1" presStyleCnt="4">
        <dgm:presLayoutVars>
          <dgm:chMax val="0"/>
          <dgm:bulletEnabled val="1"/>
        </dgm:presLayoutVars>
      </dgm:prSet>
      <dgm:spPr/>
    </dgm:pt>
    <dgm:pt modelId="{7792936B-B7C3-4F7A-8143-A4568AC07922}" type="pres">
      <dgm:prSet presAssocID="{0AD0318C-FA95-40EC-9A6D-CCFA3077D9BE}" presName="spacer" presStyleCnt="0"/>
      <dgm:spPr/>
    </dgm:pt>
    <dgm:pt modelId="{5B4AA527-30F6-4DCD-99AF-4130ADA9C5CE}" type="pres">
      <dgm:prSet presAssocID="{36AA84C0-D2D1-4D8D-8438-444B05D62525}" presName="parentText" presStyleLbl="node1" presStyleIdx="2" presStyleCnt="4">
        <dgm:presLayoutVars>
          <dgm:chMax val="0"/>
          <dgm:bulletEnabled val="1"/>
        </dgm:presLayoutVars>
      </dgm:prSet>
      <dgm:spPr/>
    </dgm:pt>
    <dgm:pt modelId="{322070A6-88E6-40A6-BF60-7DF1101BBDEF}" type="pres">
      <dgm:prSet presAssocID="{E3A87C43-8A95-4DBF-AF60-533C85F2ED65}" presName="spacer" presStyleCnt="0"/>
      <dgm:spPr/>
    </dgm:pt>
    <dgm:pt modelId="{AFF11F68-7325-4255-B024-70165F79F695}" type="pres">
      <dgm:prSet presAssocID="{F006EABD-7934-414B-A69D-4BECC0BD15BD}" presName="parentText" presStyleLbl="node1" presStyleIdx="3" presStyleCnt="4">
        <dgm:presLayoutVars>
          <dgm:chMax val="0"/>
          <dgm:bulletEnabled val="1"/>
        </dgm:presLayoutVars>
      </dgm:prSet>
      <dgm:spPr/>
    </dgm:pt>
  </dgm:ptLst>
  <dgm:cxnLst>
    <dgm:cxn modelId="{F64A650E-5C08-426E-B94F-3DE21357068F}" type="presOf" srcId="{81B7103C-9112-4B90-84F4-1D6C9D517B3E}" destId="{3B9B47CB-3A5E-46E5-B001-305AA86780A7}" srcOrd="0" destOrd="0" presId="urn:microsoft.com/office/officeart/2005/8/layout/vList2"/>
    <dgm:cxn modelId="{1DA53912-790F-4EE7-A9DD-9012EDE8221E}" srcId="{81B7103C-9112-4B90-84F4-1D6C9D517B3E}" destId="{F006EABD-7934-414B-A69D-4BECC0BD15BD}" srcOrd="3" destOrd="0" parTransId="{F7499985-2AEF-4652-B4FA-52BF46D1BA39}" sibTransId="{F6E9D92A-B287-44DF-A606-218ACAF314A0}"/>
    <dgm:cxn modelId="{8DC9661D-DCC7-4F79-A1D9-F5BE6CBB217C}" type="presOf" srcId="{AD937CF5-7461-43C3-9EE2-35025632188C}" destId="{94E71330-CC8D-4245-B103-3B55EECD4AF5}" srcOrd="0" destOrd="0" presId="urn:microsoft.com/office/officeart/2005/8/layout/vList2"/>
    <dgm:cxn modelId="{C1DCB12A-3C90-4DE4-9959-43E4A093A0CE}" srcId="{81B7103C-9112-4B90-84F4-1D6C9D517B3E}" destId="{36AA84C0-D2D1-4D8D-8438-444B05D62525}" srcOrd="2" destOrd="0" parTransId="{098AD88C-21A5-4FFF-AEDF-558D27CDBAB4}" sibTransId="{E3A87C43-8A95-4DBF-AF60-533C85F2ED65}"/>
    <dgm:cxn modelId="{6C2B8953-510A-4B2A-8615-7C7A0126949A}" type="presOf" srcId="{F006EABD-7934-414B-A69D-4BECC0BD15BD}" destId="{AFF11F68-7325-4255-B024-70165F79F695}" srcOrd="0" destOrd="0" presId="urn:microsoft.com/office/officeart/2005/8/layout/vList2"/>
    <dgm:cxn modelId="{ABAA8158-259D-4825-BEB7-B1922629E073}" type="presOf" srcId="{36AA84C0-D2D1-4D8D-8438-444B05D62525}" destId="{5B4AA527-30F6-4DCD-99AF-4130ADA9C5CE}" srcOrd="0" destOrd="0" presId="urn:microsoft.com/office/officeart/2005/8/layout/vList2"/>
    <dgm:cxn modelId="{8A73E490-D83C-4BC2-A15A-C5690DDE752C}" srcId="{81B7103C-9112-4B90-84F4-1D6C9D517B3E}" destId="{6185CFB3-519B-4A86-8BB9-3CD93ACF54C9}" srcOrd="1" destOrd="0" parTransId="{6331B55F-9542-4503-9775-DF9119C88DC9}" sibTransId="{0AD0318C-FA95-40EC-9A6D-CCFA3077D9BE}"/>
    <dgm:cxn modelId="{C5F4A191-5584-43F7-BB13-BED8EDA9FA97}" type="presOf" srcId="{6185CFB3-519B-4A86-8BB9-3CD93ACF54C9}" destId="{16364189-E250-4B12-9FDF-A1E1B5FD4354}" srcOrd="0" destOrd="0" presId="urn:microsoft.com/office/officeart/2005/8/layout/vList2"/>
    <dgm:cxn modelId="{3138C0AD-3293-4355-A394-2C0417C7C055}" srcId="{81B7103C-9112-4B90-84F4-1D6C9D517B3E}" destId="{AD937CF5-7461-43C3-9EE2-35025632188C}" srcOrd="0" destOrd="0" parTransId="{F6AE6BD3-5BFC-4DB4-9742-F5FD1DCC3514}" sibTransId="{1DB3B41A-571C-4A42-A139-E8E589C926C4}"/>
    <dgm:cxn modelId="{84B65A1D-2DA4-4DE0-B017-2B40242CD6DB}" type="presParOf" srcId="{3B9B47CB-3A5E-46E5-B001-305AA86780A7}" destId="{94E71330-CC8D-4245-B103-3B55EECD4AF5}" srcOrd="0" destOrd="0" presId="urn:microsoft.com/office/officeart/2005/8/layout/vList2"/>
    <dgm:cxn modelId="{850F79DB-02EC-41DE-9B06-76D8255C23CA}" type="presParOf" srcId="{3B9B47CB-3A5E-46E5-B001-305AA86780A7}" destId="{9725DDAC-368E-46A3-BD29-E0AA2BD842D4}" srcOrd="1" destOrd="0" presId="urn:microsoft.com/office/officeart/2005/8/layout/vList2"/>
    <dgm:cxn modelId="{E04C78EF-1D84-404D-9153-699E0896F41E}" type="presParOf" srcId="{3B9B47CB-3A5E-46E5-B001-305AA86780A7}" destId="{16364189-E250-4B12-9FDF-A1E1B5FD4354}" srcOrd="2" destOrd="0" presId="urn:microsoft.com/office/officeart/2005/8/layout/vList2"/>
    <dgm:cxn modelId="{7227DA30-F014-473B-9C41-3CF007053B61}" type="presParOf" srcId="{3B9B47CB-3A5E-46E5-B001-305AA86780A7}" destId="{7792936B-B7C3-4F7A-8143-A4568AC07922}" srcOrd="3" destOrd="0" presId="urn:microsoft.com/office/officeart/2005/8/layout/vList2"/>
    <dgm:cxn modelId="{741B05C6-5767-4803-9E74-9C29E2FEAA1C}" type="presParOf" srcId="{3B9B47CB-3A5E-46E5-B001-305AA86780A7}" destId="{5B4AA527-30F6-4DCD-99AF-4130ADA9C5CE}" srcOrd="4" destOrd="0" presId="urn:microsoft.com/office/officeart/2005/8/layout/vList2"/>
    <dgm:cxn modelId="{D7E898ED-D066-46EA-AD78-099E074283E6}" type="presParOf" srcId="{3B9B47CB-3A5E-46E5-B001-305AA86780A7}" destId="{322070A6-88E6-40A6-BF60-7DF1101BBDEF}" srcOrd="5" destOrd="0" presId="urn:microsoft.com/office/officeart/2005/8/layout/vList2"/>
    <dgm:cxn modelId="{73E82D52-57B3-4C44-90F4-A495947D40E9}" type="presParOf" srcId="{3B9B47CB-3A5E-46E5-B001-305AA86780A7}" destId="{AFF11F68-7325-4255-B024-70165F79F6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642B4-6DE9-4BD2-9724-E5EBEAF7502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178C40-F2BB-4974-972F-F3417CBDA267}">
      <dgm:prSet/>
      <dgm:spPr/>
      <dgm:t>
        <a:bodyPr/>
        <a:lstStyle/>
        <a:p>
          <a:r>
            <a:rPr lang="en-GB"/>
            <a:t>Diverse group of professionals bringing together the skills from different experts and professionals to plan, assess and manage care jointly.</a:t>
          </a:r>
          <a:endParaRPr lang="en-US"/>
        </a:p>
      </dgm:t>
    </dgm:pt>
    <dgm:pt modelId="{9A490342-6179-4AC4-A57A-D637D8E4599B}" type="parTrans" cxnId="{593181D5-26F0-405A-9A9D-F43A8B94B6E7}">
      <dgm:prSet/>
      <dgm:spPr/>
      <dgm:t>
        <a:bodyPr/>
        <a:lstStyle/>
        <a:p>
          <a:endParaRPr lang="en-US"/>
        </a:p>
      </dgm:t>
    </dgm:pt>
    <dgm:pt modelId="{A27E5D18-BBB9-4D1D-81B3-1B50963435C3}" type="sibTrans" cxnId="{593181D5-26F0-405A-9A9D-F43A8B94B6E7}">
      <dgm:prSet/>
      <dgm:spPr/>
      <dgm:t>
        <a:bodyPr/>
        <a:lstStyle/>
        <a:p>
          <a:endParaRPr lang="en-US"/>
        </a:p>
      </dgm:t>
    </dgm:pt>
    <dgm:pt modelId="{42CDA911-14F8-4CCD-9042-4827ADFFD93D}">
      <dgm:prSet/>
      <dgm:spPr/>
      <dgm:t>
        <a:bodyPr/>
        <a:lstStyle/>
        <a:p>
          <a:r>
            <a:rPr lang="en-GB"/>
            <a:t>They work based on person centred and coordinated care.</a:t>
          </a:r>
          <a:endParaRPr lang="en-US"/>
        </a:p>
      </dgm:t>
    </dgm:pt>
    <dgm:pt modelId="{E2CD8761-2DCF-44DC-BFCD-49793023D01C}" type="parTrans" cxnId="{A1641EAE-2E20-4F02-9B8B-899327D5E751}">
      <dgm:prSet/>
      <dgm:spPr/>
      <dgm:t>
        <a:bodyPr/>
        <a:lstStyle/>
        <a:p>
          <a:endParaRPr lang="en-US"/>
        </a:p>
      </dgm:t>
    </dgm:pt>
    <dgm:pt modelId="{2DCE8A30-908C-46DB-8F0C-A586EF19C0BE}" type="sibTrans" cxnId="{A1641EAE-2E20-4F02-9B8B-899327D5E751}">
      <dgm:prSet/>
      <dgm:spPr/>
      <dgm:t>
        <a:bodyPr/>
        <a:lstStyle/>
        <a:p>
          <a:endParaRPr lang="en-US"/>
        </a:p>
      </dgm:t>
    </dgm:pt>
    <dgm:pt modelId="{E67056E6-6827-4996-9A78-641F8956C5CF}">
      <dgm:prSet/>
      <dgm:spPr/>
      <dgm:t>
        <a:bodyPr/>
        <a:lstStyle/>
        <a:p>
          <a:r>
            <a:rPr lang="en-GB"/>
            <a:t>They include ,Doctors, social workers, physiotherapist, mental health nurse, local authority staff, police etc.</a:t>
          </a:r>
          <a:endParaRPr lang="en-US"/>
        </a:p>
      </dgm:t>
    </dgm:pt>
    <dgm:pt modelId="{391483EB-9AF5-46AF-A33B-D242CFB3C853}" type="parTrans" cxnId="{720D17BD-1799-4073-9FE8-E7EEA002C37D}">
      <dgm:prSet/>
      <dgm:spPr/>
      <dgm:t>
        <a:bodyPr/>
        <a:lstStyle/>
        <a:p>
          <a:endParaRPr lang="en-US"/>
        </a:p>
      </dgm:t>
    </dgm:pt>
    <dgm:pt modelId="{91CAF6E6-ED31-4BD7-8DE0-DE6DC5D13F13}" type="sibTrans" cxnId="{720D17BD-1799-4073-9FE8-E7EEA002C37D}">
      <dgm:prSet/>
      <dgm:spPr/>
      <dgm:t>
        <a:bodyPr/>
        <a:lstStyle/>
        <a:p>
          <a:endParaRPr lang="en-US"/>
        </a:p>
      </dgm:t>
    </dgm:pt>
    <dgm:pt modelId="{EB6E2B16-599A-427E-B4A8-3C5D3F789766}" type="pres">
      <dgm:prSet presAssocID="{36F642B4-6DE9-4BD2-9724-E5EBEAF75023}" presName="linear" presStyleCnt="0">
        <dgm:presLayoutVars>
          <dgm:animLvl val="lvl"/>
          <dgm:resizeHandles val="exact"/>
        </dgm:presLayoutVars>
      </dgm:prSet>
      <dgm:spPr/>
    </dgm:pt>
    <dgm:pt modelId="{BB6A3F2A-8641-47AF-8E7E-E526D0BCA315}" type="pres">
      <dgm:prSet presAssocID="{4B178C40-F2BB-4974-972F-F3417CBDA267}" presName="parentText" presStyleLbl="node1" presStyleIdx="0" presStyleCnt="3">
        <dgm:presLayoutVars>
          <dgm:chMax val="0"/>
          <dgm:bulletEnabled val="1"/>
        </dgm:presLayoutVars>
      </dgm:prSet>
      <dgm:spPr/>
    </dgm:pt>
    <dgm:pt modelId="{EAB04D6D-4099-4FCF-BEEA-CF58786D13DE}" type="pres">
      <dgm:prSet presAssocID="{A27E5D18-BBB9-4D1D-81B3-1B50963435C3}" presName="spacer" presStyleCnt="0"/>
      <dgm:spPr/>
    </dgm:pt>
    <dgm:pt modelId="{44F8DD90-AB16-49BD-A588-BF9C2CAF2B32}" type="pres">
      <dgm:prSet presAssocID="{42CDA911-14F8-4CCD-9042-4827ADFFD93D}" presName="parentText" presStyleLbl="node1" presStyleIdx="1" presStyleCnt="3">
        <dgm:presLayoutVars>
          <dgm:chMax val="0"/>
          <dgm:bulletEnabled val="1"/>
        </dgm:presLayoutVars>
      </dgm:prSet>
      <dgm:spPr/>
    </dgm:pt>
    <dgm:pt modelId="{BD7CB4B9-F559-481D-B5FF-30F6B61EADA2}" type="pres">
      <dgm:prSet presAssocID="{2DCE8A30-908C-46DB-8F0C-A586EF19C0BE}" presName="spacer" presStyleCnt="0"/>
      <dgm:spPr/>
    </dgm:pt>
    <dgm:pt modelId="{D5562F45-B0E1-4C19-80B9-B32F081314DD}" type="pres">
      <dgm:prSet presAssocID="{E67056E6-6827-4996-9A78-641F8956C5CF}" presName="parentText" presStyleLbl="node1" presStyleIdx="2" presStyleCnt="3">
        <dgm:presLayoutVars>
          <dgm:chMax val="0"/>
          <dgm:bulletEnabled val="1"/>
        </dgm:presLayoutVars>
      </dgm:prSet>
      <dgm:spPr/>
    </dgm:pt>
  </dgm:ptLst>
  <dgm:cxnLst>
    <dgm:cxn modelId="{3F39914F-EB3F-474D-8918-F122B898ACD2}" type="presOf" srcId="{E67056E6-6827-4996-9A78-641F8956C5CF}" destId="{D5562F45-B0E1-4C19-80B9-B32F081314DD}" srcOrd="0" destOrd="0" presId="urn:microsoft.com/office/officeart/2005/8/layout/vList2"/>
    <dgm:cxn modelId="{C1DC279D-3CA9-4BAB-B0FC-02F68FECAA90}" type="presOf" srcId="{4B178C40-F2BB-4974-972F-F3417CBDA267}" destId="{BB6A3F2A-8641-47AF-8E7E-E526D0BCA315}" srcOrd="0" destOrd="0" presId="urn:microsoft.com/office/officeart/2005/8/layout/vList2"/>
    <dgm:cxn modelId="{A1641EAE-2E20-4F02-9B8B-899327D5E751}" srcId="{36F642B4-6DE9-4BD2-9724-E5EBEAF75023}" destId="{42CDA911-14F8-4CCD-9042-4827ADFFD93D}" srcOrd="1" destOrd="0" parTransId="{E2CD8761-2DCF-44DC-BFCD-49793023D01C}" sibTransId="{2DCE8A30-908C-46DB-8F0C-A586EF19C0BE}"/>
    <dgm:cxn modelId="{720D17BD-1799-4073-9FE8-E7EEA002C37D}" srcId="{36F642B4-6DE9-4BD2-9724-E5EBEAF75023}" destId="{E67056E6-6827-4996-9A78-641F8956C5CF}" srcOrd="2" destOrd="0" parTransId="{391483EB-9AF5-46AF-A33B-D242CFB3C853}" sibTransId="{91CAF6E6-ED31-4BD7-8DE0-DE6DC5D13F13}"/>
    <dgm:cxn modelId="{533965CC-8B48-4F76-AC43-5A5F24A11EC5}" type="presOf" srcId="{36F642B4-6DE9-4BD2-9724-E5EBEAF75023}" destId="{EB6E2B16-599A-427E-B4A8-3C5D3F789766}" srcOrd="0" destOrd="0" presId="urn:microsoft.com/office/officeart/2005/8/layout/vList2"/>
    <dgm:cxn modelId="{593181D5-26F0-405A-9A9D-F43A8B94B6E7}" srcId="{36F642B4-6DE9-4BD2-9724-E5EBEAF75023}" destId="{4B178C40-F2BB-4974-972F-F3417CBDA267}" srcOrd="0" destOrd="0" parTransId="{9A490342-6179-4AC4-A57A-D637D8E4599B}" sibTransId="{A27E5D18-BBB9-4D1D-81B3-1B50963435C3}"/>
    <dgm:cxn modelId="{B3100FF8-6F7E-4B7D-B49D-B462DDEC30AC}" type="presOf" srcId="{42CDA911-14F8-4CCD-9042-4827ADFFD93D}" destId="{44F8DD90-AB16-49BD-A588-BF9C2CAF2B32}" srcOrd="0" destOrd="0" presId="urn:microsoft.com/office/officeart/2005/8/layout/vList2"/>
    <dgm:cxn modelId="{58DC96B0-BBDB-46C2-9202-61BF9112C12C}" type="presParOf" srcId="{EB6E2B16-599A-427E-B4A8-3C5D3F789766}" destId="{BB6A3F2A-8641-47AF-8E7E-E526D0BCA315}" srcOrd="0" destOrd="0" presId="urn:microsoft.com/office/officeart/2005/8/layout/vList2"/>
    <dgm:cxn modelId="{8B950C01-146E-4E10-8EC0-053AD3515928}" type="presParOf" srcId="{EB6E2B16-599A-427E-B4A8-3C5D3F789766}" destId="{EAB04D6D-4099-4FCF-BEEA-CF58786D13DE}" srcOrd="1" destOrd="0" presId="urn:microsoft.com/office/officeart/2005/8/layout/vList2"/>
    <dgm:cxn modelId="{BBBD568D-8B4B-4309-8474-01EA225B8A6B}" type="presParOf" srcId="{EB6E2B16-599A-427E-B4A8-3C5D3F789766}" destId="{44F8DD90-AB16-49BD-A588-BF9C2CAF2B32}" srcOrd="2" destOrd="0" presId="urn:microsoft.com/office/officeart/2005/8/layout/vList2"/>
    <dgm:cxn modelId="{4B1FBABF-4094-4CEA-8F72-54BC62DE2B7A}" type="presParOf" srcId="{EB6E2B16-599A-427E-B4A8-3C5D3F789766}" destId="{BD7CB4B9-F559-481D-B5FF-30F6B61EADA2}" srcOrd="3" destOrd="0" presId="urn:microsoft.com/office/officeart/2005/8/layout/vList2"/>
    <dgm:cxn modelId="{548DFBC9-162F-414A-B227-E72656007123}" type="presParOf" srcId="{EB6E2B16-599A-427E-B4A8-3C5D3F789766}" destId="{D5562F45-B0E1-4C19-80B9-B32F081314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2D5846-6F74-46EC-A2A9-85AB079EE6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D58811-26E3-4BA9-AC4A-5496F7303853}">
      <dgm:prSet/>
      <dgm:spPr/>
      <dgm:t>
        <a:bodyPr/>
        <a:lstStyle/>
        <a:p>
          <a:r>
            <a:rPr lang="en-GB" dirty="0"/>
            <a:t>MDT that is the professionals put john in child in need plan because it is a contextual safeguarding where his condition was outside his mother's control.</a:t>
          </a:r>
        </a:p>
      </dgm:t>
    </dgm:pt>
    <dgm:pt modelId="{7B896F57-5A01-42B8-B47D-9B2243B49C73}" type="parTrans" cxnId="{B482BEEE-DA96-4018-8E18-5B220F61D258}">
      <dgm:prSet/>
      <dgm:spPr/>
      <dgm:t>
        <a:bodyPr/>
        <a:lstStyle/>
        <a:p>
          <a:endParaRPr lang="en-US"/>
        </a:p>
      </dgm:t>
    </dgm:pt>
    <dgm:pt modelId="{20DF7014-4F8D-4EFD-9453-8DCC77AA8971}" type="sibTrans" cxnId="{B482BEEE-DA96-4018-8E18-5B220F61D258}">
      <dgm:prSet/>
      <dgm:spPr/>
      <dgm:t>
        <a:bodyPr/>
        <a:lstStyle/>
        <a:p>
          <a:endParaRPr lang="en-US"/>
        </a:p>
      </dgm:t>
    </dgm:pt>
    <dgm:pt modelId="{DC3CABD5-79BC-4225-8859-ED272F20C410}">
      <dgm:prSet/>
      <dgm:spPr/>
      <dgm:t>
        <a:bodyPr/>
        <a:lstStyle/>
        <a:p>
          <a:r>
            <a:rPr lang="en-GB" dirty="0"/>
            <a:t>Safeguarding john by working together to safeguard him by protecting him and other children from maltreatment.</a:t>
          </a:r>
          <a:endParaRPr lang="en-US" dirty="0"/>
        </a:p>
      </dgm:t>
    </dgm:pt>
    <dgm:pt modelId="{A1082014-D44A-4C34-8CBE-C4E1E181E40E}" type="parTrans" cxnId="{68027B7B-0647-41C9-8A0E-12D32A439C49}">
      <dgm:prSet/>
      <dgm:spPr/>
      <dgm:t>
        <a:bodyPr/>
        <a:lstStyle/>
        <a:p>
          <a:endParaRPr lang="en-US"/>
        </a:p>
      </dgm:t>
    </dgm:pt>
    <dgm:pt modelId="{C727E0FF-FCD0-4049-A0B1-D2F22B04C5F4}" type="sibTrans" cxnId="{68027B7B-0647-41C9-8A0E-12D32A439C49}">
      <dgm:prSet/>
      <dgm:spPr/>
      <dgm:t>
        <a:bodyPr/>
        <a:lstStyle/>
        <a:p>
          <a:endParaRPr lang="en-US"/>
        </a:p>
      </dgm:t>
    </dgm:pt>
    <dgm:pt modelId="{0106EE49-E2B1-4AD7-8C4E-FC6287924E0F}">
      <dgm:prSet/>
      <dgm:spPr/>
      <dgm:t>
        <a:bodyPr/>
        <a:lstStyle/>
        <a:p>
          <a:r>
            <a:rPr lang="en-GB" dirty="0"/>
            <a:t>Preventing impairment of john and other children's health or wellbeing.</a:t>
          </a:r>
          <a:endParaRPr lang="en-US" dirty="0"/>
        </a:p>
      </dgm:t>
    </dgm:pt>
    <dgm:pt modelId="{0A32D497-8834-41E9-9632-5F41442CBB8D}" type="parTrans" cxnId="{6C10ECCB-593E-4928-9979-ACA86EEAA532}">
      <dgm:prSet/>
      <dgm:spPr/>
      <dgm:t>
        <a:bodyPr/>
        <a:lstStyle/>
        <a:p>
          <a:endParaRPr lang="en-US"/>
        </a:p>
      </dgm:t>
    </dgm:pt>
    <dgm:pt modelId="{4FF99E32-9996-4D3D-8E8A-8D67BED20EE2}" type="sibTrans" cxnId="{6C10ECCB-593E-4928-9979-ACA86EEAA532}">
      <dgm:prSet/>
      <dgm:spPr/>
      <dgm:t>
        <a:bodyPr/>
        <a:lstStyle/>
        <a:p>
          <a:endParaRPr lang="en-US"/>
        </a:p>
      </dgm:t>
    </dgm:pt>
    <dgm:pt modelId="{D279146F-5A76-4F63-B6C7-C07E8F3CF85C}">
      <dgm:prSet/>
      <dgm:spPr/>
      <dgm:t>
        <a:bodyPr/>
        <a:lstStyle/>
        <a:p>
          <a:r>
            <a:rPr lang="en-GB" dirty="0"/>
            <a:t>Ensuring that children are growing in a conducive environment for effective provision of safe and care and wellbeing which was lacking in his case.</a:t>
          </a:r>
          <a:endParaRPr lang="en-US" dirty="0"/>
        </a:p>
      </dgm:t>
    </dgm:pt>
    <dgm:pt modelId="{6CE05B8E-28CB-4C9F-B1F4-3CA70F108C37}" type="parTrans" cxnId="{BA80AAC8-09F5-4491-96FF-C5F6E9BB7E80}">
      <dgm:prSet/>
      <dgm:spPr/>
      <dgm:t>
        <a:bodyPr/>
        <a:lstStyle/>
        <a:p>
          <a:endParaRPr lang="en-US"/>
        </a:p>
      </dgm:t>
    </dgm:pt>
    <dgm:pt modelId="{B9579E31-DCF1-472C-BB63-1DAA0F970C65}" type="sibTrans" cxnId="{BA80AAC8-09F5-4491-96FF-C5F6E9BB7E80}">
      <dgm:prSet/>
      <dgm:spPr/>
      <dgm:t>
        <a:bodyPr/>
        <a:lstStyle/>
        <a:p>
          <a:endParaRPr lang="en-US"/>
        </a:p>
      </dgm:t>
    </dgm:pt>
    <dgm:pt modelId="{27940F2A-70A8-47A0-AAD0-C4CB6BA7461A}">
      <dgm:prSet phldr="0"/>
      <dgm:spPr/>
      <dgm:t>
        <a:bodyPr/>
        <a:lstStyle/>
        <a:p>
          <a:pPr rtl="0"/>
          <a:r>
            <a:rPr lang="en-GB" dirty="0">
              <a:latin typeface="Calibri Light" panose="020F0302020204030204"/>
            </a:rPr>
            <a:t>Safeguarding is promoting the welfare of children by protecting them from harm.</a:t>
          </a:r>
        </a:p>
      </dgm:t>
    </dgm:pt>
    <dgm:pt modelId="{1E40374F-182A-4D00-BD67-46E96080964E}" type="parTrans" cxnId="{D2CBE4E6-184D-4872-876F-D227D9561067}">
      <dgm:prSet/>
      <dgm:spPr/>
    </dgm:pt>
    <dgm:pt modelId="{AC36670F-84CC-4172-A818-50E0AA537C8D}" type="sibTrans" cxnId="{D2CBE4E6-184D-4872-876F-D227D9561067}">
      <dgm:prSet/>
      <dgm:spPr/>
    </dgm:pt>
    <dgm:pt modelId="{2F5C9072-3C9A-4748-9F9E-2C8C25E3F3AD}" type="pres">
      <dgm:prSet presAssocID="{C52D5846-6F74-46EC-A2A9-85AB079EE6DC}" presName="linear" presStyleCnt="0">
        <dgm:presLayoutVars>
          <dgm:animLvl val="lvl"/>
          <dgm:resizeHandles val="exact"/>
        </dgm:presLayoutVars>
      </dgm:prSet>
      <dgm:spPr/>
    </dgm:pt>
    <dgm:pt modelId="{66F61308-59FB-414B-BE80-7F5B2FD21F9C}" type="pres">
      <dgm:prSet presAssocID="{45D58811-26E3-4BA9-AC4A-5496F7303853}" presName="parentText" presStyleLbl="node1" presStyleIdx="0" presStyleCnt="5">
        <dgm:presLayoutVars>
          <dgm:chMax val="0"/>
          <dgm:bulletEnabled val="1"/>
        </dgm:presLayoutVars>
      </dgm:prSet>
      <dgm:spPr/>
    </dgm:pt>
    <dgm:pt modelId="{A901A779-9C0A-4968-8391-3AA46F7419FF}" type="pres">
      <dgm:prSet presAssocID="{20DF7014-4F8D-4EFD-9453-8DCC77AA8971}" presName="spacer" presStyleCnt="0"/>
      <dgm:spPr/>
    </dgm:pt>
    <dgm:pt modelId="{145052CA-2419-4F52-8885-845267754DD2}" type="pres">
      <dgm:prSet presAssocID="{27940F2A-70A8-47A0-AAD0-C4CB6BA7461A}" presName="parentText" presStyleLbl="node1" presStyleIdx="1" presStyleCnt="5">
        <dgm:presLayoutVars>
          <dgm:chMax val="0"/>
          <dgm:bulletEnabled val="1"/>
        </dgm:presLayoutVars>
      </dgm:prSet>
      <dgm:spPr/>
    </dgm:pt>
    <dgm:pt modelId="{C3A9E125-6642-4C00-980A-B3930F054202}" type="pres">
      <dgm:prSet presAssocID="{AC36670F-84CC-4172-A818-50E0AA537C8D}" presName="spacer" presStyleCnt="0"/>
      <dgm:spPr/>
    </dgm:pt>
    <dgm:pt modelId="{DCA269F6-A7EE-4A78-B95A-6F26821A1835}" type="pres">
      <dgm:prSet presAssocID="{DC3CABD5-79BC-4225-8859-ED272F20C410}" presName="parentText" presStyleLbl="node1" presStyleIdx="2" presStyleCnt="5">
        <dgm:presLayoutVars>
          <dgm:chMax val="0"/>
          <dgm:bulletEnabled val="1"/>
        </dgm:presLayoutVars>
      </dgm:prSet>
      <dgm:spPr/>
    </dgm:pt>
    <dgm:pt modelId="{A72EDEEE-1F02-4D5A-98A1-0C8CD9F99A5B}" type="pres">
      <dgm:prSet presAssocID="{C727E0FF-FCD0-4049-A0B1-D2F22B04C5F4}" presName="spacer" presStyleCnt="0"/>
      <dgm:spPr/>
    </dgm:pt>
    <dgm:pt modelId="{20E22D6C-01AF-41A4-900F-25BD2BE1E4C3}" type="pres">
      <dgm:prSet presAssocID="{0106EE49-E2B1-4AD7-8C4E-FC6287924E0F}" presName="parentText" presStyleLbl="node1" presStyleIdx="3" presStyleCnt="5">
        <dgm:presLayoutVars>
          <dgm:chMax val="0"/>
          <dgm:bulletEnabled val="1"/>
        </dgm:presLayoutVars>
      </dgm:prSet>
      <dgm:spPr/>
    </dgm:pt>
    <dgm:pt modelId="{5376DB89-1582-4ECB-8D6D-BA71E399F797}" type="pres">
      <dgm:prSet presAssocID="{4FF99E32-9996-4D3D-8E8A-8D67BED20EE2}" presName="spacer" presStyleCnt="0"/>
      <dgm:spPr/>
    </dgm:pt>
    <dgm:pt modelId="{EB72AFC3-3F85-4688-B515-7037D5AA799F}" type="pres">
      <dgm:prSet presAssocID="{D279146F-5A76-4F63-B6C7-C07E8F3CF85C}" presName="parentText" presStyleLbl="node1" presStyleIdx="4" presStyleCnt="5">
        <dgm:presLayoutVars>
          <dgm:chMax val="0"/>
          <dgm:bulletEnabled val="1"/>
        </dgm:presLayoutVars>
      </dgm:prSet>
      <dgm:spPr/>
    </dgm:pt>
  </dgm:ptLst>
  <dgm:cxnLst>
    <dgm:cxn modelId="{0F9F9000-04D4-4CA3-8CE6-93BC5EEE65CF}" type="presOf" srcId="{C52D5846-6F74-46EC-A2A9-85AB079EE6DC}" destId="{2F5C9072-3C9A-4748-9F9E-2C8C25E3F3AD}" srcOrd="0" destOrd="0" presId="urn:microsoft.com/office/officeart/2005/8/layout/vList2"/>
    <dgm:cxn modelId="{687AC304-4FAC-449C-97AF-037DDF725CD0}" type="presOf" srcId="{27940F2A-70A8-47A0-AAD0-C4CB6BA7461A}" destId="{145052CA-2419-4F52-8885-845267754DD2}" srcOrd="0" destOrd="0" presId="urn:microsoft.com/office/officeart/2005/8/layout/vList2"/>
    <dgm:cxn modelId="{491A3033-531F-4133-8A0D-20426532A989}" type="presOf" srcId="{45D58811-26E3-4BA9-AC4A-5496F7303853}" destId="{66F61308-59FB-414B-BE80-7F5B2FD21F9C}" srcOrd="0" destOrd="0" presId="urn:microsoft.com/office/officeart/2005/8/layout/vList2"/>
    <dgm:cxn modelId="{68027B7B-0647-41C9-8A0E-12D32A439C49}" srcId="{C52D5846-6F74-46EC-A2A9-85AB079EE6DC}" destId="{DC3CABD5-79BC-4225-8859-ED272F20C410}" srcOrd="2" destOrd="0" parTransId="{A1082014-D44A-4C34-8CBE-C4E1E181E40E}" sibTransId="{C727E0FF-FCD0-4049-A0B1-D2F22B04C5F4}"/>
    <dgm:cxn modelId="{04441C8E-3F58-4599-97D3-F3B9BCC76C51}" type="presOf" srcId="{0106EE49-E2B1-4AD7-8C4E-FC6287924E0F}" destId="{20E22D6C-01AF-41A4-900F-25BD2BE1E4C3}" srcOrd="0" destOrd="0" presId="urn:microsoft.com/office/officeart/2005/8/layout/vList2"/>
    <dgm:cxn modelId="{A05E019D-4E96-4435-8B11-E4EF1A2C9383}" type="presOf" srcId="{D279146F-5A76-4F63-B6C7-C07E8F3CF85C}" destId="{EB72AFC3-3F85-4688-B515-7037D5AA799F}" srcOrd="0" destOrd="0" presId="urn:microsoft.com/office/officeart/2005/8/layout/vList2"/>
    <dgm:cxn modelId="{FE246EAA-B599-475E-A078-3D6C2166B710}" type="presOf" srcId="{DC3CABD5-79BC-4225-8859-ED272F20C410}" destId="{DCA269F6-A7EE-4A78-B95A-6F26821A1835}" srcOrd="0" destOrd="0" presId="urn:microsoft.com/office/officeart/2005/8/layout/vList2"/>
    <dgm:cxn modelId="{BA80AAC8-09F5-4491-96FF-C5F6E9BB7E80}" srcId="{C52D5846-6F74-46EC-A2A9-85AB079EE6DC}" destId="{D279146F-5A76-4F63-B6C7-C07E8F3CF85C}" srcOrd="4" destOrd="0" parTransId="{6CE05B8E-28CB-4C9F-B1F4-3CA70F108C37}" sibTransId="{B9579E31-DCF1-472C-BB63-1DAA0F970C65}"/>
    <dgm:cxn modelId="{6C10ECCB-593E-4928-9979-ACA86EEAA532}" srcId="{C52D5846-6F74-46EC-A2A9-85AB079EE6DC}" destId="{0106EE49-E2B1-4AD7-8C4E-FC6287924E0F}" srcOrd="3" destOrd="0" parTransId="{0A32D497-8834-41E9-9632-5F41442CBB8D}" sibTransId="{4FF99E32-9996-4D3D-8E8A-8D67BED20EE2}"/>
    <dgm:cxn modelId="{D2CBE4E6-184D-4872-876F-D227D9561067}" srcId="{C52D5846-6F74-46EC-A2A9-85AB079EE6DC}" destId="{27940F2A-70A8-47A0-AAD0-C4CB6BA7461A}" srcOrd="1" destOrd="0" parTransId="{1E40374F-182A-4D00-BD67-46E96080964E}" sibTransId="{AC36670F-84CC-4172-A818-50E0AA537C8D}"/>
    <dgm:cxn modelId="{B482BEEE-DA96-4018-8E18-5B220F61D258}" srcId="{C52D5846-6F74-46EC-A2A9-85AB079EE6DC}" destId="{45D58811-26E3-4BA9-AC4A-5496F7303853}" srcOrd="0" destOrd="0" parTransId="{7B896F57-5A01-42B8-B47D-9B2243B49C73}" sibTransId="{20DF7014-4F8D-4EFD-9453-8DCC77AA8971}"/>
    <dgm:cxn modelId="{07FF7DD0-7026-44C1-BD88-E912E4F48E90}" type="presParOf" srcId="{2F5C9072-3C9A-4748-9F9E-2C8C25E3F3AD}" destId="{66F61308-59FB-414B-BE80-7F5B2FD21F9C}" srcOrd="0" destOrd="0" presId="urn:microsoft.com/office/officeart/2005/8/layout/vList2"/>
    <dgm:cxn modelId="{8658FBBE-0E9E-4863-97D2-A120EA5388DF}" type="presParOf" srcId="{2F5C9072-3C9A-4748-9F9E-2C8C25E3F3AD}" destId="{A901A779-9C0A-4968-8391-3AA46F7419FF}" srcOrd="1" destOrd="0" presId="urn:microsoft.com/office/officeart/2005/8/layout/vList2"/>
    <dgm:cxn modelId="{9CA1DB1B-A0B5-46E6-80FA-51E5DFAFDCA7}" type="presParOf" srcId="{2F5C9072-3C9A-4748-9F9E-2C8C25E3F3AD}" destId="{145052CA-2419-4F52-8885-845267754DD2}" srcOrd="2" destOrd="0" presId="urn:microsoft.com/office/officeart/2005/8/layout/vList2"/>
    <dgm:cxn modelId="{6267CABD-94C8-40BF-BCFC-BA8CA1B1F586}" type="presParOf" srcId="{2F5C9072-3C9A-4748-9F9E-2C8C25E3F3AD}" destId="{C3A9E125-6642-4C00-980A-B3930F054202}" srcOrd="3" destOrd="0" presId="urn:microsoft.com/office/officeart/2005/8/layout/vList2"/>
    <dgm:cxn modelId="{797E872D-BA02-4EBB-81A3-9363BB20927C}" type="presParOf" srcId="{2F5C9072-3C9A-4748-9F9E-2C8C25E3F3AD}" destId="{DCA269F6-A7EE-4A78-B95A-6F26821A1835}" srcOrd="4" destOrd="0" presId="urn:microsoft.com/office/officeart/2005/8/layout/vList2"/>
    <dgm:cxn modelId="{95B12244-942A-4598-AE15-1D4FDCF07BD2}" type="presParOf" srcId="{2F5C9072-3C9A-4748-9F9E-2C8C25E3F3AD}" destId="{A72EDEEE-1F02-4D5A-98A1-0C8CD9F99A5B}" srcOrd="5" destOrd="0" presId="urn:microsoft.com/office/officeart/2005/8/layout/vList2"/>
    <dgm:cxn modelId="{5E8CF6DC-EE3B-48E9-A4C7-750ED3307FAC}" type="presParOf" srcId="{2F5C9072-3C9A-4748-9F9E-2C8C25E3F3AD}" destId="{20E22D6C-01AF-41A4-900F-25BD2BE1E4C3}" srcOrd="6" destOrd="0" presId="urn:microsoft.com/office/officeart/2005/8/layout/vList2"/>
    <dgm:cxn modelId="{0E0040D4-5F5A-43A7-B1C0-52F357201473}" type="presParOf" srcId="{2F5C9072-3C9A-4748-9F9E-2C8C25E3F3AD}" destId="{5376DB89-1582-4ECB-8D6D-BA71E399F797}" srcOrd="7" destOrd="0" presId="urn:microsoft.com/office/officeart/2005/8/layout/vList2"/>
    <dgm:cxn modelId="{25ED02B0-427F-4893-A724-3B8B0762061E}" type="presParOf" srcId="{2F5C9072-3C9A-4748-9F9E-2C8C25E3F3AD}" destId="{EB72AFC3-3F85-4688-B515-7037D5AA799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6BBA5C-1058-4B54-A979-14E7B7D5BF84}" type="doc">
      <dgm:prSet loTypeId="urn:microsoft.com/office/officeart/2008/layout/LinedList" loCatId="list" qsTypeId="urn:microsoft.com/office/officeart/2005/8/quickstyle/simple4" qsCatId="simple" csTypeId="urn:microsoft.com/office/officeart/2005/8/colors/accent6_2" csCatId="accent6"/>
      <dgm:spPr/>
      <dgm:t>
        <a:bodyPr/>
        <a:lstStyle/>
        <a:p>
          <a:endParaRPr lang="en-US"/>
        </a:p>
      </dgm:t>
    </dgm:pt>
    <dgm:pt modelId="{1B29BD4B-FCA2-4285-95D1-F7972BB44FEC}">
      <dgm:prSet/>
      <dgm:spPr/>
      <dgm:t>
        <a:bodyPr/>
        <a:lstStyle/>
        <a:p>
          <a:r>
            <a:rPr lang="en-GB"/>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a:p>
      </dgm:t>
    </dgm:pt>
    <dgm:pt modelId="{FF16C038-D782-4F4A-A9EF-6E06AB7A2A8E}" type="parTrans" cxnId="{1E08A365-4355-4302-BCEC-687DDD5396CE}">
      <dgm:prSet/>
      <dgm:spPr/>
      <dgm:t>
        <a:bodyPr/>
        <a:lstStyle/>
        <a:p>
          <a:endParaRPr lang="en-US"/>
        </a:p>
      </dgm:t>
    </dgm:pt>
    <dgm:pt modelId="{D56148A0-EDB3-4E37-B09F-D0B69144F996}" type="sibTrans" cxnId="{1E08A365-4355-4302-BCEC-687DDD5396CE}">
      <dgm:prSet/>
      <dgm:spPr/>
      <dgm:t>
        <a:bodyPr/>
        <a:lstStyle/>
        <a:p>
          <a:endParaRPr lang="en-US"/>
        </a:p>
      </dgm:t>
    </dgm:pt>
    <dgm:pt modelId="{215AD9BE-8B91-4977-9638-E3C37BF9AF1B}">
      <dgm:prSet/>
      <dgm:spPr/>
      <dgm:t>
        <a:bodyPr/>
        <a:lstStyle/>
        <a:p>
          <a:r>
            <a:rPr lang="en-GB"/>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a:p>
      </dgm:t>
    </dgm:pt>
    <dgm:pt modelId="{0199598B-E852-4831-8A0D-3A2A6F8CE491}" type="parTrans" cxnId="{EE906403-FFD4-4FD2-BFAC-BDB8D0DD6B8E}">
      <dgm:prSet/>
      <dgm:spPr/>
      <dgm:t>
        <a:bodyPr/>
        <a:lstStyle/>
        <a:p>
          <a:endParaRPr lang="en-US"/>
        </a:p>
      </dgm:t>
    </dgm:pt>
    <dgm:pt modelId="{4B468E31-4614-4A43-BE96-0C1017965F1C}" type="sibTrans" cxnId="{EE906403-FFD4-4FD2-BFAC-BDB8D0DD6B8E}">
      <dgm:prSet/>
      <dgm:spPr/>
      <dgm:t>
        <a:bodyPr/>
        <a:lstStyle/>
        <a:p>
          <a:endParaRPr lang="en-US"/>
        </a:p>
      </dgm:t>
    </dgm:pt>
    <dgm:pt modelId="{BF978B0C-D830-4C7E-8704-67C073ABD21F}">
      <dgm:prSet/>
      <dgm:spPr/>
      <dgm:t>
        <a:bodyPr/>
        <a:lstStyle/>
        <a:p>
          <a:r>
            <a:rPr lang="en-GB"/>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a:p>
      </dgm:t>
    </dgm:pt>
    <dgm:pt modelId="{C4898B2B-5F8E-4F60-AFCD-430CAABDA9A9}" type="parTrans" cxnId="{FE03C972-81B2-43FB-B1A4-AACD9E4C18F5}">
      <dgm:prSet/>
      <dgm:spPr/>
      <dgm:t>
        <a:bodyPr/>
        <a:lstStyle/>
        <a:p>
          <a:endParaRPr lang="en-US"/>
        </a:p>
      </dgm:t>
    </dgm:pt>
    <dgm:pt modelId="{E7845F14-0736-4C75-B4B5-8BDCC918F4E1}" type="sibTrans" cxnId="{FE03C972-81B2-43FB-B1A4-AACD9E4C18F5}">
      <dgm:prSet/>
      <dgm:spPr/>
      <dgm:t>
        <a:bodyPr/>
        <a:lstStyle/>
        <a:p>
          <a:endParaRPr lang="en-US"/>
        </a:p>
      </dgm:t>
    </dgm:pt>
    <dgm:pt modelId="{23EEB3AC-5C11-459E-9297-FB52C23E9ACC}">
      <dgm:prSet/>
      <dgm:spPr/>
      <dgm:t>
        <a:bodyPr/>
        <a:lstStyle/>
        <a:p>
          <a:r>
            <a:rPr lang="en-GB"/>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a:p>
      </dgm:t>
    </dgm:pt>
    <dgm:pt modelId="{9F6CD4EE-8AD6-4C3E-A1EA-7C413BB4AA08}" type="parTrans" cxnId="{E329DC24-F096-4100-9841-4168067B5C0F}">
      <dgm:prSet/>
      <dgm:spPr/>
      <dgm:t>
        <a:bodyPr/>
        <a:lstStyle/>
        <a:p>
          <a:endParaRPr lang="en-US"/>
        </a:p>
      </dgm:t>
    </dgm:pt>
    <dgm:pt modelId="{EE6CB3C7-7010-443B-8D24-0E5B7FF58F40}" type="sibTrans" cxnId="{E329DC24-F096-4100-9841-4168067B5C0F}">
      <dgm:prSet/>
      <dgm:spPr/>
      <dgm:t>
        <a:bodyPr/>
        <a:lstStyle/>
        <a:p>
          <a:endParaRPr lang="en-US"/>
        </a:p>
      </dgm:t>
    </dgm:pt>
    <dgm:pt modelId="{701229B6-F0E3-4FAD-A6D5-02049A5AFF5A}">
      <dgm:prSet/>
      <dgm:spPr/>
      <dgm:t>
        <a:bodyPr/>
        <a:lstStyle/>
        <a:p>
          <a:r>
            <a:rPr lang="en-GB"/>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a:p>
      </dgm:t>
    </dgm:pt>
    <dgm:pt modelId="{F544BD31-C282-4221-9555-8E57821D6821}" type="parTrans" cxnId="{7D610A40-E1BF-416C-A401-F623E0C9ED1A}">
      <dgm:prSet/>
      <dgm:spPr/>
      <dgm:t>
        <a:bodyPr/>
        <a:lstStyle/>
        <a:p>
          <a:endParaRPr lang="en-US"/>
        </a:p>
      </dgm:t>
    </dgm:pt>
    <dgm:pt modelId="{13418315-04AF-4DAC-92B6-EF9260C771DC}" type="sibTrans" cxnId="{7D610A40-E1BF-416C-A401-F623E0C9ED1A}">
      <dgm:prSet/>
      <dgm:spPr/>
      <dgm:t>
        <a:bodyPr/>
        <a:lstStyle/>
        <a:p>
          <a:endParaRPr lang="en-US"/>
        </a:p>
      </dgm:t>
    </dgm:pt>
    <dgm:pt modelId="{5B7BAD57-2F55-497C-ADCA-A38ED6F0BD52}" type="pres">
      <dgm:prSet presAssocID="{246BBA5C-1058-4B54-A979-14E7B7D5BF84}" presName="vert0" presStyleCnt="0">
        <dgm:presLayoutVars>
          <dgm:dir/>
          <dgm:animOne val="branch"/>
          <dgm:animLvl val="lvl"/>
        </dgm:presLayoutVars>
      </dgm:prSet>
      <dgm:spPr/>
    </dgm:pt>
    <dgm:pt modelId="{F8617B27-235A-40ED-B065-F571BDBC72FA}" type="pres">
      <dgm:prSet presAssocID="{1B29BD4B-FCA2-4285-95D1-F7972BB44FEC}" presName="thickLine" presStyleLbl="alignNode1" presStyleIdx="0" presStyleCnt="5"/>
      <dgm:spPr/>
    </dgm:pt>
    <dgm:pt modelId="{D2041E54-FAE4-4F66-932B-C02D332529B4}" type="pres">
      <dgm:prSet presAssocID="{1B29BD4B-FCA2-4285-95D1-F7972BB44FEC}" presName="horz1" presStyleCnt="0"/>
      <dgm:spPr/>
    </dgm:pt>
    <dgm:pt modelId="{DB55514F-451D-4B8E-957E-B33FBF1AA731}" type="pres">
      <dgm:prSet presAssocID="{1B29BD4B-FCA2-4285-95D1-F7972BB44FEC}" presName="tx1" presStyleLbl="revTx" presStyleIdx="0" presStyleCnt="5"/>
      <dgm:spPr/>
    </dgm:pt>
    <dgm:pt modelId="{B14FDE3A-17EA-447A-BAB4-3D22B01BF33E}" type="pres">
      <dgm:prSet presAssocID="{1B29BD4B-FCA2-4285-95D1-F7972BB44FEC}" presName="vert1" presStyleCnt="0"/>
      <dgm:spPr/>
    </dgm:pt>
    <dgm:pt modelId="{C0AE02E4-C476-489E-A92C-5F2F479F949D}" type="pres">
      <dgm:prSet presAssocID="{215AD9BE-8B91-4977-9638-E3C37BF9AF1B}" presName="thickLine" presStyleLbl="alignNode1" presStyleIdx="1" presStyleCnt="5"/>
      <dgm:spPr/>
    </dgm:pt>
    <dgm:pt modelId="{E5890C09-8C22-4856-BF50-23A3727A6137}" type="pres">
      <dgm:prSet presAssocID="{215AD9BE-8B91-4977-9638-E3C37BF9AF1B}" presName="horz1" presStyleCnt="0"/>
      <dgm:spPr/>
    </dgm:pt>
    <dgm:pt modelId="{E1887704-5CAF-4AA8-98CD-EAB5C4FAA4B5}" type="pres">
      <dgm:prSet presAssocID="{215AD9BE-8B91-4977-9638-E3C37BF9AF1B}" presName="tx1" presStyleLbl="revTx" presStyleIdx="1" presStyleCnt="5"/>
      <dgm:spPr/>
    </dgm:pt>
    <dgm:pt modelId="{2449E352-AD06-43AB-9E96-1E0C054D10C5}" type="pres">
      <dgm:prSet presAssocID="{215AD9BE-8B91-4977-9638-E3C37BF9AF1B}" presName="vert1" presStyleCnt="0"/>
      <dgm:spPr/>
    </dgm:pt>
    <dgm:pt modelId="{592E9A22-F9F3-4386-98D1-5275FE0E1F17}" type="pres">
      <dgm:prSet presAssocID="{BF978B0C-D830-4C7E-8704-67C073ABD21F}" presName="thickLine" presStyleLbl="alignNode1" presStyleIdx="2" presStyleCnt="5"/>
      <dgm:spPr/>
    </dgm:pt>
    <dgm:pt modelId="{8E64DC43-7AB5-4AEF-A769-B28632E8AF69}" type="pres">
      <dgm:prSet presAssocID="{BF978B0C-D830-4C7E-8704-67C073ABD21F}" presName="horz1" presStyleCnt="0"/>
      <dgm:spPr/>
    </dgm:pt>
    <dgm:pt modelId="{56226BD0-2C59-4FAC-8684-296B611EE422}" type="pres">
      <dgm:prSet presAssocID="{BF978B0C-D830-4C7E-8704-67C073ABD21F}" presName="tx1" presStyleLbl="revTx" presStyleIdx="2" presStyleCnt="5"/>
      <dgm:spPr/>
    </dgm:pt>
    <dgm:pt modelId="{392ADAEA-752A-4A31-A282-1F6467F8E119}" type="pres">
      <dgm:prSet presAssocID="{BF978B0C-D830-4C7E-8704-67C073ABD21F}" presName="vert1" presStyleCnt="0"/>
      <dgm:spPr/>
    </dgm:pt>
    <dgm:pt modelId="{53F40379-0A4C-40E4-BA58-0607D2682C58}" type="pres">
      <dgm:prSet presAssocID="{23EEB3AC-5C11-459E-9297-FB52C23E9ACC}" presName="thickLine" presStyleLbl="alignNode1" presStyleIdx="3" presStyleCnt="5"/>
      <dgm:spPr/>
    </dgm:pt>
    <dgm:pt modelId="{BC76F1B6-0B73-4F32-AB1F-0E8C93E0B33A}" type="pres">
      <dgm:prSet presAssocID="{23EEB3AC-5C11-459E-9297-FB52C23E9ACC}" presName="horz1" presStyleCnt="0"/>
      <dgm:spPr/>
    </dgm:pt>
    <dgm:pt modelId="{5FCE0740-1D3F-491C-B6C5-BC6B7A885690}" type="pres">
      <dgm:prSet presAssocID="{23EEB3AC-5C11-459E-9297-FB52C23E9ACC}" presName="tx1" presStyleLbl="revTx" presStyleIdx="3" presStyleCnt="5"/>
      <dgm:spPr/>
    </dgm:pt>
    <dgm:pt modelId="{7C5889CD-C0A0-49A5-A0C0-44F68AE739C2}" type="pres">
      <dgm:prSet presAssocID="{23EEB3AC-5C11-459E-9297-FB52C23E9ACC}" presName="vert1" presStyleCnt="0"/>
      <dgm:spPr/>
    </dgm:pt>
    <dgm:pt modelId="{7E573636-C177-4BBE-889B-BE80D66EFB35}" type="pres">
      <dgm:prSet presAssocID="{701229B6-F0E3-4FAD-A6D5-02049A5AFF5A}" presName="thickLine" presStyleLbl="alignNode1" presStyleIdx="4" presStyleCnt="5"/>
      <dgm:spPr/>
    </dgm:pt>
    <dgm:pt modelId="{B7C2B8D6-66E2-4C4E-A57D-0A71255D5317}" type="pres">
      <dgm:prSet presAssocID="{701229B6-F0E3-4FAD-A6D5-02049A5AFF5A}" presName="horz1" presStyleCnt="0"/>
      <dgm:spPr/>
    </dgm:pt>
    <dgm:pt modelId="{5868F475-4DDD-420F-96ED-28424024E08C}" type="pres">
      <dgm:prSet presAssocID="{701229B6-F0E3-4FAD-A6D5-02049A5AFF5A}" presName="tx1" presStyleLbl="revTx" presStyleIdx="4" presStyleCnt="5"/>
      <dgm:spPr/>
    </dgm:pt>
    <dgm:pt modelId="{027F253B-31CE-458B-B093-A750FE223B2C}" type="pres">
      <dgm:prSet presAssocID="{701229B6-F0E3-4FAD-A6D5-02049A5AFF5A}" presName="vert1" presStyleCnt="0"/>
      <dgm:spPr/>
    </dgm:pt>
  </dgm:ptLst>
  <dgm:cxnLst>
    <dgm:cxn modelId="{EE906403-FFD4-4FD2-BFAC-BDB8D0DD6B8E}" srcId="{246BBA5C-1058-4B54-A979-14E7B7D5BF84}" destId="{215AD9BE-8B91-4977-9638-E3C37BF9AF1B}" srcOrd="1" destOrd="0" parTransId="{0199598B-E852-4831-8A0D-3A2A6F8CE491}" sibTransId="{4B468E31-4614-4A43-BE96-0C1017965F1C}"/>
    <dgm:cxn modelId="{E329DC24-F096-4100-9841-4168067B5C0F}" srcId="{246BBA5C-1058-4B54-A979-14E7B7D5BF84}" destId="{23EEB3AC-5C11-459E-9297-FB52C23E9ACC}" srcOrd="3" destOrd="0" parTransId="{9F6CD4EE-8AD6-4C3E-A1EA-7C413BB4AA08}" sibTransId="{EE6CB3C7-7010-443B-8D24-0E5B7FF58F40}"/>
    <dgm:cxn modelId="{F7DA9B2F-E469-46CD-9972-90B5FC770443}" type="presOf" srcId="{1B29BD4B-FCA2-4285-95D1-F7972BB44FEC}" destId="{DB55514F-451D-4B8E-957E-B33FBF1AA731}" srcOrd="0" destOrd="0" presId="urn:microsoft.com/office/officeart/2008/layout/LinedList"/>
    <dgm:cxn modelId="{7D610A40-E1BF-416C-A401-F623E0C9ED1A}" srcId="{246BBA5C-1058-4B54-A979-14E7B7D5BF84}" destId="{701229B6-F0E3-4FAD-A6D5-02049A5AFF5A}" srcOrd="4" destOrd="0" parTransId="{F544BD31-C282-4221-9555-8E57821D6821}" sibTransId="{13418315-04AF-4DAC-92B6-EF9260C771DC}"/>
    <dgm:cxn modelId="{1E08A365-4355-4302-BCEC-687DDD5396CE}" srcId="{246BBA5C-1058-4B54-A979-14E7B7D5BF84}" destId="{1B29BD4B-FCA2-4285-95D1-F7972BB44FEC}" srcOrd="0" destOrd="0" parTransId="{FF16C038-D782-4F4A-A9EF-6E06AB7A2A8E}" sibTransId="{D56148A0-EDB3-4E37-B09F-D0B69144F996}"/>
    <dgm:cxn modelId="{FE03C972-81B2-43FB-B1A4-AACD9E4C18F5}" srcId="{246BBA5C-1058-4B54-A979-14E7B7D5BF84}" destId="{BF978B0C-D830-4C7E-8704-67C073ABD21F}" srcOrd="2" destOrd="0" parTransId="{C4898B2B-5F8E-4F60-AFCD-430CAABDA9A9}" sibTransId="{E7845F14-0736-4C75-B4B5-8BDCC918F4E1}"/>
    <dgm:cxn modelId="{8C78A88A-C1ED-4CF5-A9D4-6E3707AACE32}" type="presOf" srcId="{701229B6-F0E3-4FAD-A6D5-02049A5AFF5A}" destId="{5868F475-4DDD-420F-96ED-28424024E08C}" srcOrd="0" destOrd="0" presId="urn:microsoft.com/office/officeart/2008/layout/LinedList"/>
    <dgm:cxn modelId="{3831B4BA-C51A-4085-A793-B14B053FA406}" type="presOf" srcId="{215AD9BE-8B91-4977-9638-E3C37BF9AF1B}" destId="{E1887704-5CAF-4AA8-98CD-EAB5C4FAA4B5}" srcOrd="0" destOrd="0" presId="urn:microsoft.com/office/officeart/2008/layout/LinedList"/>
    <dgm:cxn modelId="{57DF32CC-B238-44B2-9988-562A47E7199A}" type="presOf" srcId="{246BBA5C-1058-4B54-A979-14E7B7D5BF84}" destId="{5B7BAD57-2F55-497C-ADCA-A38ED6F0BD52}" srcOrd="0" destOrd="0" presId="urn:microsoft.com/office/officeart/2008/layout/LinedList"/>
    <dgm:cxn modelId="{C9E0CED2-D3FA-44B4-A127-26D97B3947D6}" type="presOf" srcId="{BF978B0C-D830-4C7E-8704-67C073ABD21F}" destId="{56226BD0-2C59-4FAC-8684-296B611EE422}" srcOrd="0" destOrd="0" presId="urn:microsoft.com/office/officeart/2008/layout/LinedList"/>
    <dgm:cxn modelId="{4800F5E9-A439-4C32-9B31-26C3662A8C11}" type="presOf" srcId="{23EEB3AC-5C11-459E-9297-FB52C23E9ACC}" destId="{5FCE0740-1D3F-491C-B6C5-BC6B7A885690}" srcOrd="0" destOrd="0" presId="urn:microsoft.com/office/officeart/2008/layout/LinedList"/>
    <dgm:cxn modelId="{B8C7EFC1-78DD-48BB-8322-610E125B97E1}" type="presParOf" srcId="{5B7BAD57-2F55-497C-ADCA-A38ED6F0BD52}" destId="{F8617B27-235A-40ED-B065-F571BDBC72FA}" srcOrd="0" destOrd="0" presId="urn:microsoft.com/office/officeart/2008/layout/LinedList"/>
    <dgm:cxn modelId="{885DBD88-462D-4447-9390-90AB10CE6911}" type="presParOf" srcId="{5B7BAD57-2F55-497C-ADCA-A38ED6F0BD52}" destId="{D2041E54-FAE4-4F66-932B-C02D332529B4}" srcOrd="1" destOrd="0" presId="urn:microsoft.com/office/officeart/2008/layout/LinedList"/>
    <dgm:cxn modelId="{8F185392-EC4B-443E-8FA4-457E4B8C8A31}" type="presParOf" srcId="{D2041E54-FAE4-4F66-932B-C02D332529B4}" destId="{DB55514F-451D-4B8E-957E-B33FBF1AA731}" srcOrd="0" destOrd="0" presId="urn:microsoft.com/office/officeart/2008/layout/LinedList"/>
    <dgm:cxn modelId="{F7FB76BA-226E-4729-BCB8-BF168954FB8D}" type="presParOf" srcId="{D2041E54-FAE4-4F66-932B-C02D332529B4}" destId="{B14FDE3A-17EA-447A-BAB4-3D22B01BF33E}" srcOrd="1" destOrd="0" presId="urn:microsoft.com/office/officeart/2008/layout/LinedList"/>
    <dgm:cxn modelId="{2EA4D68A-B00C-461B-8731-9250DAE093A0}" type="presParOf" srcId="{5B7BAD57-2F55-497C-ADCA-A38ED6F0BD52}" destId="{C0AE02E4-C476-489E-A92C-5F2F479F949D}" srcOrd="2" destOrd="0" presId="urn:microsoft.com/office/officeart/2008/layout/LinedList"/>
    <dgm:cxn modelId="{48631A76-288F-4637-9312-025BC81A556C}" type="presParOf" srcId="{5B7BAD57-2F55-497C-ADCA-A38ED6F0BD52}" destId="{E5890C09-8C22-4856-BF50-23A3727A6137}" srcOrd="3" destOrd="0" presId="urn:microsoft.com/office/officeart/2008/layout/LinedList"/>
    <dgm:cxn modelId="{1D34059B-60C1-4168-B6AB-EF59FA473CE8}" type="presParOf" srcId="{E5890C09-8C22-4856-BF50-23A3727A6137}" destId="{E1887704-5CAF-4AA8-98CD-EAB5C4FAA4B5}" srcOrd="0" destOrd="0" presId="urn:microsoft.com/office/officeart/2008/layout/LinedList"/>
    <dgm:cxn modelId="{09620826-9250-4B31-8F0E-FA97EF9A1C77}" type="presParOf" srcId="{E5890C09-8C22-4856-BF50-23A3727A6137}" destId="{2449E352-AD06-43AB-9E96-1E0C054D10C5}" srcOrd="1" destOrd="0" presId="urn:microsoft.com/office/officeart/2008/layout/LinedList"/>
    <dgm:cxn modelId="{260FF0A9-4110-492A-AC32-135DA582CCFD}" type="presParOf" srcId="{5B7BAD57-2F55-497C-ADCA-A38ED6F0BD52}" destId="{592E9A22-F9F3-4386-98D1-5275FE0E1F17}" srcOrd="4" destOrd="0" presId="urn:microsoft.com/office/officeart/2008/layout/LinedList"/>
    <dgm:cxn modelId="{D9DB38B0-D994-4D88-A410-F0F3C3BAF412}" type="presParOf" srcId="{5B7BAD57-2F55-497C-ADCA-A38ED6F0BD52}" destId="{8E64DC43-7AB5-4AEF-A769-B28632E8AF69}" srcOrd="5" destOrd="0" presId="urn:microsoft.com/office/officeart/2008/layout/LinedList"/>
    <dgm:cxn modelId="{38A702DD-4F13-441A-BC65-95D655842C52}" type="presParOf" srcId="{8E64DC43-7AB5-4AEF-A769-B28632E8AF69}" destId="{56226BD0-2C59-4FAC-8684-296B611EE422}" srcOrd="0" destOrd="0" presId="urn:microsoft.com/office/officeart/2008/layout/LinedList"/>
    <dgm:cxn modelId="{C2821C83-14ED-4C90-9FB6-34063AAAA389}" type="presParOf" srcId="{8E64DC43-7AB5-4AEF-A769-B28632E8AF69}" destId="{392ADAEA-752A-4A31-A282-1F6467F8E119}" srcOrd="1" destOrd="0" presId="urn:microsoft.com/office/officeart/2008/layout/LinedList"/>
    <dgm:cxn modelId="{72D49188-66D0-4D3A-AA08-432DC716DC65}" type="presParOf" srcId="{5B7BAD57-2F55-497C-ADCA-A38ED6F0BD52}" destId="{53F40379-0A4C-40E4-BA58-0607D2682C58}" srcOrd="6" destOrd="0" presId="urn:microsoft.com/office/officeart/2008/layout/LinedList"/>
    <dgm:cxn modelId="{831CEA58-FBBF-4302-9DB2-289FC25F1B4B}" type="presParOf" srcId="{5B7BAD57-2F55-497C-ADCA-A38ED6F0BD52}" destId="{BC76F1B6-0B73-4F32-AB1F-0E8C93E0B33A}" srcOrd="7" destOrd="0" presId="urn:microsoft.com/office/officeart/2008/layout/LinedList"/>
    <dgm:cxn modelId="{020B8F59-BC60-4A0B-8789-A3BE4EBAFD20}" type="presParOf" srcId="{BC76F1B6-0B73-4F32-AB1F-0E8C93E0B33A}" destId="{5FCE0740-1D3F-491C-B6C5-BC6B7A885690}" srcOrd="0" destOrd="0" presId="urn:microsoft.com/office/officeart/2008/layout/LinedList"/>
    <dgm:cxn modelId="{8EE03EB1-B43E-4B0C-AC8F-79B30C9E73F4}" type="presParOf" srcId="{BC76F1B6-0B73-4F32-AB1F-0E8C93E0B33A}" destId="{7C5889CD-C0A0-49A5-A0C0-44F68AE739C2}" srcOrd="1" destOrd="0" presId="urn:microsoft.com/office/officeart/2008/layout/LinedList"/>
    <dgm:cxn modelId="{E95A3E11-790E-4AD4-8880-7DE3B17BC6B1}" type="presParOf" srcId="{5B7BAD57-2F55-497C-ADCA-A38ED6F0BD52}" destId="{7E573636-C177-4BBE-889B-BE80D66EFB35}" srcOrd="8" destOrd="0" presId="urn:microsoft.com/office/officeart/2008/layout/LinedList"/>
    <dgm:cxn modelId="{04814782-460D-4C69-B554-25843E6EEB71}" type="presParOf" srcId="{5B7BAD57-2F55-497C-ADCA-A38ED6F0BD52}" destId="{B7C2B8D6-66E2-4C4E-A57D-0A71255D5317}" srcOrd="9" destOrd="0" presId="urn:microsoft.com/office/officeart/2008/layout/LinedList"/>
    <dgm:cxn modelId="{090E656D-0917-4988-8A83-E7D35479B7A3}" type="presParOf" srcId="{B7C2B8D6-66E2-4C4E-A57D-0A71255D5317}" destId="{5868F475-4DDD-420F-96ED-28424024E08C}" srcOrd="0" destOrd="0" presId="urn:microsoft.com/office/officeart/2008/layout/LinedList"/>
    <dgm:cxn modelId="{DE70013E-BF6C-4A09-8F18-22FA6DBC192F}" type="presParOf" srcId="{B7C2B8D6-66E2-4C4E-A57D-0A71255D5317}" destId="{027F253B-31CE-458B-B093-A750FE223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46798-C9EF-4124-B803-F677662926D8}">
      <dsp:nvSpPr>
        <dsp:cNvPr id="0" name=""/>
        <dsp:cNvSpPr/>
      </dsp:nvSpPr>
      <dsp:spPr>
        <a:xfrm>
          <a:off x="0" y="0"/>
          <a:ext cx="11712357" cy="172052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u="sng" kern="1200" dirty="0">
              <a:latin typeface="Algerian"/>
            </a:rPr>
            <a:t>Inerdisciplinary</a:t>
          </a:r>
        </a:p>
      </dsp:txBody>
      <dsp:txXfrm>
        <a:off x="0" y="0"/>
        <a:ext cx="11712357" cy="1720521"/>
      </dsp:txXfrm>
    </dsp:sp>
    <dsp:sp modelId="{187114C9-DF39-4D02-AE25-71ED94260969}">
      <dsp:nvSpPr>
        <dsp:cNvPr id="0" name=""/>
        <dsp:cNvSpPr/>
      </dsp:nvSpPr>
      <dsp:spPr>
        <a:xfrm>
          <a:off x="5718" y="1720521"/>
          <a:ext cx="3900306" cy="36130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Implementing separate treatments and actively coordinate to work towards shared treatment goals.</a:t>
          </a:r>
          <a:endParaRPr lang="en-GB" sz="1300" kern="1200" dirty="0"/>
        </a:p>
      </dsp:txBody>
      <dsp:txXfrm>
        <a:off x="5718" y="1720521"/>
        <a:ext cx="3900306" cy="3613095"/>
      </dsp:txXfrm>
    </dsp:sp>
    <dsp:sp modelId="{2190F4BD-A1FD-4B44-98DE-6EA1C39C1632}">
      <dsp:nvSpPr>
        <dsp:cNvPr id="0" name=""/>
        <dsp:cNvSpPr/>
      </dsp:nvSpPr>
      <dsp:spPr>
        <a:xfrm>
          <a:off x="3906025" y="1720521"/>
          <a:ext cx="3900306" cy="36130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Surgeons, physician, nurse's, therapist, imaging specialist, lab specialist all work together for patient's treatment and recovery. </a:t>
          </a:r>
          <a:endParaRPr lang="en-GB" sz="1300" kern="1200" dirty="0"/>
        </a:p>
      </dsp:txBody>
      <dsp:txXfrm>
        <a:off x="3906025" y="1720521"/>
        <a:ext cx="3900306" cy="3613095"/>
      </dsp:txXfrm>
    </dsp:sp>
    <dsp:sp modelId="{8BF334D1-AF81-48EF-B44A-4ED57284BF06}">
      <dsp:nvSpPr>
        <dsp:cNvPr id="0" name=""/>
        <dsp:cNvSpPr/>
      </dsp:nvSpPr>
      <dsp:spPr>
        <a:xfrm>
          <a:off x="7806331" y="1720521"/>
          <a:ext cx="3900306" cy="36130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The differences between </a:t>
          </a:r>
          <a:r>
            <a:rPr lang="en-GB" sz="1300" kern="1200" dirty="0"/>
            <a:t>Interdisciplinary</a:t>
          </a:r>
          <a:r>
            <a:rPr lang="en-GB" sz="1300" kern="1200" dirty="0">
              <a:latin typeface="Century Gothic" panose="020B0502020202020204"/>
            </a:rPr>
            <a:t> and Multidisciplinary is the latter do not employ an integrated approach to treatment.</a:t>
          </a:r>
          <a:endParaRPr lang="en-GB" sz="1300" kern="1200" dirty="0"/>
        </a:p>
      </dsp:txBody>
      <dsp:txXfrm>
        <a:off x="7806331" y="1720521"/>
        <a:ext cx="3900306" cy="3613095"/>
      </dsp:txXfrm>
    </dsp:sp>
    <dsp:sp modelId="{FE255FB0-AF0E-44B3-8A70-EE95E6D8113F}">
      <dsp:nvSpPr>
        <dsp:cNvPr id="0" name=""/>
        <dsp:cNvSpPr/>
      </dsp:nvSpPr>
      <dsp:spPr>
        <a:xfrm>
          <a:off x="0" y="5333616"/>
          <a:ext cx="11712357" cy="40145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4AD9-4BC0-4EE2-A19C-EBCA7081E6C5}">
      <dsp:nvSpPr>
        <dsp:cNvPr id="0" name=""/>
        <dsp:cNvSpPr/>
      </dsp:nvSpPr>
      <dsp:spPr>
        <a:xfrm>
          <a:off x="0" y="377106"/>
          <a:ext cx="5614987" cy="9746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 Physical wellbeing contributes to children's and young people        ability to concentrate, cooperate and learn</a:t>
          </a:r>
          <a:endParaRPr lang="en-US" sz="1400" kern="1200"/>
        </a:p>
      </dsp:txBody>
      <dsp:txXfrm>
        <a:off x="47577" y="424683"/>
        <a:ext cx="5519833" cy="879456"/>
      </dsp:txXfrm>
    </dsp:sp>
    <dsp:sp modelId="{D80CFC66-F05E-4030-9974-94A7067385B8}">
      <dsp:nvSpPr>
        <dsp:cNvPr id="0" name=""/>
        <dsp:cNvSpPr/>
      </dsp:nvSpPr>
      <dsp:spPr>
        <a:xfrm>
          <a:off x="0" y="1392036"/>
          <a:ext cx="5614987" cy="9746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.As children and young people become more independent they can take greater responsibility for their health, hygiene and personal care and become mindful of their own and others' safety.</a:t>
          </a:r>
          <a:endParaRPr lang="en-US" sz="1400" kern="1200"/>
        </a:p>
      </dsp:txBody>
      <dsp:txXfrm>
        <a:off x="47577" y="1439613"/>
        <a:ext cx="5519833" cy="879456"/>
      </dsp:txXfrm>
    </dsp:sp>
    <dsp:sp modelId="{42691F84-2F32-4B9D-84AB-937FD2EDA32F}">
      <dsp:nvSpPr>
        <dsp:cNvPr id="0" name=""/>
        <dsp:cNvSpPr/>
      </dsp:nvSpPr>
      <dsp:spPr>
        <a:xfrm>
          <a:off x="0" y="2406966"/>
          <a:ext cx="5614987" cy="9746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safety of children contributes to their well-being, young people must be protected by families and social funds to avoid neglect, abuse and maltreatment. wellbeing fundamental to their physical and mental health</a:t>
          </a:r>
          <a:endParaRPr lang="en-US" sz="1400" kern="1200"/>
        </a:p>
      </dsp:txBody>
      <dsp:txXfrm>
        <a:off x="47577" y="2454543"/>
        <a:ext cx="5519833" cy="879456"/>
      </dsp:txXfrm>
    </dsp:sp>
    <dsp:sp modelId="{3AD2F7B3-9E78-4376-B87D-2EBDE1952321}">
      <dsp:nvSpPr>
        <dsp:cNvPr id="0" name=""/>
        <dsp:cNvSpPr/>
      </dsp:nvSpPr>
      <dsp:spPr>
        <a:xfrm>
          <a:off x="0" y="3421896"/>
          <a:ext cx="5614987" cy="9746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.According to (Underdown ,2007),children's health and well-being is largely determined by social, environmental and economics influences.</a:t>
          </a:r>
          <a:endParaRPr lang="en-US" sz="1400" kern="1200"/>
        </a:p>
      </dsp:txBody>
      <dsp:txXfrm>
        <a:off x="47577" y="3469473"/>
        <a:ext cx="5519833" cy="879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71330-CC8D-4245-B103-3B55EECD4AF5}">
      <dsp:nvSpPr>
        <dsp:cNvPr id="0" name=""/>
        <dsp:cNvSpPr/>
      </dsp:nvSpPr>
      <dsp:spPr>
        <a:xfrm>
          <a:off x="0" y="111066"/>
          <a:ext cx="5614987" cy="11033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.Safety measures have been taken for the wellbeing of john so that he participates in a scheme for children in need.</a:t>
          </a:r>
          <a:endParaRPr lang="en-US" sz="1600" kern="1200"/>
        </a:p>
      </dsp:txBody>
      <dsp:txXfrm>
        <a:off x="53859" y="164925"/>
        <a:ext cx="5507269" cy="995592"/>
      </dsp:txXfrm>
    </dsp:sp>
    <dsp:sp modelId="{16364189-E250-4B12-9FDF-A1E1B5FD4354}">
      <dsp:nvSpPr>
        <dsp:cNvPr id="0" name=""/>
        <dsp:cNvSpPr/>
      </dsp:nvSpPr>
      <dsp:spPr>
        <a:xfrm>
          <a:off x="0" y="1260456"/>
          <a:ext cx="5614987" cy="11033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physical and psychological was unstable due to his multiple illnesses, therefore he could not have a healthy quality of life.</a:t>
          </a:r>
          <a:endParaRPr lang="en-US" sz="1600" kern="1200"/>
        </a:p>
      </dsp:txBody>
      <dsp:txXfrm>
        <a:off x="53859" y="1314315"/>
        <a:ext cx="5507269" cy="995592"/>
      </dsp:txXfrm>
    </dsp:sp>
    <dsp:sp modelId="{5B4AA527-30F6-4DCD-99AF-4130ADA9C5CE}">
      <dsp:nvSpPr>
        <dsp:cNvPr id="0" name=""/>
        <dsp:cNvSpPr/>
      </dsp:nvSpPr>
      <dsp:spPr>
        <a:xfrm>
          <a:off x="0" y="2409846"/>
          <a:ext cx="5614987" cy="11033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mom's health conditions had a negative impact on his health, an aggressive person cannot take control of an epileptic patient (possibility of neglect)</a:t>
          </a:r>
          <a:endParaRPr lang="en-US" sz="1600" kern="1200"/>
        </a:p>
      </dsp:txBody>
      <dsp:txXfrm>
        <a:off x="53859" y="2463705"/>
        <a:ext cx="5507269" cy="995592"/>
      </dsp:txXfrm>
    </dsp:sp>
    <dsp:sp modelId="{AFF11F68-7325-4255-B024-70165F79F695}">
      <dsp:nvSpPr>
        <dsp:cNvPr id="0" name=""/>
        <dsp:cNvSpPr/>
      </dsp:nvSpPr>
      <dsp:spPr>
        <a:xfrm>
          <a:off x="0" y="3559236"/>
          <a:ext cx="5614987" cy="11033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.Working for the needs of vulnerable children and young people contributes to their well- being(Heathcote, 2021).</a:t>
          </a:r>
          <a:endParaRPr lang="en-US" sz="1600" kern="1200"/>
        </a:p>
      </dsp:txBody>
      <dsp:txXfrm>
        <a:off x="53859" y="3613095"/>
        <a:ext cx="5507269" cy="9955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A3F2A-8641-47AF-8E7E-E526D0BCA315}">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Diverse group of professionals bringing together the skills from different experts and professionals to plan, assess and manage care jointly.</a:t>
          </a:r>
          <a:endParaRPr lang="en-US" sz="2500" kern="1200"/>
        </a:p>
      </dsp:txBody>
      <dsp:txXfrm>
        <a:off x="87100" y="91068"/>
        <a:ext cx="6089440" cy="1610050"/>
      </dsp:txXfrm>
    </dsp:sp>
    <dsp:sp modelId="{44F8DD90-AB16-49BD-A588-BF9C2CAF2B32}">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work based on person centred and coordinated care.</a:t>
          </a:r>
          <a:endParaRPr lang="en-US" sz="2500" kern="1200"/>
        </a:p>
      </dsp:txBody>
      <dsp:txXfrm>
        <a:off x="87100" y="1947318"/>
        <a:ext cx="6089440" cy="1610050"/>
      </dsp:txXfrm>
    </dsp:sp>
    <dsp:sp modelId="{D5562F45-B0E1-4C19-80B9-B32F081314DD}">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include ,Doctors, social workers, physiotherapist, mental health nurse, local authority staff, police etc.</a:t>
          </a:r>
          <a:endParaRPr lang="en-US" sz="2500" kern="1200"/>
        </a:p>
      </dsp:txBody>
      <dsp:txXfrm>
        <a:off x="87100" y="3803569"/>
        <a:ext cx="608944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61308-59FB-414B-BE80-7F5B2FD21F9C}">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MDT that is the professionals put john in child in need plan because it is a contextual safeguarding where his condition was outside his mother's control.</a:t>
          </a:r>
        </a:p>
      </dsp:txBody>
      <dsp:txXfrm>
        <a:off x="51003" y="81881"/>
        <a:ext cx="6161634" cy="942803"/>
      </dsp:txXfrm>
    </dsp:sp>
    <dsp:sp modelId="{145052CA-2419-4F52-8885-845267754DD2}">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Safeguarding is promoting the welfare of children by protecting them from harm.</a:t>
          </a:r>
        </a:p>
      </dsp:txBody>
      <dsp:txXfrm>
        <a:off x="51003" y="1181411"/>
        <a:ext cx="6161634" cy="942803"/>
      </dsp:txXfrm>
    </dsp:sp>
    <dsp:sp modelId="{DCA269F6-A7EE-4A78-B95A-6F26821A1835}">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Safeguarding john by working together to safeguard him by protecting him and other children from maltreatment.</a:t>
          </a:r>
          <a:endParaRPr lang="en-US" sz="1900" kern="1200" dirty="0"/>
        </a:p>
      </dsp:txBody>
      <dsp:txXfrm>
        <a:off x="51003" y="2280942"/>
        <a:ext cx="6161634" cy="942803"/>
      </dsp:txXfrm>
    </dsp:sp>
    <dsp:sp modelId="{20E22D6C-01AF-41A4-900F-25BD2BE1E4C3}">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Preventing impairment of john and other children's health or wellbeing.</a:t>
          </a:r>
          <a:endParaRPr lang="en-US" sz="1900" kern="1200" dirty="0"/>
        </a:p>
      </dsp:txBody>
      <dsp:txXfrm>
        <a:off x="51003" y="3380471"/>
        <a:ext cx="6161634" cy="942803"/>
      </dsp:txXfrm>
    </dsp:sp>
    <dsp:sp modelId="{EB72AFC3-3F85-4688-B515-7037D5AA799F}">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Ensuring that children are growing in a conducive environment for effective provision of safe and care and wellbeing which was lacking in his case.</a:t>
          </a:r>
          <a:endParaRPr lang="en-US" sz="1900" kern="1200" dirty="0"/>
        </a:p>
      </dsp:txBody>
      <dsp:txXfrm>
        <a:off x="51003" y="4480001"/>
        <a:ext cx="6161634" cy="94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17B27-235A-40ED-B065-F571BDBC72FA}">
      <dsp:nvSpPr>
        <dsp:cNvPr id="0" name=""/>
        <dsp:cNvSpPr/>
      </dsp:nvSpPr>
      <dsp:spPr>
        <a:xfrm>
          <a:off x="0" y="768"/>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B55514F-451D-4B8E-957E-B33FBF1AA731}">
      <dsp:nvSpPr>
        <dsp:cNvPr id="0" name=""/>
        <dsp:cNvSpPr/>
      </dsp:nvSpPr>
      <dsp:spPr>
        <a:xfrm>
          <a:off x="0" y="768"/>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sz="1500" kern="1200"/>
        </a:p>
      </dsp:txBody>
      <dsp:txXfrm>
        <a:off x="0" y="768"/>
        <a:ext cx="12090480" cy="1258012"/>
      </dsp:txXfrm>
    </dsp:sp>
    <dsp:sp modelId="{C0AE02E4-C476-489E-A92C-5F2F479F949D}">
      <dsp:nvSpPr>
        <dsp:cNvPr id="0" name=""/>
        <dsp:cNvSpPr/>
      </dsp:nvSpPr>
      <dsp:spPr>
        <a:xfrm>
          <a:off x="0" y="1258781"/>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887704-5CAF-4AA8-98CD-EAB5C4FAA4B5}">
      <dsp:nvSpPr>
        <dsp:cNvPr id="0" name=""/>
        <dsp:cNvSpPr/>
      </dsp:nvSpPr>
      <dsp:spPr>
        <a:xfrm>
          <a:off x="0" y="1258781"/>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sz="1500" kern="1200"/>
        </a:p>
      </dsp:txBody>
      <dsp:txXfrm>
        <a:off x="0" y="1258781"/>
        <a:ext cx="12090480" cy="1258012"/>
      </dsp:txXfrm>
    </dsp:sp>
    <dsp:sp modelId="{592E9A22-F9F3-4386-98D1-5275FE0E1F17}">
      <dsp:nvSpPr>
        <dsp:cNvPr id="0" name=""/>
        <dsp:cNvSpPr/>
      </dsp:nvSpPr>
      <dsp:spPr>
        <a:xfrm>
          <a:off x="0" y="2516794"/>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6226BD0-2C59-4FAC-8684-296B611EE422}">
      <dsp:nvSpPr>
        <dsp:cNvPr id="0" name=""/>
        <dsp:cNvSpPr/>
      </dsp:nvSpPr>
      <dsp:spPr>
        <a:xfrm>
          <a:off x="0" y="2516794"/>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sz="1500" kern="1200"/>
        </a:p>
      </dsp:txBody>
      <dsp:txXfrm>
        <a:off x="0" y="2516794"/>
        <a:ext cx="12090480" cy="1258012"/>
      </dsp:txXfrm>
    </dsp:sp>
    <dsp:sp modelId="{53F40379-0A4C-40E4-BA58-0607D2682C58}">
      <dsp:nvSpPr>
        <dsp:cNvPr id="0" name=""/>
        <dsp:cNvSpPr/>
      </dsp:nvSpPr>
      <dsp:spPr>
        <a:xfrm>
          <a:off x="0" y="3774806"/>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CE0740-1D3F-491C-B6C5-BC6B7A885690}">
      <dsp:nvSpPr>
        <dsp:cNvPr id="0" name=""/>
        <dsp:cNvSpPr/>
      </dsp:nvSpPr>
      <dsp:spPr>
        <a:xfrm>
          <a:off x="0" y="3774806"/>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sz="1500" kern="1200"/>
        </a:p>
      </dsp:txBody>
      <dsp:txXfrm>
        <a:off x="0" y="3774806"/>
        <a:ext cx="12090480" cy="1258012"/>
      </dsp:txXfrm>
    </dsp:sp>
    <dsp:sp modelId="{7E573636-C177-4BBE-889B-BE80D66EFB35}">
      <dsp:nvSpPr>
        <dsp:cNvPr id="0" name=""/>
        <dsp:cNvSpPr/>
      </dsp:nvSpPr>
      <dsp:spPr>
        <a:xfrm>
          <a:off x="0" y="5032819"/>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868F475-4DDD-420F-96ED-28424024E08C}">
      <dsp:nvSpPr>
        <dsp:cNvPr id="0" name=""/>
        <dsp:cNvSpPr/>
      </dsp:nvSpPr>
      <dsp:spPr>
        <a:xfrm>
          <a:off x="0" y="5032819"/>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sz="1500" kern="1200"/>
        </a:p>
      </dsp:txBody>
      <dsp:txXfrm>
        <a:off x="0" y="5032819"/>
        <a:ext cx="12090480" cy="1258012"/>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ADE3E7-635B-4CBF-AFAE-ADB2F2CC266B}" type="datetimeFigureOut">
              <a:t>3/2/2022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CF3A4-D023-4E2B-AD4E-4F0E9961016D}" type="slidenum">
              <a:t>‹#›</a:t>
            </a:fld>
            <a:endParaRPr lang="en-GB"/>
          </a:p>
        </p:txBody>
      </p:sp>
    </p:spTree>
    <p:extLst>
      <p:ext uri="{BB962C8B-B14F-4D97-AF65-F5344CB8AC3E}">
        <p14:creationId xmlns:p14="http://schemas.microsoft.com/office/powerpoint/2010/main" val="3342052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slide contains the group names and who will be presenting and participating in the presentation. It also shows the module code with the module name.  </a:t>
            </a:r>
          </a:p>
        </p:txBody>
      </p:sp>
      <p:sp>
        <p:nvSpPr>
          <p:cNvPr id="4" name="Slide Number Placeholder 3"/>
          <p:cNvSpPr>
            <a:spLocks noGrp="1"/>
          </p:cNvSpPr>
          <p:nvPr>
            <p:ph type="sldNum" sz="quarter" idx="5"/>
          </p:nvPr>
        </p:nvSpPr>
        <p:spPr/>
        <p:txBody>
          <a:bodyPr/>
          <a:lstStyle/>
          <a:p>
            <a:fld id="{A12CF3A4-D023-4E2B-AD4E-4F0E9961016D}" type="slidenum">
              <a:t>1</a:t>
            </a:fld>
            <a:endParaRPr lang="en-GB"/>
          </a:p>
        </p:txBody>
      </p:sp>
    </p:spTree>
    <p:extLst>
      <p:ext uri="{BB962C8B-B14F-4D97-AF65-F5344CB8AC3E}">
        <p14:creationId xmlns:p14="http://schemas.microsoft.com/office/powerpoint/2010/main" val="4001309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contains the information of the module code the group presentation lecturers name and a small portion of the details to what the slides will be based upon. (Name of the presentation).</a:t>
            </a:r>
          </a:p>
        </p:txBody>
      </p:sp>
      <p:sp>
        <p:nvSpPr>
          <p:cNvPr id="4" name="Slide Number Placeholder 3"/>
          <p:cNvSpPr>
            <a:spLocks noGrp="1"/>
          </p:cNvSpPr>
          <p:nvPr>
            <p:ph type="sldNum" sz="quarter" idx="5"/>
          </p:nvPr>
        </p:nvSpPr>
        <p:spPr/>
        <p:txBody>
          <a:bodyPr/>
          <a:lstStyle/>
          <a:p>
            <a:fld id="{A12CF3A4-D023-4E2B-AD4E-4F0E9961016D}" type="slidenum">
              <a:rPr lang="en-GB"/>
              <a:t>2</a:t>
            </a:fld>
            <a:endParaRPr lang="en-GB"/>
          </a:p>
        </p:txBody>
      </p:sp>
    </p:spTree>
    <p:extLst>
      <p:ext uri="{BB962C8B-B14F-4D97-AF65-F5344CB8AC3E}">
        <p14:creationId xmlns:p14="http://schemas.microsoft.com/office/powerpoint/2010/main" val="19892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has been created to show the inter-disciplinary teams and shows a few of the teams working in this sector. This ranges from mental health nurse's and social workers, psychiatrist, GP's with many other professionals and other care givers in this sector which apply and give care to service user's and receivers. According to the NHS (2020). Multi-disciplinary team's or MDT consist of many different professionals and specialist that combine their resources for the well being of children, young people and families. </a:t>
            </a:r>
          </a:p>
          <a:p>
            <a:endParaRPr lang="en-US">
              <a:cs typeface="Calibri"/>
            </a:endParaRPr>
          </a:p>
          <a:p>
            <a:r>
              <a:rPr lang="en-US" dirty="0">
                <a:cs typeface="Calibri"/>
              </a:rPr>
              <a:t>NHS England's handbook for Multi-disciplinary teams which was created in (2013). The most three arguably important areas are.</a:t>
            </a:r>
          </a:p>
          <a:p>
            <a:r>
              <a:rPr lang="en-US" dirty="0">
                <a:cs typeface="Calibri"/>
              </a:rPr>
              <a:t>[1] Personalized care and support planning, this is key by which professionals and health care personal work together with patients and their </a:t>
            </a:r>
            <a:r>
              <a:rPr lang="en-US" dirty="0" err="1">
                <a:cs typeface="Calibri"/>
              </a:rPr>
              <a:t>carer</a:t>
            </a:r>
            <a:r>
              <a:rPr lang="en-US" dirty="0">
                <a:cs typeface="Calibri"/>
              </a:rPr>
              <a:t>  to meet their needs.</a:t>
            </a:r>
          </a:p>
          <a:p>
            <a:r>
              <a:rPr lang="en-US" dirty="0">
                <a:cs typeface="Calibri"/>
              </a:rPr>
              <a:t>[2] Person centered care refers to many different approaches. This concept is still an emerging and evolving area  depending on the preferences needs and circumstances of the person receiving the care.</a:t>
            </a:r>
          </a:p>
          <a:p>
            <a:r>
              <a:rPr lang="en-US" dirty="0">
                <a:cs typeface="Calibri"/>
              </a:rPr>
              <a:t>[3] MDT designated care coordinators/case managers of integrated care can support and empower patients and user's of services to become resilient and independent with taking responsibility managing their own care and living well is the aim of this process.</a:t>
            </a:r>
          </a:p>
          <a:p>
            <a:endParaRPr lang="en-US">
              <a:cs typeface="Calibri"/>
            </a:endParaRPr>
          </a:p>
        </p:txBody>
      </p:sp>
      <p:sp>
        <p:nvSpPr>
          <p:cNvPr id="4" name="Slide Number Placeholder 3"/>
          <p:cNvSpPr>
            <a:spLocks noGrp="1"/>
          </p:cNvSpPr>
          <p:nvPr>
            <p:ph type="sldNum" sz="quarter" idx="5"/>
          </p:nvPr>
        </p:nvSpPr>
        <p:spPr/>
        <p:txBody>
          <a:bodyPr/>
          <a:lstStyle/>
          <a:p>
            <a:fld id="{A12CF3A4-D023-4E2B-AD4E-4F0E9961016D}" type="slidenum">
              <a:rPr lang="en-GB"/>
              <a:t>4</a:t>
            </a:fld>
            <a:endParaRPr lang="en-GB"/>
          </a:p>
        </p:txBody>
      </p:sp>
    </p:spTree>
    <p:extLst>
      <p:ext uri="{BB962C8B-B14F-4D97-AF65-F5344CB8AC3E}">
        <p14:creationId xmlns:p14="http://schemas.microsoft.com/office/powerpoint/2010/main" val="3097315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Interdisciplinary teams are an approach to healthcare that integrates multi disciplines through collaboration. Their aim is to improve medical facilities function and ensure patients receive the best care possible. Interdisciplinary teams comprise of various disciplines and professionals by working in collaboration and addressing patients who might be suffering from multi physical and psychological needs.</a:t>
            </a:r>
          </a:p>
          <a:p>
            <a:endParaRPr lang="en-GB" dirty="0">
              <a:cs typeface="Calibri"/>
            </a:endParaRPr>
          </a:p>
          <a:p>
            <a:r>
              <a:rPr lang="en-GB" dirty="0">
                <a:cs typeface="Calibri"/>
              </a:rPr>
              <a:t>Interdisciplinary teams have become much needed and so has their contribution to the healthcare sector one factor is an ageing population and so successful patients care requires larger capacity of learning and skills. Improving care and outcomes by working together interdisciplinary teams can provide a unique insight into patients conditions if a cardiologist, physician and nurses all work together they can notice symptoms specific to there speciality. This also includes better communication and encourages awareness while giving faster care within this approach.</a:t>
            </a:r>
          </a:p>
        </p:txBody>
      </p:sp>
      <p:sp>
        <p:nvSpPr>
          <p:cNvPr id="4" name="Slide Number Placeholder 3"/>
          <p:cNvSpPr>
            <a:spLocks noGrp="1"/>
          </p:cNvSpPr>
          <p:nvPr>
            <p:ph type="sldNum" sz="quarter" idx="5"/>
          </p:nvPr>
        </p:nvSpPr>
        <p:spPr/>
        <p:txBody>
          <a:bodyPr/>
          <a:lstStyle/>
          <a:p>
            <a:fld id="{A12CF3A4-D023-4E2B-AD4E-4F0E9961016D}" type="slidenum">
              <a:rPr lang="en-GB"/>
              <a:t>5</a:t>
            </a:fld>
            <a:endParaRPr lang="en-GB"/>
          </a:p>
        </p:txBody>
      </p:sp>
    </p:spTree>
    <p:extLst>
      <p:ext uri="{BB962C8B-B14F-4D97-AF65-F5344CB8AC3E}">
        <p14:creationId xmlns:p14="http://schemas.microsoft.com/office/powerpoint/2010/main" val="3373958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6</a:t>
            </a:fld>
            <a:endParaRPr lang="en-GB"/>
          </a:p>
        </p:txBody>
      </p:sp>
    </p:spTree>
    <p:extLst>
      <p:ext uri="{BB962C8B-B14F-4D97-AF65-F5344CB8AC3E}">
        <p14:creationId xmlns:p14="http://schemas.microsoft.com/office/powerpoint/2010/main" val="66503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7</a:t>
            </a:fld>
            <a:endParaRPr lang="en-GB"/>
          </a:p>
        </p:txBody>
      </p:sp>
    </p:spTree>
    <p:extLst>
      <p:ext uri="{BB962C8B-B14F-4D97-AF65-F5344CB8AC3E}">
        <p14:creationId xmlns:p14="http://schemas.microsoft.com/office/powerpoint/2010/main" val="2699967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8</a:t>
            </a:fld>
            <a:endParaRPr lang="en-GB"/>
          </a:p>
        </p:txBody>
      </p:sp>
    </p:spTree>
    <p:extLst>
      <p:ext uri="{BB962C8B-B14F-4D97-AF65-F5344CB8AC3E}">
        <p14:creationId xmlns:p14="http://schemas.microsoft.com/office/powerpoint/2010/main" val="175575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Google.com Smith-nephew.com</a:t>
            </a:r>
          </a:p>
          <a:p>
            <a:r>
              <a:rPr lang="en-US" dirty="0"/>
              <a:t>Google.com thecornerofexcellence.com</a:t>
            </a:r>
            <a:endParaRPr lang="en-GB" dirty="0"/>
          </a:p>
        </p:txBody>
      </p:sp>
      <p:sp>
        <p:nvSpPr>
          <p:cNvPr id="4" name="Slide Number Placeholder 3"/>
          <p:cNvSpPr>
            <a:spLocks noGrp="1"/>
          </p:cNvSpPr>
          <p:nvPr>
            <p:ph type="sldNum" sz="quarter" idx="10"/>
          </p:nvPr>
        </p:nvSpPr>
        <p:spPr/>
        <p:txBody>
          <a:bodyPr/>
          <a:lstStyle/>
          <a:p>
            <a:fld id="{6EFAEEF6-0E25-4EE1-ADDB-48C40D32A395}" type="slidenum">
              <a:rPr lang="en-GB" smtClean="0"/>
              <a:t>14</a:t>
            </a:fld>
            <a:endParaRPr lang="en-GB"/>
          </a:p>
        </p:txBody>
      </p:sp>
    </p:spTree>
    <p:extLst>
      <p:ext uri="{BB962C8B-B14F-4D97-AF65-F5344CB8AC3E}">
        <p14:creationId xmlns:p14="http://schemas.microsoft.com/office/powerpoint/2010/main" val="3122966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1225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208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451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6389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3/2/2022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8883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3/2/2022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004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102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1598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872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20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12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401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723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4632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86709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7260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105599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54242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EA0C0817-A112-4847-8014-A94B7D2A4EA3}" type="datetime1">
              <a:rPr lang="en-US" smtClean="0"/>
              <a:t>3/2/2022</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1210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BD4B15-96D9-4F62-81F4-44FAA0243003}"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2542876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BD4B15-96D9-4F62-81F4-44FAA0243003}"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397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2.jpe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40690118"/>
      </p:ext>
    </p:extLst>
  </p:cSld>
  <p:clrMap bg1="dk1" tx1="lt1" bg2="dk2" tx2="lt2" accent1="accent1" accent2="accent2" accent3="accent3" accent4="accent4" accent5="accent5" accent6="accent6" hlink="hlink" folHlink="folHlink"/>
  <p:sldLayoutIdLst>
    <p:sldLayoutId id="2147484338" r:id="rId1"/>
    <p:sldLayoutId id="2147484339" r:id="rId2"/>
    <p:sldLayoutId id="2147484340" r:id="rId3"/>
    <p:sldLayoutId id="2147484341" r:id="rId4"/>
    <p:sldLayoutId id="2147484342" r:id="rId5"/>
    <p:sldLayoutId id="2147484343" r:id="rId6"/>
    <p:sldLayoutId id="2147484344" r:id="rId7"/>
    <p:sldLayoutId id="2147484345" r:id="rId8"/>
    <p:sldLayoutId id="2147484346" r:id="rId9"/>
    <p:sldLayoutId id="2147484347" r:id="rId10"/>
    <p:sldLayoutId id="2147484348" r:id="rId11"/>
    <p:sldLayoutId id="2147484349" r:id="rId12"/>
    <p:sldLayoutId id="2147484350" r:id="rId13"/>
    <p:sldLayoutId id="214748435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74892277"/>
      </p:ext>
    </p:extLst>
  </p:cSld>
  <p:clrMap bg1="dk1" tx1="lt1" bg2="dk2" tx2="lt2" accent1="accent1" accent2="accent2" accent3="accent3" accent4="accent4" accent5="accent5" accent6="accent6" hlink="hlink" folHlink="folHlink"/>
  <p:sldLayoutIdLst>
    <p:sldLayoutId id="2147483984" r:id="rId1"/>
    <p:sldLayoutId id="2147483988"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5">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F6FA2B21-3FCD-4721-B95C-427943F61125}" type="datetime1">
              <a:rPr lang="en-US" smtClean="0"/>
              <a:t>3/2/2022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1026342"/>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3" r:id="rId3"/>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BD4B15-96D9-4F62-81F4-44FAA0243003}" type="datetimeFigureOut">
              <a:rPr lang="en-GB" smtClean="0"/>
              <a:t>02/03/2022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77E665-04C7-4D1C-AF28-A0FA9FE858A3}" type="slidenum">
              <a:rPr lang="en-GB" smtClean="0"/>
              <a:t>‹#›</a:t>
            </a:fld>
            <a:endParaRPr lang="en-GB"/>
          </a:p>
        </p:txBody>
      </p:sp>
    </p:spTree>
    <p:extLst>
      <p:ext uri="{BB962C8B-B14F-4D97-AF65-F5344CB8AC3E}">
        <p14:creationId xmlns:p14="http://schemas.microsoft.com/office/powerpoint/2010/main" val="4249278923"/>
      </p:ext>
    </p:extLst>
  </p:cSld>
  <p:clrMap bg1="lt1" tx1="dk1" bg2="lt2" tx2="dk2" accent1="accent1" accent2="accent2" accent3="accent3" accent4="accent4" accent5="accent5" accent6="accent6" hlink="hlink" folHlink="folHlink"/>
  <p:sldLayoutIdLst>
    <p:sldLayoutId id="2147483892" r:id="rId1"/>
    <p:sldLayoutId id="2147483893"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uowtsd-my.sharepoint.com/personal/2014838_student_uwtsd_ac_uk/Documents/Presentation20.pptx"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Trinity_College,_Carmarthen" TargetMode="Externa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hyperlink" Target="https://creativecommons.org/licenses/by/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rontiersin.org/articles/10.3389/fmed.2019.00035/full" TargetMode="External"/><Relationship Id="rId5" Type="http://schemas.openxmlformats.org/officeDocument/2006/relationships/image" Target="../media/image10.jpeg"/><Relationship Id="rId4" Type="http://schemas.openxmlformats.org/officeDocument/2006/relationships/hyperlink" Target="http://www.serena.unina.it/index.php/jop/article/view/28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libguides.gwumc.edu/interprofession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bden.leeds.sch.uk/who-are-the-different-professionals-who-can-help-m/" TargetMode="External"/><Relationship Id="rId2" Type="http://schemas.openxmlformats.org/officeDocument/2006/relationships/hyperlink" Target="https://hitconcultant.net/wp-content/uploads/2016/05/HealthcareCloud-Drivers.png" TargetMode="External"/><Relationship Id="rId1" Type="http://schemas.openxmlformats.org/officeDocument/2006/relationships/slideLayout" Target="../slideLayouts/slideLayout15.xml"/><Relationship Id="rId5" Type="http://schemas.openxmlformats.org/officeDocument/2006/relationships/hyperlink" Target="Https://www.nhs.uk/nhs-services/mental-health-services/mental-health-services-for-young-people-mental-health-services-cypmhs-paren" TargetMode="External"/><Relationship Id="rId4" Type="http://schemas.openxmlformats.org/officeDocument/2006/relationships/hyperlink" Target="https://www.google.com/search?q=children+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3">
            <a:extLst>
              <a:ext uri="{FF2B5EF4-FFF2-40B4-BE49-F238E27FC236}">
                <a16:creationId xmlns:a16="http://schemas.microsoft.com/office/drawing/2014/main" id="{2AE7D863-9391-44C7-AB7F-57B90635DC00}"/>
              </a:ext>
            </a:extLst>
          </p:cNvPr>
          <p:cNvPicPr>
            <a:picLocks noChangeAspect="1"/>
          </p:cNvPicPr>
          <p:nvPr/>
        </p:nvPicPr>
        <p:blipFill rotWithShape="1">
          <a:blip r:embed="rId3">
            <a:alphaModFix amt="70000"/>
          </a:blip>
          <a:srcRect t="28273" r="-1" b="15474"/>
          <a:stretch/>
        </p:blipFill>
        <p:spPr>
          <a:xfrm>
            <a:off x="-11703" y="10"/>
            <a:ext cx="12188932" cy="6856614"/>
          </a:xfrm>
          <a:prstGeom prst="rect">
            <a:avLst/>
          </a:prstGeom>
        </p:spPr>
      </p:pic>
      <p:sp>
        <p:nvSpPr>
          <p:cNvPr id="2" name="Title 1"/>
          <p:cNvSpPr>
            <a:spLocks noGrp="1"/>
          </p:cNvSpPr>
          <p:nvPr>
            <p:ph type="ctrTitle"/>
          </p:nvPr>
        </p:nvSpPr>
        <p:spPr>
          <a:xfrm>
            <a:off x="996275" y="1253667"/>
            <a:ext cx="10190071" cy="4595875"/>
          </a:xfrm>
        </p:spPr>
        <p:txBody>
          <a:bodyPr anchor="b">
            <a:normAutofit/>
          </a:bodyPr>
          <a:lstStyle/>
          <a:p>
            <a:pPr algn="ctr">
              <a:lnSpc>
                <a:spcPct val="90000"/>
              </a:lnSpc>
            </a:pPr>
            <a:r>
              <a:rPr lang="en-GB" sz="3200" b="1" u="sng">
                <a:solidFill>
                  <a:srgbClr val="FFFFFF"/>
                </a:solidFill>
                <a:ea typeface="+mj-lt"/>
                <a:cs typeface="+mj-lt"/>
              </a:rPr>
              <a:t>Omar </a:t>
            </a:r>
            <a:r>
              <a:rPr lang="en-GB" sz="3200" b="1" u="sng" err="1">
                <a:solidFill>
                  <a:srgbClr val="FFFFFF"/>
                </a:solidFill>
                <a:ea typeface="+mj-lt"/>
                <a:cs typeface="+mj-lt"/>
              </a:rPr>
              <a:t>Daboe</a:t>
            </a:r>
            <a:r>
              <a:rPr lang="en-GB" sz="3200" b="1">
                <a:solidFill>
                  <a:srgbClr val="FFFFFF"/>
                </a:solidFill>
                <a:ea typeface="+mj-lt"/>
                <a:cs typeface="+mj-lt"/>
              </a:rPr>
              <a:t> (2020336)</a:t>
            </a:r>
            <a:br>
              <a:rPr lang="en-GB" sz="3200" b="1">
                <a:ea typeface="+mj-lt"/>
                <a:cs typeface="+mj-lt"/>
              </a:rPr>
            </a:br>
            <a:r>
              <a:rPr lang="en-GB" sz="3200" b="1" u="sng">
                <a:solidFill>
                  <a:srgbClr val="FFFFFF"/>
                </a:solidFill>
                <a:ea typeface="+mj-lt"/>
                <a:cs typeface="+mj-lt"/>
              </a:rPr>
              <a:t>Alix Sandrine </a:t>
            </a:r>
            <a:r>
              <a:rPr lang="en-GB" sz="3200" b="1" u="sng" err="1">
                <a:solidFill>
                  <a:srgbClr val="FFFFFF"/>
                </a:solidFill>
                <a:ea typeface="+mj-lt"/>
                <a:cs typeface="+mj-lt"/>
              </a:rPr>
              <a:t>Mawe</a:t>
            </a:r>
            <a:r>
              <a:rPr lang="en-GB" sz="3200" b="1">
                <a:solidFill>
                  <a:srgbClr val="FFFFFF"/>
                </a:solidFill>
                <a:ea typeface="+mj-lt"/>
                <a:cs typeface="+mj-lt"/>
              </a:rPr>
              <a:t> (2014838)</a:t>
            </a:r>
            <a:br>
              <a:rPr lang="en-GB" sz="3200" b="1">
                <a:ea typeface="+mj-lt"/>
                <a:cs typeface="+mj-lt"/>
              </a:rPr>
            </a:br>
            <a:r>
              <a:rPr lang="en-GB" sz="3200" b="1" u="sng">
                <a:solidFill>
                  <a:srgbClr val="FFFFFF"/>
                </a:solidFill>
                <a:ea typeface="+mj-lt"/>
                <a:cs typeface="+mj-lt"/>
              </a:rPr>
              <a:t>Umar Rahman</a:t>
            </a:r>
            <a:r>
              <a:rPr lang="en-GB" sz="3200" b="1">
                <a:solidFill>
                  <a:srgbClr val="FFFFFF"/>
                </a:solidFill>
                <a:ea typeface="+mj-lt"/>
                <a:cs typeface="+mj-lt"/>
              </a:rPr>
              <a:t> (2018610)</a:t>
            </a:r>
            <a:br>
              <a:rPr lang="en-GB" sz="3200" b="1">
                <a:ea typeface="+mj-lt"/>
                <a:cs typeface="+mj-lt"/>
              </a:rPr>
            </a:br>
            <a:r>
              <a:rPr lang="en-GB" sz="3200" b="1" u="sng">
                <a:solidFill>
                  <a:srgbClr val="FFFFFF"/>
                </a:solidFill>
                <a:ea typeface="+mj-lt"/>
                <a:cs typeface="+mj-lt"/>
              </a:rPr>
              <a:t>Sefia Bibi </a:t>
            </a:r>
            <a:r>
              <a:rPr lang="en-GB" sz="3200" b="1">
                <a:solidFill>
                  <a:srgbClr val="FFFFFF"/>
                </a:solidFill>
                <a:ea typeface="+mj-lt"/>
                <a:cs typeface="+mj-lt"/>
              </a:rPr>
              <a:t>(2014087)</a:t>
            </a:r>
            <a:br>
              <a:rPr lang="en-GB" sz="3200" b="1">
                <a:ea typeface="+mj-lt"/>
                <a:cs typeface="+mj-lt"/>
              </a:rPr>
            </a:br>
            <a:r>
              <a:rPr lang="en-GB" sz="3200" b="1" u="sng">
                <a:solidFill>
                  <a:srgbClr val="FFFFFF"/>
                </a:solidFill>
                <a:ea typeface="+mj-lt"/>
                <a:cs typeface="+mj-lt"/>
              </a:rPr>
              <a:t>Yasmin Azam </a:t>
            </a:r>
            <a:r>
              <a:rPr lang="en-GB" sz="3200" b="1">
                <a:solidFill>
                  <a:srgbClr val="FFFFFF"/>
                </a:solidFill>
                <a:ea typeface="+mj-lt"/>
                <a:cs typeface="+mj-lt"/>
              </a:rPr>
              <a:t>(2013925)</a:t>
            </a:r>
            <a:br>
              <a:rPr lang="en-GB" sz="3200" b="1">
                <a:ea typeface="+mj-lt"/>
                <a:cs typeface="+mj-lt"/>
              </a:rPr>
            </a:br>
            <a:br>
              <a:rPr lang="en-GB" sz="1700">
                <a:ea typeface="+mj-lt"/>
                <a:cs typeface="+mj-lt"/>
              </a:rPr>
            </a:br>
            <a:br>
              <a:rPr lang="en-GB" sz="1700" b="1">
                <a:ea typeface="+mj-lt"/>
                <a:cs typeface="+mj-lt"/>
              </a:rPr>
            </a:br>
            <a:br>
              <a:rPr lang="en-GB" sz="1700" b="1">
                <a:ea typeface="+mj-lt"/>
                <a:cs typeface="+mj-lt"/>
              </a:rPr>
            </a:br>
            <a:br>
              <a:rPr lang="en-GB" sz="1700" b="1">
                <a:ea typeface="+mj-lt"/>
                <a:cs typeface="+mj-lt"/>
              </a:rPr>
            </a:br>
            <a:br>
              <a:rPr lang="en-GB" sz="1700" b="1">
                <a:ea typeface="+mj-lt"/>
                <a:cs typeface="+mj-lt"/>
              </a:rPr>
            </a:br>
            <a:endParaRPr lang="en-GB" sz="1700">
              <a:solidFill>
                <a:srgbClr val="FFFFFF"/>
              </a:solidFill>
              <a:ea typeface="+mj-lt"/>
              <a:cs typeface="+mj-lt"/>
            </a:endParaRPr>
          </a:p>
        </p:txBody>
      </p:sp>
      <p:sp>
        <p:nvSpPr>
          <p:cNvPr id="3" name="Subtitle 2"/>
          <p:cNvSpPr>
            <a:spLocks noGrp="1"/>
          </p:cNvSpPr>
          <p:nvPr>
            <p:ph type="subTitle" idx="1"/>
          </p:nvPr>
        </p:nvSpPr>
        <p:spPr>
          <a:xfrm>
            <a:off x="738062" y="3839899"/>
            <a:ext cx="9781327" cy="2520960"/>
          </a:xfrm>
        </p:spPr>
        <p:txBody>
          <a:bodyPr vert="horz" lIns="91440" tIns="45720" rIns="91440" bIns="45720" rtlCol="0" anchor="t">
            <a:normAutofit/>
          </a:bodyPr>
          <a:lstStyle/>
          <a:p>
            <a:r>
              <a:rPr lang="en-GB" sz="2200" b="1">
                <a:solidFill>
                  <a:srgbClr val="FFFFFF"/>
                </a:solidFill>
                <a:ea typeface="+mn-lt"/>
                <a:cs typeface="+mn-lt"/>
              </a:rPr>
              <a:t>)</a:t>
            </a:r>
            <a:endParaRPr lang="en-US"/>
          </a:p>
          <a:p>
            <a:br>
              <a:rPr lang="en-GB" sz="2200" b="1">
                <a:solidFill>
                  <a:srgbClr val="FFFFFF"/>
                </a:solidFill>
                <a:ea typeface="+mn-lt"/>
                <a:cs typeface="+mn-lt"/>
              </a:rPr>
            </a:br>
            <a:br>
              <a:rPr lang="en-GB" sz="2200" b="1">
                <a:solidFill>
                  <a:srgbClr val="FFFFFF"/>
                </a:solidFill>
                <a:ea typeface="+mn-lt"/>
                <a:cs typeface="+mn-lt"/>
              </a:rPr>
            </a:br>
            <a:endParaRPr lang="en-GB" sz="2200" b="1">
              <a:solidFill>
                <a:srgbClr val="FFFFFF"/>
              </a:solidFill>
              <a:ea typeface="+mn-lt"/>
              <a:cs typeface="+mn-lt"/>
            </a:endParaRPr>
          </a:p>
        </p:txBody>
      </p:sp>
      <p:pic>
        <p:nvPicPr>
          <p:cNvPr id="4" name="Picture 4">
            <a:extLst>
              <a:ext uri="{FF2B5EF4-FFF2-40B4-BE49-F238E27FC236}">
                <a16:creationId xmlns:a16="http://schemas.microsoft.com/office/drawing/2014/main" id="{F8C96337-D006-4AA7-A720-228E5AEA8D7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1500" y="1202532"/>
            <a:ext cx="2476499" cy="4071936"/>
          </a:xfrm>
          <a:prstGeom prst="rect">
            <a:avLst/>
          </a:prstGeom>
        </p:spPr>
      </p:pic>
      <p:sp>
        <p:nvSpPr>
          <p:cNvPr id="5" name="TextBox 4">
            <a:extLst>
              <a:ext uri="{FF2B5EF4-FFF2-40B4-BE49-F238E27FC236}">
                <a16:creationId xmlns:a16="http://schemas.microsoft.com/office/drawing/2014/main" id="{AD58EA99-984F-459C-B924-656F69D45FC4}"/>
              </a:ext>
            </a:extLst>
          </p:cNvPr>
          <p:cNvSpPr txBox="1"/>
          <p:nvPr/>
        </p:nvSpPr>
        <p:spPr>
          <a:xfrm>
            <a:off x="1583531" y="3845719"/>
            <a:ext cx="1587500" cy="317500"/>
          </a:xfrm>
          <a:prstGeom prst="rect">
            <a:avLst/>
          </a:prstGeom>
        </p:spPr>
        <p:txBody>
          <a:bodyPr lIns="91440" tIns="45720" rIns="91440" bIns="45720" anchor="t">
            <a:normAutofit fontScale="47500" lnSpcReduction="20000"/>
          </a:bodyPr>
          <a:lstStyle/>
          <a:p>
            <a:r>
              <a:rPr lang="en-US">
                <a:hlinkClick r:id="rId5"/>
              </a:rPr>
              <a:t>This Photo</a:t>
            </a:r>
            <a:r>
              <a:rPr lang="en-US"/>
              <a:t> by  </a:t>
            </a:r>
            <a:r>
              <a:rPr lang="en-US">
                <a:hlinkClick r:id="rId6"/>
              </a:rPr>
              <a:t>CC BY-SA</a:t>
            </a:r>
            <a:r>
              <a:rPr lang="en-US"/>
              <a:t>.</a:t>
            </a:r>
          </a:p>
        </p:txBody>
      </p:sp>
      <p:sp>
        <p:nvSpPr>
          <p:cNvPr id="6" name="Thought Bubble: Cloud 5">
            <a:extLst>
              <a:ext uri="{FF2B5EF4-FFF2-40B4-BE49-F238E27FC236}">
                <a16:creationId xmlns:a16="http://schemas.microsoft.com/office/drawing/2014/main" id="{CD1DB24E-E2CE-4420-925C-E9354A93985D}"/>
              </a:ext>
            </a:extLst>
          </p:cNvPr>
          <p:cNvSpPr/>
          <p:nvPr/>
        </p:nvSpPr>
        <p:spPr>
          <a:xfrm>
            <a:off x="10058400" y="5443845"/>
            <a:ext cx="2203938" cy="119575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
        <p:nvSpPr>
          <p:cNvPr id="7" name="TextBox 6">
            <a:extLst>
              <a:ext uri="{FF2B5EF4-FFF2-40B4-BE49-F238E27FC236}">
                <a16:creationId xmlns:a16="http://schemas.microsoft.com/office/drawing/2014/main" id="{35779611-9F44-4705-B2DE-A05CAB44AED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Presentation20</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62000"/>
                <a:hueMod val="108000"/>
                <a:satMod val="164000"/>
                <a:lumMod val="69000"/>
              </a:schemeClr>
              <a:schemeClr val="bg1">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A121-46AE-4A15-AA10-B34497C758DA}"/>
              </a:ext>
            </a:extLst>
          </p:cNvPr>
          <p:cNvSpPr>
            <a:spLocks noGrp="1"/>
          </p:cNvSpPr>
          <p:nvPr>
            <p:ph type="ctrTitle"/>
          </p:nvPr>
        </p:nvSpPr>
        <p:spPr>
          <a:xfrm>
            <a:off x="1154954" y="1293845"/>
            <a:ext cx="9154801" cy="3455162"/>
          </a:xfrm>
        </p:spPr>
        <p:txBody>
          <a:bodyPr>
            <a:normAutofit/>
          </a:bodyPr>
          <a:lstStyle/>
          <a:p>
            <a:pPr algn="ctr">
              <a:lnSpc>
                <a:spcPct val="90000"/>
              </a:lnSpc>
              <a:spcBef>
                <a:spcPts val="1000"/>
              </a:spcBef>
            </a:pPr>
            <a:r>
              <a:rPr lang="en-GB" sz="6000" u="sng">
                <a:solidFill>
                  <a:schemeClr val="tx1"/>
                </a:solidFill>
                <a:ea typeface="+mj-lt"/>
                <a:cs typeface="+mj-lt"/>
              </a:rPr>
              <a:t>TASK-1</a:t>
            </a:r>
            <a:endParaRPr lang="en-US" sz="6000">
              <a:solidFill>
                <a:schemeClr val="tx1"/>
              </a:solidFill>
              <a:ea typeface="+mj-lt"/>
              <a:cs typeface="+mj-lt"/>
            </a:endParaRPr>
          </a:p>
          <a:p>
            <a:pPr algn="ctr">
              <a:lnSpc>
                <a:spcPct val="90000"/>
              </a:lnSpc>
              <a:spcBef>
                <a:spcPts val="1000"/>
              </a:spcBef>
            </a:pPr>
            <a:r>
              <a:rPr lang="en-GB" sz="4400" u="sng">
                <a:solidFill>
                  <a:schemeClr val="tx1"/>
                </a:solidFill>
                <a:ea typeface="+mj-lt"/>
                <a:cs typeface="+mj-lt"/>
              </a:rPr>
              <a:t>Group Presentation</a:t>
            </a:r>
          </a:p>
          <a:p>
            <a:pPr algn="ctr">
              <a:lnSpc>
                <a:spcPct val="90000"/>
              </a:lnSpc>
              <a:spcBef>
                <a:spcPts val="1000"/>
              </a:spcBef>
            </a:pPr>
            <a:r>
              <a:rPr lang="en-GB" sz="3600">
                <a:solidFill>
                  <a:schemeClr val="tx1"/>
                </a:solidFill>
                <a:ea typeface="+mj-lt"/>
                <a:cs typeface="+mj-lt"/>
              </a:rPr>
              <a:t>Children young people and families</a:t>
            </a:r>
            <a:endParaRPr lang="en-US" sz="3600">
              <a:solidFill>
                <a:schemeClr val="tx1"/>
              </a:solidFill>
              <a:ea typeface="+mj-lt"/>
              <a:cs typeface="+mj-lt"/>
            </a:endParaRPr>
          </a:p>
          <a:p>
            <a:pPr algn="ctr">
              <a:lnSpc>
                <a:spcPct val="90000"/>
              </a:lnSpc>
              <a:spcBef>
                <a:spcPts val="1000"/>
              </a:spcBef>
            </a:pPr>
            <a:r>
              <a:rPr lang="en-GB" sz="3600">
                <a:solidFill>
                  <a:schemeClr val="tx1"/>
                </a:solidFill>
                <a:ea typeface="+mj-lt"/>
                <a:cs typeface="+mj-lt"/>
              </a:rPr>
              <a:t>Module Code (BMHP5004)</a:t>
            </a:r>
            <a:br>
              <a:rPr lang="en-GB" sz="3600">
                <a:ea typeface="+mj-lt"/>
                <a:cs typeface="+mj-lt"/>
              </a:rPr>
            </a:br>
            <a:r>
              <a:rPr lang="en-GB" sz="3600">
                <a:solidFill>
                  <a:schemeClr val="tx1"/>
                </a:solidFill>
              </a:rPr>
              <a:t>Lecturer Dr Muhammad Hossain</a:t>
            </a:r>
          </a:p>
        </p:txBody>
      </p:sp>
      <p:sp>
        <p:nvSpPr>
          <p:cNvPr id="3" name="Speech Bubble: Oval 2">
            <a:extLst>
              <a:ext uri="{FF2B5EF4-FFF2-40B4-BE49-F238E27FC236}">
                <a16:creationId xmlns:a16="http://schemas.microsoft.com/office/drawing/2014/main" id="{0571E283-C81A-4BF1-ACFB-B832E4C88EF3}"/>
              </a:ext>
            </a:extLst>
          </p:cNvPr>
          <p:cNvSpPr/>
          <p:nvPr/>
        </p:nvSpPr>
        <p:spPr>
          <a:xfrm>
            <a:off x="9718431" y="5525906"/>
            <a:ext cx="2379784" cy="104335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5377539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599F-31C5-4A5A-AC7F-01C09C258C9A}"/>
              </a:ext>
            </a:extLst>
          </p:cNvPr>
          <p:cNvSpPr>
            <a:spLocks noGrp="1"/>
          </p:cNvSpPr>
          <p:nvPr>
            <p:ph type="title"/>
          </p:nvPr>
        </p:nvSpPr>
        <p:spPr>
          <a:xfrm>
            <a:off x="1018191" y="685800"/>
            <a:ext cx="7411825" cy="1752599"/>
          </a:xfrm>
        </p:spPr>
        <p:txBody>
          <a:bodyPr>
            <a:normAutofit/>
          </a:bodyPr>
          <a:lstStyle/>
          <a:p>
            <a:pPr algn="l"/>
            <a:r>
              <a:rPr lang="en-GB" u="sng">
                <a:latin typeface="Aharoni"/>
                <a:cs typeface="Aharoni"/>
              </a:rPr>
              <a:t>Introduction</a:t>
            </a:r>
          </a:p>
        </p:txBody>
      </p:sp>
      <p:sp>
        <p:nvSpPr>
          <p:cNvPr id="41" name="Content Placeholder 2">
            <a:extLst>
              <a:ext uri="{FF2B5EF4-FFF2-40B4-BE49-F238E27FC236}">
                <a16:creationId xmlns:a16="http://schemas.microsoft.com/office/drawing/2014/main" id="{D01162A2-8BC2-4012-91DA-CDB8575BAAC2}"/>
              </a:ext>
            </a:extLst>
          </p:cNvPr>
          <p:cNvSpPr>
            <a:spLocks noGrp="1"/>
          </p:cNvSpPr>
          <p:nvPr>
            <p:ph idx="1"/>
          </p:nvPr>
        </p:nvSpPr>
        <p:spPr>
          <a:xfrm>
            <a:off x="1018190" y="2666999"/>
            <a:ext cx="7243603" cy="2719193"/>
          </a:xfrm>
        </p:spPr>
        <p:txBody>
          <a:bodyPr vert="horz" lIns="91440" tIns="45720" rIns="91440" bIns="45720" rtlCol="0" anchor="t">
            <a:normAutofit/>
          </a:bodyPr>
          <a:lstStyle/>
          <a:p>
            <a:pPr marL="344170" indent="-344170">
              <a:lnSpc>
                <a:spcPct val="90000"/>
              </a:lnSpc>
              <a:buChar char="Ø"/>
            </a:pPr>
            <a:r>
              <a:rPr lang="en-GB" sz="1800"/>
              <a:t>Case study involving 15 years old John with cerebral palsy.</a:t>
            </a:r>
            <a:endParaRPr lang="en-GB" sz="1800">
              <a:cs typeface="Arial"/>
            </a:endParaRPr>
          </a:p>
          <a:p>
            <a:pPr marL="344170" indent="-344170">
              <a:lnSpc>
                <a:spcPct val="90000"/>
              </a:lnSpc>
              <a:buChar char="Ø"/>
            </a:pPr>
            <a:r>
              <a:rPr lang="en-GB" sz="1800"/>
              <a:t>John also suffered from epilepsy among other conditions.</a:t>
            </a:r>
            <a:endParaRPr lang="en-GB" sz="1800">
              <a:cs typeface="Arial"/>
            </a:endParaRPr>
          </a:p>
          <a:p>
            <a:pPr marL="344170" indent="-344170">
              <a:lnSpc>
                <a:spcPct val="90000"/>
              </a:lnSpc>
              <a:buChar char="Ø"/>
            </a:pPr>
            <a:r>
              <a:rPr lang="en-GB" sz="1800"/>
              <a:t>John passed away in 2020 in a sudden unexpected death.</a:t>
            </a:r>
            <a:endParaRPr lang="en-GB" sz="1800">
              <a:cs typeface="Arial"/>
            </a:endParaRPr>
          </a:p>
          <a:p>
            <a:pPr marL="344170" indent="-344170">
              <a:lnSpc>
                <a:spcPct val="90000"/>
              </a:lnSpc>
              <a:buChar char="Ø"/>
            </a:pPr>
            <a:r>
              <a:rPr lang="en-GB" sz="1800"/>
              <a:t>Concerns from health Professionals with child in need plan.</a:t>
            </a:r>
            <a:endParaRPr lang="en-GB" sz="1800">
              <a:cs typeface="Arial"/>
            </a:endParaRPr>
          </a:p>
          <a:p>
            <a:pPr marL="344170" indent="-344170">
              <a:lnSpc>
                <a:spcPct val="90000"/>
              </a:lnSpc>
              <a:buChar char="Ø"/>
            </a:pPr>
            <a:r>
              <a:rPr lang="en-GB" sz="1800"/>
              <a:t>John's mother had mental health problems and was hostile.</a:t>
            </a:r>
            <a:endParaRPr lang="en-GB" sz="1800">
              <a:cs typeface="Arial"/>
            </a:endParaRPr>
          </a:p>
          <a:p>
            <a:pPr marL="344170" indent="-344170">
              <a:lnSpc>
                <a:spcPct val="90000"/>
              </a:lnSpc>
              <a:buChar char="Ø"/>
            </a:pPr>
            <a:r>
              <a:rPr lang="en-GB" sz="1800"/>
              <a:t>Resistant to change and medical care may have impacted John.</a:t>
            </a:r>
            <a:endParaRPr lang="en-GB" sz="1800">
              <a:cs typeface="Arial"/>
            </a:endParaRPr>
          </a:p>
          <a:p>
            <a:pPr marL="344170" indent="-344170">
              <a:lnSpc>
                <a:spcPct val="90000"/>
              </a:lnSpc>
              <a:buChar char="Ø"/>
            </a:pPr>
            <a:r>
              <a:rPr lang="en-GB" sz="1800"/>
              <a:t>Concerns weren’t met with passion and hostility misunderstood. </a:t>
            </a:r>
            <a:endParaRPr lang="en-GB" sz="1800">
              <a:cs typeface="Arial"/>
            </a:endParaRPr>
          </a:p>
          <a:p>
            <a:pPr marL="344170" indent="-344170">
              <a:lnSpc>
                <a:spcPct val="90000"/>
              </a:lnSpc>
            </a:pPr>
            <a:endParaRPr lang="en-GB" sz="1800">
              <a:cs typeface="Arial"/>
            </a:endParaRPr>
          </a:p>
          <a:p>
            <a:pPr marL="344170" indent="-344170">
              <a:lnSpc>
                <a:spcPct val="90000"/>
              </a:lnSpc>
            </a:pPr>
            <a:endParaRPr lang="en-GB" sz="1800">
              <a:cs typeface="Arial"/>
            </a:endParaRPr>
          </a:p>
        </p:txBody>
      </p:sp>
      <p:sp>
        <p:nvSpPr>
          <p:cNvPr id="3" name="Flowchart: Connector 2">
            <a:extLst>
              <a:ext uri="{FF2B5EF4-FFF2-40B4-BE49-F238E27FC236}">
                <a16:creationId xmlns:a16="http://schemas.microsoft.com/office/drawing/2014/main" id="{24592A32-E16E-468E-B2DB-CD9F34B4D38A}"/>
              </a:ext>
            </a:extLst>
          </p:cNvPr>
          <p:cNvSpPr/>
          <p:nvPr/>
        </p:nvSpPr>
        <p:spPr>
          <a:xfrm>
            <a:off x="7356230" y="5662246"/>
            <a:ext cx="4841631" cy="119575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3724864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099D1E-4553-4D2B-B293-EA5AE49D3436}"/>
              </a:ext>
            </a:extLst>
          </p:cNvPr>
          <p:cNvSpPr>
            <a:spLocks noGrp="1"/>
          </p:cNvSpPr>
          <p:nvPr>
            <p:ph idx="1"/>
          </p:nvPr>
        </p:nvSpPr>
        <p:spPr>
          <a:xfrm>
            <a:off x="93757" y="2043553"/>
            <a:ext cx="11657910" cy="5735872"/>
          </a:xfrm>
        </p:spPr>
        <p:txBody>
          <a:bodyPr/>
          <a:lstStyle/>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r>
              <a:rPr lang="en-GB">
                <a:cs typeface="Arial" panose="020B0604020202020204"/>
              </a:rPr>
              <a:t>Collaborative venture and combining efforts of professionals in preventative and assessment measures in health and social care sector.</a:t>
            </a:r>
            <a:endParaRPr lang="en-US"/>
          </a:p>
          <a:p>
            <a:pPr marL="0" indent="0">
              <a:buNone/>
            </a:pPr>
            <a:r>
              <a:rPr lang="en-GB">
                <a:cs typeface="Arial"/>
              </a:rPr>
              <a:t>Multidisciplinary teams or MDT consist of many different professionals and specialists this could range from mental health nurse's, social workers psychiatrist etc.                                            </a:t>
            </a:r>
          </a:p>
          <a:p>
            <a:pPr marL="0" indent="0">
              <a:buNone/>
            </a:pPr>
            <a:r>
              <a:rPr lang="en-GB"/>
              <a:t>                                                                                                                                    </a:t>
            </a:r>
          </a:p>
        </p:txBody>
      </p:sp>
      <p:sp>
        <p:nvSpPr>
          <p:cNvPr id="4" name="TextBox 3">
            <a:extLst>
              <a:ext uri="{FF2B5EF4-FFF2-40B4-BE49-F238E27FC236}">
                <a16:creationId xmlns:a16="http://schemas.microsoft.com/office/drawing/2014/main" id="{1484671E-D323-4D50-A828-BB2DF02767FE}"/>
              </a:ext>
            </a:extLst>
          </p:cNvPr>
          <p:cNvSpPr txBox="1"/>
          <p:nvPr/>
        </p:nvSpPr>
        <p:spPr>
          <a:xfrm flipV="1">
            <a:off x="4724400" y="2953282"/>
            <a:ext cx="2743199" cy="67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5" name="TextBox 4">
            <a:extLst>
              <a:ext uri="{FF2B5EF4-FFF2-40B4-BE49-F238E27FC236}">
                <a16:creationId xmlns:a16="http://schemas.microsoft.com/office/drawing/2014/main" id="{9294450E-1DD4-4D24-A0DD-CDDE6296C1CA}"/>
              </a:ext>
            </a:extLst>
          </p:cNvPr>
          <p:cNvSpPr txBox="1"/>
          <p:nvPr/>
        </p:nvSpPr>
        <p:spPr>
          <a:xfrm>
            <a:off x="2684017" y="21703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6" name="TextBox 5">
            <a:extLst>
              <a:ext uri="{FF2B5EF4-FFF2-40B4-BE49-F238E27FC236}">
                <a16:creationId xmlns:a16="http://schemas.microsoft.com/office/drawing/2014/main" id="{6EAD56AC-83CB-4F02-A0FD-7CC1D96831B5}"/>
              </a:ext>
            </a:extLst>
          </p:cNvPr>
          <p:cNvSpPr txBox="1"/>
          <p:nvPr/>
        </p:nvSpPr>
        <p:spPr>
          <a:xfrm rot="-10800000" flipV="1">
            <a:off x="4950217" y="2828066"/>
            <a:ext cx="2743199" cy="127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7" name="TextBox 6">
            <a:extLst>
              <a:ext uri="{FF2B5EF4-FFF2-40B4-BE49-F238E27FC236}">
                <a16:creationId xmlns:a16="http://schemas.microsoft.com/office/drawing/2014/main" id="{D56AC560-4854-4DDD-A04B-41E3FBEE5E6C}"/>
              </a:ext>
            </a:extLst>
          </p:cNvPr>
          <p:cNvSpPr txBox="1"/>
          <p:nvPr/>
        </p:nvSpPr>
        <p:spPr>
          <a:xfrm>
            <a:off x="1248846" y="101563"/>
            <a:ext cx="107570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Calibri"/>
                <a:cs typeface="Calibri"/>
              </a:rPr>
              <a:t>Interprofessional</a:t>
            </a:r>
            <a:r>
              <a:rPr lang="en-GB" sz="3600">
                <a:latin typeface="Calibri"/>
                <a:ea typeface="+mn-lt"/>
                <a:cs typeface="+mn-lt"/>
              </a:rPr>
              <a:t> </a:t>
            </a:r>
            <a:r>
              <a:rPr lang="en-GB" sz="3600" u="sng">
                <a:latin typeface="Calibri"/>
                <a:ea typeface="+mn-lt"/>
                <a:cs typeface="+mn-lt"/>
              </a:rPr>
              <a:t>working</a:t>
            </a:r>
            <a:r>
              <a:rPr lang="en-GB" sz="3600">
                <a:latin typeface="Calibri"/>
                <a:ea typeface="+mn-lt"/>
                <a:cs typeface="+mn-lt"/>
              </a:rPr>
              <a:t> </a:t>
            </a:r>
            <a:r>
              <a:rPr lang="en-GB" sz="3600" u="sng">
                <a:latin typeface="Calibri"/>
                <a:ea typeface="+mn-lt"/>
                <a:cs typeface="+mn-lt"/>
              </a:rPr>
              <a:t>arrangements</a:t>
            </a:r>
            <a:r>
              <a:rPr lang="en-GB" sz="3600">
                <a:latin typeface="Calibri"/>
                <a:ea typeface="+mn-lt"/>
                <a:cs typeface="+mn-lt"/>
              </a:rPr>
              <a:t> </a:t>
            </a:r>
            <a:r>
              <a:rPr lang="en-GB" sz="3600" u="sng">
                <a:latin typeface="Calibri"/>
                <a:ea typeface="+mn-lt"/>
                <a:cs typeface="+mn-lt"/>
              </a:rPr>
              <a:t>and policy</a:t>
            </a:r>
            <a:endParaRPr lang="en-GB" sz="3600" u="sng">
              <a:latin typeface="Calibri"/>
              <a:cs typeface="Arial"/>
            </a:endParaRPr>
          </a:p>
        </p:txBody>
      </p:sp>
      <p:sp>
        <p:nvSpPr>
          <p:cNvPr id="8" name="TextBox 7">
            <a:extLst>
              <a:ext uri="{FF2B5EF4-FFF2-40B4-BE49-F238E27FC236}">
                <a16:creationId xmlns:a16="http://schemas.microsoft.com/office/drawing/2014/main" id="{6642327C-6FA7-4EAE-84CC-6161A3B5F92D}"/>
              </a:ext>
            </a:extLst>
          </p:cNvPr>
          <p:cNvSpPr txBox="1"/>
          <p:nvPr/>
        </p:nvSpPr>
        <p:spPr>
          <a:xfrm>
            <a:off x="8089187" y="2275725"/>
            <a:ext cx="38733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Describing Multi-disciplinary and inter-disciplinary teams. These are groups with various expertise working together for the goals of their clients.</a:t>
            </a:r>
          </a:p>
        </p:txBody>
      </p:sp>
      <p:pic>
        <p:nvPicPr>
          <p:cNvPr id="9" name="Picture 9" descr="A picture containing toy&#10;&#10;Description automatically generated">
            <a:extLst>
              <a:ext uri="{FF2B5EF4-FFF2-40B4-BE49-F238E27FC236}">
                <a16:creationId xmlns:a16="http://schemas.microsoft.com/office/drawing/2014/main" id="{FED83C5F-FAD6-423A-8767-3840390FA4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89140" y="969623"/>
            <a:ext cx="1905000" cy="1297113"/>
          </a:xfrm>
          <a:prstGeom prst="rect">
            <a:avLst/>
          </a:prstGeom>
        </p:spPr>
      </p:pic>
      <p:sp>
        <p:nvSpPr>
          <p:cNvPr id="13" name="TextBox 12">
            <a:extLst>
              <a:ext uri="{FF2B5EF4-FFF2-40B4-BE49-F238E27FC236}">
                <a16:creationId xmlns:a16="http://schemas.microsoft.com/office/drawing/2014/main" id="{E51D3D02-FBCB-425D-BF70-BECCB12AC1BB}"/>
              </a:ext>
            </a:extLst>
          </p:cNvPr>
          <p:cNvSpPr txBox="1"/>
          <p:nvPr/>
        </p:nvSpPr>
        <p:spPr>
          <a:xfrm>
            <a:off x="3568557" y="35856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2" name="Picture 9" descr="Diagram&#10;&#10;Description automatically generated">
            <a:extLst>
              <a:ext uri="{FF2B5EF4-FFF2-40B4-BE49-F238E27FC236}">
                <a16:creationId xmlns:a16="http://schemas.microsoft.com/office/drawing/2014/main" id="{4B9487E1-D0BA-4725-937E-11BA046D880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3368" y="1531008"/>
            <a:ext cx="7289511" cy="3385016"/>
          </a:xfrm>
          <a:prstGeom prst="rect">
            <a:avLst/>
          </a:prstGeom>
        </p:spPr>
      </p:pic>
      <p:sp>
        <p:nvSpPr>
          <p:cNvPr id="10" name="TextBox 9">
            <a:extLst>
              <a:ext uri="{FF2B5EF4-FFF2-40B4-BE49-F238E27FC236}">
                <a16:creationId xmlns:a16="http://schemas.microsoft.com/office/drawing/2014/main" id="{904A6D66-3946-42EB-8B97-56050140352E}"/>
              </a:ext>
            </a:extLst>
          </p:cNvPr>
          <p:cNvSpPr txBox="1"/>
          <p:nvPr/>
        </p:nvSpPr>
        <p:spPr>
          <a:xfrm>
            <a:off x="4724400" y="390614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a:t>
            </a:r>
            <a:r>
              <a:rPr lang="en-US"/>
              <a:t>.</a:t>
            </a:r>
          </a:p>
        </p:txBody>
      </p:sp>
      <p:sp>
        <p:nvSpPr>
          <p:cNvPr id="12" name="Rectangle 11">
            <a:extLst>
              <a:ext uri="{FF2B5EF4-FFF2-40B4-BE49-F238E27FC236}">
                <a16:creationId xmlns:a16="http://schemas.microsoft.com/office/drawing/2014/main" id="{BA6F2258-DC8A-4FEF-A63B-2494774C7980}"/>
              </a:ext>
            </a:extLst>
          </p:cNvPr>
          <p:cNvSpPr/>
          <p:nvPr/>
        </p:nvSpPr>
        <p:spPr>
          <a:xfrm>
            <a:off x="10955677" y="5848565"/>
            <a:ext cx="1198651" cy="10102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Created by Umar Rahman</a:t>
            </a:r>
          </a:p>
        </p:txBody>
      </p:sp>
    </p:spTree>
    <p:extLst>
      <p:ext uri="{BB962C8B-B14F-4D97-AF65-F5344CB8AC3E}">
        <p14:creationId xmlns:p14="http://schemas.microsoft.com/office/powerpoint/2010/main" val="4213895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5DDB7DC4-5D00-4B0C-BA25-58517E872F09}"/>
              </a:ext>
            </a:extLst>
          </p:cNvPr>
          <p:cNvGraphicFramePr>
            <a:graphicFrameLocks noGrp="1"/>
          </p:cNvGraphicFramePr>
          <p:nvPr>
            <p:ph idx="1"/>
            <p:extLst>
              <p:ext uri="{D42A27DB-BD31-4B8C-83A1-F6EECF244321}">
                <p14:modId xmlns:p14="http://schemas.microsoft.com/office/powerpoint/2010/main" val="288721024"/>
              </p:ext>
            </p:extLst>
          </p:nvPr>
        </p:nvGraphicFramePr>
        <p:xfrm>
          <a:off x="149748" y="1173725"/>
          <a:ext cx="11712357" cy="5735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20" name="Picture 2220" descr="Graphical user interface, diagram, application, Teams&#10;&#10;Description automatically generated">
            <a:extLst>
              <a:ext uri="{FF2B5EF4-FFF2-40B4-BE49-F238E27FC236}">
                <a16:creationId xmlns:a16="http://schemas.microsoft.com/office/drawing/2014/main" id="{6D02B61C-F3D1-4BC9-A042-93057418CE3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8083" y="194644"/>
            <a:ext cx="2743200" cy="3473884"/>
          </a:xfrm>
          <a:prstGeom prst="rect">
            <a:avLst/>
          </a:prstGeom>
        </p:spPr>
      </p:pic>
      <p:sp>
        <p:nvSpPr>
          <p:cNvPr id="9" name="Rectangle 8">
            <a:extLst>
              <a:ext uri="{FF2B5EF4-FFF2-40B4-BE49-F238E27FC236}">
                <a16:creationId xmlns:a16="http://schemas.microsoft.com/office/drawing/2014/main" id="{E58993BF-9B04-4BE7-B1C7-F7BAA34FB010}"/>
              </a:ext>
            </a:extLst>
          </p:cNvPr>
          <p:cNvSpPr/>
          <p:nvPr/>
        </p:nvSpPr>
        <p:spPr>
          <a:xfrm flipH="1">
            <a:off x="8253045" y="6090137"/>
            <a:ext cx="3200402" cy="316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85087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5" name="Picture 10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6" name="Picture 10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7" name="Oval 10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9" name="Picture 11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0" name="Picture 11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81" name="Rectangle 11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2" name="Rectangle 1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9" name="Picture 1">
            <a:extLst>
              <a:ext uri="{FF2B5EF4-FFF2-40B4-BE49-F238E27FC236}">
                <a16:creationId xmlns:a16="http://schemas.microsoft.com/office/drawing/2014/main" id="{B20BDDEE-1BF5-4546-A80A-752436D973FF}"/>
              </a:ext>
            </a:extLst>
          </p:cNvPr>
          <p:cNvPicPr>
            <a:picLocks noChangeAspect="1"/>
          </p:cNvPicPr>
          <p:nvPr/>
        </p:nvPicPr>
        <p:blipFill rotWithShape="1">
          <a:blip r:embed="rId7">
            <a:alphaModFix amt="40000"/>
          </a:blip>
          <a:srcRect t="18010" b="25740"/>
          <a:stretch/>
        </p:blipFill>
        <p:spPr>
          <a:xfrm>
            <a:off x="20" y="10"/>
            <a:ext cx="12191980" cy="6857990"/>
          </a:xfrm>
          <a:prstGeom prst="rect">
            <a:avLst/>
          </a:prstGeom>
        </p:spPr>
      </p:pic>
      <p:sp>
        <p:nvSpPr>
          <p:cNvPr id="4" name="Title 3">
            <a:extLst>
              <a:ext uri="{FF2B5EF4-FFF2-40B4-BE49-F238E27FC236}">
                <a16:creationId xmlns:a16="http://schemas.microsoft.com/office/drawing/2014/main" id="{88E1E2B3-B845-4F4D-AB5D-8324301275D6}"/>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5600" spc="-100">
                <a:solidFill>
                  <a:schemeClr val="tx1"/>
                </a:solidFill>
              </a:rPr>
              <a:t> Analysis of one of the key domains of children and young people’s wellbeing.</a:t>
            </a:r>
          </a:p>
          <a:p>
            <a:pPr>
              <a:lnSpc>
                <a:spcPct val="90000"/>
              </a:lnSpc>
            </a:pPr>
            <a:endParaRPr lang="en-US" sz="5600" spc="-100">
              <a:solidFill>
                <a:schemeClr val="tx1"/>
              </a:solidFill>
            </a:endParaRPr>
          </a:p>
        </p:txBody>
      </p:sp>
      <p:sp>
        <p:nvSpPr>
          <p:cNvPr id="5" name="TextBox 4">
            <a:extLst>
              <a:ext uri="{FF2B5EF4-FFF2-40B4-BE49-F238E27FC236}">
                <a16:creationId xmlns:a16="http://schemas.microsoft.com/office/drawing/2014/main" id="{F0DF73C6-8D8F-4C4C-9847-F9512D1475C5}"/>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p>
        </p:txBody>
      </p:sp>
    </p:spTree>
    <p:extLst>
      <p:ext uri="{BB962C8B-B14F-4D97-AF65-F5344CB8AC3E}">
        <p14:creationId xmlns:p14="http://schemas.microsoft.com/office/powerpoint/2010/main" val="19149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27CA5-571F-44C2-BA43-7A969D087A41}"/>
              </a:ext>
            </a:extLst>
          </p:cNvPr>
          <p:cNvSpPr>
            <a:spLocks noGrp="1"/>
          </p:cNvSpPr>
          <p:nvPr>
            <p:ph type="title"/>
          </p:nvPr>
        </p:nvSpPr>
        <p:spPr>
          <a:xfrm>
            <a:off x="648929" y="1063417"/>
            <a:ext cx="3505495" cy="4675396"/>
          </a:xfrm>
        </p:spPr>
        <p:txBody>
          <a:bodyPr anchor="ctr">
            <a:normAutofit/>
          </a:bodyPr>
          <a:lstStyle/>
          <a:p>
            <a:r>
              <a:rPr lang="en-GB">
                <a:solidFill>
                  <a:srgbClr val="F2F2F2"/>
                </a:solidFill>
                <a:cs typeface="Posterama"/>
              </a:rPr>
              <a:t>Safety and Physical domain</a:t>
            </a:r>
          </a:p>
        </p:txBody>
      </p:sp>
      <p:sp>
        <p:nvSpPr>
          <p:cNvPr id="42" name="Rectangle 4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D3A5BB19-54D0-4B43-98F4-7C8C5B5B48E5}"/>
              </a:ext>
            </a:extLst>
          </p:cNvPr>
          <p:cNvGraphicFramePr>
            <a:graphicFrameLocks noGrp="1"/>
          </p:cNvGraphicFramePr>
          <p:nvPr>
            <p:ph idx="1"/>
            <p:extLst>
              <p:ext uri="{D42A27DB-BD31-4B8C-83A1-F6EECF244321}">
                <p14:modId xmlns:p14="http://schemas.microsoft.com/office/powerpoint/2010/main" val="39223648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53215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15E8C-B0FD-4275-9F9A-7882EF6A2ABF}"/>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Analisis in the case study</a:t>
            </a:r>
          </a:p>
        </p:txBody>
      </p:sp>
      <p:sp>
        <p:nvSpPr>
          <p:cNvPr id="46" name="Rectangle 45">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0" name="Content Placeholder 2">
            <a:extLst>
              <a:ext uri="{FF2B5EF4-FFF2-40B4-BE49-F238E27FC236}">
                <a16:creationId xmlns:a16="http://schemas.microsoft.com/office/drawing/2014/main" id="{FE5A39A6-D987-4961-817B-5C5DE7B8EA70}"/>
              </a:ext>
            </a:extLst>
          </p:cNvPr>
          <p:cNvGraphicFramePr>
            <a:graphicFrameLocks noGrp="1"/>
          </p:cNvGraphicFramePr>
          <p:nvPr>
            <p:ph idx="1"/>
            <p:extLst>
              <p:ext uri="{D42A27DB-BD31-4B8C-83A1-F6EECF244321}">
                <p14:modId xmlns:p14="http://schemas.microsoft.com/office/powerpoint/2010/main" val="3119075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528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A7BEC32-FD65-4E30-9E5E-836A95C0F6E0}"/>
              </a:ext>
            </a:extLst>
          </p:cNvPr>
          <p:cNvPicPr>
            <a:picLocks noChangeAspect="1"/>
          </p:cNvPicPr>
          <p:nvPr/>
        </p:nvPicPr>
        <p:blipFill rotWithShape="1">
          <a:blip r:embed="rId2"/>
          <a:srcRect l="23411" r="8" b="90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Policy and Professional interventions.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1700">
                <a:cs typeface="Calibri"/>
              </a:rPr>
              <a:t>What is Multi-disciplinary or inter-disciplinary service to meet the diverse needs of the children or young people and their family wellbeing in the case study.</a:t>
            </a:r>
            <a:endParaRPr lang="en-GB" sz="17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3928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E16B-8CCA-4E44-A0C9-EF4842B6F52E}"/>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Multi-disciplinary Team</a:t>
            </a:r>
          </a:p>
        </p:txBody>
      </p:sp>
      <p:graphicFrame>
        <p:nvGraphicFramePr>
          <p:cNvPr id="5" name="Content Placeholder 2">
            <a:extLst>
              <a:ext uri="{FF2B5EF4-FFF2-40B4-BE49-F238E27FC236}">
                <a16:creationId xmlns:a16="http://schemas.microsoft.com/office/drawing/2014/main" id="{486281CD-3FB0-46A4-AEF0-26D201FCE749}"/>
              </a:ext>
            </a:extLst>
          </p:cNvPr>
          <p:cNvGraphicFramePr>
            <a:graphicFrameLocks noGrp="1"/>
          </p:cNvGraphicFramePr>
          <p:nvPr>
            <p:ph idx="1"/>
            <p:extLst>
              <p:ext uri="{D42A27DB-BD31-4B8C-83A1-F6EECF244321}">
                <p14:modId xmlns:p14="http://schemas.microsoft.com/office/powerpoint/2010/main" val="2054581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62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F5C6-F2B1-4281-8B56-8D913692C7D8}"/>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In the Case Study</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6A114D43-0D2F-4C2E-8223-EE2E0C439BA2}"/>
              </a:ext>
            </a:extLst>
          </p:cNvPr>
          <p:cNvGraphicFramePr>
            <a:graphicFrameLocks noGrp="1"/>
          </p:cNvGraphicFramePr>
          <p:nvPr>
            <p:ph idx="1"/>
            <p:extLst>
              <p:ext uri="{D42A27DB-BD31-4B8C-83A1-F6EECF244321}">
                <p14:modId xmlns:p14="http://schemas.microsoft.com/office/powerpoint/2010/main" val="5407555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22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0" y="-101600"/>
            <a:ext cx="12237136" cy="69596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2000" dirty="0">
                <a:solidFill>
                  <a:schemeClr val="tx1"/>
                </a:solidFill>
              </a:rPr>
              <a:t>Children, young people, and families perception of well-being</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6267"/>
            <a:ext cx="4814829" cy="559376"/>
          </a:xfrm>
        </p:spPr>
        <p:txBody>
          <a:bodyPr>
            <a:normAutofit/>
          </a:bodyPr>
          <a:lstStyle/>
          <a:p>
            <a:pPr>
              <a:spcAft>
                <a:spcPts val="600"/>
              </a:spcAft>
            </a:pPr>
            <a:r>
              <a:rPr lang="en-US" dirty="0">
                <a:solidFill>
                  <a:schemeClr val="tx1"/>
                </a:solidFill>
              </a:rPr>
              <a:t>By Yasmin Azam</a:t>
            </a:r>
          </a:p>
        </p:txBody>
      </p:sp>
    </p:spTree>
    <p:extLst>
      <p:ext uri="{BB962C8B-B14F-4D97-AF65-F5344CB8AC3E}">
        <p14:creationId xmlns:p14="http://schemas.microsoft.com/office/powerpoint/2010/main" val="328952744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perception mean and what is well-being</a:t>
            </a:r>
            <a:endParaRPr lang="en-GB" dirty="0"/>
          </a:p>
        </p:txBody>
      </p:sp>
      <p:sp>
        <p:nvSpPr>
          <p:cNvPr id="3" name="Content Placeholder 2"/>
          <p:cNvSpPr>
            <a:spLocks noGrp="1"/>
          </p:cNvSpPr>
          <p:nvPr>
            <p:ph sz="half" idx="1"/>
          </p:nvPr>
        </p:nvSpPr>
        <p:spPr>
          <a:xfrm>
            <a:off x="1154953" y="2355145"/>
            <a:ext cx="4825158" cy="49939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Perception is your awareness and your understanding of something.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Knowing when to use or try a new technique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Perceived quality of life refers to how people evaluate their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A perception reveals an evaluation of a life experience.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To have good perception skills means that you can notice others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is vital to conversation and to have a good outcome.</a:t>
            </a:r>
          </a:p>
          <a:p>
            <a:pPr marL="0" indent="0">
              <a:buNone/>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08712" y="2355145"/>
            <a:ext cx="4825159" cy="42827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is understood and known to be the quality of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well-being of a child with a disability is important as so is the well-being of the caregiver.</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enables people to be successful and achieve what they want in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Experiences and incidents that have happened in the past can have an effect on a persons well-being.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Health and well-being is important as it helps people to overcome illness and have a healthy lifestyle.</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66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that are important for the well-being.</a:t>
            </a:r>
            <a:endParaRPr lang="en-GB" dirty="0"/>
          </a:p>
        </p:txBody>
      </p:sp>
      <p:pic>
        <p:nvPicPr>
          <p:cNvPr id="3074" name="Picture 2" descr="How your perception of reality shapes your well-being - The Corner of  Excellenc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87600" y="2603500"/>
            <a:ext cx="2319589" cy="3416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y is wellbeing important? | Smith &amp;amp;amp; Nephew"/>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96869" y="2730500"/>
            <a:ext cx="38481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558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Children, young people and families.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Children and young people with disabilities find many daily tasks difficult and this may lead to them becoming unwell physically and mentally they may have to access specialists health care services and extra support with their daily needs may be needed from members of the family within the home. There are may services that can be provided for children with complex needs and these should remain in place for the child or young person that requires it and reviews should take place every so often so that things can be altered if needed. </a:t>
            </a:r>
          </a:p>
          <a:p>
            <a:pPr marL="0" indent="0">
              <a:buNone/>
            </a:pPr>
            <a:r>
              <a:rPr lang="en-US" dirty="0">
                <a:latin typeface="Arial" panose="020B0604020202020204" pitchFamily="34" charset="0"/>
                <a:cs typeface="Arial" panose="020B0604020202020204" pitchFamily="34" charset="0"/>
              </a:rPr>
              <a:t>Caring for a child is hard but when there are complex needs and additional needs have to be met this can become a strain on the family providing this care. For the care giver that do this 24 hours a day 7 days a week can become a lot of strain and tends to cause harm to the caregivers (parent) physical and psychological well-being, it can become a problem to the relationship of both parents between themselves as they do not have enough time for themselves. Mothers of children with disabilities have poorer emotional and physical health. Everyone has their own perception of reality the implication is that each individual perceives the world through their own eyes and reality is different and changes for each person.</a:t>
            </a:r>
          </a:p>
          <a:p>
            <a:pPr marL="0" indent="0">
              <a:buNone/>
            </a:pPr>
            <a:r>
              <a:rPr lang="en-US" dirty="0">
                <a:latin typeface="Arial" panose="020B0604020202020204" pitchFamily="34" charset="0"/>
                <a:cs typeface="Arial" panose="020B0604020202020204" pitchFamily="34" charset="0"/>
              </a:rPr>
              <a:t>Parental mental health problems if are ignored and help is not gained when needed it can effect the long term well-being of both parents. This has immediate effect on the child’s well-being.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437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rgbClr val="002060"/>
                </a:solidFill>
                <a:latin typeface="Arial" panose="020B0604020202020204" pitchFamily="34" charset="0"/>
                <a:cs typeface="Arial" panose="020B0604020202020204" pitchFamily="34" charset="0"/>
              </a:rPr>
              <a:t>Analysis of the rationale and given what you know of the case study what policies and professional interventions are in place, to try, measure as well as enhance the health and wellbeing of children, young people and families?</a:t>
            </a:r>
          </a:p>
        </p:txBody>
      </p:sp>
      <p:sp>
        <p:nvSpPr>
          <p:cNvPr id="3" name="Content Placeholder 2"/>
          <p:cNvSpPr>
            <a:spLocks noGrp="1"/>
          </p:cNvSpPr>
          <p:nvPr>
            <p:ph sz="half" idx="1"/>
          </p:nvPr>
        </p:nvSpPr>
        <p:spPr>
          <a:xfrm>
            <a:off x="914400" y="2035277"/>
            <a:ext cx="5112774" cy="4218040"/>
          </a:xfrm>
        </p:spPr>
        <p:txBody>
          <a:bodyPr>
            <a:normAutofit fontScale="85000" lnSpcReduction="20000"/>
          </a:bodyPr>
          <a:lstStyle/>
          <a:p>
            <a:r>
              <a:rPr lang="en-GB" sz="2000" dirty="0">
                <a:solidFill>
                  <a:schemeClr val="accent2"/>
                </a:solidFill>
              </a:rPr>
              <a:t>There has been a lot of concerns about John’s care over the few years, that haven’t been dealt with.</a:t>
            </a:r>
          </a:p>
          <a:p>
            <a:r>
              <a:rPr lang="en-GB" sz="2000" dirty="0">
                <a:solidFill>
                  <a:schemeClr val="accent2"/>
                </a:solidFill>
              </a:rPr>
              <a:t>John’s mom took the lead of his healthcare needs.</a:t>
            </a:r>
          </a:p>
          <a:p>
            <a:r>
              <a:rPr lang="en-GB" sz="2000" dirty="0">
                <a:solidFill>
                  <a:schemeClr val="accent2"/>
                </a:solidFill>
              </a:rPr>
              <a:t>John had child in need plan in place.</a:t>
            </a:r>
          </a:p>
          <a:p>
            <a:r>
              <a:rPr lang="en-GB" sz="2000" dirty="0">
                <a:solidFill>
                  <a:schemeClr val="accent2"/>
                </a:solidFill>
              </a:rPr>
              <a:t>John’s mom was resilient to changes in his needs and medical care.</a:t>
            </a:r>
          </a:p>
          <a:p>
            <a:r>
              <a:rPr lang="en-GB" sz="2000" dirty="0">
                <a:solidFill>
                  <a:schemeClr val="accent2"/>
                </a:solidFill>
              </a:rPr>
              <a:t>John’s dad was never involved with his care, mom had to deal with everything that involved John, she also had mental health illness.</a:t>
            </a:r>
          </a:p>
          <a:p>
            <a:r>
              <a:rPr lang="en-GB" sz="2000" dirty="0">
                <a:solidFill>
                  <a:schemeClr val="accent2"/>
                </a:solidFill>
              </a:rPr>
              <a:t>She was occasionally hostile to his health care staff these circumstances impacted John’s health and wellbeing. Mom was hurt by the fact that that the health professionals didn’t listen to her about her son.</a:t>
            </a:r>
          </a:p>
          <a:p>
            <a:pPr marL="0" indent="0">
              <a:buNone/>
            </a:pPr>
            <a:endParaRPr lang="en-GB" sz="2000" dirty="0">
              <a:solidFill>
                <a:schemeClr val="accent2"/>
              </a:solidFill>
            </a:endParaRPr>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300942" y="1930400"/>
            <a:ext cx="3433300" cy="3881437"/>
          </a:xfrm>
          <a:prstGeom prst="rect">
            <a:avLst/>
          </a:prstGeom>
        </p:spPr>
      </p:pic>
    </p:spTree>
    <p:extLst>
      <p:ext uri="{BB962C8B-B14F-4D97-AF65-F5344CB8AC3E}">
        <p14:creationId xmlns:p14="http://schemas.microsoft.com/office/powerpoint/2010/main" val="278230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9368"/>
            <a:ext cx="8596668" cy="775504"/>
          </a:xfrm>
        </p:spPr>
        <p:txBody>
          <a:bodyPr>
            <a:normAutofit fontScale="90000"/>
          </a:bodyPr>
          <a:lstStyle/>
          <a:p>
            <a:r>
              <a:rPr lang="en-GB" sz="2400" dirty="0">
                <a:solidFill>
                  <a:srgbClr val="002060"/>
                </a:solidFill>
              </a:rPr>
              <a:t>Enhance the health and wellbeing of children and young people and families?</a:t>
            </a:r>
          </a:p>
        </p:txBody>
      </p:sp>
      <p:sp>
        <p:nvSpPr>
          <p:cNvPr id="3" name="Content Placeholder 2"/>
          <p:cNvSpPr>
            <a:spLocks noGrp="1"/>
          </p:cNvSpPr>
          <p:nvPr>
            <p:ph sz="half" idx="1"/>
          </p:nvPr>
        </p:nvSpPr>
        <p:spPr>
          <a:xfrm>
            <a:off x="677333" y="1064872"/>
            <a:ext cx="5353077" cy="5267102"/>
          </a:xfrm>
        </p:spPr>
        <p:txBody>
          <a:bodyPr>
            <a:normAutofit fontScale="47500" lnSpcReduction="20000"/>
          </a:bodyPr>
          <a:lstStyle/>
          <a:p>
            <a:r>
              <a:rPr lang="en-GB" sz="2900" dirty="0">
                <a:solidFill>
                  <a:schemeClr val="accent2"/>
                </a:solidFill>
              </a:rPr>
              <a:t>There is a lot of different policies and producers in place for kids with complex needs and families. This would have been dealt with if there was things in place for John.</a:t>
            </a:r>
          </a:p>
          <a:p>
            <a:r>
              <a:rPr lang="en-GB" sz="2900" dirty="0">
                <a:solidFill>
                  <a:schemeClr val="accent2"/>
                </a:solidFill>
              </a:rPr>
              <a:t>There is SEN which is special educational needs, if this was in place for John he would have had help and support that he needed at school with his education, SEN supports their education, health and care plans.</a:t>
            </a:r>
          </a:p>
          <a:p>
            <a:r>
              <a:rPr lang="en-GB" sz="2900" dirty="0">
                <a:solidFill>
                  <a:schemeClr val="accent2"/>
                </a:solidFill>
              </a:rPr>
              <a:t>There is The special Educational Needs and Disability Regulations (SENDER)2014.</a:t>
            </a:r>
          </a:p>
          <a:p>
            <a:r>
              <a:rPr lang="en-GB" sz="2900" dirty="0">
                <a:solidFill>
                  <a:schemeClr val="accent2"/>
                </a:solidFill>
              </a:rPr>
              <a:t>Safeguarding a child with special health care needs and NSPCC learning. John could have had EHCP in place as this would have helped John and his mom this would have gave more understanding for John.</a:t>
            </a:r>
          </a:p>
          <a:p>
            <a:r>
              <a:rPr lang="en-GB" sz="2900" dirty="0">
                <a:solidFill>
                  <a:schemeClr val="accent2"/>
                </a:solidFill>
              </a:rPr>
              <a:t>There is also children and young people’s mental health service available (CYPMHS).</a:t>
            </a:r>
          </a:p>
          <a:p>
            <a:r>
              <a:rPr lang="en-GB" sz="2900" dirty="0">
                <a:solidFill>
                  <a:schemeClr val="accent2"/>
                </a:solidFill>
              </a:rPr>
              <a:t>Mom could have spoken to the GP and gave her concerns about John.</a:t>
            </a:r>
          </a:p>
          <a:p>
            <a:r>
              <a:rPr lang="en-GB" sz="2900" dirty="0">
                <a:solidFill>
                  <a:schemeClr val="accent2"/>
                </a:solidFill>
              </a:rPr>
              <a:t>Cluster is an group of professional’s who support the families of the local cluster schools they offer support through a range of strategies, the referrals are made through schools and NHS service. If the school was aware of Johns condition and had care plan, SENDER  in place this wouldn’t have happened. There would have been professionals to support mom and John.</a:t>
            </a:r>
          </a:p>
          <a:p>
            <a:pPr marL="0" indent="0">
              <a:buNone/>
            </a:pPr>
            <a:endParaRPr lang="en-GB" sz="2000" dirty="0"/>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139262" y="1064872"/>
            <a:ext cx="3583472" cy="4563971"/>
          </a:xfrm>
          <a:prstGeom prst="rect">
            <a:avLst/>
          </a:prstGeom>
        </p:spPr>
      </p:pic>
    </p:spTree>
    <p:extLst>
      <p:ext uri="{BB962C8B-B14F-4D97-AF65-F5344CB8AC3E}">
        <p14:creationId xmlns:p14="http://schemas.microsoft.com/office/powerpoint/2010/main" val="1675049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30BD9-C7C7-4B55-85D6-89F945027358}"/>
              </a:ext>
            </a:extLst>
          </p:cNvPr>
          <p:cNvSpPr>
            <a:spLocks noGrp="1"/>
          </p:cNvSpPr>
          <p:nvPr>
            <p:ph type="title"/>
          </p:nvPr>
        </p:nvSpPr>
        <p:spPr>
          <a:xfrm>
            <a:off x="1095749" y="447188"/>
            <a:ext cx="9429000" cy="113201"/>
          </a:xfrm>
        </p:spPr>
        <p:txBody>
          <a:bodyPr>
            <a:normAutofit fontScale="90000"/>
          </a:bodyPr>
          <a:lstStyle/>
          <a:p>
            <a:r>
              <a:rPr lang="en-GB" dirty="0"/>
              <a:t>                               </a:t>
            </a:r>
            <a:r>
              <a:rPr lang="en-GB" u="sng" dirty="0">
                <a:latin typeface="Algerian"/>
              </a:rPr>
              <a:t>Conclusion</a:t>
            </a:r>
          </a:p>
        </p:txBody>
      </p:sp>
      <p:graphicFrame>
        <p:nvGraphicFramePr>
          <p:cNvPr id="5" name="Content Placeholder 2">
            <a:extLst>
              <a:ext uri="{FF2B5EF4-FFF2-40B4-BE49-F238E27FC236}">
                <a16:creationId xmlns:a16="http://schemas.microsoft.com/office/drawing/2014/main" id="{58B4CE0D-46C1-4361-AD7F-6B5F1AD1F4B7}"/>
              </a:ext>
            </a:extLst>
          </p:cNvPr>
          <p:cNvGraphicFramePr>
            <a:graphicFrameLocks noGrp="1"/>
          </p:cNvGraphicFramePr>
          <p:nvPr>
            <p:ph idx="1"/>
            <p:extLst>
              <p:ext uri="{D42A27DB-BD31-4B8C-83A1-F6EECF244321}">
                <p14:modId xmlns:p14="http://schemas.microsoft.com/office/powerpoint/2010/main" val="3458833323"/>
              </p:ext>
            </p:extLst>
          </p:nvPr>
        </p:nvGraphicFramePr>
        <p:xfrm>
          <a:off x="104337" y="626851"/>
          <a:ext cx="12090480" cy="629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620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359-6C2F-428A-8191-E075A4550E2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E4F4C0F9-E012-49EC-8A7C-DC3DC91FF3DA}"/>
              </a:ext>
            </a:extLst>
          </p:cNvPr>
          <p:cNvSpPr>
            <a:spLocks noGrp="1"/>
          </p:cNvSpPr>
          <p:nvPr>
            <p:ph idx="1"/>
          </p:nvPr>
        </p:nvSpPr>
        <p:spPr>
          <a:xfrm>
            <a:off x="68499" y="971068"/>
            <a:ext cx="12060392" cy="5964071"/>
          </a:xfrm>
        </p:spPr>
        <p:txBody>
          <a:bodyPr vert="horz" lIns="91440" tIns="45720" rIns="91440" bIns="45720" rtlCol="0" anchor="t">
            <a:noAutofit/>
          </a:bodyPr>
          <a:lstStyle/>
          <a:p>
            <a:pPr>
              <a:buNone/>
            </a:pPr>
            <a:r>
              <a:rPr lang="en-GB" sz="1200" dirty="0" err="1">
                <a:ea typeface="+mj-lt"/>
                <a:cs typeface="+mj-lt"/>
              </a:rPr>
              <a:t>Davies,E</a:t>
            </a:r>
            <a:r>
              <a:rPr lang="en-GB" sz="1200" dirty="0">
                <a:ea typeface="+mj-lt"/>
                <a:cs typeface="+mj-lt"/>
              </a:rPr>
              <a:t>., </a:t>
            </a:r>
            <a:r>
              <a:rPr lang="en-GB" sz="1200" dirty="0" err="1">
                <a:ea typeface="+mj-lt"/>
                <a:cs typeface="+mj-lt"/>
              </a:rPr>
              <a:t>Shelly,A</a:t>
            </a:r>
            <a:r>
              <a:rPr lang="en-GB" sz="1200" dirty="0">
                <a:ea typeface="+mj-lt"/>
                <a:cs typeface="+mj-lt"/>
              </a:rPr>
              <a:t>., </a:t>
            </a:r>
            <a:r>
              <a:rPr lang="en-GB" sz="1200" dirty="0" err="1">
                <a:ea typeface="+mj-lt"/>
                <a:cs typeface="+mj-lt"/>
              </a:rPr>
              <a:t>Waters,E</a:t>
            </a:r>
            <a:r>
              <a:rPr lang="en-GB" sz="1200" dirty="0">
                <a:ea typeface="+mj-lt"/>
                <a:cs typeface="+mj-lt"/>
              </a:rPr>
              <a:t>., </a:t>
            </a:r>
            <a:r>
              <a:rPr lang="en-GB" sz="1200" dirty="0" err="1">
                <a:ea typeface="+mj-lt"/>
                <a:cs typeface="+mj-lt"/>
              </a:rPr>
              <a:t>Boyd,R</a:t>
            </a:r>
            <a:r>
              <a:rPr lang="en-GB" sz="1200" dirty="0">
                <a:ea typeface="+mj-lt"/>
                <a:cs typeface="+mj-lt"/>
              </a:rPr>
              <a:t>., </a:t>
            </a:r>
            <a:r>
              <a:rPr lang="en-GB" sz="1200" dirty="0" err="1">
                <a:ea typeface="+mj-lt"/>
                <a:cs typeface="+mj-lt"/>
              </a:rPr>
              <a:t>Cook,K</a:t>
            </a:r>
            <a:r>
              <a:rPr lang="en-GB" sz="1200" dirty="0">
                <a:ea typeface="+mj-lt"/>
                <a:cs typeface="+mj-lt"/>
              </a:rPr>
              <a:t>., and David,M.,2010 the impact caring for a child</a:t>
            </a:r>
            <a:r>
              <a:rPr lang="en-US" sz="1200" dirty="0">
                <a:ea typeface="+mj-lt"/>
                <a:cs typeface="+mj-lt"/>
              </a:rPr>
              <a:t> </a:t>
            </a:r>
            <a:r>
              <a:rPr lang="en-GB" sz="1200" dirty="0">
                <a:ea typeface="+mj-lt"/>
                <a:cs typeface="+mj-lt"/>
              </a:rPr>
              <a:t> </a:t>
            </a:r>
            <a:endParaRPr lang="en-US" sz="1200"/>
          </a:p>
          <a:p>
            <a:pPr>
              <a:buNone/>
            </a:pPr>
            <a:r>
              <a:rPr lang="en-GB" sz="1200" dirty="0" err="1">
                <a:ea typeface="+mj-lt"/>
                <a:cs typeface="+mj-lt"/>
              </a:rPr>
              <a:t>Figuer</a:t>
            </a:r>
            <a:r>
              <a:rPr lang="en-GB" sz="1200" dirty="0">
                <a:ea typeface="+mj-lt"/>
                <a:cs typeface="+mj-lt"/>
              </a:rPr>
              <a:t>, C., et al. (2019). A qualitative longitudinal study on well-being of children and adolescents. </a:t>
            </a:r>
            <a:r>
              <a:rPr lang="en-GB" sz="1200" i="1" dirty="0">
                <a:ea typeface="+mj-lt"/>
                <a:cs typeface="+mj-lt"/>
              </a:rPr>
              <a:t>Child Indicatore's Research, </a:t>
            </a:r>
            <a:r>
              <a:rPr lang="en-GB" sz="1200" dirty="0">
                <a:ea typeface="+mj-lt"/>
                <a:cs typeface="+mj-lt"/>
              </a:rPr>
              <a:t>12(2), pp. 479-99.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Heathcote, G., 2021 Working with Vulnerable Children, Young People and Families. </a:t>
            </a:r>
            <a:r>
              <a:rPr lang="en-GB" sz="1200" dirty="0" err="1">
                <a:ea typeface="+mj-lt"/>
                <a:cs typeface="+mj-lt"/>
              </a:rPr>
              <a:t>G.Brotherton</a:t>
            </a:r>
            <a:r>
              <a:rPr lang="en-GB" sz="1200" dirty="0">
                <a:ea typeface="+mj-lt"/>
                <a:cs typeface="+mj-lt"/>
              </a:rPr>
              <a:t> and </a:t>
            </a:r>
            <a:r>
              <a:rPr lang="en-GB" sz="1200" dirty="0" err="1">
                <a:ea typeface="+mj-lt"/>
                <a:cs typeface="+mj-lt"/>
              </a:rPr>
              <a:t>M.Cronin</a:t>
            </a:r>
            <a:r>
              <a:rPr lang="en-GB" sz="1200" dirty="0">
                <a:ea typeface="+mj-lt"/>
                <a:cs typeface="+mj-lt"/>
              </a:rPr>
              <a:t> Second edition. 2020 London: Routledge. Support for Learning, 36(2), pp.318-319.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Hebdon, S. and Mccomb, S.(2013), Enhancing patient outcomes in healthcare systems through multi-disciplinary teamwork. Enhancing patient Outcomes in Healthcare Systems Through Multidisciplinary …. EBSCOhost.</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Honkanen, K., </a:t>
            </a:r>
            <a:r>
              <a:rPr lang="en-GB" sz="1200" dirty="0" err="1">
                <a:ea typeface="+mj-lt"/>
                <a:cs typeface="+mj-lt"/>
              </a:rPr>
              <a:t>Poikolainen</a:t>
            </a:r>
            <a:r>
              <a:rPr lang="en-GB" sz="1200" dirty="0">
                <a:ea typeface="+mj-lt"/>
                <a:cs typeface="+mj-lt"/>
              </a:rPr>
              <a:t>, J. and Karlsson, L., (2018). Children and young people as co-researchers-researching subjective well-being in residential area with visual and verbal methods. </a:t>
            </a:r>
            <a:r>
              <a:rPr lang="en-GB" sz="1200" i="1" dirty="0">
                <a:ea typeface="+mj-lt"/>
                <a:cs typeface="+mj-lt"/>
              </a:rPr>
              <a:t>Children's Geographies, 16(2), pp.184-195.</a:t>
            </a:r>
            <a:r>
              <a:rPr lang="en-GB" sz="1200" dirty="0">
                <a:ea typeface="+mj-lt"/>
                <a:cs typeface="+mj-lt"/>
              </a:rPr>
              <a:t>  </a:t>
            </a:r>
            <a:endParaRPr lang="en-GB" sz="1200"/>
          </a:p>
          <a:p>
            <a:pPr>
              <a:buNone/>
            </a:pPr>
            <a:r>
              <a:rPr lang="en-GB" sz="1200" dirty="0">
                <a:ea typeface="+mj-lt"/>
                <a:cs typeface="+mj-lt"/>
                <a:hlinkClick r:id="rId2"/>
              </a:rPr>
              <a:t>https://hitconcultant.net/wp-content/uploads/2016/05/HealthcareCloud-Drivers.png</a:t>
            </a:r>
            <a:r>
              <a:rPr lang="en-GB" sz="1200" dirty="0">
                <a:ea typeface="+mj-lt"/>
                <a:cs typeface="+mj-lt"/>
              </a:rPr>
              <a:t>  </a:t>
            </a:r>
            <a:endParaRPr lang="en-GB" sz="1200"/>
          </a:p>
          <a:p>
            <a:pPr>
              <a:buNone/>
            </a:pPr>
            <a:r>
              <a:rPr lang="en-GB" sz="1200" dirty="0">
                <a:ea typeface="+mj-lt"/>
                <a:cs typeface="+mj-lt"/>
                <a:hlinkClick r:id="rId3"/>
              </a:rPr>
              <a:t>https://www.cobden.leeds.sch.uk/who-are-the-different-professionals-who-can-help-m/</a:t>
            </a:r>
            <a:r>
              <a:rPr lang="en-GB" sz="1200" dirty="0">
                <a:ea typeface="+mj-lt"/>
                <a:cs typeface="+mj-lt"/>
              </a:rPr>
              <a:t>  </a:t>
            </a:r>
            <a:endParaRPr lang="en-GB" sz="1200"/>
          </a:p>
          <a:p>
            <a:pPr>
              <a:buNone/>
            </a:pPr>
            <a:r>
              <a:rPr lang="en-GB" sz="1200" dirty="0">
                <a:ea typeface="+mj-lt"/>
                <a:cs typeface="+mj-lt"/>
                <a:hlinkClick r:id="" action="ppaction://noaction"/>
              </a:rPr>
              <a:t>https://www.entalhealth.org.uk </a:t>
            </a:r>
            <a:r>
              <a:rPr lang="en-GB" sz="1200" dirty="0">
                <a:ea typeface="+mj-lt"/>
                <a:cs typeface="+mj-lt"/>
              </a:rPr>
              <a:t>mental health.org.uk/our-work/children-young-people-and-families</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hlinkClick r:id="rId4"/>
              </a:rPr>
              <a:t>https://www.google.com/search?q=children+safeguarding</a:t>
            </a:r>
            <a:r>
              <a:rPr lang="en-GB" sz="1200" dirty="0">
                <a:ea typeface="+mj-lt"/>
                <a:cs typeface="+mj-lt"/>
              </a:rPr>
              <a:t>.</a:t>
            </a:r>
            <a:r>
              <a:rPr lang="en-US" sz="1200" dirty="0">
                <a:ea typeface="+mj-lt"/>
                <a:cs typeface="+mj-lt"/>
              </a:rPr>
              <a:t> </a:t>
            </a:r>
            <a:r>
              <a:rPr lang="en-GB" sz="1200" dirty="0">
                <a:ea typeface="+mj-lt"/>
                <a:cs typeface="+mj-lt"/>
              </a:rPr>
              <a:t> </a:t>
            </a:r>
          </a:p>
          <a:p>
            <a:pPr>
              <a:buNone/>
            </a:pPr>
            <a:r>
              <a:rPr lang="en-GB" sz="1200" dirty="0">
                <a:ea typeface="+mj-lt"/>
                <a:cs typeface="+mj-lt"/>
                <a:hlinkClick r:id="rId5"/>
              </a:rPr>
              <a:t>Https://www.nhs.uk/nhs-services/mental-health-services/mental-health-services-for-young-people-mental-health-services-cypmhs-paren</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Liberati, E.G., </a:t>
            </a:r>
            <a:r>
              <a:rPr lang="en-GB" sz="1200" dirty="0" err="1">
                <a:ea typeface="+mj-lt"/>
                <a:cs typeface="+mj-lt"/>
              </a:rPr>
              <a:t>Gorli</a:t>
            </a:r>
            <a:r>
              <a:rPr lang="en-GB" sz="1200" dirty="0">
                <a:ea typeface="+mj-lt"/>
                <a:cs typeface="+mj-lt"/>
              </a:rPr>
              <a:t>, M. and </a:t>
            </a:r>
            <a:r>
              <a:rPr lang="en-GB" sz="1200" dirty="0" err="1">
                <a:ea typeface="+mj-lt"/>
                <a:cs typeface="+mj-lt"/>
              </a:rPr>
              <a:t>Scaratti</a:t>
            </a:r>
            <a:r>
              <a:rPr lang="en-GB" sz="1200" dirty="0">
                <a:ea typeface="+mj-lt"/>
                <a:cs typeface="+mj-lt"/>
              </a:rPr>
              <a:t>, G., (2016). Invisible walls within multidisciplinary teams: disciplinary boundaries and their effects on integrated care. Google scholar. Social science &amp; Medicine, 150, pp.31-39 </a:t>
            </a:r>
            <a:endParaRPr lang="en-GB" sz="1200"/>
          </a:p>
          <a:p>
            <a:pPr>
              <a:buNone/>
            </a:pPr>
            <a:r>
              <a:rPr lang="en-GB" sz="1200" dirty="0" err="1">
                <a:ea typeface="+mj-lt"/>
                <a:cs typeface="+mj-lt"/>
              </a:rPr>
              <a:t>Raina,P</a:t>
            </a:r>
            <a:r>
              <a:rPr lang="en-GB" sz="1200" dirty="0">
                <a:ea typeface="+mj-lt"/>
                <a:cs typeface="+mj-lt"/>
              </a:rPr>
              <a:t>., </a:t>
            </a:r>
            <a:r>
              <a:rPr lang="en-GB" sz="1200" dirty="0" err="1">
                <a:ea typeface="+mj-lt"/>
                <a:cs typeface="+mj-lt"/>
              </a:rPr>
              <a:t>O'Donnell,M</a:t>
            </a:r>
            <a:r>
              <a:rPr lang="en-GB" sz="1200" dirty="0">
                <a:ea typeface="+mj-lt"/>
                <a:cs typeface="+mj-lt"/>
              </a:rPr>
              <a:t>., </a:t>
            </a:r>
            <a:r>
              <a:rPr lang="en-GB" sz="1200" dirty="0" err="1">
                <a:ea typeface="+mj-lt"/>
                <a:cs typeface="+mj-lt"/>
              </a:rPr>
              <a:t>Rosembaum,P</a:t>
            </a:r>
            <a:r>
              <a:rPr lang="en-GB" sz="1200" dirty="0">
                <a:ea typeface="+mj-lt"/>
                <a:cs typeface="+mj-lt"/>
              </a:rPr>
              <a:t>., </a:t>
            </a:r>
            <a:r>
              <a:rPr lang="en-GB" sz="1200" dirty="0" err="1">
                <a:ea typeface="+mj-lt"/>
                <a:cs typeface="+mj-lt"/>
              </a:rPr>
              <a:t>Behault,J</a:t>
            </a:r>
            <a:r>
              <a:rPr lang="en-GB" sz="1200" dirty="0">
                <a:ea typeface="+mj-lt"/>
                <a:cs typeface="+mj-lt"/>
              </a:rPr>
              <a:t>., </a:t>
            </a:r>
            <a:r>
              <a:rPr lang="en-GB" sz="1200" dirty="0" err="1">
                <a:ea typeface="+mj-lt"/>
                <a:cs typeface="+mj-lt"/>
              </a:rPr>
              <a:t>Walter,S.D</a:t>
            </a:r>
            <a:r>
              <a:rPr lang="en-GB" sz="1200" dirty="0">
                <a:ea typeface="+mj-lt"/>
                <a:cs typeface="+mj-lt"/>
              </a:rPr>
              <a:t>., </a:t>
            </a:r>
            <a:r>
              <a:rPr lang="en-GB" sz="1200" dirty="0" err="1">
                <a:ea typeface="+mj-lt"/>
                <a:cs typeface="+mj-lt"/>
              </a:rPr>
              <a:t>Russell,D</a:t>
            </a:r>
            <a:r>
              <a:rPr lang="en-GB" sz="1200" dirty="0">
                <a:ea typeface="+mj-lt"/>
                <a:cs typeface="+mj-lt"/>
              </a:rPr>
              <a:t>., Swinton,M.,</a:t>
            </a:r>
            <a:r>
              <a:rPr lang="en-GB" sz="1200" dirty="0" err="1">
                <a:ea typeface="+mj-lt"/>
                <a:cs typeface="+mj-lt"/>
              </a:rPr>
              <a:t>Zhu,B</a:t>
            </a:r>
            <a:r>
              <a:rPr lang="en-GB" sz="1200" dirty="0">
                <a:ea typeface="+mj-lt"/>
                <a:cs typeface="+mj-lt"/>
              </a:rPr>
              <a:t> .and Wood,E.,2005. The health and wellbeing of caregivers of children with </a:t>
            </a:r>
            <a:r>
              <a:rPr lang="en-GB" sz="1200" dirty="0" err="1">
                <a:ea typeface="+mj-lt"/>
                <a:cs typeface="+mj-lt"/>
              </a:rPr>
              <a:t>cerebal</a:t>
            </a:r>
            <a:r>
              <a:rPr lang="en-GB" sz="1200" dirty="0">
                <a:ea typeface="+mj-lt"/>
                <a:cs typeface="+mj-lt"/>
              </a:rPr>
              <a:t> palsy. </a:t>
            </a:r>
            <a:r>
              <a:rPr lang="en-GB" sz="1200" dirty="0" err="1">
                <a:ea typeface="+mj-lt"/>
                <a:cs typeface="+mj-lt"/>
              </a:rPr>
              <a:t>Pediatrics</a:t>
            </a:r>
            <a:r>
              <a:rPr lang="en-GB" sz="1200" dirty="0">
                <a:ea typeface="+mj-lt"/>
                <a:cs typeface="+mj-lt"/>
              </a:rPr>
              <a:t>, 115(6).ppe626-636.</a:t>
            </a:r>
            <a:r>
              <a:rPr lang="en-US" sz="1200" dirty="0">
                <a:ea typeface="+mj-lt"/>
                <a:cs typeface="+mj-lt"/>
              </a:rPr>
              <a:t> </a:t>
            </a:r>
            <a:r>
              <a:rPr lang="en-GB" sz="1200" dirty="0">
                <a:ea typeface="+mj-lt"/>
                <a:cs typeface="+mj-lt"/>
              </a:rPr>
              <a:t> </a:t>
            </a:r>
            <a:endParaRPr lang="en-GB" sz="1200"/>
          </a:p>
          <a:p>
            <a:pPr>
              <a:buNone/>
            </a:pPr>
            <a:r>
              <a:rPr lang="en-GB" sz="1200" dirty="0" err="1">
                <a:ea typeface="+mj-lt"/>
                <a:cs typeface="+mj-lt"/>
              </a:rPr>
              <a:t>Rcn</a:t>
            </a:r>
            <a:r>
              <a:rPr lang="en-GB" sz="1200" dirty="0">
                <a:ea typeface="+mj-lt"/>
                <a:cs typeface="+mj-lt"/>
              </a:rPr>
              <a:t>.(2020) Safeguarding children and young people-every nurses responsibility. London, Royal college of nursing: Last updated 09/07/2020.Safeguarding children and young people | Children and young people| Royal College of Nursing (rcn.org.uk)</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Underdown, A. (2007) Young children's health and well-being. Maidenhead: McGraw/Open University press.</a:t>
            </a:r>
            <a:r>
              <a:rPr lang="en-US" sz="1200" dirty="0">
                <a:ea typeface="+mj-lt"/>
                <a:cs typeface="+mj-lt"/>
              </a:rPr>
              <a:t> </a:t>
            </a:r>
            <a:r>
              <a:rPr lang="en-GB" sz="1200" dirty="0">
                <a:ea typeface="+mj-lt"/>
                <a:cs typeface="+mj-lt"/>
              </a:rPr>
              <a:t> </a:t>
            </a:r>
            <a:endParaRPr lang="en-GB" sz="1200"/>
          </a:p>
          <a:p>
            <a:pPr marL="0" indent="0">
              <a:buNone/>
            </a:pPr>
            <a:r>
              <a:rPr lang="en-GB" sz="1200" dirty="0">
                <a:ea typeface="+mj-lt"/>
                <a:cs typeface="+mj-lt"/>
              </a:rPr>
              <a:t>With </a:t>
            </a:r>
            <a:r>
              <a:rPr lang="en-GB" sz="1200" dirty="0" err="1">
                <a:ea typeface="+mj-lt"/>
                <a:cs typeface="+mj-lt"/>
              </a:rPr>
              <a:t>cerebal</a:t>
            </a:r>
            <a:r>
              <a:rPr lang="en-GB" sz="1200" dirty="0">
                <a:ea typeface="+mj-lt"/>
                <a:cs typeface="+mj-lt"/>
              </a:rPr>
              <a:t> palsy: quality of life for mothers and </a:t>
            </a:r>
            <a:r>
              <a:rPr lang="en-GB" sz="1200" dirty="0" err="1">
                <a:ea typeface="+mj-lt"/>
                <a:cs typeface="+mj-lt"/>
              </a:rPr>
              <a:t>fathers.child;care</a:t>
            </a:r>
            <a:r>
              <a:rPr lang="en-GB" sz="1200" dirty="0">
                <a:ea typeface="+mj-lt"/>
                <a:cs typeface="+mj-lt"/>
              </a:rPr>
              <a:t>, health and development,36(1),pp.63-73</a:t>
            </a:r>
            <a:r>
              <a:rPr lang="en-US" sz="1200" dirty="0">
                <a:ea typeface="+mj-lt"/>
                <a:cs typeface="+mj-lt"/>
              </a:rPr>
              <a:t> </a:t>
            </a:r>
            <a:r>
              <a:rPr lang="en-GB" sz="1200" dirty="0">
                <a:ea typeface="+mj-lt"/>
                <a:cs typeface="+mj-lt"/>
              </a:rPr>
              <a:t> </a:t>
            </a:r>
            <a:endParaRPr lang="en-GB" sz="120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238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8</Notes>
  <HiddenSlides>0</HiddenSlides>
  <ScaleCrop>false</ScaleCrop>
  <HeadingPairs>
    <vt:vector size="4" baseType="variant">
      <vt:variant>
        <vt:lpstr>Theme</vt:lpstr>
      </vt:variant>
      <vt:variant>
        <vt:i4>5</vt:i4>
      </vt:variant>
      <vt:variant>
        <vt:lpstr>Slide Titles</vt:lpstr>
      </vt:variant>
      <vt:variant>
        <vt:i4>19</vt:i4>
      </vt:variant>
    </vt:vector>
  </HeadingPairs>
  <TitlesOfParts>
    <vt:vector size="24" baseType="lpstr">
      <vt:lpstr>Quotable</vt:lpstr>
      <vt:lpstr>Ion</vt:lpstr>
      <vt:lpstr>office theme</vt:lpstr>
      <vt:lpstr>Ion Boardroom</vt:lpstr>
      <vt:lpstr>Facet</vt:lpstr>
      <vt:lpstr>Omar Daboe (2020336) Alix Sandrine Mawe (2014838) Umar Rahman (2018610) Sefia Bibi (2014087) Yasmin Azam (2013925)      </vt:lpstr>
      <vt:lpstr>TASK-1 Group Presentation Children young people and families Module Code (BMHP5004) Lecturer Dr Muhammad Hossain</vt:lpstr>
      <vt:lpstr>Introduction</vt:lpstr>
      <vt:lpstr>PowerPoint Presentation</vt:lpstr>
      <vt:lpstr>PowerPoint Presentation</vt:lpstr>
      <vt:lpstr> Analysis of one of the key domains of children and young people’s wellbeing. </vt:lpstr>
      <vt:lpstr>Safety and Physical domain</vt:lpstr>
      <vt:lpstr>Analisis in the case study</vt:lpstr>
      <vt:lpstr>Policy and Professional interventions.</vt:lpstr>
      <vt:lpstr>Multi-disciplinary Team</vt:lpstr>
      <vt:lpstr>In the Case Study</vt:lpstr>
      <vt:lpstr>Children, young people, and families perception of well-being</vt:lpstr>
      <vt:lpstr>What does perception mean and what is well-being</vt:lpstr>
      <vt:lpstr>Things that are important for the well-being.</vt:lpstr>
      <vt:lpstr>Children, young people and families.</vt:lpstr>
      <vt:lpstr>Analysis of the rationale and given what you know of the case study what policies and professional interventions are in place, to try, measure as well as enhance the health and wellbeing of children, young people and families?</vt:lpstr>
      <vt:lpstr>Enhance the health and wellbeing of children and young people and families?</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1144</cp:revision>
  <dcterms:created xsi:type="dcterms:W3CDTF">2022-02-20T02:51:17Z</dcterms:created>
  <dcterms:modified xsi:type="dcterms:W3CDTF">2022-03-03T04:26:39Z</dcterms:modified>
</cp:coreProperties>
</file>