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84" r:id="rId2"/>
    <p:sldId id="285" r:id="rId3"/>
    <p:sldId id="286" r:id="rId4"/>
    <p:sldId id="297" r:id="rId5"/>
    <p:sldId id="287" r:id="rId6"/>
    <p:sldId id="288" r:id="rId7"/>
    <p:sldId id="289" r:id="rId8"/>
    <p:sldId id="290" r:id="rId9"/>
    <p:sldId id="291" r:id="rId10"/>
    <p:sldId id="293" r:id="rId11"/>
    <p:sldId id="294" r:id="rId12"/>
    <p:sldId id="295" r:id="rId13"/>
    <p:sldId id="298" r:id="rId14"/>
    <p:sldId id="29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38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09"/>
    <p:restoredTop sz="94635"/>
  </p:normalViewPr>
  <p:slideViewPr>
    <p:cSldViewPr snapToGrid="0">
      <p:cViewPr varScale="1">
        <p:scale>
          <a:sx n="89" d="100"/>
          <a:sy n="89" d="100"/>
        </p:scale>
        <p:origin x="184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2E4288-2E77-3E44-A8C2-C81A92FD303D}" type="datetimeFigureOut">
              <a:rPr lang="en-US" smtClean="0"/>
              <a:t>7/24/26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412D4-4574-E64D-A910-F01B9D0333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744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09038-3417-2970-B6D4-38604E2543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6E8855-0776-4A6D-118E-04A65A34B0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02E678-500F-BE97-50D6-17DB12C1FAD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A4B4AF4-305D-CEFE-E76E-DF47D9B6C3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2CE4154-87C6-2D5E-CB9E-9EE01D0924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851705-1C4C-9164-F5A4-DE824D3BC7A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9CB74A-D47A-3D34-A897-BE7F5B5E7E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537137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778C6-16D1-E2C3-4347-1F7CF4458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4BAC718-BC23-A535-23E2-E6F6EFC996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995FD-C6C5-B98B-4C0B-8A4B6D72A7F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E8E1883-6760-ADF9-E7AB-0EC7342A567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99158C4-B72E-82C1-327A-CC7894DF2B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628CDB-5D61-5DBF-9B8E-3CBE86EC0E3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317F9-9980-1EF4-01CB-F33DC2F0DC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390914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u="none" strike="noStrike" dirty="0">
              <a:solidFill>
                <a:srgbClr val="FFFFFF"/>
              </a:solidFill>
              <a:latin typeface="Poppins Medium"/>
              <a:ea typeface="Poppins Medium"/>
              <a:cs typeface="Poppins Medium"/>
              <a:sym typeface="Poppins Medium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dirty="0">
              <a:solidFill>
                <a:srgbClr val="FFFFFF"/>
              </a:solidFill>
              <a:latin typeface="Poppins Medium"/>
              <a:ea typeface="Poppins Medium"/>
              <a:cs typeface="Poppins Medium"/>
              <a:sym typeface="Poppins Medium"/>
            </a:endParaRPr>
          </a:p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66FD1-61A6-453E-948D-2231E2193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68083-56D1-B659-29B4-7498EDCDE9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69534-F21A-61F1-0E48-0CA66C557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8A4FA-DC83-E04A-82E5-9D7D159C1E49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8ED69-BBD2-E58A-DD20-8BC564734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A23FA-F2CD-C839-DAB6-860A56225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78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439A0-5A0C-CEC1-4714-D288BFF95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56F8A-5D35-7A39-C6B7-097398197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5DA6C-C469-151A-C481-83D89A0BD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72755-BF19-F445-BD0B-93FB1FF982BB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D41E3-35C0-F6B0-017C-236B9D096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0DD13-6B27-44A5-BE28-1DBBA8803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774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04398-C500-D663-2A72-33E09D578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96E7B-D7BE-C66A-AC5C-C1372621E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965FD-C0D7-5E57-F9AA-D1B2F025C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2057D-9BC6-D54F-B700-4253ED2E48D8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A781B5-A62D-FFE7-D858-B8687F979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77F8E-9D72-11FC-F0B8-0C7DCCAED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862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1634E-BC0B-30EE-4C29-AC3617D1C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9A704-6540-9108-D692-8E149F32C5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B188B-734F-C2D4-561B-ED2A6BCCDB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3F1E6-460D-DDDA-CA64-55EA9D9A0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53EA1-3D09-334E-8EA3-066D54135B15}" type="datetime1">
              <a:rPr lang="en-GB" smtClean="0"/>
              <a:t>24/07/2026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DA9910-7C33-6EFC-7EAE-35AEBC3AF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2B5E86-8CF3-C589-7BE7-5D7EF2701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701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048AE-3BF9-40DF-4D8B-723A228E3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DE645-0300-EE03-E169-A686FEF35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A3138-1D5F-0EFF-2AB1-BEB1FE2FF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2C505F-439A-4FCF-BA30-4672C43009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3BF114-AED7-7077-6831-DEB2E57A38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19BB3-6027-4477-17EF-CE6F2F3F0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81F45-26CB-8041-9643-6B401199157A}" type="datetime1">
              <a:rPr lang="en-GB" smtClean="0"/>
              <a:t>24/07/2026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C186CD-6F02-A962-830F-CD6A0BD09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7D2ADB-06FD-0F17-B382-971107E3C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212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D2DE2-F46E-B8AF-0EE7-B084E9A61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0EA67D-B63E-EC53-27A7-6CC9C23A8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8BF0-0BA1-194B-BB3E-6F0F3570CCDC}" type="datetime1">
              <a:rPr lang="en-GB" smtClean="0"/>
              <a:t>24/07/2026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CB20C-3E65-57AB-FFA4-5002E4EC3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F136E-1D93-40D7-FC59-3EE7F6267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50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1157E-7925-567C-AD75-C4880397C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F5BF9-0C89-5247-A33C-F163BB1194BB}" type="datetime1">
              <a:rPr lang="en-GB" smtClean="0"/>
              <a:t>24/07/2026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980ACF-10BE-821A-6637-19710E0E9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94AF0F-6C26-82E2-6E6F-546B08EF1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852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D5DE3-7009-9218-17F2-AB7BF7BE4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8C74D-458D-EE2B-EFE8-E4B591BAA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5614B1-717C-74A7-8F31-9F5AFA6E05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682BE-CB41-59EF-15D5-6CFA1B09D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92F5-8575-314E-8930-F33178DC4842}" type="datetime1">
              <a:rPr lang="en-GB" smtClean="0"/>
              <a:t>24/07/2026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8589C0-0A15-E10B-A260-5B5AE4411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1E1264-F8E1-4EEB-2594-CBE6D1547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C265D-9BEE-DADA-7EA5-CD4EFCAA3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B45DF4-8992-2A8F-8BD6-04C97FE750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8FFBB8-F5EE-965C-C287-47038DAF4C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3438C5-BAC3-6058-58A2-1309DE36E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B6F8F-0BC3-D444-87A7-3D9E3ED08190}" type="datetime1">
              <a:rPr lang="en-GB" smtClean="0"/>
              <a:t>24/07/2026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C6A59-5EC3-A98F-F809-C89752D5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0E8215-41FA-833F-AAFF-32E447109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98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95D47-DC23-3581-E471-7364E9FEA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066909-B3A1-81A3-7449-B845A505C0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915F2-1691-CE5D-9D13-9382F3ED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814A5-B212-CF42-BDC2-FC39C41B418A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43345-6D37-328C-DC79-ACDA44A45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2F02B-E563-7FBD-D49C-A1C0C5941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95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8FBFD6-2317-6210-8D38-85A643CC72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E2A8A4-27AC-7FB1-4615-B364E3F13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A09DC-3447-39C3-B006-1A624384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779DF-04A0-EF4F-AEAD-2B6F2C5BCFF5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0B9BD6-EC85-61D5-61C8-ACAF43926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FF00B-A578-591F-9691-9627F07B7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874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DC784B-71AA-BF2E-816E-B453A603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8D741-D13A-F757-7039-66B42CDD4D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6D615-76B2-EE4B-86CA-6608325697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72796E-A72D-AC4B-BCA3-1DA0416F85F9}" type="datetime1">
              <a:rPr lang="en-GB" smtClean="0"/>
              <a:t>24/07/2026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76C0C-8B63-9252-F9EB-9AFC977185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34B2B9-81BD-6D57-9025-2A7E38F265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0F6730-B1A1-924E-A56A-4AD3470F02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52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10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9.svg"/><Relationship Id="rId4" Type="http://schemas.openxmlformats.org/officeDocument/2006/relationships/image" Target="../media/image11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10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9.svg"/><Relationship Id="rId4" Type="http://schemas.openxmlformats.org/officeDocument/2006/relationships/image" Target="../media/image11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10" Type="http://schemas.openxmlformats.org/officeDocument/2006/relationships/image" Target="../media/image17.svg"/><Relationship Id="rId4" Type="http://schemas.openxmlformats.org/officeDocument/2006/relationships/image" Target="../media/image15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8.pn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9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2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9.svg"/><Relationship Id="rId4" Type="http://schemas.openxmlformats.org/officeDocument/2006/relationships/image" Target="../media/image22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23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9.svg"/><Relationship Id="rId4" Type="http://schemas.openxmlformats.org/officeDocument/2006/relationships/image" Target="../media/image24.png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25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9.svg"/><Relationship Id="rId4" Type="http://schemas.openxmlformats.org/officeDocument/2006/relationships/image" Target="../media/image26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7.pn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search?q=https://www.hofstede-insights.com/country-comparison/china,united-kingdom/&amp;authuser=1" TargetMode="External"/><Relationship Id="rId3" Type="http://schemas.openxmlformats.org/officeDocument/2006/relationships/image" Target="../media/image30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2383184" y="-618363"/>
            <a:ext cx="3223517" cy="8260769"/>
            <a:chOff x="0" y="0"/>
            <a:chExt cx="1273488" cy="3263514"/>
          </a:xfrm>
          <a:noFill/>
        </p:grpSpPr>
        <p:sp>
          <p:nvSpPr>
            <p:cNvPr id="3" name="Freeform 3"/>
            <p:cNvSpPr/>
            <p:nvPr/>
          </p:nvSpPr>
          <p:spPr>
            <a:xfrm>
              <a:off x="0" y="0"/>
              <a:ext cx="1273488" cy="3263514"/>
            </a:xfrm>
            <a:custGeom>
              <a:avLst/>
              <a:gdLst/>
              <a:ahLst/>
              <a:cxnLst/>
              <a:rect l="l" t="t" r="r" b="b"/>
              <a:pathLst>
                <a:path w="1273488" h="3263514">
                  <a:moveTo>
                    <a:pt x="424725" y="19070"/>
                  </a:moveTo>
                  <a:cubicBezTo>
                    <a:pt x="489803" y="7556"/>
                    <a:pt x="564239" y="0"/>
                    <a:pt x="637087" y="0"/>
                  </a:cubicBezTo>
                  <a:cubicBezTo>
                    <a:pt x="709938" y="0"/>
                    <a:pt x="780039" y="6476"/>
                    <a:pt x="844639" y="17990"/>
                  </a:cubicBezTo>
                  <a:cubicBezTo>
                    <a:pt x="846015" y="18350"/>
                    <a:pt x="847389" y="18350"/>
                    <a:pt x="848763" y="18710"/>
                  </a:cubicBezTo>
                  <a:cubicBezTo>
                    <a:pt x="1091365" y="64765"/>
                    <a:pt x="1270052" y="186379"/>
                    <a:pt x="1273488" y="382939"/>
                  </a:cubicBezTo>
                  <a:lnTo>
                    <a:pt x="1273488" y="3263514"/>
                  </a:lnTo>
                  <a:lnTo>
                    <a:pt x="0" y="3263514"/>
                  </a:lnTo>
                  <a:lnTo>
                    <a:pt x="0" y="385077"/>
                  </a:lnTo>
                  <a:cubicBezTo>
                    <a:pt x="3436" y="185660"/>
                    <a:pt x="179374" y="64045"/>
                    <a:pt x="424725" y="1907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sz="1200">
                <a:solidFill>
                  <a:schemeClr val="bg2"/>
                </a:solidFill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79375"/>
              <a:ext cx="1273488" cy="3184139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>
                <a:solidFill>
                  <a:schemeClr val="bg2"/>
                </a:solidFill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27627" y="236851"/>
            <a:ext cx="1886482" cy="1897529"/>
            <a:chOff x="0" y="0"/>
            <a:chExt cx="745277" cy="74964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45277" cy="749641"/>
            </a:xfrm>
            <a:custGeom>
              <a:avLst/>
              <a:gdLst/>
              <a:ahLst/>
              <a:cxnLst/>
              <a:rect l="l" t="t" r="r" b="b"/>
              <a:pathLst>
                <a:path w="745277" h="749641">
                  <a:moveTo>
                    <a:pt x="139532" y="0"/>
                  </a:moveTo>
                  <a:lnTo>
                    <a:pt x="605745" y="0"/>
                  </a:lnTo>
                  <a:cubicBezTo>
                    <a:pt x="642751" y="0"/>
                    <a:pt x="678241" y="14701"/>
                    <a:pt x="704409" y="40868"/>
                  </a:cubicBezTo>
                  <a:cubicBezTo>
                    <a:pt x="730576" y="67035"/>
                    <a:pt x="745277" y="102526"/>
                    <a:pt x="745277" y="139532"/>
                  </a:cubicBezTo>
                  <a:lnTo>
                    <a:pt x="745277" y="610109"/>
                  </a:lnTo>
                  <a:cubicBezTo>
                    <a:pt x="745277" y="647115"/>
                    <a:pt x="730576" y="682606"/>
                    <a:pt x="704409" y="708773"/>
                  </a:cubicBezTo>
                  <a:cubicBezTo>
                    <a:pt x="678241" y="734941"/>
                    <a:pt x="642751" y="749641"/>
                    <a:pt x="605745" y="749641"/>
                  </a:cubicBezTo>
                  <a:lnTo>
                    <a:pt x="139532" y="749641"/>
                  </a:lnTo>
                  <a:cubicBezTo>
                    <a:pt x="102526" y="749641"/>
                    <a:pt x="67035" y="734941"/>
                    <a:pt x="40868" y="708773"/>
                  </a:cubicBezTo>
                  <a:cubicBezTo>
                    <a:pt x="14701" y="682606"/>
                    <a:pt x="0" y="647115"/>
                    <a:pt x="0" y="610109"/>
                  </a:cubicBezTo>
                  <a:lnTo>
                    <a:pt x="0" y="139532"/>
                  </a:lnTo>
                  <a:cubicBezTo>
                    <a:pt x="0" y="102526"/>
                    <a:pt x="14701" y="67035"/>
                    <a:pt x="40868" y="40868"/>
                  </a:cubicBezTo>
                  <a:cubicBezTo>
                    <a:pt x="67035" y="14701"/>
                    <a:pt x="102526" y="0"/>
                    <a:pt x="139532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745277" cy="797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869925" y="4534120"/>
            <a:ext cx="1886482" cy="1897529"/>
            <a:chOff x="0" y="0"/>
            <a:chExt cx="745277" cy="74964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45277" cy="749641"/>
            </a:xfrm>
            <a:custGeom>
              <a:avLst/>
              <a:gdLst/>
              <a:ahLst/>
              <a:cxnLst/>
              <a:rect l="l" t="t" r="r" b="b"/>
              <a:pathLst>
                <a:path w="745277" h="749641">
                  <a:moveTo>
                    <a:pt x="139532" y="0"/>
                  </a:moveTo>
                  <a:lnTo>
                    <a:pt x="605745" y="0"/>
                  </a:lnTo>
                  <a:cubicBezTo>
                    <a:pt x="642751" y="0"/>
                    <a:pt x="678241" y="14701"/>
                    <a:pt x="704409" y="40868"/>
                  </a:cubicBezTo>
                  <a:cubicBezTo>
                    <a:pt x="730576" y="67035"/>
                    <a:pt x="745277" y="102526"/>
                    <a:pt x="745277" y="139532"/>
                  </a:cubicBezTo>
                  <a:lnTo>
                    <a:pt x="745277" y="610109"/>
                  </a:lnTo>
                  <a:cubicBezTo>
                    <a:pt x="745277" y="647115"/>
                    <a:pt x="730576" y="682606"/>
                    <a:pt x="704409" y="708773"/>
                  </a:cubicBezTo>
                  <a:cubicBezTo>
                    <a:pt x="678241" y="734941"/>
                    <a:pt x="642751" y="749641"/>
                    <a:pt x="605745" y="749641"/>
                  </a:cubicBezTo>
                  <a:lnTo>
                    <a:pt x="139532" y="749641"/>
                  </a:lnTo>
                  <a:cubicBezTo>
                    <a:pt x="102526" y="749641"/>
                    <a:pt x="67035" y="734941"/>
                    <a:pt x="40868" y="708773"/>
                  </a:cubicBezTo>
                  <a:cubicBezTo>
                    <a:pt x="14701" y="682606"/>
                    <a:pt x="0" y="647115"/>
                    <a:pt x="0" y="610109"/>
                  </a:cubicBezTo>
                  <a:lnTo>
                    <a:pt x="0" y="139532"/>
                  </a:lnTo>
                  <a:cubicBezTo>
                    <a:pt x="0" y="102526"/>
                    <a:pt x="14701" y="67035"/>
                    <a:pt x="40868" y="40868"/>
                  </a:cubicBezTo>
                  <a:cubicBezTo>
                    <a:pt x="67035" y="14701"/>
                    <a:pt x="102526" y="0"/>
                    <a:pt x="139532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745277" cy="797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77651" y="4934707"/>
            <a:ext cx="778909" cy="736233"/>
            <a:chOff x="0" y="0"/>
            <a:chExt cx="307717" cy="29085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307717" cy="290857"/>
            </a:xfrm>
            <a:custGeom>
              <a:avLst/>
              <a:gdLst/>
              <a:ahLst/>
              <a:cxnLst/>
              <a:rect l="l" t="t" r="r" b="b"/>
              <a:pathLst>
                <a:path w="307717" h="290857">
                  <a:moveTo>
                    <a:pt x="145429" y="0"/>
                  </a:moveTo>
                  <a:lnTo>
                    <a:pt x="162288" y="0"/>
                  </a:lnTo>
                  <a:cubicBezTo>
                    <a:pt x="200858" y="0"/>
                    <a:pt x="237849" y="15322"/>
                    <a:pt x="265122" y="42595"/>
                  </a:cubicBezTo>
                  <a:cubicBezTo>
                    <a:pt x="292395" y="69868"/>
                    <a:pt x="307717" y="106859"/>
                    <a:pt x="307717" y="145429"/>
                  </a:cubicBezTo>
                  <a:lnTo>
                    <a:pt x="307717" y="145429"/>
                  </a:lnTo>
                  <a:cubicBezTo>
                    <a:pt x="307717" y="183999"/>
                    <a:pt x="292395" y="220989"/>
                    <a:pt x="265122" y="248262"/>
                  </a:cubicBezTo>
                  <a:cubicBezTo>
                    <a:pt x="237849" y="275535"/>
                    <a:pt x="200858" y="290857"/>
                    <a:pt x="162288" y="290857"/>
                  </a:cubicBezTo>
                  <a:lnTo>
                    <a:pt x="145429" y="290857"/>
                  </a:lnTo>
                  <a:cubicBezTo>
                    <a:pt x="106859" y="290857"/>
                    <a:pt x="69868" y="275535"/>
                    <a:pt x="42595" y="248262"/>
                  </a:cubicBezTo>
                  <a:cubicBezTo>
                    <a:pt x="15322" y="220989"/>
                    <a:pt x="0" y="183999"/>
                    <a:pt x="0" y="145429"/>
                  </a:cubicBezTo>
                  <a:lnTo>
                    <a:pt x="0" y="145429"/>
                  </a:lnTo>
                  <a:cubicBezTo>
                    <a:pt x="0" y="106859"/>
                    <a:pt x="15322" y="69868"/>
                    <a:pt x="42595" y="42595"/>
                  </a:cubicBezTo>
                  <a:cubicBezTo>
                    <a:pt x="69868" y="15322"/>
                    <a:pt x="106859" y="0"/>
                    <a:pt x="145429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307717" cy="33848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706535" y="1094273"/>
            <a:ext cx="4119667" cy="4400637"/>
            <a:chOff x="0" y="0"/>
            <a:chExt cx="1124862" cy="120158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24862" cy="1201581"/>
            </a:xfrm>
            <a:custGeom>
              <a:avLst/>
              <a:gdLst/>
              <a:ahLst/>
              <a:cxnLst/>
              <a:rect l="l" t="t" r="r" b="b"/>
              <a:pathLst>
                <a:path w="1124862" h="1201581">
                  <a:moveTo>
                    <a:pt x="50114" y="0"/>
                  </a:moveTo>
                  <a:lnTo>
                    <a:pt x="1074749" y="0"/>
                  </a:lnTo>
                  <a:cubicBezTo>
                    <a:pt x="1088040" y="0"/>
                    <a:pt x="1100786" y="5280"/>
                    <a:pt x="1110185" y="14678"/>
                  </a:cubicBezTo>
                  <a:cubicBezTo>
                    <a:pt x="1119583" y="24076"/>
                    <a:pt x="1124862" y="36823"/>
                    <a:pt x="1124862" y="50114"/>
                  </a:cubicBezTo>
                  <a:lnTo>
                    <a:pt x="1124862" y="1151467"/>
                  </a:lnTo>
                  <a:cubicBezTo>
                    <a:pt x="1124862" y="1164758"/>
                    <a:pt x="1119583" y="1177505"/>
                    <a:pt x="1110185" y="1186903"/>
                  </a:cubicBezTo>
                  <a:cubicBezTo>
                    <a:pt x="1100786" y="1196301"/>
                    <a:pt x="1088040" y="1201581"/>
                    <a:pt x="1074749" y="1201581"/>
                  </a:cubicBezTo>
                  <a:lnTo>
                    <a:pt x="50114" y="1201581"/>
                  </a:lnTo>
                  <a:cubicBezTo>
                    <a:pt x="36823" y="1201581"/>
                    <a:pt x="24076" y="1196301"/>
                    <a:pt x="14678" y="1186903"/>
                  </a:cubicBezTo>
                  <a:cubicBezTo>
                    <a:pt x="5280" y="1177505"/>
                    <a:pt x="0" y="1164758"/>
                    <a:pt x="0" y="1151467"/>
                  </a:cubicBezTo>
                  <a:lnTo>
                    <a:pt x="0" y="50114"/>
                  </a:lnTo>
                  <a:cubicBezTo>
                    <a:pt x="0" y="36823"/>
                    <a:pt x="5280" y="24076"/>
                    <a:pt x="14678" y="14678"/>
                  </a:cubicBezTo>
                  <a:cubicBezTo>
                    <a:pt x="24076" y="5280"/>
                    <a:pt x="36823" y="0"/>
                    <a:pt x="50114" y="0"/>
                  </a:cubicBezTo>
                  <a:close/>
                </a:path>
              </a:pathLst>
            </a:custGeom>
            <a:blipFill>
              <a:blip r:embed="rId3"/>
              <a:stretch>
                <a:fillRect t="-61" b="-61"/>
              </a:stretch>
            </a:blipFill>
            <a:ln w="142875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19" name="Freeform 19"/>
          <p:cNvSpPr/>
          <p:nvPr/>
        </p:nvSpPr>
        <p:spPr>
          <a:xfrm>
            <a:off x="-506002" y="5909699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0" name="TextBox 20"/>
          <p:cNvSpPr txBox="1"/>
          <p:nvPr/>
        </p:nvSpPr>
        <p:spPr>
          <a:xfrm>
            <a:off x="1030515" y="5486400"/>
            <a:ext cx="3033486" cy="11055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335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Presented By:</a:t>
            </a:r>
          </a:p>
          <a:p>
            <a:pPr>
              <a:lnSpc>
                <a:spcPts val="1335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Marilena Loredana Mihai</a:t>
            </a:r>
          </a:p>
          <a:p>
            <a:pPr>
              <a:lnSpc>
                <a:spcPts val="1335"/>
              </a:lnSpc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ea typeface="Poppins"/>
              <a:cs typeface="Calibri" panose="020F0502020204030204" pitchFamily="34" charset="0"/>
              <a:sym typeface="Poppins"/>
            </a:endParaRPr>
          </a:p>
          <a:p>
            <a:pPr>
              <a:lnSpc>
                <a:spcPts val="1335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Student ID: 2129859</a:t>
            </a:r>
          </a:p>
          <a:p>
            <a:pPr>
              <a:lnSpc>
                <a:spcPts val="1335"/>
              </a:lnSpc>
            </a:pPr>
            <a:endParaRPr lang="en-US" sz="953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42136" y="2782691"/>
            <a:ext cx="5179057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4000" b="1" dirty="0">
                <a:solidFill>
                  <a:schemeClr val="bg2"/>
                </a:solidFill>
                <a:latin typeface="Calibri" panose="020F0502020204030204" pitchFamily="34" charset="0"/>
                <a:ea typeface="Agrandir Bold"/>
                <a:cs typeface="Calibri" panose="020F0502020204030204" pitchFamily="34" charset="0"/>
                <a:sym typeface="Agrandir Bold"/>
              </a:rPr>
              <a:t>UK–China Strategic Partnership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3168" y="4218432"/>
            <a:ext cx="4526624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i="1" dirty="0">
                <a:solidFill>
                  <a:schemeClr val="bg2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Achieving a Successful Cross-Cultural Negotiation Strategy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98594" y="2121681"/>
            <a:ext cx="2732597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i="1" dirty="0">
                <a:solidFill>
                  <a:schemeClr val="bg2"/>
                </a:solidFill>
                <a:latin typeface="Calibri" panose="020F0502020204030204" pitchFamily="34" charset="0"/>
                <a:ea typeface="Poppins Italics"/>
                <a:cs typeface="Calibri" panose="020F0502020204030204" pitchFamily="34" charset="0"/>
                <a:sym typeface="Poppins Italics"/>
              </a:rPr>
              <a:t> Cross- Cultural Negotiation Strategy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467236" y="5764919"/>
            <a:ext cx="3030492" cy="906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International Business Communications  </a:t>
            </a:r>
          </a:p>
          <a:p>
            <a:pPr algn="r">
              <a:lnSpc>
                <a:spcPts val="1335"/>
              </a:lnSpc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ea typeface="Poppins"/>
              <a:cs typeface="Calibri" panose="020F0502020204030204" pitchFamily="34" charset="0"/>
              <a:sym typeface="Poppins"/>
            </a:endParaRPr>
          </a:p>
          <a:p>
            <a:pPr algn="r">
              <a:lnSpc>
                <a:spcPts val="1335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LCBB6023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1428290" y="685725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6"/>
                </a:lnTo>
                <a:lnTo>
                  <a:pt x="0" y="11455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28" name="Picture 27" descr="University of Wales Trinity Saint David logo">
            <a:extLst>
              <a:ext uri="{FF2B5EF4-FFF2-40B4-BE49-F238E27FC236}">
                <a16:creationId xmlns:a16="http://schemas.microsoft.com/office/drawing/2014/main" id="{8EFAF6ED-D14A-7200-3653-5F7251C5A5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600" y="154767"/>
            <a:ext cx="1444710" cy="142819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02533" y="248987"/>
            <a:ext cx="889011" cy="925931"/>
            <a:chOff x="0" y="0"/>
            <a:chExt cx="351214" cy="365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1214" cy="365800"/>
            </a:xfrm>
            <a:custGeom>
              <a:avLst/>
              <a:gdLst/>
              <a:ahLst/>
              <a:cxnLst/>
              <a:rect l="l" t="t" r="r" b="b"/>
              <a:pathLst>
                <a:path w="351214" h="365800">
                  <a:moveTo>
                    <a:pt x="133530" y="0"/>
                  </a:moveTo>
                  <a:lnTo>
                    <a:pt x="217684" y="0"/>
                  </a:lnTo>
                  <a:cubicBezTo>
                    <a:pt x="253099" y="0"/>
                    <a:pt x="287062" y="14068"/>
                    <a:pt x="312104" y="39110"/>
                  </a:cubicBezTo>
                  <a:cubicBezTo>
                    <a:pt x="337146" y="64152"/>
                    <a:pt x="351214" y="98116"/>
                    <a:pt x="351214" y="133530"/>
                  </a:cubicBezTo>
                  <a:lnTo>
                    <a:pt x="351214" y="232270"/>
                  </a:lnTo>
                  <a:cubicBezTo>
                    <a:pt x="351214" y="306016"/>
                    <a:pt x="291431" y="365800"/>
                    <a:pt x="217684" y="365800"/>
                  </a:cubicBezTo>
                  <a:lnTo>
                    <a:pt x="133530" y="365800"/>
                  </a:lnTo>
                  <a:cubicBezTo>
                    <a:pt x="98116" y="365800"/>
                    <a:pt x="64152" y="351731"/>
                    <a:pt x="39110" y="326690"/>
                  </a:cubicBezTo>
                  <a:cubicBezTo>
                    <a:pt x="14068" y="301648"/>
                    <a:pt x="0" y="267684"/>
                    <a:pt x="0" y="232270"/>
                  </a:cubicBezTo>
                  <a:lnTo>
                    <a:pt x="0" y="133530"/>
                  </a:lnTo>
                  <a:cubicBezTo>
                    <a:pt x="0" y="98116"/>
                    <a:pt x="14068" y="64152"/>
                    <a:pt x="39110" y="39110"/>
                  </a:cubicBezTo>
                  <a:cubicBezTo>
                    <a:pt x="64152" y="14068"/>
                    <a:pt x="98116" y="0"/>
                    <a:pt x="133530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51214" cy="4134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902089" y="685800"/>
            <a:ext cx="4619405" cy="5486400"/>
            <a:chOff x="0" y="0"/>
            <a:chExt cx="899880" cy="10687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99880" cy="1068775"/>
            </a:xfrm>
            <a:custGeom>
              <a:avLst/>
              <a:gdLst/>
              <a:ahLst/>
              <a:cxnLst/>
              <a:rect l="l" t="t" r="r" b="b"/>
              <a:pathLst>
                <a:path w="899880" h="1068775">
                  <a:moveTo>
                    <a:pt x="33519" y="0"/>
                  </a:moveTo>
                  <a:lnTo>
                    <a:pt x="866361" y="0"/>
                  </a:lnTo>
                  <a:cubicBezTo>
                    <a:pt x="875251" y="0"/>
                    <a:pt x="883777" y="3531"/>
                    <a:pt x="890063" y="9818"/>
                  </a:cubicBezTo>
                  <a:cubicBezTo>
                    <a:pt x="896349" y="16104"/>
                    <a:pt x="899880" y="24629"/>
                    <a:pt x="899880" y="33519"/>
                  </a:cubicBezTo>
                  <a:lnTo>
                    <a:pt x="899880" y="1035256"/>
                  </a:lnTo>
                  <a:cubicBezTo>
                    <a:pt x="899880" y="1044145"/>
                    <a:pt x="896349" y="1052671"/>
                    <a:pt x="890063" y="1058957"/>
                  </a:cubicBezTo>
                  <a:cubicBezTo>
                    <a:pt x="883777" y="1065243"/>
                    <a:pt x="875251" y="1068775"/>
                    <a:pt x="866361" y="1068775"/>
                  </a:cubicBezTo>
                  <a:lnTo>
                    <a:pt x="33519" y="1068775"/>
                  </a:lnTo>
                  <a:cubicBezTo>
                    <a:pt x="24629" y="1068775"/>
                    <a:pt x="16104" y="1065243"/>
                    <a:pt x="9818" y="1058957"/>
                  </a:cubicBezTo>
                  <a:cubicBezTo>
                    <a:pt x="3531" y="1052671"/>
                    <a:pt x="0" y="1044145"/>
                    <a:pt x="0" y="1035256"/>
                  </a:cubicBezTo>
                  <a:lnTo>
                    <a:pt x="0" y="33519"/>
                  </a:lnTo>
                  <a:cubicBezTo>
                    <a:pt x="0" y="24629"/>
                    <a:pt x="3531" y="16104"/>
                    <a:pt x="9818" y="9818"/>
                  </a:cubicBezTo>
                  <a:cubicBezTo>
                    <a:pt x="16104" y="3531"/>
                    <a:pt x="24629" y="0"/>
                    <a:pt x="33519" y="0"/>
                  </a:cubicBezTo>
                  <a:close/>
                </a:path>
              </a:pathLst>
            </a:custGeom>
            <a:blipFill>
              <a:blip r:embed="rId3"/>
              <a:stretch>
                <a:fillRect t="-43" b="-43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10896" y="3213778"/>
            <a:ext cx="2574722" cy="2758397"/>
            <a:chOff x="0" y="0"/>
            <a:chExt cx="1017199" cy="10407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04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044507" y="3213778"/>
            <a:ext cx="2574722" cy="2634199"/>
            <a:chOff x="0" y="0"/>
            <a:chExt cx="1017199" cy="104072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04"/>
                </a:lnSpc>
              </a:pPr>
              <a:endParaRPr sz="1200"/>
            </a:p>
          </p:txBody>
        </p:sp>
      </p:grpSp>
      <p:sp>
        <p:nvSpPr>
          <p:cNvPr id="13" name="AutoShape 13"/>
          <p:cNvSpPr/>
          <p:nvPr/>
        </p:nvSpPr>
        <p:spPr>
          <a:xfrm>
            <a:off x="1244748" y="4766506"/>
            <a:ext cx="2061965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4" name="AutoShape 14"/>
          <p:cNvSpPr/>
          <p:nvPr/>
        </p:nvSpPr>
        <p:spPr>
          <a:xfrm>
            <a:off x="4278358" y="4766506"/>
            <a:ext cx="2061965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15" name="Group 15"/>
          <p:cNvGrpSpPr/>
          <p:nvPr/>
        </p:nvGrpSpPr>
        <p:grpSpPr>
          <a:xfrm>
            <a:off x="7078118" y="3213778"/>
            <a:ext cx="2574722" cy="2634199"/>
            <a:chOff x="0" y="0"/>
            <a:chExt cx="1017199" cy="104072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04"/>
                </a:lnSpc>
              </a:pPr>
              <a:endParaRPr sz="1200"/>
            </a:p>
          </p:txBody>
        </p:sp>
      </p:grpSp>
      <p:sp>
        <p:nvSpPr>
          <p:cNvPr id="18" name="AutoShape 18"/>
          <p:cNvSpPr/>
          <p:nvPr/>
        </p:nvSpPr>
        <p:spPr>
          <a:xfrm>
            <a:off x="7311969" y="4766506"/>
            <a:ext cx="2061965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22" name="Freeform 22"/>
          <p:cNvSpPr/>
          <p:nvPr/>
        </p:nvSpPr>
        <p:spPr>
          <a:xfrm>
            <a:off x="1823697" y="3463822"/>
            <a:ext cx="652435" cy="659546"/>
          </a:xfrm>
          <a:custGeom>
            <a:avLst/>
            <a:gdLst/>
            <a:ahLst/>
            <a:cxnLst/>
            <a:rect l="l" t="t" r="r" b="b"/>
            <a:pathLst>
              <a:path w="978652" h="989319">
                <a:moveTo>
                  <a:pt x="0" y="0"/>
                </a:moveTo>
                <a:lnTo>
                  <a:pt x="978652" y="0"/>
                </a:lnTo>
                <a:lnTo>
                  <a:pt x="978652" y="989318"/>
                </a:lnTo>
                <a:lnTo>
                  <a:pt x="0" y="9893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3" name="TextBox 23"/>
          <p:cNvSpPr txBox="1"/>
          <p:nvPr/>
        </p:nvSpPr>
        <p:spPr>
          <a:xfrm>
            <a:off x="1244748" y="4881412"/>
            <a:ext cx="2185745" cy="830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53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Defining culture &amp; its elements; Hofstede's Dimensions &amp; cultural frameworks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278358" y="4817912"/>
            <a:ext cx="2188965" cy="830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53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Guanxi,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Mianzi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, hierarchy &amp; high-context communication styles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44747" y="4342546"/>
            <a:ext cx="2153008" cy="235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34"/>
              </a:lnSpc>
              <a:spcBef>
                <a:spcPct val="0"/>
              </a:spcBef>
            </a:pP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Culture &amp; Theory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216400" y="4342546"/>
            <a:ext cx="2214966" cy="4537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734"/>
              </a:lnSpc>
              <a:spcBef>
                <a:spcPct val="0"/>
              </a:spcBef>
            </a:pP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Chinese Cultural Elements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311969" y="4881412"/>
            <a:ext cx="2185745" cy="625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53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Negotiation strategies, cultural adaptability &amp; key takeaways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311969" y="4342546"/>
            <a:ext cx="2153008" cy="453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34"/>
              </a:lnSpc>
              <a:spcBef>
                <a:spcPct val="0"/>
              </a:spcBef>
            </a:pP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Strategies &amp; Conclusions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99886" y="972457"/>
            <a:ext cx="6502647" cy="616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83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FFFFFF"/>
                </a:solidFill>
                <a:latin typeface="Calibri" panose="020F0502020204030204" pitchFamily="34" charset="0"/>
                <a:ea typeface="Agrandir Bold"/>
                <a:cs typeface="Calibri" panose="020F0502020204030204" pitchFamily="34" charset="0"/>
                <a:sym typeface="Agrandir Bold"/>
              </a:rPr>
              <a:t>Presentation Outline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98287" y="1857829"/>
            <a:ext cx="6589484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b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UK–China Strategic Partnership: Cross-Cultural Negotiation</a:t>
            </a:r>
          </a:p>
        </p:txBody>
      </p:sp>
      <p:sp>
        <p:nvSpPr>
          <p:cNvPr id="32" name="Freeform 32"/>
          <p:cNvSpPr/>
          <p:nvPr/>
        </p:nvSpPr>
        <p:spPr>
          <a:xfrm>
            <a:off x="4862893" y="3492500"/>
            <a:ext cx="652435" cy="659546"/>
          </a:xfrm>
          <a:custGeom>
            <a:avLst/>
            <a:gdLst/>
            <a:ahLst/>
            <a:cxnLst/>
            <a:rect l="l" t="t" r="r" b="b"/>
            <a:pathLst>
              <a:path w="978652" h="989319">
                <a:moveTo>
                  <a:pt x="0" y="0"/>
                </a:moveTo>
                <a:lnTo>
                  <a:pt x="978652" y="0"/>
                </a:lnTo>
                <a:lnTo>
                  <a:pt x="978652" y="989319"/>
                </a:lnTo>
                <a:lnTo>
                  <a:pt x="0" y="98931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3" name="Freeform 33"/>
          <p:cNvSpPr/>
          <p:nvPr/>
        </p:nvSpPr>
        <p:spPr>
          <a:xfrm>
            <a:off x="7902089" y="3521178"/>
            <a:ext cx="652435" cy="659546"/>
          </a:xfrm>
          <a:custGeom>
            <a:avLst/>
            <a:gdLst/>
            <a:ahLst/>
            <a:cxnLst/>
            <a:rect l="l" t="t" r="r" b="b"/>
            <a:pathLst>
              <a:path w="978652" h="989319">
                <a:moveTo>
                  <a:pt x="0" y="0"/>
                </a:moveTo>
                <a:lnTo>
                  <a:pt x="978652" y="0"/>
                </a:lnTo>
                <a:lnTo>
                  <a:pt x="978652" y="989319"/>
                </a:lnTo>
                <a:lnTo>
                  <a:pt x="0" y="98931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4" name="Freeform 34"/>
          <p:cNvSpPr/>
          <p:nvPr/>
        </p:nvSpPr>
        <p:spPr>
          <a:xfrm>
            <a:off x="-506002" y="5909699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5" name="Freeform 35"/>
          <p:cNvSpPr/>
          <p:nvPr/>
        </p:nvSpPr>
        <p:spPr>
          <a:xfrm rot="5400000">
            <a:off x="6024357" y="5663172"/>
            <a:ext cx="370920" cy="1388977"/>
          </a:xfrm>
          <a:custGeom>
            <a:avLst/>
            <a:gdLst/>
            <a:ahLst/>
            <a:cxnLst/>
            <a:rect l="l" t="t" r="r" b="b"/>
            <a:pathLst>
              <a:path w="556380" h="2083466">
                <a:moveTo>
                  <a:pt x="0" y="0"/>
                </a:moveTo>
                <a:lnTo>
                  <a:pt x="556380" y="0"/>
                </a:lnTo>
                <a:lnTo>
                  <a:pt x="556380" y="2083466"/>
                </a:lnTo>
                <a:lnTo>
                  <a:pt x="0" y="20834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257019" y="3630181"/>
            <a:ext cx="4802107" cy="2343222"/>
            <a:chOff x="0" y="0"/>
            <a:chExt cx="2139087" cy="104378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39086" cy="1043783"/>
            </a:xfrm>
            <a:custGeom>
              <a:avLst/>
              <a:gdLst/>
              <a:ahLst/>
              <a:cxnLst/>
              <a:rect l="l" t="t" r="r" b="b"/>
              <a:pathLst>
                <a:path w="2139086" h="1043783">
                  <a:moveTo>
                    <a:pt x="473267" y="77131"/>
                  </a:moveTo>
                  <a:lnTo>
                    <a:pt x="404467" y="249131"/>
                  </a:lnTo>
                  <a:cubicBezTo>
                    <a:pt x="385834" y="295713"/>
                    <a:pt x="340719" y="326259"/>
                    <a:pt x="290548" y="326262"/>
                  </a:cubicBezTo>
                  <a:lnTo>
                    <a:pt x="122702" y="326262"/>
                  </a:lnTo>
                  <a:cubicBezTo>
                    <a:pt x="54936" y="326262"/>
                    <a:pt x="1" y="381197"/>
                    <a:pt x="0" y="448963"/>
                  </a:cubicBezTo>
                  <a:lnTo>
                    <a:pt x="0" y="921081"/>
                  </a:lnTo>
                  <a:cubicBezTo>
                    <a:pt x="1" y="988848"/>
                    <a:pt x="54936" y="1043783"/>
                    <a:pt x="122702" y="1043783"/>
                  </a:cubicBezTo>
                  <a:lnTo>
                    <a:pt x="2016383" y="1043783"/>
                  </a:lnTo>
                  <a:cubicBezTo>
                    <a:pt x="2084149" y="1043783"/>
                    <a:pt x="2139085" y="988848"/>
                    <a:pt x="2139086" y="921081"/>
                  </a:cubicBezTo>
                  <a:lnTo>
                    <a:pt x="2139086" y="122701"/>
                  </a:lnTo>
                  <a:cubicBezTo>
                    <a:pt x="2139085" y="54935"/>
                    <a:pt x="2084150" y="1"/>
                    <a:pt x="2016384" y="0"/>
                  </a:cubicBezTo>
                  <a:lnTo>
                    <a:pt x="587191" y="0"/>
                  </a:lnTo>
                  <a:cubicBezTo>
                    <a:pt x="537018" y="0"/>
                    <a:pt x="491900" y="30547"/>
                    <a:pt x="473267" y="77131"/>
                  </a:cubicBezTo>
                  <a:lnTo>
                    <a:pt x="0" y="0"/>
                  </a:lnTo>
                  <a:cubicBezTo>
                    <a:pt x="0" y="0"/>
                    <a:pt x="473267" y="77131"/>
                    <a:pt x="473267" y="77131"/>
                  </a:cubicBezTo>
                  <a:close/>
                </a:path>
              </a:pathLst>
            </a:custGeom>
            <a:blipFill>
              <a:blip r:embed="rId3"/>
              <a:stretch>
                <a:fillRect t="-209" b="-209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32875" y="3630181"/>
            <a:ext cx="4802107" cy="2343222"/>
            <a:chOff x="0" y="0"/>
            <a:chExt cx="2139087" cy="10437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139086" cy="1043783"/>
            </a:xfrm>
            <a:custGeom>
              <a:avLst/>
              <a:gdLst/>
              <a:ahLst/>
              <a:cxnLst/>
              <a:rect l="l" t="t" r="r" b="b"/>
              <a:pathLst>
                <a:path w="2139086" h="1043783">
                  <a:moveTo>
                    <a:pt x="473267" y="77131"/>
                  </a:moveTo>
                  <a:lnTo>
                    <a:pt x="404467" y="249131"/>
                  </a:lnTo>
                  <a:cubicBezTo>
                    <a:pt x="385834" y="295713"/>
                    <a:pt x="340719" y="326259"/>
                    <a:pt x="290548" y="326262"/>
                  </a:cubicBezTo>
                  <a:lnTo>
                    <a:pt x="122702" y="326262"/>
                  </a:lnTo>
                  <a:cubicBezTo>
                    <a:pt x="54936" y="326262"/>
                    <a:pt x="1" y="381197"/>
                    <a:pt x="0" y="448963"/>
                  </a:cubicBezTo>
                  <a:lnTo>
                    <a:pt x="0" y="921081"/>
                  </a:lnTo>
                  <a:cubicBezTo>
                    <a:pt x="1" y="988848"/>
                    <a:pt x="54936" y="1043783"/>
                    <a:pt x="122702" y="1043783"/>
                  </a:cubicBezTo>
                  <a:lnTo>
                    <a:pt x="2016383" y="1043783"/>
                  </a:lnTo>
                  <a:cubicBezTo>
                    <a:pt x="2084149" y="1043783"/>
                    <a:pt x="2139085" y="988848"/>
                    <a:pt x="2139086" y="921081"/>
                  </a:cubicBezTo>
                  <a:lnTo>
                    <a:pt x="2139086" y="122701"/>
                  </a:lnTo>
                  <a:cubicBezTo>
                    <a:pt x="2139085" y="54935"/>
                    <a:pt x="2084150" y="1"/>
                    <a:pt x="2016384" y="0"/>
                  </a:cubicBezTo>
                  <a:lnTo>
                    <a:pt x="587191" y="0"/>
                  </a:lnTo>
                  <a:cubicBezTo>
                    <a:pt x="537018" y="0"/>
                    <a:pt x="491900" y="30547"/>
                    <a:pt x="473267" y="77131"/>
                  </a:cubicBezTo>
                  <a:lnTo>
                    <a:pt x="0" y="0"/>
                  </a:lnTo>
                  <a:cubicBezTo>
                    <a:pt x="0" y="0"/>
                    <a:pt x="473267" y="77131"/>
                    <a:pt x="473267" y="77131"/>
                  </a:cubicBezTo>
                  <a:close/>
                </a:path>
              </a:pathLst>
            </a:custGeom>
            <a:blipFill>
              <a:blip r:embed="rId4"/>
              <a:stretch>
                <a:fillRect t="-209" b="-209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9" name="Freeform 9"/>
          <p:cNvSpPr/>
          <p:nvPr/>
        </p:nvSpPr>
        <p:spPr>
          <a:xfrm rot="-2700000">
            <a:off x="6515601" y="3698607"/>
            <a:ext cx="496387" cy="496387"/>
          </a:xfrm>
          <a:custGeom>
            <a:avLst/>
            <a:gdLst/>
            <a:ahLst/>
            <a:cxnLst/>
            <a:rect l="l" t="t" r="r" b="b"/>
            <a:pathLst>
              <a:path w="744580" h="744580">
                <a:moveTo>
                  <a:pt x="0" y="0"/>
                </a:moveTo>
                <a:lnTo>
                  <a:pt x="744580" y="0"/>
                </a:lnTo>
                <a:lnTo>
                  <a:pt x="744580" y="744580"/>
                </a:lnTo>
                <a:lnTo>
                  <a:pt x="0" y="744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-2700000">
            <a:off x="1391455" y="3698607"/>
            <a:ext cx="496387" cy="496387"/>
          </a:xfrm>
          <a:custGeom>
            <a:avLst/>
            <a:gdLst/>
            <a:ahLst/>
            <a:cxnLst/>
            <a:rect l="l" t="t" r="r" b="b"/>
            <a:pathLst>
              <a:path w="744580" h="744580">
                <a:moveTo>
                  <a:pt x="0" y="0"/>
                </a:moveTo>
                <a:lnTo>
                  <a:pt x="744580" y="0"/>
                </a:lnTo>
                <a:lnTo>
                  <a:pt x="744580" y="744580"/>
                </a:lnTo>
                <a:lnTo>
                  <a:pt x="0" y="744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TextBox 11"/>
          <p:cNvSpPr txBox="1"/>
          <p:nvPr/>
        </p:nvSpPr>
        <p:spPr>
          <a:xfrm>
            <a:off x="1778000" y="1760318"/>
            <a:ext cx="2133600" cy="11541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530"/>
              </a:lnSpc>
            </a:pPr>
            <a:r>
              <a:rPr lang="en-US" sz="4000" b="1" spc="-2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Defining</a:t>
            </a:r>
          </a:p>
          <a:p>
            <a:pPr>
              <a:lnSpc>
                <a:spcPts val="4530"/>
              </a:lnSpc>
            </a:pPr>
            <a:r>
              <a:rPr lang="en-US" sz="4000" b="1" spc="-2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Culture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10513" y="1204687"/>
            <a:ext cx="5341257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1333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Shared values, beliefs &amp; norms guiding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behaviour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(Hofstede, 2001)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Shapes communication styles &amp; business practices (Hall, 1976)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Transmitted across generations through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socialisation</a:t>
            </a:r>
            <a:endParaRPr lang="en-US" dirty="0">
              <a:solidFill>
                <a:srgbClr val="FFFFFF"/>
              </a:solidFill>
              <a:latin typeface="Calibri" panose="020F0502020204030204" pitchFamily="34" charset="0"/>
              <a:ea typeface="TT Firs Neue"/>
              <a:cs typeface="Calibri" panose="020F0502020204030204" pitchFamily="34" charset="0"/>
              <a:sym typeface="TT Firs Neue"/>
            </a:endParaRP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Influences perception, decision-making &amp; relationship-building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Operates at national,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organisational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&amp; individual levels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65256" y="885371"/>
            <a:ext cx="3686731" cy="3018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238"/>
              </a:lnSpc>
            </a:pPr>
            <a:r>
              <a:rPr lang="en-US" sz="2667" b="1" i="1" dirty="0">
                <a:solidFill>
                  <a:srgbClr val="FFFFFF"/>
                </a:solidFill>
                <a:latin typeface="Calibri" panose="020F0502020204030204" pitchFamily="34" charset="0"/>
                <a:ea typeface="TT Firs Neue Bold"/>
                <a:cs typeface="Calibri" panose="020F0502020204030204" pitchFamily="34" charset="0"/>
                <a:sym typeface="TT Firs Neue Bold"/>
              </a:rPr>
              <a:t>What Is Culture?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1040076" y="-722611"/>
            <a:ext cx="1886482" cy="1897529"/>
            <a:chOff x="0" y="0"/>
            <a:chExt cx="745277" cy="74964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45277" cy="749641"/>
            </a:xfrm>
            <a:custGeom>
              <a:avLst/>
              <a:gdLst/>
              <a:ahLst/>
              <a:cxnLst/>
              <a:rect l="l" t="t" r="r" b="b"/>
              <a:pathLst>
                <a:path w="745277" h="749641">
                  <a:moveTo>
                    <a:pt x="139532" y="0"/>
                  </a:moveTo>
                  <a:lnTo>
                    <a:pt x="605745" y="0"/>
                  </a:lnTo>
                  <a:cubicBezTo>
                    <a:pt x="642751" y="0"/>
                    <a:pt x="678241" y="14701"/>
                    <a:pt x="704409" y="40868"/>
                  </a:cubicBezTo>
                  <a:cubicBezTo>
                    <a:pt x="730576" y="67035"/>
                    <a:pt x="745277" y="102526"/>
                    <a:pt x="745277" y="139532"/>
                  </a:cubicBezTo>
                  <a:lnTo>
                    <a:pt x="745277" y="610109"/>
                  </a:lnTo>
                  <a:cubicBezTo>
                    <a:pt x="745277" y="647115"/>
                    <a:pt x="730576" y="682606"/>
                    <a:pt x="704409" y="708773"/>
                  </a:cubicBezTo>
                  <a:cubicBezTo>
                    <a:pt x="678241" y="734941"/>
                    <a:pt x="642751" y="749641"/>
                    <a:pt x="605745" y="749641"/>
                  </a:cubicBezTo>
                  <a:lnTo>
                    <a:pt x="139532" y="749641"/>
                  </a:lnTo>
                  <a:cubicBezTo>
                    <a:pt x="102526" y="749641"/>
                    <a:pt x="67035" y="734941"/>
                    <a:pt x="40868" y="708773"/>
                  </a:cubicBezTo>
                  <a:cubicBezTo>
                    <a:pt x="14701" y="682606"/>
                    <a:pt x="0" y="647115"/>
                    <a:pt x="0" y="610109"/>
                  </a:cubicBezTo>
                  <a:lnTo>
                    <a:pt x="0" y="139532"/>
                  </a:lnTo>
                  <a:cubicBezTo>
                    <a:pt x="0" y="102526"/>
                    <a:pt x="14701" y="67035"/>
                    <a:pt x="40868" y="40868"/>
                  </a:cubicBezTo>
                  <a:cubicBezTo>
                    <a:pt x="67035" y="14701"/>
                    <a:pt x="102526" y="0"/>
                    <a:pt x="139532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745277" cy="797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/>
          <p:cNvSpPr/>
          <p:nvPr/>
        </p:nvSpPr>
        <p:spPr>
          <a:xfrm>
            <a:off x="3651660" y="396692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6"/>
                </a:lnTo>
                <a:lnTo>
                  <a:pt x="0" y="11455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2"/>
          <p:cNvSpPr/>
          <p:nvPr/>
        </p:nvSpPr>
        <p:spPr>
          <a:xfrm>
            <a:off x="461097" y="4563518"/>
            <a:ext cx="347927" cy="1302876"/>
          </a:xfrm>
          <a:custGeom>
            <a:avLst/>
            <a:gdLst/>
            <a:ahLst/>
            <a:cxnLst/>
            <a:rect l="l" t="t" r="r" b="b"/>
            <a:pathLst>
              <a:path w="521891" h="1954314">
                <a:moveTo>
                  <a:pt x="0" y="0"/>
                </a:moveTo>
                <a:lnTo>
                  <a:pt x="521891" y="0"/>
                </a:lnTo>
                <a:lnTo>
                  <a:pt x="521891" y="1954314"/>
                </a:lnTo>
                <a:lnTo>
                  <a:pt x="0" y="195431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5556B"/>
            </a:gs>
            <a:gs pos="74000">
              <a:schemeClr val="accent1">
                <a:lumMod val="5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75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78D844-5654-B0EC-C7C4-B770628CE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DAD087D-C491-9231-AFC2-50A7928FD99E}"/>
              </a:ext>
            </a:extLst>
          </p:cNvPr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F64B04A-25A0-C0EB-7D3D-C89755764115}"/>
                </a:ext>
              </a:extLst>
            </p:cNvPr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01158EFB-8E6F-C9BE-514F-9E7EF9D7A7FF}"/>
                </a:ext>
              </a:extLst>
            </p:cNvPr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44F668EE-42D2-EE8D-4888-C6DC1D2DE0F6}"/>
              </a:ext>
            </a:extLst>
          </p:cNvPr>
          <p:cNvGrpSpPr/>
          <p:nvPr/>
        </p:nvGrpSpPr>
        <p:grpSpPr>
          <a:xfrm>
            <a:off x="7460343" y="1625600"/>
            <a:ext cx="3598783" cy="1857830"/>
            <a:chOff x="0" y="0"/>
            <a:chExt cx="2139087" cy="1043783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9309E21-BEF1-0A0F-23AD-85F779C0175F}"/>
                </a:ext>
              </a:extLst>
            </p:cNvPr>
            <p:cNvSpPr/>
            <p:nvPr/>
          </p:nvSpPr>
          <p:spPr>
            <a:xfrm>
              <a:off x="0" y="0"/>
              <a:ext cx="2139086" cy="1043783"/>
            </a:xfrm>
            <a:custGeom>
              <a:avLst/>
              <a:gdLst/>
              <a:ahLst/>
              <a:cxnLst/>
              <a:rect l="l" t="t" r="r" b="b"/>
              <a:pathLst>
                <a:path w="2139086" h="1043783">
                  <a:moveTo>
                    <a:pt x="473267" y="77131"/>
                  </a:moveTo>
                  <a:lnTo>
                    <a:pt x="404467" y="249131"/>
                  </a:lnTo>
                  <a:cubicBezTo>
                    <a:pt x="385834" y="295713"/>
                    <a:pt x="340719" y="326259"/>
                    <a:pt x="290548" y="326262"/>
                  </a:cubicBezTo>
                  <a:lnTo>
                    <a:pt x="122702" y="326262"/>
                  </a:lnTo>
                  <a:cubicBezTo>
                    <a:pt x="54936" y="326262"/>
                    <a:pt x="1" y="381197"/>
                    <a:pt x="0" y="448963"/>
                  </a:cubicBezTo>
                  <a:lnTo>
                    <a:pt x="0" y="921081"/>
                  </a:lnTo>
                  <a:cubicBezTo>
                    <a:pt x="1" y="988848"/>
                    <a:pt x="54936" y="1043783"/>
                    <a:pt x="122702" y="1043783"/>
                  </a:cubicBezTo>
                  <a:lnTo>
                    <a:pt x="2016383" y="1043783"/>
                  </a:lnTo>
                  <a:cubicBezTo>
                    <a:pt x="2084149" y="1043783"/>
                    <a:pt x="2139085" y="988848"/>
                    <a:pt x="2139086" y="921081"/>
                  </a:cubicBezTo>
                  <a:lnTo>
                    <a:pt x="2139086" y="122701"/>
                  </a:lnTo>
                  <a:cubicBezTo>
                    <a:pt x="2139085" y="54935"/>
                    <a:pt x="2084150" y="1"/>
                    <a:pt x="2016384" y="0"/>
                  </a:cubicBezTo>
                  <a:lnTo>
                    <a:pt x="587191" y="0"/>
                  </a:lnTo>
                  <a:cubicBezTo>
                    <a:pt x="537018" y="0"/>
                    <a:pt x="491900" y="30547"/>
                    <a:pt x="473267" y="77131"/>
                  </a:cubicBezTo>
                  <a:lnTo>
                    <a:pt x="0" y="0"/>
                  </a:lnTo>
                  <a:cubicBezTo>
                    <a:pt x="0" y="0"/>
                    <a:pt x="473267" y="77131"/>
                    <a:pt x="473267" y="77131"/>
                  </a:cubicBezTo>
                  <a:close/>
                </a:path>
              </a:pathLst>
            </a:custGeom>
            <a:blipFill>
              <a:blip r:embed="rId3"/>
              <a:stretch>
                <a:fillRect t="-209" b="-209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52DE0222-A836-4993-76CF-9D86567AA177}"/>
              </a:ext>
            </a:extLst>
          </p:cNvPr>
          <p:cNvGrpSpPr/>
          <p:nvPr/>
        </p:nvGrpSpPr>
        <p:grpSpPr>
          <a:xfrm>
            <a:off x="7358743" y="4136571"/>
            <a:ext cx="3759200" cy="2307772"/>
            <a:chOff x="0" y="0"/>
            <a:chExt cx="2139087" cy="1043783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C6E064E-3439-CCD4-5EC8-075894005179}"/>
                </a:ext>
              </a:extLst>
            </p:cNvPr>
            <p:cNvSpPr/>
            <p:nvPr/>
          </p:nvSpPr>
          <p:spPr>
            <a:xfrm>
              <a:off x="0" y="0"/>
              <a:ext cx="2139086" cy="1043783"/>
            </a:xfrm>
            <a:custGeom>
              <a:avLst/>
              <a:gdLst/>
              <a:ahLst/>
              <a:cxnLst/>
              <a:rect l="l" t="t" r="r" b="b"/>
              <a:pathLst>
                <a:path w="2139086" h="1043783">
                  <a:moveTo>
                    <a:pt x="473267" y="77131"/>
                  </a:moveTo>
                  <a:lnTo>
                    <a:pt x="404467" y="249131"/>
                  </a:lnTo>
                  <a:cubicBezTo>
                    <a:pt x="385834" y="295713"/>
                    <a:pt x="340719" y="326259"/>
                    <a:pt x="290548" y="326262"/>
                  </a:cubicBezTo>
                  <a:lnTo>
                    <a:pt x="122702" y="326262"/>
                  </a:lnTo>
                  <a:cubicBezTo>
                    <a:pt x="54936" y="326262"/>
                    <a:pt x="1" y="381197"/>
                    <a:pt x="0" y="448963"/>
                  </a:cubicBezTo>
                  <a:lnTo>
                    <a:pt x="0" y="921081"/>
                  </a:lnTo>
                  <a:cubicBezTo>
                    <a:pt x="1" y="988848"/>
                    <a:pt x="54936" y="1043783"/>
                    <a:pt x="122702" y="1043783"/>
                  </a:cubicBezTo>
                  <a:lnTo>
                    <a:pt x="2016383" y="1043783"/>
                  </a:lnTo>
                  <a:cubicBezTo>
                    <a:pt x="2084149" y="1043783"/>
                    <a:pt x="2139085" y="988848"/>
                    <a:pt x="2139086" y="921081"/>
                  </a:cubicBezTo>
                  <a:lnTo>
                    <a:pt x="2139086" y="122701"/>
                  </a:lnTo>
                  <a:cubicBezTo>
                    <a:pt x="2139085" y="54935"/>
                    <a:pt x="2084150" y="1"/>
                    <a:pt x="2016384" y="0"/>
                  </a:cubicBezTo>
                  <a:lnTo>
                    <a:pt x="587191" y="0"/>
                  </a:lnTo>
                  <a:cubicBezTo>
                    <a:pt x="537018" y="0"/>
                    <a:pt x="491900" y="30547"/>
                    <a:pt x="473267" y="77131"/>
                  </a:cubicBezTo>
                  <a:lnTo>
                    <a:pt x="0" y="0"/>
                  </a:lnTo>
                  <a:cubicBezTo>
                    <a:pt x="0" y="0"/>
                    <a:pt x="473267" y="77131"/>
                    <a:pt x="473267" y="77131"/>
                  </a:cubicBezTo>
                  <a:close/>
                </a:path>
              </a:pathLst>
            </a:custGeom>
            <a:blipFill>
              <a:blip r:embed="rId4"/>
              <a:stretch>
                <a:fillRect t="-209" b="-209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10" name="Freeform 10">
            <a:extLst>
              <a:ext uri="{FF2B5EF4-FFF2-40B4-BE49-F238E27FC236}">
                <a16:creationId xmlns:a16="http://schemas.microsoft.com/office/drawing/2014/main" id="{7257B054-6496-9671-3B8B-12DD3CBD644D}"/>
              </a:ext>
            </a:extLst>
          </p:cNvPr>
          <p:cNvSpPr/>
          <p:nvPr/>
        </p:nvSpPr>
        <p:spPr>
          <a:xfrm rot="10569365">
            <a:off x="7159776" y="4246583"/>
            <a:ext cx="595579" cy="579295"/>
          </a:xfrm>
          <a:custGeom>
            <a:avLst/>
            <a:gdLst/>
            <a:ahLst/>
            <a:cxnLst/>
            <a:rect l="l" t="t" r="r" b="b"/>
            <a:pathLst>
              <a:path w="744580" h="744580">
                <a:moveTo>
                  <a:pt x="0" y="0"/>
                </a:moveTo>
                <a:lnTo>
                  <a:pt x="744580" y="0"/>
                </a:lnTo>
                <a:lnTo>
                  <a:pt x="744580" y="744580"/>
                </a:lnTo>
                <a:lnTo>
                  <a:pt x="0" y="744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9A8ACE48-3D35-987F-AA3E-AF6D365AB6E0}"/>
              </a:ext>
            </a:extLst>
          </p:cNvPr>
          <p:cNvGrpSpPr/>
          <p:nvPr/>
        </p:nvGrpSpPr>
        <p:grpSpPr>
          <a:xfrm>
            <a:off x="11040076" y="-722611"/>
            <a:ext cx="1886482" cy="1897529"/>
            <a:chOff x="0" y="0"/>
            <a:chExt cx="745277" cy="749641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36CA7ED4-0513-9870-FE33-D6AEA5BE454C}"/>
                </a:ext>
              </a:extLst>
            </p:cNvPr>
            <p:cNvSpPr/>
            <p:nvPr/>
          </p:nvSpPr>
          <p:spPr>
            <a:xfrm>
              <a:off x="0" y="0"/>
              <a:ext cx="745277" cy="749641"/>
            </a:xfrm>
            <a:custGeom>
              <a:avLst/>
              <a:gdLst/>
              <a:ahLst/>
              <a:cxnLst/>
              <a:rect l="l" t="t" r="r" b="b"/>
              <a:pathLst>
                <a:path w="745277" h="749641">
                  <a:moveTo>
                    <a:pt x="139532" y="0"/>
                  </a:moveTo>
                  <a:lnTo>
                    <a:pt x="605745" y="0"/>
                  </a:lnTo>
                  <a:cubicBezTo>
                    <a:pt x="642751" y="0"/>
                    <a:pt x="678241" y="14701"/>
                    <a:pt x="704409" y="40868"/>
                  </a:cubicBezTo>
                  <a:cubicBezTo>
                    <a:pt x="730576" y="67035"/>
                    <a:pt x="745277" y="102526"/>
                    <a:pt x="745277" y="139532"/>
                  </a:cubicBezTo>
                  <a:lnTo>
                    <a:pt x="745277" y="610109"/>
                  </a:lnTo>
                  <a:cubicBezTo>
                    <a:pt x="745277" y="647115"/>
                    <a:pt x="730576" y="682606"/>
                    <a:pt x="704409" y="708773"/>
                  </a:cubicBezTo>
                  <a:cubicBezTo>
                    <a:pt x="678241" y="734941"/>
                    <a:pt x="642751" y="749641"/>
                    <a:pt x="605745" y="749641"/>
                  </a:cubicBezTo>
                  <a:lnTo>
                    <a:pt x="139532" y="749641"/>
                  </a:lnTo>
                  <a:cubicBezTo>
                    <a:pt x="102526" y="749641"/>
                    <a:pt x="67035" y="734941"/>
                    <a:pt x="40868" y="708773"/>
                  </a:cubicBezTo>
                  <a:cubicBezTo>
                    <a:pt x="14701" y="682606"/>
                    <a:pt x="0" y="647115"/>
                    <a:pt x="0" y="610109"/>
                  </a:cubicBezTo>
                  <a:lnTo>
                    <a:pt x="0" y="139532"/>
                  </a:lnTo>
                  <a:cubicBezTo>
                    <a:pt x="0" y="102526"/>
                    <a:pt x="14701" y="67035"/>
                    <a:pt x="40868" y="40868"/>
                  </a:cubicBezTo>
                  <a:cubicBezTo>
                    <a:pt x="67035" y="14701"/>
                    <a:pt x="102526" y="0"/>
                    <a:pt x="139532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BB9A47CE-16A1-5E32-F7EB-367CF9816904}"/>
                </a:ext>
              </a:extLst>
            </p:cNvPr>
            <p:cNvSpPr txBox="1"/>
            <p:nvPr/>
          </p:nvSpPr>
          <p:spPr>
            <a:xfrm>
              <a:off x="0" y="-47625"/>
              <a:ext cx="745277" cy="797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A7641713-78F5-2D48-D1FC-FA5FDCB8D17C}"/>
              </a:ext>
            </a:extLst>
          </p:cNvPr>
          <p:cNvSpPr/>
          <p:nvPr/>
        </p:nvSpPr>
        <p:spPr>
          <a:xfrm>
            <a:off x="8882743" y="411207"/>
            <a:ext cx="1770743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6"/>
                </a:lnTo>
                <a:lnTo>
                  <a:pt x="0" y="11455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79D7791E-F6E1-64FE-0712-03D73D7D321A}"/>
              </a:ext>
            </a:extLst>
          </p:cNvPr>
          <p:cNvSpPr/>
          <p:nvPr/>
        </p:nvSpPr>
        <p:spPr>
          <a:xfrm>
            <a:off x="461097" y="4563518"/>
            <a:ext cx="347927" cy="1302876"/>
          </a:xfrm>
          <a:custGeom>
            <a:avLst/>
            <a:gdLst/>
            <a:ahLst/>
            <a:cxnLst/>
            <a:rect l="l" t="t" r="r" b="b"/>
            <a:pathLst>
              <a:path w="521891" h="1954314">
                <a:moveTo>
                  <a:pt x="0" y="0"/>
                </a:moveTo>
                <a:lnTo>
                  <a:pt x="521891" y="0"/>
                </a:lnTo>
                <a:lnTo>
                  <a:pt x="521891" y="1954314"/>
                </a:lnTo>
                <a:lnTo>
                  <a:pt x="0" y="195431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4" name="Freeform 9">
            <a:extLst>
              <a:ext uri="{FF2B5EF4-FFF2-40B4-BE49-F238E27FC236}">
                <a16:creationId xmlns:a16="http://schemas.microsoft.com/office/drawing/2014/main" id="{986D7964-34E1-5AAC-69BC-F00EA72DBDE6}"/>
              </a:ext>
            </a:extLst>
          </p:cNvPr>
          <p:cNvSpPr/>
          <p:nvPr/>
        </p:nvSpPr>
        <p:spPr>
          <a:xfrm rot="10253043">
            <a:off x="7120007" y="1724404"/>
            <a:ext cx="557142" cy="496387"/>
          </a:xfrm>
          <a:custGeom>
            <a:avLst/>
            <a:gdLst/>
            <a:ahLst/>
            <a:cxnLst/>
            <a:rect l="l" t="t" r="r" b="b"/>
            <a:pathLst>
              <a:path w="744580" h="744580">
                <a:moveTo>
                  <a:pt x="0" y="0"/>
                </a:moveTo>
                <a:lnTo>
                  <a:pt x="744580" y="0"/>
                </a:lnTo>
                <a:lnTo>
                  <a:pt x="744580" y="744580"/>
                </a:lnTo>
                <a:lnTo>
                  <a:pt x="0" y="744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5C91B958-B880-788A-D66B-5FC98FF60625}"/>
              </a:ext>
            </a:extLst>
          </p:cNvPr>
          <p:cNvSpPr txBox="1"/>
          <p:nvPr/>
        </p:nvSpPr>
        <p:spPr>
          <a:xfrm>
            <a:off x="972457" y="1901371"/>
            <a:ext cx="53122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UNIVERSITY  OF WALES  TRINITY SAINT DAVID – UK</a:t>
            </a:r>
          </a:p>
          <a:p>
            <a:endParaRPr lang="en-US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Founded in 1822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oldest Royal Charter in UK after Oxford and Cambridge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56EDC87-0428-56A8-9C57-FF59A5ED9D84}"/>
              </a:ext>
            </a:extLst>
          </p:cNvPr>
          <p:cNvSpPr txBox="1"/>
          <p:nvPr/>
        </p:nvSpPr>
        <p:spPr>
          <a:xfrm>
            <a:off x="1204687" y="4310744"/>
            <a:ext cx="4920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WUHAN UNIVERSITY –CHINA</a:t>
            </a:r>
          </a:p>
          <a:p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Founded in 1893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Ranked top 10  nationally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0CBD452-346C-B4FA-5261-24D9D5569A42}"/>
              </a:ext>
            </a:extLst>
          </p:cNvPr>
          <p:cNvSpPr txBox="1"/>
          <p:nvPr/>
        </p:nvSpPr>
        <p:spPr>
          <a:xfrm>
            <a:off x="1349829" y="580571"/>
            <a:ext cx="61250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Foreign  Cooperative Educational Model UK-CHINA</a:t>
            </a:r>
          </a:p>
        </p:txBody>
      </p:sp>
    </p:spTree>
    <p:extLst>
      <p:ext uri="{BB962C8B-B14F-4D97-AF65-F5344CB8AC3E}">
        <p14:creationId xmlns:p14="http://schemas.microsoft.com/office/powerpoint/2010/main" val="3847414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7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77372" y="496600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5546" y="1016416"/>
            <a:ext cx="3202097" cy="4831561"/>
            <a:chOff x="0" y="0"/>
            <a:chExt cx="917583" cy="138451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17583" cy="1384518"/>
            </a:xfrm>
            <a:custGeom>
              <a:avLst/>
              <a:gdLst/>
              <a:ahLst/>
              <a:cxnLst/>
              <a:rect l="l" t="t" r="r" b="b"/>
              <a:pathLst>
                <a:path w="917583" h="1384518">
                  <a:moveTo>
                    <a:pt x="48355" y="0"/>
                  </a:moveTo>
                  <a:lnTo>
                    <a:pt x="869228" y="0"/>
                  </a:lnTo>
                  <a:cubicBezTo>
                    <a:pt x="895934" y="0"/>
                    <a:pt x="917583" y="21649"/>
                    <a:pt x="917583" y="48355"/>
                  </a:cubicBezTo>
                  <a:lnTo>
                    <a:pt x="917583" y="1336163"/>
                  </a:lnTo>
                  <a:cubicBezTo>
                    <a:pt x="917583" y="1362869"/>
                    <a:pt x="895934" y="1384518"/>
                    <a:pt x="869228" y="1384518"/>
                  </a:cubicBezTo>
                  <a:lnTo>
                    <a:pt x="48355" y="1384518"/>
                  </a:lnTo>
                  <a:cubicBezTo>
                    <a:pt x="21649" y="1384518"/>
                    <a:pt x="0" y="1362869"/>
                    <a:pt x="0" y="1336163"/>
                  </a:cubicBezTo>
                  <a:lnTo>
                    <a:pt x="0" y="48355"/>
                  </a:lnTo>
                  <a:cubicBezTo>
                    <a:pt x="0" y="21649"/>
                    <a:pt x="21649" y="0"/>
                    <a:pt x="48355" y="0"/>
                  </a:cubicBezTo>
                  <a:close/>
                </a:path>
              </a:pathLst>
            </a:custGeom>
            <a:blipFill>
              <a:blip r:embed="rId3"/>
              <a:stretch>
                <a:fillRect l="-264" r="-264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450286" y="5476213"/>
            <a:ext cx="1631449" cy="1237493"/>
            <a:chOff x="0" y="0"/>
            <a:chExt cx="433124" cy="4888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890000" y="3429000"/>
            <a:ext cx="2997200" cy="2436986"/>
            <a:chOff x="0" y="0"/>
            <a:chExt cx="1168104" cy="11341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68104" cy="1134196"/>
            </a:xfrm>
            <a:custGeom>
              <a:avLst/>
              <a:gdLst/>
              <a:ahLst/>
              <a:cxnLst/>
              <a:rect l="l" t="t" r="r" b="b"/>
              <a:pathLst>
                <a:path w="1168104" h="1134196">
                  <a:moveTo>
                    <a:pt x="60692" y="0"/>
                  </a:moveTo>
                  <a:lnTo>
                    <a:pt x="1107412" y="0"/>
                  </a:lnTo>
                  <a:cubicBezTo>
                    <a:pt x="1140931" y="0"/>
                    <a:pt x="1168104" y="27173"/>
                    <a:pt x="1168104" y="60692"/>
                  </a:cubicBezTo>
                  <a:lnTo>
                    <a:pt x="1168104" y="1073504"/>
                  </a:lnTo>
                  <a:cubicBezTo>
                    <a:pt x="1168104" y="1107023"/>
                    <a:pt x="1140931" y="1134196"/>
                    <a:pt x="1107412" y="1134196"/>
                  </a:cubicBezTo>
                  <a:lnTo>
                    <a:pt x="60692" y="1134196"/>
                  </a:lnTo>
                  <a:cubicBezTo>
                    <a:pt x="27173" y="1134196"/>
                    <a:pt x="0" y="1107023"/>
                    <a:pt x="0" y="1073504"/>
                  </a:cubicBezTo>
                  <a:lnTo>
                    <a:pt x="0" y="60692"/>
                  </a:lnTo>
                  <a:cubicBezTo>
                    <a:pt x="0" y="27173"/>
                    <a:pt x="27173" y="0"/>
                    <a:pt x="60692" y="0"/>
                  </a:cubicBezTo>
                  <a:close/>
                </a:path>
              </a:pathLst>
            </a:custGeom>
            <a:blipFill>
              <a:blip r:embed="rId4"/>
              <a:stretch>
                <a:fillRect l="-50" r="-50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040958" y="1016416"/>
            <a:ext cx="1084045" cy="434022"/>
            <a:chOff x="0" y="0"/>
            <a:chExt cx="428265" cy="17146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r>
                <a:rPr lang="en-US" sz="1200" dirty="0">
                  <a:solidFill>
                    <a:srgbClr val="000000"/>
                  </a:solidFill>
                  <a:latin typeface="Calibri" panose="020F0502020204030204" pitchFamily="34" charset="0"/>
                  <a:ea typeface="Poppins"/>
                  <a:cs typeface="Calibri" panose="020F0502020204030204" pitchFamily="34" charset="0"/>
                  <a:sym typeface="Poppins"/>
                </a:rPr>
                <a:t>UK–China Partnership</a:t>
              </a:r>
            </a:p>
            <a:p>
              <a:endParaRPr lang="en-GB" sz="120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4470400" y="1026447"/>
            <a:ext cx="4779501" cy="5892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83"/>
              </a:lnSpc>
            </a:pPr>
            <a:r>
              <a:rPr lang="en-US" sz="3200" b="1" dirty="0">
                <a:solidFill>
                  <a:srgbClr val="FFFFFF"/>
                </a:solidFill>
                <a:latin typeface="Calibri" panose="020F0502020204030204" pitchFamily="34" charset="0"/>
                <a:ea typeface="Agrandir Bold"/>
                <a:cs typeface="Calibri" panose="020F0502020204030204" pitchFamily="34" charset="0"/>
                <a:sym typeface="Agrandir Bold"/>
              </a:rPr>
              <a:t>Elements of Culture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050970" y="2307771"/>
            <a:ext cx="3934295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   Language &amp; Communication Styles shape how     meaning is conveyed across cultures (Trompenaars &amp; Hampden-Turner, 2012).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123543" y="3601918"/>
            <a:ext cx="3461657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 Social norms &amp; Hierarchy define acceptable behavior, authority, and group dynamics within societies.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3542" y="4559808"/>
            <a:ext cx="3328371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chemeClr val="bg2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 V</a:t>
            </a:r>
            <a:r>
              <a:rPr lang="en-US" dirty="0">
                <a:solidFill>
                  <a:schemeClr val="bg1">
                    <a:alpha val="94000"/>
                  </a:schemeClr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alues &amp; Belief Systems underpin cultural identity, ethics, and decision-making processes</a:t>
            </a:r>
            <a:r>
              <a:rPr lang="en-US" dirty="0">
                <a:solidFill>
                  <a:schemeClr val="bg2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.</a:t>
            </a:r>
          </a:p>
        </p:txBody>
      </p:sp>
      <p:sp>
        <p:nvSpPr>
          <p:cNvPr id="23" name="Freeform 23"/>
          <p:cNvSpPr/>
          <p:nvPr/>
        </p:nvSpPr>
        <p:spPr>
          <a:xfrm rot="-5400000">
            <a:off x="5030311" y="6284433"/>
            <a:ext cx="1074057" cy="767496"/>
          </a:xfrm>
          <a:custGeom>
            <a:avLst/>
            <a:gdLst/>
            <a:ahLst/>
            <a:cxnLst/>
            <a:rect l="l" t="t" r="r" b="b"/>
            <a:pathLst>
              <a:path w="2384539" h="1192270">
                <a:moveTo>
                  <a:pt x="0" y="0"/>
                </a:moveTo>
                <a:lnTo>
                  <a:pt x="2384539" y="0"/>
                </a:lnTo>
                <a:lnTo>
                  <a:pt x="2384539" y="1192270"/>
                </a:lnTo>
                <a:lnTo>
                  <a:pt x="0" y="119227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4" name="Freeform 24"/>
          <p:cNvSpPr/>
          <p:nvPr/>
        </p:nvSpPr>
        <p:spPr>
          <a:xfrm flipH="1" flipV="1">
            <a:off x="166327" y="5870801"/>
            <a:ext cx="393511" cy="1291772"/>
          </a:xfrm>
          <a:custGeom>
            <a:avLst/>
            <a:gdLst/>
            <a:ahLst/>
            <a:cxnLst/>
            <a:rect l="l" t="t" r="r" b="b"/>
            <a:pathLst>
              <a:path w="590266" h="2210356">
                <a:moveTo>
                  <a:pt x="590266" y="2210356"/>
                </a:moveTo>
                <a:lnTo>
                  <a:pt x="0" y="2210356"/>
                </a:lnTo>
                <a:lnTo>
                  <a:pt x="0" y="0"/>
                </a:lnTo>
                <a:lnTo>
                  <a:pt x="590266" y="0"/>
                </a:lnTo>
                <a:lnTo>
                  <a:pt x="590266" y="2210356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8" name="Freeform 15">
            <a:extLst>
              <a:ext uri="{FF2B5EF4-FFF2-40B4-BE49-F238E27FC236}">
                <a16:creationId xmlns:a16="http://schemas.microsoft.com/office/drawing/2014/main" id="{EE32B03B-220B-37D6-A301-78192661D01F}"/>
              </a:ext>
            </a:extLst>
          </p:cNvPr>
          <p:cNvSpPr/>
          <p:nvPr/>
        </p:nvSpPr>
        <p:spPr>
          <a:xfrm>
            <a:off x="4310742" y="3643087"/>
            <a:ext cx="522515" cy="490008"/>
          </a:xfrm>
          <a:custGeom>
            <a:avLst/>
            <a:gdLst/>
            <a:ahLst/>
            <a:cxnLst/>
            <a:rect l="l" t="t" r="r" b="b"/>
            <a:pathLst>
              <a:path w="710213" h="710213">
                <a:moveTo>
                  <a:pt x="0" y="0"/>
                </a:moveTo>
                <a:lnTo>
                  <a:pt x="710213" y="0"/>
                </a:lnTo>
                <a:lnTo>
                  <a:pt x="710213" y="710214"/>
                </a:lnTo>
                <a:lnTo>
                  <a:pt x="0" y="71021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15">
            <a:extLst>
              <a:ext uri="{FF2B5EF4-FFF2-40B4-BE49-F238E27FC236}">
                <a16:creationId xmlns:a16="http://schemas.microsoft.com/office/drawing/2014/main" id="{FFD87275-D5D9-4CB6-B7E7-E51504D9E9F0}"/>
              </a:ext>
            </a:extLst>
          </p:cNvPr>
          <p:cNvSpPr/>
          <p:nvPr/>
        </p:nvSpPr>
        <p:spPr>
          <a:xfrm>
            <a:off x="4339771" y="4688114"/>
            <a:ext cx="537029" cy="453724"/>
          </a:xfrm>
          <a:custGeom>
            <a:avLst/>
            <a:gdLst/>
            <a:ahLst/>
            <a:cxnLst/>
            <a:rect l="l" t="t" r="r" b="b"/>
            <a:pathLst>
              <a:path w="710213" h="710213">
                <a:moveTo>
                  <a:pt x="0" y="0"/>
                </a:moveTo>
                <a:lnTo>
                  <a:pt x="710213" y="0"/>
                </a:lnTo>
                <a:lnTo>
                  <a:pt x="710213" y="710214"/>
                </a:lnTo>
                <a:lnTo>
                  <a:pt x="0" y="71021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15">
            <a:extLst>
              <a:ext uri="{FF2B5EF4-FFF2-40B4-BE49-F238E27FC236}">
                <a16:creationId xmlns:a16="http://schemas.microsoft.com/office/drawing/2014/main" id="{06DE1591-00F4-BA25-3458-D872B9B6C6D1}"/>
              </a:ext>
            </a:extLst>
          </p:cNvPr>
          <p:cNvSpPr/>
          <p:nvPr/>
        </p:nvSpPr>
        <p:spPr>
          <a:xfrm>
            <a:off x="4339771" y="2496457"/>
            <a:ext cx="522515" cy="395666"/>
          </a:xfrm>
          <a:custGeom>
            <a:avLst/>
            <a:gdLst/>
            <a:ahLst/>
            <a:cxnLst/>
            <a:rect l="l" t="t" r="r" b="b"/>
            <a:pathLst>
              <a:path w="710213" h="710213">
                <a:moveTo>
                  <a:pt x="0" y="0"/>
                </a:moveTo>
                <a:lnTo>
                  <a:pt x="710213" y="0"/>
                </a:lnTo>
                <a:lnTo>
                  <a:pt x="710213" y="710214"/>
                </a:lnTo>
                <a:lnTo>
                  <a:pt x="0" y="71021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506200" y="2979722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0"/>
            <a:ext cx="12192000" cy="3553663"/>
            <a:chOff x="0" y="0"/>
            <a:chExt cx="2833290" cy="8258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33290" cy="825833"/>
            </a:xfrm>
            <a:custGeom>
              <a:avLst/>
              <a:gdLst/>
              <a:ahLst/>
              <a:cxnLst/>
              <a:rect l="l" t="t" r="r" b="b"/>
              <a:pathLst>
                <a:path w="2833290" h="825833">
                  <a:moveTo>
                    <a:pt x="0" y="0"/>
                  </a:moveTo>
                  <a:lnTo>
                    <a:pt x="2833290" y="0"/>
                  </a:lnTo>
                  <a:lnTo>
                    <a:pt x="2833290" y="825833"/>
                  </a:lnTo>
                  <a:lnTo>
                    <a:pt x="0" y="825833"/>
                  </a:lnTo>
                  <a:close/>
                </a:path>
              </a:pathLst>
            </a:custGeom>
            <a:blipFill>
              <a:blip r:embed="rId3"/>
              <a:stretch>
                <a:fillRect t="-390" b="-390"/>
              </a:stretch>
            </a:blipFill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034970" y="4000203"/>
            <a:ext cx="8157029" cy="2748939"/>
            <a:chOff x="0" y="0"/>
            <a:chExt cx="1354383" cy="77773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54383" cy="777738"/>
            </a:xfrm>
            <a:custGeom>
              <a:avLst/>
              <a:gdLst/>
              <a:ahLst/>
              <a:cxnLst/>
              <a:rect l="l" t="t" r="r" b="b"/>
              <a:pathLst>
                <a:path w="1354383" h="777738">
                  <a:moveTo>
                    <a:pt x="49660" y="0"/>
                  </a:moveTo>
                  <a:lnTo>
                    <a:pt x="1304722" y="0"/>
                  </a:lnTo>
                  <a:cubicBezTo>
                    <a:pt x="1317893" y="0"/>
                    <a:pt x="1330524" y="5232"/>
                    <a:pt x="1339837" y="14545"/>
                  </a:cubicBezTo>
                  <a:cubicBezTo>
                    <a:pt x="1349150" y="23858"/>
                    <a:pt x="1354383" y="36490"/>
                    <a:pt x="1354383" y="49660"/>
                  </a:cubicBezTo>
                  <a:lnTo>
                    <a:pt x="1354383" y="728078"/>
                  </a:lnTo>
                  <a:cubicBezTo>
                    <a:pt x="1354383" y="755505"/>
                    <a:pt x="1332149" y="777738"/>
                    <a:pt x="1304722" y="777738"/>
                  </a:cubicBezTo>
                  <a:lnTo>
                    <a:pt x="49660" y="777738"/>
                  </a:lnTo>
                  <a:cubicBezTo>
                    <a:pt x="36490" y="777738"/>
                    <a:pt x="23858" y="772506"/>
                    <a:pt x="14545" y="763193"/>
                  </a:cubicBezTo>
                  <a:cubicBezTo>
                    <a:pt x="5232" y="753880"/>
                    <a:pt x="0" y="741249"/>
                    <a:pt x="0" y="728078"/>
                  </a:cubicBezTo>
                  <a:lnTo>
                    <a:pt x="0" y="49660"/>
                  </a:lnTo>
                  <a:cubicBezTo>
                    <a:pt x="0" y="22234"/>
                    <a:pt x="22234" y="0"/>
                    <a:pt x="49660" y="0"/>
                  </a:cubicBezTo>
                  <a:close/>
                </a:path>
              </a:pathLst>
            </a:custGeom>
            <a:solidFill>
              <a:srgbClr val="FFB70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354383" cy="82536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10" name="Freeform 10"/>
          <p:cNvSpPr/>
          <p:nvPr/>
        </p:nvSpPr>
        <p:spPr>
          <a:xfrm>
            <a:off x="7271636" y="4302544"/>
            <a:ext cx="334661" cy="334661"/>
          </a:xfrm>
          <a:custGeom>
            <a:avLst/>
            <a:gdLst/>
            <a:ahLst/>
            <a:cxnLst/>
            <a:rect l="l" t="t" r="r" b="b"/>
            <a:pathLst>
              <a:path w="501992" h="501992">
                <a:moveTo>
                  <a:pt x="0" y="0"/>
                </a:moveTo>
                <a:lnTo>
                  <a:pt x="501992" y="0"/>
                </a:lnTo>
                <a:lnTo>
                  <a:pt x="501992" y="501992"/>
                </a:lnTo>
                <a:lnTo>
                  <a:pt x="0" y="5019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TextBox 11"/>
          <p:cNvSpPr txBox="1"/>
          <p:nvPr/>
        </p:nvSpPr>
        <p:spPr>
          <a:xfrm>
            <a:off x="972458" y="4510316"/>
            <a:ext cx="2946400" cy="82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201"/>
              </a:lnSpc>
            </a:pPr>
            <a:r>
              <a:rPr lang="en-US" sz="3200" b="1" spc="-176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Hofstede's Dimensions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386285" y="4736587"/>
            <a:ext cx="5675085" cy="1938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1333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Power Distance: acceptance of hierarchy &amp; authority gaps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Individualism vs. Collectivism: group loyalty over personal goals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Uncertainty Avoidance: tolerance for ambiguity &amp; risk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Long-Term Orientation: perseverance &amp; future-focused values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(Hofstede, 2011)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45618" y="4113119"/>
            <a:ext cx="2424235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8"/>
              </a:lnSpc>
            </a:pP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TT Firs Neue Bold"/>
                <a:cs typeface="Calibri" panose="020F0502020204030204" pitchFamily="34" charset="0"/>
                <a:sym typeface="TT Firs Neue Bold"/>
              </a:rPr>
              <a:t>Cultural Dimensions Framework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314614" y="3662643"/>
            <a:ext cx="1171130" cy="612630"/>
            <a:chOff x="-34404" y="-47625"/>
            <a:chExt cx="462669" cy="242026"/>
          </a:xfrm>
        </p:grpSpPr>
        <p:sp>
          <p:nvSpPr>
            <p:cNvPr id="15" name="Freeform 15"/>
            <p:cNvSpPr/>
            <p:nvPr/>
          </p:nvSpPr>
          <p:spPr>
            <a:xfrm>
              <a:off x="-34404" y="22936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r>
                <a:rPr lang="en-US" sz="1200" dirty="0">
                  <a:solidFill>
                    <a:srgbClr val="000000"/>
                  </a:solidFill>
                  <a:latin typeface="Calibri" panose="020F0502020204030204" pitchFamily="34" charset="0"/>
                  <a:ea typeface="Poppins"/>
                  <a:cs typeface="Calibri" panose="020F0502020204030204" pitchFamily="34" charset="0"/>
                  <a:sym typeface="Poppins"/>
                </a:rPr>
                <a:t>UK–China Partnership</a:t>
              </a:r>
            </a:p>
            <a:p>
              <a:endParaRPr lang="en-GB" sz="1200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-452058" y="5742952"/>
            <a:ext cx="1886482" cy="1897529"/>
            <a:chOff x="0" y="0"/>
            <a:chExt cx="745277" cy="74964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45277" cy="749641"/>
            </a:xfrm>
            <a:custGeom>
              <a:avLst/>
              <a:gdLst/>
              <a:ahLst/>
              <a:cxnLst/>
              <a:rect l="l" t="t" r="r" b="b"/>
              <a:pathLst>
                <a:path w="745277" h="749641">
                  <a:moveTo>
                    <a:pt x="139532" y="0"/>
                  </a:moveTo>
                  <a:lnTo>
                    <a:pt x="605745" y="0"/>
                  </a:lnTo>
                  <a:cubicBezTo>
                    <a:pt x="642751" y="0"/>
                    <a:pt x="678241" y="14701"/>
                    <a:pt x="704409" y="40868"/>
                  </a:cubicBezTo>
                  <a:cubicBezTo>
                    <a:pt x="730576" y="67035"/>
                    <a:pt x="745277" y="102526"/>
                    <a:pt x="745277" y="139532"/>
                  </a:cubicBezTo>
                  <a:lnTo>
                    <a:pt x="745277" y="610109"/>
                  </a:lnTo>
                  <a:cubicBezTo>
                    <a:pt x="745277" y="647115"/>
                    <a:pt x="730576" y="682606"/>
                    <a:pt x="704409" y="708773"/>
                  </a:cubicBezTo>
                  <a:cubicBezTo>
                    <a:pt x="678241" y="734941"/>
                    <a:pt x="642751" y="749641"/>
                    <a:pt x="605745" y="749641"/>
                  </a:cubicBezTo>
                  <a:lnTo>
                    <a:pt x="139532" y="749641"/>
                  </a:lnTo>
                  <a:cubicBezTo>
                    <a:pt x="102526" y="749641"/>
                    <a:pt x="67035" y="734941"/>
                    <a:pt x="40868" y="708773"/>
                  </a:cubicBezTo>
                  <a:cubicBezTo>
                    <a:pt x="14701" y="682606"/>
                    <a:pt x="0" y="647115"/>
                    <a:pt x="0" y="610109"/>
                  </a:cubicBezTo>
                  <a:lnTo>
                    <a:pt x="0" y="139532"/>
                  </a:lnTo>
                  <a:cubicBezTo>
                    <a:pt x="0" y="102526"/>
                    <a:pt x="14701" y="67035"/>
                    <a:pt x="40868" y="40868"/>
                  </a:cubicBezTo>
                  <a:cubicBezTo>
                    <a:pt x="67035" y="14701"/>
                    <a:pt x="102526" y="0"/>
                    <a:pt x="139532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745277" cy="797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/>
          <p:cNvSpPr/>
          <p:nvPr/>
        </p:nvSpPr>
        <p:spPr>
          <a:xfrm>
            <a:off x="4499430" y="5742952"/>
            <a:ext cx="1611084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6"/>
                </a:lnTo>
                <a:lnTo>
                  <a:pt x="0" y="114556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3EB353F2-77D2-1C25-9365-A814F8A0A286}"/>
              </a:ext>
            </a:extLst>
          </p:cNvPr>
          <p:cNvSpPr/>
          <p:nvPr/>
        </p:nvSpPr>
        <p:spPr>
          <a:xfrm rot="5400000">
            <a:off x="10508345" y="-207604"/>
            <a:ext cx="474505" cy="1776872"/>
          </a:xfrm>
          <a:custGeom>
            <a:avLst/>
            <a:gdLst/>
            <a:ahLst/>
            <a:cxnLst/>
            <a:rect l="l" t="t" r="r" b="b"/>
            <a:pathLst>
              <a:path w="711758" h="2665308">
                <a:moveTo>
                  <a:pt x="0" y="0"/>
                </a:moveTo>
                <a:lnTo>
                  <a:pt x="711758" y="0"/>
                </a:lnTo>
                <a:lnTo>
                  <a:pt x="711758" y="2665308"/>
                </a:lnTo>
                <a:lnTo>
                  <a:pt x="0" y="266530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7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010400" y="4078513"/>
            <a:ext cx="3860800" cy="2423887"/>
            <a:chOff x="0" y="0"/>
            <a:chExt cx="2139087" cy="104378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39086" cy="1043783"/>
            </a:xfrm>
            <a:custGeom>
              <a:avLst/>
              <a:gdLst/>
              <a:ahLst/>
              <a:cxnLst/>
              <a:rect l="l" t="t" r="r" b="b"/>
              <a:pathLst>
                <a:path w="2139086" h="1043783">
                  <a:moveTo>
                    <a:pt x="473267" y="77131"/>
                  </a:moveTo>
                  <a:lnTo>
                    <a:pt x="404467" y="249131"/>
                  </a:lnTo>
                  <a:cubicBezTo>
                    <a:pt x="385834" y="295713"/>
                    <a:pt x="340719" y="326259"/>
                    <a:pt x="290548" y="326262"/>
                  </a:cubicBezTo>
                  <a:lnTo>
                    <a:pt x="122702" y="326262"/>
                  </a:lnTo>
                  <a:cubicBezTo>
                    <a:pt x="54936" y="326262"/>
                    <a:pt x="1" y="381197"/>
                    <a:pt x="0" y="448963"/>
                  </a:cubicBezTo>
                  <a:lnTo>
                    <a:pt x="0" y="921081"/>
                  </a:lnTo>
                  <a:cubicBezTo>
                    <a:pt x="1" y="988848"/>
                    <a:pt x="54936" y="1043783"/>
                    <a:pt x="122702" y="1043783"/>
                  </a:cubicBezTo>
                  <a:lnTo>
                    <a:pt x="2016383" y="1043783"/>
                  </a:lnTo>
                  <a:cubicBezTo>
                    <a:pt x="2084149" y="1043783"/>
                    <a:pt x="2139085" y="988848"/>
                    <a:pt x="2139086" y="921081"/>
                  </a:cubicBezTo>
                  <a:lnTo>
                    <a:pt x="2139086" y="122701"/>
                  </a:lnTo>
                  <a:cubicBezTo>
                    <a:pt x="2139085" y="54935"/>
                    <a:pt x="2084150" y="1"/>
                    <a:pt x="2016384" y="0"/>
                  </a:cubicBezTo>
                  <a:lnTo>
                    <a:pt x="587191" y="0"/>
                  </a:lnTo>
                  <a:cubicBezTo>
                    <a:pt x="537018" y="0"/>
                    <a:pt x="491900" y="30547"/>
                    <a:pt x="473267" y="77131"/>
                  </a:cubicBezTo>
                  <a:lnTo>
                    <a:pt x="0" y="0"/>
                  </a:lnTo>
                  <a:cubicBezTo>
                    <a:pt x="0" y="0"/>
                    <a:pt x="473267" y="77131"/>
                    <a:pt x="473267" y="77131"/>
                  </a:cubicBezTo>
                  <a:close/>
                </a:path>
              </a:pathLst>
            </a:custGeom>
            <a:blipFill>
              <a:blip r:embed="rId3"/>
              <a:stretch>
                <a:fillRect t="-209" b="-209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245668" y="-283790"/>
            <a:ext cx="1096346" cy="1237493"/>
            <a:chOff x="0" y="0"/>
            <a:chExt cx="433124" cy="4888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467429" y="4223656"/>
            <a:ext cx="3701142" cy="2191657"/>
            <a:chOff x="0" y="0"/>
            <a:chExt cx="2139087" cy="10437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139086" cy="1043783"/>
            </a:xfrm>
            <a:custGeom>
              <a:avLst/>
              <a:gdLst/>
              <a:ahLst/>
              <a:cxnLst/>
              <a:rect l="l" t="t" r="r" b="b"/>
              <a:pathLst>
                <a:path w="2139086" h="1043783">
                  <a:moveTo>
                    <a:pt x="473267" y="77131"/>
                  </a:moveTo>
                  <a:lnTo>
                    <a:pt x="404467" y="249131"/>
                  </a:lnTo>
                  <a:cubicBezTo>
                    <a:pt x="385834" y="295713"/>
                    <a:pt x="340719" y="326259"/>
                    <a:pt x="290548" y="326262"/>
                  </a:cubicBezTo>
                  <a:lnTo>
                    <a:pt x="122702" y="326262"/>
                  </a:lnTo>
                  <a:cubicBezTo>
                    <a:pt x="54936" y="326262"/>
                    <a:pt x="1" y="381197"/>
                    <a:pt x="0" y="448963"/>
                  </a:cubicBezTo>
                  <a:lnTo>
                    <a:pt x="0" y="921081"/>
                  </a:lnTo>
                  <a:cubicBezTo>
                    <a:pt x="1" y="988848"/>
                    <a:pt x="54936" y="1043783"/>
                    <a:pt x="122702" y="1043783"/>
                  </a:cubicBezTo>
                  <a:lnTo>
                    <a:pt x="2016383" y="1043783"/>
                  </a:lnTo>
                  <a:cubicBezTo>
                    <a:pt x="2084149" y="1043783"/>
                    <a:pt x="2139085" y="988848"/>
                    <a:pt x="2139086" y="921081"/>
                  </a:cubicBezTo>
                  <a:lnTo>
                    <a:pt x="2139086" y="122701"/>
                  </a:lnTo>
                  <a:cubicBezTo>
                    <a:pt x="2139085" y="54935"/>
                    <a:pt x="2084150" y="1"/>
                    <a:pt x="2016384" y="0"/>
                  </a:cubicBezTo>
                  <a:lnTo>
                    <a:pt x="587191" y="0"/>
                  </a:lnTo>
                  <a:cubicBezTo>
                    <a:pt x="537018" y="0"/>
                    <a:pt x="491900" y="30547"/>
                    <a:pt x="473267" y="77131"/>
                  </a:cubicBezTo>
                  <a:lnTo>
                    <a:pt x="0" y="0"/>
                  </a:lnTo>
                  <a:cubicBezTo>
                    <a:pt x="0" y="0"/>
                    <a:pt x="473267" y="77131"/>
                    <a:pt x="473267" y="77131"/>
                  </a:cubicBezTo>
                  <a:close/>
                </a:path>
              </a:pathLst>
            </a:custGeom>
            <a:blipFill>
              <a:blip r:embed="rId4"/>
              <a:stretch>
                <a:fillRect t="-209" b="-209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12" name="Freeform 12"/>
          <p:cNvSpPr/>
          <p:nvPr/>
        </p:nvSpPr>
        <p:spPr>
          <a:xfrm rot="13254296">
            <a:off x="6675259" y="4119521"/>
            <a:ext cx="496387" cy="496387"/>
          </a:xfrm>
          <a:custGeom>
            <a:avLst/>
            <a:gdLst/>
            <a:ahLst/>
            <a:cxnLst/>
            <a:rect l="l" t="t" r="r" b="b"/>
            <a:pathLst>
              <a:path w="744580" h="744580">
                <a:moveTo>
                  <a:pt x="0" y="0"/>
                </a:moveTo>
                <a:lnTo>
                  <a:pt x="744580" y="0"/>
                </a:lnTo>
                <a:lnTo>
                  <a:pt x="744580" y="744580"/>
                </a:lnTo>
                <a:lnTo>
                  <a:pt x="0" y="744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Freeform 13"/>
          <p:cNvSpPr/>
          <p:nvPr/>
        </p:nvSpPr>
        <p:spPr>
          <a:xfrm rot="14702745">
            <a:off x="1958483" y="4224241"/>
            <a:ext cx="546264" cy="496387"/>
          </a:xfrm>
          <a:custGeom>
            <a:avLst/>
            <a:gdLst/>
            <a:ahLst/>
            <a:cxnLst/>
            <a:rect l="l" t="t" r="r" b="b"/>
            <a:pathLst>
              <a:path w="744580" h="744580">
                <a:moveTo>
                  <a:pt x="0" y="0"/>
                </a:moveTo>
                <a:lnTo>
                  <a:pt x="744580" y="0"/>
                </a:lnTo>
                <a:lnTo>
                  <a:pt x="744580" y="744580"/>
                </a:lnTo>
                <a:lnTo>
                  <a:pt x="0" y="744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4" name="TextBox 14"/>
          <p:cNvSpPr txBox="1"/>
          <p:nvPr/>
        </p:nvSpPr>
        <p:spPr>
          <a:xfrm>
            <a:off x="1088570" y="1760317"/>
            <a:ext cx="2075543" cy="11181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530"/>
              </a:lnSpc>
            </a:pPr>
            <a:r>
              <a:rPr lang="en-US" sz="3200" b="1" spc="-2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Hofstede's</a:t>
            </a:r>
          </a:p>
          <a:p>
            <a:pPr>
              <a:lnSpc>
                <a:spcPts val="4530"/>
              </a:lnSpc>
            </a:pPr>
            <a:r>
              <a:rPr lang="en-US" sz="3200" b="1" spc="-2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Dimensions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310744" y="1161143"/>
            <a:ext cx="7141028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4306" indent="-114306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Power Distance: China (80) vs. UK (35) — hierarchy central in Chinese business (Hofstede Insights, 2023)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Collectivism vs. Individualism: China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prioritises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group harmony; UK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favours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individual autonomy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Long-Term Orientation: China scores 87 vs. UK 51 — patience and relationship-building essential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Uncertainty Avoidance: structured protocols matter more in Chinese negotiations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• Implications: adapt communication style, decision pace, and authority recognition accordingly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558971" y="769257"/>
            <a:ext cx="4063949" cy="250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898"/>
              </a:lnSpc>
            </a:pP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TT Firs Neue Bold"/>
                <a:cs typeface="Calibri" panose="020F0502020204030204" pitchFamily="34" charset="0"/>
                <a:sym typeface="TT Firs Neue Bold"/>
              </a:rPr>
              <a:t>UK vs. China: Key Cultural Dimensions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065870" y="740896"/>
            <a:ext cx="1084045" cy="434022"/>
            <a:chOff x="0" y="0"/>
            <a:chExt cx="428265" cy="17146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r>
                <a:rPr lang="en-US" sz="1200" dirty="0">
                  <a:solidFill>
                    <a:srgbClr val="000000"/>
                  </a:solidFill>
                  <a:latin typeface="Calibri" panose="020F0502020204030204" pitchFamily="34" charset="0"/>
                  <a:ea typeface="Poppins"/>
                  <a:cs typeface="Calibri" panose="020F0502020204030204" pitchFamily="34" charset="0"/>
                  <a:sym typeface="Poppins"/>
                </a:rPr>
                <a:t>UK–China Partnership</a:t>
              </a:r>
            </a:p>
            <a:p>
              <a:endParaRPr lang="en-GB" sz="1200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/>
          <p:cNvSpPr/>
          <p:nvPr/>
        </p:nvSpPr>
        <p:spPr>
          <a:xfrm flipH="1">
            <a:off x="10664580" y="457972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2291131" y="0"/>
                </a:moveTo>
                <a:lnTo>
                  <a:pt x="0" y="0"/>
                </a:lnTo>
                <a:lnTo>
                  <a:pt x="0" y="1145566"/>
                </a:lnTo>
                <a:lnTo>
                  <a:pt x="2291131" y="1145566"/>
                </a:lnTo>
                <a:lnTo>
                  <a:pt x="2291131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2"/>
          <p:cNvSpPr/>
          <p:nvPr/>
        </p:nvSpPr>
        <p:spPr>
          <a:xfrm>
            <a:off x="337873" y="4297799"/>
            <a:ext cx="426142" cy="1595765"/>
          </a:xfrm>
          <a:custGeom>
            <a:avLst/>
            <a:gdLst/>
            <a:ahLst/>
            <a:cxnLst/>
            <a:rect l="l" t="t" r="r" b="b"/>
            <a:pathLst>
              <a:path w="639213" h="2393648">
                <a:moveTo>
                  <a:pt x="0" y="0"/>
                </a:moveTo>
                <a:lnTo>
                  <a:pt x="639213" y="0"/>
                </a:lnTo>
                <a:lnTo>
                  <a:pt x="639213" y="2393648"/>
                </a:lnTo>
                <a:lnTo>
                  <a:pt x="0" y="239364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5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409855" y="252786"/>
            <a:ext cx="1298603" cy="1540879"/>
            <a:chOff x="0" y="0"/>
            <a:chExt cx="513029" cy="60874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3029" cy="608742"/>
            </a:xfrm>
            <a:custGeom>
              <a:avLst/>
              <a:gdLst/>
              <a:ahLst/>
              <a:cxnLst/>
              <a:rect l="l" t="t" r="r" b="b"/>
              <a:pathLst>
                <a:path w="513029" h="608742">
                  <a:moveTo>
                    <a:pt x="91413" y="0"/>
                  </a:moveTo>
                  <a:lnTo>
                    <a:pt x="421615" y="0"/>
                  </a:lnTo>
                  <a:cubicBezTo>
                    <a:pt x="445860" y="0"/>
                    <a:pt x="469111" y="9631"/>
                    <a:pt x="486254" y="26774"/>
                  </a:cubicBezTo>
                  <a:cubicBezTo>
                    <a:pt x="503398" y="43918"/>
                    <a:pt x="513029" y="67169"/>
                    <a:pt x="513029" y="91413"/>
                  </a:cubicBezTo>
                  <a:lnTo>
                    <a:pt x="513029" y="517329"/>
                  </a:lnTo>
                  <a:cubicBezTo>
                    <a:pt x="513029" y="541574"/>
                    <a:pt x="503398" y="564825"/>
                    <a:pt x="486254" y="581968"/>
                  </a:cubicBezTo>
                  <a:cubicBezTo>
                    <a:pt x="469111" y="599111"/>
                    <a:pt x="445860" y="608742"/>
                    <a:pt x="421615" y="608742"/>
                  </a:cubicBezTo>
                  <a:lnTo>
                    <a:pt x="91413" y="608742"/>
                  </a:lnTo>
                  <a:cubicBezTo>
                    <a:pt x="67169" y="608742"/>
                    <a:pt x="43918" y="599111"/>
                    <a:pt x="26774" y="581968"/>
                  </a:cubicBezTo>
                  <a:cubicBezTo>
                    <a:pt x="9631" y="564825"/>
                    <a:pt x="0" y="541574"/>
                    <a:pt x="0" y="517329"/>
                  </a:cubicBezTo>
                  <a:lnTo>
                    <a:pt x="0" y="91413"/>
                  </a:lnTo>
                  <a:cubicBezTo>
                    <a:pt x="0" y="67169"/>
                    <a:pt x="9631" y="43918"/>
                    <a:pt x="26774" y="26774"/>
                  </a:cubicBezTo>
                  <a:cubicBezTo>
                    <a:pt x="43918" y="9631"/>
                    <a:pt x="67169" y="0"/>
                    <a:pt x="91413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13029" cy="65636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148783" y="1119687"/>
            <a:ext cx="4952210" cy="2997005"/>
            <a:chOff x="0" y="0"/>
            <a:chExt cx="1106640" cy="6697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06640" cy="669723"/>
            </a:xfrm>
            <a:custGeom>
              <a:avLst/>
              <a:gdLst/>
              <a:ahLst/>
              <a:cxnLst/>
              <a:rect l="l" t="t" r="r" b="b"/>
              <a:pathLst>
                <a:path w="1106640" h="669723">
                  <a:moveTo>
                    <a:pt x="36478" y="0"/>
                  </a:moveTo>
                  <a:lnTo>
                    <a:pt x="1070163" y="0"/>
                  </a:lnTo>
                  <a:cubicBezTo>
                    <a:pt x="1090309" y="0"/>
                    <a:pt x="1106640" y="16332"/>
                    <a:pt x="1106640" y="36478"/>
                  </a:cubicBezTo>
                  <a:lnTo>
                    <a:pt x="1106640" y="633245"/>
                  </a:lnTo>
                  <a:cubicBezTo>
                    <a:pt x="1106640" y="642920"/>
                    <a:pt x="1102797" y="652198"/>
                    <a:pt x="1095956" y="659039"/>
                  </a:cubicBezTo>
                  <a:cubicBezTo>
                    <a:pt x="1089116" y="665880"/>
                    <a:pt x="1079837" y="669723"/>
                    <a:pt x="1070163" y="669723"/>
                  </a:cubicBezTo>
                  <a:lnTo>
                    <a:pt x="36478" y="669723"/>
                  </a:lnTo>
                  <a:cubicBezTo>
                    <a:pt x="16332" y="669723"/>
                    <a:pt x="0" y="653391"/>
                    <a:pt x="0" y="633245"/>
                  </a:cubicBezTo>
                  <a:lnTo>
                    <a:pt x="0" y="36478"/>
                  </a:lnTo>
                  <a:cubicBezTo>
                    <a:pt x="0" y="16332"/>
                    <a:pt x="16332" y="0"/>
                    <a:pt x="36478" y="0"/>
                  </a:cubicBezTo>
                  <a:close/>
                </a:path>
              </a:pathLst>
            </a:custGeom>
            <a:blipFill>
              <a:blip r:embed="rId3"/>
              <a:stretch>
                <a:fillRect t="-254" b="-254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085286" y="3148954"/>
            <a:ext cx="1096346" cy="1237493"/>
            <a:chOff x="0" y="0"/>
            <a:chExt cx="433124" cy="4888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0349" y="3452522"/>
            <a:ext cx="3700345" cy="2779583"/>
            <a:chOff x="0" y="0"/>
            <a:chExt cx="859920" cy="64594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59920" cy="645945"/>
            </a:xfrm>
            <a:custGeom>
              <a:avLst/>
              <a:gdLst/>
              <a:ahLst/>
              <a:cxnLst/>
              <a:rect l="l" t="t" r="r" b="b"/>
              <a:pathLst>
                <a:path w="859920" h="645945">
                  <a:moveTo>
                    <a:pt x="48818" y="0"/>
                  </a:moveTo>
                  <a:lnTo>
                    <a:pt x="811102" y="0"/>
                  </a:lnTo>
                  <a:cubicBezTo>
                    <a:pt x="838064" y="0"/>
                    <a:pt x="859920" y="21857"/>
                    <a:pt x="859920" y="48818"/>
                  </a:cubicBezTo>
                  <a:lnTo>
                    <a:pt x="859920" y="597127"/>
                  </a:lnTo>
                  <a:cubicBezTo>
                    <a:pt x="859920" y="610074"/>
                    <a:pt x="854777" y="622491"/>
                    <a:pt x="845622" y="631647"/>
                  </a:cubicBezTo>
                  <a:cubicBezTo>
                    <a:pt x="836467" y="640802"/>
                    <a:pt x="824049" y="645945"/>
                    <a:pt x="811102" y="645945"/>
                  </a:cubicBezTo>
                  <a:lnTo>
                    <a:pt x="48818" y="645945"/>
                  </a:lnTo>
                  <a:cubicBezTo>
                    <a:pt x="35871" y="645945"/>
                    <a:pt x="23454" y="640802"/>
                    <a:pt x="14299" y="631647"/>
                  </a:cubicBezTo>
                  <a:cubicBezTo>
                    <a:pt x="5143" y="622491"/>
                    <a:pt x="0" y="610074"/>
                    <a:pt x="0" y="597127"/>
                  </a:cubicBezTo>
                  <a:lnTo>
                    <a:pt x="0" y="48818"/>
                  </a:lnTo>
                  <a:cubicBezTo>
                    <a:pt x="0" y="35871"/>
                    <a:pt x="5143" y="23454"/>
                    <a:pt x="14299" y="14299"/>
                  </a:cubicBezTo>
                  <a:cubicBezTo>
                    <a:pt x="23454" y="5143"/>
                    <a:pt x="35871" y="0"/>
                    <a:pt x="48818" y="0"/>
                  </a:cubicBezTo>
                  <a:close/>
                </a:path>
              </a:pathLst>
            </a:custGeom>
            <a:blipFill>
              <a:blip r:embed="rId4"/>
              <a:stretch>
                <a:fillRect t="-5" b="-5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981371" y="3526971"/>
            <a:ext cx="5210629" cy="3331029"/>
            <a:chOff x="0" y="-47625"/>
            <a:chExt cx="1477189" cy="6801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477189" cy="632498"/>
            </a:xfrm>
            <a:custGeom>
              <a:avLst/>
              <a:gdLst/>
              <a:ahLst/>
              <a:cxnLst/>
              <a:rect l="l" t="t" r="r" b="b"/>
              <a:pathLst>
                <a:path w="1398297" h="632498">
                  <a:moveTo>
                    <a:pt x="41229" y="0"/>
                  </a:moveTo>
                  <a:lnTo>
                    <a:pt x="1357068" y="0"/>
                  </a:lnTo>
                  <a:cubicBezTo>
                    <a:pt x="1368003" y="0"/>
                    <a:pt x="1378490" y="4344"/>
                    <a:pt x="1386222" y="12076"/>
                  </a:cubicBezTo>
                  <a:cubicBezTo>
                    <a:pt x="1393954" y="19808"/>
                    <a:pt x="1398297" y="30295"/>
                    <a:pt x="1398297" y="41229"/>
                  </a:cubicBezTo>
                  <a:lnTo>
                    <a:pt x="1398297" y="591269"/>
                  </a:lnTo>
                  <a:cubicBezTo>
                    <a:pt x="1398297" y="602203"/>
                    <a:pt x="1393954" y="612690"/>
                    <a:pt x="1386222" y="620422"/>
                  </a:cubicBezTo>
                  <a:cubicBezTo>
                    <a:pt x="1378490" y="628154"/>
                    <a:pt x="1368003" y="632498"/>
                    <a:pt x="1357068" y="632498"/>
                  </a:cubicBezTo>
                  <a:lnTo>
                    <a:pt x="41229" y="632498"/>
                  </a:lnTo>
                  <a:cubicBezTo>
                    <a:pt x="30295" y="632498"/>
                    <a:pt x="19808" y="628154"/>
                    <a:pt x="12076" y="620422"/>
                  </a:cubicBezTo>
                  <a:cubicBezTo>
                    <a:pt x="4344" y="612690"/>
                    <a:pt x="0" y="602203"/>
                    <a:pt x="0" y="591269"/>
                  </a:cubicBezTo>
                  <a:lnTo>
                    <a:pt x="0" y="41229"/>
                  </a:lnTo>
                  <a:cubicBezTo>
                    <a:pt x="0" y="30295"/>
                    <a:pt x="4344" y="19808"/>
                    <a:pt x="12076" y="12076"/>
                  </a:cubicBezTo>
                  <a:cubicBezTo>
                    <a:pt x="19808" y="4344"/>
                    <a:pt x="30295" y="0"/>
                    <a:pt x="41229" y="0"/>
                  </a:cubicBezTo>
                  <a:close/>
                </a:path>
              </a:pathLst>
            </a:custGeom>
            <a:solidFill>
              <a:srgbClr val="FFB70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1398297" cy="68012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37829" y="3452522"/>
            <a:ext cx="630358" cy="630358"/>
          </a:xfrm>
          <a:custGeom>
            <a:avLst/>
            <a:gdLst/>
            <a:ahLst/>
            <a:cxnLst/>
            <a:rect l="l" t="t" r="r" b="b"/>
            <a:pathLst>
              <a:path w="945537" h="945537">
                <a:moveTo>
                  <a:pt x="0" y="0"/>
                </a:moveTo>
                <a:lnTo>
                  <a:pt x="945536" y="0"/>
                </a:lnTo>
                <a:lnTo>
                  <a:pt x="945536" y="945536"/>
                </a:lnTo>
                <a:lnTo>
                  <a:pt x="0" y="9455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6" name="TextBox 16"/>
          <p:cNvSpPr txBox="1"/>
          <p:nvPr/>
        </p:nvSpPr>
        <p:spPr>
          <a:xfrm>
            <a:off x="1237829" y="1785650"/>
            <a:ext cx="3885827" cy="9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3200" b="1" spc="-1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Chinese Cultural Elements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99086" y="3976915"/>
            <a:ext cx="4557485" cy="2492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ea typeface="TT Firs Neue"/>
              <a:cs typeface="Calibri" panose="020F0502020204030204" pitchFamily="34" charset="0"/>
              <a:sym typeface="TT Firs Neue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Guanxi (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关系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): Network of trusted relationships; business built on personal bonds before formal deals (Fan, 2002).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Mianzi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(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面子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): 'Face' — reputation, dignity &amp; social standing; never embarrass a counterpart publicly.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Key: Invest time in relationship-building; show respect for hierarchy and seniority.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37829" y="5491319"/>
            <a:ext cx="2188819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TT Firs Neue Bold"/>
                <a:cs typeface="Calibri" panose="020F0502020204030204" pitchFamily="34" charset="0"/>
                <a:sym typeface="TT Firs Neue Bold"/>
              </a:rPr>
              <a:t>Fan, Y. (2002) Journal of Business Ethics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065870" y="740896"/>
            <a:ext cx="1084045" cy="434022"/>
            <a:chOff x="0" y="0"/>
            <a:chExt cx="428265" cy="17146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098594" y="808078"/>
            <a:ext cx="868224" cy="327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87"/>
              </a:lnSpc>
            </a:pPr>
            <a:r>
              <a:rPr lang="en-US" sz="91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UK–China Partnership</a:t>
            </a:r>
          </a:p>
        </p:txBody>
      </p:sp>
      <p:sp>
        <p:nvSpPr>
          <p:cNvPr id="23" name="Freeform 23"/>
          <p:cNvSpPr/>
          <p:nvPr/>
        </p:nvSpPr>
        <p:spPr>
          <a:xfrm>
            <a:off x="-506002" y="5909699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4" name="Freeform 24"/>
          <p:cNvSpPr/>
          <p:nvPr/>
        </p:nvSpPr>
        <p:spPr>
          <a:xfrm>
            <a:off x="4649151" y="-474546"/>
            <a:ext cx="474505" cy="1776872"/>
          </a:xfrm>
          <a:custGeom>
            <a:avLst/>
            <a:gdLst/>
            <a:ahLst/>
            <a:cxnLst/>
            <a:rect l="l" t="t" r="r" b="b"/>
            <a:pathLst>
              <a:path w="711758" h="2665308">
                <a:moveTo>
                  <a:pt x="0" y="0"/>
                </a:moveTo>
                <a:lnTo>
                  <a:pt x="711758" y="0"/>
                </a:lnTo>
                <a:lnTo>
                  <a:pt x="711758" y="2665308"/>
                </a:lnTo>
                <a:lnTo>
                  <a:pt x="0" y="26653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77372" y="496600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5546" y="1016416"/>
            <a:ext cx="3202097" cy="4831561"/>
            <a:chOff x="0" y="0"/>
            <a:chExt cx="917583" cy="138451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17583" cy="1384518"/>
            </a:xfrm>
            <a:custGeom>
              <a:avLst/>
              <a:gdLst/>
              <a:ahLst/>
              <a:cxnLst/>
              <a:rect l="l" t="t" r="r" b="b"/>
              <a:pathLst>
                <a:path w="917583" h="1384518">
                  <a:moveTo>
                    <a:pt x="48355" y="0"/>
                  </a:moveTo>
                  <a:lnTo>
                    <a:pt x="869228" y="0"/>
                  </a:lnTo>
                  <a:cubicBezTo>
                    <a:pt x="895934" y="0"/>
                    <a:pt x="917583" y="21649"/>
                    <a:pt x="917583" y="48355"/>
                  </a:cubicBezTo>
                  <a:lnTo>
                    <a:pt x="917583" y="1336163"/>
                  </a:lnTo>
                  <a:cubicBezTo>
                    <a:pt x="917583" y="1362869"/>
                    <a:pt x="895934" y="1384518"/>
                    <a:pt x="869228" y="1384518"/>
                  </a:cubicBezTo>
                  <a:lnTo>
                    <a:pt x="48355" y="1384518"/>
                  </a:lnTo>
                  <a:cubicBezTo>
                    <a:pt x="21649" y="1384518"/>
                    <a:pt x="0" y="1362869"/>
                    <a:pt x="0" y="1336163"/>
                  </a:cubicBezTo>
                  <a:lnTo>
                    <a:pt x="0" y="48355"/>
                  </a:lnTo>
                  <a:cubicBezTo>
                    <a:pt x="0" y="21649"/>
                    <a:pt x="21649" y="0"/>
                    <a:pt x="48355" y="0"/>
                  </a:cubicBezTo>
                  <a:close/>
                </a:path>
              </a:pathLst>
            </a:custGeom>
            <a:blipFill>
              <a:blip r:embed="rId3"/>
              <a:stretch>
                <a:fillRect l="-264" r="-264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853714" y="3388809"/>
            <a:ext cx="3048000" cy="2477177"/>
            <a:chOff x="0" y="0"/>
            <a:chExt cx="1168104" cy="11341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68104" cy="1134196"/>
            </a:xfrm>
            <a:custGeom>
              <a:avLst/>
              <a:gdLst/>
              <a:ahLst/>
              <a:cxnLst/>
              <a:rect l="l" t="t" r="r" b="b"/>
              <a:pathLst>
                <a:path w="1168104" h="1134196">
                  <a:moveTo>
                    <a:pt x="60692" y="0"/>
                  </a:moveTo>
                  <a:lnTo>
                    <a:pt x="1107412" y="0"/>
                  </a:lnTo>
                  <a:cubicBezTo>
                    <a:pt x="1140931" y="0"/>
                    <a:pt x="1168104" y="27173"/>
                    <a:pt x="1168104" y="60692"/>
                  </a:cubicBezTo>
                  <a:lnTo>
                    <a:pt x="1168104" y="1073504"/>
                  </a:lnTo>
                  <a:cubicBezTo>
                    <a:pt x="1168104" y="1107023"/>
                    <a:pt x="1140931" y="1134196"/>
                    <a:pt x="1107412" y="1134196"/>
                  </a:cubicBezTo>
                  <a:lnTo>
                    <a:pt x="60692" y="1134196"/>
                  </a:lnTo>
                  <a:cubicBezTo>
                    <a:pt x="27173" y="1134196"/>
                    <a:pt x="0" y="1107023"/>
                    <a:pt x="0" y="1073504"/>
                  </a:cubicBezTo>
                  <a:lnTo>
                    <a:pt x="0" y="60692"/>
                  </a:lnTo>
                  <a:cubicBezTo>
                    <a:pt x="0" y="27173"/>
                    <a:pt x="27173" y="0"/>
                    <a:pt x="60692" y="0"/>
                  </a:cubicBezTo>
                  <a:close/>
                </a:path>
              </a:pathLst>
            </a:custGeom>
            <a:blipFill>
              <a:blip r:embed="rId4"/>
              <a:stretch>
                <a:fillRect l="-50" r="-50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15" name="Freeform 15"/>
          <p:cNvSpPr/>
          <p:nvPr/>
        </p:nvSpPr>
        <p:spPr>
          <a:xfrm>
            <a:off x="4562730" y="2823789"/>
            <a:ext cx="473475" cy="473475"/>
          </a:xfrm>
          <a:custGeom>
            <a:avLst/>
            <a:gdLst/>
            <a:ahLst/>
            <a:cxnLst/>
            <a:rect l="l" t="t" r="r" b="b"/>
            <a:pathLst>
              <a:path w="710213" h="710213">
                <a:moveTo>
                  <a:pt x="0" y="0"/>
                </a:moveTo>
                <a:lnTo>
                  <a:pt x="710213" y="0"/>
                </a:lnTo>
                <a:lnTo>
                  <a:pt x="710213" y="710214"/>
                </a:lnTo>
                <a:lnTo>
                  <a:pt x="0" y="71021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6" name="TextBox 16"/>
          <p:cNvSpPr txBox="1"/>
          <p:nvPr/>
        </p:nvSpPr>
        <p:spPr>
          <a:xfrm>
            <a:off x="4933242" y="1039147"/>
            <a:ext cx="4316659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383"/>
              </a:lnSpc>
            </a:pPr>
            <a:r>
              <a:rPr lang="en-US" sz="3200" b="1" dirty="0">
                <a:solidFill>
                  <a:srgbClr val="FFFFFF"/>
                </a:solidFill>
                <a:latin typeface="Calibri" panose="020F0502020204030204" pitchFamily="34" charset="0"/>
                <a:ea typeface="Agrandir Bold"/>
                <a:cs typeface="Calibri" panose="020F0502020204030204" pitchFamily="34" charset="0"/>
                <a:sym typeface="Agrandir Bold"/>
              </a:rPr>
              <a:t>Overcoming Cultural Barriers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197875" y="2769696"/>
            <a:ext cx="4976639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Hierarchical decision-making requires engaging senior leaders early in negotiations (Hall, 1976).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197876" y="3595568"/>
            <a:ext cx="3554238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High-context communication relies on implicit cues; listen beyond</a:t>
            </a:r>
          </a:p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spoken words (Chen, 2004).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96114" y="4615543"/>
            <a:ext cx="3643086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Indirect negotiation styles avoid open conflict; patience and subtlety signal respect (Hall, 1976).</a:t>
            </a:r>
          </a:p>
        </p:txBody>
      </p:sp>
      <p:sp>
        <p:nvSpPr>
          <p:cNvPr id="21" name="Freeform 21"/>
          <p:cNvSpPr/>
          <p:nvPr/>
        </p:nvSpPr>
        <p:spPr>
          <a:xfrm>
            <a:off x="4562730" y="3659303"/>
            <a:ext cx="473475" cy="473475"/>
          </a:xfrm>
          <a:custGeom>
            <a:avLst/>
            <a:gdLst/>
            <a:ahLst/>
            <a:cxnLst/>
            <a:rect l="l" t="t" r="r" b="b"/>
            <a:pathLst>
              <a:path w="710213" h="710213">
                <a:moveTo>
                  <a:pt x="0" y="0"/>
                </a:moveTo>
                <a:lnTo>
                  <a:pt x="710213" y="0"/>
                </a:lnTo>
                <a:lnTo>
                  <a:pt x="710213" y="710214"/>
                </a:lnTo>
                <a:lnTo>
                  <a:pt x="0" y="71021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2"/>
          <p:cNvSpPr/>
          <p:nvPr/>
        </p:nvSpPr>
        <p:spPr>
          <a:xfrm rot="21364537">
            <a:off x="4562731" y="4644572"/>
            <a:ext cx="517270" cy="468864"/>
          </a:xfrm>
          <a:custGeom>
            <a:avLst/>
            <a:gdLst/>
            <a:ahLst/>
            <a:cxnLst/>
            <a:rect l="l" t="t" r="r" b="b"/>
            <a:pathLst>
              <a:path w="710213" h="710213">
                <a:moveTo>
                  <a:pt x="0" y="0"/>
                </a:moveTo>
                <a:lnTo>
                  <a:pt x="710213" y="0"/>
                </a:lnTo>
                <a:lnTo>
                  <a:pt x="710213" y="710214"/>
                </a:lnTo>
                <a:lnTo>
                  <a:pt x="0" y="71021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3" name="Freeform 23"/>
          <p:cNvSpPr/>
          <p:nvPr/>
        </p:nvSpPr>
        <p:spPr>
          <a:xfrm rot="-5400000">
            <a:off x="4800453" y="6263408"/>
            <a:ext cx="1589693" cy="794847"/>
          </a:xfrm>
          <a:custGeom>
            <a:avLst/>
            <a:gdLst/>
            <a:ahLst/>
            <a:cxnLst/>
            <a:rect l="l" t="t" r="r" b="b"/>
            <a:pathLst>
              <a:path w="2384539" h="1192270">
                <a:moveTo>
                  <a:pt x="0" y="0"/>
                </a:moveTo>
                <a:lnTo>
                  <a:pt x="2384539" y="0"/>
                </a:lnTo>
                <a:lnTo>
                  <a:pt x="2384539" y="1192270"/>
                </a:lnTo>
                <a:lnTo>
                  <a:pt x="0" y="119227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4" name="Freeform 24"/>
          <p:cNvSpPr/>
          <p:nvPr/>
        </p:nvSpPr>
        <p:spPr>
          <a:xfrm flipH="1" flipV="1">
            <a:off x="180617" y="5833703"/>
            <a:ext cx="393511" cy="1473571"/>
          </a:xfrm>
          <a:custGeom>
            <a:avLst/>
            <a:gdLst/>
            <a:ahLst/>
            <a:cxnLst/>
            <a:rect l="l" t="t" r="r" b="b"/>
            <a:pathLst>
              <a:path w="590266" h="2210356">
                <a:moveTo>
                  <a:pt x="590266" y="2210356"/>
                </a:moveTo>
                <a:lnTo>
                  <a:pt x="0" y="2210356"/>
                </a:lnTo>
                <a:lnTo>
                  <a:pt x="0" y="0"/>
                </a:lnTo>
                <a:lnTo>
                  <a:pt x="590266" y="0"/>
                </a:lnTo>
                <a:lnTo>
                  <a:pt x="590266" y="2210356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26" name="Group 17">
            <a:extLst>
              <a:ext uri="{FF2B5EF4-FFF2-40B4-BE49-F238E27FC236}">
                <a16:creationId xmlns:a16="http://schemas.microsoft.com/office/drawing/2014/main" id="{AD6761E7-4804-3450-2C04-F06FC699E5D2}"/>
              </a:ext>
            </a:extLst>
          </p:cNvPr>
          <p:cNvGrpSpPr/>
          <p:nvPr/>
        </p:nvGrpSpPr>
        <p:grpSpPr>
          <a:xfrm>
            <a:off x="10093755" y="1118268"/>
            <a:ext cx="1084045" cy="434022"/>
            <a:chOff x="0" y="0"/>
            <a:chExt cx="428265" cy="171465"/>
          </a:xfrm>
        </p:grpSpPr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41104950-EF7C-2452-61DB-536CDED54E2F}"/>
                </a:ext>
              </a:extLst>
            </p:cNvPr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8" name="TextBox 19">
              <a:extLst>
                <a:ext uri="{FF2B5EF4-FFF2-40B4-BE49-F238E27FC236}">
                  <a16:creationId xmlns:a16="http://schemas.microsoft.com/office/drawing/2014/main" id="{C93A24CB-D480-144C-0545-F7E2FE035802}"/>
                </a:ext>
              </a:extLst>
            </p:cNvPr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02533" y="248987"/>
            <a:ext cx="889011" cy="925931"/>
            <a:chOff x="0" y="0"/>
            <a:chExt cx="351214" cy="365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1214" cy="365800"/>
            </a:xfrm>
            <a:custGeom>
              <a:avLst/>
              <a:gdLst/>
              <a:ahLst/>
              <a:cxnLst/>
              <a:rect l="l" t="t" r="r" b="b"/>
              <a:pathLst>
                <a:path w="351214" h="365800">
                  <a:moveTo>
                    <a:pt x="133530" y="0"/>
                  </a:moveTo>
                  <a:lnTo>
                    <a:pt x="217684" y="0"/>
                  </a:lnTo>
                  <a:cubicBezTo>
                    <a:pt x="253099" y="0"/>
                    <a:pt x="287062" y="14068"/>
                    <a:pt x="312104" y="39110"/>
                  </a:cubicBezTo>
                  <a:cubicBezTo>
                    <a:pt x="337146" y="64152"/>
                    <a:pt x="351214" y="98116"/>
                    <a:pt x="351214" y="133530"/>
                  </a:cubicBezTo>
                  <a:lnTo>
                    <a:pt x="351214" y="232270"/>
                  </a:lnTo>
                  <a:cubicBezTo>
                    <a:pt x="351214" y="306016"/>
                    <a:pt x="291431" y="365800"/>
                    <a:pt x="217684" y="365800"/>
                  </a:cubicBezTo>
                  <a:lnTo>
                    <a:pt x="133530" y="365800"/>
                  </a:lnTo>
                  <a:cubicBezTo>
                    <a:pt x="98116" y="365800"/>
                    <a:pt x="64152" y="351731"/>
                    <a:pt x="39110" y="326690"/>
                  </a:cubicBezTo>
                  <a:cubicBezTo>
                    <a:pt x="14068" y="301648"/>
                    <a:pt x="0" y="267684"/>
                    <a:pt x="0" y="232270"/>
                  </a:cubicBezTo>
                  <a:lnTo>
                    <a:pt x="0" y="133530"/>
                  </a:lnTo>
                  <a:cubicBezTo>
                    <a:pt x="0" y="98116"/>
                    <a:pt x="14068" y="64152"/>
                    <a:pt x="39110" y="39110"/>
                  </a:cubicBezTo>
                  <a:cubicBezTo>
                    <a:pt x="64152" y="14068"/>
                    <a:pt x="98116" y="0"/>
                    <a:pt x="133530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51214" cy="4134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902089" y="685800"/>
            <a:ext cx="4619405" cy="5486400"/>
            <a:chOff x="0" y="0"/>
            <a:chExt cx="899880" cy="10687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99880" cy="1068775"/>
            </a:xfrm>
            <a:custGeom>
              <a:avLst/>
              <a:gdLst/>
              <a:ahLst/>
              <a:cxnLst/>
              <a:rect l="l" t="t" r="r" b="b"/>
              <a:pathLst>
                <a:path w="899880" h="1068775">
                  <a:moveTo>
                    <a:pt x="33519" y="0"/>
                  </a:moveTo>
                  <a:lnTo>
                    <a:pt x="866361" y="0"/>
                  </a:lnTo>
                  <a:cubicBezTo>
                    <a:pt x="875251" y="0"/>
                    <a:pt x="883777" y="3531"/>
                    <a:pt x="890063" y="9818"/>
                  </a:cubicBezTo>
                  <a:cubicBezTo>
                    <a:pt x="896349" y="16104"/>
                    <a:pt x="899880" y="24629"/>
                    <a:pt x="899880" y="33519"/>
                  </a:cubicBezTo>
                  <a:lnTo>
                    <a:pt x="899880" y="1035256"/>
                  </a:lnTo>
                  <a:cubicBezTo>
                    <a:pt x="899880" y="1044145"/>
                    <a:pt x="896349" y="1052671"/>
                    <a:pt x="890063" y="1058957"/>
                  </a:cubicBezTo>
                  <a:cubicBezTo>
                    <a:pt x="883777" y="1065243"/>
                    <a:pt x="875251" y="1068775"/>
                    <a:pt x="866361" y="1068775"/>
                  </a:cubicBezTo>
                  <a:lnTo>
                    <a:pt x="33519" y="1068775"/>
                  </a:lnTo>
                  <a:cubicBezTo>
                    <a:pt x="24629" y="1068775"/>
                    <a:pt x="16104" y="1065243"/>
                    <a:pt x="9818" y="1058957"/>
                  </a:cubicBezTo>
                  <a:cubicBezTo>
                    <a:pt x="3531" y="1052671"/>
                    <a:pt x="0" y="1044145"/>
                    <a:pt x="0" y="1035256"/>
                  </a:cubicBezTo>
                  <a:lnTo>
                    <a:pt x="0" y="33519"/>
                  </a:lnTo>
                  <a:cubicBezTo>
                    <a:pt x="0" y="24629"/>
                    <a:pt x="3531" y="16104"/>
                    <a:pt x="9818" y="9818"/>
                  </a:cubicBezTo>
                  <a:cubicBezTo>
                    <a:pt x="16104" y="3531"/>
                    <a:pt x="24629" y="0"/>
                    <a:pt x="33519" y="0"/>
                  </a:cubicBezTo>
                  <a:close/>
                </a:path>
              </a:pathLst>
            </a:custGeom>
            <a:blipFill>
              <a:blip r:embed="rId3"/>
              <a:stretch>
                <a:fillRect t="-43" b="-43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10896" y="3213778"/>
            <a:ext cx="2574722" cy="3157993"/>
            <a:chOff x="0" y="0"/>
            <a:chExt cx="1017199" cy="10407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04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044507" y="3213778"/>
            <a:ext cx="2574722" cy="3070908"/>
            <a:chOff x="0" y="0"/>
            <a:chExt cx="1017199" cy="104072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04"/>
                </a:lnSpc>
              </a:pPr>
              <a:endParaRPr sz="1200"/>
            </a:p>
          </p:txBody>
        </p:sp>
      </p:grpSp>
      <p:sp>
        <p:nvSpPr>
          <p:cNvPr id="13" name="AutoShape 13"/>
          <p:cNvSpPr/>
          <p:nvPr/>
        </p:nvSpPr>
        <p:spPr>
          <a:xfrm>
            <a:off x="1244748" y="4766506"/>
            <a:ext cx="2061965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4" name="AutoShape 14"/>
          <p:cNvSpPr/>
          <p:nvPr/>
        </p:nvSpPr>
        <p:spPr>
          <a:xfrm>
            <a:off x="4278358" y="4766506"/>
            <a:ext cx="2061965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15" name="Group 15"/>
          <p:cNvGrpSpPr/>
          <p:nvPr/>
        </p:nvGrpSpPr>
        <p:grpSpPr>
          <a:xfrm>
            <a:off x="7078118" y="3213779"/>
            <a:ext cx="2574722" cy="3070908"/>
            <a:chOff x="0" y="0"/>
            <a:chExt cx="1017199" cy="104072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017199" cy="1040725"/>
            </a:xfrm>
            <a:custGeom>
              <a:avLst/>
              <a:gdLst/>
              <a:ahLst/>
              <a:cxnLst/>
              <a:rect l="l" t="t" r="r" b="b"/>
              <a:pathLst>
                <a:path w="1017199" h="1040725">
                  <a:moveTo>
                    <a:pt x="1017199" y="70161"/>
                  </a:moveTo>
                  <a:lnTo>
                    <a:pt x="1017199" y="970564"/>
                  </a:lnTo>
                  <a:cubicBezTo>
                    <a:pt x="1017199" y="989172"/>
                    <a:pt x="1009807" y="1007017"/>
                    <a:pt x="996649" y="1020175"/>
                  </a:cubicBezTo>
                  <a:cubicBezTo>
                    <a:pt x="983492" y="1033333"/>
                    <a:pt x="965646" y="1040725"/>
                    <a:pt x="947038" y="1040725"/>
                  </a:cubicBezTo>
                  <a:lnTo>
                    <a:pt x="70161" y="1040725"/>
                  </a:lnTo>
                  <a:cubicBezTo>
                    <a:pt x="51553" y="1040725"/>
                    <a:pt x="33707" y="1033333"/>
                    <a:pt x="20550" y="1020175"/>
                  </a:cubicBezTo>
                  <a:cubicBezTo>
                    <a:pt x="7392" y="1007017"/>
                    <a:pt x="0" y="989172"/>
                    <a:pt x="0" y="970564"/>
                  </a:cubicBezTo>
                  <a:lnTo>
                    <a:pt x="0" y="70161"/>
                  </a:lnTo>
                  <a:cubicBezTo>
                    <a:pt x="0" y="51553"/>
                    <a:pt x="7392" y="33707"/>
                    <a:pt x="20550" y="20550"/>
                  </a:cubicBezTo>
                  <a:cubicBezTo>
                    <a:pt x="33707" y="7392"/>
                    <a:pt x="51553" y="0"/>
                    <a:pt x="70161" y="0"/>
                  </a:cubicBezTo>
                  <a:lnTo>
                    <a:pt x="947038" y="0"/>
                  </a:lnTo>
                  <a:cubicBezTo>
                    <a:pt x="965646" y="0"/>
                    <a:pt x="983492" y="7392"/>
                    <a:pt x="996649" y="20550"/>
                  </a:cubicBezTo>
                  <a:cubicBezTo>
                    <a:pt x="1009807" y="33707"/>
                    <a:pt x="1017199" y="51553"/>
                    <a:pt x="1017199" y="70161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1017199" cy="1097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04"/>
                </a:lnSpc>
              </a:pPr>
              <a:endParaRPr sz="1200"/>
            </a:p>
          </p:txBody>
        </p:sp>
      </p:grpSp>
      <p:sp>
        <p:nvSpPr>
          <p:cNvPr id="18" name="AutoShape 18"/>
          <p:cNvSpPr/>
          <p:nvPr/>
        </p:nvSpPr>
        <p:spPr>
          <a:xfrm>
            <a:off x="7311969" y="4766506"/>
            <a:ext cx="2061965" cy="0"/>
          </a:xfrm>
          <a:prstGeom prst="line">
            <a:avLst/>
          </a:prstGeom>
          <a:ln w="19050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19" name="Group 19"/>
          <p:cNvGrpSpPr/>
          <p:nvPr/>
        </p:nvGrpSpPr>
        <p:grpSpPr>
          <a:xfrm>
            <a:off x="1065870" y="740896"/>
            <a:ext cx="1084045" cy="434022"/>
            <a:chOff x="0" y="0"/>
            <a:chExt cx="428265" cy="17146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2" name="Freeform 22"/>
          <p:cNvSpPr/>
          <p:nvPr/>
        </p:nvSpPr>
        <p:spPr>
          <a:xfrm>
            <a:off x="1823697" y="3463822"/>
            <a:ext cx="652435" cy="659546"/>
          </a:xfrm>
          <a:custGeom>
            <a:avLst/>
            <a:gdLst/>
            <a:ahLst/>
            <a:cxnLst/>
            <a:rect l="l" t="t" r="r" b="b"/>
            <a:pathLst>
              <a:path w="978652" h="989319">
                <a:moveTo>
                  <a:pt x="0" y="0"/>
                </a:moveTo>
                <a:lnTo>
                  <a:pt x="978652" y="0"/>
                </a:lnTo>
                <a:lnTo>
                  <a:pt x="978652" y="989318"/>
                </a:lnTo>
                <a:lnTo>
                  <a:pt x="0" y="9893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3" name="TextBox 23"/>
          <p:cNvSpPr txBox="1"/>
          <p:nvPr/>
        </p:nvSpPr>
        <p:spPr>
          <a:xfrm>
            <a:off x="1045030" y="4881412"/>
            <a:ext cx="2385464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Invest in guanxi before formal negotiations; trust precedes transactions in Chinese business culture (Ghauri &amp;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Usunier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, 2003).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49486" y="4817912"/>
            <a:ext cx="2598057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Allow extended timelines; avoid pressure tactics and remain open to renegotiation at any stage (Ghauri &amp;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Usunier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, 2003).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44747" y="4342546"/>
            <a:ext cx="2153008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5"/>
              </a:lnSpc>
              <a:spcBef>
                <a:spcPct val="0"/>
              </a:spcBef>
            </a:pPr>
            <a:r>
              <a:rPr lang="en-US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Build Relationships First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278358" y="4342546"/>
            <a:ext cx="2153008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5"/>
              </a:lnSpc>
              <a:spcBef>
                <a:spcPct val="0"/>
              </a:spcBef>
            </a:pPr>
            <a:r>
              <a:rPr lang="en-US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Patience &amp; Flexibility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97486" y="4746171"/>
            <a:ext cx="2670628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Shift to high-context, indirect communication; read non-verbal cues and preserve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mianzi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 throughout (Ghauri &amp;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Usunier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Poppins"/>
                <a:cs typeface="Calibri" panose="020F0502020204030204" pitchFamily="34" charset="0"/>
                <a:sym typeface="Poppins"/>
              </a:rPr>
              <a:t>, 2003).</a:t>
            </a:r>
            <a:endParaRPr lang="en-US" sz="948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7311969" y="4342546"/>
            <a:ext cx="2153008" cy="243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5"/>
              </a:lnSpc>
              <a:spcBef>
                <a:spcPct val="0"/>
              </a:spcBef>
            </a:pPr>
            <a:r>
              <a:rPr lang="en-US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Adapt Communication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10023" y="1583451"/>
            <a:ext cx="6392510" cy="406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12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FFFFFF"/>
                </a:solidFill>
                <a:latin typeface="Calibri" panose="020F0502020204030204" pitchFamily="34" charset="0"/>
                <a:ea typeface="Agrandir Bold"/>
                <a:cs typeface="Calibri" panose="020F0502020204030204" pitchFamily="34" charset="0"/>
                <a:sym typeface="Agrandir Bold"/>
              </a:rPr>
              <a:t>Negotiation Strategies for Success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10896" y="2397167"/>
            <a:ext cx="3195381" cy="494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5"/>
              </a:lnSpc>
              <a:spcBef>
                <a:spcPct val="0"/>
              </a:spcBef>
            </a:pP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Poppins Bold"/>
                <a:cs typeface="Calibri" panose="020F0502020204030204" pitchFamily="34" charset="0"/>
                <a:sym typeface="Poppins Bold"/>
              </a:rPr>
              <a:t>UK–China Cross-Cultural Negotiation</a:t>
            </a:r>
          </a:p>
        </p:txBody>
      </p:sp>
      <p:sp>
        <p:nvSpPr>
          <p:cNvPr id="32" name="Freeform 32"/>
          <p:cNvSpPr/>
          <p:nvPr/>
        </p:nvSpPr>
        <p:spPr>
          <a:xfrm>
            <a:off x="4862893" y="3492500"/>
            <a:ext cx="652435" cy="659546"/>
          </a:xfrm>
          <a:custGeom>
            <a:avLst/>
            <a:gdLst/>
            <a:ahLst/>
            <a:cxnLst/>
            <a:rect l="l" t="t" r="r" b="b"/>
            <a:pathLst>
              <a:path w="978652" h="989319">
                <a:moveTo>
                  <a:pt x="0" y="0"/>
                </a:moveTo>
                <a:lnTo>
                  <a:pt x="978652" y="0"/>
                </a:lnTo>
                <a:lnTo>
                  <a:pt x="978652" y="989319"/>
                </a:lnTo>
                <a:lnTo>
                  <a:pt x="0" y="98931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3" name="Freeform 33"/>
          <p:cNvSpPr/>
          <p:nvPr/>
        </p:nvSpPr>
        <p:spPr>
          <a:xfrm>
            <a:off x="7902089" y="3521178"/>
            <a:ext cx="652435" cy="659546"/>
          </a:xfrm>
          <a:custGeom>
            <a:avLst/>
            <a:gdLst/>
            <a:ahLst/>
            <a:cxnLst/>
            <a:rect l="l" t="t" r="r" b="b"/>
            <a:pathLst>
              <a:path w="978652" h="989319">
                <a:moveTo>
                  <a:pt x="0" y="0"/>
                </a:moveTo>
                <a:lnTo>
                  <a:pt x="978652" y="0"/>
                </a:lnTo>
                <a:lnTo>
                  <a:pt x="978652" y="989319"/>
                </a:lnTo>
                <a:lnTo>
                  <a:pt x="0" y="98931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4" name="Freeform 34"/>
          <p:cNvSpPr/>
          <p:nvPr/>
        </p:nvSpPr>
        <p:spPr>
          <a:xfrm>
            <a:off x="-506002" y="5909699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5" name="Freeform 35"/>
          <p:cNvSpPr/>
          <p:nvPr/>
        </p:nvSpPr>
        <p:spPr>
          <a:xfrm rot="5400000">
            <a:off x="6024357" y="5663172"/>
            <a:ext cx="370920" cy="1388977"/>
          </a:xfrm>
          <a:custGeom>
            <a:avLst/>
            <a:gdLst/>
            <a:ahLst/>
            <a:cxnLst/>
            <a:rect l="l" t="t" r="r" b="b"/>
            <a:pathLst>
              <a:path w="556380" h="2083466">
                <a:moveTo>
                  <a:pt x="0" y="0"/>
                </a:moveTo>
                <a:lnTo>
                  <a:pt x="556380" y="0"/>
                </a:lnTo>
                <a:lnTo>
                  <a:pt x="556380" y="2083466"/>
                </a:lnTo>
                <a:lnTo>
                  <a:pt x="0" y="20834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accent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506200" y="2979722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1"/>
            <a:ext cx="12192000" cy="3553663"/>
            <a:chOff x="0" y="0"/>
            <a:chExt cx="2833290" cy="8258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33290" cy="825833"/>
            </a:xfrm>
            <a:custGeom>
              <a:avLst/>
              <a:gdLst/>
              <a:ahLst/>
              <a:cxnLst/>
              <a:rect l="l" t="t" r="r" b="b"/>
              <a:pathLst>
                <a:path w="2833290" h="825833">
                  <a:moveTo>
                    <a:pt x="0" y="0"/>
                  </a:moveTo>
                  <a:lnTo>
                    <a:pt x="2833290" y="0"/>
                  </a:lnTo>
                  <a:lnTo>
                    <a:pt x="2833290" y="825833"/>
                  </a:lnTo>
                  <a:lnTo>
                    <a:pt x="0" y="825833"/>
                  </a:lnTo>
                  <a:close/>
                </a:path>
              </a:pathLst>
            </a:custGeom>
            <a:blipFill>
              <a:blip r:embed="rId3"/>
              <a:stretch>
                <a:fillRect t="-390" b="-390"/>
              </a:stretch>
            </a:blipFill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630057" y="3318402"/>
            <a:ext cx="7707086" cy="3677484"/>
            <a:chOff x="-106487" y="-47625"/>
            <a:chExt cx="1629241" cy="825363"/>
          </a:xfrm>
        </p:grpSpPr>
        <p:sp>
          <p:nvSpPr>
            <p:cNvPr id="8" name="Freeform 8"/>
            <p:cNvSpPr/>
            <p:nvPr/>
          </p:nvSpPr>
          <p:spPr>
            <a:xfrm>
              <a:off x="-106487" y="0"/>
              <a:ext cx="1629241" cy="777738"/>
            </a:xfrm>
            <a:custGeom>
              <a:avLst/>
              <a:gdLst/>
              <a:ahLst/>
              <a:cxnLst/>
              <a:rect l="l" t="t" r="r" b="b"/>
              <a:pathLst>
                <a:path w="1354383" h="777738">
                  <a:moveTo>
                    <a:pt x="49660" y="0"/>
                  </a:moveTo>
                  <a:lnTo>
                    <a:pt x="1304722" y="0"/>
                  </a:lnTo>
                  <a:cubicBezTo>
                    <a:pt x="1317893" y="0"/>
                    <a:pt x="1330524" y="5232"/>
                    <a:pt x="1339837" y="14545"/>
                  </a:cubicBezTo>
                  <a:cubicBezTo>
                    <a:pt x="1349150" y="23858"/>
                    <a:pt x="1354383" y="36490"/>
                    <a:pt x="1354383" y="49660"/>
                  </a:cubicBezTo>
                  <a:lnTo>
                    <a:pt x="1354383" y="728078"/>
                  </a:lnTo>
                  <a:cubicBezTo>
                    <a:pt x="1354383" y="755505"/>
                    <a:pt x="1332149" y="777738"/>
                    <a:pt x="1304722" y="777738"/>
                  </a:cubicBezTo>
                  <a:lnTo>
                    <a:pt x="49660" y="777738"/>
                  </a:lnTo>
                  <a:cubicBezTo>
                    <a:pt x="36490" y="777738"/>
                    <a:pt x="23858" y="772506"/>
                    <a:pt x="14545" y="763193"/>
                  </a:cubicBezTo>
                  <a:cubicBezTo>
                    <a:pt x="5232" y="753880"/>
                    <a:pt x="0" y="741249"/>
                    <a:pt x="0" y="728078"/>
                  </a:cubicBezTo>
                  <a:lnTo>
                    <a:pt x="0" y="49660"/>
                  </a:lnTo>
                  <a:cubicBezTo>
                    <a:pt x="0" y="22234"/>
                    <a:pt x="22234" y="0"/>
                    <a:pt x="49660" y="0"/>
                  </a:cubicBezTo>
                  <a:close/>
                </a:path>
              </a:pathLst>
            </a:custGeom>
            <a:solidFill>
              <a:srgbClr val="FFB70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171450" indent="-171450">
                <a:buFont typeface="Courier New" panose="02070309020205020404" pitchFamily="49" charset="0"/>
                <a:buChar char="o"/>
              </a:pPr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354383" cy="82536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171450" indent="-171450" algn="ctr">
                <a:lnSpc>
                  <a:spcPts val="2239"/>
                </a:lnSpc>
                <a:spcBef>
                  <a:spcPct val="0"/>
                </a:spcBef>
                <a:buFont typeface="Courier New" panose="02070309020205020404" pitchFamily="49" charset="0"/>
                <a:buChar char="o"/>
              </a:pPr>
              <a:endParaRPr sz="1200"/>
            </a:p>
          </p:txBody>
        </p:sp>
      </p:grpSp>
      <p:sp>
        <p:nvSpPr>
          <p:cNvPr id="10" name="Freeform 10"/>
          <p:cNvSpPr/>
          <p:nvPr/>
        </p:nvSpPr>
        <p:spPr>
          <a:xfrm>
            <a:off x="6908800" y="4038600"/>
            <a:ext cx="697497" cy="598605"/>
          </a:xfrm>
          <a:custGeom>
            <a:avLst/>
            <a:gdLst/>
            <a:ahLst/>
            <a:cxnLst/>
            <a:rect l="l" t="t" r="r" b="b"/>
            <a:pathLst>
              <a:path w="501992" h="501992">
                <a:moveTo>
                  <a:pt x="0" y="0"/>
                </a:moveTo>
                <a:lnTo>
                  <a:pt x="501992" y="0"/>
                </a:lnTo>
                <a:lnTo>
                  <a:pt x="501992" y="501992"/>
                </a:lnTo>
                <a:lnTo>
                  <a:pt x="0" y="5019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TextBox 11"/>
          <p:cNvSpPr txBox="1"/>
          <p:nvPr/>
        </p:nvSpPr>
        <p:spPr>
          <a:xfrm>
            <a:off x="1401699" y="4618156"/>
            <a:ext cx="4552673" cy="714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27"/>
              </a:lnSpc>
            </a:pPr>
            <a:r>
              <a:rPr lang="en-US" sz="3200" b="1" spc="-1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Cultural Awareness &amp; Adaptability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429829" y="4659086"/>
            <a:ext cx="5878285" cy="1938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Adaptability reduces misunderstandings, builds trust, and increases negotiation success rates (Adler &amp; Gundersen, 2008).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Culturally aware negotiators achieve better long-term outcomes.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Flexibility signals respect and commitment to partnership.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Misreading cultural cues can derail deals at critical stages.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2400" y="3835400"/>
            <a:ext cx="3149600" cy="5642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238"/>
              </a:lnSpc>
            </a:pPr>
            <a:r>
              <a:rPr lang="en-US" sz="1599" b="1" dirty="0">
                <a:solidFill>
                  <a:srgbClr val="FFFFFF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 </a:t>
            </a: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TT Firs Neue Bold"/>
                <a:cs typeface="Calibri" panose="020F0502020204030204" pitchFamily="34" charset="0"/>
                <a:sym typeface="TT Firs Neue Bold"/>
              </a:rPr>
              <a:t>Why Adaptability Matters in Negotiation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401699" y="3783194"/>
            <a:ext cx="1084045" cy="434022"/>
            <a:chOff x="0" y="0"/>
            <a:chExt cx="428265" cy="17146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-452058" y="5742952"/>
            <a:ext cx="1886482" cy="1897529"/>
            <a:chOff x="0" y="0"/>
            <a:chExt cx="745277" cy="74964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45277" cy="749641"/>
            </a:xfrm>
            <a:custGeom>
              <a:avLst/>
              <a:gdLst/>
              <a:ahLst/>
              <a:cxnLst/>
              <a:rect l="l" t="t" r="r" b="b"/>
              <a:pathLst>
                <a:path w="745277" h="749641">
                  <a:moveTo>
                    <a:pt x="139532" y="0"/>
                  </a:moveTo>
                  <a:lnTo>
                    <a:pt x="605745" y="0"/>
                  </a:lnTo>
                  <a:cubicBezTo>
                    <a:pt x="642751" y="0"/>
                    <a:pt x="678241" y="14701"/>
                    <a:pt x="704409" y="40868"/>
                  </a:cubicBezTo>
                  <a:cubicBezTo>
                    <a:pt x="730576" y="67035"/>
                    <a:pt x="745277" y="102526"/>
                    <a:pt x="745277" y="139532"/>
                  </a:cubicBezTo>
                  <a:lnTo>
                    <a:pt x="745277" y="610109"/>
                  </a:lnTo>
                  <a:cubicBezTo>
                    <a:pt x="745277" y="647115"/>
                    <a:pt x="730576" y="682606"/>
                    <a:pt x="704409" y="708773"/>
                  </a:cubicBezTo>
                  <a:cubicBezTo>
                    <a:pt x="678241" y="734941"/>
                    <a:pt x="642751" y="749641"/>
                    <a:pt x="605745" y="749641"/>
                  </a:cubicBezTo>
                  <a:lnTo>
                    <a:pt x="139532" y="749641"/>
                  </a:lnTo>
                  <a:cubicBezTo>
                    <a:pt x="102526" y="749641"/>
                    <a:pt x="67035" y="734941"/>
                    <a:pt x="40868" y="708773"/>
                  </a:cubicBezTo>
                  <a:cubicBezTo>
                    <a:pt x="14701" y="682606"/>
                    <a:pt x="0" y="647115"/>
                    <a:pt x="0" y="610109"/>
                  </a:cubicBezTo>
                  <a:lnTo>
                    <a:pt x="0" y="139532"/>
                  </a:lnTo>
                  <a:cubicBezTo>
                    <a:pt x="0" y="102526"/>
                    <a:pt x="14701" y="67035"/>
                    <a:pt x="40868" y="40868"/>
                  </a:cubicBezTo>
                  <a:cubicBezTo>
                    <a:pt x="67035" y="14701"/>
                    <a:pt x="102526" y="0"/>
                    <a:pt x="139532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745277" cy="79726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/>
          <p:cNvSpPr/>
          <p:nvPr/>
        </p:nvSpPr>
        <p:spPr>
          <a:xfrm>
            <a:off x="4853814" y="5742952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6"/>
                </a:lnTo>
                <a:lnTo>
                  <a:pt x="0" y="114556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0000">
              <a:schemeClr val="accent4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7627" y="3199591"/>
            <a:ext cx="1096346" cy="1237493"/>
            <a:chOff x="0" y="0"/>
            <a:chExt cx="433124" cy="4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1"/>
            <a:ext cx="12192000" cy="3744685"/>
            <a:chOff x="0" y="0"/>
            <a:chExt cx="2833290" cy="8258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33290" cy="825833"/>
            </a:xfrm>
            <a:custGeom>
              <a:avLst/>
              <a:gdLst/>
              <a:ahLst/>
              <a:cxnLst/>
              <a:rect l="l" t="t" r="r" b="b"/>
              <a:pathLst>
                <a:path w="2833290" h="825833">
                  <a:moveTo>
                    <a:pt x="0" y="0"/>
                  </a:moveTo>
                  <a:lnTo>
                    <a:pt x="2833290" y="0"/>
                  </a:lnTo>
                  <a:lnTo>
                    <a:pt x="2833290" y="825833"/>
                  </a:lnTo>
                  <a:lnTo>
                    <a:pt x="0" y="825833"/>
                  </a:lnTo>
                  <a:close/>
                </a:path>
              </a:pathLst>
            </a:custGeom>
            <a:blipFill>
              <a:blip r:embed="rId3"/>
              <a:stretch>
                <a:fillRect t="-390" b="-390"/>
              </a:stretch>
            </a:blipFill>
          </p:spPr>
          <p:txBody>
            <a:bodyPr/>
            <a:lstStyle/>
            <a:p>
              <a:endParaRPr lang="en-GB" sz="1200" dirty="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876801" y="2260601"/>
            <a:ext cx="6015747" cy="3767403"/>
            <a:chOff x="0" y="0"/>
            <a:chExt cx="1456643" cy="78543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456643" cy="785437"/>
            </a:xfrm>
            <a:custGeom>
              <a:avLst/>
              <a:gdLst/>
              <a:ahLst/>
              <a:cxnLst/>
              <a:rect l="l" t="t" r="r" b="b"/>
              <a:pathLst>
                <a:path w="1456643" h="785437">
                  <a:moveTo>
                    <a:pt x="46174" y="0"/>
                  </a:moveTo>
                  <a:lnTo>
                    <a:pt x="1410469" y="0"/>
                  </a:lnTo>
                  <a:cubicBezTo>
                    <a:pt x="1435971" y="0"/>
                    <a:pt x="1456643" y="20673"/>
                    <a:pt x="1456643" y="46174"/>
                  </a:cubicBezTo>
                  <a:lnTo>
                    <a:pt x="1456643" y="739263"/>
                  </a:lnTo>
                  <a:cubicBezTo>
                    <a:pt x="1456643" y="764764"/>
                    <a:pt x="1435971" y="785437"/>
                    <a:pt x="1410469" y="785437"/>
                  </a:cubicBezTo>
                  <a:lnTo>
                    <a:pt x="46174" y="785437"/>
                  </a:lnTo>
                  <a:cubicBezTo>
                    <a:pt x="20673" y="785437"/>
                    <a:pt x="0" y="764764"/>
                    <a:pt x="0" y="739263"/>
                  </a:cubicBezTo>
                  <a:lnTo>
                    <a:pt x="0" y="46174"/>
                  </a:lnTo>
                  <a:cubicBezTo>
                    <a:pt x="0" y="20673"/>
                    <a:pt x="20673" y="0"/>
                    <a:pt x="46174" y="0"/>
                  </a:cubicBezTo>
                  <a:close/>
                </a:path>
              </a:pathLst>
            </a:custGeom>
            <a:solidFill>
              <a:srgbClr val="FFB70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456643" cy="83306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16000" y="4445000"/>
            <a:ext cx="3911600" cy="5411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530"/>
              </a:lnSpc>
            </a:pPr>
            <a:r>
              <a:rPr lang="en-US" sz="3200" b="1" spc="-2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Conclusion &amp; Summary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30801" y="3447419"/>
            <a:ext cx="5689600" cy="20112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4815" indent="-30481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Cultural intelligence is essential for UK–China partnerships.</a:t>
            </a:r>
          </a:p>
          <a:p>
            <a:pPr marL="304815" indent="-30481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Guanxi, </a:t>
            </a:r>
            <a:r>
              <a:rPr lang="en-US" dirty="0" err="1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mianzi</a:t>
            </a: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, and hierarchy shape every negotiation.</a:t>
            </a:r>
          </a:p>
          <a:p>
            <a:pPr marL="304815" indent="-30481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High-context communication requires patience and adaptability.</a:t>
            </a:r>
          </a:p>
          <a:p>
            <a:pPr marL="304815" indent="-30481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ea typeface="TT Firs Neue"/>
                <a:cs typeface="Calibri" panose="020F0502020204030204" pitchFamily="34" charset="0"/>
                <a:sym typeface="TT Firs Neue"/>
              </a:rPr>
              <a:t> Long-term trust outweighs short-term transactional gains (Hofstede, 1980).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130800" y="2717800"/>
            <a:ext cx="2775657" cy="282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238"/>
              </a:lnSpc>
            </a:pPr>
            <a:r>
              <a:rPr lang="en-US" sz="1599" b="1" i="1" dirty="0">
                <a:solidFill>
                  <a:srgbClr val="FFFFFF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              </a:t>
            </a:r>
            <a:r>
              <a:rPr lang="en-US" sz="2000" b="1" i="1" dirty="0">
                <a:solidFill>
                  <a:srgbClr val="FFFFFF"/>
                </a:solidFill>
                <a:latin typeface="Calibri" panose="020F0502020204030204" pitchFamily="34" charset="0"/>
                <a:ea typeface="TT Firs Neue Bold"/>
                <a:cs typeface="Calibri" panose="020F0502020204030204" pitchFamily="34" charset="0"/>
                <a:sym typeface="TT Firs Neue Bold"/>
              </a:rPr>
              <a:t>Key Takeaways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401699" y="3835732"/>
            <a:ext cx="1084045" cy="434022"/>
            <a:chOff x="0" y="0"/>
            <a:chExt cx="428265" cy="17146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/>
          <p:cNvSpPr/>
          <p:nvPr/>
        </p:nvSpPr>
        <p:spPr>
          <a:xfrm>
            <a:off x="-506002" y="5909699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179DFF77-1F31-1115-E8B0-3C984BB26508}"/>
              </a:ext>
            </a:extLst>
          </p:cNvPr>
          <p:cNvSpPr/>
          <p:nvPr/>
        </p:nvSpPr>
        <p:spPr>
          <a:xfrm rot="5400000">
            <a:off x="6096000" y="-323719"/>
            <a:ext cx="474505" cy="1776872"/>
          </a:xfrm>
          <a:custGeom>
            <a:avLst/>
            <a:gdLst/>
            <a:ahLst/>
            <a:cxnLst/>
            <a:rect l="l" t="t" r="r" b="b"/>
            <a:pathLst>
              <a:path w="711758" h="2665308">
                <a:moveTo>
                  <a:pt x="0" y="0"/>
                </a:moveTo>
                <a:lnTo>
                  <a:pt x="711758" y="0"/>
                </a:lnTo>
                <a:lnTo>
                  <a:pt x="711758" y="2665308"/>
                </a:lnTo>
                <a:lnTo>
                  <a:pt x="0" y="26653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0000">
              <a:schemeClr val="accent4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BF147D-9484-AA1B-D13B-A5ED294C6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3D6BEC6B-086A-6AAB-E834-5A4924A62A10}"/>
              </a:ext>
            </a:extLst>
          </p:cNvPr>
          <p:cNvGrpSpPr/>
          <p:nvPr/>
        </p:nvGrpSpPr>
        <p:grpSpPr>
          <a:xfrm>
            <a:off x="137627" y="3199591"/>
            <a:ext cx="1096346" cy="1237493"/>
            <a:chOff x="0" y="0"/>
            <a:chExt cx="433124" cy="48888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19F643C-5C52-361A-5F6E-3F401D1F1FB0}"/>
                </a:ext>
              </a:extLst>
            </p:cNvPr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08E7B568-AF1C-735F-EA39-AA62DF524D45}"/>
                </a:ext>
              </a:extLst>
            </p:cNvPr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C90C4345-C367-8EE3-3C09-4CD4C184B78B}"/>
              </a:ext>
            </a:extLst>
          </p:cNvPr>
          <p:cNvGrpSpPr/>
          <p:nvPr/>
        </p:nvGrpSpPr>
        <p:grpSpPr>
          <a:xfrm>
            <a:off x="0" y="1"/>
            <a:ext cx="12192000" cy="3744685"/>
            <a:chOff x="0" y="0"/>
            <a:chExt cx="2833290" cy="825833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E813CEC5-C202-6CF5-4BA0-76F3D9C4624D}"/>
                </a:ext>
              </a:extLst>
            </p:cNvPr>
            <p:cNvSpPr/>
            <p:nvPr/>
          </p:nvSpPr>
          <p:spPr>
            <a:xfrm>
              <a:off x="0" y="0"/>
              <a:ext cx="2833290" cy="825833"/>
            </a:xfrm>
            <a:custGeom>
              <a:avLst/>
              <a:gdLst/>
              <a:ahLst/>
              <a:cxnLst/>
              <a:rect l="l" t="t" r="r" b="b"/>
              <a:pathLst>
                <a:path w="2833290" h="825833">
                  <a:moveTo>
                    <a:pt x="0" y="0"/>
                  </a:moveTo>
                  <a:lnTo>
                    <a:pt x="2833290" y="0"/>
                  </a:lnTo>
                  <a:lnTo>
                    <a:pt x="2833290" y="825833"/>
                  </a:lnTo>
                  <a:lnTo>
                    <a:pt x="0" y="825833"/>
                  </a:lnTo>
                  <a:close/>
                </a:path>
              </a:pathLst>
            </a:custGeom>
            <a:blipFill>
              <a:blip r:embed="rId3"/>
              <a:stretch>
                <a:fillRect t="-390" b="-390"/>
              </a:stretch>
            </a:blipFill>
          </p:spPr>
          <p:txBody>
            <a:bodyPr/>
            <a:lstStyle/>
            <a:p>
              <a:endParaRPr lang="en-GB" sz="1200"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99CBE5C6-8981-5B4F-2DF5-A0AD4B483DC3}"/>
              </a:ext>
            </a:extLst>
          </p:cNvPr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0DE1B41-933A-6B67-036A-1CC5238F68A0}"/>
                </a:ext>
              </a:extLst>
            </p:cNvPr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7F4AC40B-1ED2-115D-3520-6CF1169A4E06}"/>
                </a:ext>
              </a:extLst>
            </p:cNvPr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86A7CC2E-0619-0AC1-B9C0-FD8855689D1A}"/>
              </a:ext>
            </a:extLst>
          </p:cNvPr>
          <p:cNvGrpSpPr/>
          <p:nvPr/>
        </p:nvGrpSpPr>
        <p:grpSpPr>
          <a:xfrm>
            <a:off x="4862287" y="2318658"/>
            <a:ext cx="6015747" cy="3767403"/>
            <a:chOff x="0" y="0"/>
            <a:chExt cx="1456643" cy="785437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F50FBA75-F5B1-AB9F-A960-1BFA937EA9C0}"/>
                </a:ext>
              </a:extLst>
            </p:cNvPr>
            <p:cNvSpPr/>
            <p:nvPr/>
          </p:nvSpPr>
          <p:spPr>
            <a:xfrm>
              <a:off x="0" y="0"/>
              <a:ext cx="1456643" cy="785437"/>
            </a:xfrm>
            <a:custGeom>
              <a:avLst/>
              <a:gdLst/>
              <a:ahLst/>
              <a:cxnLst/>
              <a:rect l="l" t="t" r="r" b="b"/>
              <a:pathLst>
                <a:path w="1456643" h="785437">
                  <a:moveTo>
                    <a:pt x="46174" y="0"/>
                  </a:moveTo>
                  <a:lnTo>
                    <a:pt x="1410469" y="0"/>
                  </a:lnTo>
                  <a:cubicBezTo>
                    <a:pt x="1435971" y="0"/>
                    <a:pt x="1456643" y="20673"/>
                    <a:pt x="1456643" y="46174"/>
                  </a:cubicBezTo>
                  <a:lnTo>
                    <a:pt x="1456643" y="739263"/>
                  </a:lnTo>
                  <a:cubicBezTo>
                    <a:pt x="1456643" y="764764"/>
                    <a:pt x="1435971" y="785437"/>
                    <a:pt x="1410469" y="785437"/>
                  </a:cubicBezTo>
                  <a:lnTo>
                    <a:pt x="46174" y="785437"/>
                  </a:lnTo>
                  <a:cubicBezTo>
                    <a:pt x="20673" y="785437"/>
                    <a:pt x="0" y="764764"/>
                    <a:pt x="0" y="739263"/>
                  </a:cubicBezTo>
                  <a:lnTo>
                    <a:pt x="0" y="46174"/>
                  </a:lnTo>
                  <a:cubicBezTo>
                    <a:pt x="0" y="20673"/>
                    <a:pt x="20673" y="0"/>
                    <a:pt x="46174" y="0"/>
                  </a:cubicBezTo>
                  <a:close/>
                </a:path>
              </a:pathLst>
            </a:custGeom>
            <a:solidFill>
              <a:srgbClr val="FFB70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r>
                <a:rPr lang="en-GB" dirty="0">
                  <a:solidFill>
                    <a:schemeClr val="bg1"/>
                  </a:solidFill>
                </a:rPr>
                <a:t>UWTSD</a:t>
              </a:r>
            </a:p>
            <a:p>
              <a:endParaRPr lang="en-GB" dirty="0">
                <a:solidFill>
                  <a:schemeClr val="bg1"/>
                </a:solidFill>
              </a:endParaRPr>
            </a:p>
            <a:p>
              <a:pPr marL="285750" indent="-285750">
                <a:buFont typeface="Wingdings" pitchFamily="2" charset="2"/>
                <a:buChar char="v"/>
              </a:pPr>
              <a:r>
                <a:rPr lang="en-GB" dirty="0">
                  <a:solidFill>
                    <a:schemeClr val="bg1"/>
                  </a:solidFill>
                </a:rPr>
                <a:t>investing in cultural awareness training and adopting adaptable negotiation strategies,</a:t>
              </a:r>
            </a:p>
            <a:p>
              <a:pPr marL="285750" indent="-285750">
                <a:buFont typeface="Wingdings" pitchFamily="2" charset="2"/>
                <a:buChar char="v"/>
              </a:pPr>
              <a:r>
                <a:rPr lang="en-GB" dirty="0">
                  <a:solidFill>
                    <a:schemeClr val="bg1"/>
                  </a:solidFill>
                </a:rPr>
                <a:t>can secure a deal that respects both partners’ values while delivering tangible academic and strategic benefits.</a:t>
              </a:r>
              <a:endParaRPr lang="en-GB" sz="1200" dirty="0">
                <a:solidFill>
                  <a:schemeClr val="bg1"/>
                </a:solidFill>
              </a:endParaRPr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FEE2FF0C-E031-3968-9221-E564020781FF}"/>
                </a:ext>
              </a:extLst>
            </p:cNvPr>
            <p:cNvSpPr txBox="1"/>
            <p:nvPr/>
          </p:nvSpPr>
          <p:spPr>
            <a:xfrm>
              <a:off x="0" y="-47625"/>
              <a:ext cx="1456643" cy="83306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14" name="TextBox 14">
            <a:extLst>
              <a:ext uri="{FF2B5EF4-FFF2-40B4-BE49-F238E27FC236}">
                <a16:creationId xmlns:a16="http://schemas.microsoft.com/office/drawing/2014/main" id="{B0AD6E94-F6DD-87A0-4A07-02206370BB33}"/>
              </a:ext>
            </a:extLst>
          </p:cNvPr>
          <p:cNvSpPr txBox="1"/>
          <p:nvPr/>
        </p:nvSpPr>
        <p:spPr>
          <a:xfrm>
            <a:off x="1016000" y="4445000"/>
            <a:ext cx="3911600" cy="5411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530"/>
              </a:lnSpc>
            </a:pPr>
            <a:r>
              <a:rPr lang="en-US" sz="3200" b="1" spc="-249" dirty="0">
                <a:solidFill>
                  <a:srgbClr val="FFFFFF"/>
                </a:solidFill>
                <a:latin typeface="Calibri" panose="020F0502020204030204" pitchFamily="34" charset="0"/>
                <a:ea typeface="Heading Now 71-78"/>
                <a:cs typeface="Calibri" panose="020F0502020204030204" pitchFamily="34" charset="0"/>
                <a:sym typeface="Heading Now 71-78"/>
              </a:rPr>
              <a:t>Conclusion &amp; Summary</a:t>
            </a:r>
          </a:p>
        </p:txBody>
      </p:sp>
      <p:grpSp>
        <p:nvGrpSpPr>
          <p:cNvPr id="17" name="Group 17">
            <a:extLst>
              <a:ext uri="{FF2B5EF4-FFF2-40B4-BE49-F238E27FC236}">
                <a16:creationId xmlns:a16="http://schemas.microsoft.com/office/drawing/2014/main" id="{A0AF9BF2-22BB-C466-D77C-2544067043AE}"/>
              </a:ext>
            </a:extLst>
          </p:cNvPr>
          <p:cNvGrpSpPr/>
          <p:nvPr/>
        </p:nvGrpSpPr>
        <p:grpSpPr>
          <a:xfrm>
            <a:off x="1401699" y="3835732"/>
            <a:ext cx="1084045" cy="434022"/>
            <a:chOff x="0" y="0"/>
            <a:chExt cx="428265" cy="171465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262988C6-AD3B-91D0-0E03-61D0B0279885}"/>
                </a:ext>
              </a:extLst>
            </p:cNvPr>
            <p:cNvSpPr/>
            <p:nvPr/>
          </p:nvSpPr>
          <p:spPr>
            <a:xfrm>
              <a:off x="0" y="0"/>
              <a:ext cx="428265" cy="171465"/>
            </a:xfrm>
            <a:custGeom>
              <a:avLst/>
              <a:gdLst/>
              <a:ahLst/>
              <a:cxnLst/>
              <a:rect l="l" t="t" r="r" b="b"/>
              <a:pathLst>
                <a:path w="428265" h="171465">
                  <a:moveTo>
                    <a:pt x="85733" y="0"/>
                  </a:moveTo>
                  <a:lnTo>
                    <a:pt x="342532" y="0"/>
                  </a:lnTo>
                  <a:cubicBezTo>
                    <a:pt x="365270" y="0"/>
                    <a:pt x="387076" y="9033"/>
                    <a:pt x="403154" y="25111"/>
                  </a:cubicBezTo>
                  <a:cubicBezTo>
                    <a:pt x="419232" y="41189"/>
                    <a:pt x="428265" y="62995"/>
                    <a:pt x="428265" y="85733"/>
                  </a:cubicBezTo>
                  <a:lnTo>
                    <a:pt x="428265" y="85733"/>
                  </a:lnTo>
                  <a:cubicBezTo>
                    <a:pt x="428265" y="108470"/>
                    <a:pt x="419232" y="130277"/>
                    <a:pt x="403154" y="146355"/>
                  </a:cubicBezTo>
                  <a:cubicBezTo>
                    <a:pt x="387076" y="162433"/>
                    <a:pt x="365270" y="171465"/>
                    <a:pt x="342532" y="171465"/>
                  </a:cubicBezTo>
                  <a:lnTo>
                    <a:pt x="85733" y="171465"/>
                  </a:lnTo>
                  <a:cubicBezTo>
                    <a:pt x="62995" y="171465"/>
                    <a:pt x="41189" y="162433"/>
                    <a:pt x="25111" y="146355"/>
                  </a:cubicBezTo>
                  <a:cubicBezTo>
                    <a:pt x="9033" y="130277"/>
                    <a:pt x="0" y="108470"/>
                    <a:pt x="0" y="85733"/>
                  </a:cubicBezTo>
                  <a:lnTo>
                    <a:pt x="0" y="85733"/>
                  </a:lnTo>
                  <a:cubicBezTo>
                    <a:pt x="0" y="62995"/>
                    <a:pt x="9033" y="41189"/>
                    <a:pt x="25111" y="25111"/>
                  </a:cubicBezTo>
                  <a:cubicBezTo>
                    <a:pt x="41189" y="9033"/>
                    <a:pt x="62995" y="0"/>
                    <a:pt x="857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9" name="TextBox 19">
              <a:extLst>
                <a:ext uri="{FF2B5EF4-FFF2-40B4-BE49-F238E27FC236}">
                  <a16:creationId xmlns:a16="http://schemas.microsoft.com/office/drawing/2014/main" id="{8D584B3F-5BA7-1F1C-BA81-E81E180DED40}"/>
                </a:ext>
              </a:extLst>
            </p:cNvPr>
            <p:cNvSpPr txBox="1"/>
            <p:nvPr/>
          </p:nvSpPr>
          <p:spPr>
            <a:xfrm>
              <a:off x="0" y="-47625"/>
              <a:ext cx="428265" cy="21909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75547D1D-CA36-0ABF-3300-B7BCCD69AB5F}"/>
              </a:ext>
            </a:extLst>
          </p:cNvPr>
          <p:cNvSpPr/>
          <p:nvPr/>
        </p:nvSpPr>
        <p:spPr>
          <a:xfrm>
            <a:off x="-506002" y="5909699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2" y="0"/>
                </a:lnTo>
                <a:lnTo>
                  <a:pt x="2291132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54938BE3-5E4F-CA58-ADB3-99D63DF2642F}"/>
              </a:ext>
            </a:extLst>
          </p:cNvPr>
          <p:cNvSpPr/>
          <p:nvPr/>
        </p:nvSpPr>
        <p:spPr>
          <a:xfrm rot="5400000">
            <a:off x="6096000" y="-323719"/>
            <a:ext cx="474505" cy="1776872"/>
          </a:xfrm>
          <a:custGeom>
            <a:avLst/>
            <a:gdLst/>
            <a:ahLst/>
            <a:cxnLst/>
            <a:rect l="l" t="t" r="r" b="b"/>
            <a:pathLst>
              <a:path w="711758" h="2665308">
                <a:moveTo>
                  <a:pt x="0" y="0"/>
                </a:moveTo>
                <a:lnTo>
                  <a:pt x="711758" y="0"/>
                </a:lnTo>
                <a:lnTo>
                  <a:pt x="711758" y="2665308"/>
                </a:lnTo>
                <a:lnTo>
                  <a:pt x="0" y="26653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193602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10491904" y="5214956"/>
            <a:ext cx="1096346" cy="1237493"/>
            <a:chOff x="0" y="0"/>
            <a:chExt cx="433124" cy="4888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FB703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49143" y="1756835"/>
            <a:ext cx="4335345" cy="4091143"/>
            <a:chOff x="0" y="0"/>
            <a:chExt cx="913527" cy="83112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3527" cy="831121"/>
            </a:xfrm>
            <a:custGeom>
              <a:avLst/>
              <a:gdLst/>
              <a:ahLst/>
              <a:cxnLst/>
              <a:rect l="l" t="t" r="r" b="b"/>
              <a:pathLst>
                <a:path w="913527" h="831121">
                  <a:moveTo>
                    <a:pt x="28694" y="0"/>
                  </a:moveTo>
                  <a:lnTo>
                    <a:pt x="884833" y="0"/>
                  </a:lnTo>
                  <a:cubicBezTo>
                    <a:pt x="892443" y="0"/>
                    <a:pt x="899742" y="3023"/>
                    <a:pt x="905123" y="8404"/>
                  </a:cubicBezTo>
                  <a:cubicBezTo>
                    <a:pt x="910504" y="13786"/>
                    <a:pt x="913527" y="21084"/>
                    <a:pt x="913527" y="28694"/>
                  </a:cubicBezTo>
                  <a:lnTo>
                    <a:pt x="913527" y="802426"/>
                  </a:lnTo>
                  <a:cubicBezTo>
                    <a:pt x="913527" y="810037"/>
                    <a:pt x="910504" y="817335"/>
                    <a:pt x="905123" y="822716"/>
                  </a:cubicBezTo>
                  <a:cubicBezTo>
                    <a:pt x="899742" y="828097"/>
                    <a:pt x="892443" y="831121"/>
                    <a:pt x="884833" y="831121"/>
                  </a:cubicBezTo>
                  <a:lnTo>
                    <a:pt x="28694" y="831121"/>
                  </a:lnTo>
                  <a:cubicBezTo>
                    <a:pt x="21084" y="831121"/>
                    <a:pt x="13786" y="828097"/>
                    <a:pt x="8404" y="822716"/>
                  </a:cubicBezTo>
                  <a:cubicBezTo>
                    <a:pt x="3023" y="817335"/>
                    <a:pt x="0" y="810037"/>
                    <a:pt x="0" y="802426"/>
                  </a:cubicBezTo>
                  <a:lnTo>
                    <a:pt x="0" y="28694"/>
                  </a:lnTo>
                  <a:cubicBezTo>
                    <a:pt x="0" y="21084"/>
                    <a:pt x="3023" y="13786"/>
                    <a:pt x="8404" y="8404"/>
                  </a:cubicBezTo>
                  <a:cubicBezTo>
                    <a:pt x="13786" y="3023"/>
                    <a:pt x="21084" y="0"/>
                    <a:pt x="28694" y="0"/>
                  </a:cubicBezTo>
                  <a:close/>
                </a:path>
              </a:pathLst>
            </a:custGeom>
            <a:blipFill>
              <a:blip r:embed="rId3"/>
              <a:stretch>
                <a:fillRect l="-57" r="-57"/>
              </a:stretch>
            </a:blipFill>
            <a:ln w="1143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10" name="AutoShape 10"/>
          <p:cNvSpPr/>
          <p:nvPr/>
        </p:nvSpPr>
        <p:spPr>
          <a:xfrm flipV="1">
            <a:off x="1207699" y="1453153"/>
            <a:ext cx="9876788" cy="0"/>
          </a:xfrm>
          <a:prstGeom prst="line">
            <a:avLst/>
          </a:prstGeom>
          <a:ln w="28575" cap="rnd">
            <a:solidFill>
              <a:srgbClr val="FFFFFF">
                <a:alpha val="40000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16" name="Group 16"/>
          <p:cNvGrpSpPr/>
          <p:nvPr/>
        </p:nvGrpSpPr>
        <p:grpSpPr>
          <a:xfrm>
            <a:off x="-410546" y="2060331"/>
            <a:ext cx="1096346" cy="1237493"/>
            <a:chOff x="0" y="0"/>
            <a:chExt cx="433124" cy="48888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33124" cy="488886"/>
            </a:xfrm>
            <a:custGeom>
              <a:avLst/>
              <a:gdLst/>
              <a:ahLst/>
              <a:cxnLst/>
              <a:rect l="l" t="t" r="r" b="b"/>
              <a:pathLst>
                <a:path w="433124" h="488886">
                  <a:moveTo>
                    <a:pt x="108277" y="0"/>
                  </a:moveTo>
                  <a:lnTo>
                    <a:pt x="324847" y="0"/>
                  </a:lnTo>
                  <a:cubicBezTo>
                    <a:pt x="384647" y="0"/>
                    <a:pt x="433124" y="48477"/>
                    <a:pt x="433124" y="108277"/>
                  </a:cubicBezTo>
                  <a:lnTo>
                    <a:pt x="433124" y="380609"/>
                  </a:lnTo>
                  <a:cubicBezTo>
                    <a:pt x="433124" y="440409"/>
                    <a:pt x="384647" y="488886"/>
                    <a:pt x="324847" y="488886"/>
                  </a:cubicBezTo>
                  <a:lnTo>
                    <a:pt x="108277" y="488886"/>
                  </a:lnTo>
                  <a:cubicBezTo>
                    <a:pt x="79560" y="488886"/>
                    <a:pt x="52020" y="477479"/>
                    <a:pt x="31714" y="457173"/>
                  </a:cubicBezTo>
                  <a:cubicBezTo>
                    <a:pt x="11408" y="436867"/>
                    <a:pt x="0" y="409326"/>
                    <a:pt x="0" y="380609"/>
                  </a:cubicBezTo>
                  <a:lnTo>
                    <a:pt x="0" y="108277"/>
                  </a:lnTo>
                  <a:cubicBezTo>
                    <a:pt x="0" y="48477"/>
                    <a:pt x="48477" y="0"/>
                    <a:pt x="108277" y="0"/>
                  </a:cubicBezTo>
                  <a:close/>
                </a:path>
              </a:pathLst>
            </a:custGeom>
            <a:solidFill>
              <a:srgbClr val="FB8500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433124" cy="53651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239"/>
                </a:lnSpc>
              </a:pPr>
              <a:endParaRPr sz="1200"/>
            </a:p>
          </p:txBody>
        </p:sp>
      </p:grpSp>
      <p:sp>
        <p:nvSpPr>
          <p:cNvPr id="19" name="Freeform 19"/>
          <p:cNvSpPr/>
          <p:nvPr/>
        </p:nvSpPr>
        <p:spPr>
          <a:xfrm>
            <a:off x="-319721" y="5847977"/>
            <a:ext cx="1527421" cy="763711"/>
          </a:xfrm>
          <a:custGeom>
            <a:avLst/>
            <a:gdLst/>
            <a:ahLst/>
            <a:cxnLst/>
            <a:rect l="l" t="t" r="r" b="b"/>
            <a:pathLst>
              <a:path w="2291131" h="1145566">
                <a:moveTo>
                  <a:pt x="0" y="0"/>
                </a:moveTo>
                <a:lnTo>
                  <a:pt x="2291131" y="0"/>
                </a:lnTo>
                <a:lnTo>
                  <a:pt x="2291131" y="1145565"/>
                </a:lnTo>
                <a:lnTo>
                  <a:pt x="0" y="11455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0" name="Freeform 20"/>
          <p:cNvSpPr/>
          <p:nvPr/>
        </p:nvSpPr>
        <p:spPr>
          <a:xfrm rot="5400000">
            <a:off x="6096000" y="-323719"/>
            <a:ext cx="474505" cy="1776872"/>
          </a:xfrm>
          <a:custGeom>
            <a:avLst/>
            <a:gdLst/>
            <a:ahLst/>
            <a:cxnLst/>
            <a:rect l="l" t="t" r="r" b="b"/>
            <a:pathLst>
              <a:path w="711758" h="2665308">
                <a:moveTo>
                  <a:pt x="0" y="0"/>
                </a:moveTo>
                <a:lnTo>
                  <a:pt x="711758" y="0"/>
                </a:lnTo>
                <a:lnTo>
                  <a:pt x="711758" y="2665308"/>
                </a:lnTo>
                <a:lnTo>
                  <a:pt x="0" y="26653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2" name="TextBox 22"/>
          <p:cNvSpPr txBox="1"/>
          <p:nvPr/>
        </p:nvSpPr>
        <p:spPr>
          <a:xfrm>
            <a:off x="217714" y="464458"/>
            <a:ext cx="6371773" cy="55931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720"/>
              </a:lnSpc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Agrandir Bold"/>
                <a:cs typeface="Calibri" panose="020F0502020204030204" pitchFamily="34" charset="0"/>
                <a:sym typeface="Agrandir Bold"/>
              </a:rPr>
              <a:t>Reference List</a:t>
            </a:r>
          </a:p>
          <a:p>
            <a:pPr algn="just">
              <a:lnSpc>
                <a:spcPts val="2720"/>
              </a:lnSpc>
            </a:pPr>
            <a:endParaRPr lang="en-US" sz="1200" dirty="0">
              <a:solidFill>
                <a:srgbClr val="FFFFFF"/>
              </a:solidFill>
              <a:latin typeface="Calibri" panose="020F0502020204030204" pitchFamily="34" charset="0"/>
              <a:ea typeface="Agrandir Bold"/>
              <a:cs typeface="Calibri" panose="020F0502020204030204" pitchFamily="34" charset="0"/>
              <a:sym typeface="Agrandir Bold"/>
            </a:endParaRPr>
          </a:p>
          <a:p>
            <a:pPr algn="just"/>
            <a:r>
              <a:rPr lang="en-GB" sz="1200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China,united-kingdom/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(Accessed: 16 July 2026).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Trompenaars, F. and Hampden-Turner, C. (2012)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Riding the Waves of Culture: Understanding Diversity in Global Business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3rd </a:t>
            </a:r>
            <a:r>
              <a:rPr lang="en-GB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London: Nicholas Brealey Publishing. Adler, N. and Gundersen, A. (2008)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Dimensions of Organizational </a:t>
            </a:r>
            <a:r>
              <a:rPr lang="en-GB" sz="1200" i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5th </a:t>
            </a:r>
            <a:r>
              <a:rPr lang="en-GB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Mason: Thomson.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Chen, G.M. (2004) 'The Two Faces of Chinese Communication',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Intercultural Communication Studies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13(1), pp. 25–36.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Fan, Y. (2002) 'Guanxi's Consequences: Personal Gains at Social Cost',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Business Ethics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38(4), pp. 371–380.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Fan, Y. (2002) 'Questioning Guanxi: Definition, Classification and Implications',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Business Review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11(5), pp. 543–561.*</a:t>
            </a:r>
          </a:p>
          <a:p>
            <a:pPr algn="just"/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Note: Slide 12 lists this paper's journal as "Management International Review, 42(3), pp. 252-270". Both are included here to maintain fidelity to your presentation slide while ensuring academic accuracy.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Ghauri, P. and </a:t>
            </a:r>
            <a:r>
              <a:rPr lang="en-GB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Usunier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J.C. (2003)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Business Negotiations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2nd </a:t>
            </a:r>
            <a:r>
              <a:rPr lang="en-GB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Oxford: Pergamon.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Hall, E.T. (1976)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Beyond Culture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New York: Anchor Press.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Hofstede, G. (1980)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Culture's Consequences: International Differences in Work-Related Values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Beverly Hills: Sage Publications.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Hofstede, G. (2001)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Culture's Consequences: Comparing Values, </a:t>
            </a:r>
            <a:r>
              <a:rPr lang="en-GB" sz="1200" i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Behaviors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Institutions, and Organizations Across Nations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2nd </a:t>
            </a:r>
            <a:r>
              <a:rPr lang="en-GB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Thousand Oaks: Sage Publications.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Hofstede, G. (2011) '</a:t>
            </a:r>
            <a:r>
              <a:rPr lang="en-GB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Dimensionalizing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Cultures: The Hofstede Model in Context',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Online Readings in Psychology and Culture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2(1), pp. 1–26.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Hofstede Insights (2023) </a:t>
            </a:r>
            <a:r>
              <a:rPr lang="en-GB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Country Comparison: China and the United Kingdom</a:t>
            </a:r>
            <a:r>
              <a:rPr lang="en-GB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https://www.hofstede-insights.com/country-comparison/c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algn="just">
              <a:lnSpc>
                <a:spcPts val="2720"/>
              </a:lnSpc>
            </a:pPr>
            <a:endParaRPr lang="en-US" sz="1400" b="1" dirty="0">
              <a:solidFill>
                <a:srgbClr val="FFFFFF"/>
              </a:solidFill>
              <a:latin typeface="Agrandir Bold"/>
              <a:ea typeface="Agrandir Bold"/>
              <a:cs typeface="Agrandir Bold"/>
              <a:sym typeface="Agrandir Bold"/>
            </a:endParaRPr>
          </a:p>
          <a:p>
            <a:pPr algn="just">
              <a:lnSpc>
                <a:spcPts val="2720"/>
              </a:lnSpc>
            </a:pPr>
            <a:r>
              <a:rPr lang="en-US" sz="1400" b="1" dirty="0">
                <a:solidFill>
                  <a:srgbClr val="FFFFFF"/>
                </a:solidFill>
                <a:latin typeface="Agrandir Bold"/>
                <a:ea typeface="Agrandir Bold"/>
                <a:cs typeface="Agrandir Bold"/>
                <a:sym typeface="Agrandir Bold"/>
              </a:rPr>
              <a:t>C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8778</TotalTime>
  <Words>1089</Words>
  <Application>Microsoft Macintosh PowerPoint</Application>
  <PresentationFormat>Widescreen</PresentationFormat>
  <Paragraphs>141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Agrandir Bold</vt:lpstr>
      <vt:lpstr>Aptos</vt:lpstr>
      <vt:lpstr>Aptos Display</vt:lpstr>
      <vt:lpstr>Arial</vt:lpstr>
      <vt:lpstr>Calibri</vt:lpstr>
      <vt:lpstr>Courier New</vt:lpstr>
      <vt:lpstr>Poppins</vt:lpstr>
      <vt:lpstr>Poppins Medium</vt:lpstr>
      <vt:lpstr>TT Firs Neue 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Marilena-Loredana Mihai (2129859)</dc:creator>
  <cp:lastModifiedBy>Marilena-Loredana Mihai (2129859)</cp:lastModifiedBy>
  <cp:revision>1</cp:revision>
  <dcterms:created xsi:type="dcterms:W3CDTF">2026-07-18T10:34:04Z</dcterms:created>
  <dcterms:modified xsi:type="dcterms:W3CDTF">2026-07-24T12:53:04Z</dcterms:modified>
</cp:coreProperties>
</file>