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90534-3D4E-4BBA-8B13-7895CA3DF5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5B85E4-90AB-48E5-A7D2-AEAB1B94FB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CDFFA4-CA4E-42D9-BA05-043E5F0355EB}"/>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5" name="Footer Placeholder 4">
            <a:extLst>
              <a:ext uri="{FF2B5EF4-FFF2-40B4-BE49-F238E27FC236}">
                <a16:creationId xmlns:a16="http://schemas.microsoft.com/office/drawing/2014/main" id="{34E45355-E3B9-449A-94AC-754F62416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F2BBE8-84AD-4162-9E13-26324A051556}"/>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3501083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12850-0E3E-4B26-BDE3-96171D8B84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ED0BE2-0B15-40A0-9E66-743F51CDC1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3A952D-DCE8-42B4-AC15-8DA4E083B0E1}"/>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5" name="Footer Placeholder 4">
            <a:extLst>
              <a:ext uri="{FF2B5EF4-FFF2-40B4-BE49-F238E27FC236}">
                <a16:creationId xmlns:a16="http://schemas.microsoft.com/office/drawing/2014/main" id="{5E235160-C919-4E3C-92E6-9069D6326C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E2E468-2339-4C54-8732-4C158DE74EFD}"/>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908621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E869E-E0A7-4092-BEB9-1C95955D66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5F630A-6141-4A4D-85EA-2EA98A6384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BE0D5D-DEA0-44D4-B18B-0BBB2D787F77}"/>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5" name="Footer Placeholder 4">
            <a:extLst>
              <a:ext uri="{FF2B5EF4-FFF2-40B4-BE49-F238E27FC236}">
                <a16:creationId xmlns:a16="http://schemas.microsoft.com/office/drawing/2014/main" id="{E09471AB-08C6-40C1-9ECA-8AF748FD3D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7B869A-6F81-4134-99CA-7F8DD7D0AC6B}"/>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2047998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FE923-2691-46D5-8441-4E965D38BF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85E275-96F0-4FB4-A48E-B08E543B4F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0A08FE-EF51-429F-BBE6-84F25FD0A4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1CA4DE-1676-4DCA-B0C6-54FDF3E5ECEC}"/>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6" name="Footer Placeholder 5">
            <a:extLst>
              <a:ext uri="{FF2B5EF4-FFF2-40B4-BE49-F238E27FC236}">
                <a16:creationId xmlns:a16="http://schemas.microsoft.com/office/drawing/2014/main" id="{2177F99F-FD6C-4098-9085-00F5248F28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48B3E3-9DC0-4DDD-AD24-8D32DDA5CE54}"/>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3882407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83A46-9BDC-4942-BF71-E184DC5BF9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C9CC5A-8229-406A-985B-6FBDD3BB17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5E455F-FD21-4CB2-9EBC-62F33A688B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254942-90B0-49A0-9AC4-9E1356574C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6D2188-67A6-45C6-B747-81864F678C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34246C-3AB8-4D7C-9968-D10984515908}"/>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8" name="Footer Placeholder 7">
            <a:extLst>
              <a:ext uri="{FF2B5EF4-FFF2-40B4-BE49-F238E27FC236}">
                <a16:creationId xmlns:a16="http://schemas.microsoft.com/office/drawing/2014/main" id="{AC743B84-E86A-4AB3-80D2-046B6C6A3B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EB9D1E-563F-4E7C-8677-406C8F8F8D31}"/>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2244929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6923F-1F12-40EF-A80F-A259163341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3D8507-46BB-4E6A-BD66-1117672F62BE}"/>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4" name="Footer Placeholder 3">
            <a:extLst>
              <a:ext uri="{FF2B5EF4-FFF2-40B4-BE49-F238E27FC236}">
                <a16:creationId xmlns:a16="http://schemas.microsoft.com/office/drawing/2014/main" id="{443975A4-5450-4ED9-9E57-33AE060C6C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06310A-81A6-49DA-B95B-3DECA8575C2D}"/>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764675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DC93C0-E9E5-44A7-BA8E-EE0174880614}"/>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3" name="Footer Placeholder 2">
            <a:extLst>
              <a:ext uri="{FF2B5EF4-FFF2-40B4-BE49-F238E27FC236}">
                <a16:creationId xmlns:a16="http://schemas.microsoft.com/office/drawing/2014/main" id="{8B8C5B51-42A4-4926-BCF5-7CF8610F26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746E25-5245-41CD-9AA2-C3C64EC292A3}"/>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799101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51FEB-D088-4E92-B563-0C67AF66E4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68A2A0-62A9-47B7-BF3B-ECA67479ED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D55F1F-9165-4C73-9EEE-32CDA0A2FE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37849D-9FCC-4FB1-8B14-EEF05751241D}"/>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6" name="Footer Placeholder 5">
            <a:extLst>
              <a:ext uri="{FF2B5EF4-FFF2-40B4-BE49-F238E27FC236}">
                <a16:creationId xmlns:a16="http://schemas.microsoft.com/office/drawing/2014/main" id="{8D499C9B-111D-435B-BBAD-07D3F38450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2556B5-4E5D-4750-A6D0-0F4E1CAD841A}"/>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853715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64D1A-5705-406C-9A0B-0B6A618593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4CB03C-9D7C-4193-B77A-F6C1C22515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9BA04F-DCEB-4568-B644-CE8EC3F4D1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8AD72-770D-4300-B50B-784949A5F391}"/>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6" name="Footer Placeholder 5">
            <a:extLst>
              <a:ext uri="{FF2B5EF4-FFF2-40B4-BE49-F238E27FC236}">
                <a16:creationId xmlns:a16="http://schemas.microsoft.com/office/drawing/2014/main" id="{554CA21F-0425-4D9C-8E86-A814F15233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E6A1A8-DCAF-4976-BBE7-C89F796CC2E7}"/>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2107073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D879C-1CEA-4447-AC45-41721D65F7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987A1A-35D9-4020-9A06-18B09BC330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E6D88-0DD2-44F3-9271-EF064C2FE315}"/>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5" name="Footer Placeholder 4">
            <a:extLst>
              <a:ext uri="{FF2B5EF4-FFF2-40B4-BE49-F238E27FC236}">
                <a16:creationId xmlns:a16="http://schemas.microsoft.com/office/drawing/2014/main" id="{5B5C7457-5CEF-4BB3-A651-5C2C069A55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7F3048-0379-4478-8017-62A2063AEB75}"/>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1903556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A3DFC4-AF75-45B0-B761-EA1248686C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D4BBE5-4967-4089-91FB-4E46A54227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B9B425-F606-4570-8877-8B2379BAC542}"/>
              </a:ext>
            </a:extLst>
          </p:cNvPr>
          <p:cNvSpPr>
            <a:spLocks noGrp="1"/>
          </p:cNvSpPr>
          <p:nvPr>
            <p:ph type="dt" sz="half" idx="10"/>
          </p:nvPr>
        </p:nvSpPr>
        <p:spPr/>
        <p:txBody>
          <a:bodyPr/>
          <a:lstStyle/>
          <a:p>
            <a:fld id="{16754119-B454-4DFC-AE17-2E8DC3AA68E0}" type="datetimeFigureOut">
              <a:rPr lang="en-GB" smtClean="0"/>
              <a:t>13/11/2021</a:t>
            </a:fld>
            <a:endParaRPr lang="en-GB"/>
          </a:p>
        </p:txBody>
      </p:sp>
      <p:sp>
        <p:nvSpPr>
          <p:cNvPr id="5" name="Footer Placeholder 4">
            <a:extLst>
              <a:ext uri="{FF2B5EF4-FFF2-40B4-BE49-F238E27FC236}">
                <a16:creationId xmlns:a16="http://schemas.microsoft.com/office/drawing/2014/main" id="{0B034BC8-F5C6-4837-8A2E-38EA8C5278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924FAB-3C20-4E02-88D4-BA26EDDAB6FF}"/>
              </a:ext>
            </a:extLst>
          </p:cNvPr>
          <p:cNvSpPr>
            <a:spLocks noGrp="1"/>
          </p:cNvSpPr>
          <p:nvPr>
            <p:ph type="sldNum" sz="quarter" idx="12"/>
          </p:nvPr>
        </p:nvSpPr>
        <p:spPr/>
        <p:txBody>
          <a:bodyPr/>
          <a:lstStyle/>
          <a:p>
            <a:fld id="{E46645AB-6F38-4F16-8569-CD068FCE64BC}" type="slidenum">
              <a:rPr lang="en-GB" smtClean="0"/>
              <a:t>‹#›</a:t>
            </a:fld>
            <a:endParaRPr lang="en-GB"/>
          </a:p>
        </p:txBody>
      </p:sp>
    </p:spTree>
    <p:extLst>
      <p:ext uri="{BB962C8B-B14F-4D97-AF65-F5344CB8AC3E}">
        <p14:creationId xmlns:p14="http://schemas.microsoft.com/office/powerpoint/2010/main" val="806538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D7640-2FB1-43AB-A547-A36FCFF2CE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1CBFCA-8050-4406-9B70-2DA65D202B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04061F-FCE0-41F5-A5DD-52669AC016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754119-B454-4DFC-AE17-2E8DC3AA68E0}" type="datetimeFigureOut">
              <a:rPr lang="en-GB" smtClean="0"/>
              <a:t>13/11/2021</a:t>
            </a:fld>
            <a:endParaRPr lang="en-GB"/>
          </a:p>
        </p:txBody>
      </p:sp>
      <p:sp>
        <p:nvSpPr>
          <p:cNvPr id="5" name="Footer Placeholder 4">
            <a:extLst>
              <a:ext uri="{FF2B5EF4-FFF2-40B4-BE49-F238E27FC236}">
                <a16:creationId xmlns:a16="http://schemas.microsoft.com/office/drawing/2014/main" id="{8722248D-9291-4CA7-85C2-4FB3B28DE4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96493C-43BB-42B7-A277-AEEAE10EAB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6645AB-6F38-4F16-8569-CD068FCE64BC}" type="slidenum">
              <a:rPr lang="en-GB" smtClean="0"/>
              <a:t>‹#›</a:t>
            </a:fld>
            <a:endParaRPr lang="en-GB"/>
          </a:p>
        </p:txBody>
      </p:sp>
    </p:spTree>
    <p:extLst>
      <p:ext uri="{BB962C8B-B14F-4D97-AF65-F5344CB8AC3E}">
        <p14:creationId xmlns:p14="http://schemas.microsoft.com/office/powerpoint/2010/main" val="4202322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ardiosystemweebly.weebly.com/maintaining-homeostasis.html" TargetMode="External"/><Relationship Id="rId2" Type="http://schemas.openxmlformats.org/officeDocument/2006/relationships/hyperlink" Target="https://www.bbc.co.uk/bitesize/guides/z8fhycw/revision/2" TargetMode="External"/><Relationship Id="rId1" Type="http://schemas.openxmlformats.org/officeDocument/2006/relationships/slideLayout" Target="../slideLayouts/slideLayout2.xml"/><Relationship Id="rId5" Type="http://schemas.openxmlformats.org/officeDocument/2006/relationships/hyperlink" Target="https://www.nhs.uk/conditions/cardiovascular-disease/" TargetMode="External"/><Relationship Id="rId4" Type="http://schemas.openxmlformats.org/officeDocument/2006/relationships/hyperlink" Target="https://training.seer.cancer.gov/anatomy/cardiovascul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2EAC4-242D-40C8-AA10-6FB2EEAE5704}"/>
              </a:ext>
            </a:extLst>
          </p:cNvPr>
          <p:cNvSpPr>
            <a:spLocks noGrp="1"/>
          </p:cNvSpPr>
          <p:nvPr>
            <p:ph type="ctrTitle"/>
          </p:nvPr>
        </p:nvSpPr>
        <p:spPr>
          <a:xfrm>
            <a:off x="829994" y="253217"/>
            <a:ext cx="10452295" cy="5739619"/>
          </a:xfrm>
        </p:spPr>
        <p:txBody>
          <a:bodyPr>
            <a:normAutofit/>
          </a:bodyPr>
          <a:lstStyle/>
          <a:p>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Name: Ionut Alin Sacalus</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Code: 1907523</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name: Introduction to Physiology</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code: BMHP5003_BIRM</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Programme name: BSc Health and Social Care</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Assignment title: Individual Academic Poster</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Teacher name: </a:t>
            </a:r>
            <a:r>
              <a:rPr lang="en-GB" sz="2800" dirty="0" err="1">
                <a:latin typeface="Arial" panose="020B0604020202020204" pitchFamily="34" charset="0"/>
                <a:cs typeface="Arial" panose="020B0604020202020204" pitchFamily="34" charset="0"/>
              </a:rPr>
              <a:t>Giridhar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Katti</a:t>
            </a:r>
            <a:br>
              <a:rPr lang="en-GB" sz="2800" dirty="0"/>
            </a:br>
            <a:br>
              <a:rPr lang="en-GB" sz="2800" dirty="0"/>
            </a:br>
            <a:endParaRPr lang="en-GB" sz="2800" dirty="0"/>
          </a:p>
        </p:txBody>
      </p:sp>
    </p:spTree>
    <p:extLst>
      <p:ext uri="{BB962C8B-B14F-4D97-AF65-F5344CB8AC3E}">
        <p14:creationId xmlns:p14="http://schemas.microsoft.com/office/powerpoint/2010/main" val="3789079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0BFBD50-06CE-42F1-9AB9-3D9079057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9EB0D-D668-46EF-A14B-7DF8DDAFB29D}"/>
              </a:ext>
            </a:extLst>
          </p:cNvPr>
          <p:cNvSpPr>
            <a:spLocks noGrp="1"/>
          </p:cNvSpPr>
          <p:nvPr>
            <p:ph type="title"/>
          </p:nvPr>
        </p:nvSpPr>
        <p:spPr>
          <a:xfrm>
            <a:off x="6647970" y="559407"/>
            <a:ext cx="4953934" cy="1676603"/>
          </a:xfrm>
        </p:spPr>
        <p:txBody>
          <a:bodyPr>
            <a:normAutofit/>
          </a:bodyPr>
          <a:lstStyle/>
          <a:p>
            <a:pPr algn="ctr"/>
            <a:r>
              <a:rPr lang="en-GB" sz="4000" dirty="0">
                <a:solidFill>
                  <a:srgbClr val="FF0000"/>
                </a:solidFill>
                <a:latin typeface="Algerian" panose="04020705040A02060702" pitchFamily="82" charset="0"/>
              </a:rPr>
              <a:t>Cardiovascular System </a:t>
            </a:r>
          </a:p>
        </p:txBody>
      </p:sp>
      <p:sp>
        <p:nvSpPr>
          <p:cNvPr id="16" name="Rectangle 15">
            <a:extLst>
              <a:ext uri="{FF2B5EF4-FFF2-40B4-BE49-F238E27FC236}">
                <a16:creationId xmlns:a16="http://schemas.microsoft.com/office/drawing/2014/main" id="{787900AF-3ED0-4C02-A309-3984EBBD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20">
            <a:extLst>
              <a:ext uri="{FF2B5EF4-FFF2-40B4-BE49-F238E27FC236}">
                <a16:creationId xmlns:a16="http://schemas.microsoft.com/office/drawing/2014/main" id="{8DEDEE5C-3126-4336-A7D4-9277AF5A0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138" y="559407"/>
            <a:ext cx="5109725"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B113135-EAC4-436E-809C-A89B7AD0E5C9}"/>
              </a:ext>
            </a:extLst>
          </p:cNvPr>
          <p:cNvPicPr>
            <a:picLocks noChangeAspect="1"/>
          </p:cNvPicPr>
          <p:nvPr/>
        </p:nvPicPr>
        <p:blipFill rotWithShape="1">
          <a:blip r:embed="rId2"/>
          <a:srcRect t="902" r="1" b="903"/>
          <a:stretch/>
        </p:blipFill>
        <p:spPr>
          <a:xfrm>
            <a:off x="656844" y="722376"/>
            <a:ext cx="4782312" cy="5413248"/>
          </a:xfrm>
          <a:prstGeom prst="rect">
            <a:avLst/>
          </a:prstGeom>
          <a:effectLst/>
        </p:spPr>
      </p:pic>
      <p:sp>
        <p:nvSpPr>
          <p:cNvPr id="3" name="Content Placeholder 2">
            <a:extLst>
              <a:ext uri="{FF2B5EF4-FFF2-40B4-BE49-F238E27FC236}">
                <a16:creationId xmlns:a16="http://schemas.microsoft.com/office/drawing/2014/main" id="{783E5544-56A8-4083-BE0E-DA58400F53FF}"/>
              </a:ext>
            </a:extLst>
          </p:cNvPr>
          <p:cNvSpPr>
            <a:spLocks noGrp="1"/>
          </p:cNvSpPr>
          <p:nvPr>
            <p:ph idx="1"/>
          </p:nvPr>
        </p:nvSpPr>
        <p:spPr>
          <a:xfrm>
            <a:off x="6622295" y="2438401"/>
            <a:ext cx="4953932" cy="3779520"/>
          </a:xfrm>
        </p:spPr>
        <p:txBody>
          <a:bodyPr>
            <a:normAutofit lnSpcReduction="10000"/>
          </a:bodyPr>
          <a:lstStyle/>
          <a:p>
            <a:pPr algn="just"/>
            <a:r>
              <a:rPr lang="en-GB" sz="2000" dirty="0">
                <a:latin typeface="Arial" panose="020B0604020202020204" pitchFamily="34" charset="0"/>
                <a:cs typeface="Arial" panose="020B0604020202020204" pitchFamily="34" charset="0"/>
              </a:rPr>
              <a:t>The cardiovascular framework is some of the time called the blood-vascular, or basically the circulatory, framework. It comprises of the heart, which may be a strong pumping gadget, and a closed framework of vessels called courses, veins, and capillaries. As the title suggests, blood contained within the circulatory framework is pumped by the heart around a closed circle or circuit of vessels because it passes once more and once more through the different "circulations" of the body. (National Cancer Institute, 2019)</a:t>
            </a:r>
          </a:p>
        </p:txBody>
      </p:sp>
    </p:spTree>
    <p:extLst>
      <p:ext uri="{BB962C8B-B14F-4D97-AF65-F5344CB8AC3E}">
        <p14:creationId xmlns:p14="http://schemas.microsoft.com/office/powerpoint/2010/main" val="1064155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7C9C67-3B5D-48BA-A16A-95BA694C2580}"/>
              </a:ext>
            </a:extLst>
          </p:cNvPr>
          <p:cNvSpPr>
            <a:spLocks noGrp="1"/>
          </p:cNvSpPr>
          <p:nvPr>
            <p:ph type="title"/>
          </p:nvPr>
        </p:nvSpPr>
        <p:spPr>
          <a:xfrm>
            <a:off x="643467" y="321734"/>
            <a:ext cx="6901193" cy="1135737"/>
          </a:xfrm>
        </p:spPr>
        <p:txBody>
          <a:bodyPr>
            <a:normAutofit/>
          </a:bodyPr>
          <a:lstStyle/>
          <a:p>
            <a:r>
              <a:rPr lang="en-GB" sz="3600" dirty="0">
                <a:solidFill>
                  <a:srgbClr val="FF0000"/>
                </a:solidFill>
                <a:latin typeface="Algerian" panose="04020705040A02060702" pitchFamily="82" charset="0"/>
              </a:rPr>
              <a:t>Heart</a:t>
            </a:r>
            <a:r>
              <a:rPr lang="en-GB" sz="3600" dirty="0">
                <a:solidFill>
                  <a:srgbClr val="FF0000"/>
                </a:solidFill>
              </a:rPr>
              <a:t> </a:t>
            </a:r>
          </a:p>
        </p:txBody>
      </p:sp>
      <p:grpSp>
        <p:nvGrpSpPr>
          <p:cNvPr id="20" name="Group 19">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1" name="Isosceles Triangle 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1E818C6-3772-41AE-BCB3-11AE88B8BF19}"/>
              </a:ext>
            </a:extLst>
          </p:cNvPr>
          <p:cNvSpPr>
            <a:spLocks noGrp="1"/>
          </p:cNvSpPr>
          <p:nvPr>
            <p:ph idx="1"/>
          </p:nvPr>
        </p:nvSpPr>
        <p:spPr>
          <a:xfrm>
            <a:off x="643468" y="1782981"/>
            <a:ext cx="6901193" cy="4393982"/>
          </a:xfrm>
        </p:spPr>
        <p:txBody>
          <a:bodyPr>
            <a:normAutofit/>
          </a:bodyPr>
          <a:lstStyle/>
          <a:p>
            <a:pPr marL="0" indent="0">
              <a:buNone/>
            </a:pPr>
            <a:r>
              <a:rPr lang="en-GB" sz="2000" dirty="0">
                <a:latin typeface="Arial" panose="020B0604020202020204" pitchFamily="34" charset="0"/>
                <a:cs typeface="Arial" panose="020B0604020202020204" pitchFamily="34" charset="0"/>
              </a:rPr>
              <a:t>The heart is in the centre of the chest, near  lungs. It has four hollow heart chambers surrounded by muscle and other heart tissue. The chambers are separated by heart valves, which make sure that the blood keeps flowing in the right direction.</a:t>
            </a:r>
          </a:p>
          <a:p>
            <a:pPr marL="0" indent="0">
              <a:buNone/>
            </a:pPr>
            <a:r>
              <a:rPr lang="en-GB" sz="2000" dirty="0">
                <a:latin typeface="Arial" panose="020B0604020202020204" pitchFamily="34" charset="0"/>
                <a:cs typeface="Arial" panose="020B0604020202020204" pitchFamily="34" charset="0"/>
              </a:rPr>
              <a:t>The two upper chambers of your heart are called atria, and the two lower chambers are called ventricles. Blood flows from the body and lungs to the atria and from the atria to the ventricles. The ventricles pump blood out of the heart to the lungs and other parts of the body. An internal wall of tissue divides the right and left sides of your heart. This wall is called the septum. (Nih.gov, 2015)</a:t>
            </a:r>
          </a:p>
        </p:txBody>
      </p:sp>
      <p:pic>
        <p:nvPicPr>
          <p:cNvPr id="5" name="Picture 4" descr="Diagram&#10;&#10;Description automatically generated">
            <a:extLst>
              <a:ext uri="{FF2B5EF4-FFF2-40B4-BE49-F238E27FC236}">
                <a16:creationId xmlns:a16="http://schemas.microsoft.com/office/drawing/2014/main" id="{BC362D04-B6F3-4983-8B10-B527B8C86333}"/>
              </a:ext>
            </a:extLst>
          </p:cNvPr>
          <p:cNvPicPr>
            <a:picLocks noChangeAspect="1"/>
          </p:cNvPicPr>
          <p:nvPr/>
        </p:nvPicPr>
        <p:blipFill>
          <a:blip r:embed="rId2"/>
          <a:stretch>
            <a:fillRect/>
          </a:stretch>
        </p:blipFill>
        <p:spPr>
          <a:xfrm>
            <a:off x="8119870" y="713127"/>
            <a:ext cx="2306009" cy="2635439"/>
          </a:xfrm>
          <a:prstGeom prst="rect">
            <a:avLst/>
          </a:prstGeom>
        </p:spPr>
      </p:pic>
      <p:sp>
        <p:nvSpPr>
          <p:cNvPr id="24"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376868C8-F471-4158-8768-5A22DCC93E1B}"/>
              </a:ext>
            </a:extLst>
          </p:cNvPr>
          <p:cNvPicPr>
            <a:picLocks noChangeAspect="1"/>
          </p:cNvPicPr>
          <p:nvPr/>
        </p:nvPicPr>
        <p:blipFill>
          <a:blip r:embed="rId3"/>
          <a:stretch>
            <a:fillRect/>
          </a:stretch>
        </p:blipFill>
        <p:spPr>
          <a:xfrm>
            <a:off x="8119870" y="3509433"/>
            <a:ext cx="3428663" cy="2571497"/>
          </a:xfrm>
          <a:prstGeom prst="rect">
            <a:avLst/>
          </a:prstGeom>
        </p:spPr>
      </p:pic>
    </p:spTree>
    <p:extLst>
      <p:ext uri="{BB962C8B-B14F-4D97-AF65-F5344CB8AC3E}">
        <p14:creationId xmlns:p14="http://schemas.microsoft.com/office/powerpoint/2010/main" val="3364512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053B30-4242-4EFF-B747-F2A39C64C338}"/>
              </a:ext>
            </a:extLst>
          </p:cNvPr>
          <p:cNvSpPr>
            <a:spLocks noGrp="1"/>
          </p:cNvSpPr>
          <p:nvPr>
            <p:ph type="title"/>
          </p:nvPr>
        </p:nvSpPr>
        <p:spPr>
          <a:xfrm>
            <a:off x="1137034" y="609597"/>
            <a:ext cx="9392421" cy="1330841"/>
          </a:xfrm>
        </p:spPr>
        <p:txBody>
          <a:bodyPr>
            <a:normAutofit/>
          </a:bodyPr>
          <a:lstStyle/>
          <a:p>
            <a:r>
              <a:rPr lang="en-GB" dirty="0">
                <a:solidFill>
                  <a:srgbClr val="0070C0"/>
                </a:solidFill>
                <a:latin typeface="Algerian" panose="04020705040A02060702" pitchFamily="82" charset="0"/>
              </a:rPr>
              <a:t>Functions of cardiovascular system</a:t>
            </a:r>
          </a:p>
        </p:txBody>
      </p:sp>
      <p:sp>
        <p:nvSpPr>
          <p:cNvPr id="3" name="Content Placeholder 2">
            <a:extLst>
              <a:ext uri="{FF2B5EF4-FFF2-40B4-BE49-F238E27FC236}">
                <a16:creationId xmlns:a16="http://schemas.microsoft.com/office/drawing/2014/main" id="{287B441E-071D-4A9C-B624-BEC2D00DA5BF}"/>
              </a:ext>
            </a:extLst>
          </p:cNvPr>
          <p:cNvSpPr>
            <a:spLocks noGrp="1"/>
          </p:cNvSpPr>
          <p:nvPr>
            <p:ph idx="1"/>
          </p:nvPr>
        </p:nvSpPr>
        <p:spPr>
          <a:xfrm>
            <a:off x="1137034" y="2198362"/>
            <a:ext cx="4958966" cy="3917773"/>
          </a:xfrm>
        </p:spPr>
        <p:txBody>
          <a:bodyPr>
            <a:normAutofit/>
          </a:bodyPr>
          <a:lstStyle/>
          <a:p>
            <a:pPr marL="0" indent="0">
              <a:buNone/>
            </a:pPr>
            <a:r>
              <a:rPr lang="en-GB" sz="1100" dirty="0">
                <a:latin typeface="Arial" panose="020B0604020202020204" pitchFamily="34" charset="0"/>
                <a:cs typeface="Arial" panose="020B0604020202020204" pitchFamily="34" charset="0"/>
              </a:rPr>
              <a:t>The four major functions of the cardiovascular system are:</a:t>
            </a:r>
          </a:p>
          <a:p>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1.   To transport nutrients, gases and waste products around the body. The cardiovascular system acts as an internal road network, linking all parts of the body via a system of highways (arteries and veins), main roads (arterioles and venules) and streets, avenues and lanes (capillaries). </a:t>
            </a:r>
          </a:p>
          <a:p>
            <a:pPr marL="0" indent="0">
              <a:buNone/>
            </a:pPr>
            <a:r>
              <a:rPr lang="en-GB" sz="1100" dirty="0">
                <a:latin typeface="Arial" panose="020B0604020202020204" pitchFamily="34" charset="0"/>
                <a:cs typeface="Arial" panose="020B0604020202020204" pitchFamily="34" charset="0"/>
              </a:rPr>
              <a:t>2.   To protect the body from infection and blood loss.</a:t>
            </a:r>
          </a:p>
          <a:p>
            <a:pPr marL="0" indent="0">
              <a:buNone/>
            </a:pPr>
            <a:r>
              <a:rPr lang="en-GB" sz="1100" dirty="0">
                <a:latin typeface="Arial" panose="020B0604020202020204" pitchFamily="34" charset="0"/>
                <a:cs typeface="Arial" panose="020B0604020202020204" pitchFamily="34" charset="0"/>
              </a:rPr>
              <a:t>3.   To help the body maintain a constant body temperature (‘thermoregulation’). The core temperature range for a healthy adult is considered to be between 36.1°C and 37.8°C, with 37°C regarded as the average ‘normal’ temperature.  If the core temperature drops below this range it is known as hypothermia and if it rises above this range it is known as hyperthermia. </a:t>
            </a:r>
          </a:p>
          <a:p>
            <a:pPr marL="0" indent="0">
              <a:buNone/>
            </a:pPr>
            <a:r>
              <a:rPr lang="en-GB" sz="1100" dirty="0">
                <a:latin typeface="Arial" panose="020B0604020202020204" pitchFamily="34" charset="0"/>
                <a:cs typeface="Arial" panose="020B0604020202020204" pitchFamily="34" charset="0"/>
              </a:rPr>
              <a:t>4.   To help maintain fluid balance within the body. The cardiovascular system works in conjunction with other body systems (nervous and endocrine) to balance the body’s fluid levels.  Fluid balance is essential in order to ensure sufficient and efficient movement of electrolytes, nutrients and gases through the body’s cells. When the fluid levels in the body do not balance a state of dehydration or hyperhydration can occur, both of which impede normal body function and if left unchecked can become dangerous or even fatal. (BBC Bitesize, n.d.)</a:t>
            </a:r>
          </a:p>
        </p:txBody>
      </p:sp>
      <p:pic>
        <p:nvPicPr>
          <p:cNvPr id="4" name="Picture 3">
            <a:extLst>
              <a:ext uri="{FF2B5EF4-FFF2-40B4-BE49-F238E27FC236}">
                <a16:creationId xmlns:a16="http://schemas.microsoft.com/office/drawing/2014/main" id="{412F4BDE-ACFC-49A2-ACE7-C483A5907005}"/>
              </a:ext>
            </a:extLst>
          </p:cNvPr>
          <p:cNvPicPr>
            <a:picLocks noChangeAspect="1"/>
          </p:cNvPicPr>
          <p:nvPr/>
        </p:nvPicPr>
        <p:blipFill>
          <a:blip r:embed="rId2"/>
          <a:stretch>
            <a:fillRect/>
          </a:stretch>
        </p:blipFill>
        <p:spPr>
          <a:xfrm>
            <a:off x="6719367" y="2265082"/>
            <a:ext cx="5451749" cy="385105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29536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E9A082-111E-4138-8BE5-843A0C2E7B6C}"/>
              </a:ext>
            </a:extLst>
          </p:cNvPr>
          <p:cNvSpPr>
            <a:spLocks noGrp="1"/>
          </p:cNvSpPr>
          <p:nvPr>
            <p:ph type="title"/>
          </p:nvPr>
        </p:nvSpPr>
        <p:spPr>
          <a:xfrm>
            <a:off x="6068464" y="640624"/>
            <a:ext cx="5458838" cy="1325563"/>
          </a:xfrm>
        </p:spPr>
        <p:txBody>
          <a:bodyPr>
            <a:normAutofit/>
          </a:bodyPr>
          <a:lstStyle/>
          <a:p>
            <a:r>
              <a:rPr lang="en-GB" sz="3100" dirty="0">
                <a:solidFill>
                  <a:srgbClr val="00B050"/>
                </a:solidFill>
                <a:latin typeface="Algerian" panose="04020705040A02060702" pitchFamily="82" charset="0"/>
                <a:cs typeface="Arial" panose="020B0604020202020204" pitchFamily="34" charset="0"/>
              </a:rPr>
              <a:t>Homeostasis of cardiovascular System</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E971955C-1631-4DC8-8D32-4ACB2375C839}"/>
              </a:ext>
            </a:extLst>
          </p:cNvPr>
          <p:cNvPicPr>
            <a:picLocks noChangeAspect="1"/>
          </p:cNvPicPr>
          <p:nvPr/>
        </p:nvPicPr>
        <p:blipFill>
          <a:blip r:embed="rId2"/>
          <a:stretch>
            <a:fillRect/>
          </a:stretch>
        </p:blipFill>
        <p:spPr>
          <a:xfrm>
            <a:off x="703182" y="1550515"/>
            <a:ext cx="4777381" cy="358722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A8D9BB9-4CCC-40BE-8C1A-E6D2E85C5181}"/>
              </a:ext>
            </a:extLst>
          </p:cNvPr>
          <p:cNvSpPr>
            <a:spLocks noGrp="1"/>
          </p:cNvSpPr>
          <p:nvPr>
            <p:ph idx="1"/>
          </p:nvPr>
        </p:nvSpPr>
        <p:spPr>
          <a:xfrm>
            <a:off x="5894962" y="1984443"/>
            <a:ext cx="5458838" cy="4192520"/>
          </a:xfrm>
        </p:spPr>
        <p:txBody>
          <a:bodyPr>
            <a:normAutofit/>
          </a:bodyPr>
          <a:lstStyle/>
          <a:p>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Examples of Homeostasis: As I mentioned beforehand, there are many ways our cardiovascular system can maintain homeostasis. Here are a few more:</a:t>
            </a:r>
          </a:p>
          <a:p>
            <a:pPr marL="0" indent="0">
              <a:buNone/>
            </a:pPr>
            <a:r>
              <a:rPr lang="en-GB" sz="1300" dirty="0">
                <a:latin typeface="Arial" panose="020B0604020202020204" pitchFamily="34" charset="0"/>
                <a:cs typeface="Arial" panose="020B0604020202020204" pitchFamily="34" charset="0"/>
              </a:rPr>
              <a:t>            1) Ditch the Sweating! In 90 degree weather, it is thanks to our integumentary and cardiovascular systems that we may take a brief reprieve. As a way to counteract heat, our capillaries dilate to allow heat from the blood to radiate off of the skin and out of the body, lowering body temperature. This preserves homeostasis by preventing overheating.</a:t>
            </a:r>
          </a:p>
          <a:p>
            <a:pPr marL="0" indent="0">
              <a:buNone/>
            </a:pPr>
            <a:r>
              <a:rPr lang="en-GB" sz="1300" dirty="0">
                <a:latin typeface="Arial" panose="020B0604020202020204" pitchFamily="34" charset="0"/>
                <a:cs typeface="Arial" panose="020B0604020202020204" pitchFamily="34" charset="0"/>
              </a:rPr>
              <a:t>               2) Heart Rates: Whenever you exercise, your cells use oxygen at a much higher level than if you were simply walking. Therefore, to maintain homeostasis and to allow our body to continue exercising, our heart rate speeds up to compensate. By speeding up our heart rate, our heart beats faster and pumps more blood to the cells that need the oxygen to continue to exercise. That way, homeostasis is maintained.</a:t>
            </a:r>
          </a:p>
          <a:p>
            <a:pPr marL="0" indent="0">
              <a:buNone/>
            </a:pPr>
            <a:r>
              <a:rPr lang="en-GB" sz="1300" dirty="0">
                <a:latin typeface="Arial" panose="020B0604020202020204" pitchFamily="34" charset="0"/>
                <a:cs typeface="Arial" panose="020B0604020202020204" pitchFamily="34" charset="0"/>
              </a:rPr>
              <a:t>                 3)  The Heart &amp; The Kidneys: Without the heart, our kidneys wouldn't be able to filter wastes out of the body. The blood pressure provided by the heart allows the kidneys to do their job, eliminating wastes from out body. (Cardiovascular   System, 2019)</a:t>
            </a:r>
          </a:p>
        </p:txBody>
      </p:sp>
    </p:spTree>
    <p:extLst>
      <p:ext uri="{BB962C8B-B14F-4D97-AF65-F5344CB8AC3E}">
        <p14:creationId xmlns:p14="http://schemas.microsoft.com/office/powerpoint/2010/main" val="2604457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AB72EF-26F4-44C7-A405-5FE9C02AB53E}"/>
              </a:ext>
            </a:extLst>
          </p:cNvPr>
          <p:cNvSpPr>
            <a:spLocks noGrp="1"/>
          </p:cNvSpPr>
          <p:nvPr>
            <p:ph type="title"/>
          </p:nvPr>
        </p:nvSpPr>
        <p:spPr>
          <a:xfrm>
            <a:off x="838200" y="609600"/>
            <a:ext cx="3739341" cy="1330839"/>
          </a:xfrm>
        </p:spPr>
        <p:txBody>
          <a:bodyPr>
            <a:normAutofit/>
          </a:bodyPr>
          <a:lstStyle/>
          <a:p>
            <a:r>
              <a:rPr lang="en-GB" sz="2800" dirty="0">
                <a:latin typeface="Algerian" panose="04020705040A02060702" pitchFamily="82" charset="0"/>
              </a:rPr>
              <a:t>Disorders of cardiovascular system </a:t>
            </a:r>
          </a:p>
        </p:txBody>
      </p:sp>
      <p:sp>
        <p:nvSpPr>
          <p:cNvPr id="3" name="Content Placeholder 2">
            <a:extLst>
              <a:ext uri="{FF2B5EF4-FFF2-40B4-BE49-F238E27FC236}">
                <a16:creationId xmlns:a16="http://schemas.microsoft.com/office/drawing/2014/main" id="{4BE9A432-ABE7-4207-B103-5E6524CA9C1D}"/>
              </a:ext>
            </a:extLst>
          </p:cNvPr>
          <p:cNvSpPr>
            <a:spLocks noGrp="1"/>
          </p:cNvSpPr>
          <p:nvPr>
            <p:ph idx="1"/>
          </p:nvPr>
        </p:nvSpPr>
        <p:spPr>
          <a:xfrm>
            <a:off x="862366" y="2194102"/>
            <a:ext cx="3427001" cy="3908586"/>
          </a:xfrm>
        </p:spPr>
        <p:txBody>
          <a:bodyPr>
            <a:normAutofit lnSpcReduction="10000"/>
          </a:bodyPr>
          <a:lstStyle/>
          <a:p>
            <a:pPr marL="0" indent="0">
              <a:buNone/>
            </a:pPr>
            <a:r>
              <a:rPr lang="en-GB" sz="1400" dirty="0">
                <a:latin typeface="Arial" panose="020B0604020202020204" pitchFamily="34" charset="0"/>
                <a:cs typeface="Arial" panose="020B0604020202020204" pitchFamily="34" charset="0"/>
              </a:rPr>
              <a:t>Coronary heart disease</a:t>
            </a:r>
          </a:p>
          <a:p>
            <a:pPr marL="0" indent="0">
              <a:buNone/>
            </a:pPr>
            <a:r>
              <a:rPr lang="en-GB" sz="1400" dirty="0">
                <a:latin typeface="Arial" panose="020B0604020202020204" pitchFamily="34" charset="0"/>
                <a:cs typeface="Arial" panose="020B0604020202020204" pitchFamily="34" charset="0"/>
              </a:rPr>
              <a:t>Coronary heart disease occurs when the flow of oxygen-rich blood to the heart muscle is blocked or reduced.</a:t>
            </a:r>
          </a:p>
          <a:p>
            <a:pPr marL="0" indent="0">
              <a:buNone/>
            </a:pPr>
            <a:r>
              <a:rPr lang="en-GB" sz="1400" dirty="0">
                <a:latin typeface="Arial" panose="020B0604020202020204" pitchFamily="34" charset="0"/>
                <a:cs typeface="Arial" panose="020B0604020202020204" pitchFamily="34" charset="0"/>
              </a:rPr>
              <a:t>This puts an increased strain on the heart, and can lead to:</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angina – chest pain caused by restricted blood flow to the heart muscle</a:t>
            </a:r>
          </a:p>
          <a:p>
            <a:r>
              <a:rPr lang="en-GB" sz="1400" dirty="0">
                <a:latin typeface="Arial" panose="020B0604020202020204" pitchFamily="34" charset="0"/>
                <a:cs typeface="Arial" panose="020B0604020202020204" pitchFamily="34" charset="0"/>
              </a:rPr>
              <a:t>heart attacks – where the blood flow to the heart muscle is suddenly blocked</a:t>
            </a:r>
          </a:p>
          <a:p>
            <a:r>
              <a:rPr lang="en-GB" sz="1400" dirty="0">
                <a:latin typeface="Arial" panose="020B0604020202020204" pitchFamily="34" charset="0"/>
                <a:cs typeface="Arial" panose="020B0604020202020204" pitchFamily="34" charset="0"/>
              </a:rPr>
              <a:t>heart failure – where the heart is unable to pump blood around the body properly (NHS, 2018)</a:t>
            </a:r>
          </a:p>
          <a:p>
            <a:endParaRPr lang="en-GB" sz="1400" dirty="0"/>
          </a:p>
        </p:txBody>
      </p:sp>
      <p:pic>
        <p:nvPicPr>
          <p:cNvPr id="4" name="Picture 3">
            <a:extLst>
              <a:ext uri="{FF2B5EF4-FFF2-40B4-BE49-F238E27FC236}">
                <a16:creationId xmlns:a16="http://schemas.microsoft.com/office/drawing/2014/main" id="{6B30779E-2781-42F0-921D-B1309B6DBA2A}"/>
              </a:ext>
            </a:extLst>
          </p:cNvPr>
          <p:cNvPicPr>
            <a:picLocks noChangeAspect="1"/>
          </p:cNvPicPr>
          <p:nvPr/>
        </p:nvPicPr>
        <p:blipFill>
          <a:blip r:embed="rId2"/>
          <a:stretch>
            <a:fillRect/>
          </a:stretch>
        </p:blipFill>
        <p:spPr>
          <a:xfrm>
            <a:off x="5445457" y="1132693"/>
            <a:ext cx="6155141" cy="4616355"/>
          </a:xfrm>
          <a:prstGeom prst="rect">
            <a:avLst/>
          </a:prstGeom>
        </p:spPr>
      </p:pic>
    </p:spTree>
    <p:extLst>
      <p:ext uri="{BB962C8B-B14F-4D97-AF65-F5344CB8AC3E}">
        <p14:creationId xmlns:p14="http://schemas.microsoft.com/office/powerpoint/2010/main" val="248650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89CF0-5D77-419C-B8D6-DE56E2FC6037}"/>
              </a:ext>
            </a:extLst>
          </p:cNvPr>
          <p:cNvSpPr>
            <a:spLocks noGrp="1"/>
          </p:cNvSpPr>
          <p:nvPr>
            <p:ph type="title"/>
          </p:nvPr>
        </p:nvSpPr>
        <p:spPr>
          <a:xfrm>
            <a:off x="838200" y="365760"/>
            <a:ext cx="10515600" cy="1325563"/>
          </a:xfrm>
        </p:spPr>
        <p:txBody>
          <a:bodyPr>
            <a:normAutofit/>
          </a:bodyPr>
          <a:lstStyle/>
          <a:p>
            <a:r>
              <a:rPr lang="en-GB" sz="3700">
                <a:solidFill>
                  <a:schemeClr val="bg1"/>
                </a:solidFill>
                <a:latin typeface="Algerian" panose="04020705040A02060702" pitchFamily="82" charset="0"/>
              </a:rPr>
              <a:t>Intervention of cardiovascular system </a:t>
            </a:r>
            <a:br>
              <a:rPr lang="en-GB" sz="3700">
                <a:solidFill>
                  <a:schemeClr val="bg1"/>
                </a:solidFill>
                <a:latin typeface="Algerian" panose="04020705040A02060702" pitchFamily="82" charset="0"/>
              </a:rPr>
            </a:br>
            <a:endParaRPr lang="en-GB" sz="3700">
              <a:solidFill>
                <a:schemeClr val="bg1"/>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354BA464-9C73-4BF5-8715-06153A25B707}"/>
              </a:ext>
            </a:extLst>
          </p:cNvPr>
          <p:cNvSpPr>
            <a:spLocks noGrp="1"/>
          </p:cNvSpPr>
          <p:nvPr>
            <p:ph idx="1"/>
          </p:nvPr>
        </p:nvSpPr>
        <p:spPr>
          <a:xfrm>
            <a:off x="841248" y="2276857"/>
            <a:ext cx="5015484" cy="3900106"/>
          </a:xfrm>
        </p:spPr>
        <p:style>
          <a:lnRef idx="0">
            <a:schemeClr val="accent5"/>
          </a:lnRef>
          <a:fillRef idx="3">
            <a:schemeClr val="accent5"/>
          </a:fillRef>
          <a:effectRef idx="3">
            <a:schemeClr val="accent5"/>
          </a:effectRef>
          <a:fontRef idx="minor">
            <a:schemeClr val="lt1"/>
          </a:fontRef>
        </p:style>
        <p:txBody>
          <a:bodyPr anchor="ctr">
            <a:normAutofit/>
          </a:bodyPr>
          <a:lstStyle/>
          <a:p>
            <a:pPr marL="0" indent="0" algn="just">
              <a:buNone/>
            </a:pPr>
            <a:r>
              <a:rPr lang="en-GB" sz="1700" b="1" dirty="0">
                <a:latin typeface="Arial" panose="020B0604020202020204" pitchFamily="34" charset="0"/>
                <a:cs typeface="Arial" panose="020B0604020202020204" pitchFamily="34" charset="0"/>
              </a:rPr>
              <a:t>Coronary heart disease</a:t>
            </a:r>
            <a:r>
              <a:rPr lang="en-GB" sz="1700" dirty="0">
                <a:latin typeface="Arial" panose="020B0604020202020204" pitchFamily="34" charset="0"/>
                <a:cs typeface="Arial" panose="020B0604020202020204" pitchFamily="34" charset="0"/>
              </a:rPr>
              <a:t> </a:t>
            </a:r>
          </a:p>
          <a:p>
            <a:pPr marL="0" indent="0" algn="just">
              <a:buNone/>
            </a:pPr>
            <a:r>
              <a:rPr lang="en-GB" sz="1700" dirty="0">
                <a:latin typeface="Arial" panose="020B0604020202020204" pitchFamily="34" charset="0"/>
                <a:cs typeface="Arial" panose="020B0604020202020204" pitchFamily="34" charset="0"/>
              </a:rPr>
              <a:t>Percutaneous transluminal coronary angioplasty (PTCA) was introduced into clinical practice more than 20 years ago. The breath-taking growth of percutaneous coronary interventions during the 1990s in Europe  reflects their widespread acceptance for coronary revascularisation, challenging coronary artery bypass grafting (CABG). This review provides an overview of current coronary interventional techniques with emphasis on adjunctive pharmacologic treatments and indications of PCI in patients with chronic coronary artery disease. (</a:t>
            </a:r>
            <a:r>
              <a:rPr lang="en-GB" sz="1700" dirty="0" err="1">
                <a:latin typeface="Arial" panose="020B0604020202020204" pitchFamily="34" charset="0"/>
                <a:cs typeface="Arial" panose="020B0604020202020204" pitchFamily="34" charset="0"/>
              </a:rPr>
              <a:t>Windecker</a:t>
            </a:r>
            <a:r>
              <a:rPr lang="en-GB" sz="1700" dirty="0">
                <a:latin typeface="Arial" panose="020B0604020202020204" pitchFamily="34" charset="0"/>
                <a:cs typeface="Arial" panose="020B0604020202020204" pitchFamily="34" charset="0"/>
              </a:rPr>
              <a:t>, 2000)</a:t>
            </a:r>
          </a:p>
        </p:txBody>
      </p:sp>
      <p:pic>
        <p:nvPicPr>
          <p:cNvPr id="4" name="Picture 3">
            <a:extLst>
              <a:ext uri="{FF2B5EF4-FFF2-40B4-BE49-F238E27FC236}">
                <a16:creationId xmlns:a16="http://schemas.microsoft.com/office/drawing/2014/main" id="{1C1CEEAC-16C5-44BF-88A8-3E963F246A0C}"/>
              </a:ext>
            </a:extLst>
          </p:cNvPr>
          <p:cNvPicPr>
            <a:picLocks noChangeAspect="1"/>
          </p:cNvPicPr>
          <p:nvPr/>
        </p:nvPicPr>
        <p:blipFill rotWithShape="1">
          <a:blip r:embed="rId2"/>
          <a:srcRect r="3432" b="2"/>
          <a:stretch/>
        </p:blipFill>
        <p:spPr>
          <a:xfrm>
            <a:off x="6335270" y="2276857"/>
            <a:ext cx="5015484" cy="3900106"/>
          </a:xfrm>
          <a:prstGeom prst="rect">
            <a:avLst/>
          </a:prstGeom>
        </p:spPr>
      </p:pic>
    </p:spTree>
    <p:extLst>
      <p:ext uri="{BB962C8B-B14F-4D97-AF65-F5344CB8AC3E}">
        <p14:creationId xmlns:p14="http://schemas.microsoft.com/office/powerpoint/2010/main" val="2246739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7CE5A-12C0-4D87-A4D0-7444EB653FF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868BAA52-FF7A-4A8E-8B3F-1F7321B298D4}"/>
              </a:ext>
            </a:extLst>
          </p:cNvPr>
          <p:cNvSpPr>
            <a:spLocks noGrp="1"/>
          </p:cNvSpPr>
          <p:nvPr>
            <p:ph idx="1"/>
          </p:nvPr>
        </p:nvSpPr>
        <p:spPr/>
        <p:txBody>
          <a:bodyPr>
            <a:normAutofit fontScale="77500" lnSpcReduction="20000"/>
          </a:bodyPr>
          <a:lstStyle/>
          <a:p>
            <a:r>
              <a:rPr lang="en-GB" dirty="0"/>
              <a:t>BBC Bitesize. (n.d.). Functions of the cardiovascular system - Cardiovascular system - AQA - GCSE Physical Education Revision - AQA. [online] Available at: </a:t>
            </a:r>
            <a:r>
              <a:rPr lang="en-GB" dirty="0">
                <a:hlinkClick r:id="rId2"/>
              </a:rPr>
              <a:t>https://www.bbc.co.uk/bitesize/guides/z8fhycw/revision/2</a:t>
            </a:r>
            <a:r>
              <a:rPr lang="en-GB" dirty="0"/>
              <a:t>.</a:t>
            </a:r>
          </a:p>
          <a:p>
            <a:r>
              <a:rPr lang="en-GB" dirty="0"/>
              <a:t>Cardiovascular   System. (2019). Maintaining Homeostasis. [online] Available at: </a:t>
            </a:r>
            <a:r>
              <a:rPr lang="en-GB" dirty="0">
                <a:hlinkClick r:id="rId3"/>
              </a:rPr>
              <a:t>https://cardiosystemweebly.weebly.com/maintaining-homeostasis.html</a:t>
            </a:r>
            <a:r>
              <a:rPr lang="en-GB" dirty="0"/>
              <a:t>.</a:t>
            </a:r>
          </a:p>
          <a:p>
            <a:r>
              <a:rPr lang="en-GB" dirty="0"/>
              <a:t>National Cancer Institute (2019). Introduction to the Cardiovascular System | SEER Training. [online] Cancer.gov. Available at: </a:t>
            </a:r>
            <a:r>
              <a:rPr lang="en-GB" dirty="0">
                <a:hlinkClick r:id="rId4"/>
              </a:rPr>
              <a:t>https://training.seer.cancer.gov/anatomy/cardiovascular/</a:t>
            </a:r>
            <a:r>
              <a:rPr lang="en-GB" dirty="0"/>
              <a:t>.</a:t>
            </a:r>
          </a:p>
          <a:p>
            <a:r>
              <a:rPr lang="en-GB" dirty="0"/>
              <a:t>NHS (2018). Cardiovascular disease. [online] NHS. Available at: </a:t>
            </a:r>
            <a:r>
              <a:rPr lang="en-GB" dirty="0">
                <a:hlinkClick r:id="rId5"/>
              </a:rPr>
              <a:t>https://www.nhs.uk/conditions/cardiovascular-disease/</a:t>
            </a:r>
            <a:r>
              <a:rPr lang="en-GB" dirty="0"/>
              <a:t>.</a:t>
            </a:r>
          </a:p>
          <a:p>
            <a:r>
              <a:rPr lang="en-GB" dirty="0"/>
              <a:t>Nih.gov. (2015). How the Heart Works | National Heart, Lung, and Blood Institute (NHLBI). [online] Available at: https://www.nhlbi.nih.gov/health-topics/how-heart-works.</a:t>
            </a:r>
          </a:p>
          <a:p>
            <a:r>
              <a:rPr lang="en-GB" dirty="0" err="1"/>
              <a:t>Windecker</a:t>
            </a:r>
            <a:r>
              <a:rPr lang="en-GB" dirty="0"/>
              <a:t>, S. (2000). CORONARY DISEASE: Intervention in coronary artery disease. Heart, 83(4), pp.481–490.</a:t>
            </a:r>
          </a:p>
          <a:p>
            <a:endParaRPr lang="en-GB" dirty="0"/>
          </a:p>
        </p:txBody>
      </p:sp>
    </p:spTree>
    <p:extLst>
      <p:ext uri="{BB962C8B-B14F-4D97-AF65-F5344CB8AC3E}">
        <p14:creationId xmlns:p14="http://schemas.microsoft.com/office/powerpoint/2010/main" val="42304036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1165</Words>
  <Application>Microsoft Office PowerPoint</Application>
  <PresentationFormat>Widescreen</PresentationFormat>
  <Paragraphs>37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Algerian</vt:lpstr>
      <vt:lpstr>Arial</vt:lpstr>
      <vt:lpstr>Calibri</vt:lpstr>
      <vt:lpstr>Calibri Light</vt:lpstr>
      <vt:lpstr>Office Theme</vt:lpstr>
      <vt:lpstr>   Student Name: Ionut Alin Sacalus Student Code: 1907523  Module name: Introduction to Physiology Module code: BMHP5003_BIRM  Programme name: BSc Health and Social Care  Assignment title: Individual Academic Poster  Teacher name: Giridhar Katti  </vt:lpstr>
      <vt:lpstr>Cardiovascular System </vt:lpstr>
      <vt:lpstr>Heart </vt:lpstr>
      <vt:lpstr>Functions of cardiovascular system</vt:lpstr>
      <vt:lpstr>Homeostasis of cardiovascular System</vt:lpstr>
      <vt:lpstr>Disorders of cardiovascular system </vt:lpstr>
      <vt:lpstr>Intervention of cardiovascular system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Ionut Alin Sacalus Student Code: 1907523  Module name: Introduction to Physiology Module code: BMHP5003_BIRM  Programme name: BSc Health and Social Care  Assignment title: Individual Academic Poster  Teacher name: Giridhar Katti  </dc:title>
  <dc:creator>Ionut Alin Sacalus (1907523)</dc:creator>
  <cp:lastModifiedBy>Ionut Alin Sacalus (1907523)</cp:lastModifiedBy>
  <cp:revision>9</cp:revision>
  <dcterms:created xsi:type="dcterms:W3CDTF">2021-11-13T22:45:11Z</dcterms:created>
  <dcterms:modified xsi:type="dcterms:W3CDTF">2021-11-13T23:56:20Z</dcterms:modified>
</cp:coreProperties>
</file>