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jpg" ContentType="image/jp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5143500" type="screen16x9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>
        <p:scale>
          <a:sx n="106" d="100"/>
          <a:sy n="106" d="100"/>
        </p:scale>
        <p:origin x="336" y="-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475691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ommons.wikimedia.org/wiki/File:Bali_river_waste.jpg" TargetMode="Externa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1F386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/home/claude/unpacked_proposal/word/media/image1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58000" y="274320"/>
            <a:ext cx="2011680" cy="77724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548640" y="1005840"/>
            <a:ext cx="8046720" cy="21945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Waste Management and Pollution</a:t>
            </a:r>
            <a:endParaRPr lang="en-US" sz="2600" dirty="0"/>
          </a:p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Reduction Strategies for Wildlife</a:t>
            </a:r>
            <a:endParaRPr lang="en-US" sz="2600" dirty="0"/>
          </a:p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Protection in Natural and Urban</a:t>
            </a:r>
            <a:endParaRPr lang="en-US" sz="2600" dirty="0"/>
          </a:p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Ecosystems</a:t>
            </a:r>
            <a:endParaRPr lang="en-US" sz="2600" dirty="0"/>
          </a:p>
        </p:txBody>
      </p:sp>
      <p:sp>
        <p:nvSpPr>
          <p:cNvPr id="4" name="Shape 1"/>
          <p:cNvSpPr/>
          <p:nvPr/>
        </p:nvSpPr>
        <p:spPr>
          <a:xfrm>
            <a:off x="548640" y="3246120"/>
            <a:ext cx="3657600" cy="36576"/>
          </a:xfrm>
          <a:prstGeom prst="rect">
            <a:avLst/>
          </a:prstGeom>
          <a:solidFill>
            <a:srgbClr val="70AD47"/>
          </a:solidFill>
          <a:ln w="12700">
            <a:solidFill>
              <a:srgbClr val="70AD47"/>
            </a:solidFill>
            <a:prstDash val="solid"/>
          </a:ln>
        </p:spPr>
      </p:sp>
      <p:sp>
        <p:nvSpPr>
          <p:cNvPr id="5" name="Text 2"/>
          <p:cNvSpPr/>
          <p:nvPr/>
        </p:nvSpPr>
        <p:spPr>
          <a:xfrm>
            <a:off x="548640" y="3383280"/>
            <a:ext cx="8046720" cy="1371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C8D8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Foyajul Karim Rimon  |  ID: 2504503</a:t>
            </a:r>
            <a:endParaRPr lang="en-US" sz="1300" dirty="0"/>
          </a:p>
          <a:p>
            <a:pPr marL="0" indent="0">
              <a:buNone/>
            </a:pPr>
            <a:r>
              <a:rPr lang="en-US" sz="1300" dirty="0">
                <a:solidFill>
                  <a:srgbClr val="C8D8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ACFA7004 – Research Methods and Professional Developments</a:t>
            </a:r>
            <a:endParaRPr lang="en-US" sz="1300" dirty="0"/>
          </a:p>
          <a:p>
            <a:pPr marL="0" indent="0">
              <a:buNone/>
            </a:pPr>
            <a:r>
              <a:rPr lang="en-US" sz="1300" dirty="0">
                <a:solidFill>
                  <a:srgbClr val="C8D8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University of Wales Trinity Saint David  |  2025–26</a:t>
            </a:r>
            <a:endParaRPr lang="en-US" sz="13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40080"/>
          </a:xfrm>
          <a:prstGeom prst="rect">
            <a:avLst/>
          </a:prstGeom>
          <a:solidFill>
            <a:srgbClr val="1F3864"/>
          </a:solidFill>
          <a:ln w="12700">
            <a:solidFill>
              <a:srgbClr val="1F3864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274320" y="0"/>
            <a:ext cx="859536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Problem: Scale of Waste and Plastic Pollution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8046720" y="4846320"/>
            <a:ext cx="914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AAAAA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 / </a:t>
            </a:r>
            <a:r>
              <a:rPr lang="en-US" sz="900" dirty="0" smtClean="0">
                <a:solidFill>
                  <a:srgbClr val="AAAAA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11</a:t>
            </a:r>
            <a:endParaRPr lang="en-US" sz="900" dirty="0"/>
          </a:p>
        </p:txBody>
      </p:sp>
      <p:sp>
        <p:nvSpPr>
          <p:cNvPr id="5" name="Shape 3"/>
          <p:cNvSpPr/>
          <p:nvPr/>
        </p:nvSpPr>
        <p:spPr>
          <a:xfrm>
            <a:off x="228600" y="777240"/>
            <a:ext cx="2240280" cy="1508760"/>
          </a:xfrm>
          <a:prstGeom prst="rect">
            <a:avLst/>
          </a:prstGeom>
          <a:solidFill>
            <a:srgbClr val="F5F5F5"/>
          </a:solidFill>
          <a:ln w="12700">
            <a:solidFill>
              <a:srgbClr val="CCCCCC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228600" y="850392"/>
            <a:ext cx="224028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600" b="1" dirty="0">
                <a:solidFill>
                  <a:srgbClr val="1F386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2.1bn</a:t>
            </a:r>
            <a:endParaRPr lang="en-US" sz="2600" dirty="0"/>
          </a:p>
        </p:txBody>
      </p:sp>
      <p:sp>
        <p:nvSpPr>
          <p:cNvPr id="7" name="Text 5"/>
          <p:cNvSpPr/>
          <p:nvPr/>
        </p:nvSpPr>
        <p:spPr>
          <a:xfrm>
            <a:off x="228600" y="1472184"/>
            <a:ext cx="2240280" cy="7498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50" dirty="0">
                <a:solidFill>
                  <a:srgbClr val="5555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tonnes of municipal solid</a:t>
            </a:r>
            <a:endParaRPr lang="en-US" sz="950" dirty="0"/>
          </a:p>
          <a:p>
            <a:pPr marL="0" indent="0" algn="ctr">
              <a:buNone/>
            </a:pPr>
            <a:r>
              <a:rPr lang="en-US" sz="950" dirty="0">
                <a:solidFill>
                  <a:srgbClr val="5555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waste generated in 2023</a:t>
            </a:r>
            <a:endParaRPr lang="en-US" sz="950" dirty="0"/>
          </a:p>
          <a:p>
            <a:pPr marL="0" indent="0" algn="ctr">
              <a:buNone/>
            </a:pPr>
            <a:r>
              <a:rPr lang="en-US" sz="950" dirty="0">
                <a:solidFill>
                  <a:srgbClr val="5555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(UNEP and ISWA, 2024)</a:t>
            </a:r>
            <a:endParaRPr lang="en-US" sz="950" dirty="0"/>
          </a:p>
        </p:txBody>
      </p:sp>
      <p:sp>
        <p:nvSpPr>
          <p:cNvPr id="8" name="Shape 6"/>
          <p:cNvSpPr/>
          <p:nvPr/>
        </p:nvSpPr>
        <p:spPr>
          <a:xfrm>
            <a:off x="2651760" y="777240"/>
            <a:ext cx="2240280" cy="1508760"/>
          </a:xfrm>
          <a:prstGeom prst="rect">
            <a:avLst/>
          </a:prstGeom>
          <a:solidFill>
            <a:srgbClr val="F5F5F5"/>
          </a:solidFill>
          <a:ln w="12700">
            <a:solidFill>
              <a:srgbClr val="CCCCCC"/>
            </a:solidFill>
            <a:prstDash val="solid"/>
          </a:ln>
        </p:spPr>
      </p:sp>
      <p:sp>
        <p:nvSpPr>
          <p:cNvPr id="9" name="Text 7"/>
          <p:cNvSpPr/>
          <p:nvPr/>
        </p:nvSpPr>
        <p:spPr>
          <a:xfrm>
            <a:off x="2651760" y="850392"/>
            <a:ext cx="224028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600" b="1" dirty="0">
                <a:solidFill>
                  <a:srgbClr val="1F386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3.8bn</a:t>
            </a:r>
            <a:endParaRPr lang="en-US" sz="2600" dirty="0"/>
          </a:p>
        </p:txBody>
      </p:sp>
      <p:sp>
        <p:nvSpPr>
          <p:cNvPr id="10" name="Text 8"/>
          <p:cNvSpPr/>
          <p:nvPr/>
        </p:nvSpPr>
        <p:spPr>
          <a:xfrm>
            <a:off x="2651760" y="1472184"/>
            <a:ext cx="2240280" cy="7498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50" dirty="0">
                <a:solidFill>
                  <a:srgbClr val="5555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tonnes projected</a:t>
            </a:r>
            <a:endParaRPr lang="en-US" sz="950" dirty="0"/>
          </a:p>
          <a:p>
            <a:pPr marL="0" indent="0" algn="ctr">
              <a:buNone/>
            </a:pPr>
            <a:r>
              <a:rPr lang="en-US" sz="950" dirty="0">
                <a:solidFill>
                  <a:srgbClr val="5555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by 2050</a:t>
            </a:r>
            <a:endParaRPr lang="en-US" sz="950" dirty="0"/>
          </a:p>
          <a:p>
            <a:pPr marL="0" indent="0" algn="ctr">
              <a:buNone/>
            </a:pPr>
            <a:r>
              <a:rPr lang="en-US" sz="950" dirty="0">
                <a:solidFill>
                  <a:srgbClr val="5555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(UNEP and ISWA, 2024)</a:t>
            </a:r>
            <a:endParaRPr lang="en-US" sz="950" dirty="0"/>
          </a:p>
        </p:txBody>
      </p:sp>
      <p:sp>
        <p:nvSpPr>
          <p:cNvPr id="11" name="Shape 9"/>
          <p:cNvSpPr/>
          <p:nvPr/>
        </p:nvSpPr>
        <p:spPr>
          <a:xfrm>
            <a:off x="228600" y="2468880"/>
            <a:ext cx="2240280" cy="1508760"/>
          </a:xfrm>
          <a:prstGeom prst="rect">
            <a:avLst/>
          </a:prstGeom>
          <a:solidFill>
            <a:srgbClr val="F5F5F5"/>
          </a:solidFill>
          <a:ln w="12700">
            <a:solidFill>
              <a:srgbClr val="CCCCCC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228600" y="2542032"/>
            <a:ext cx="224028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600" b="1" dirty="0">
                <a:solidFill>
                  <a:srgbClr val="1F386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22m</a:t>
            </a:r>
            <a:endParaRPr lang="en-US" sz="2600" dirty="0"/>
          </a:p>
        </p:txBody>
      </p:sp>
      <p:sp>
        <p:nvSpPr>
          <p:cNvPr id="13" name="Text 11"/>
          <p:cNvSpPr/>
          <p:nvPr/>
        </p:nvSpPr>
        <p:spPr>
          <a:xfrm>
            <a:off x="228600" y="3163824"/>
            <a:ext cx="2240280" cy="7498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50" dirty="0">
                <a:solidFill>
                  <a:srgbClr val="5555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tonnes of plastic leaked</a:t>
            </a:r>
            <a:endParaRPr lang="en-US" sz="950" dirty="0"/>
          </a:p>
          <a:p>
            <a:pPr marL="0" indent="0" algn="ctr">
              <a:buNone/>
            </a:pPr>
            <a:r>
              <a:rPr lang="en-US" sz="950" dirty="0">
                <a:solidFill>
                  <a:srgbClr val="5555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into the environment in 2019</a:t>
            </a:r>
            <a:endParaRPr lang="en-US" sz="950" dirty="0"/>
          </a:p>
          <a:p>
            <a:pPr marL="0" indent="0" algn="ctr">
              <a:buNone/>
            </a:pPr>
            <a:r>
              <a:rPr lang="en-US" sz="950" dirty="0">
                <a:solidFill>
                  <a:srgbClr val="5555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(OECD, 2022)</a:t>
            </a:r>
            <a:endParaRPr lang="en-US" sz="950" dirty="0"/>
          </a:p>
        </p:txBody>
      </p:sp>
      <p:sp>
        <p:nvSpPr>
          <p:cNvPr id="14" name="Shape 12"/>
          <p:cNvSpPr/>
          <p:nvPr/>
        </p:nvSpPr>
        <p:spPr>
          <a:xfrm>
            <a:off x="2651760" y="2468880"/>
            <a:ext cx="2240280" cy="1508760"/>
          </a:xfrm>
          <a:prstGeom prst="rect">
            <a:avLst/>
          </a:prstGeom>
          <a:solidFill>
            <a:srgbClr val="F5F5F5"/>
          </a:solidFill>
          <a:ln w="12700">
            <a:solidFill>
              <a:srgbClr val="CCCCCC"/>
            </a:solidFill>
            <a:prstDash val="solid"/>
          </a:ln>
        </p:spPr>
      </p:sp>
      <p:sp>
        <p:nvSpPr>
          <p:cNvPr id="15" name="Text 13"/>
          <p:cNvSpPr/>
          <p:nvPr/>
        </p:nvSpPr>
        <p:spPr>
          <a:xfrm>
            <a:off x="2651760" y="2542032"/>
            <a:ext cx="224028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600" b="1" dirty="0">
                <a:solidFill>
                  <a:srgbClr val="1F386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$640bn</a:t>
            </a:r>
            <a:endParaRPr lang="en-US" sz="2600" dirty="0"/>
          </a:p>
        </p:txBody>
      </p:sp>
      <p:sp>
        <p:nvSpPr>
          <p:cNvPr id="16" name="Text 14"/>
          <p:cNvSpPr/>
          <p:nvPr/>
        </p:nvSpPr>
        <p:spPr>
          <a:xfrm>
            <a:off x="2651760" y="3163824"/>
            <a:ext cx="2240280" cy="7498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50" dirty="0">
                <a:solidFill>
                  <a:srgbClr val="5555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projected annual cost of</a:t>
            </a:r>
            <a:endParaRPr lang="en-US" sz="950" dirty="0"/>
          </a:p>
          <a:p>
            <a:pPr marL="0" indent="0" algn="ctr">
              <a:buNone/>
            </a:pPr>
            <a:r>
              <a:rPr lang="en-US" sz="950" dirty="0">
                <a:solidFill>
                  <a:srgbClr val="5555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poor waste management</a:t>
            </a:r>
            <a:endParaRPr lang="en-US" sz="950" dirty="0"/>
          </a:p>
          <a:p>
            <a:pPr marL="0" indent="0" algn="ctr">
              <a:buNone/>
            </a:pPr>
            <a:r>
              <a:rPr lang="en-US" sz="950" dirty="0">
                <a:solidFill>
                  <a:srgbClr val="5555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by 2050 (UNEP and ISWA, 2024)</a:t>
            </a:r>
            <a:endParaRPr lang="en-US" sz="950" dirty="0"/>
          </a:p>
        </p:txBody>
      </p:sp>
      <p:sp>
        <p:nvSpPr>
          <p:cNvPr id="17" name="Text 15"/>
          <p:cNvSpPr/>
          <p:nvPr/>
        </p:nvSpPr>
        <p:spPr>
          <a:xfrm>
            <a:off x="228600" y="4224528"/>
            <a:ext cx="48463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5555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Only 9% of all plastics ever produced have been recycled; 22% leaked uncontrolled into the environment (OECD, 2022)</a:t>
            </a:r>
            <a:endParaRPr lang="en-US" sz="1000" dirty="0"/>
          </a:p>
        </p:txBody>
      </p:sp>
      <p:pic>
        <p:nvPicPr>
          <p:cNvPr id="18" name="Image 0" descr="/home/claude/unpacked_proposal/word/media/image2.jp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5257800" y="749808"/>
            <a:ext cx="3611880" cy="3383280"/>
          </a:xfrm>
          <a:prstGeom prst="rect">
            <a:avLst/>
          </a:prstGeom>
        </p:spPr>
      </p:pic>
      <p:sp>
        <p:nvSpPr>
          <p:cNvPr id="19" name="Text 16"/>
          <p:cNvSpPr/>
          <p:nvPr/>
        </p:nvSpPr>
        <p:spPr>
          <a:xfrm>
            <a:off x="5257800" y="4151376"/>
            <a:ext cx="361188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/>
            <a:r>
              <a:rPr lang="en-US" sz="800" i="1" dirty="0">
                <a:solidFill>
                  <a:srgbClr val="8888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Fig. </a:t>
            </a:r>
            <a:r>
              <a:rPr lang="en-US" sz="800" i="1" dirty="0" smtClean="0">
                <a:solidFill>
                  <a:srgbClr val="8888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 </a:t>
            </a:r>
            <a:r>
              <a:rPr lang="en-US" sz="800" i="1" dirty="0" smtClean="0">
                <a:solidFill>
                  <a:srgbClr val="8888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– Plastic waste in the river of Bali </a:t>
            </a:r>
            <a:r>
              <a:rPr lang="en-US" sz="800" i="1" dirty="0">
                <a:solidFill>
                  <a:srgbClr val="8888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(Source: </a:t>
            </a:r>
            <a:r>
              <a:rPr lang="en-US" sz="800" i="1" dirty="0">
                <a:solidFill>
                  <a:srgbClr val="888888"/>
                </a:solidFill>
                <a:latin typeface="Calibri" pitchFamily="34" charset="0"/>
                <a:ea typeface="Calibri" pitchFamily="34" charset="-122"/>
                <a:cs typeface="Calibri" pitchFamily="34" charset="-120"/>
                <a:hlinkClick r:id="rId4"/>
              </a:rPr>
              <a:t>https://</a:t>
            </a:r>
            <a:r>
              <a:rPr lang="en-US" sz="800" i="1" dirty="0" smtClean="0">
                <a:solidFill>
                  <a:srgbClr val="888888"/>
                </a:solidFill>
                <a:latin typeface="Calibri" pitchFamily="34" charset="0"/>
                <a:ea typeface="Calibri" pitchFamily="34" charset="-122"/>
                <a:cs typeface="Calibri" pitchFamily="34" charset="-120"/>
                <a:hlinkClick r:id="rId4"/>
              </a:rPr>
              <a:t>commons.wikimedia.org/wiki/File:Bali_river_waste.jpg</a:t>
            </a:r>
            <a:r>
              <a:rPr lang="en-US" sz="800" i="1" dirty="0" smtClean="0">
                <a:solidFill>
                  <a:srgbClr val="8888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; accessed on 19 Apr, 2026)</a:t>
            </a:r>
            <a:endParaRPr lang="en-US" sz="800" baseline="30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40080"/>
          </a:xfrm>
          <a:prstGeom prst="rect">
            <a:avLst/>
          </a:prstGeom>
          <a:solidFill>
            <a:srgbClr val="1F3864"/>
          </a:solidFill>
          <a:ln w="12700">
            <a:solidFill>
              <a:srgbClr val="1F3864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274320" y="0"/>
            <a:ext cx="859536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Aim and Objectives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8046720" y="4846320"/>
            <a:ext cx="914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AAAAA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 / 11</a:t>
            </a:r>
            <a:endParaRPr lang="en-US" sz="900" dirty="0"/>
          </a:p>
        </p:txBody>
      </p:sp>
      <p:sp>
        <p:nvSpPr>
          <p:cNvPr id="5" name="Shape 3"/>
          <p:cNvSpPr/>
          <p:nvPr/>
        </p:nvSpPr>
        <p:spPr>
          <a:xfrm>
            <a:off x="274320" y="777240"/>
            <a:ext cx="8595360" cy="868680"/>
          </a:xfrm>
          <a:prstGeom prst="rect">
            <a:avLst/>
          </a:prstGeom>
          <a:solidFill>
            <a:srgbClr val="E8F0FB"/>
          </a:solidFill>
          <a:ln w="12700">
            <a:solidFill>
              <a:srgbClr val="A8C0E8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411480" y="804672"/>
            <a:ext cx="8321040" cy="8046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Aim: </a:t>
            </a:r>
            <a:r>
              <a:rPr lang="en-US" sz="12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 systematically assess the effectiveness of waste management strategies in reducing wildlife exposure to plastic pollution in terrestrial, freshwater, and urban environments.</a:t>
            </a:r>
            <a:endParaRPr lang="en-US" sz="1250" dirty="0"/>
          </a:p>
        </p:txBody>
      </p:sp>
      <p:sp>
        <p:nvSpPr>
          <p:cNvPr id="7" name="Text 5"/>
          <p:cNvSpPr/>
          <p:nvPr/>
        </p:nvSpPr>
        <p:spPr>
          <a:xfrm>
            <a:off x="274320" y="1783080"/>
            <a:ext cx="36576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F386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Objectives</a:t>
            </a:r>
            <a:endParaRPr lang="en-US" sz="1400" dirty="0"/>
          </a:p>
        </p:txBody>
      </p:sp>
      <p:sp>
        <p:nvSpPr>
          <p:cNvPr id="8" name="Shape 6"/>
          <p:cNvSpPr/>
          <p:nvPr/>
        </p:nvSpPr>
        <p:spPr>
          <a:xfrm>
            <a:off x="274320" y="2176272"/>
            <a:ext cx="320040" cy="502920"/>
          </a:xfrm>
          <a:prstGeom prst="rect">
            <a:avLst/>
          </a:prstGeom>
          <a:solidFill>
            <a:srgbClr val="2C6E49"/>
          </a:solidFill>
          <a:ln w="12700">
            <a:solidFill>
              <a:srgbClr val="2C6E49"/>
            </a:solidFill>
            <a:prstDash val="solid"/>
          </a:ln>
        </p:spPr>
      </p:sp>
      <p:sp>
        <p:nvSpPr>
          <p:cNvPr id="9" name="Text 7"/>
          <p:cNvSpPr/>
          <p:nvPr/>
        </p:nvSpPr>
        <p:spPr>
          <a:xfrm>
            <a:off x="274320" y="2176272"/>
            <a:ext cx="3200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</a:t>
            </a:r>
            <a:endParaRPr lang="en-US" sz="1400" dirty="0"/>
          </a:p>
        </p:txBody>
      </p:sp>
      <p:sp>
        <p:nvSpPr>
          <p:cNvPr id="10" name="Shape 8"/>
          <p:cNvSpPr/>
          <p:nvPr/>
        </p:nvSpPr>
        <p:spPr>
          <a:xfrm>
            <a:off x="621792" y="2176272"/>
            <a:ext cx="8247888" cy="502920"/>
          </a:xfrm>
          <a:prstGeom prst="rect">
            <a:avLst/>
          </a:prstGeom>
          <a:solidFill>
            <a:srgbClr val="F2F8F2"/>
          </a:solidFill>
          <a:ln w="12700">
            <a:solidFill>
              <a:srgbClr val="CCCCCC"/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713232" y="2203704"/>
            <a:ext cx="8065008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 identify and evaluate key wildlife exposure pathways associated with plastic pollution.</a:t>
            </a:r>
            <a:endParaRPr lang="en-US" sz="1200" dirty="0"/>
          </a:p>
        </p:txBody>
      </p:sp>
      <p:sp>
        <p:nvSpPr>
          <p:cNvPr id="12" name="Shape 10"/>
          <p:cNvSpPr/>
          <p:nvPr/>
        </p:nvSpPr>
        <p:spPr>
          <a:xfrm>
            <a:off x="274320" y="2862072"/>
            <a:ext cx="320040" cy="502920"/>
          </a:xfrm>
          <a:prstGeom prst="rect">
            <a:avLst/>
          </a:prstGeom>
          <a:solidFill>
            <a:srgbClr val="2C6E49"/>
          </a:solidFill>
          <a:ln w="12700">
            <a:solidFill>
              <a:srgbClr val="2C6E49"/>
            </a:solidFill>
            <a:prstDash val="solid"/>
          </a:ln>
        </p:spPr>
      </p:sp>
      <p:sp>
        <p:nvSpPr>
          <p:cNvPr id="13" name="Text 11"/>
          <p:cNvSpPr/>
          <p:nvPr/>
        </p:nvSpPr>
        <p:spPr>
          <a:xfrm>
            <a:off x="274320" y="2862072"/>
            <a:ext cx="3200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1400" dirty="0"/>
          </a:p>
        </p:txBody>
      </p:sp>
      <p:sp>
        <p:nvSpPr>
          <p:cNvPr id="14" name="Shape 12"/>
          <p:cNvSpPr/>
          <p:nvPr/>
        </p:nvSpPr>
        <p:spPr>
          <a:xfrm>
            <a:off x="621792" y="2862072"/>
            <a:ext cx="8247888" cy="502920"/>
          </a:xfrm>
          <a:prstGeom prst="rect">
            <a:avLst/>
          </a:prstGeom>
          <a:solidFill>
            <a:srgbClr val="F5F5F5"/>
          </a:solidFill>
          <a:ln w="12700">
            <a:solidFill>
              <a:srgbClr val="CCCCCC"/>
            </a:solidFill>
            <a:prstDash val="solid"/>
          </a:ln>
        </p:spPr>
      </p:sp>
      <p:sp>
        <p:nvSpPr>
          <p:cNvPr id="15" name="Text 13"/>
          <p:cNvSpPr/>
          <p:nvPr/>
        </p:nvSpPr>
        <p:spPr>
          <a:xfrm>
            <a:off x="713232" y="2889504"/>
            <a:ext cx="8065008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 assess the effectiveness of various waste management strategies in mitigating wildlife exposure to plastic.</a:t>
            </a:r>
            <a:endParaRPr lang="en-US" sz="1200" dirty="0"/>
          </a:p>
        </p:txBody>
      </p:sp>
      <p:sp>
        <p:nvSpPr>
          <p:cNvPr id="16" name="Shape 14"/>
          <p:cNvSpPr/>
          <p:nvPr/>
        </p:nvSpPr>
        <p:spPr>
          <a:xfrm>
            <a:off x="274320" y="3547872"/>
            <a:ext cx="320040" cy="502920"/>
          </a:xfrm>
          <a:prstGeom prst="rect">
            <a:avLst/>
          </a:prstGeom>
          <a:solidFill>
            <a:srgbClr val="2C6E49"/>
          </a:solidFill>
          <a:ln w="12700">
            <a:solidFill>
              <a:srgbClr val="2C6E49"/>
            </a:solidFill>
            <a:prstDash val="solid"/>
          </a:ln>
        </p:spPr>
      </p:sp>
      <p:sp>
        <p:nvSpPr>
          <p:cNvPr id="17" name="Text 15"/>
          <p:cNvSpPr/>
          <p:nvPr/>
        </p:nvSpPr>
        <p:spPr>
          <a:xfrm>
            <a:off x="274320" y="3547872"/>
            <a:ext cx="3200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1400" dirty="0"/>
          </a:p>
        </p:txBody>
      </p:sp>
      <p:sp>
        <p:nvSpPr>
          <p:cNvPr id="18" name="Shape 16"/>
          <p:cNvSpPr/>
          <p:nvPr/>
        </p:nvSpPr>
        <p:spPr>
          <a:xfrm>
            <a:off x="621792" y="3547872"/>
            <a:ext cx="8247888" cy="502920"/>
          </a:xfrm>
          <a:prstGeom prst="rect">
            <a:avLst/>
          </a:prstGeom>
          <a:solidFill>
            <a:srgbClr val="F2F8F2"/>
          </a:solidFill>
          <a:ln w="12700">
            <a:solidFill>
              <a:srgbClr val="CCCCCC"/>
            </a:solidFill>
            <a:prstDash val="solid"/>
          </a:ln>
        </p:spPr>
      </p:sp>
      <p:sp>
        <p:nvSpPr>
          <p:cNvPr id="19" name="Text 17"/>
          <p:cNvSpPr/>
          <p:nvPr/>
        </p:nvSpPr>
        <p:spPr>
          <a:xfrm>
            <a:off x="713232" y="3575304"/>
            <a:ext cx="8065008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 explore governance factors and their impact on the success of waste management strategies.</a:t>
            </a:r>
            <a:endParaRPr lang="en-US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40080"/>
          </a:xfrm>
          <a:prstGeom prst="rect">
            <a:avLst/>
          </a:prstGeom>
          <a:solidFill>
            <a:srgbClr val="1F3864"/>
          </a:solidFill>
          <a:ln w="12700">
            <a:solidFill>
              <a:srgbClr val="1F3864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274320" y="0"/>
            <a:ext cx="859536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Questions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8046720" y="4846320"/>
            <a:ext cx="914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AAAAA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 / 11</a:t>
            </a:r>
            <a:endParaRPr lang="en-US" sz="900" dirty="0"/>
          </a:p>
        </p:txBody>
      </p:sp>
      <p:sp>
        <p:nvSpPr>
          <p:cNvPr id="5" name="Shape 3"/>
          <p:cNvSpPr/>
          <p:nvPr/>
        </p:nvSpPr>
        <p:spPr>
          <a:xfrm>
            <a:off x="274320" y="822960"/>
            <a:ext cx="457200" cy="1051560"/>
          </a:xfrm>
          <a:prstGeom prst="rect">
            <a:avLst/>
          </a:prstGeom>
          <a:solidFill>
            <a:srgbClr val="1F3864"/>
          </a:solidFill>
          <a:ln w="12700">
            <a:solidFill>
              <a:srgbClr val="1F3864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274320" y="822960"/>
            <a:ext cx="457200" cy="1051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Q1</a:t>
            </a:r>
            <a:endParaRPr lang="en-US" sz="1600" dirty="0"/>
          </a:p>
        </p:txBody>
      </p:sp>
      <p:sp>
        <p:nvSpPr>
          <p:cNvPr id="7" name="Shape 5"/>
          <p:cNvSpPr/>
          <p:nvPr/>
        </p:nvSpPr>
        <p:spPr>
          <a:xfrm>
            <a:off x="758952" y="822960"/>
            <a:ext cx="8110728" cy="1051560"/>
          </a:xfrm>
          <a:prstGeom prst="rect">
            <a:avLst/>
          </a:prstGeom>
          <a:solidFill>
            <a:srgbClr val="F0F4FA"/>
          </a:solidFill>
          <a:ln w="12700">
            <a:solidFill>
              <a:srgbClr val="CCCCCC"/>
            </a:solidFill>
            <a:prstDash val="solid"/>
          </a:ln>
        </p:spPr>
      </p:sp>
      <p:sp>
        <p:nvSpPr>
          <p:cNvPr id="8" name="Text 6"/>
          <p:cNvSpPr/>
          <p:nvPr/>
        </p:nvSpPr>
        <p:spPr>
          <a:xfrm>
            <a:off x="914400" y="896112"/>
            <a:ext cx="786384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are the most effective waste management strategies to reduce wildlife exposure to plastic pollution in terrestrial, freshwater, and urban ecosystems?</a:t>
            </a:r>
            <a:endParaRPr lang="en-US" sz="1250" dirty="0"/>
          </a:p>
        </p:txBody>
      </p:sp>
      <p:sp>
        <p:nvSpPr>
          <p:cNvPr id="9" name="Shape 7"/>
          <p:cNvSpPr/>
          <p:nvPr/>
        </p:nvSpPr>
        <p:spPr>
          <a:xfrm>
            <a:off x="274320" y="2148840"/>
            <a:ext cx="457200" cy="1051560"/>
          </a:xfrm>
          <a:prstGeom prst="rect">
            <a:avLst/>
          </a:prstGeom>
          <a:solidFill>
            <a:srgbClr val="1F3864"/>
          </a:solidFill>
          <a:ln w="12700">
            <a:solidFill>
              <a:srgbClr val="1F3864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274320" y="2148840"/>
            <a:ext cx="457200" cy="1051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Q2</a:t>
            </a:r>
            <a:endParaRPr lang="en-US" sz="1600" dirty="0"/>
          </a:p>
        </p:txBody>
      </p:sp>
      <p:sp>
        <p:nvSpPr>
          <p:cNvPr id="11" name="Shape 9"/>
          <p:cNvSpPr/>
          <p:nvPr/>
        </p:nvSpPr>
        <p:spPr>
          <a:xfrm>
            <a:off x="758952" y="2148840"/>
            <a:ext cx="8110728" cy="1051560"/>
          </a:xfrm>
          <a:prstGeom prst="rect">
            <a:avLst/>
          </a:prstGeom>
          <a:solidFill>
            <a:srgbClr val="F5F5F5"/>
          </a:solidFill>
          <a:ln w="12700">
            <a:solidFill>
              <a:srgbClr val="CCCCCC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914400" y="2221992"/>
            <a:ext cx="786384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How can governance quality and public participation influence the success of waste management strategies in mitigating plastic pollution impacts on wildlife?</a:t>
            </a:r>
            <a:endParaRPr lang="en-US" sz="1250" dirty="0"/>
          </a:p>
        </p:txBody>
      </p:sp>
      <p:sp>
        <p:nvSpPr>
          <p:cNvPr id="13" name="Shape 11"/>
          <p:cNvSpPr/>
          <p:nvPr/>
        </p:nvSpPr>
        <p:spPr>
          <a:xfrm>
            <a:off x="274320" y="3474720"/>
            <a:ext cx="457200" cy="1051560"/>
          </a:xfrm>
          <a:prstGeom prst="rect">
            <a:avLst/>
          </a:prstGeom>
          <a:solidFill>
            <a:srgbClr val="1F3864"/>
          </a:solidFill>
          <a:ln w="12700">
            <a:solidFill>
              <a:srgbClr val="1F3864"/>
            </a:solidFill>
            <a:prstDash val="solid"/>
          </a:ln>
        </p:spPr>
      </p:sp>
      <p:sp>
        <p:nvSpPr>
          <p:cNvPr id="14" name="Text 12"/>
          <p:cNvSpPr/>
          <p:nvPr/>
        </p:nvSpPr>
        <p:spPr>
          <a:xfrm>
            <a:off x="274320" y="3474720"/>
            <a:ext cx="457200" cy="1051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Q3</a:t>
            </a:r>
            <a:endParaRPr lang="en-US" sz="1600" dirty="0"/>
          </a:p>
        </p:txBody>
      </p:sp>
      <p:sp>
        <p:nvSpPr>
          <p:cNvPr id="15" name="Shape 13"/>
          <p:cNvSpPr/>
          <p:nvPr/>
        </p:nvSpPr>
        <p:spPr>
          <a:xfrm>
            <a:off x="758952" y="3474720"/>
            <a:ext cx="8110728" cy="1051560"/>
          </a:xfrm>
          <a:prstGeom prst="rect">
            <a:avLst/>
          </a:prstGeom>
          <a:solidFill>
            <a:srgbClr val="F0F4FA"/>
          </a:solidFill>
          <a:ln w="12700">
            <a:solidFill>
              <a:srgbClr val="CCCCCC"/>
            </a:solidFill>
            <a:prstDash val="solid"/>
          </a:ln>
        </p:spPr>
      </p:sp>
      <p:sp>
        <p:nvSpPr>
          <p:cNvPr id="16" name="Text 14"/>
          <p:cNvSpPr/>
          <p:nvPr/>
        </p:nvSpPr>
        <p:spPr>
          <a:xfrm>
            <a:off x="914400" y="3547872"/>
            <a:ext cx="786384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specific wildlife exposure pathways are most harmful, and how can waste management practices be targeted to interrupt these pathways effectively?</a:t>
            </a:r>
            <a:endParaRPr lang="en-US" sz="125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40080"/>
          </a:xfrm>
          <a:prstGeom prst="rect">
            <a:avLst/>
          </a:prstGeom>
          <a:solidFill>
            <a:srgbClr val="1F3864"/>
          </a:solidFill>
          <a:ln w="12700">
            <a:solidFill>
              <a:srgbClr val="1F3864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274320" y="0"/>
            <a:ext cx="859536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Wildlife Exposure Pathways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8046720" y="4846320"/>
            <a:ext cx="914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AAAAA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 / 11</a:t>
            </a:r>
            <a:endParaRPr lang="en-US" sz="900" dirty="0"/>
          </a:p>
        </p:txBody>
      </p:sp>
      <p:graphicFrame>
        <p:nvGraphicFramePr>
          <p:cNvPr id="6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274320" y="749808"/>
          <a:ext cx="5394960" cy="2667000"/>
        </p:xfrm>
        <a:graphic>
          <a:graphicData uri="http://schemas.openxmlformats.org/drawingml/2006/table">
            <a:tbl>
              <a:tblPr/>
              <a:tblGrid>
                <a:gridCol w="1097280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1417320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  <a:gridCol w="1691640">
                  <a:extLst>
                    <a:ext uri="{9D8B030D-6E8A-4147-A177-3AD203B41FA5}">
                      <a16:colId xmlns:a16="http://schemas.microsoft.com/office/drawing/2014/main" xmlns="" val="20002"/>
                    </a:ext>
                  </a:extLst>
                </a:gridCol>
                <a:gridCol w="1188720">
                  <a:extLst>
                    <a:ext uri="{9D8B030D-6E8A-4147-A177-3AD203B41FA5}">
                      <a16:colId xmlns:a16="http://schemas.microsoft.com/office/drawing/2014/main" xmlns="" val="20003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Pathway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F3864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Mechanism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F3864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Wildlife Implication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F3864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Key Evidence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F386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b="1" dirty="0">
                          <a:solidFill>
                            <a:srgbClr val="1A1A1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Ingestion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1A1A1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Animals consume fragments overlapping with food size ranges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1A1A1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Digestive blockage, reduced feeding efficiency, pollutant transfer into food webs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1A1A1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Jâms et al. (2020); Rochman et al. (2016)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b="1" dirty="0">
                          <a:solidFill>
                            <a:srgbClr val="1A1A1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Entanglement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EE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1A1A1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Flexible items trap or injure animals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EE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1A1A1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Injury, restricted movement, drowning or death. Turtles, eared seals and polar bears most affected.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EE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1A1A1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Borrelle et al. (2020); Issifu and Sumaila (2020)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E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b="1" dirty="0">
                          <a:solidFill>
                            <a:srgbClr val="1A1A1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Chemical Exposure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1A1A1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Additives, leachates, combustion residues enter soils and water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1A1A1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Chronic stress affecting physiology, behaviour and reproduction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1A1A1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Sigmund et al. (2023); Bean et al. (2024)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b="1" dirty="0">
                          <a:solidFill>
                            <a:srgbClr val="1A1A1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Habitat Alteration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EE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1A1A1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Litter changes physical structure, water quality and substrate conditions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EE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1A1A1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Altered community composition; reduced freshwater biodiversity even at moderate litter levels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EE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1A1A1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Milner et al. (2025); Sheng et al. (2024)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E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4"/>
                  </a:ext>
                </a:extLst>
              </a:tr>
            </a:tbl>
          </a:graphicData>
        </a:graphic>
      </p:graphicFrame>
      <p:pic>
        <p:nvPicPr>
          <p:cNvPr id="5" name="Image 0" descr="/home/claude/unpacked_proposal/word/media/image4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5806440" y="749808"/>
            <a:ext cx="3108960" cy="3749040"/>
          </a:xfrm>
          <a:prstGeom prst="rect">
            <a:avLst/>
          </a:prstGeom>
        </p:spPr>
      </p:pic>
      <p:sp>
        <p:nvSpPr>
          <p:cNvPr id="7" name="Text 3"/>
          <p:cNvSpPr/>
          <p:nvPr/>
        </p:nvSpPr>
        <p:spPr>
          <a:xfrm>
            <a:off x="5806440" y="4526280"/>
            <a:ext cx="31089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750" i="1" dirty="0">
                <a:solidFill>
                  <a:srgbClr val="8888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Fig. </a:t>
            </a:r>
            <a:r>
              <a:rPr lang="en-US" sz="750" i="1" dirty="0" smtClean="0">
                <a:solidFill>
                  <a:srgbClr val="8888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 </a:t>
            </a:r>
            <a:r>
              <a:rPr lang="en-US" sz="750" i="1" dirty="0">
                <a:solidFill>
                  <a:srgbClr val="8888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– Reported marine plastic entanglement incidents by animal group</a:t>
            </a:r>
            <a:endParaRPr lang="en-US" sz="750" dirty="0"/>
          </a:p>
          <a:p>
            <a:pPr marL="0" indent="0" algn="ctr">
              <a:buNone/>
            </a:pPr>
            <a:r>
              <a:rPr lang="en-US" sz="750" i="1" dirty="0">
                <a:solidFill>
                  <a:srgbClr val="8888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(Issifu and Sumaila, 2020)</a:t>
            </a:r>
            <a:endParaRPr lang="en-US" sz="75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40080"/>
          </a:xfrm>
          <a:prstGeom prst="rect">
            <a:avLst/>
          </a:prstGeom>
          <a:solidFill>
            <a:srgbClr val="1F3864"/>
          </a:solidFill>
          <a:ln w="12700">
            <a:solidFill>
              <a:srgbClr val="1F3864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274320" y="0"/>
            <a:ext cx="859536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Evaluation of Waste Management Strategies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8046720" y="4846320"/>
            <a:ext cx="914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AAAAA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 / 11</a:t>
            </a:r>
            <a:endParaRPr lang="en-US" sz="900" dirty="0"/>
          </a:p>
        </p:txBody>
      </p:sp>
      <p:graphicFrame>
        <p:nvGraphicFramePr>
          <p:cNvPr id="7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228600" y="749808"/>
          <a:ext cx="7772400" cy="2110740"/>
        </p:xfrm>
        <a:graphic>
          <a:graphicData uri="http://schemas.openxmlformats.org/drawingml/2006/table">
            <a:tbl>
              <a:tblPr/>
              <a:tblGrid>
                <a:gridCol w="1737360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1417320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  <a:gridCol w="1188720">
                  <a:extLst>
                    <a:ext uri="{9D8B030D-6E8A-4147-A177-3AD203B41FA5}">
                      <a16:colId xmlns:a16="http://schemas.microsoft.com/office/drawing/2014/main" xmlns="" val="20002"/>
                    </a:ext>
                  </a:extLst>
                </a:gridCol>
                <a:gridCol w="1417320">
                  <a:extLst>
                    <a:ext uri="{9D8B030D-6E8A-4147-A177-3AD203B41FA5}">
                      <a16:colId xmlns:a16="http://schemas.microsoft.com/office/drawing/2014/main" xmlns="" val="20003"/>
                    </a:ext>
                  </a:extLst>
                </a:gridCol>
                <a:gridCol w="2011680">
                  <a:extLst>
                    <a:ext uri="{9D8B030D-6E8A-4147-A177-3AD203B41FA5}">
                      <a16:colId xmlns:a16="http://schemas.microsoft.com/office/drawing/2014/main" xmlns="" val="20004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Strategy</a:t>
                      </a:r>
                      <a:endParaRPr lang="en-US" sz="9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F3864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Where It Acts</a:t>
                      </a:r>
                      <a:endParaRPr lang="en-US" sz="9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F3864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Preventive Strength</a:t>
                      </a:r>
                      <a:endParaRPr lang="en-US" sz="9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F3864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Wildlife Value</a:t>
                      </a:r>
                      <a:endParaRPr lang="en-US" sz="9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F3864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Main Limitation</a:t>
                      </a:r>
                      <a:endParaRPr lang="en-US" sz="9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F386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b="1" dirty="0">
                          <a:solidFill>
                            <a:srgbClr val="1A1A1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Prevention &amp; product redesign</a:t>
                      </a:r>
                      <a:endParaRPr lang="en-US" sz="9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dirty="0">
                          <a:solidFill>
                            <a:srgbClr val="1A1A1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At source, before waste created</a:t>
                      </a:r>
                      <a:endParaRPr lang="en-US" sz="9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b="1" dirty="0">
                          <a:solidFill>
                            <a:srgbClr val="1A663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Very high</a:t>
                      </a:r>
                      <a:endParaRPr lang="en-US" sz="9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b="1" dirty="0">
                          <a:solidFill>
                            <a:srgbClr val="1A663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Very high</a:t>
                      </a:r>
                      <a:endParaRPr lang="en-US" sz="9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dirty="0">
                          <a:solidFill>
                            <a:srgbClr val="1A1A1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Requires regulation and market reform</a:t>
                      </a:r>
                      <a:endParaRPr lang="en-US" sz="9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b="1" dirty="0">
                          <a:solidFill>
                            <a:srgbClr val="1A1A1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Reliable collection &amp; segregation</a:t>
                      </a:r>
                      <a:endParaRPr lang="en-US" sz="9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EE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dirty="0">
                          <a:solidFill>
                            <a:srgbClr val="1A1A1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Before leakage, during handling</a:t>
                      </a:r>
                      <a:endParaRPr lang="en-US" sz="9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EE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b="1" dirty="0">
                          <a:solidFill>
                            <a:srgbClr val="1A663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High</a:t>
                      </a:r>
                      <a:endParaRPr lang="en-US" sz="9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EE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b="1" dirty="0">
                          <a:solidFill>
                            <a:srgbClr val="1A663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High</a:t>
                      </a:r>
                      <a:endParaRPr lang="en-US" sz="9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EE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dirty="0">
                          <a:solidFill>
                            <a:srgbClr val="1A1A1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Fails where service continuity is weak</a:t>
                      </a:r>
                      <a:endParaRPr lang="en-US" sz="9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E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b="1" dirty="0">
                          <a:solidFill>
                            <a:srgbClr val="1A1A1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Deposit return schemes &amp; EPR</a:t>
                      </a:r>
                      <a:endParaRPr lang="en-US" sz="9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dirty="0">
                          <a:solidFill>
                            <a:srgbClr val="1A1A1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Product and recovery system level</a:t>
                      </a:r>
                      <a:endParaRPr lang="en-US" sz="9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b="1" dirty="0">
                          <a:solidFill>
                            <a:srgbClr val="9977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Medium–high</a:t>
                      </a:r>
                      <a:endParaRPr lang="en-US" sz="9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b="1" dirty="0">
                          <a:solidFill>
                            <a:srgbClr val="9977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Medium–high</a:t>
                      </a:r>
                      <a:endParaRPr lang="en-US" sz="9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dirty="0">
                          <a:solidFill>
                            <a:srgbClr val="1A1A1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Depends on scheme design (Picuno et al., 2025)</a:t>
                      </a:r>
                      <a:endParaRPr lang="en-US" sz="9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b="1" dirty="0">
                          <a:solidFill>
                            <a:srgbClr val="1A1A1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Hydrological hotspot interception</a:t>
                      </a:r>
                      <a:endParaRPr lang="en-US" sz="9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EE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dirty="0">
                          <a:solidFill>
                            <a:srgbClr val="1A1A1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Drains, streams, rivers, outlets</a:t>
                      </a:r>
                      <a:endParaRPr lang="en-US" sz="9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EE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b="1" dirty="0">
                          <a:solidFill>
                            <a:srgbClr val="9977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Medium</a:t>
                      </a:r>
                      <a:endParaRPr lang="en-US" sz="9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EE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b="1" dirty="0">
                          <a:solidFill>
                            <a:srgbClr val="1A663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High in targeted locations</a:t>
                      </a:r>
                      <a:endParaRPr lang="en-US" sz="9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EE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dirty="0">
                          <a:solidFill>
                            <a:srgbClr val="1A1A1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Cannot substitute upstream reform (Meijer et al., 2021)</a:t>
                      </a:r>
                      <a:endParaRPr lang="en-US" sz="9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E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b="1" dirty="0">
                          <a:solidFill>
                            <a:srgbClr val="1A1A1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Cleanup + habitat restoration</a:t>
                      </a:r>
                      <a:endParaRPr lang="en-US" sz="9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dirty="0">
                          <a:solidFill>
                            <a:srgbClr val="1A1A1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After leakage has occurred</a:t>
                      </a:r>
                      <a:endParaRPr lang="en-US" sz="9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b="1" dirty="0">
                          <a:solidFill>
                            <a:srgbClr val="CC33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Low (prevention)</a:t>
                      </a:r>
                      <a:endParaRPr lang="en-US" sz="9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b="1" dirty="0">
                          <a:solidFill>
                            <a:srgbClr val="9977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Medium–high where legacy pollution harms habitat</a:t>
                      </a:r>
                      <a:endParaRPr lang="en-US" sz="9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dirty="0">
                          <a:solidFill>
                            <a:srgbClr val="1A1A1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May cause short-term ecological trade-offs (Milner et al., 2025)</a:t>
                      </a:r>
                      <a:endParaRPr lang="en-US" sz="9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5"/>
                  </a:ext>
                </a:extLst>
              </a:tr>
            </a:tbl>
          </a:graphicData>
        </a:graphic>
      </p:graphicFrame>
      <p:sp>
        <p:nvSpPr>
          <p:cNvPr id="6" name="Text 3"/>
          <p:cNvSpPr/>
          <p:nvPr/>
        </p:nvSpPr>
        <p:spPr>
          <a:xfrm>
            <a:off x="0" y="3075790"/>
            <a:ext cx="86868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5555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Key finding: Cleanup alone cannot keep pace with rising plastic generation unless upstream prevention also advances (Borrelle et al., 2020; Lau et al., 2020)</a:t>
            </a:r>
            <a:endParaRPr lang="en-US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40080"/>
          </a:xfrm>
          <a:prstGeom prst="rect">
            <a:avLst/>
          </a:prstGeom>
          <a:solidFill>
            <a:srgbClr val="1F3864"/>
          </a:solidFill>
          <a:ln w="12700">
            <a:solidFill>
              <a:srgbClr val="1F3864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274320" y="0"/>
            <a:ext cx="859536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Literature Gap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8046720" y="4846320"/>
            <a:ext cx="914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AAAAA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7 / 11</a:t>
            </a:r>
            <a:endParaRPr lang="en-US" sz="900" dirty="0"/>
          </a:p>
        </p:txBody>
      </p:sp>
      <p:sp>
        <p:nvSpPr>
          <p:cNvPr id="5" name="Text 3"/>
          <p:cNvSpPr/>
          <p:nvPr/>
        </p:nvSpPr>
        <p:spPr>
          <a:xfrm>
            <a:off x="274320" y="804672"/>
            <a:ext cx="5029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F386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the Literature Lacks</a:t>
            </a:r>
            <a:endParaRPr lang="en-US" sz="1400" dirty="0"/>
          </a:p>
        </p:txBody>
      </p:sp>
      <p:sp>
        <p:nvSpPr>
          <p:cNvPr id="6" name="Text 4"/>
          <p:cNvSpPr/>
          <p:nvPr/>
        </p:nvSpPr>
        <p:spPr>
          <a:xfrm>
            <a:off x="274320" y="1234440"/>
            <a:ext cx="4937760" cy="3200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1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Most comparative studies rely on operational indicators — collection coverage and recycling rates — rather than wildlife-centred outcome measures.</a:t>
            </a:r>
            <a:endParaRPr lang="en-US" sz="115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1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ecological effectiveness of waste management strategies has rarely been evaluated using changes in wildlife exposure, habitat condition or species-level impacts.</a:t>
            </a:r>
            <a:endParaRPr lang="en-US" sz="115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1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This limits the capacity of conservation practitioners to engage with waste policy reform using biodiversity evidence.</a:t>
            </a:r>
            <a:endParaRPr lang="en-US" sz="115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1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It makes it difficult to identify which combinations of interventions generate the best conservation outcomes per unit of investment.</a:t>
            </a:r>
            <a:endParaRPr lang="en-US" sz="1150" dirty="0"/>
          </a:p>
        </p:txBody>
      </p:sp>
      <p:sp>
        <p:nvSpPr>
          <p:cNvPr id="7" name="Shape 5"/>
          <p:cNvSpPr/>
          <p:nvPr/>
        </p:nvSpPr>
        <p:spPr>
          <a:xfrm>
            <a:off x="5486400" y="749808"/>
            <a:ext cx="3474720" cy="3931920"/>
          </a:xfrm>
          <a:prstGeom prst="rect">
            <a:avLst/>
          </a:prstGeom>
          <a:solidFill>
            <a:srgbClr val="EBF5EB"/>
          </a:solidFill>
          <a:ln w="12700">
            <a:solidFill>
              <a:srgbClr val="A8D0A8"/>
            </a:solidFill>
            <a:prstDash val="solid"/>
          </a:ln>
        </p:spPr>
      </p:sp>
      <p:sp>
        <p:nvSpPr>
          <p:cNvPr id="8" name="Text 6"/>
          <p:cNvSpPr/>
          <p:nvPr/>
        </p:nvSpPr>
        <p:spPr>
          <a:xfrm>
            <a:off x="5577840" y="822960"/>
            <a:ext cx="32918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2C6E4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This Research Addresses the Gap By:</a:t>
            </a:r>
            <a:endParaRPr lang="en-US" sz="1200" dirty="0"/>
          </a:p>
        </p:txBody>
      </p:sp>
      <p:sp>
        <p:nvSpPr>
          <p:cNvPr id="9" name="Text 7"/>
          <p:cNvSpPr/>
          <p:nvPr/>
        </p:nvSpPr>
        <p:spPr>
          <a:xfrm>
            <a:off x="5577840" y="1371600"/>
            <a:ext cx="3291840" cy="2926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1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Constructing a systematic, evidence-based framework linking strategy type, implementation context and ecological outcome.</a:t>
            </a:r>
            <a:endParaRPr lang="en-US" sz="11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1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Evaluating strategies by their capacity to interrupt specific wildlife exposure pathways.</a:t>
            </a:r>
            <a:endParaRPr lang="en-US" sz="11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1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Proposing wildlife-centred indicators to measure success beyond operational targets.</a:t>
            </a:r>
            <a:endParaRPr lang="en-US" sz="11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Image 0" descr="/home/claude/unpacked_proposal/word/media/image6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5074581" y="749808"/>
            <a:ext cx="4069419" cy="3200400"/>
          </a:xfrm>
          <a:prstGeom prst="rect">
            <a:avLst/>
          </a:prstGeom>
        </p:spPr>
      </p:pic>
      <p:sp>
        <p:nvSpPr>
          <p:cNvPr id="2" name="Shape 0"/>
          <p:cNvSpPr/>
          <p:nvPr/>
        </p:nvSpPr>
        <p:spPr>
          <a:xfrm>
            <a:off x="0" y="0"/>
            <a:ext cx="9144000" cy="640080"/>
          </a:xfrm>
          <a:prstGeom prst="rect">
            <a:avLst/>
          </a:prstGeom>
          <a:solidFill>
            <a:srgbClr val="1F3864"/>
          </a:solidFill>
          <a:ln w="12700">
            <a:solidFill>
              <a:srgbClr val="1F3864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274320" y="0"/>
            <a:ext cx="859536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Methodology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8046720" y="4846320"/>
            <a:ext cx="914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AAAAA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8 / 11</a:t>
            </a:r>
            <a:endParaRPr lang="en-US" sz="900" dirty="0"/>
          </a:p>
        </p:txBody>
      </p:sp>
      <p:sp>
        <p:nvSpPr>
          <p:cNvPr id="5" name="Text 3"/>
          <p:cNvSpPr/>
          <p:nvPr/>
        </p:nvSpPr>
        <p:spPr>
          <a:xfrm>
            <a:off x="274320" y="749808"/>
            <a:ext cx="54864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F386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Design: Structured Critical Literature Review (Awino and Apitz, 2024)</a:t>
            </a:r>
            <a:endParaRPr lang="en-US" sz="1200" dirty="0"/>
          </a:p>
        </p:txBody>
      </p:sp>
      <p:sp>
        <p:nvSpPr>
          <p:cNvPr id="6" name="Text 4"/>
          <p:cNvSpPr/>
          <p:nvPr/>
        </p:nvSpPr>
        <p:spPr>
          <a:xfrm>
            <a:off x="274320" y="1143000"/>
            <a:ext cx="539496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Analytical Framework — Three Lenses</a:t>
            </a:r>
            <a:endParaRPr lang="en-US" sz="1200" dirty="0"/>
          </a:p>
        </p:txBody>
      </p:sp>
      <p:sp>
        <p:nvSpPr>
          <p:cNvPr id="7" name="Shape 5"/>
          <p:cNvSpPr/>
          <p:nvPr/>
        </p:nvSpPr>
        <p:spPr>
          <a:xfrm>
            <a:off x="274320" y="1536192"/>
            <a:ext cx="411480" cy="777240"/>
          </a:xfrm>
          <a:prstGeom prst="rect">
            <a:avLst/>
          </a:prstGeom>
          <a:solidFill>
            <a:srgbClr val="2C6E49"/>
          </a:solidFill>
          <a:ln w="12700">
            <a:solidFill>
              <a:srgbClr val="2C6E49"/>
            </a:solidFill>
            <a:prstDash val="solid"/>
          </a:ln>
        </p:spPr>
      </p:sp>
      <p:sp>
        <p:nvSpPr>
          <p:cNvPr id="8" name="Text 6"/>
          <p:cNvSpPr/>
          <p:nvPr/>
        </p:nvSpPr>
        <p:spPr>
          <a:xfrm>
            <a:off x="274320" y="1536192"/>
            <a:ext cx="41148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</a:t>
            </a:r>
            <a:endParaRPr lang="en-US" sz="1800" dirty="0"/>
          </a:p>
        </p:txBody>
      </p:sp>
      <p:sp>
        <p:nvSpPr>
          <p:cNvPr id="9" name="Shape 7"/>
          <p:cNvSpPr/>
          <p:nvPr/>
        </p:nvSpPr>
        <p:spPr>
          <a:xfrm>
            <a:off x="713232" y="1536192"/>
            <a:ext cx="4251621" cy="777240"/>
          </a:xfrm>
          <a:prstGeom prst="rect">
            <a:avLst/>
          </a:prstGeom>
          <a:solidFill>
            <a:srgbClr val="F2F8F2"/>
          </a:solidFill>
          <a:ln w="12700">
            <a:solidFill>
              <a:srgbClr val="CCCCCC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822960" y="1581912"/>
            <a:ext cx="409448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DPSIR Model  </a:t>
            </a:r>
            <a:r>
              <a:rPr lang="en-US" sz="10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Driver–Pressure–State–Impact–Response: establishes the logical chain from social and economic systems to ecological change and management responses.</a:t>
            </a:r>
            <a:endParaRPr lang="en-US" sz="1050" dirty="0"/>
          </a:p>
        </p:txBody>
      </p:sp>
      <p:sp>
        <p:nvSpPr>
          <p:cNvPr id="11" name="Shape 9"/>
          <p:cNvSpPr/>
          <p:nvPr/>
        </p:nvSpPr>
        <p:spPr>
          <a:xfrm>
            <a:off x="274320" y="2468880"/>
            <a:ext cx="411480" cy="777240"/>
          </a:xfrm>
          <a:prstGeom prst="rect">
            <a:avLst/>
          </a:prstGeom>
          <a:solidFill>
            <a:srgbClr val="2C6E49"/>
          </a:solidFill>
          <a:ln w="12700">
            <a:solidFill>
              <a:srgbClr val="2C6E49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274320" y="2468880"/>
            <a:ext cx="41148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1800" dirty="0"/>
          </a:p>
        </p:txBody>
      </p:sp>
      <p:sp>
        <p:nvSpPr>
          <p:cNvPr id="13" name="Shape 11"/>
          <p:cNvSpPr/>
          <p:nvPr/>
        </p:nvSpPr>
        <p:spPr>
          <a:xfrm>
            <a:off x="713232" y="2468880"/>
            <a:ext cx="4251621" cy="777240"/>
          </a:xfrm>
          <a:prstGeom prst="rect">
            <a:avLst/>
          </a:prstGeom>
          <a:solidFill>
            <a:srgbClr val="F5F5F5"/>
          </a:solidFill>
          <a:ln w="12700">
            <a:solidFill>
              <a:srgbClr val="CCCCCC"/>
            </a:solidFill>
            <a:prstDash val="solid"/>
          </a:ln>
        </p:spPr>
      </p:sp>
      <p:sp>
        <p:nvSpPr>
          <p:cNvPr id="14" name="Text 12"/>
          <p:cNvSpPr/>
          <p:nvPr/>
        </p:nvSpPr>
        <p:spPr>
          <a:xfrm>
            <a:off x="822960" y="2514600"/>
            <a:ext cx="409448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Waste Hierarchy  </a:t>
            </a:r>
            <a:r>
              <a:rPr lang="en-US" sz="10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Provides a normative framework evaluating where in the causal chain each strategy acts — from prevention, reuse, recycling and recovery through to disposal (Awino and Apitz, 2024).</a:t>
            </a:r>
            <a:endParaRPr lang="en-US" sz="1050" dirty="0"/>
          </a:p>
        </p:txBody>
      </p:sp>
      <p:sp>
        <p:nvSpPr>
          <p:cNvPr id="15" name="Shape 13"/>
          <p:cNvSpPr/>
          <p:nvPr/>
        </p:nvSpPr>
        <p:spPr>
          <a:xfrm>
            <a:off x="274320" y="3401568"/>
            <a:ext cx="411480" cy="777240"/>
          </a:xfrm>
          <a:prstGeom prst="rect">
            <a:avLst/>
          </a:prstGeom>
          <a:solidFill>
            <a:srgbClr val="2C6E49"/>
          </a:solidFill>
          <a:ln w="12700">
            <a:solidFill>
              <a:srgbClr val="2C6E49"/>
            </a:solidFill>
            <a:prstDash val="solid"/>
          </a:ln>
        </p:spPr>
      </p:sp>
      <p:sp>
        <p:nvSpPr>
          <p:cNvPr id="16" name="Text 14"/>
          <p:cNvSpPr/>
          <p:nvPr/>
        </p:nvSpPr>
        <p:spPr>
          <a:xfrm>
            <a:off x="274320" y="3401568"/>
            <a:ext cx="41148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1800" dirty="0"/>
          </a:p>
        </p:txBody>
      </p:sp>
      <p:sp>
        <p:nvSpPr>
          <p:cNvPr id="17" name="Shape 15"/>
          <p:cNvSpPr/>
          <p:nvPr/>
        </p:nvSpPr>
        <p:spPr>
          <a:xfrm>
            <a:off x="713232" y="3401568"/>
            <a:ext cx="4251621" cy="777240"/>
          </a:xfrm>
          <a:prstGeom prst="rect">
            <a:avLst/>
          </a:prstGeom>
          <a:solidFill>
            <a:srgbClr val="F2F8F2"/>
          </a:solidFill>
          <a:ln w="12700">
            <a:solidFill>
              <a:srgbClr val="CCCCCC"/>
            </a:solidFill>
            <a:prstDash val="solid"/>
          </a:ln>
        </p:spPr>
      </p:sp>
      <p:sp>
        <p:nvSpPr>
          <p:cNvPr id="18" name="Text 16"/>
          <p:cNvSpPr/>
          <p:nvPr/>
        </p:nvSpPr>
        <p:spPr>
          <a:xfrm>
            <a:off x="822960" y="3447288"/>
            <a:ext cx="409448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Wildlife Exposure Lens  </a:t>
            </a:r>
            <a:r>
              <a:rPr lang="en-US" sz="10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Categorises harm by pathway — ingestion, entanglement, chemical exposure and habitat alteration — enabling evaluation of strategies by their capacity to interrupt specific exposure mechanisms.</a:t>
            </a:r>
            <a:endParaRPr lang="en-US" sz="1050" dirty="0"/>
          </a:p>
        </p:txBody>
      </p:sp>
      <p:sp>
        <p:nvSpPr>
          <p:cNvPr id="21" name="Text 18"/>
          <p:cNvSpPr/>
          <p:nvPr/>
        </p:nvSpPr>
        <p:spPr>
          <a:xfrm>
            <a:off x="5806440" y="3977640"/>
            <a:ext cx="31089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750" i="1" dirty="0">
                <a:solidFill>
                  <a:srgbClr val="8888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Fig. </a:t>
            </a:r>
            <a:r>
              <a:rPr lang="en-US" sz="750" i="1" dirty="0" smtClean="0">
                <a:solidFill>
                  <a:srgbClr val="8888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 </a:t>
            </a:r>
            <a:r>
              <a:rPr lang="en-US" sz="750" i="1" dirty="0" smtClean="0">
                <a:solidFill>
                  <a:srgbClr val="8888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– </a:t>
            </a:r>
            <a:r>
              <a:rPr lang="en-US" sz="750" i="1" dirty="0">
                <a:solidFill>
                  <a:srgbClr val="8888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Waste management and wildlife protection </a:t>
            </a:r>
            <a:r>
              <a:rPr lang="en-US" sz="750" i="1" dirty="0" smtClean="0">
                <a:solidFill>
                  <a:srgbClr val="8888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logic</a:t>
            </a:r>
            <a:endParaRPr lang="en-US" sz="75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40080"/>
          </a:xfrm>
          <a:prstGeom prst="rect">
            <a:avLst/>
          </a:prstGeom>
          <a:solidFill>
            <a:srgbClr val="1F3864"/>
          </a:solidFill>
          <a:ln w="12700">
            <a:solidFill>
              <a:srgbClr val="1F3864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274320" y="0"/>
            <a:ext cx="859536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Expected Results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8046720" y="4846320"/>
            <a:ext cx="914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AAAAA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9 / 11</a:t>
            </a:r>
            <a:endParaRPr lang="en-US" sz="900" dirty="0"/>
          </a:p>
        </p:txBody>
      </p:sp>
      <p:sp>
        <p:nvSpPr>
          <p:cNvPr id="5" name="Shape 3"/>
          <p:cNvSpPr/>
          <p:nvPr/>
        </p:nvSpPr>
        <p:spPr>
          <a:xfrm>
            <a:off x="274320" y="749808"/>
            <a:ext cx="8595360" cy="1207008"/>
          </a:xfrm>
          <a:prstGeom prst="rect">
            <a:avLst/>
          </a:prstGeom>
          <a:solidFill>
            <a:srgbClr val="F0F4FA"/>
          </a:solidFill>
          <a:ln w="12700">
            <a:solidFill>
              <a:srgbClr val="CCCCCC"/>
            </a:solidFill>
            <a:prstDash val="solid"/>
          </a:ln>
        </p:spPr>
      </p:sp>
      <p:sp>
        <p:nvSpPr>
          <p:cNvPr id="6" name="Shape 4"/>
          <p:cNvSpPr/>
          <p:nvPr/>
        </p:nvSpPr>
        <p:spPr>
          <a:xfrm>
            <a:off x="274320" y="749808"/>
            <a:ext cx="457200" cy="1207008"/>
          </a:xfrm>
          <a:prstGeom prst="rect">
            <a:avLst/>
          </a:prstGeom>
          <a:solidFill>
            <a:srgbClr val="1F3864"/>
          </a:solidFill>
          <a:ln w="12700">
            <a:solidFill>
              <a:srgbClr val="1F3864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274320" y="749808"/>
            <a:ext cx="457200" cy="12070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</a:t>
            </a:r>
            <a:endParaRPr lang="en-US" sz="2000" dirty="0"/>
          </a:p>
        </p:txBody>
      </p:sp>
      <p:sp>
        <p:nvSpPr>
          <p:cNvPr id="8" name="Text 6"/>
          <p:cNvSpPr/>
          <p:nvPr/>
        </p:nvSpPr>
        <p:spPr>
          <a:xfrm>
            <a:off x="868680" y="841248"/>
            <a:ext cx="790956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Evidence-Graded Matrix</a:t>
            </a:r>
            <a:endParaRPr lang="en-US" sz="1250" dirty="0"/>
          </a:p>
        </p:txBody>
      </p:sp>
      <p:sp>
        <p:nvSpPr>
          <p:cNvPr id="9" name="Text 7"/>
          <p:cNvSpPr/>
          <p:nvPr/>
        </p:nvSpPr>
        <p:spPr>
          <a:xfrm>
            <a:off x="868680" y="1170432"/>
            <a:ext cx="7909560" cy="7498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5555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Maps strategy types against wildlife exposure pathways and ecosystem contexts. Identifies which interventions have the strongest evidence base, which are promising but under-tested, and which are commonly promoted but weakly supported by ecological outcome data.</a:t>
            </a:r>
            <a:endParaRPr lang="en-US" sz="1050" dirty="0"/>
          </a:p>
        </p:txBody>
      </p:sp>
      <p:sp>
        <p:nvSpPr>
          <p:cNvPr id="10" name="Shape 8"/>
          <p:cNvSpPr/>
          <p:nvPr/>
        </p:nvSpPr>
        <p:spPr>
          <a:xfrm>
            <a:off x="274320" y="2093976"/>
            <a:ext cx="8595360" cy="1207008"/>
          </a:xfrm>
          <a:prstGeom prst="rect">
            <a:avLst/>
          </a:prstGeom>
          <a:solidFill>
            <a:srgbClr val="F2F8F2"/>
          </a:solidFill>
          <a:ln w="12700">
            <a:solidFill>
              <a:srgbClr val="CCCCCC"/>
            </a:solidFill>
            <a:prstDash val="solid"/>
          </a:ln>
        </p:spPr>
      </p:sp>
      <p:sp>
        <p:nvSpPr>
          <p:cNvPr id="11" name="Shape 9"/>
          <p:cNvSpPr/>
          <p:nvPr/>
        </p:nvSpPr>
        <p:spPr>
          <a:xfrm>
            <a:off x="274320" y="2093976"/>
            <a:ext cx="457200" cy="1207008"/>
          </a:xfrm>
          <a:prstGeom prst="rect">
            <a:avLst/>
          </a:prstGeom>
          <a:solidFill>
            <a:srgbClr val="2C6E49"/>
          </a:solidFill>
          <a:ln w="12700">
            <a:solidFill>
              <a:srgbClr val="2C6E49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274320" y="2093976"/>
            <a:ext cx="457200" cy="12070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2000" dirty="0"/>
          </a:p>
        </p:txBody>
      </p:sp>
      <p:sp>
        <p:nvSpPr>
          <p:cNvPr id="13" name="Text 11"/>
          <p:cNvSpPr/>
          <p:nvPr/>
        </p:nvSpPr>
        <p:spPr>
          <a:xfrm>
            <a:off x="868680" y="2185416"/>
            <a:ext cx="790956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Implementation Conditions Analysis</a:t>
            </a:r>
            <a:endParaRPr lang="en-US" sz="1250" dirty="0"/>
          </a:p>
        </p:txBody>
      </p:sp>
      <p:sp>
        <p:nvSpPr>
          <p:cNvPr id="14" name="Text 12"/>
          <p:cNvSpPr/>
          <p:nvPr/>
        </p:nvSpPr>
        <p:spPr>
          <a:xfrm>
            <a:off x="868680" y="2514600"/>
            <a:ext cx="7909560" cy="7498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5555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Identifies governance conditions explaining variation in ecological outcomes: service reliability, accountability structures, community participation, and integration of biodiversity monitoring — consistent with findings by Wang et al. (2025) and Sasahara et al. (2024).</a:t>
            </a:r>
            <a:endParaRPr lang="en-US" sz="1050" dirty="0"/>
          </a:p>
        </p:txBody>
      </p:sp>
      <p:sp>
        <p:nvSpPr>
          <p:cNvPr id="15" name="Shape 13"/>
          <p:cNvSpPr/>
          <p:nvPr/>
        </p:nvSpPr>
        <p:spPr>
          <a:xfrm>
            <a:off x="274320" y="3438144"/>
            <a:ext cx="8595360" cy="1207008"/>
          </a:xfrm>
          <a:prstGeom prst="rect">
            <a:avLst/>
          </a:prstGeom>
          <a:solidFill>
            <a:srgbClr val="F0F4FA"/>
          </a:solidFill>
          <a:ln w="12700">
            <a:solidFill>
              <a:srgbClr val="CCCCCC"/>
            </a:solidFill>
            <a:prstDash val="solid"/>
          </a:ln>
        </p:spPr>
      </p:sp>
      <p:sp>
        <p:nvSpPr>
          <p:cNvPr id="16" name="Shape 14"/>
          <p:cNvSpPr/>
          <p:nvPr/>
        </p:nvSpPr>
        <p:spPr>
          <a:xfrm>
            <a:off x="274320" y="3438144"/>
            <a:ext cx="457200" cy="1207008"/>
          </a:xfrm>
          <a:prstGeom prst="rect">
            <a:avLst/>
          </a:prstGeom>
          <a:solidFill>
            <a:srgbClr val="1F3864"/>
          </a:solidFill>
          <a:ln w="12700">
            <a:solidFill>
              <a:srgbClr val="1F3864"/>
            </a:solidFill>
            <a:prstDash val="solid"/>
          </a:ln>
        </p:spPr>
      </p:sp>
      <p:sp>
        <p:nvSpPr>
          <p:cNvPr id="17" name="Text 15"/>
          <p:cNvSpPr/>
          <p:nvPr/>
        </p:nvSpPr>
        <p:spPr>
          <a:xfrm>
            <a:off x="274320" y="3438144"/>
            <a:ext cx="457200" cy="12070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2000" dirty="0"/>
          </a:p>
        </p:txBody>
      </p:sp>
      <p:sp>
        <p:nvSpPr>
          <p:cNvPr id="18" name="Text 16"/>
          <p:cNvSpPr/>
          <p:nvPr/>
        </p:nvSpPr>
        <p:spPr>
          <a:xfrm>
            <a:off x="868680" y="3529584"/>
            <a:ext cx="790956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Integrated Monitoring Framework</a:t>
            </a:r>
            <a:endParaRPr lang="en-US" sz="1250" dirty="0"/>
          </a:p>
        </p:txBody>
      </p:sp>
      <p:sp>
        <p:nvSpPr>
          <p:cNvPr id="19" name="Text 17"/>
          <p:cNvSpPr/>
          <p:nvPr/>
        </p:nvSpPr>
        <p:spPr>
          <a:xfrm>
            <a:off x="868680" y="3858768"/>
            <a:ext cx="7909560" cy="7498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5555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Structured around four indicator domains: Exposure indicators (litter density, drain capture loads); Biological indicators (entanglement records, macroinvertebrate condition); Habitat indicators (riparian cover, substrate quality); Governance indicators (collection reliability, participation rates).</a:t>
            </a:r>
            <a:endParaRPr lang="en-US" sz="105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1F386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8046720" y="4846320"/>
            <a:ext cx="914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AAAAA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 / 11</a:t>
            </a:r>
            <a:endParaRPr lang="en-US" sz="900" dirty="0"/>
          </a:p>
        </p:txBody>
      </p:sp>
      <p:sp>
        <p:nvSpPr>
          <p:cNvPr id="3" name="Text 1"/>
          <p:cNvSpPr/>
          <p:nvPr/>
        </p:nvSpPr>
        <p:spPr>
          <a:xfrm>
            <a:off x="457200" y="274320"/>
            <a:ext cx="822960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 smtClean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Conclusion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457200" y="914400"/>
            <a:ext cx="3200400" cy="36576"/>
          </a:xfrm>
          <a:prstGeom prst="rect">
            <a:avLst/>
          </a:prstGeom>
          <a:solidFill>
            <a:srgbClr val="70AD47"/>
          </a:solidFill>
          <a:ln w="12700">
            <a:solidFill>
              <a:srgbClr val="70AD47"/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457200" y="1097280"/>
            <a:ext cx="8124738" cy="35661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150" dirty="0">
                <a:solidFill>
                  <a:srgbClr val="C8D8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Plastic pollution harms wildlife through multiple, distinct pathways — no single intervention is sufficient (MacLeod et al., 2021).</a:t>
            </a:r>
            <a:endParaRPr lang="en-US" sz="115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150" dirty="0">
                <a:solidFill>
                  <a:srgbClr val="C8D8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most effective strategies act early in the causal chain: prevention and upstream redesign outperform downstream cleanup (Borrelle et al., 2020; Lau et al., 2020).</a:t>
            </a:r>
            <a:endParaRPr lang="en-US" sz="115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150" dirty="0">
                <a:solidFill>
                  <a:srgbClr val="C8D8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Governance quality — service reliability, accountability, public participation — is as important as technical design (Wang et al., 2025; Sasahara et al., 2024).</a:t>
            </a:r>
            <a:endParaRPr lang="en-US" sz="115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150" dirty="0">
                <a:solidFill>
                  <a:srgbClr val="C8D8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Current policy evaluation uses the wrong metrics; this research proposes wildlife-centred indicators that track whether wildlife risk is actually declining.</a:t>
            </a:r>
            <a:endParaRPr lang="en-US" sz="115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150" dirty="0">
                <a:solidFill>
                  <a:srgbClr val="C8D8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Findings will be relevant to environmental regulators, conservation organisations, municipal waste managers, and policymakers.</a:t>
            </a:r>
            <a:endParaRPr lang="en-US" sz="1150" dirty="0"/>
          </a:p>
        </p:txBody>
      </p:sp>
      <p:sp>
        <p:nvSpPr>
          <p:cNvPr id="8" name="Text 6"/>
          <p:cNvSpPr/>
          <p:nvPr/>
        </p:nvSpPr>
        <p:spPr>
          <a:xfrm>
            <a:off x="117446" y="4533830"/>
            <a:ext cx="8852063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70AD4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Thank you</a:t>
            </a:r>
            <a:endParaRPr lang="en-US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40080"/>
          </a:xfrm>
          <a:prstGeom prst="rect">
            <a:avLst/>
          </a:prstGeom>
          <a:solidFill>
            <a:srgbClr val="1F3864"/>
          </a:solidFill>
          <a:ln w="12700">
            <a:solidFill>
              <a:srgbClr val="1F3864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274320" y="0"/>
            <a:ext cx="859536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References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228600" y="749808"/>
            <a:ext cx="4251960" cy="4206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300"/>
              </a:spcAft>
              <a:buSzPct val="100000"/>
              <a:buFont typeface="+mj-lt"/>
              <a:buAutoNum type="arabicPeriod"/>
            </a:pPr>
            <a:r>
              <a:rPr lang="en-US" sz="78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Awino, F.B. and Apitz, S.E. (2024) 'Solid waste management in the context of the waste hierarchy and circular economy frameworks: An international critical review', Integrated Environmental Assessment and Management, 20(1), pp. 9–35.</a:t>
            </a:r>
            <a:endParaRPr lang="en-US" sz="780" dirty="0"/>
          </a:p>
          <a:p>
            <a:pPr marL="342900" indent="-342900">
              <a:spcAft>
                <a:spcPts val="300"/>
              </a:spcAft>
              <a:buSzPct val="100000"/>
              <a:buFont typeface="+mj-lt"/>
              <a:buAutoNum type="arabicPeriod"/>
            </a:pPr>
            <a:r>
              <a:rPr lang="en-US" sz="78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Bean, T.G. et al. (2024) 'Toxicological effects assessment for wildlife in the 21st century', Integrated Environmental Assessment and Management, 20(3), pp. 699–724.</a:t>
            </a:r>
            <a:endParaRPr lang="en-US" sz="780" dirty="0"/>
          </a:p>
          <a:p>
            <a:pPr marL="342900" indent="-342900">
              <a:spcAft>
                <a:spcPts val="300"/>
              </a:spcAft>
              <a:buSzPct val="100000"/>
              <a:buFont typeface="+mj-lt"/>
              <a:buAutoNum type="arabicPeriod"/>
            </a:pPr>
            <a:r>
              <a:rPr lang="en-US" sz="78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Borrelle, S.B. et al. (2020) 'Predicted growth in plastic waste exceeds efforts to mitigate plastic pollution', Science, 369(6510), pp. 1515–1518.</a:t>
            </a:r>
            <a:endParaRPr lang="en-US" sz="780" dirty="0"/>
          </a:p>
          <a:p>
            <a:pPr marL="342900" indent="-342900">
              <a:spcAft>
                <a:spcPts val="300"/>
              </a:spcAft>
              <a:buSzPct val="100000"/>
              <a:buFont typeface="+mj-lt"/>
              <a:buAutoNum type="arabicPeriod"/>
            </a:pPr>
            <a:r>
              <a:rPr lang="en-US" sz="78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Issifu, I. and Sumaila, U.R. (2020) 'A review of the production, recycling and management of marine plastic pollution', Journal of Marine Science and Engineering, 8(11), p. 945.</a:t>
            </a:r>
            <a:endParaRPr lang="en-US" sz="780" dirty="0"/>
          </a:p>
          <a:p>
            <a:pPr marL="342900" indent="-342900">
              <a:spcAft>
                <a:spcPts val="300"/>
              </a:spcAft>
              <a:buSzPct val="100000"/>
              <a:buFont typeface="+mj-lt"/>
              <a:buAutoNum type="arabicPeriod"/>
            </a:pPr>
            <a:r>
              <a:rPr lang="en-US" sz="78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Jâms, I.B. et al. (2020) 'Estimating the size distribution of plastics ingested by animals', Nature Communications, 11(1), p. 1594.</a:t>
            </a:r>
            <a:endParaRPr lang="en-US" sz="780" dirty="0"/>
          </a:p>
          <a:p>
            <a:pPr marL="342900" indent="-342900">
              <a:spcAft>
                <a:spcPts val="300"/>
              </a:spcAft>
              <a:buSzPct val="100000"/>
              <a:buFont typeface="+mj-lt"/>
              <a:buAutoNum type="arabicPeriod"/>
            </a:pPr>
            <a:r>
              <a:rPr lang="en-US" sz="78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Lau, W.W.Y. et al. (2020) 'Evaluating scenarios toward zero plastic pollution', Science, 369(6510), pp. 1455–1461.</a:t>
            </a:r>
            <a:endParaRPr lang="en-US" sz="780" dirty="0"/>
          </a:p>
          <a:p>
            <a:pPr marL="342900" indent="-342900">
              <a:spcAft>
                <a:spcPts val="300"/>
              </a:spcAft>
              <a:buSzPct val="100000"/>
              <a:buFont typeface="+mj-lt"/>
              <a:buAutoNum type="arabicPeriod"/>
            </a:pPr>
            <a:r>
              <a:rPr lang="en-US" sz="78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MacLeod, M. et al. (2021) 'The global threat from plastic pollution', Science, 373(6550), pp. 61–65.</a:t>
            </a:r>
            <a:endParaRPr lang="en-US" sz="780" dirty="0"/>
          </a:p>
          <a:p>
            <a:pPr marL="342900" indent="-342900">
              <a:spcAft>
                <a:spcPts val="300"/>
              </a:spcAft>
              <a:buSzPct val="100000"/>
              <a:buFont typeface="+mj-lt"/>
              <a:buAutoNum type="arabicPeriod"/>
            </a:pPr>
            <a:r>
              <a:rPr lang="en-US" sz="78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Meijer, L.J.J. et al. (2021) 'More than 1000 rivers account for 80% of global riverine plastic emissions into the ocean', Science Advances, 7(18), p. eaaz5803.</a:t>
            </a:r>
            <a:endParaRPr lang="en-US" sz="780" dirty="0"/>
          </a:p>
          <a:p>
            <a:pPr marL="342900" indent="-342900">
              <a:spcAft>
                <a:spcPts val="300"/>
              </a:spcAft>
              <a:buSzPct val="100000"/>
              <a:buFont typeface="+mj-lt"/>
              <a:buAutoNum type="arabicPeriod"/>
            </a:pPr>
            <a:r>
              <a:rPr lang="en-US" sz="78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Milner, V.S. et al. (2025) 'What a load of rubbish: The impact of anthropogenic litter on urban freshwater diversity', Environmental Pollution, 373, p. 126097.</a:t>
            </a:r>
            <a:endParaRPr lang="en-US" sz="780" dirty="0"/>
          </a:p>
        </p:txBody>
      </p:sp>
      <p:sp>
        <p:nvSpPr>
          <p:cNvPr id="5" name="Text 3"/>
          <p:cNvSpPr/>
          <p:nvPr/>
        </p:nvSpPr>
        <p:spPr>
          <a:xfrm>
            <a:off x="4663440" y="749808"/>
            <a:ext cx="4251960" cy="4206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300"/>
              </a:spcAft>
              <a:buSzPct val="100000"/>
              <a:buFont typeface="+mj-lt"/>
              <a:buAutoNum type="arabicPeriod" startAt="10"/>
            </a:pPr>
            <a:r>
              <a:rPr lang="en-US" sz="78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OECD (2022) Global Plastics Outlook: Economic Drivers, Environmental Impacts and Policy Options. Paris: OECD Publishing.</a:t>
            </a:r>
            <a:endParaRPr lang="en-US" sz="780" dirty="0"/>
          </a:p>
          <a:p>
            <a:pPr marL="342900" indent="-342900">
              <a:spcAft>
                <a:spcPts val="300"/>
              </a:spcAft>
              <a:buSzPct val="100000"/>
              <a:buFont typeface="+mj-lt"/>
              <a:buAutoNum type="arabicPeriod" startAt="10"/>
            </a:pPr>
            <a:r>
              <a:rPr lang="en-US" sz="78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Picuno, C. et al. (2025) 'The potential of deposit refund systems in closing the plastic beverage bottle loop: A review', Resources, Conservation and Recycling, 212, p. 107962.</a:t>
            </a:r>
            <a:endParaRPr lang="en-US" sz="780" dirty="0"/>
          </a:p>
          <a:p>
            <a:pPr marL="342900" indent="-342900">
              <a:spcAft>
                <a:spcPts val="300"/>
              </a:spcAft>
              <a:buSzPct val="100000"/>
              <a:buFont typeface="+mj-lt"/>
              <a:buAutoNum type="arabicPeriod" startAt="10"/>
            </a:pPr>
            <a:r>
              <a:rPr lang="en-US" sz="78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Rochman, C.M. et al. (2016) 'The ecological impacts of marine debris: unravelling the demonstrated evidence from what is perceived', Ecology, 97(2), pp. 302–312.</a:t>
            </a:r>
            <a:endParaRPr lang="en-US" sz="780" dirty="0"/>
          </a:p>
          <a:p>
            <a:pPr marL="342900" indent="-342900">
              <a:spcAft>
                <a:spcPts val="300"/>
              </a:spcAft>
              <a:buSzPct val="100000"/>
              <a:buFont typeface="+mj-lt"/>
              <a:buAutoNum type="arabicPeriod" startAt="10"/>
            </a:pPr>
            <a:r>
              <a:rPr lang="en-US" sz="78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Sasahara, C. et al. (2024) 'Municipal solid waste governance: development and application of an index embodying the Global South context', Frontiers in Sustainability, 5, p. 1409418.</a:t>
            </a:r>
            <a:endParaRPr lang="en-US" sz="780" dirty="0"/>
          </a:p>
          <a:p>
            <a:pPr marL="342900" indent="-342900">
              <a:spcAft>
                <a:spcPts val="300"/>
              </a:spcAft>
              <a:buSzPct val="100000"/>
              <a:buFont typeface="+mj-lt"/>
              <a:buAutoNum type="arabicPeriod" startAt="10"/>
            </a:pPr>
            <a:r>
              <a:rPr lang="en-US" sz="78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Sheng, D. et al. (2024) 'Plastic pollution in agricultural landscapes: an overlooked threat to pollination, biocontrol and food security', Nature Communications, 15(1), p. 8413.</a:t>
            </a:r>
            <a:endParaRPr lang="en-US" sz="780" dirty="0"/>
          </a:p>
          <a:p>
            <a:pPr marL="342900" indent="-342900">
              <a:spcAft>
                <a:spcPts val="300"/>
              </a:spcAft>
              <a:buSzPct val="100000"/>
              <a:buFont typeface="+mj-lt"/>
              <a:buAutoNum type="arabicPeriod" startAt="10"/>
            </a:pPr>
            <a:r>
              <a:rPr lang="en-US" sz="78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Sigmund, G. et al. (2023) 'Addressing chemical pollution in biodiversity research', Global Change Biology, 29(12), pp. 3240–3255.</a:t>
            </a:r>
            <a:endParaRPr lang="en-US" sz="780" dirty="0"/>
          </a:p>
          <a:p>
            <a:pPr marL="342900" indent="-342900">
              <a:spcAft>
                <a:spcPts val="300"/>
              </a:spcAft>
              <a:buSzPct val="100000"/>
              <a:buFont typeface="+mj-lt"/>
              <a:buAutoNum type="arabicPeriod" startAt="10"/>
            </a:pPr>
            <a:r>
              <a:rPr lang="en-US" sz="78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UNEP and ISWA (2024) Global Waste Management Outlook 2024: Beyond an Age of Waste – Turning Rubbish into a Resource. Nairobi: UNEP.</a:t>
            </a:r>
            <a:endParaRPr lang="en-US" sz="780" dirty="0"/>
          </a:p>
          <a:p>
            <a:pPr marL="342900" indent="-342900">
              <a:spcAft>
                <a:spcPts val="300"/>
              </a:spcAft>
              <a:buSzPct val="100000"/>
              <a:buFont typeface="+mj-lt"/>
              <a:buAutoNum type="arabicPeriod" startAt="10"/>
            </a:pPr>
            <a:r>
              <a:rPr lang="en-US" sz="78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Wang, S., Truffer, B. and Bai, X. (2025) 'Pathways towards successful urban community waste management: Insight from 26 experiments in China', Environmental Innovation and Societal Transitions, 57, p. 101032.</a:t>
            </a:r>
            <a:endParaRPr lang="en-US" sz="78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</TotalTime>
  <Words>1756</Words>
  <Application>Microsoft Office PowerPoint</Application>
  <PresentationFormat>On-screen Show (16:9)</PresentationFormat>
  <Paragraphs>172</Paragraphs>
  <Slides>11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Waste Management and Wildlife Protection</dc:title>
  <dc:subject>PptxGenJS Presentation</dc:subject>
  <dc:creator>Foyajul Karim Rimon</dc:creator>
  <cp:lastModifiedBy>Microsoft account</cp:lastModifiedBy>
  <cp:revision>5</cp:revision>
  <dcterms:created xsi:type="dcterms:W3CDTF">2026-04-12T23:21:50Z</dcterms:created>
  <dcterms:modified xsi:type="dcterms:W3CDTF">2026-04-19T20:34:23Z</dcterms:modified>
</cp:coreProperties>
</file>