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94" r:id="rId17"/>
    <p:sldId id="272" r:id="rId18"/>
    <p:sldId id="273" r:id="rId19"/>
    <p:sldId id="295" r:id="rId20"/>
    <p:sldId id="276" r:id="rId21"/>
    <p:sldId id="277" r:id="rId22"/>
    <p:sldId id="278" r:id="rId23"/>
    <p:sldId id="279" r:id="rId24"/>
    <p:sldId id="280" r:id="rId25"/>
    <p:sldId id="281" r:id="rId26"/>
    <p:sldId id="282" r:id="rId27"/>
    <p:sldId id="283" r:id="rId28"/>
    <p:sldId id="284" r:id="rId29"/>
    <p:sldId id="296" r:id="rId30"/>
    <p:sldId id="285" r:id="rId31"/>
    <p:sldId id="286" r:id="rId32"/>
    <p:sldId id="287" r:id="rId33"/>
    <p:sldId id="288" r:id="rId34"/>
    <p:sldId id="297" r:id="rId35"/>
    <p:sldId id="298" r:id="rId36"/>
    <p:sldId id="299" r:id="rId37"/>
    <p:sldId id="300" r:id="rId38"/>
    <p:sldId id="301" r:id="rId39"/>
    <p:sldId id="302" r:id="rId40"/>
    <p:sldId id="303" r:id="rId41"/>
    <p:sldId id="304" r:id="rId42"/>
    <p:sldId id="307" r:id="rId43"/>
    <p:sldId id="305" r:id="rId44"/>
    <p:sldId id="308" r:id="rId45"/>
    <p:sldId id="309" r:id="rId46"/>
    <p:sldId id="306" r:id="rId47"/>
    <p:sldId id="310" r:id="rId48"/>
    <p:sldId id="313" r:id="rId49"/>
    <p:sldId id="289" r:id="rId50"/>
    <p:sldId id="290" r:id="rId51"/>
    <p:sldId id="314" r:id="rId52"/>
    <p:sldId id="292" r:id="rId53"/>
    <p:sldId id="293" r:id="rId54"/>
    <p:sldId id="317" r:id="rId55"/>
    <p:sldId id="291" r:id="rId56"/>
    <p:sldId id="316"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6" autoAdjust="0"/>
    <p:restoredTop sz="94660"/>
  </p:normalViewPr>
  <p:slideViewPr>
    <p:cSldViewPr snapToGrid="0">
      <p:cViewPr varScale="1">
        <p:scale>
          <a:sx n="74" d="100"/>
          <a:sy n="74" d="100"/>
        </p:scale>
        <p:origin x="39"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BED98D-D521-4418-9270-6ECF6D7223D8}" type="datetimeFigureOut">
              <a:rPr lang="en-GB" smtClean="0"/>
              <a:t>05/10/2020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2659B-36D6-4D45-A96F-8EC0965AD1AA}" type="slidenum">
              <a:rPr lang="en-GB" smtClean="0"/>
              <a:t>‹#›</a:t>
            </a:fld>
            <a:endParaRPr lang="en-GB"/>
          </a:p>
        </p:txBody>
      </p:sp>
    </p:spTree>
    <p:extLst>
      <p:ext uri="{BB962C8B-B14F-4D97-AF65-F5344CB8AC3E}">
        <p14:creationId xmlns:p14="http://schemas.microsoft.com/office/powerpoint/2010/main" val="401241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3</a:t>
            </a:fld>
            <a:endParaRPr lang="en-GB"/>
          </a:p>
        </p:txBody>
      </p:sp>
    </p:spTree>
    <p:extLst>
      <p:ext uri="{BB962C8B-B14F-4D97-AF65-F5344CB8AC3E}">
        <p14:creationId xmlns:p14="http://schemas.microsoft.com/office/powerpoint/2010/main" val="2643482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5</a:t>
            </a:fld>
            <a:endParaRPr lang="en-GB"/>
          </a:p>
        </p:txBody>
      </p:sp>
    </p:spTree>
    <p:extLst>
      <p:ext uri="{BB962C8B-B14F-4D97-AF65-F5344CB8AC3E}">
        <p14:creationId xmlns:p14="http://schemas.microsoft.com/office/powerpoint/2010/main" val="471186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6</a:t>
            </a:fld>
            <a:endParaRPr lang="en-GB"/>
          </a:p>
        </p:txBody>
      </p:sp>
    </p:spTree>
    <p:extLst>
      <p:ext uri="{BB962C8B-B14F-4D97-AF65-F5344CB8AC3E}">
        <p14:creationId xmlns:p14="http://schemas.microsoft.com/office/powerpoint/2010/main" val="4151596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7</a:t>
            </a:fld>
            <a:endParaRPr lang="en-GB"/>
          </a:p>
        </p:txBody>
      </p:sp>
    </p:spTree>
    <p:extLst>
      <p:ext uri="{BB962C8B-B14F-4D97-AF65-F5344CB8AC3E}">
        <p14:creationId xmlns:p14="http://schemas.microsoft.com/office/powerpoint/2010/main" val="2718172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8</a:t>
            </a:fld>
            <a:endParaRPr lang="en-GB"/>
          </a:p>
        </p:txBody>
      </p:sp>
    </p:spTree>
    <p:extLst>
      <p:ext uri="{BB962C8B-B14F-4D97-AF65-F5344CB8AC3E}">
        <p14:creationId xmlns:p14="http://schemas.microsoft.com/office/powerpoint/2010/main" val="4219406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9</a:t>
            </a:fld>
            <a:endParaRPr lang="en-GB"/>
          </a:p>
        </p:txBody>
      </p:sp>
    </p:spTree>
    <p:extLst>
      <p:ext uri="{BB962C8B-B14F-4D97-AF65-F5344CB8AC3E}">
        <p14:creationId xmlns:p14="http://schemas.microsoft.com/office/powerpoint/2010/main" val="4092037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10</a:t>
            </a:fld>
            <a:endParaRPr lang="en-GB"/>
          </a:p>
        </p:txBody>
      </p:sp>
    </p:spTree>
    <p:extLst>
      <p:ext uri="{BB962C8B-B14F-4D97-AF65-F5344CB8AC3E}">
        <p14:creationId xmlns:p14="http://schemas.microsoft.com/office/powerpoint/2010/main" val="3401175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dirty="0"/>
              <a:t>Definitions about formative assessment revolve around the purpose of assessment being to </a:t>
            </a:r>
            <a:r>
              <a:rPr lang="en-GB" b="1" dirty="0"/>
              <a:t>improve learning</a:t>
            </a:r>
            <a:endParaRPr lang="en-GB" dirty="0"/>
          </a:p>
          <a:p>
            <a:pPr marL="170061" indent="-170061">
              <a:buFont typeface="Arial" panose="020B0604020202020204" pitchFamily="34" charset="0"/>
              <a:buChar char="•"/>
            </a:pPr>
            <a:r>
              <a:rPr lang="en-GB" dirty="0"/>
              <a:t>Formative assessment has been under development in various manifestations for the last</a:t>
            </a:r>
            <a:r>
              <a:rPr lang="en-GB" baseline="0" dirty="0"/>
              <a:t> couple of decades</a:t>
            </a:r>
          </a:p>
          <a:p>
            <a:pPr marL="170061" indent="-170061">
              <a:buFont typeface="Arial" panose="020B0604020202020204" pitchFamily="34" charset="0"/>
              <a:buChar char="•"/>
            </a:pPr>
            <a:endParaRPr lang="en-GB" baseline="0" dirty="0"/>
          </a:p>
          <a:p>
            <a:pPr marL="170061" indent="-170061">
              <a:buFont typeface="Arial" panose="020B0604020202020204" pitchFamily="34" charset="0"/>
              <a:buChar char="•"/>
            </a:pPr>
            <a:r>
              <a:rPr lang="en-GB" baseline="0" dirty="0"/>
              <a:t>Current interpretations of formative assessment  - also known as </a:t>
            </a:r>
            <a:r>
              <a:rPr lang="en-GB" baseline="0" dirty="0" err="1"/>
              <a:t>AfL</a:t>
            </a:r>
            <a:r>
              <a:rPr lang="en-GB" baseline="0" dirty="0"/>
              <a:t> – are often linked to Black and </a:t>
            </a:r>
            <a:r>
              <a:rPr lang="en-GB" baseline="0" dirty="0" err="1"/>
              <a:t>Wiliam’s</a:t>
            </a:r>
            <a:r>
              <a:rPr lang="en-GB" baseline="0" dirty="0"/>
              <a:t> (1998) review of literature and subsequent developments by the UK’s Assessment Reform Group (2002) </a:t>
            </a:r>
          </a:p>
          <a:p>
            <a:pPr marL="170061" indent="-170061">
              <a:buFont typeface="Arial" panose="020B0604020202020204" pitchFamily="34" charset="0"/>
              <a:buChar char="•"/>
            </a:pPr>
            <a:endParaRPr lang="en-GB" baseline="0" dirty="0"/>
          </a:p>
          <a:p>
            <a:pPr marL="170061" indent="-170061">
              <a:buFont typeface="Arial" panose="020B0604020202020204" pitchFamily="34" charset="0"/>
              <a:buChar char="•"/>
            </a:pPr>
            <a:endParaRPr lang="en-GB" baseline="0" dirty="0"/>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11</a:t>
            </a:fld>
            <a:endParaRPr lang="en-GB"/>
          </a:p>
        </p:txBody>
      </p:sp>
    </p:spTree>
    <p:extLst>
      <p:ext uri="{BB962C8B-B14F-4D97-AF65-F5344CB8AC3E}">
        <p14:creationId xmlns:p14="http://schemas.microsoft.com/office/powerpoint/2010/main" val="2349000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rgbClr val="00B0F0"/>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12</a:t>
            </a:fld>
            <a:endParaRPr lang="en-GB"/>
          </a:p>
        </p:txBody>
      </p:sp>
    </p:spTree>
    <p:extLst>
      <p:ext uri="{BB962C8B-B14F-4D97-AF65-F5344CB8AC3E}">
        <p14:creationId xmlns:p14="http://schemas.microsoft.com/office/powerpoint/2010/main" val="1698339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13</a:t>
            </a:fld>
            <a:endParaRPr lang="en-GB"/>
          </a:p>
        </p:txBody>
      </p:sp>
    </p:spTree>
    <p:extLst>
      <p:ext uri="{BB962C8B-B14F-4D97-AF65-F5344CB8AC3E}">
        <p14:creationId xmlns:p14="http://schemas.microsoft.com/office/powerpoint/2010/main" val="870980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14</a:t>
            </a:fld>
            <a:endParaRPr lang="en-GB"/>
          </a:p>
        </p:txBody>
      </p:sp>
    </p:spTree>
    <p:extLst>
      <p:ext uri="{BB962C8B-B14F-4D97-AF65-F5344CB8AC3E}">
        <p14:creationId xmlns:p14="http://schemas.microsoft.com/office/powerpoint/2010/main" val="1735543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15</a:t>
            </a:fld>
            <a:endParaRPr lang="en-GB"/>
          </a:p>
        </p:txBody>
      </p:sp>
    </p:spTree>
    <p:extLst>
      <p:ext uri="{BB962C8B-B14F-4D97-AF65-F5344CB8AC3E}">
        <p14:creationId xmlns:p14="http://schemas.microsoft.com/office/powerpoint/2010/main" val="27080494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17</a:t>
            </a:fld>
            <a:endParaRPr lang="en-GB"/>
          </a:p>
        </p:txBody>
      </p:sp>
    </p:spTree>
    <p:extLst>
      <p:ext uri="{BB962C8B-B14F-4D97-AF65-F5344CB8AC3E}">
        <p14:creationId xmlns:p14="http://schemas.microsoft.com/office/powerpoint/2010/main" val="4261167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dirty="0" err="1"/>
              <a:t>AfL</a:t>
            </a:r>
            <a:r>
              <a:rPr lang="en-GB" dirty="0"/>
              <a:t> is founded on a constructivist view of learning, which strongly recognises </a:t>
            </a:r>
            <a:r>
              <a:rPr lang="en-GB" u="none" dirty="0"/>
              <a:t>that learning is something that</a:t>
            </a:r>
            <a:r>
              <a:rPr lang="en-GB" u="none" baseline="0" dirty="0"/>
              <a:t> happens inside the mind of the learner – it is something they DO.  </a:t>
            </a:r>
          </a:p>
          <a:p>
            <a:pPr marL="170061" indent="-170061">
              <a:buFont typeface="Arial" panose="020B0604020202020204" pitchFamily="34" charset="0"/>
              <a:buChar char="•"/>
            </a:pPr>
            <a:endParaRPr lang="en-GB" u="sng" baseline="0" dirty="0"/>
          </a:p>
          <a:p>
            <a:pPr marL="170061" indent="-170061">
              <a:buFont typeface="Arial" panose="020B0604020202020204" pitchFamily="34" charset="0"/>
              <a:buChar char="•"/>
            </a:pPr>
            <a:r>
              <a:rPr lang="en-GB" u="none" baseline="0" dirty="0"/>
              <a:t>No matter what ARTISTRY we employ as teachers, learning is still something that learners do for themselves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It’s all too easy to get in to the habit of talking about learning as a product – as the outcome of teaching.  </a:t>
            </a:r>
            <a:r>
              <a:rPr lang="en-GB" u="none" baseline="0" dirty="0" err="1"/>
              <a:t>AfL</a:t>
            </a:r>
            <a:r>
              <a:rPr lang="en-GB" u="none" baseline="0" dirty="0"/>
              <a:t> focuses on learning as a PROCESS, giving pupils the opportunity to reflect and make sense of their recent learning experiences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Question should NOT be “How can I teach better?” but “How can I help my pupils to become better learners?”</a:t>
            </a:r>
          </a:p>
          <a:p>
            <a:pPr marL="170061" indent="-170061">
              <a:buFont typeface="Arial" panose="020B0604020202020204" pitchFamily="34" charset="0"/>
              <a:buChar char="•"/>
            </a:pPr>
            <a:r>
              <a:rPr lang="en-GB" u="none" baseline="0" dirty="0"/>
              <a:t>Therefore, the role of the teacher is to provide sufficient structure to SCAFFOLD tasks and activities and to REGULATE learning by intervening and providing FEEDBACK </a:t>
            </a:r>
          </a:p>
          <a:p>
            <a:pPr marL="170061" indent="-170061">
              <a:buFont typeface="Arial" panose="020B0604020202020204" pitchFamily="34" charset="0"/>
              <a:buChar char="•"/>
            </a:pPr>
            <a:r>
              <a:rPr lang="en-GB" u="none" baseline="0" dirty="0"/>
              <a:t>Each new task will generate a different ZPD </a:t>
            </a:r>
            <a:endParaRPr lang="en-GB" u="none" dirty="0"/>
          </a:p>
        </p:txBody>
      </p:sp>
      <p:sp>
        <p:nvSpPr>
          <p:cNvPr id="4" name="Slide Number Placeholder 3"/>
          <p:cNvSpPr>
            <a:spLocks noGrp="1"/>
          </p:cNvSpPr>
          <p:nvPr>
            <p:ph type="sldNum" sz="quarter" idx="10"/>
          </p:nvPr>
        </p:nvSpPr>
        <p:spPr/>
        <p:txBody>
          <a:bodyPr/>
          <a:lstStyle/>
          <a:p>
            <a:pPr>
              <a:defRPr/>
            </a:pPr>
            <a:fld id="{B5558541-AB78-4A89-8AAF-902939CD1B16}" type="slidenum">
              <a:rPr lang="cy-GB" altLang="en-US" smtClean="0"/>
              <a:pPr>
                <a:defRPr/>
              </a:pPr>
              <a:t>20</a:t>
            </a:fld>
            <a:endParaRPr lang="cy-GB" altLang="en-US"/>
          </a:p>
        </p:txBody>
      </p:sp>
    </p:spTree>
    <p:extLst>
      <p:ext uri="{BB962C8B-B14F-4D97-AF65-F5344CB8AC3E}">
        <p14:creationId xmlns:p14="http://schemas.microsoft.com/office/powerpoint/2010/main" val="26443601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21</a:t>
            </a:fld>
            <a:endParaRPr lang="en-GB"/>
          </a:p>
        </p:txBody>
      </p:sp>
    </p:spTree>
    <p:extLst>
      <p:ext uri="{BB962C8B-B14F-4D97-AF65-F5344CB8AC3E}">
        <p14:creationId xmlns:p14="http://schemas.microsoft.com/office/powerpoint/2010/main" val="16805729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u="none" dirty="0" err="1"/>
              <a:t>AfL</a:t>
            </a:r>
            <a:r>
              <a:rPr lang="en-GB" u="none" baseline="0" dirty="0"/>
              <a:t> places emphasis on helping pupils to achieve success through their own efforts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Being wrong, making mistakes and struggling to understand or do something is a necessary and formative part of learning</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Carol Dweck has done research over the last 20 years on primary and secondary students in the USA</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Particularly interested in how pupils view themselves as learners – this SELF-THEORY is likely to have a major effect on their motivation to learn and aspirations for the future</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The hallmark of successful individuals is that they love learning, they value effort and they persist in the face of obstacles</a:t>
            </a:r>
            <a:endParaRPr lang="en-GB" u="none" dirty="0"/>
          </a:p>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22</a:t>
            </a:fld>
            <a:endParaRPr lang="en-GB"/>
          </a:p>
        </p:txBody>
      </p:sp>
    </p:spTree>
    <p:extLst>
      <p:ext uri="{BB962C8B-B14F-4D97-AF65-F5344CB8AC3E}">
        <p14:creationId xmlns:p14="http://schemas.microsoft.com/office/powerpoint/2010/main" val="3567540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u="none" dirty="0" err="1"/>
              <a:t>Dweck’s</a:t>
            </a:r>
            <a:r>
              <a:rPr lang="en-GB" u="none" dirty="0"/>
              <a:t> research demonstrates that,</a:t>
            </a:r>
            <a:r>
              <a:rPr lang="en-GB" u="none" baseline="0" dirty="0"/>
              <a:t> through the LANGUAGE we use with pupils, adults can have a huge influence over the </a:t>
            </a:r>
            <a:r>
              <a:rPr lang="en-GB" u="none" baseline="0" dirty="0" err="1"/>
              <a:t>mindset</a:t>
            </a:r>
            <a:r>
              <a:rPr lang="en-GB" u="none" baseline="0" dirty="0"/>
              <a:t>  young person adopts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How we frame success and failure, the way we promote STRUGGLE in a positive way are all important.  </a:t>
            </a:r>
            <a:endParaRPr lang="en-GB" u="none" dirty="0"/>
          </a:p>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23</a:t>
            </a:fld>
            <a:endParaRPr lang="en-GB"/>
          </a:p>
        </p:txBody>
      </p:sp>
    </p:spTree>
    <p:extLst>
      <p:ext uri="{BB962C8B-B14F-4D97-AF65-F5344CB8AC3E}">
        <p14:creationId xmlns:p14="http://schemas.microsoft.com/office/powerpoint/2010/main" val="714682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79902DAC-7D19-4A83-928E-C9984FCD9667}" type="slidenum">
              <a:rPr lang="en-GB" smtClean="0"/>
              <a:t>24</a:t>
            </a:fld>
            <a:endParaRPr lang="en-GB"/>
          </a:p>
        </p:txBody>
      </p:sp>
    </p:spTree>
    <p:extLst>
      <p:ext uri="{BB962C8B-B14F-4D97-AF65-F5344CB8AC3E}">
        <p14:creationId xmlns:p14="http://schemas.microsoft.com/office/powerpoint/2010/main" val="13683468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79902DAC-7D19-4A83-928E-C9984FCD9667}" type="slidenum">
              <a:rPr lang="en-GB" smtClean="0"/>
              <a:t>25</a:t>
            </a:fld>
            <a:endParaRPr lang="en-GB"/>
          </a:p>
        </p:txBody>
      </p:sp>
    </p:spTree>
    <p:extLst>
      <p:ext uri="{BB962C8B-B14F-4D97-AF65-F5344CB8AC3E}">
        <p14:creationId xmlns:p14="http://schemas.microsoft.com/office/powerpoint/2010/main" val="29688697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b="1" baseline="0" dirty="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26</a:t>
            </a:fld>
            <a:endParaRPr lang="en-GB"/>
          </a:p>
        </p:txBody>
      </p:sp>
    </p:spTree>
    <p:extLst>
      <p:ext uri="{BB962C8B-B14F-4D97-AF65-F5344CB8AC3E}">
        <p14:creationId xmlns:p14="http://schemas.microsoft.com/office/powerpoint/2010/main" val="9442128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9902DAC-7D19-4A83-928E-C9984FCD9667}" type="slidenum">
              <a:rPr lang="en-GB" smtClean="0"/>
              <a:t>27</a:t>
            </a:fld>
            <a:endParaRPr lang="en-GB"/>
          </a:p>
        </p:txBody>
      </p:sp>
    </p:spTree>
    <p:extLst>
      <p:ext uri="{BB962C8B-B14F-4D97-AF65-F5344CB8AC3E}">
        <p14:creationId xmlns:p14="http://schemas.microsoft.com/office/powerpoint/2010/main" val="18560397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6748" indent="-226748">
              <a:buFont typeface="+mj-lt"/>
              <a:buAutoNum type="arabicPeriod"/>
            </a:pPr>
            <a:r>
              <a:rPr lang="en-GB" u="none" dirty="0"/>
              <a:t>LEARNING</a:t>
            </a:r>
            <a:r>
              <a:rPr lang="en-GB" u="none" baseline="0" dirty="0"/>
              <a:t> INTENTIONS – inform pupils of what they are doing and why</a:t>
            </a:r>
          </a:p>
          <a:p>
            <a:pPr marL="0" indent="0">
              <a:buFont typeface="+mj-lt"/>
              <a:buNone/>
            </a:pPr>
            <a:endParaRPr lang="en-GB" u="none" baseline="0" dirty="0"/>
          </a:p>
          <a:p>
            <a:pPr marL="226748" indent="-226748">
              <a:buFont typeface="+mj-lt"/>
              <a:buAutoNum type="arabicPeriod"/>
            </a:pPr>
            <a:r>
              <a:rPr lang="en-GB" u="none" baseline="0" dirty="0"/>
              <a:t>SUCCESS CRITERIA – steps or key ingredients that are pertinent to new learning.  Pupils and teachers can negotiate these BEFORE learning begins, and it is only these items that learning is measured against</a:t>
            </a:r>
          </a:p>
          <a:p>
            <a:pPr marL="226748" indent="-226748">
              <a:buFont typeface="+mj-lt"/>
              <a:buAutoNum type="arabicPeriod"/>
            </a:pPr>
            <a:endParaRPr lang="en-GB" u="none" baseline="0" dirty="0"/>
          </a:p>
          <a:p>
            <a:pPr marL="226748" indent="-226748">
              <a:buFont typeface="+mj-lt"/>
              <a:buAutoNum type="arabicPeriod"/>
            </a:pPr>
            <a:r>
              <a:rPr lang="en-GB" u="none" baseline="0" dirty="0"/>
              <a:t>FORMATIVE FEEDBACK – provides pupils with info about the successful areas of their learning performance as well as areas that they can improve upon next</a:t>
            </a:r>
          </a:p>
          <a:p>
            <a:pPr marL="226748" indent="-226748">
              <a:buFont typeface="+mj-lt"/>
              <a:buAutoNum type="arabicPeriod"/>
            </a:pPr>
            <a:endParaRPr lang="en-GB" u="none" baseline="0" dirty="0"/>
          </a:p>
          <a:p>
            <a:pPr marL="226748" indent="-226748">
              <a:buFont typeface="+mj-lt"/>
              <a:buAutoNum type="arabicPeriod"/>
            </a:pPr>
            <a:r>
              <a:rPr lang="en-GB" u="none" baseline="0" dirty="0"/>
              <a:t>EFFECTIVE QUESTIONING – is about asking questions in a way that provides you with key information that you can use to determine where learning currently is so that you can expand and plan for future learning</a:t>
            </a:r>
          </a:p>
          <a:p>
            <a:pPr marL="226748" indent="-226748">
              <a:buFont typeface="+mj-lt"/>
              <a:buAutoNum type="arabicPeriod"/>
            </a:pPr>
            <a:endParaRPr lang="en-GB" u="none" baseline="0" dirty="0"/>
          </a:p>
          <a:p>
            <a:pPr marL="226748" indent="-226748">
              <a:buFont typeface="+mj-lt"/>
              <a:buAutoNum type="arabicPeriod"/>
            </a:pPr>
            <a:r>
              <a:rPr lang="en-GB" u="none" baseline="0" dirty="0"/>
              <a:t>PEER AND SELF ASSESSMENT – consider not only WHAT they are their peers have learnt, but also HOW they learn best</a:t>
            </a:r>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28</a:t>
            </a:fld>
            <a:endParaRPr lang="en-GB"/>
          </a:p>
        </p:txBody>
      </p:sp>
    </p:spTree>
    <p:extLst>
      <p:ext uri="{BB962C8B-B14F-4D97-AF65-F5344CB8AC3E}">
        <p14:creationId xmlns:p14="http://schemas.microsoft.com/office/powerpoint/2010/main" val="26700858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30</a:t>
            </a:fld>
            <a:endParaRPr lang="en-GB"/>
          </a:p>
        </p:txBody>
      </p:sp>
    </p:spTree>
    <p:extLst>
      <p:ext uri="{BB962C8B-B14F-4D97-AF65-F5344CB8AC3E}">
        <p14:creationId xmlns:p14="http://schemas.microsoft.com/office/powerpoint/2010/main" val="2072418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31</a:t>
            </a:fld>
            <a:endParaRPr lang="en-GB"/>
          </a:p>
        </p:txBody>
      </p:sp>
    </p:spTree>
    <p:extLst>
      <p:ext uri="{BB962C8B-B14F-4D97-AF65-F5344CB8AC3E}">
        <p14:creationId xmlns:p14="http://schemas.microsoft.com/office/powerpoint/2010/main" val="24528238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32</a:t>
            </a:fld>
            <a:endParaRPr lang="en-US"/>
          </a:p>
        </p:txBody>
      </p:sp>
    </p:spTree>
    <p:extLst>
      <p:ext uri="{BB962C8B-B14F-4D97-AF65-F5344CB8AC3E}">
        <p14:creationId xmlns:p14="http://schemas.microsoft.com/office/powerpoint/2010/main" val="25115368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5F972E0-5198-46C6-8EFE-44A646AD96EF}" type="slidenum">
              <a:rPr lang="en-US" smtClean="0"/>
              <a:t>33</a:t>
            </a:fld>
            <a:endParaRPr lang="en-US" dirty="0"/>
          </a:p>
        </p:txBody>
      </p:sp>
    </p:spTree>
    <p:extLst>
      <p:ext uri="{BB962C8B-B14F-4D97-AF65-F5344CB8AC3E}">
        <p14:creationId xmlns:p14="http://schemas.microsoft.com/office/powerpoint/2010/main" val="25041891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49</a:t>
            </a:fld>
            <a:endParaRPr lang="en-GB"/>
          </a:p>
        </p:txBody>
      </p:sp>
    </p:spTree>
    <p:extLst>
      <p:ext uri="{BB962C8B-B14F-4D97-AF65-F5344CB8AC3E}">
        <p14:creationId xmlns:p14="http://schemas.microsoft.com/office/powerpoint/2010/main" val="29410658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FLIPPED LEARNING </a:t>
            </a:r>
          </a:p>
        </p:txBody>
      </p:sp>
      <p:sp>
        <p:nvSpPr>
          <p:cNvPr id="4" name="Slide Number Placeholder 3"/>
          <p:cNvSpPr>
            <a:spLocks noGrp="1"/>
          </p:cNvSpPr>
          <p:nvPr>
            <p:ph type="sldNum" sz="quarter" idx="5"/>
          </p:nvPr>
        </p:nvSpPr>
        <p:spPr/>
        <p:txBody>
          <a:bodyPr/>
          <a:lstStyle/>
          <a:p>
            <a:fld id="{03DC809C-2232-4865-AFB0-A6938D4F2433}" type="slidenum">
              <a:rPr lang="en-GB" smtClean="0"/>
              <a:t>52</a:t>
            </a:fld>
            <a:endParaRPr lang="en-GB"/>
          </a:p>
        </p:txBody>
      </p:sp>
    </p:spTree>
    <p:extLst>
      <p:ext uri="{BB962C8B-B14F-4D97-AF65-F5344CB8AC3E}">
        <p14:creationId xmlns:p14="http://schemas.microsoft.com/office/powerpoint/2010/main" val="3174996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discussion </a:t>
            </a:r>
          </a:p>
        </p:txBody>
      </p:sp>
      <p:sp>
        <p:nvSpPr>
          <p:cNvPr id="4" name="Slide Number Placeholder 3"/>
          <p:cNvSpPr>
            <a:spLocks noGrp="1"/>
          </p:cNvSpPr>
          <p:nvPr>
            <p:ph type="sldNum" sz="quarter" idx="5"/>
          </p:nvPr>
        </p:nvSpPr>
        <p:spPr/>
        <p:txBody>
          <a:bodyPr/>
          <a:lstStyle/>
          <a:p>
            <a:fld id="{21E980CD-8002-477D-90BF-A1ADCDAA909C}" type="slidenum">
              <a:rPr lang="en-GB" smtClean="0"/>
              <a:t>53</a:t>
            </a:fld>
            <a:endParaRPr lang="en-GB"/>
          </a:p>
        </p:txBody>
      </p:sp>
    </p:spTree>
    <p:extLst>
      <p:ext uri="{BB962C8B-B14F-4D97-AF65-F5344CB8AC3E}">
        <p14:creationId xmlns:p14="http://schemas.microsoft.com/office/powerpoint/2010/main" val="2249248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3733434-6207-43A6-9EE4-DDE0A04CA09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4960F4-15AB-4AA7-AD0A-898C55ED93DB}"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1946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733434-6207-43A6-9EE4-DDE0A04CA09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4960F4-15AB-4AA7-AD0A-898C55ED93DB}" type="slidenum">
              <a:rPr lang="en-GB" smtClean="0"/>
              <a:t>‹#›</a:t>
            </a:fld>
            <a:endParaRPr lang="en-GB"/>
          </a:p>
        </p:txBody>
      </p:sp>
    </p:spTree>
    <p:extLst>
      <p:ext uri="{BB962C8B-B14F-4D97-AF65-F5344CB8AC3E}">
        <p14:creationId xmlns:p14="http://schemas.microsoft.com/office/powerpoint/2010/main" val="17012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733434-6207-43A6-9EE4-DDE0A04CA09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4960F4-15AB-4AA7-AD0A-898C55ED93DB}" type="slidenum">
              <a:rPr lang="en-GB" smtClean="0"/>
              <a:t>‹#›</a:t>
            </a:fld>
            <a:endParaRPr lang="en-GB"/>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53818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733434-6207-43A6-9EE4-DDE0A04CA09D}"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4960F4-15AB-4AA7-AD0A-898C55ED93DB}" type="slidenum">
              <a:rPr lang="en-GB" smtClean="0"/>
              <a:t>‹#›</a:t>
            </a:fld>
            <a:endParaRPr lang="en-GB"/>
          </a:p>
        </p:txBody>
      </p:sp>
    </p:spTree>
    <p:extLst>
      <p:ext uri="{BB962C8B-B14F-4D97-AF65-F5344CB8AC3E}">
        <p14:creationId xmlns:p14="http://schemas.microsoft.com/office/powerpoint/2010/main" val="103371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733434-6207-43A6-9EE4-DDE0A04CA09D}" type="datetimeFigureOut">
              <a:rPr lang="en-GB" smtClean="0"/>
              <a:t>05/10/2020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4960F4-15AB-4AA7-AD0A-898C55ED93DB}" type="slidenum">
              <a:rPr lang="en-GB" smtClean="0"/>
              <a:t>‹#›</a:t>
            </a:fld>
            <a:endParaRPr lang="en-GB"/>
          </a:p>
        </p:txBody>
      </p:sp>
    </p:spTree>
    <p:extLst>
      <p:ext uri="{BB962C8B-B14F-4D97-AF65-F5344CB8AC3E}">
        <p14:creationId xmlns:p14="http://schemas.microsoft.com/office/powerpoint/2010/main" val="3058090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3733434-6207-43A6-9EE4-DDE0A04CA09D}" type="datetimeFigureOut">
              <a:rPr lang="en-GB" smtClean="0"/>
              <a:t>05/10/2020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4960F4-15AB-4AA7-AD0A-898C55ED93DB}" type="slidenum">
              <a:rPr lang="en-GB" smtClean="0"/>
              <a:t>‹#›</a:t>
            </a:fld>
            <a:endParaRPr lang="en-GB"/>
          </a:p>
        </p:txBody>
      </p:sp>
    </p:spTree>
    <p:extLst>
      <p:ext uri="{BB962C8B-B14F-4D97-AF65-F5344CB8AC3E}">
        <p14:creationId xmlns:p14="http://schemas.microsoft.com/office/powerpoint/2010/main" val="16478350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733434-6207-43A6-9EE4-DDE0A04CA09D}" type="datetimeFigureOut">
              <a:rPr lang="en-GB" smtClean="0"/>
              <a:t>05/10/2020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4960F4-15AB-4AA7-AD0A-898C55ED93DB}" type="slidenum">
              <a:rPr lang="en-GB" smtClean="0"/>
              <a:t>‹#›</a:t>
            </a:fld>
            <a:endParaRPr lang="en-GB"/>
          </a:p>
        </p:txBody>
      </p:sp>
    </p:spTree>
    <p:extLst>
      <p:ext uri="{BB962C8B-B14F-4D97-AF65-F5344CB8AC3E}">
        <p14:creationId xmlns:p14="http://schemas.microsoft.com/office/powerpoint/2010/main" val="1361258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3733434-6207-43A6-9EE4-DDE0A04CA09D}"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4960F4-15AB-4AA7-AD0A-898C55ED93DB}" type="slidenum">
              <a:rPr lang="en-GB" smtClean="0"/>
              <a:t>‹#›</a:t>
            </a:fld>
            <a:endParaRPr lang="en-GB"/>
          </a:p>
        </p:txBody>
      </p:sp>
    </p:spTree>
    <p:extLst>
      <p:ext uri="{BB962C8B-B14F-4D97-AF65-F5344CB8AC3E}">
        <p14:creationId xmlns:p14="http://schemas.microsoft.com/office/powerpoint/2010/main" val="1479865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3733434-6207-43A6-9EE4-DDE0A04CA09D}"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4960F4-15AB-4AA7-AD0A-898C55ED93D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475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733434-6207-43A6-9EE4-DDE0A04CA09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4960F4-15AB-4AA7-AD0A-898C55ED93DB}" type="slidenum">
              <a:rPr lang="en-GB" smtClean="0"/>
              <a:t>‹#›</a:t>
            </a:fld>
            <a:endParaRPr lang="en-GB"/>
          </a:p>
        </p:txBody>
      </p:sp>
    </p:spTree>
    <p:extLst>
      <p:ext uri="{BB962C8B-B14F-4D97-AF65-F5344CB8AC3E}">
        <p14:creationId xmlns:p14="http://schemas.microsoft.com/office/powerpoint/2010/main" val="2338405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733434-6207-43A6-9EE4-DDE0A04CA09D}"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4960F4-15AB-4AA7-AD0A-898C55ED93DB}"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792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3733434-6207-43A6-9EE4-DDE0A04CA09D}" type="datetimeFigureOut">
              <a:rPr lang="en-GB" smtClean="0"/>
              <a:t>05/10/2020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4960F4-15AB-4AA7-AD0A-898C55ED93DB}"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65760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youtube.com/watch?v=waRX-IOR5vE" TargetMode="External"/><Relationship Id="rId5" Type="http://schemas.openxmlformats.org/officeDocument/2006/relationships/image" Target="../media/image17.png"/><Relationship Id="rId4" Type="http://schemas.openxmlformats.org/officeDocument/2006/relationships/hyperlink" Target="https://www.youtube.com/watch?v=zZL6Zf5lMVw"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6.xml"/><Relationship Id="rId4" Type="http://schemas.openxmlformats.org/officeDocument/2006/relationships/image" Target="../media/image34.png"/></Relationships>
</file>

<file path=ppt/slides/_rels/slide4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edutopia.org/article/7-ways-do-formative-assessments-your-virtual-classroom" TargetMode="External"/><Relationship Id="rId2" Type="http://schemas.openxmlformats.org/officeDocument/2006/relationships/hyperlink" Target="https://teacherhead.com/2020/09/17/teaching-from-behind-the-safety-line/" TargetMode="External"/><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hyperlink" Target="https://clickv.ie/w/Pcxo" TargetMode="External"/></Relationships>
</file>

<file path=ppt/slides/_rels/slide52.xml.rels><?xml version="1.0" encoding="UTF-8" standalone="yes"?>
<Relationships xmlns="http://schemas.openxmlformats.org/package/2006/relationships"><Relationship Id="rId8" Type="http://schemas.openxmlformats.org/officeDocument/2006/relationships/hyperlink" Target="https://clickv.ie/w/Pcxo" TargetMode="External"/><Relationship Id="rId3" Type="http://schemas.openxmlformats.org/officeDocument/2006/relationships/hyperlink" Target="https://www.youtube.com/watch?v=J25d9aC1GZA" TargetMode="External"/><Relationship Id="rId7"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47.jpg"/><Relationship Id="rId11" Type="http://schemas.openxmlformats.org/officeDocument/2006/relationships/image" Target="../media/image45.png"/><Relationship Id="rId5" Type="http://schemas.openxmlformats.org/officeDocument/2006/relationships/hyperlink" Target="https://www.youtube.com/watch?v=1iD6Zadhg4M" TargetMode="External"/><Relationship Id="rId10" Type="http://schemas.openxmlformats.org/officeDocument/2006/relationships/hyperlink" Target="https://clickv.ie/w/wdxo" TargetMode="External"/><Relationship Id="rId4" Type="http://schemas.openxmlformats.org/officeDocument/2006/relationships/image" Target="../media/image46.png"/><Relationship Id="rId9" Type="http://schemas.openxmlformats.org/officeDocument/2006/relationships/hyperlink" Target="https://clickv.ie/w/vdxo"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a:solidFill>
                  <a:schemeClr val="accent2">
                    <a:lumMod val="75000"/>
                  </a:schemeClr>
                </a:solidFill>
              </a:rPr>
              <a:t>Music / </a:t>
            </a:r>
            <a:r>
              <a:rPr lang="en-GB" sz="5400" dirty="0" err="1" smtClean="0">
                <a:solidFill>
                  <a:schemeClr val="accent2">
                    <a:lumMod val="75000"/>
                  </a:schemeClr>
                </a:solidFill>
              </a:rPr>
              <a:t>Cerddoriaeth</a:t>
            </a:r>
            <a:endParaRPr lang="en-GB" dirty="0"/>
          </a:p>
        </p:txBody>
      </p:sp>
      <p:sp>
        <p:nvSpPr>
          <p:cNvPr id="3" name="Subtitle 2"/>
          <p:cNvSpPr>
            <a:spLocks noGrp="1"/>
          </p:cNvSpPr>
          <p:nvPr>
            <p:ph type="subTitle" idx="1"/>
          </p:nvPr>
        </p:nvSpPr>
        <p:spPr/>
        <p:txBody>
          <a:bodyPr/>
          <a:lstStyle/>
          <a:p>
            <a:r>
              <a:rPr lang="en-GB" dirty="0" smtClean="0"/>
              <a:t>05/10/20 Session </a:t>
            </a:r>
            <a:r>
              <a:rPr lang="en-GB" dirty="0"/>
              <a:t>2</a:t>
            </a:r>
          </a:p>
        </p:txBody>
      </p:sp>
    </p:spTree>
    <p:extLst>
      <p:ext uri="{BB962C8B-B14F-4D97-AF65-F5344CB8AC3E}">
        <p14:creationId xmlns:p14="http://schemas.microsoft.com/office/powerpoint/2010/main" val="2892168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 </a:t>
            </a:r>
            <a:r>
              <a:rPr lang="en-GB" dirty="0" err="1" smtClean="0">
                <a:solidFill>
                  <a:srgbClr val="FF0000"/>
                </a:solidFill>
              </a:rPr>
              <a:t>asesu</a:t>
            </a:r>
            <a:endParaRPr lang="en-GB" dirty="0">
              <a:solidFill>
                <a:srgbClr val="FF0000"/>
              </a:solidFill>
            </a:endParaRPr>
          </a:p>
        </p:txBody>
      </p:sp>
      <p:sp>
        <p:nvSpPr>
          <p:cNvPr id="3" name="Text Placeholder 2"/>
          <p:cNvSpPr>
            <a:spLocks noGrp="1"/>
          </p:cNvSpPr>
          <p:nvPr>
            <p:ph type="body" idx="1"/>
          </p:nvPr>
        </p:nvSpPr>
        <p:spPr/>
        <p:txBody>
          <a:bodyPr/>
          <a:lstStyle/>
          <a:p>
            <a:endParaRPr lang="en-GB" dirty="0"/>
          </a:p>
        </p:txBody>
      </p:sp>
      <p:pic>
        <p:nvPicPr>
          <p:cNvPr id="4" name="Content Placeholder 3" descr="Does assessment drive learn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85000" y="4960137"/>
            <a:ext cx="2561230" cy="1536738"/>
          </a:xfrm>
        </p:spPr>
      </p:pic>
      <p:sp>
        <p:nvSpPr>
          <p:cNvPr id="5" name="Rectangle 4"/>
          <p:cNvSpPr/>
          <p:nvPr/>
        </p:nvSpPr>
        <p:spPr>
          <a:xfrm>
            <a:off x="5971607" y="3244334"/>
            <a:ext cx="248786" cy="369332"/>
          </a:xfrm>
          <a:prstGeom prst="rect">
            <a:avLst/>
          </a:prstGeom>
        </p:spPr>
        <p:txBody>
          <a:bodyPr wrap="none">
            <a:spAutoFit/>
          </a:bodyPr>
          <a:lstStyle/>
          <a:p>
            <a:r>
              <a:rPr lang="en-GB" dirty="0"/>
              <a:t> </a:t>
            </a:r>
          </a:p>
        </p:txBody>
      </p:sp>
    </p:spTree>
    <p:extLst>
      <p:ext uri="{BB962C8B-B14F-4D97-AF65-F5344CB8AC3E}">
        <p14:creationId xmlns:p14="http://schemas.microsoft.com/office/powerpoint/2010/main" val="28233964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7CAD29-849C-45E5-8DF0-C4A3FD250BDD}"/>
              </a:ext>
            </a:extLst>
          </p:cNvPr>
          <p:cNvPicPr>
            <a:picLocks noChangeAspect="1"/>
          </p:cNvPicPr>
          <p:nvPr/>
        </p:nvPicPr>
        <p:blipFill rotWithShape="1">
          <a:blip r:embed="rId5">
            <a:alphaModFix amt="40000"/>
          </a:blip>
          <a:srcRect b="19"/>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F95041A6-4BF2-4B18-80AF-FE0FAF3F21A1}"/>
              </a:ext>
            </a:extLst>
          </p:cNvPr>
          <p:cNvSpPr txBox="1"/>
          <p:nvPr/>
        </p:nvSpPr>
        <p:spPr>
          <a:xfrm>
            <a:off x="504940" y="1967663"/>
            <a:ext cx="11182120" cy="2215991"/>
          </a:xfrm>
          <a:prstGeom prst="rect">
            <a:avLst/>
          </a:prstGeom>
          <a:noFill/>
        </p:spPr>
        <p:txBody>
          <a:bodyPr wrap="square" rtlCol="0">
            <a:spAutoFit/>
          </a:bodyPr>
          <a:lstStyle/>
          <a:p>
            <a:pPr algn="ctr"/>
            <a:r>
              <a:rPr lang="en-GB" sz="13800" dirty="0">
                <a:solidFill>
                  <a:srgbClr val="FF0000"/>
                </a:solidFill>
              </a:rPr>
              <a:t>Why assess? </a:t>
            </a:r>
          </a:p>
        </p:txBody>
      </p:sp>
      <p:pic>
        <p:nvPicPr>
          <p:cNvPr id="2" name="Recorded Sound">
            <a:hlinkClick r:id="" action="ppaction://media"/>
            <a:extLst>
              <a:ext uri="{FF2B5EF4-FFF2-40B4-BE49-F238E27FC236}">
                <a16:creationId xmlns:a16="http://schemas.microsoft.com/office/drawing/2014/main" id="{140B70F3-40B6-447B-A1DF-AF8E2FABCB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02582" y="424832"/>
            <a:ext cx="1084478" cy="1084478"/>
          </a:xfrm>
          <a:prstGeom prst="rect">
            <a:avLst/>
          </a:prstGeom>
        </p:spPr>
      </p:pic>
    </p:spTree>
    <p:extLst>
      <p:ext uri="{BB962C8B-B14F-4D97-AF65-F5344CB8AC3E}">
        <p14:creationId xmlns:p14="http://schemas.microsoft.com/office/powerpoint/2010/main" val="2353045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Using technology to improve assessment and feedback | TACCLE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347" y="221635"/>
            <a:ext cx="8443222" cy="6332417"/>
          </a:xfrm>
        </p:spPr>
      </p:pic>
    </p:spTree>
    <p:extLst>
      <p:ext uri="{BB962C8B-B14F-4D97-AF65-F5344CB8AC3E}">
        <p14:creationId xmlns:p14="http://schemas.microsoft.com/office/powerpoint/2010/main" val="4623961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2595" y="188640"/>
            <a:ext cx="10075893" cy="6647974"/>
          </a:xfrm>
          <a:prstGeom prst="rect">
            <a:avLst/>
          </a:prstGeom>
          <a:noFill/>
        </p:spPr>
        <p:txBody>
          <a:bodyPr wrap="square" rtlCol="0">
            <a:spAutoFit/>
          </a:bodyPr>
          <a:lstStyle/>
          <a:p>
            <a:pPr marL="457200" indent="-457200">
              <a:lnSpc>
                <a:spcPct val="150000"/>
              </a:lnSpc>
              <a:buAutoNum type="arabicPeriod"/>
            </a:pPr>
            <a:r>
              <a:rPr lang="en-GB" sz="2800" dirty="0">
                <a:latin typeface="Calibri" panose="020F0502020204030204" pitchFamily="34" charset="0"/>
              </a:rPr>
              <a:t>It allows us to monitor progress against tangible </a:t>
            </a:r>
            <a:r>
              <a:rPr lang="en-GB" sz="2800" dirty="0" smtClean="0">
                <a:latin typeface="Calibri" panose="020F0502020204030204" pitchFamily="34" charset="0"/>
              </a:rPr>
              <a:t>data.</a:t>
            </a:r>
            <a:endParaRPr lang="en-GB" sz="2800" dirty="0">
              <a:latin typeface="Calibri" panose="020F0502020204030204" pitchFamily="34" charset="0"/>
            </a:endParaRPr>
          </a:p>
          <a:p>
            <a:pPr marL="457200" indent="-457200">
              <a:lnSpc>
                <a:spcPct val="150000"/>
              </a:lnSpc>
              <a:buAutoNum type="arabicPeriod"/>
            </a:pPr>
            <a:r>
              <a:rPr lang="en-GB" sz="2800" dirty="0">
                <a:latin typeface="Calibri" panose="020F0502020204030204" pitchFamily="34" charset="0"/>
              </a:rPr>
              <a:t>Formal assessment needed to track progress throughout the course or key stage.</a:t>
            </a:r>
          </a:p>
          <a:p>
            <a:pPr marL="457200" indent="-457200">
              <a:lnSpc>
                <a:spcPct val="150000"/>
              </a:lnSpc>
              <a:buAutoNum type="arabicPeriod"/>
            </a:pPr>
            <a:r>
              <a:rPr lang="en-GB" sz="2800" dirty="0">
                <a:latin typeface="Calibri" panose="020F0502020204030204" pitchFamily="34" charset="0"/>
              </a:rPr>
              <a:t>Informal assessment needed to check pupils know what to do and how to </a:t>
            </a:r>
            <a:r>
              <a:rPr lang="en-GB" sz="2800" dirty="0" smtClean="0">
                <a:latin typeface="Calibri" panose="020F0502020204030204" pitchFamily="34" charset="0"/>
              </a:rPr>
              <a:t>progress.</a:t>
            </a:r>
            <a:endParaRPr lang="en-GB" sz="2800" dirty="0">
              <a:latin typeface="Calibri" panose="020F0502020204030204" pitchFamily="34" charset="0"/>
            </a:endParaRPr>
          </a:p>
          <a:p>
            <a:pPr marL="457200" indent="-457200">
              <a:lnSpc>
                <a:spcPct val="150000"/>
              </a:lnSpc>
              <a:buAutoNum type="arabicPeriod"/>
            </a:pPr>
            <a:r>
              <a:rPr lang="en-GB" sz="2800" dirty="0">
                <a:latin typeface="Calibri" panose="020F0502020204030204" pitchFamily="34" charset="0"/>
              </a:rPr>
              <a:t>Control!  I am accountable for results and need to manage the </a:t>
            </a:r>
            <a:r>
              <a:rPr lang="en-GB" sz="2800" dirty="0" smtClean="0">
                <a:latin typeface="Calibri" panose="020F0502020204030204" pitchFamily="34" charset="0"/>
              </a:rPr>
              <a:t>learning.</a:t>
            </a:r>
            <a:endParaRPr lang="en-GB" sz="2800" dirty="0">
              <a:latin typeface="Calibri" panose="020F0502020204030204" pitchFamily="34" charset="0"/>
            </a:endParaRPr>
          </a:p>
          <a:p>
            <a:pPr marL="457200" indent="-457200">
              <a:lnSpc>
                <a:spcPct val="150000"/>
              </a:lnSpc>
              <a:buAutoNum type="arabicPeriod"/>
            </a:pPr>
            <a:r>
              <a:rPr lang="en-GB" sz="2800" dirty="0">
                <a:latin typeface="Calibri" panose="020F0502020204030204" pitchFamily="34" charset="0"/>
              </a:rPr>
              <a:t>Realistic targets can be set so learners know where they are and how to </a:t>
            </a:r>
            <a:r>
              <a:rPr lang="en-GB" sz="2800" dirty="0" smtClean="0">
                <a:latin typeface="Calibri" panose="020F0502020204030204" pitchFamily="34" charset="0"/>
              </a:rPr>
              <a:t>progress.</a:t>
            </a:r>
            <a:endParaRPr lang="en-GB" sz="2800" dirty="0">
              <a:latin typeface="Calibri" panose="020F0502020204030204" pitchFamily="34" charset="0"/>
            </a:endParaRPr>
          </a:p>
          <a:p>
            <a:endParaRPr lang="en-GB" sz="2400" dirty="0"/>
          </a:p>
          <a:p>
            <a:pPr marL="457200" indent="-457200">
              <a:buAutoNum type="arabicPeriod"/>
            </a:pPr>
            <a:endParaRPr lang="en-GB" sz="2400" dirty="0"/>
          </a:p>
        </p:txBody>
      </p:sp>
      <p:sp>
        <p:nvSpPr>
          <p:cNvPr id="3" name="TextBox 2"/>
          <p:cNvSpPr txBox="1"/>
          <p:nvPr/>
        </p:nvSpPr>
        <p:spPr>
          <a:xfrm>
            <a:off x="7694341" y="5679527"/>
            <a:ext cx="4360127" cy="707886"/>
          </a:xfrm>
          <a:prstGeom prst="rect">
            <a:avLst/>
          </a:prstGeom>
          <a:noFill/>
        </p:spPr>
        <p:txBody>
          <a:bodyPr wrap="square" rtlCol="0">
            <a:spAutoFit/>
          </a:bodyPr>
          <a:lstStyle/>
          <a:p>
            <a:r>
              <a:rPr lang="en-GB" sz="4000" dirty="0" smtClean="0">
                <a:solidFill>
                  <a:schemeClr val="accent1"/>
                </a:solidFill>
              </a:rPr>
              <a:t>Teacher responses</a:t>
            </a:r>
            <a:endParaRPr lang="en-GB" sz="4000" dirty="0">
              <a:solidFill>
                <a:schemeClr val="accent1"/>
              </a:solidFill>
            </a:endParaRPr>
          </a:p>
        </p:txBody>
      </p:sp>
    </p:spTree>
    <p:extLst>
      <p:ext uri="{BB962C8B-B14F-4D97-AF65-F5344CB8AC3E}">
        <p14:creationId xmlns:p14="http://schemas.microsoft.com/office/powerpoint/2010/main" val="16996484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780" y="188640"/>
            <a:ext cx="10209708" cy="6647974"/>
          </a:xfrm>
          <a:prstGeom prst="rect">
            <a:avLst/>
          </a:prstGeom>
          <a:noFill/>
        </p:spPr>
        <p:txBody>
          <a:bodyPr wrap="square" rtlCol="0">
            <a:spAutoFit/>
          </a:bodyPr>
          <a:lstStyle/>
          <a:p>
            <a:pPr marL="457200" indent="-457200">
              <a:lnSpc>
                <a:spcPct val="150000"/>
              </a:lnSpc>
              <a:buAutoNum type="arabicPeriod"/>
            </a:pPr>
            <a:r>
              <a:rPr lang="en-GB" sz="2800" dirty="0">
                <a:latin typeface="Calibri" panose="020F0502020204030204" pitchFamily="34" charset="0"/>
              </a:rPr>
              <a:t>It allows us to </a:t>
            </a:r>
            <a:r>
              <a:rPr lang="en-GB" sz="2800" dirty="0">
                <a:solidFill>
                  <a:srgbClr val="FF0000"/>
                </a:solidFill>
                <a:latin typeface="Calibri" panose="020F0502020204030204" pitchFamily="34" charset="0"/>
              </a:rPr>
              <a:t>monitor progress </a:t>
            </a:r>
            <a:r>
              <a:rPr lang="en-GB" sz="2800" dirty="0">
                <a:latin typeface="Calibri" panose="020F0502020204030204" pitchFamily="34" charset="0"/>
              </a:rPr>
              <a:t>against </a:t>
            </a:r>
            <a:r>
              <a:rPr lang="en-GB" sz="2800" dirty="0">
                <a:solidFill>
                  <a:srgbClr val="FF0000"/>
                </a:solidFill>
                <a:latin typeface="Calibri" panose="020F0502020204030204" pitchFamily="34" charset="0"/>
              </a:rPr>
              <a:t>tangible </a:t>
            </a:r>
            <a:r>
              <a:rPr lang="en-GB" sz="2800" dirty="0" smtClean="0">
                <a:solidFill>
                  <a:srgbClr val="FF0000"/>
                </a:solidFill>
                <a:latin typeface="Calibri" panose="020F0502020204030204" pitchFamily="34" charset="0"/>
              </a:rPr>
              <a:t>data.</a:t>
            </a:r>
            <a:endParaRPr lang="en-GB" sz="2800" dirty="0">
              <a:solidFill>
                <a:srgbClr val="FF0000"/>
              </a:solidFill>
              <a:latin typeface="Calibri" panose="020F0502020204030204" pitchFamily="34" charset="0"/>
            </a:endParaRPr>
          </a:p>
          <a:p>
            <a:pPr marL="457200" indent="-457200">
              <a:lnSpc>
                <a:spcPct val="150000"/>
              </a:lnSpc>
              <a:buAutoNum type="arabicPeriod"/>
            </a:pPr>
            <a:r>
              <a:rPr lang="en-GB" sz="2800" dirty="0">
                <a:latin typeface="Calibri" panose="020F0502020204030204" pitchFamily="34" charset="0"/>
              </a:rPr>
              <a:t>Formal assessment needed to </a:t>
            </a:r>
            <a:r>
              <a:rPr lang="en-GB" sz="2800" dirty="0">
                <a:solidFill>
                  <a:srgbClr val="FF0000"/>
                </a:solidFill>
                <a:latin typeface="Calibri" panose="020F0502020204030204" pitchFamily="34" charset="0"/>
              </a:rPr>
              <a:t>track progress </a:t>
            </a:r>
            <a:r>
              <a:rPr lang="en-GB" sz="2800" dirty="0">
                <a:latin typeface="Calibri" panose="020F0502020204030204" pitchFamily="34" charset="0"/>
              </a:rPr>
              <a:t>throughout the course or key stage.</a:t>
            </a:r>
          </a:p>
          <a:p>
            <a:pPr marL="457200" indent="-457200">
              <a:lnSpc>
                <a:spcPct val="150000"/>
              </a:lnSpc>
              <a:buAutoNum type="arabicPeriod"/>
            </a:pPr>
            <a:r>
              <a:rPr lang="en-GB" sz="2800" dirty="0">
                <a:latin typeface="Calibri" panose="020F0502020204030204" pitchFamily="34" charset="0"/>
              </a:rPr>
              <a:t>Informal assessment needed to </a:t>
            </a:r>
            <a:r>
              <a:rPr lang="en-GB" sz="2800" dirty="0">
                <a:solidFill>
                  <a:srgbClr val="FF0000"/>
                </a:solidFill>
                <a:latin typeface="Calibri" panose="020F0502020204030204" pitchFamily="34" charset="0"/>
              </a:rPr>
              <a:t>check pupils know what to do</a:t>
            </a:r>
            <a:r>
              <a:rPr lang="en-GB" sz="2800" dirty="0">
                <a:latin typeface="Calibri" panose="020F0502020204030204" pitchFamily="34" charset="0"/>
              </a:rPr>
              <a:t> and </a:t>
            </a:r>
            <a:r>
              <a:rPr lang="en-GB" sz="2800" dirty="0">
                <a:solidFill>
                  <a:srgbClr val="FF0000"/>
                </a:solidFill>
                <a:latin typeface="Calibri" panose="020F0502020204030204" pitchFamily="34" charset="0"/>
              </a:rPr>
              <a:t>how to </a:t>
            </a:r>
            <a:r>
              <a:rPr lang="en-GB" sz="2800" dirty="0" smtClean="0">
                <a:solidFill>
                  <a:srgbClr val="FF0000"/>
                </a:solidFill>
                <a:latin typeface="Calibri" panose="020F0502020204030204" pitchFamily="34" charset="0"/>
              </a:rPr>
              <a:t>progress.</a:t>
            </a:r>
            <a:endParaRPr lang="en-GB" sz="2800" dirty="0">
              <a:solidFill>
                <a:srgbClr val="FF0000"/>
              </a:solidFill>
              <a:latin typeface="Calibri" panose="020F0502020204030204" pitchFamily="34" charset="0"/>
            </a:endParaRPr>
          </a:p>
          <a:p>
            <a:pPr marL="457200" indent="-457200">
              <a:lnSpc>
                <a:spcPct val="150000"/>
              </a:lnSpc>
              <a:buAutoNum type="arabicPeriod"/>
            </a:pPr>
            <a:r>
              <a:rPr lang="en-GB" sz="2800" dirty="0">
                <a:latin typeface="Calibri" panose="020F0502020204030204" pitchFamily="34" charset="0"/>
              </a:rPr>
              <a:t>Control!  I am </a:t>
            </a:r>
            <a:r>
              <a:rPr lang="en-GB" sz="2800" dirty="0">
                <a:solidFill>
                  <a:srgbClr val="FF0000"/>
                </a:solidFill>
                <a:latin typeface="Calibri" panose="020F0502020204030204" pitchFamily="34" charset="0"/>
              </a:rPr>
              <a:t>accountable for results </a:t>
            </a:r>
            <a:r>
              <a:rPr lang="en-GB" sz="2800" dirty="0">
                <a:latin typeface="Calibri" panose="020F0502020204030204" pitchFamily="34" charset="0"/>
              </a:rPr>
              <a:t>and need to manage the </a:t>
            </a:r>
            <a:r>
              <a:rPr lang="en-GB" sz="2800" dirty="0" smtClean="0">
                <a:latin typeface="Calibri" panose="020F0502020204030204" pitchFamily="34" charset="0"/>
              </a:rPr>
              <a:t>learning.</a:t>
            </a:r>
            <a:endParaRPr lang="en-GB" sz="2800" dirty="0">
              <a:latin typeface="Calibri" panose="020F0502020204030204" pitchFamily="34" charset="0"/>
            </a:endParaRPr>
          </a:p>
          <a:p>
            <a:pPr marL="457200" indent="-457200">
              <a:lnSpc>
                <a:spcPct val="150000"/>
              </a:lnSpc>
              <a:buAutoNum type="arabicPeriod"/>
            </a:pPr>
            <a:r>
              <a:rPr lang="en-GB" sz="2800" dirty="0">
                <a:solidFill>
                  <a:srgbClr val="FF0000"/>
                </a:solidFill>
                <a:latin typeface="Calibri" panose="020F0502020204030204" pitchFamily="34" charset="0"/>
              </a:rPr>
              <a:t>Realistic targets </a:t>
            </a:r>
            <a:r>
              <a:rPr lang="en-GB" sz="2800" dirty="0">
                <a:latin typeface="Calibri" panose="020F0502020204030204" pitchFamily="34" charset="0"/>
              </a:rPr>
              <a:t>can be set so </a:t>
            </a:r>
            <a:r>
              <a:rPr lang="en-GB" sz="2800" dirty="0">
                <a:solidFill>
                  <a:srgbClr val="FF0000"/>
                </a:solidFill>
                <a:latin typeface="Calibri" panose="020F0502020204030204" pitchFamily="34" charset="0"/>
              </a:rPr>
              <a:t>learners know where they are</a:t>
            </a:r>
            <a:r>
              <a:rPr lang="en-GB" sz="2800" dirty="0">
                <a:latin typeface="Calibri" panose="020F0502020204030204" pitchFamily="34" charset="0"/>
              </a:rPr>
              <a:t> and </a:t>
            </a:r>
            <a:r>
              <a:rPr lang="en-GB" sz="2800" dirty="0">
                <a:solidFill>
                  <a:srgbClr val="FF0000"/>
                </a:solidFill>
                <a:latin typeface="Calibri" panose="020F0502020204030204" pitchFamily="34" charset="0"/>
              </a:rPr>
              <a:t>how to </a:t>
            </a:r>
            <a:r>
              <a:rPr lang="en-GB" sz="2800" dirty="0" smtClean="0">
                <a:solidFill>
                  <a:srgbClr val="FF0000"/>
                </a:solidFill>
                <a:latin typeface="Calibri" panose="020F0502020204030204" pitchFamily="34" charset="0"/>
              </a:rPr>
              <a:t>progress.</a:t>
            </a:r>
            <a:endParaRPr lang="en-GB" sz="2800" dirty="0">
              <a:solidFill>
                <a:srgbClr val="FF0000"/>
              </a:solidFill>
              <a:latin typeface="Calibri" panose="020F0502020204030204" pitchFamily="34" charset="0"/>
            </a:endParaRPr>
          </a:p>
          <a:p>
            <a:endParaRPr lang="en-GB" sz="2400" dirty="0"/>
          </a:p>
          <a:p>
            <a:pPr marL="457200" indent="-457200">
              <a:buAutoNum type="arabicPeriod"/>
            </a:pPr>
            <a:endParaRPr lang="en-GB" sz="2400" dirty="0"/>
          </a:p>
        </p:txBody>
      </p:sp>
    </p:spTree>
    <p:extLst>
      <p:ext uri="{BB962C8B-B14F-4D97-AF65-F5344CB8AC3E}">
        <p14:creationId xmlns:p14="http://schemas.microsoft.com/office/powerpoint/2010/main" val="24704965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E702EF-47D9-4BCB-B333-9F2109773C3C}"/>
              </a:ext>
            </a:extLst>
          </p:cNvPr>
          <p:cNvSpPr txBox="1"/>
          <p:nvPr/>
        </p:nvSpPr>
        <p:spPr>
          <a:xfrm>
            <a:off x="1003453" y="4002680"/>
            <a:ext cx="10515600" cy="822326"/>
          </a:xfrm>
          <a:prstGeom prst="rect">
            <a:avLst/>
          </a:prstGeom>
        </p:spPr>
        <p:txBody>
          <a:bodyPr vert="horz" lIns="91440" tIns="45720" rIns="91440" bIns="45720" rtlCol="0" anchor="ctr">
            <a:normAutofit fontScale="92500"/>
          </a:bodyPr>
          <a:lstStyle/>
          <a:p>
            <a:pPr algn="ctr">
              <a:lnSpc>
                <a:spcPct val="90000"/>
              </a:lnSpc>
              <a:spcBef>
                <a:spcPct val="0"/>
              </a:spcBef>
              <a:spcAft>
                <a:spcPts val="600"/>
              </a:spcAft>
            </a:pPr>
            <a:r>
              <a:rPr lang="en-US" sz="3700" b="1" kern="1200" dirty="0">
                <a:solidFill>
                  <a:srgbClr val="FF0000"/>
                </a:solidFill>
                <a:ea typeface="+mj-ea"/>
                <a:cs typeface="+mj-cs"/>
              </a:rPr>
              <a:t>Assessment:  The bridge between teaching and learning </a:t>
            </a:r>
          </a:p>
        </p:txBody>
      </p:sp>
      <p:pic>
        <p:nvPicPr>
          <p:cNvPr id="2" name="Picture 1">
            <a:extLst>
              <a:ext uri="{FF2B5EF4-FFF2-40B4-BE49-F238E27FC236}">
                <a16:creationId xmlns:a16="http://schemas.microsoft.com/office/drawing/2014/main" id="{107E6613-CCBD-48D2-AB9A-289ADD736B97}"/>
              </a:ext>
            </a:extLst>
          </p:cNvPr>
          <p:cNvPicPr>
            <a:picLocks noChangeAspect="1"/>
          </p:cNvPicPr>
          <p:nvPr/>
        </p:nvPicPr>
        <p:blipFill rotWithShape="1">
          <a:blip r:embed="rId3"/>
          <a:srcRect r="13725"/>
          <a:stretch/>
        </p:blipFill>
        <p:spPr>
          <a:xfrm>
            <a:off x="448734" y="408345"/>
            <a:ext cx="10905066" cy="3791969"/>
          </a:xfrm>
          <a:prstGeom prst="rect">
            <a:avLst/>
          </a:prstGeom>
        </p:spPr>
      </p:pic>
      <p:pic>
        <p:nvPicPr>
          <p:cNvPr id="4" name="Picture 3">
            <a:extLst>
              <a:ext uri="{FF2B5EF4-FFF2-40B4-BE49-F238E27FC236}">
                <a16:creationId xmlns:a16="http://schemas.microsoft.com/office/drawing/2014/main" id="{640FB77B-3E98-4FE6-B7B1-F6DD3B98CB72}"/>
              </a:ext>
            </a:extLst>
          </p:cNvPr>
          <p:cNvPicPr>
            <a:picLocks noChangeAspect="1"/>
          </p:cNvPicPr>
          <p:nvPr/>
        </p:nvPicPr>
        <p:blipFill rotWithShape="1">
          <a:blip r:embed="rId4"/>
          <a:srcRect t="44498" b="27389"/>
          <a:stretch/>
        </p:blipFill>
        <p:spPr>
          <a:xfrm>
            <a:off x="205669" y="4825006"/>
            <a:ext cx="11780661" cy="1927953"/>
          </a:xfrm>
          <a:prstGeom prst="rect">
            <a:avLst/>
          </a:prstGeom>
        </p:spPr>
      </p:pic>
    </p:spTree>
    <p:extLst>
      <p:ext uri="{BB962C8B-B14F-4D97-AF65-F5344CB8AC3E}">
        <p14:creationId xmlns:p14="http://schemas.microsoft.com/office/powerpoint/2010/main" val="1335336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96FE88-AC37-4946-893E-D7D7B20D00A5}"/>
              </a:ext>
            </a:extLst>
          </p:cNvPr>
          <p:cNvSpPr txBox="1"/>
          <p:nvPr/>
        </p:nvSpPr>
        <p:spPr>
          <a:xfrm>
            <a:off x="605929" y="418640"/>
            <a:ext cx="10311788" cy="6186309"/>
          </a:xfrm>
          <a:prstGeom prst="rect">
            <a:avLst/>
          </a:prstGeom>
          <a:noFill/>
        </p:spPr>
        <p:txBody>
          <a:bodyPr wrap="square" rtlCol="0">
            <a:spAutoFit/>
          </a:bodyPr>
          <a:lstStyle/>
          <a:p>
            <a:r>
              <a:rPr lang="en-GB" sz="3600" dirty="0"/>
              <a:t>‘The teacher’s job is not to transmit knowledge, nor to facilitate learning.  It is to engineer effective learning environments for the students.  The key features of effective learning environments are that they create student engagement and allow teachers, learners, and their peers to ensure that the learning is proceeding in the intended direction.  The only way we can do this is through assessment.  That is why assessment is, indeed, the bridge between teaching and learning.’</a:t>
            </a:r>
          </a:p>
          <a:p>
            <a:endParaRPr lang="en-GB" sz="3600" dirty="0"/>
          </a:p>
          <a:p>
            <a:pPr algn="r"/>
            <a:r>
              <a:rPr lang="en-GB" sz="3600" dirty="0"/>
              <a:t>(Wiliam, 2011:50) </a:t>
            </a:r>
          </a:p>
        </p:txBody>
      </p:sp>
    </p:spTree>
    <p:extLst>
      <p:ext uri="{BB962C8B-B14F-4D97-AF65-F5344CB8AC3E}">
        <p14:creationId xmlns:p14="http://schemas.microsoft.com/office/powerpoint/2010/main" val="33227018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11A6DA-F87A-45F0-BE45-43A60F678F01}"/>
              </a:ext>
            </a:extLst>
          </p:cNvPr>
          <p:cNvPicPr>
            <a:picLocks noChangeAspect="1"/>
          </p:cNvPicPr>
          <p:nvPr/>
        </p:nvPicPr>
        <p:blipFill rotWithShape="1">
          <a:blip r:embed="rId3">
            <a:alphaModFix amt="35000"/>
          </a:blip>
          <a:srcRect b="5081"/>
          <a:stretch/>
        </p:blipFill>
        <p:spPr>
          <a:xfrm>
            <a:off x="20" y="1282"/>
            <a:ext cx="12191980" cy="6856718"/>
          </a:xfrm>
          <a:prstGeom prst="rect">
            <a:avLst/>
          </a:prstGeom>
          <a:effectLst>
            <a:glow rad="127000">
              <a:schemeClr val="accent1">
                <a:alpha val="0"/>
              </a:schemeClr>
            </a:glow>
          </a:effectLst>
        </p:spPr>
      </p:pic>
      <p:sp>
        <p:nvSpPr>
          <p:cNvPr id="3" name="TextBox 2">
            <a:extLst>
              <a:ext uri="{FF2B5EF4-FFF2-40B4-BE49-F238E27FC236}">
                <a16:creationId xmlns:a16="http://schemas.microsoft.com/office/drawing/2014/main" id="{EE36857E-92AA-47B6-A11D-792209CBB623}"/>
              </a:ext>
            </a:extLst>
          </p:cNvPr>
          <p:cNvSpPr txBox="1"/>
          <p:nvPr/>
        </p:nvSpPr>
        <p:spPr>
          <a:xfrm>
            <a:off x="420283" y="12586"/>
            <a:ext cx="9996197" cy="923330"/>
          </a:xfrm>
          <a:prstGeom prst="rect">
            <a:avLst/>
          </a:prstGeom>
          <a:noFill/>
        </p:spPr>
        <p:txBody>
          <a:bodyPr wrap="square" rtlCol="0">
            <a:spAutoFit/>
          </a:bodyPr>
          <a:lstStyle/>
          <a:p>
            <a:r>
              <a:rPr lang="en-GB" sz="5400" b="1" dirty="0">
                <a:solidFill>
                  <a:srgbClr val="FF0000"/>
                </a:solidFill>
                <a:latin typeface="Calibri" panose="020F0502020204030204" pitchFamily="34" charset="0"/>
              </a:rPr>
              <a:t>Summative</a:t>
            </a:r>
            <a:r>
              <a:rPr lang="en-GB" sz="5400" b="1" dirty="0">
                <a:latin typeface="Calibri" panose="020F0502020204030204" pitchFamily="34" charset="0"/>
              </a:rPr>
              <a:t> assessment</a:t>
            </a:r>
          </a:p>
        </p:txBody>
      </p:sp>
      <p:sp>
        <p:nvSpPr>
          <p:cNvPr id="5" name="TextBox 4">
            <a:extLst>
              <a:ext uri="{FF2B5EF4-FFF2-40B4-BE49-F238E27FC236}">
                <a16:creationId xmlns:a16="http://schemas.microsoft.com/office/drawing/2014/main" id="{98621634-7DE0-4CBA-AF63-83D336BF80F3}"/>
              </a:ext>
            </a:extLst>
          </p:cNvPr>
          <p:cNvSpPr txBox="1"/>
          <p:nvPr/>
        </p:nvSpPr>
        <p:spPr>
          <a:xfrm>
            <a:off x="297454" y="935916"/>
            <a:ext cx="11369407" cy="6401753"/>
          </a:xfrm>
          <a:prstGeom prst="rect">
            <a:avLst/>
          </a:prstGeom>
          <a:noFill/>
        </p:spPr>
        <p:txBody>
          <a:bodyPr wrap="square" rtlCol="0">
            <a:spAutoFit/>
          </a:bodyPr>
          <a:lstStyle/>
          <a:p>
            <a:pPr marL="342900" indent="-342900">
              <a:buFont typeface="Arial" panose="020B0604020202020204" pitchFamily="34" charset="0"/>
              <a:buChar char="•"/>
            </a:pPr>
            <a:r>
              <a:rPr lang="en-GB" sz="3200" dirty="0">
                <a:solidFill>
                  <a:srgbClr val="FF0000"/>
                </a:solidFill>
                <a:latin typeface="Calibri" panose="020F0502020204030204" pitchFamily="34" charset="0"/>
              </a:rPr>
              <a:t>Sums up</a:t>
            </a:r>
            <a:r>
              <a:rPr lang="en-GB" sz="3200" dirty="0">
                <a:latin typeface="Calibri" panose="020F0502020204030204" pitchFamily="34" charset="0"/>
              </a:rPr>
              <a:t>, or gives a measure of learning at the end of a course or phase</a:t>
            </a:r>
          </a:p>
          <a:p>
            <a:endParaRPr lang="en-GB" sz="3200" dirty="0">
              <a:latin typeface="Calibri" panose="020F0502020204030204" pitchFamily="34" charset="0"/>
            </a:endParaRPr>
          </a:p>
          <a:p>
            <a:pPr marL="342900" indent="-342900">
              <a:buFont typeface="Arial" panose="020B0604020202020204" pitchFamily="34" charset="0"/>
              <a:buChar char="•"/>
            </a:pPr>
            <a:r>
              <a:rPr lang="en-GB" sz="3200" dirty="0">
                <a:latin typeface="Calibri" panose="020F0502020204030204" pitchFamily="34" charset="0"/>
              </a:rPr>
              <a:t>External summative assessments controlled by organisations outside schools are established features of our education system</a:t>
            </a:r>
          </a:p>
          <a:p>
            <a:endParaRPr lang="en-GB" sz="3200" dirty="0">
              <a:latin typeface="Calibri" panose="020F0502020204030204" pitchFamily="34" charset="0"/>
            </a:endParaRPr>
          </a:p>
          <a:p>
            <a:pPr marL="342900" indent="-342900">
              <a:buFont typeface="Arial" panose="020B0604020202020204" pitchFamily="34" charset="0"/>
              <a:buChar char="•"/>
            </a:pPr>
            <a:r>
              <a:rPr lang="en-GB" sz="3200" dirty="0">
                <a:latin typeface="Calibri" panose="020F0502020204030204" pitchFamily="34" charset="0"/>
              </a:rPr>
              <a:t>Monitored by schools and external organisations (Awarding </a:t>
            </a:r>
            <a:r>
              <a:rPr lang="en-GB" sz="3200" dirty="0" smtClean="0">
                <a:latin typeface="Calibri" panose="020F0502020204030204" pitchFamily="34" charset="0"/>
              </a:rPr>
              <a:t>Bodies (Qualifications Wales/</a:t>
            </a:r>
            <a:r>
              <a:rPr lang="en-GB" sz="3200" dirty="0" err="1" smtClean="0">
                <a:latin typeface="Calibri" panose="020F0502020204030204" pitchFamily="34" charset="0"/>
              </a:rPr>
              <a:t>Ofqual</a:t>
            </a:r>
            <a:r>
              <a:rPr lang="en-GB" sz="3200" dirty="0" smtClean="0">
                <a:latin typeface="Calibri" panose="020F0502020204030204" pitchFamily="34" charset="0"/>
              </a:rPr>
              <a:t>), Estyn/Ofsted, OECD, Government)</a:t>
            </a:r>
            <a:endParaRPr lang="en-GB" sz="3200" dirty="0">
              <a:latin typeface="Calibri" panose="020F0502020204030204" pitchFamily="34" charset="0"/>
            </a:endParaRPr>
          </a:p>
          <a:p>
            <a:endParaRPr lang="en-GB" sz="3200" dirty="0">
              <a:latin typeface="Calibri" panose="020F0502020204030204" pitchFamily="34" charset="0"/>
            </a:endParaRPr>
          </a:p>
          <a:p>
            <a:pPr marL="342900" indent="-342900">
              <a:buFont typeface="Arial" panose="020B0604020202020204" pitchFamily="34" charset="0"/>
              <a:buChar char="•"/>
            </a:pPr>
            <a:r>
              <a:rPr lang="en-GB" sz="3200" dirty="0">
                <a:latin typeface="Calibri" panose="020F0502020204030204" pitchFamily="34" charset="0"/>
              </a:rPr>
              <a:t>T</a:t>
            </a:r>
            <a:r>
              <a:rPr lang="en-GB" sz="3200" dirty="0" smtClean="0">
                <a:latin typeface="Calibri" panose="020F0502020204030204" pitchFamily="34" charset="0"/>
              </a:rPr>
              <a:t>akes </a:t>
            </a:r>
            <a:r>
              <a:rPr lang="en-GB" sz="3200" dirty="0">
                <a:latin typeface="Calibri" panose="020F0502020204030204" pitchFamily="34" charset="0"/>
              </a:rPr>
              <a:t>place </a:t>
            </a:r>
            <a:r>
              <a:rPr lang="en-GB" sz="3200" dirty="0" smtClean="0">
                <a:latin typeface="Calibri" panose="020F0502020204030204" pitchFamily="34" charset="0"/>
              </a:rPr>
              <a:t>in </a:t>
            </a:r>
            <a:r>
              <a:rPr lang="en-GB" sz="3200" dirty="0">
                <a:latin typeface="Calibri" panose="020F0502020204030204" pitchFamily="34" charset="0"/>
              </a:rPr>
              <a:t>school, whenever a teacher assesses a pupil’s work and produces a summative grade or mark </a:t>
            </a:r>
          </a:p>
          <a:p>
            <a:pPr marL="342900" indent="-342900">
              <a:buFont typeface="Arial" panose="020B0604020202020204" pitchFamily="34" charset="0"/>
              <a:buChar char="•"/>
            </a:pPr>
            <a:endParaRPr lang="en-GB" sz="2600" dirty="0">
              <a:latin typeface="Calibri" panose="020F0502020204030204" pitchFamily="34" charset="0"/>
            </a:endParaRPr>
          </a:p>
        </p:txBody>
      </p:sp>
    </p:spTree>
    <p:extLst>
      <p:ext uri="{BB962C8B-B14F-4D97-AF65-F5344CB8AC3E}">
        <p14:creationId xmlns:p14="http://schemas.microsoft.com/office/powerpoint/2010/main" val="19011808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11A6DA-F87A-45F0-BE45-43A60F678F01}"/>
              </a:ext>
            </a:extLst>
          </p:cNvPr>
          <p:cNvPicPr>
            <a:picLocks noChangeAspect="1"/>
          </p:cNvPicPr>
          <p:nvPr/>
        </p:nvPicPr>
        <p:blipFill rotWithShape="1">
          <a:blip r:embed="rId3">
            <a:alphaModFix amt="35000"/>
          </a:blip>
          <a:srcRect b="5081"/>
          <a:stretch/>
        </p:blipFill>
        <p:spPr>
          <a:xfrm>
            <a:off x="20" y="1282"/>
            <a:ext cx="12191980" cy="6856718"/>
          </a:xfrm>
          <a:prstGeom prst="rect">
            <a:avLst/>
          </a:prstGeom>
          <a:effectLst>
            <a:glow rad="127000">
              <a:schemeClr val="accent1">
                <a:alpha val="0"/>
              </a:schemeClr>
            </a:glow>
          </a:effectLst>
        </p:spPr>
      </p:pic>
      <p:sp>
        <p:nvSpPr>
          <p:cNvPr id="3" name="TextBox 2">
            <a:extLst>
              <a:ext uri="{FF2B5EF4-FFF2-40B4-BE49-F238E27FC236}">
                <a16:creationId xmlns:a16="http://schemas.microsoft.com/office/drawing/2014/main" id="{EE36857E-92AA-47B6-A11D-792209CBB623}"/>
              </a:ext>
            </a:extLst>
          </p:cNvPr>
          <p:cNvSpPr txBox="1"/>
          <p:nvPr/>
        </p:nvSpPr>
        <p:spPr>
          <a:xfrm>
            <a:off x="306693" y="12586"/>
            <a:ext cx="11745760" cy="2862322"/>
          </a:xfrm>
          <a:prstGeom prst="rect">
            <a:avLst/>
          </a:prstGeom>
          <a:noFill/>
        </p:spPr>
        <p:txBody>
          <a:bodyPr wrap="square" rtlCol="0">
            <a:spAutoFit/>
          </a:bodyPr>
          <a:lstStyle/>
          <a:p>
            <a:r>
              <a:rPr lang="en-GB" sz="5400" b="1" dirty="0">
                <a:solidFill>
                  <a:srgbClr val="FF0000"/>
                </a:solidFill>
                <a:latin typeface="Calibri" panose="020F0502020204030204" pitchFamily="34" charset="0"/>
              </a:rPr>
              <a:t>Summative</a:t>
            </a:r>
            <a:r>
              <a:rPr lang="en-GB" sz="5400" b="1" dirty="0">
                <a:latin typeface="Calibri" panose="020F0502020204030204" pitchFamily="34" charset="0"/>
              </a:rPr>
              <a:t> assessment</a:t>
            </a:r>
          </a:p>
          <a:p>
            <a:pPr algn="ctr"/>
            <a:endParaRPr lang="en-GB" sz="3600" dirty="0" smtClean="0">
              <a:solidFill>
                <a:srgbClr val="FF0000"/>
              </a:solidFill>
              <a:latin typeface="Calibri" panose="020F0502020204030204" pitchFamily="34" charset="0"/>
            </a:endParaRPr>
          </a:p>
          <a:p>
            <a:pPr algn="ctr"/>
            <a:r>
              <a:rPr lang="en-GB" sz="3600" dirty="0" smtClean="0">
                <a:solidFill>
                  <a:srgbClr val="FF0000"/>
                </a:solidFill>
                <a:latin typeface="Calibri" panose="020F0502020204030204" pitchFamily="34" charset="0"/>
              </a:rPr>
              <a:t>Pupil </a:t>
            </a:r>
            <a:r>
              <a:rPr lang="en-GB" sz="3600" dirty="0">
                <a:solidFill>
                  <a:srgbClr val="FF0000"/>
                </a:solidFill>
                <a:latin typeface="Calibri" panose="020F0502020204030204" pitchFamily="34" charset="0"/>
              </a:rPr>
              <a:t>progress is summarised to meet a variety of purposes:</a:t>
            </a:r>
          </a:p>
          <a:p>
            <a:pPr algn="ctr"/>
            <a:endParaRPr lang="en-GB" sz="5400" b="1" dirty="0">
              <a:latin typeface="Calibri" panose="020F0502020204030204" pitchFamily="34" charset="0"/>
            </a:endParaRPr>
          </a:p>
        </p:txBody>
      </p:sp>
      <p:sp>
        <p:nvSpPr>
          <p:cNvPr id="4" name="TextBox 3">
            <a:extLst>
              <a:ext uri="{FF2B5EF4-FFF2-40B4-BE49-F238E27FC236}">
                <a16:creationId xmlns:a16="http://schemas.microsoft.com/office/drawing/2014/main" id="{1566339C-4939-423E-9CF2-BFF8736620A7}"/>
              </a:ext>
            </a:extLst>
          </p:cNvPr>
          <p:cNvSpPr txBox="1"/>
          <p:nvPr/>
        </p:nvSpPr>
        <p:spPr>
          <a:xfrm>
            <a:off x="264405" y="2095821"/>
            <a:ext cx="11611778" cy="3939540"/>
          </a:xfrm>
          <a:prstGeom prst="rect">
            <a:avLst/>
          </a:prstGeom>
          <a:noFill/>
        </p:spPr>
        <p:txBody>
          <a:bodyPr wrap="square" rtlCol="0">
            <a:spAutoFit/>
          </a:bodyPr>
          <a:lstStyle/>
          <a:p>
            <a:endParaRPr lang="en-GB" sz="2600" dirty="0">
              <a:latin typeface="Calibri" panose="020F0502020204030204" pitchFamily="34" charset="0"/>
            </a:endParaRPr>
          </a:p>
          <a:p>
            <a:pPr marL="457200" indent="-457200">
              <a:buFont typeface="Arial" panose="020B0604020202020204" pitchFamily="34" charset="0"/>
              <a:buChar char="•"/>
            </a:pPr>
            <a:r>
              <a:rPr lang="en-GB" sz="3200" dirty="0">
                <a:latin typeface="Calibri" panose="020F0502020204030204" pitchFamily="34" charset="0"/>
              </a:rPr>
              <a:t>Reporting to parents/carers</a:t>
            </a:r>
          </a:p>
          <a:p>
            <a:pPr marL="457200" indent="-457200">
              <a:buFont typeface="Arial" panose="020B0604020202020204" pitchFamily="34" charset="0"/>
              <a:buChar char="•"/>
            </a:pPr>
            <a:r>
              <a:rPr lang="en-GB" sz="3200" dirty="0">
                <a:latin typeface="Calibri" panose="020F0502020204030204" pitchFamily="34" charset="0"/>
              </a:rPr>
              <a:t>Supporting transition</a:t>
            </a:r>
          </a:p>
          <a:p>
            <a:pPr marL="457200" indent="-457200">
              <a:buFont typeface="Arial" panose="020B0604020202020204" pitchFamily="34" charset="0"/>
              <a:buChar char="•"/>
            </a:pPr>
            <a:r>
              <a:rPr lang="en-GB" sz="3200" dirty="0">
                <a:latin typeface="Calibri" panose="020F0502020204030204" pitchFamily="34" charset="0"/>
              </a:rPr>
              <a:t>Whole-school data – used to evaluate how well a school is doing</a:t>
            </a:r>
          </a:p>
          <a:p>
            <a:pPr marL="457200" indent="-457200">
              <a:buFont typeface="Arial" panose="020B0604020202020204" pitchFamily="34" charset="0"/>
              <a:buChar char="•"/>
            </a:pPr>
            <a:r>
              <a:rPr lang="en-GB" sz="3200" dirty="0">
                <a:latin typeface="Calibri" panose="020F0502020204030204" pitchFamily="34" charset="0"/>
              </a:rPr>
              <a:t>Pupil progress reviewed at intervals (termly tests?)</a:t>
            </a:r>
          </a:p>
          <a:p>
            <a:pPr marL="457200" indent="-457200">
              <a:buFont typeface="Arial" panose="020B0604020202020204" pitchFamily="34" charset="0"/>
              <a:buChar char="•"/>
            </a:pPr>
            <a:r>
              <a:rPr lang="en-GB" sz="3200" dirty="0">
                <a:latin typeface="Calibri" panose="020F0502020204030204" pitchFamily="34" charset="0"/>
              </a:rPr>
              <a:t>Teachers need to make reliable judgements and suggest interventions, where appropriate </a:t>
            </a:r>
          </a:p>
          <a:p>
            <a:pPr marL="457200" indent="-457200">
              <a:buFont typeface="Arial" panose="020B0604020202020204" pitchFamily="34" charset="0"/>
              <a:buChar char="•"/>
            </a:pPr>
            <a:r>
              <a:rPr lang="en-GB" sz="3200" dirty="0">
                <a:latin typeface="Calibri" panose="020F0502020204030204" pitchFamily="34" charset="0"/>
              </a:rPr>
              <a:t>Certification through exams</a:t>
            </a:r>
            <a:endParaRPr lang="en-GB" sz="2800" dirty="0">
              <a:latin typeface="Calibri" panose="020F0502020204030204" pitchFamily="34" charset="0"/>
            </a:endParaRPr>
          </a:p>
        </p:txBody>
      </p:sp>
    </p:spTree>
    <p:extLst>
      <p:ext uri="{BB962C8B-B14F-4D97-AF65-F5344CB8AC3E}">
        <p14:creationId xmlns:p14="http://schemas.microsoft.com/office/powerpoint/2010/main" val="1477688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33F2D4-2427-417E-997D-954ADB0FCC83}"/>
              </a:ext>
            </a:extLst>
          </p:cNvPr>
          <p:cNvPicPr>
            <a:picLocks noChangeAspect="1"/>
          </p:cNvPicPr>
          <p:nvPr/>
        </p:nvPicPr>
        <p:blipFill>
          <a:blip r:embed="rId3"/>
          <a:stretch>
            <a:fillRect/>
          </a:stretch>
        </p:blipFill>
        <p:spPr>
          <a:xfrm rot="20857552">
            <a:off x="8594327" y="1238844"/>
            <a:ext cx="3307215" cy="2204810"/>
          </a:xfrm>
          <a:prstGeom prst="rect">
            <a:avLst/>
          </a:prstGeom>
        </p:spPr>
      </p:pic>
      <p:pic>
        <p:nvPicPr>
          <p:cNvPr id="5" name="Picture 4">
            <a:extLst>
              <a:ext uri="{FF2B5EF4-FFF2-40B4-BE49-F238E27FC236}">
                <a16:creationId xmlns:a16="http://schemas.microsoft.com/office/drawing/2014/main" id="{7956A563-DBE4-4DD9-91CE-A41303005F66}"/>
              </a:ext>
            </a:extLst>
          </p:cNvPr>
          <p:cNvPicPr>
            <a:picLocks noChangeAspect="1"/>
          </p:cNvPicPr>
          <p:nvPr/>
        </p:nvPicPr>
        <p:blipFill>
          <a:blip r:embed="rId4"/>
          <a:stretch>
            <a:fillRect/>
          </a:stretch>
        </p:blipFill>
        <p:spPr>
          <a:xfrm rot="843953">
            <a:off x="8704532" y="3950900"/>
            <a:ext cx="3184395" cy="2124604"/>
          </a:xfrm>
          <a:prstGeom prst="rect">
            <a:avLst/>
          </a:prstGeom>
        </p:spPr>
      </p:pic>
      <p:sp>
        <p:nvSpPr>
          <p:cNvPr id="7" name="TextBox 6">
            <a:extLst>
              <a:ext uri="{FF2B5EF4-FFF2-40B4-BE49-F238E27FC236}">
                <a16:creationId xmlns:a16="http://schemas.microsoft.com/office/drawing/2014/main" id="{202F8F31-6B9E-46C7-BE87-C3C6AB8D98C1}"/>
              </a:ext>
            </a:extLst>
          </p:cNvPr>
          <p:cNvSpPr txBox="1"/>
          <p:nvPr/>
        </p:nvSpPr>
        <p:spPr>
          <a:xfrm>
            <a:off x="549131" y="235994"/>
            <a:ext cx="8991476" cy="769441"/>
          </a:xfrm>
          <a:prstGeom prst="rect">
            <a:avLst/>
          </a:prstGeom>
          <a:noFill/>
        </p:spPr>
        <p:txBody>
          <a:bodyPr wrap="square" rtlCol="0">
            <a:spAutoFit/>
          </a:bodyPr>
          <a:lstStyle/>
          <a:p>
            <a:r>
              <a:rPr lang="en-GB" sz="4400" b="1" dirty="0" smtClean="0">
                <a:solidFill>
                  <a:srgbClr val="FF0000"/>
                </a:solidFill>
                <a:latin typeface="Calibri" panose="020F0502020204030204" pitchFamily="34" charset="0"/>
              </a:rPr>
              <a:t>Formative</a:t>
            </a:r>
            <a:r>
              <a:rPr lang="en-GB" sz="4400" b="1" dirty="0" smtClean="0">
                <a:latin typeface="Calibri" panose="020F0502020204030204" pitchFamily="34" charset="0"/>
              </a:rPr>
              <a:t> </a:t>
            </a:r>
            <a:r>
              <a:rPr lang="en-GB" sz="4400" b="1" dirty="0">
                <a:latin typeface="Calibri" panose="020F0502020204030204" pitchFamily="34" charset="0"/>
              </a:rPr>
              <a:t>assessment</a:t>
            </a:r>
          </a:p>
        </p:txBody>
      </p:sp>
      <p:sp>
        <p:nvSpPr>
          <p:cNvPr id="9" name="TextBox 8">
            <a:extLst>
              <a:ext uri="{FF2B5EF4-FFF2-40B4-BE49-F238E27FC236}">
                <a16:creationId xmlns:a16="http://schemas.microsoft.com/office/drawing/2014/main" id="{5D566708-6614-4715-B6D9-401E123E5DE3}"/>
              </a:ext>
            </a:extLst>
          </p:cNvPr>
          <p:cNvSpPr txBox="1"/>
          <p:nvPr/>
        </p:nvSpPr>
        <p:spPr>
          <a:xfrm>
            <a:off x="289956" y="1742669"/>
            <a:ext cx="8316925" cy="3539430"/>
          </a:xfrm>
          <a:prstGeom prst="rect">
            <a:avLst/>
          </a:prstGeom>
          <a:noFill/>
        </p:spPr>
        <p:txBody>
          <a:bodyPr wrap="square" rtlCol="0">
            <a:spAutoFit/>
          </a:bodyPr>
          <a:lstStyle/>
          <a:p>
            <a:r>
              <a:rPr lang="en-GB" sz="3200" dirty="0">
                <a:latin typeface="Calibri" panose="020F0502020204030204" pitchFamily="34" charset="0"/>
              </a:rPr>
              <a:t>‘…encompassing all those activities undertaken by teachers, and/or by their students, which provide information to be used as feedback to modify the teaching and learning activities in which they are engaged’</a:t>
            </a:r>
          </a:p>
          <a:p>
            <a:pPr algn="r"/>
            <a:r>
              <a:rPr lang="en-GB" sz="3200" dirty="0">
                <a:latin typeface="Calibri" panose="020F0502020204030204" pitchFamily="34" charset="0"/>
              </a:rPr>
              <a:t>Black and Wiliam, 1998:7</a:t>
            </a:r>
          </a:p>
          <a:p>
            <a:endParaRPr lang="en-GB" sz="3200" dirty="0">
              <a:latin typeface="Calibri" panose="020F0502020204030204" pitchFamily="34" charset="0"/>
            </a:endParaRPr>
          </a:p>
        </p:txBody>
      </p:sp>
    </p:spTree>
    <p:extLst>
      <p:ext uri="{BB962C8B-B14F-4D97-AF65-F5344CB8AC3E}">
        <p14:creationId xmlns:p14="http://schemas.microsoft.com/office/powerpoint/2010/main" val="41749868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1862" y="1690438"/>
            <a:ext cx="9701728" cy="2739211"/>
          </a:xfrm>
          <a:prstGeom prst="rect">
            <a:avLst/>
          </a:prstGeom>
          <a:noFill/>
        </p:spPr>
        <p:txBody>
          <a:bodyPr wrap="square" rtlCol="0">
            <a:spAutoFit/>
          </a:bodyPr>
          <a:lstStyle/>
          <a:p>
            <a:r>
              <a:rPr lang="en-GB" sz="4800" dirty="0" smtClean="0"/>
              <a:t>“Formative </a:t>
            </a:r>
            <a:r>
              <a:rPr lang="en-GB" sz="4800" dirty="0"/>
              <a:t>assessment is recognised as a significant strategy in raising pupil </a:t>
            </a:r>
            <a:r>
              <a:rPr lang="en-GB" sz="4800" dirty="0" smtClean="0"/>
              <a:t>achievement.”</a:t>
            </a:r>
          </a:p>
          <a:p>
            <a:r>
              <a:rPr lang="en-GB" sz="2800" dirty="0"/>
              <a:t>	</a:t>
            </a:r>
            <a:r>
              <a:rPr lang="en-GB" sz="2800" dirty="0" smtClean="0"/>
              <a:t>														Clarke, 2008:7</a:t>
            </a:r>
            <a:endParaRPr lang="en-GB" sz="2800" dirty="0"/>
          </a:p>
        </p:txBody>
      </p:sp>
    </p:spTree>
    <p:extLst>
      <p:ext uri="{BB962C8B-B14F-4D97-AF65-F5344CB8AC3E}">
        <p14:creationId xmlns:p14="http://schemas.microsoft.com/office/powerpoint/2010/main" val="15808684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1847528" y="476672"/>
          <a:ext cx="8568952" cy="5910024"/>
        </p:xfrm>
        <a:graphic>
          <a:graphicData uri="http://schemas.openxmlformats.org/drawingml/2006/table">
            <a:tbl>
              <a:tblPr firstRow="1" firstCol="1" bandRow="1"/>
              <a:tblGrid>
                <a:gridCol w="3236179">
                  <a:extLst>
                    <a:ext uri="{9D8B030D-6E8A-4147-A177-3AD203B41FA5}">
                      <a16:colId xmlns:a16="http://schemas.microsoft.com/office/drawing/2014/main" val="20000"/>
                    </a:ext>
                  </a:extLst>
                </a:gridCol>
                <a:gridCol w="5332773">
                  <a:extLst>
                    <a:ext uri="{9D8B030D-6E8A-4147-A177-3AD203B41FA5}">
                      <a16:colId xmlns:a16="http://schemas.microsoft.com/office/drawing/2014/main" val="20001"/>
                    </a:ext>
                  </a:extLst>
                </a:gridCol>
              </a:tblGrid>
              <a:tr h="1536170">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OF</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summative</a:t>
                      </a:r>
                      <a:r>
                        <a:rPr lang="en-GB" sz="2000" dirty="0">
                          <a:effectLst/>
                          <a:latin typeface="Calibri"/>
                          <a:ea typeface="Calibri"/>
                          <a:cs typeface="Times New Roman"/>
                        </a:rPr>
                        <a:t> test or assessment</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Audits taken to use as evidence of pupils’ learning to assess achievement against learning goals and standards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920214">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FOR</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formative</a:t>
                      </a:r>
                      <a:r>
                        <a:rPr lang="en-GB" sz="2000" dirty="0">
                          <a:effectLst/>
                          <a:latin typeface="Calibri"/>
                          <a:ea typeface="Calibri"/>
                          <a:cs typeface="Times New Roman"/>
                        </a:rPr>
                        <a:t> practice which provides information to pupils about what to do to improve</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Teacher provides feedback to pupils about their learning </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304256">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AS</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Involves pupils in learning process where they monitor their own progress, ask questions and practise skills</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Pupils use self-assessment and teacher feedback to reflect on their learning, consolidate understanding and work towards learning goals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extBox 1"/>
          <p:cNvSpPr txBox="1"/>
          <p:nvPr/>
        </p:nvSpPr>
        <p:spPr>
          <a:xfrm>
            <a:off x="9121049" y="6425662"/>
            <a:ext cx="2232248" cy="369332"/>
          </a:xfrm>
          <a:prstGeom prst="rect">
            <a:avLst/>
          </a:prstGeom>
          <a:noFill/>
        </p:spPr>
        <p:txBody>
          <a:bodyPr wrap="square" rtlCol="0">
            <a:spAutoFit/>
          </a:bodyPr>
          <a:lstStyle/>
          <a:p>
            <a:r>
              <a:rPr lang="en-GB" dirty="0" smtClean="0"/>
              <a:t>Clarke</a:t>
            </a:r>
            <a:r>
              <a:rPr lang="en-GB" dirty="0"/>
              <a:t>, 2008</a:t>
            </a:r>
          </a:p>
        </p:txBody>
      </p:sp>
    </p:spTree>
    <p:extLst>
      <p:ext uri="{BB962C8B-B14F-4D97-AF65-F5344CB8AC3E}">
        <p14:creationId xmlns:p14="http://schemas.microsoft.com/office/powerpoint/2010/main" val="32720500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4360" y="-197555"/>
            <a:ext cx="9962120" cy="1200329"/>
          </a:xfrm>
          <a:prstGeom prst="rect">
            <a:avLst/>
          </a:prstGeom>
          <a:noFill/>
        </p:spPr>
        <p:txBody>
          <a:bodyPr wrap="square" rtlCol="0">
            <a:spAutoFit/>
          </a:bodyPr>
          <a:lstStyle/>
          <a:p>
            <a:endParaRPr lang="en-GB" sz="3600" b="1" dirty="0" smtClean="0">
              <a:latin typeface="Calibri" panose="020F0502020204030204" pitchFamily="34" charset="0"/>
            </a:endParaRPr>
          </a:p>
          <a:p>
            <a:r>
              <a:rPr lang="en-GB" sz="3600" b="1" dirty="0" smtClean="0">
                <a:latin typeface="Calibri" panose="020F0502020204030204" pitchFamily="34" charset="0"/>
              </a:rPr>
              <a:t>Using </a:t>
            </a:r>
            <a:r>
              <a:rPr lang="en-GB" sz="3600" b="1" dirty="0">
                <a:latin typeface="Calibri" panose="020F0502020204030204" pitchFamily="34" charset="0"/>
              </a:rPr>
              <a:t>summative </a:t>
            </a:r>
            <a:r>
              <a:rPr lang="en-GB" sz="3600" b="1" dirty="0" smtClean="0">
                <a:latin typeface="Calibri" panose="020F0502020204030204" pitchFamily="34" charset="0"/>
              </a:rPr>
              <a:t>assessment in </a:t>
            </a:r>
            <a:r>
              <a:rPr lang="en-GB" sz="3600" b="1" dirty="0">
                <a:latin typeface="Calibri" panose="020F0502020204030204" pitchFamily="34" charset="0"/>
              </a:rPr>
              <a:t>a formative way…</a:t>
            </a:r>
          </a:p>
        </p:txBody>
      </p:sp>
      <p:sp>
        <p:nvSpPr>
          <p:cNvPr id="3" name="TextBox 2"/>
          <p:cNvSpPr txBox="1"/>
          <p:nvPr/>
        </p:nvSpPr>
        <p:spPr>
          <a:xfrm>
            <a:off x="579310" y="1533963"/>
            <a:ext cx="12222290" cy="954107"/>
          </a:xfrm>
          <a:prstGeom prst="rect">
            <a:avLst/>
          </a:prstGeom>
          <a:noFill/>
        </p:spPr>
        <p:txBody>
          <a:bodyPr wrap="square" rtlCol="0">
            <a:spAutoFit/>
          </a:bodyPr>
          <a:lstStyle/>
          <a:p>
            <a:r>
              <a:rPr lang="en-GB" sz="2800" dirty="0" smtClean="0">
                <a:solidFill>
                  <a:srgbClr val="FF0000"/>
                </a:solidFill>
                <a:latin typeface="Calibri" panose="020F0502020204030204" pitchFamily="34" charset="0"/>
              </a:rPr>
              <a:t>Making </a:t>
            </a:r>
            <a:r>
              <a:rPr lang="en-GB" sz="2800" dirty="0">
                <a:solidFill>
                  <a:srgbClr val="FF0000"/>
                </a:solidFill>
                <a:latin typeface="Calibri" panose="020F0502020204030204" pitchFamily="34" charset="0"/>
              </a:rPr>
              <a:t>formative use of internal/external tests has two aspects</a:t>
            </a:r>
            <a:r>
              <a:rPr lang="en-GB" sz="2800" dirty="0" smtClean="0">
                <a:solidFill>
                  <a:srgbClr val="FF0000"/>
                </a:solidFill>
                <a:latin typeface="Calibri" panose="020F0502020204030204" pitchFamily="34" charset="0"/>
              </a:rPr>
              <a:t>:</a:t>
            </a:r>
          </a:p>
          <a:p>
            <a:r>
              <a:rPr lang="en-GB" sz="2800" dirty="0" smtClean="0">
                <a:solidFill>
                  <a:srgbClr val="FF0000"/>
                </a:solidFill>
                <a:latin typeface="Calibri" panose="020F0502020204030204" pitchFamily="34" charset="0"/>
              </a:rPr>
              <a:t> </a:t>
            </a:r>
            <a:endParaRPr lang="en-GB" sz="2800" dirty="0">
              <a:solidFill>
                <a:srgbClr val="FF0000"/>
              </a:solidFill>
              <a:latin typeface="Calibri" panose="020F0502020204030204" pitchFamily="34" charset="0"/>
            </a:endParaRPr>
          </a:p>
        </p:txBody>
      </p:sp>
      <p:graphicFrame>
        <p:nvGraphicFramePr>
          <p:cNvPr id="4" name="Table 3"/>
          <p:cNvGraphicFramePr>
            <a:graphicFrameLocks noGrp="1"/>
          </p:cNvGraphicFramePr>
          <p:nvPr>
            <p:extLst/>
          </p:nvPr>
        </p:nvGraphicFramePr>
        <p:xfrm>
          <a:off x="942796" y="2538738"/>
          <a:ext cx="10086798" cy="3283385"/>
        </p:xfrm>
        <a:graphic>
          <a:graphicData uri="http://schemas.openxmlformats.org/drawingml/2006/table">
            <a:tbl>
              <a:tblPr firstRow="1" bandRow="1">
                <a:tableStyleId>{5C22544A-7EE6-4342-B048-85BDC9FD1C3A}</a:tableStyleId>
              </a:tblPr>
              <a:tblGrid>
                <a:gridCol w="5043399">
                  <a:extLst>
                    <a:ext uri="{9D8B030D-6E8A-4147-A177-3AD203B41FA5}">
                      <a16:colId xmlns:a16="http://schemas.microsoft.com/office/drawing/2014/main" val="20000"/>
                    </a:ext>
                  </a:extLst>
                </a:gridCol>
                <a:gridCol w="5043399">
                  <a:extLst>
                    <a:ext uri="{9D8B030D-6E8A-4147-A177-3AD203B41FA5}">
                      <a16:colId xmlns:a16="http://schemas.microsoft.com/office/drawing/2014/main" val="20001"/>
                    </a:ext>
                  </a:extLst>
                </a:gridCol>
              </a:tblGrid>
              <a:tr h="814505">
                <a:tc>
                  <a:txBody>
                    <a:bodyPr/>
                    <a:lstStyle/>
                    <a:p>
                      <a:pPr algn="l"/>
                      <a:r>
                        <a:rPr lang="en-GB" sz="2800" dirty="0">
                          <a:latin typeface="Calibri" panose="020F0502020204030204" pitchFamily="34" charset="0"/>
                        </a:rPr>
                        <a:t>Preparing</a:t>
                      </a:r>
                      <a:r>
                        <a:rPr lang="en-GB" sz="2800" baseline="0" dirty="0">
                          <a:latin typeface="Calibri" panose="020F0502020204030204" pitchFamily="34" charset="0"/>
                        </a:rPr>
                        <a:t> pupils for tests</a:t>
                      </a:r>
                      <a:endParaRPr lang="en-GB" sz="2800" dirty="0">
                        <a:latin typeface="Calibri" panose="020F0502020204030204" pitchFamily="34" charset="0"/>
                      </a:endParaRPr>
                    </a:p>
                  </a:txBody>
                  <a:tcPr/>
                </a:tc>
                <a:tc>
                  <a:txBody>
                    <a:bodyPr/>
                    <a:lstStyle/>
                    <a:p>
                      <a:pPr algn="l"/>
                      <a:r>
                        <a:rPr lang="en-GB" sz="2800" dirty="0">
                          <a:latin typeface="Calibri" panose="020F0502020204030204" pitchFamily="34" charset="0"/>
                        </a:rPr>
                        <a:t>Making</a:t>
                      </a:r>
                      <a:r>
                        <a:rPr lang="en-GB" sz="2800" baseline="0" dirty="0">
                          <a:latin typeface="Calibri" panose="020F0502020204030204" pitchFamily="34" charset="0"/>
                        </a:rPr>
                        <a:t> use of test results</a:t>
                      </a:r>
                      <a:endParaRPr lang="en-GB" sz="2800" dirty="0">
                        <a:latin typeface="Calibri" panose="020F0502020204030204" pitchFamily="34" charset="0"/>
                      </a:endParaRPr>
                    </a:p>
                  </a:txBody>
                  <a:tcPr/>
                </a:tc>
                <a:extLst>
                  <a:ext uri="{0D108BD9-81ED-4DB2-BD59-A6C34878D82A}">
                    <a16:rowId xmlns:a16="http://schemas.microsoft.com/office/drawing/2014/main" val="10000"/>
                  </a:ext>
                </a:extLst>
              </a:tr>
              <a:tr h="529308">
                <a:tc>
                  <a:txBody>
                    <a:bodyPr/>
                    <a:lstStyle/>
                    <a:p>
                      <a:r>
                        <a:rPr lang="en-GB" sz="2400" dirty="0">
                          <a:latin typeface="Calibri" panose="020F0502020204030204" pitchFamily="34" charset="0"/>
                        </a:rPr>
                        <a:t>Ensure</a:t>
                      </a:r>
                      <a:r>
                        <a:rPr lang="en-GB" sz="2400" baseline="0" dirty="0">
                          <a:latin typeface="Calibri" panose="020F0502020204030204" pitchFamily="34" charset="0"/>
                        </a:rPr>
                        <a:t> pupils have necessary skills, knowledge and understanding</a:t>
                      </a:r>
                      <a:endParaRPr lang="en-GB" sz="2400" dirty="0">
                        <a:latin typeface="Calibri" panose="020F0502020204030204" pitchFamily="34" charset="0"/>
                      </a:endParaRPr>
                    </a:p>
                  </a:txBody>
                  <a:tcPr/>
                </a:tc>
                <a:tc>
                  <a:txBody>
                    <a:bodyPr/>
                    <a:lstStyle/>
                    <a:p>
                      <a:r>
                        <a:rPr lang="en-GB" sz="2400" dirty="0">
                          <a:latin typeface="Calibri" panose="020F0502020204030204" pitchFamily="34" charset="0"/>
                        </a:rPr>
                        <a:t>Teachers</a:t>
                      </a:r>
                      <a:r>
                        <a:rPr lang="en-GB" sz="2400" baseline="0" dirty="0">
                          <a:latin typeface="Calibri" panose="020F0502020204030204" pitchFamily="34" charset="0"/>
                        </a:rPr>
                        <a:t> examine statistical data which summarises pupil responses</a:t>
                      </a:r>
                      <a:endParaRPr lang="en-GB" sz="2400" dirty="0">
                        <a:latin typeface="Calibri" panose="020F0502020204030204" pitchFamily="34" charset="0"/>
                      </a:endParaRPr>
                    </a:p>
                  </a:txBody>
                  <a:tcPr/>
                </a:tc>
                <a:extLst>
                  <a:ext uri="{0D108BD9-81ED-4DB2-BD59-A6C34878D82A}">
                    <a16:rowId xmlns:a16="http://schemas.microsoft.com/office/drawing/2014/main" val="10001"/>
                  </a:ext>
                </a:extLst>
              </a:tr>
              <a:tr h="529308">
                <a:tc>
                  <a:txBody>
                    <a:bodyPr/>
                    <a:lstStyle/>
                    <a:p>
                      <a:r>
                        <a:rPr lang="en-GB" sz="2400" dirty="0">
                          <a:latin typeface="Calibri" panose="020F0502020204030204" pitchFamily="34" charset="0"/>
                        </a:rPr>
                        <a:t>Understanding structure and layout of tests</a:t>
                      </a:r>
                    </a:p>
                  </a:txBody>
                  <a:tcPr/>
                </a:tc>
                <a:tc>
                  <a:txBody>
                    <a:bodyPr/>
                    <a:lstStyle/>
                    <a:p>
                      <a:r>
                        <a:rPr lang="en-GB" sz="2400" dirty="0">
                          <a:latin typeface="Calibri" panose="020F0502020204030204" pitchFamily="34" charset="0"/>
                        </a:rPr>
                        <a:t>Identify trends in performance</a:t>
                      </a:r>
                      <a:r>
                        <a:rPr lang="en-GB" sz="2400" baseline="0" dirty="0">
                          <a:latin typeface="Calibri" panose="020F0502020204030204" pitchFamily="34" charset="0"/>
                        </a:rPr>
                        <a:t> </a:t>
                      </a:r>
                      <a:endParaRPr lang="en-GB" sz="2400" dirty="0">
                        <a:latin typeface="Calibri" panose="020F0502020204030204" pitchFamily="34" charset="0"/>
                      </a:endParaRPr>
                    </a:p>
                  </a:txBody>
                  <a:tcPr/>
                </a:tc>
                <a:extLst>
                  <a:ext uri="{0D108BD9-81ED-4DB2-BD59-A6C34878D82A}">
                    <a16:rowId xmlns:a16="http://schemas.microsoft.com/office/drawing/2014/main" val="10002"/>
                  </a:ext>
                </a:extLst>
              </a:tr>
              <a:tr h="529308">
                <a:tc>
                  <a:txBody>
                    <a:bodyPr/>
                    <a:lstStyle/>
                    <a:p>
                      <a:r>
                        <a:rPr lang="en-GB" sz="2400" dirty="0">
                          <a:latin typeface="Calibri" panose="020F0502020204030204" pitchFamily="34" charset="0"/>
                        </a:rPr>
                        <a:t>Strategies for tackling particular types of questions</a:t>
                      </a:r>
                    </a:p>
                  </a:txBody>
                  <a:tcPr/>
                </a:tc>
                <a:tc>
                  <a:txBody>
                    <a:bodyPr/>
                    <a:lstStyle/>
                    <a:p>
                      <a:endParaRPr lang="en-GB" sz="2400" dirty="0">
                        <a:latin typeface="Calibri" panose="020F0502020204030204" pitchFamily="34" charset="0"/>
                      </a:endParaRP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415857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4305" y="1922587"/>
            <a:ext cx="7453216" cy="4524315"/>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Calibri" panose="020F0502020204030204" pitchFamily="34" charset="0"/>
              </a:rPr>
              <a:t>Black and Wiliam (1998) – review of 250 published research </a:t>
            </a:r>
            <a:r>
              <a:rPr lang="en-GB" sz="3200" dirty="0" smtClean="0">
                <a:latin typeface="Calibri" panose="020F0502020204030204" pitchFamily="34" charset="0"/>
              </a:rPr>
              <a:t>investigations</a:t>
            </a:r>
          </a:p>
          <a:p>
            <a:pPr marL="457200" indent="-457200">
              <a:buFont typeface="Arial" panose="020B0604020202020204" pitchFamily="34" charset="0"/>
              <a:buChar char="•"/>
            </a:pPr>
            <a:endParaRPr lang="en-GB" sz="3200" dirty="0">
              <a:latin typeface="Calibri" panose="020F0502020204030204" pitchFamily="34" charset="0"/>
            </a:endParaRPr>
          </a:p>
          <a:p>
            <a:pPr marL="457200" indent="-457200">
              <a:buFont typeface="Arial" panose="020B0604020202020204" pitchFamily="34" charset="0"/>
              <a:buChar char="•"/>
            </a:pPr>
            <a:r>
              <a:rPr lang="en-GB" sz="3200" dirty="0">
                <a:latin typeface="Calibri" panose="020F0502020204030204" pitchFamily="34" charset="0"/>
              </a:rPr>
              <a:t>Student gains in learning by formative assessment “were amongst the largest ever reported for educational interventions</a:t>
            </a:r>
            <a:r>
              <a:rPr lang="en-GB" sz="3200" dirty="0" smtClean="0">
                <a:latin typeface="Calibri" panose="020F0502020204030204" pitchFamily="34" charset="0"/>
              </a:rPr>
              <a:t>”.</a:t>
            </a:r>
            <a:endParaRPr lang="en-GB" sz="3200" dirty="0">
              <a:latin typeface="Calibri" panose="020F0502020204030204" pitchFamily="34" charset="0"/>
            </a:endParaRPr>
          </a:p>
          <a:p>
            <a:pPr marL="457200" indent="-457200">
              <a:buFont typeface="Arial" panose="020B0604020202020204" pitchFamily="34" charset="0"/>
              <a:buChar char="•"/>
            </a:pPr>
            <a:endParaRPr lang="en-GB" sz="3200" dirty="0">
              <a:latin typeface="Calibri" panose="020F0502020204030204" pitchFamily="34" charset="0"/>
            </a:endParaRPr>
          </a:p>
          <a:p>
            <a:r>
              <a:rPr lang="en-GB" sz="3200" dirty="0">
                <a:latin typeface="Calibri" panose="020F0502020204030204" pitchFamily="34" charset="0"/>
              </a:rPr>
              <a:t> </a:t>
            </a:r>
          </a:p>
        </p:txBody>
      </p:sp>
      <p:pic>
        <p:nvPicPr>
          <p:cNvPr id="3" name="Picture 2"/>
          <p:cNvPicPr>
            <a:picLocks noChangeAspect="1"/>
          </p:cNvPicPr>
          <p:nvPr/>
        </p:nvPicPr>
        <p:blipFill>
          <a:blip r:embed="rId3"/>
          <a:stretch>
            <a:fillRect/>
          </a:stretch>
        </p:blipFill>
        <p:spPr>
          <a:xfrm>
            <a:off x="8916255" y="1259683"/>
            <a:ext cx="2520280" cy="3652580"/>
          </a:xfrm>
          <a:prstGeom prst="rect">
            <a:avLst/>
          </a:prstGeom>
        </p:spPr>
      </p:pic>
      <p:sp>
        <p:nvSpPr>
          <p:cNvPr id="4" name="Rectangle 3"/>
          <p:cNvSpPr/>
          <p:nvPr/>
        </p:nvSpPr>
        <p:spPr>
          <a:xfrm>
            <a:off x="421178" y="188641"/>
            <a:ext cx="9700847"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AfL</a:t>
            </a:r>
            <a:r>
              <a:rPr lang="en-US" sz="7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 – the evidence…</a:t>
            </a:r>
          </a:p>
        </p:txBody>
      </p:sp>
      <p:sp>
        <p:nvSpPr>
          <p:cNvPr id="5" name="TextBox 4"/>
          <p:cNvSpPr txBox="1"/>
          <p:nvPr/>
        </p:nvSpPr>
        <p:spPr>
          <a:xfrm>
            <a:off x="594361" y="5692140"/>
            <a:ext cx="10842174" cy="646331"/>
          </a:xfrm>
          <a:prstGeom prst="rect">
            <a:avLst/>
          </a:prstGeom>
          <a:noFill/>
        </p:spPr>
        <p:txBody>
          <a:bodyPr wrap="square" rtlCol="0">
            <a:spAutoFit/>
          </a:bodyPr>
          <a:lstStyle/>
          <a:p>
            <a:r>
              <a:rPr lang="en-GB" sz="3600" dirty="0" err="1" smtClean="0"/>
              <a:t>AfL</a:t>
            </a:r>
            <a:r>
              <a:rPr lang="en-GB" sz="3600" dirty="0" smtClean="0"/>
              <a:t> = Assessment for Learning / </a:t>
            </a:r>
            <a:r>
              <a:rPr lang="en-GB" sz="3600" dirty="0" smtClean="0">
                <a:solidFill>
                  <a:schemeClr val="accent1"/>
                </a:solidFill>
              </a:rPr>
              <a:t>Asesu </a:t>
            </a:r>
            <a:r>
              <a:rPr lang="en-GB" sz="3600" dirty="0" err="1" smtClean="0">
                <a:solidFill>
                  <a:schemeClr val="accent1"/>
                </a:solidFill>
              </a:rPr>
              <a:t>ar</a:t>
            </a:r>
            <a:r>
              <a:rPr lang="en-GB" sz="3600" dirty="0" smtClean="0">
                <a:solidFill>
                  <a:schemeClr val="accent1"/>
                </a:solidFill>
              </a:rPr>
              <a:t> </a:t>
            </a:r>
            <a:r>
              <a:rPr lang="en-GB" sz="3600" dirty="0" err="1" smtClean="0">
                <a:solidFill>
                  <a:schemeClr val="accent1"/>
                </a:solidFill>
              </a:rPr>
              <a:t>gyfer</a:t>
            </a:r>
            <a:r>
              <a:rPr lang="en-GB" sz="3600" dirty="0" smtClean="0">
                <a:solidFill>
                  <a:schemeClr val="accent1"/>
                </a:solidFill>
              </a:rPr>
              <a:t> </a:t>
            </a:r>
            <a:r>
              <a:rPr lang="en-GB" sz="3600" dirty="0" err="1" smtClean="0">
                <a:solidFill>
                  <a:schemeClr val="accent1"/>
                </a:solidFill>
              </a:rPr>
              <a:t>Dysgu</a:t>
            </a:r>
            <a:r>
              <a:rPr lang="en-GB" sz="3600" dirty="0" smtClean="0">
                <a:solidFill>
                  <a:schemeClr val="accent1"/>
                </a:solidFill>
              </a:rPr>
              <a:t> </a:t>
            </a:r>
            <a:endParaRPr lang="en-GB" sz="3600" dirty="0">
              <a:solidFill>
                <a:schemeClr val="accent1"/>
              </a:solidFill>
            </a:endParaRPr>
          </a:p>
        </p:txBody>
      </p:sp>
    </p:spTree>
    <p:extLst>
      <p:ext uri="{BB962C8B-B14F-4D97-AF65-F5344CB8AC3E}">
        <p14:creationId xmlns:p14="http://schemas.microsoft.com/office/powerpoint/2010/main" val="16019353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20931" y="59304"/>
            <a:ext cx="10740476" cy="6604731"/>
          </a:xfrm>
          <a:prstGeom prst="rect">
            <a:avLst/>
          </a:prstGeom>
        </p:spPr>
      </p:pic>
      <p:pic>
        <p:nvPicPr>
          <p:cNvPr id="3" name="Picture 2"/>
          <p:cNvPicPr>
            <a:picLocks noChangeAspect="1"/>
          </p:cNvPicPr>
          <p:nvPr/>
        </p:nvPicPr>
        <p:blipFill>
          <a:blip r:embed="rId3"/>
          <a:stretch>
            <a:fillRect/>
          </a:stretch>
        </p:blipFill>
        <p:spPr>
          <a:xfrm>
            <a:off x="933277" y="775705"/>
            <a:ext cx="10089400" cy="1924025"/>
          </a:xfrm>
          <a:prstGeom prst="rect">
            <a:avLst/>
          </a:prstGeom>
        </p:spPr>
      </p:pic>
      <p:pic>
        <p:nvPicPr>
          <p:cNvPr id="4" name="Picture 3"/>
          <p:cNvPicPr>
            <a:picLocks noChangeAspect="1"/>
          </p:cNvPicPr>
          <p:nvPr/>
        </p:nvPicPr>
        <p:blipFill>
          <a:blip r:embed="rId4"/>
          <a:stretch>
            <a:fillRect/>
          </a:stretch>
        </p:blipFill>
        <p:spPr>
          <a:xfrm>
            <a:off x="1911926" y="3641053"/>
            <a:ext cx="8473441" cy="2081659"/>
          </a:xfrm>
          <a:prstGeom prst="rect">
            <a:avLst/>
          </a:prstGeom>
        </p:spPr>
      </p:pic>
    </p:spTree>
    <p:extLst>
      <p:ext uri="{BB962C8B-B14F-4D97-AF65-F5344CB8AC3E}">
        <p14:creationId xmlns:p14="http://schemas.microsoft.com/office/powerpoint/2010/main" val="31476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63552" y="3877972"/>
            <a:ext cx="4514850" cy="2533650"/>
          </a:xfrm>
          <a:prstGeom prst="rect">
            <a:avLst/>
          </a:prstGeom>
        </p:spPr>
      </p:pic>
      <p:pic>
        <p:nvPicPr>
          <p:cNvPr id="3" name="Picture 2">
            <a:hlinkClick r:id="rId4"/>
          </p:cNvPr>
          <p:cNvPicPr>
            <a:picLocks noChangeAspect="1"/>
          </p:cNvPicPr>
          <p:nvPr/>
        </p:nvPicPr>
        <p:blipFill>
          <a:blip r:embed="rId5"/>
          <a:stretch>
            <a:fillRect/>
          </a:stretch>
        </p:blipFill>
        <p:spPr>
          <a:xfrm>
            <a:off x="7204949" y="3964446"/>
            <a:ext cx="1933510" cy="1359499"/>
          </a:xfrm>
          <a:prstGeom prst="rect">
            <a:avLst/>
          </a:prstGeom>
        </p:spPr>
      </p:pic>
      <p:sp>
        <p:nvSpPr>
          <p:cNvPr id="4" name="TextBox 3"/>
          <p:cNvSpPr txBox="1"/>
          <p:nvPr/>
        </p:nvSpPr>
        <p:spPr>
          <a:xfrm>
            <a:off x="2063552" y="769429"/>
            <a:ext cx="7704856" cy="3108543"/>
          </a:xfrm>
          <a:prstGeom prst="rect">
            <a:avLst/>
          </a:prstGeom>
          <a:noFill/>
        </p:spPr>
        <p:txBody>
          <a:bodyPr wrap="square" rtlCol="0">
            <a:spAutoFit/>
          </a:bodyPr>
          <a:lstStyle/>
          <a:p>
            <a:r>
              <a:rPr lang="en-GB" sz="2800" dirty="0"/>
              <a:t>‘We cannot predict what students will learn as a result of any particular sequence of instruction.  Formative assessment involves getting the best possible evidence about what students have learned and then using this information to decide what to do next’</a:t>
            </a:r>
          </a:p>
          <a:p>
            <a:pPr algn="r"/>
            <a:r>
              <a:rPr lang="en-GB" sz="2800" dirty="0"/>
              <a:t>Wiliam, D (2011:50) </a:t>
            </a:r>
          </a:p>
        </p:txBody>
      </p:sp>
      <p:sp>
        <p:nvSpPr>
          <p:cNvPr id="5" name="TextBox 4"/>
          <p:cNvSpPr txBox="1"/>
          <p:nvPr/>
        </p:nvSpPr>
        <p:spPr>
          <a:xfrm>
            <a:off x="8445729" y="5144797"/>
            <a:ext cx="2610197" cy="646331"/>
          </a:xfrm>
          <a:prstGeom prst="rect">
            <a:avLst/>
          </a:prstGeom>
          <a:noFill/>
        </p:spPr>
        <p:txBody>
          <a:bodyPr wrap="square" rtlCol="0">
            <a:spAutoFit/>
          </a:bodyPr>
          <a:lstStyle/>
          <a:p>
            <a:r>
              <a:rPr lang="en-GB" dirty="0">
                <a:hlinkClick r:id="rId6"/>
              </a:rPr>
              <a:t>https://www.youtube.com/watch?v=waRX-IOR5vE</a:t>
            </a:r>
            <a:endParaRPr lang="en-GB" dirty="0"/>
          </a:p>
        </p:txBody>
      </p:sp>
      <p:sp>
        <p:nvSpPr>
          <p:cNvPr id="6" name="TextBox 5"/>
          <p:cNvSpPr txBox="1"/>
          <p:nvPr/>
        </p:nvSpPr>
        <p:spPr>
          <a:xfrm>
            <a:off x="10244049" y="5835534"/>
            <a:ext cx="1623753" cy="369332"/>
          </a:xfrm>
          <a:prstGeom prst="rect">
            <a:avLst/>
          </a:prstGeom>
          <a:noFill/>
        </p:spPr>
        <p:txBody>
          <a:bodyPr wrap="square" rtlCol="0">
            <a:spAutoFit/>
          </a:bodyPr>
          <a:lstStyle/>
          <a:p>
            <a:r>
              <a:rPr lang="en-GB" dirty="0" smtClean="0"/>
              <a:t>21 minutes</a:t>
            </a:r>
            <a:endParaRPr lang="en-GB" dirty="0"/>
          </a:p>
        </p:txBody>
      </p:sp>
    </p:spTree>
    <p:extLst>
      <p:ext uri="{BB962C8B-B14F-4D97-AF65-F5344CB8AC3E}">
        <p14:creationId xmlns:p14="http://schemas.microsoft.com/office/powerpoint/2010/main" val="39881254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548" t="7353" r="32950" b="15480"/>
          <a:stretch/>
        </p:blipFill>
        <p:spPr bwMode="auto">
          <a:xfrm>
            <a:off x="872027" y="620688"/>
            <a:ext cx="2804619" cy="35283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087888" y="260648"/>
            <a:ext cx="6300548" cy="5016758"/>
          </a:xfrm>
          <a:prstGeom prst="rect">
            <a:avLst/>
          </a:prstGeom>
          <a:noFill/>
        </p:spPr>
        <p:txBody>
          <a:bodyPr wrap="square" rtlCol="0">
            <a:spAutoFit/>
          </a:bodyPr>
          <a:lstStyle/>
          <a:p>
            <a:r>
              <a:rPr lang="en-GB" sz="3200" dirty="0">
                <a:latin typeface="Calibri" panose="020F0502020204030204" pitchFamily="34" charset="0"/>
              </a:rPr>
              <a:t>Welsh </a:t>
            </a:r>
            <a:r>
              <a:rPr lang="en-GB" sz="3200" dirty="0" smtClean="0">
                <a:latin typeface="Calibri" panose="020F0502020204030204" pitchFamily="34" charset="0"/>
              </a:rPr>
              <a:t>Government’s </a:t>
            </a:r>
            <a:r>
              <a:rPr lang="en-GB" sz="3200" dirty="0">
                <a:latin typeface="Calibri" panose="020F0502020204030204" pitchFamily="34" charset="0"/>
              </a:rPr>
              <a:t>response to </a:t>
            </a:r>
            <a:r>
              <a:rPr lang="en-GB" sz="3200" dirty="0" smtClean="0">
                <a:latin typeface="Calibri" panose="020F0502020204030204" pitchFamily="34" charset="0"/>
              </a:rPr>
              <a:t>Donaldson’s </a:t>
            </a:r>
            <a:r>
              <a:rPr lang="en-GB" sz="3200" i="1" dirty="0" smtClean="0">
                <a:latin typeface="Calibri" panose="020F0502020204030204" pitchFamily="34" charset="0"/>
              </a:rPr>
              <a:t>Successful Futures </a:t>
            </a:r>
            <a:r>
              <a:rPr lang="en-GB" sz="3200" dirty="0">
                <a:latin typeface="Calibri" panose="020F0502020204030204" pitchFamily="34" charset="0"/>
              </a:rPr>
              <a:t>Report:</a:t>
            </a:r>
          </a:p>
          <a:p>
            <a:endParaRPr lang="en-GB" sz="3200" dirty="0">
              <a:latin typeface="Calibri" panose="020F0502020204030204" pitchFamily="34" charset="0"/>
            </a:endParaRPr>
          </a:p>
          <a:p>
            <a:r>
              <a:rPr lang="en-GB" sz="3200" i="1" dirty="0">
                <a:latin typeface="Calibri" panose="020F0502020204030204" pitchFamily="34" charset="0"/>
              </a:rPr>
              <a:t>“Assessment is integral to successful learning.  The most important purpose of assessment is to </a:t>
            </a:r>
            <a:r>
              <a:rPr lang="en-GB" sz="3200" i="1" dirty="0">
                <a:solidFill>
                  <a:srgbClr val="FF0000"/>
                </a:solidFill>
                <a:latin typeface="Calibri" panose="020F0502020204030204" pitchFamily="34" charset="0"/>
              </a:rPr>
              <a:t>inform learning and teaching</a:t>
            </a:r>
            <a:r>
              <a:rPr lang="en-GB" sz="3200" i="1" dirty="0">
                <a:latin typeface="Calibri" panose="020F0502020204030204" pitchFamily="34" charset="0"/>
              </a:rPr>
              <a:t>”</a:t>
            </a:r>
          </a:p>
          <a:p>
            <a:endParaRPr lang="en-GB" sz="3200" i="1" dirty="0">
              <a:latin typeface="Calibri" panose="020F0502020204030204" pitchFamily="34" charset="0"/>
            </a:endParaRPr>
          </a:p>
          <a:p>
            <a:endParaRPr lang="en-GB" sz="3200" dirty="0">
              <a:latin typeface="Calibri" panose="020F0502020204030204" pitchFamily="34" charset="0"/>
            </a:endParaRPr>
          </a:p>
        </p:txBody>
      </p:sp>
      <p:sp>
        <p:nvSpPr>
          <p:cNvPr id="4" name="TextBox 3"/>
          <p:cNvSpPr txBox="1"/>
          <p:nvPr/>
        </p:nvSpPr>
        <p:spPr>
          <a:xfrm>
            <a:off x="997528" y="4957937"/>
            <a:ext cx="9274936" cy="2062103"/>
          </a:xfrm>
          <a:prstGeom prst="rect">
            <a:avLst/>
          </a:prstGeom>
          <a:noFill/>
        </p:spPr>
        <p:txBody>
          <a:bodyPr wrap="square" rtlCol="0">
            <a:spAutoFit/>
          </a:bodyPr>
          <a:lstStyle/>
          <a:p>
            <a:r>
              <a:rPr lang="en-GB" sz="3200" i="1" dirty="0">
                <a:latin typeface="Calibri" panose="020F0502020204030204" pitchFamily="34" charset="0"/>
              </a:rPr>
              <a:t>“…developing a new assessment and evaluation framework that </a:t>
            </a:r>
            <a:r>
              <a:rPr lang="en-GB" sz="3200" i="1" dirty="0">
                <a:solidFill>
                  <a:srgbClr val="FF0000"/>
                </a:solidFill>
                <a:latin typeface="Calibri" panose="020F0502020204030204" pitchFamily="34" charset="0"/>
              </a:rPr>
              <a:t>prioritises assessment for learning</a:t>
            </a:r>
            <a:r>
              <a:rPr lang="en-GB" sz="3200" i="1" dirty="0">
                <a:latin typeface="Calibri" panose="020F0502020204030204" pitchFamily="34" charset="0"/>
              </a:rPr>
              <a:t>…”</a:t>
            </a:r>
          </a:p>
          <a:p>
            <a:endParaRPr lang="en-GB" sz="3200" i="1" dirty="0">
              <a:latin typeface="Calibri" panose="020F0502020204030204" pitchFamily="34" charset="0"/>
            </a:endParaRPr>
          </a:p>
          <a:p>
            <a:endParaRPr lang="en-GB" sz="3200" dirty="0">
              <a:latin typeface="Calibri" panose="020F0502020204030204" pitchFamily="34" charset="0"/>
            </a:endParaRPr>
          </a:p>
        </p:txBody>
      </p:sp>
    </p:spTree>
    <p:extLst>
      <p:ext uri="{BB962C8B-B14F-4D97-AF65-F5344CB8AC3E}">
        <p14:creationId xmlns:p14="http://schemas.microsoft.com/office/powerpoint/2010/main" val="23902835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37309" y="130009"/>
            <a:ext cx="11129702" cy="6442327"/>
          </a:xfrm>
          <a:prstGeom prst="rect">
            <a:avLst/>
          </a:prstGeom>
        </p:spPr>
      </p:pic>
      <p:pic>
        <p:nvPicPr>
          <p:cNvPr id="3" name="Picture 2"/>
          <p:cNvPicPr>
            <a:picLocks noChangeAspect="1"/>
          </p:cNvPicPr>
          <p:nvPr/>
        </p:nvPicPr>
        <p:blipFill>
          <a:blip r:embed="rId3"/>
          <a:stretch>
            <a:fillRect/>
          </a:stretch>
        </p:blipFill>
        <p:spPr>
          <a:xfrm>
            <a:off x="1141615" y="1549543"/>
            <a:ext cx="10209587" cy="4640062"/>
          </a:xfrm>
          <a:prstGeom prst="rect">
            <a:avLst/>
          </a:prstGeom>
        </p:spPr>
      </p:pic>
    </p:spTree>
    <p:extLst>
      <p:ext uri="{BB962C8B-B14F-4D97-AF65-F5344CB8AC3E}">
        <p14:creationId xmlns:p14="http://schemas.microsoft.com/office/powerpoint/2010/main" val="384814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460567" y="1533301"/>
            <a:ext cx="3225339" cy="112123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607707" y="1695462"/>
            <a:ext cx="9845708" cy="707886"/>
          </a:xfrm>
          <a:prstGeom prst="rect">
            <a:avLst/>
          </a:prstGeom>
          <a:noFill/>
        </p:spPr>
        <p:txBody>
          <a:bodyPr wrap="square" rtlCol="0">
            <a:spAutoFit/>
          </a:bodyPr>
          <a:lstStyle/>
          <a:p>
            <a:r>
              <a:rPr lang="en-GB" sz="4000" dirty="0">
                <a:latin typeface="Calibri" panose="020F0502020204030204" pitchFamily="34" charset="0"/>
              </a:rPr>
              <a:t>Based on constructivist view</a:t>
            </a:r>
          </a:p>
        </p:txBody>
      </p:sp>
      <p:pic>
        <p:nvPicPr>
          <p:cNvPr id="5" name="Picture 4"/>
          <p:cNvPicPr>
            <a:picLocks noChangeAspect="1"/>
          </p:cNvPicPr>
          <p:nvPr/>
        </p:nvPicPr>
        <p:blipFill>
          <a:blip r:embed="rId3"/>
          <a:stretch>
            <a:fillRect/>
          </a:stretch>
        </p:blipFill>
        <p:spPr>
          <a:xfrm>
            <a:off x="5105512" y="2592684"/>
            <a:ext cx="5710329" cy="3997230"/>
          </a:xfrm>
          <a:prstGeom prst="rect">
            <a:avLst/>
          </a:prstGeom>
        </p:spPr>
      </p:pic>
      <p:sp>
        <p:nvSpPr>
          <p:cNvPr id="6" name="TextBox 5"/>
          <p:cNvSpPr txBox="1"/>
          <p:nvPr/>
        </p:nvSpPr>
        <p:spPr>
          <a:xfrm>
            <a:off x="6621753" y="5176433"/>
            <a:ext cx="2304256" cy="369332"/>
          </a:xfrm>
          <a:prstGeom prst="rect">
            <a:avLst/>
          </a:prstGeom>
          <a:noFill/>
        </p:spPr>
        <p:txBody>
          <a:bodyPr wrap="square" rtlCol="0">
            <a:spAutoFit/>
          </a:bodyPr>
          <a:lstStyle/>
          <a:p>
            <a:r>
              <a:rPr lang="en-GB" b="1" dirty="0">
                <a:latin typeface="Calibri" panose="020F0502020204030204" pitchFamily="34" charset="0"/>
              </a:rPr>
              <a:t>Vygotsky 1978</a:t>
            </a:r>
          </a:p>
        </p:txBody>
      </p:sp>
      <p:sp>
        <p:nvSpPr>
          <p:cNvPr id="2" name="TextBox 1"/>
          <p:cNvSpPr txBox="1"/>
          <p:nvPr/>
        </p:nvSpPr>
        <p:spPr>
          <a:xfrm>
            <a:off x="607707" y="205620"/>
            <a:ext cx="9376725" cy="923330"/>
          </a:xfrm>
          <a:prstGeom prst="rect">
            <a:avLst/>
          </a:prstGeom>
          <a:noFill/>
        </p:spPr>
        <p:txBody>
          <a:bodyPr wrap="square" rtlCol="0">
            <a:spAutoFit/>
          </a:bodyPr>
          <a:lstStyle/>
          <a:p>
            <a:r>
              <a:rPr lang="en-GB" sz="5400" dirty="0"/>
              <a:t>What is </a:t>
            </a:r>
            <a:r>
              <a:rPr lang="en-GB" sz="5400" dirty="0" err="1"/>
              <a:t>AfL</a:t>
            </a:r>
            <a:r>
              <a:rPr lang="en-GB" sz="5400" dirty="0"/>
              <a:t> based on? </a:t>
            </a:r>
          </a:p>
        </p:txBody>
      </p:sp>
      <p:cxnSp>
        <p:nvCxnSpPr>
          <p:cNvPr id="8" name="Elbow Connector 7"/>
          <p:cNvCxnSpPr/>
          <p:nvPr/>
        </p:nvCxnSpPr>
        <p:spPr>
          <a:xfrm flipV="1">
            <a:off x="4998720" y="1055036"/>
            <a:ext cx="2870662" cy="595989"/>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960676" y="596718"/>
            <a:ext cx="3438844" cy="1200329"/>
          </a:xfrm>
          <a:prstGeom prst="rect">
            <a:avLst/>
          </a:prstGeom>
          <a:noFill/>
        </p:spPr>
        <p:txBody>
          <a:bodyPr wrap="square" rtlCol="0">
            <a:spAutoFit/>
          </a:bodyPr>
          <a:lstStyle/>
          <a:p>
            <a:r>
              <a:rPr lang="en-GB" dirty="0"/>
              <a:t>that learning is something that happens inside the mind of the learner – it is something they DO.  </a:t>
            </a:r>
          </a:p>
          <a:p>
            <a:endParaRPr lang="en-GB" dirty="0"/>
          </a:p>
        </p:txBody>
      </p:sp>
      <p:sp>
        <p:nvSpPr>
          <p:cNvPr id="10" name="TextBox 9"/>
          <p:cNvSpPr txBox="1"/>
          <p:nvPr/>
        </p:nvSpPr>
        <p:spPr>
          <a:xfrm>
            <a:off x="836815" y="4023361"/>
            <a:ext cx="3713018" cy="1477328"/>
          </a:xfrm>
          <a:prstGeom prst="rect">
            <a:avLst/>
          </a:prstGeom>
          <a:noFill/>
          <a:ln>
            <a:solidFill>
              <a:schemeClr val="accent2"/>
            </a:solidFill>
          </a:ln>
        </p:spPr>
        <p:txBody>
          <a:bodyPr wrap="square" rtlCol="0">
            <a:spAutoFit/>
          </a:bodyPr>
          <a:lstStyle/>
          <a:p>
            <a:r>
              <a:rPr lang="en-GB" dirty="0" err="1"/>
              <a:t>AfL</a:t>
            </a:r>
            <a:r>
              <a:rPr lang="en-GB" dirty="0"/>
              <a:t> focuses on learning as a PROCESS, giving pupils the opportunity to reflect and make sense of their recent learning </a:t>
            </a:r>
            <a:r>
              <a:rPr lang="en-GB" dirty="0" smtClean="0"/>
              <a:t>experiences.</a:t>
            </a:r>
            <a:endParaRPr lang="en-GB" dirty="0"/>
          </a:p>
          <a:p>
            <a:endParaRPr lang="en-GB" dirty="0"/>
          </a:p>
        </p:txBody>
      </p:sp>
      <p:cxnSp>
        <p:nvCxnSpPr>
          <p:cNvPr id="12" name="Elbow Connector 11"/>
          <p:cNvCxnSpPr/>
          <p:nvPr/>
        </p:nvCxnSpPr>
        <p:spPr>
          <a:xfrm>
            <a:off x="9524597" y="4763629"/>
            <a:ext cx="1463040" cy="559724"/>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0904510" y="4943302"/>
            <a:ext cx="1237614" cy="923330"/>
          </a:xfrm>
          <a:prstGeom prst="rect">
            <a:avLst/>
          </a:prstGeom>
          <a:noFill/>
        </p:spPr>
        <p:txBody>
          <a:bodyPr wrap="square" rtlCol="0">
            <a:spAutoFit/>
          </a:bodyPr>
          <a:lstStyle/>
          <a:p>
            <a:r>
              <a:rPr lang="en-GB" dirty="0" smtClean="0"/>
              <a:t>Teacher provides scaffolding</a:t>
            </a:r>
            <a:endParaRPr lang="en-GB" dirty="0"/>
          </a:p>
        </p:txBody>
      </p:sp>
    </p:spTree>
    <p:extLst>
      <p:ext uri="{BB962C8B-B14F-4D97-AF65-F5344CB8AC3E}">
        <p14:creationId xmlns:p14="http://schemas.microsoft.com/office/powerpoint/2010/main" val="8505622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7564" y="188641"/>
            <a:ext cx="9948153" cy="830997"/>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4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Why use </a:t>
            </a:r>
            <a:r>
              <a:rPr lang="en-US" sz="48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AfL</a:t>
            </a:r>
            <a:r>
              <a:rPr lang="en-US" sz="4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 in your classroom? </a:t>
            </a:r>
          </a:p>
        </p:txBody>
      </p:sp>
      <p:sp>
        <p:nvSpPr>
          <p:cNvPr id="3" name="TextBox 2"/>
          <p:cNvSpPr txBox="1"/>
          <p:nvPr/>
        </p:nvSpPr>
        <p:spPr>
          <a:xfrm>
            <a:off x="587433" y="1340768"/>
            <a:ext cx="9829047" cy="3539430"/>
          </a:xfrm>
          <a:prstGeom prst="rect">
            <a:avLst/>
          </a:prstGeom>
          <a:noFill/>
        </p:spPr>
        <p:txBody>
          <a:bodyPr wrap="square" rtlCol="0">
            <a:spAutoFit/>
          </a:bodyPr>
          <a:lstStyle/>
          <a:p>
            <a:r>
              <a:rPr lang="en-GB" sz="3200" dirty="0" err="1">
                <a:latin typeface="Calibri" panose="020F0502020204030204" pitchFamily="34" charset="0"/>
              </a:rPr>
              <a:t>AfL</a:t>
            </a:r>
            <a:r>
              <a:rPr lang="en-GB" sz="3200" dirty="0">
                <a:latin typeface="Calibri" panose="020F0502020204030204" pitchFamily="34" charset="0"/>
              </a:rPr>
              <a:t> helps pupils to:</a:t>
            </a:r>
          </a:p>
          <a:p>
            <a:endParaRPr lang="en-GB" sz="3200" dirty="0">
              <a:latin typeface="Calibri" panose="020F0502020204030204" pitchFamily="34" charset="0"/>
            </a:endParaRPr>
          </a:p>
          <a:p>
            <a:pPr marL="457200" indent="-457200">
              <a:buFont typeface="Arial" panose="020B0604020202020204" pitchFamily="34" charset="0"/>
              <a:buChar char="•"/>
            </a:pPr>
            <a:r>
              <a:rPr lang="en-GB" sz="3200" dirty="0">
                <a:latin typeface="Calibri" panose="020F0502020204030204" pitchFamily="34" charset="0"/>
              </a:rPr>
              <a:t>Understand the reason and focus for learning</a:t>
            </a:r>
          </a:p>
          <a:p>
            <a:pPr marL="457200" indent="-457200">
              <a:buFont typeface="Arial" panose="020B0604020202020204" pitchFamily="34" charset="0"/>
              <a:buChar char="•"/>
            </a:pPr>
            <a:r>
              <a:rPr lang="en-GB" sz="3200" dirty="0">
                <a:latin typeface="Calibri" panose="020F0502020204030204" pitchFamily="34" charset="0"/>
              </a:rPr>
              <a:t>Recognise success in learning</a:t>
            </a:r>
          </a:p>
          <a:p>
            <a:pPr marL="457200" indent="-457200">
              <a:buFont typeface="Arial" panose="020B0604020202020204" pitchFamily="34" charset="0"/>
              <a:buChar char="•"/>
            </a:pPr>
            <a:r>
              <a:rPr lang="en-GB" sz="3200" dirty="0">
                <a:latin typeface="Calibri" panose="020F0502020204030204" pitchFamily="34" charset="0"/>
              </a:rPr>
              <a:t>Identify and work towards a goal</a:t>
            </a:r>
          </a:p>
          <a:p>
            <a:pPr marL="457200" indent="-457200">
              <a:buFont typeface="Arial" panose="020B0604020202020204" pitchFamily="34" charset="0"/>
              <a:buChar char="•"/>
            </a:pPr>
            <a:r>
              <a:rPr lang="en-GB" sz="3200" dirty="0">
                <a:latin typeface="Calibri" panose="020F0502020204030204" pitchFamily="34" charset="0"/>
              </a:rPr>
              <a:t>Understand how to make improvements and achieve their goals </a:t>
            </a:r>
          </a:p>
        </p:txBody>
      </p:sp>
    </p:spTree>
    <p:extLst>
      <p:ext uri="{BB962C8B-B14F-4D97-AF65-F5344CB8AC3E}">
        <p14:creationId xmlns:p14="http://schemas.microsoft.com/office/powerpoint/2010/main" val="74766843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1273" y="2276872"/>
            <a:ext cx="9233008" cy="3046988"/>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Calibri" panose="020F0502020204030204" pitchFamily="34" charset="0"/>
              </a:rPr>
              <a:t>Dweck – Self Theories</a:t>
            </a:r>
          </a:p>
          <a:p>
            <a:endParaRPr lang="en-GB" sz="3200" dirty="0">
              <a:latin typeface="Calibri" panose="020F0502020204030204" pitchFamily="34" charset="0"/>
            </a:endParaRPr>
          </a:p>
          <a:p>
            <a:pPr marL="457200" indent="-457200">
              <a:buFont typeface="Arial" panose="020B0604020202020204" pitchFamily="34" charset="0"/>
              <a:buChar char="•"/>
            </a:pPr>
            <a:r>
              <a:rPr lang="en-GB" sz="3200" dirty="0">
                <a:solidFill>
                  <a:srgbClr val="FF0000"/>
                </a:solidFill>
                <a:latin typeface="Calibri" panose="020F0502020204030204" pitchFamily="34" charset="0"/>
              </a:rPr>
              <a:t>Entity</a:t>
            </a:r>
            <a:r>
              <a:rPr lang="en-GB" sz="3200" dirty="0">
                <a:latin typeface="Calibri" panose="020F0502020204030204" pitchFamily="34" charset="0"/>
              </a:rPr>
              <a:t> Learners – </a:t>
            </a:r>
            <a:r>
              <a:rPr lang="en-GB" sz="3200" dirty="0">
                <a:solidFill>
                  <a:srgbClr val="FF0000"/>
                </a:solidFill>
                <a:latin typeface="Calibri" panose="020F0502020204030204" pitchFamily="34" charset="0"/>
              </a:rPr>
              <a:t>Fixed</a:t>
            </a:r>
            <a:r>
              <a:rPr lang="en-GB" sz="3200" dirty="0">
                <a:latin typeface="Calibri" panose="020F0502020204030204" pitchFamily="34" charset="0"/>
              </a:rPr>
              <a:t> </a:t>
            </a:r>
            <a:r>
              <a:rPr lang="en-GB" sz="3200" dirty="0" err="1">
                <a:latin typeface="Calibri" panose="020F0502020204030204" pitchFamily="34" charset="0"/>
              </a:rPr>
              <a:t>mindset</a:t>
            </a:r>
            <a:endParaRPr lang="en-GB" sz="3200" dirty="0">
              <a:latin typeface="Calibri" panose="020F0502020204030204" pitchFamily="34" charset="0"/>
            </a:endParaRPr>
          </a:p>
          <a:p>
            <a:pPr marL="457200" indent="-457200">
              <a:buFont typeface="Arial" panose="020B0604020202020204" pitchFamily="34" charset="0"/>
              <a:buChar char="•"/>
            </a:pPr>
            <a:endParaRPr lang="en-GB" sz="3200" dirty="0">
              <a:latin typeface="Calibri" panose="020F0502020204030204" pitchFamily="34" charset="0"/>
            </a:endParaRPr>
          </a:p>
          <a:p>
            <a:pPr marL="457200" indent="-457200">
              <a:buFont typeface="Arial" panose="020B0604020202020204" pitchFamily="34" charset="0"/>
              <a:buChar char="•"/>
            </a:pPr>
            <a:r>
              <a:rPr lang="en-GB" sz="3200" dirty="0">
                <a:solidFill>
                  <a:srgbClr val="FF0000"/>
                </a:solidFill>
                <a:latin typeface="Calibri" panose="020F0502020204030204" pitchFamily="34" charset="0"/>
              </a:rPr>
              <a:t>Incremental</a:t>
            </a:r>
            <a:r>
              <a:rPr lang="en-GB" sz="3200" dirty="0">
                <a:latin typeface="Calibri" panose="020F0502020204030204" pitchFamily="34" charset="0"/>
              </a:rPr>
              <a:t> Learners – </a:t>
            </a:r>
            <a:r>
              <a:rPr lang="en-GB" sz="3200" dirty="0">
                <a:solidFill>
                  <a:srgbClr val="FF0000"/>
                </a:solidFill>
                <a:latin typeface="Calibri" panose="020F0502020204030204" pitchFamily="34" charset="0"/>
              </a:rPr>
              <a:t>Growth</a:t>
            </a:r>
            <a:r>
              <a:rPr lang="en-GB" sz="3200" dirty="0">
                <a:latin typeface="Calibri" panose="020F0502020204030204" pitchFamily="34" charset="0"/>
              </a:rPr>
              <a:t> </a:t>
            </a:r>
            <a:r>
              <a:rPr lang="en-GB" sz="3200" dirty="0" err="1">
                <a:latin typeface="Calibri" panose="020F0502020204030204" pitchFamily="34" charset="0"/>
              </a:rPr>
              <a:t>mindset</a:t>
            </a:r>
            <a:endParaRPr lang="en-GB" sz="3200" dirty="0">
              <a:latin typeface="Calibri" panose="020F0502020204030204" pitchFamily="34" charset="0"/>
            </a:endParaRPr>
          </a:p>
          <a:p>
            <a:pPr marL="457200" indent="-457200">
              <a:buFont typeface="Arial" panose="020B0604020202020204" pitchFamily="34" charset="0"/>
              <a:buChar char="•"/>
            </a:pPr>
            <a:endParaRPr lang="en-GB" sz="3200" dirty="0">
              <a:latin typeface="Calibri" panose="020F0502020204030204" pitchFamily="34" charset="0"/>
            </a:endParaRPr>
          </a:p>
        </p:txBody>
      </p:sp>
      <p:sp>
        <p:nvSpPr>
          <p:cNvPr id="3" name="Rectangle 2"/>
          <p:cNvSpPr/>
          <p:nvPr/>
        </p:nvSpPr>
        <p:spPr>
          <a:xfrm>
            <a:off x="831273" y="188641"/>
            <a:ext cx="9290752"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72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AfL</a:t>
            </a:r>
            <a:r>
              <a:rPr lang="en-US" sz="7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 – the evidence…</a:t>
            </a:r>
          </a:p>
        </p:txBody>
      </p:sp>
    </p:spTree>
    <p:extLst>
      <p:ext uri="{BB962C8B-B14F-4D97-AF65-F5344CB8AC3E}">
        <p14:creationId xmlns:p14="http://schemas.microsoft.com/office/powerpoint/2010/main" val="35980540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2138" y="188641"/>
            <a:ext cx="9639887"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72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AfL</a:t>
            </a:r>
            <a:r>
              <a:rPr lang="en-US" sz="7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 – the evidence…</a:t>
            </a:r>
          </a:p>
        </p:txBody>
      </p:sp>
      <p:sp>
        <p:nvSpPr>
          <p:cNvPr id="3" name="TextBox 2"/>
          <p:cNvSpPr txBox="1"/>
          <p:nvPr/>
        </p:nvSpPr>
        <p:spPr>
          <a:xfrm>
            <a:off x="421178" y="1596567"/>
            <a:ext cx="4211694" cy="2062103"/>
          </a:xfrm>
          <a:prstGeom prst="rect">
            <a:avLst/>
          </a:prstGeom>
          <a:noFill/>
        </p:spPr>
        <p:txBody>
          <a:bodyPr wrap="square" rtlCol="0">
            <a:spAutoFit/>
          </a:bodyPr>
          <a:lstStyle/>
          <a:p>
            <a:r>
              <a:rPr lang="en-GB" sz="3200" b="1" dirty="0">
                <a:latin typeface="Calibri" panose="020F0502020204030204" pitchFamily="34" charset="0"/>
              </a:rPr>
              <a:t>Challenge</a:t>
            </a:r>
            <a:r>
              <a:rPr lang="en-GB" sz="3200" dirty="0">
                <a:latin typeface="Calibri" panose="020F0502020204030204" pitchFamily="34" charset="0"/>
              </a:rPr>
              <a:t> – how do we move </a:t>
            </a:r>
            <a:r>
              <a:rPr lang="en-GB" sz="3200" dirty="0">
                <a:solidFill>
                  <a:srgbClr val="FF0000"/>
                </a:solidFill>
                <a:latin typeface="Calibri" panose="020F0502020204030204" pitchFamily="34" charset="0"/>
              </a:rPr>
              <a:t>Entity</a:t>
            </a:r>
            <a:r>
              <a:rPr lang="en-GB" sz="3200" dirty="0">
                <a:latin typeface="Calibri" panose="020F0502020204030204" pitchFamily="34" charset="0"/>
              </a:rPr>
              <a:t> </a:t>
            </a:r>
            <a:r>
              <a:rPr lang="en-GB" sz="3200" dirty="0">
                <a:solidFill>
                  <a:srgbClr val="FF0000"/>
                </a:solidFill>
                <a:latin typeface="Calibri" panose="020F0502020204030204" pitchFamily="34" charset="0"/>
              </a:rPr>
              <a:t>Learners</a:t>
            </a:r>
            <a:r>
              <a:rPr lang="en-GB" sz="3200" dirty="0">
                <a:latin typeface="Calibri" panose="020F0502020204030204" pitchFamily="34" charset="0"/>
              </a:rPr>
              <a:t> towards being </a:t>
            </a:r>
            <a:r>
              <a:rPr lang="en-GB" sz="3200" dirty="0">
                <a:solidFill>
                  <a:srgbClr val="FF0000"/>
                </a:solidFill>
                <a:latin typeface="Calibri" panose="020F0502020204030204" pitchFamily="34" charset="0"/>
              </a:rPr>
              <a:t>Incremental Learners</a:t>
            </a:r>
            <a:r>
              <a:rPr lang="en-GB" sz="3200" dirty="0">
                <a:latin typeface="Calibri" panose="020F0502020204030204" pitchFamily="34" charset="0"/>
              </a:rPr>
              <a:t>? </a:t>
            </a:r>
          </a:p>
        </p:txBody>
      </p:sp>
      <p:pic>
        <p:nvPicPr>
          <p:cNvPr id="5" name="Picture 4"/>
          <p:cNvPicPr>
            <a:picLocks noChangeAspect="1"/>
          </p:cNvPicPr>
          <p:nvPr/>
        </p:nvPicPr>
        <p:blipFill rotWithShape="1">
          <a:blip r:embed="rId3"/>
          <a:srcRect l="38187" t="65952" r="46192" b="13376"/>
          <a:stretch/>
        </p:blipFill>
        <p:spPr>
          <a:xfrm>
            <a:off x="5564305" y="4588549"/>
            <a:ext cx="5616624" cy="2228506"/>
          </a:xfrm>
          <a:prstGeom prst="rect">
            <a:avLst/>
          </a:prstGeom>
        </p:spPr>
      </p:pic>
      <p:pic>
        <p:nvPicPr>
          <p:cNvPr id="4" name="Picture 3"/>
          <p:cNvPicPr>
            <a:picLocks noChangeAspect="1"/>
          </p:cNvPicPr>
          <p:nvPr/>
        </p:nvPicPr>
        <p:blipFill rotWithShape="1">
          <a:blip r:embed="rId3"/>
          <a:srcRect l="30422" t="29372" r="36550" b="37274"/>
          <a:stretch/>
        </p:blipFill>
        <p:spPr>
          <a:xfrm>
            <a:off x="5477023" y="1275903"/>
            <a:ext cx="6033437" cy="3425714"/>
          </a:xfrm>
          <a:prstGeom prst="rect">
            <a:avLst/>
          </a:prstGeom>
        </p:spPr>
      </p:pic>
    </p:spTree>
    <p:extLst>
      <p:ext uri="{BB962C8B-B14F-4D97-AF65-F5344CB8AC3E}">
        <p14:creationId xmlns:p14="http://schemas.microsoft.com/office/powerpoint/2010/main" val="28555611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03512" y="-99392"/>
            <a:ext cx="8712968" cy="2308324"/>
          </a:xfrm>
          <a:prstGeom prst="rect">
            <a:avLst/>
          </a:prstGeom>
          <a:noFill/>
        </p:spPr>
        <p:txBody>
          <a:bodyPr wrap="square" rtlCol="0">
            <a:spAutoFit/>
          </a:bodyPr>
          <a:lstStyle/>
          <a:p>
            <a:pPr algn="ctr"/>
            <a:r>
              <a:rPr lang="en-GB" sz="5400" b="1" dirty="0">
                <a:latin typeface="Calibri" panose="020F0502020204030204" pitchFamily="34" charset="0"/>
              </a:rPr>
              <a:t>Formative assessment</a:t>
            </a:r>
          </a:p>
          <a:p>
            <a:pPr algn="ctr"/>
            <a:r>
              <a:rPr lang="en-GB" sz="3600" b="1" dirty="0">
                <a:solidFill>
                  <a:srgbClr val="FF0000"/>
                </a:solidFill>
                <a:latin typeface="Calibri" panose="020F0502020204030204" pitchFamily="34" charset="0"/>
              </a:rPr>
              <a:t>… and Constructivism </a:t>
            </a:r>
          </a:p>
          <a:p>
            <a:pPr algn="ctr"/>
            <a:endParaRPr lang="en-GB" sz="5400" dirty="0">
              <a:latin typeface="Calibri" panose="020F0502020204030204" pitchFamily="34" charset="0"/>
            </a:endParaRPr>
          </a:p>
        </p:txBody>
      </p:sp>
      <p:sp>
        <p:nvSpPr>
          <p:cNvPr id="4" name="TextBox 3"/>
          <p:cNvSpPr txBox="1"/>
          <p:nvPr/>
        </p:nvSpPr>
        <p:spPr>
          <a:xfrm>
            <a:off x="665018" y="1392368"/>
            <a:ext cx="10212591" cy="1631216"/>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Learning is something that happens inside the heads of learners!</a:t>
            </a:r>
          </a:p>
          <a:p>
            <a:pPr marL="342900" indent="-342900">
              <a:buFont typeface="Arial" panose="020B0604020202020204" pitchFamily="34" charset="0"/>
              <a:buChar char="•"/>
            </a:pPr>
            <a:r>
              <a:rPr lang="en-GB" sz="2400" dirty="0">
                <a:latin typeface="Calibri" panose="020F0502020204030204" pitchFamily="34" charset="0"/>
              </a:rPr>
              <a:t>There is a gap between learning and teaching that </a:t>
            </a:r>
            <a:r>
              <a:rPr lang="en-GB" sz="2400" i="1" u="sng" dirty="0">
                <a:latin typeface="Calibri" panose="020F0502020204030204" pitchFamily="34" charset="0"/>
              </a:rPr>
              <a:t>learners</a:t>
            </a:r>
            <a:r>
              <a:rPr lang="en-GB" sz="2400" u="sng" dirty="0">
                <a:latin typeface="Calibri" panose="020F0502020204030204" pitchFamily="34" charset="0"/>
              </a:rPr>
              <a:t> </a:t>
            </a:r>
            <a:r>
              <a:rPr lang="en-GB" sz="2400" dirty="0">
                <a:latin typeface="Calibri" panose="020F0502020204030204" pitchFamily="34" charset="0"/>
              </a:rPr>
              <a:t>have to negotiate in order to construct new knowledge, skills and attitudes</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5" name="TextBox 4"/>
          <p:cNvSpPr txBox="1"/>
          <p:nvPr/>
        </p:nvSpPr>
        <p:spPr>
          <a:xfrm>
            <a:off x="554182" y="3212976"/>
            <a:ext cx="9862298" cy="1477328"/>
          </a:xfrm>
          <a:prstGeom prst="rect">
            <a:avLst/>
          </a:prstGeom>
          <a:noFill/>
        </p:spPr>
        <p:txBody>
          <a:bodyPr wrap="square" rtlCol="0">
            <a:spAutoFit/>
          </a:bodyPr>
          <a:lstStyle/>
          <a:p>
            <a:r>
              <a:rPr lang="en-GB" sz="3600" b="1" dirty="0">
                <a:solidFill>
                  <a:srgbClr val="FF0000"/>
                </a:solidFill>
                <a:latin typeface="Calibri" panose="020F0502020204030204" pitchFamily="34" charset="0"/>
              </a:rPr>
              <a:t>Practical applications</a:t>
            </a:r>
          </a:p>
          <a:p>
            <a:pPr algn="ctr"/>
            <a:endParaRPr lang="en-GB" sz="5400" dirty="0">
              <a:latin typeface="Calibri" panose="020F0502020204030204" pitchFamily="34" charset="0"/>
            </a:endParaRPr>
          </a:p>
        </p:txBody>
      </p:sp>
      <p:sp>
        <p:nvSpPr>
          <p:cNvPr id="6" name="TextBox 5"/>
          <p:cNvSpPr txBox="1"/>
          <p:nvPr/>
        </p:nvSpPr>
        <p:spPr>
          <a:xfrm>
            <a:off x="665018" y="4027628"/>
            <a:ext cx="9607284" cy="2369880"/>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Create structure for independent learning so pupils can make good choices</a:t>
            </a:r>
          </a:p>
          <a:p>
            <a:pPr marL="342900" indent="-342900">
              <a:buFont typeface="Arial" panose="020B0604020202020204" pitchFamily="34" charset="0"/>
              <a:buChar char="•"/>
            </a:pPr>
            <a:r>
              <a:rPr lang="en-GB" sz="2400" dirty="0">
                <a:latin typeface="Calibri" panose="020F0502020204030204" pitchFamily="34" charset="0"/>
              </a:rPr>
              <a:t>Invest time in helping pupils develop independent learning skills</a:t>
            </a:r>
          </a:p>
          <a:p>
            <a:pPr marL="342900" indent="-342900">
              <a:buFont typeface="Arial" panose="020B0604020202020204" pitchFamily="34" charset="0"/>
              <a:buChar char="•"/>
            </a:pPr>
            <a:r>
              <a:rPr lang="en-GB" sz="2400" dirty="0">
                <a:latin typeface="Calibri" panose="020F0502020204030204" pitchFamily="34" charset="0"/>
              </a:rPr>
              <a:t>Create ‘safe’ learning environment  - help pupils to see relationship between </a:t>
            </a:r>
            <a:r>
              <a:rPr lang="en-GB" sz="2400" i="1" dirty="0">
                <a:latin typeface="Calibri" panose="020F0502020204030204" pitchFamily="34" charset="0"/>
              </a:rPr>
              <a:t>struggling</a:t>
            </a:r>
            <a:r>
              <a:rPr lang="en-GB" sz="2400" dirty="0">
                <a:latin typeface="Calibri" panose="020F0502020204030204" pitchFamily="34" charset="0"/>
              </a:rPr>
              <a:t> and </a:t>
            </a:r>
            <a:r>
              <a:rPr lang="en-GB" sz="2400" i="1" dirty="0">
                <a:latin typeface="Calibri" panose="020F0502020204030204" pitchFamily="34" charset="0"/>
              </a:rPr>
              <a:t>learning </a:t>
            </a:r>
          </a:p>
          <a:p>
            <a:pPr marL="342900" indent="-342900">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2157917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03512" y="-99392"/>
            <a:ext cx="8712968" cy="2308324"/>
          </a:xfrm>
          <a:prstGeom prst="rect">
            <a:avLst/>
          </a:prstGeom>
          <a:noFill/>
        </p:spPr>
        <p:txBody>
          <a:bodyPr wrap="square" rtlCol="0">
            <a:spAutoFit/>
          </a:bodyPr>
          <a:lstStyle/>
          <a:p>
            <a:pPr algn="ctr"/>
            <a:r>
              <a:rPr lang="en-GB" sz="5400" b="1" dirty="0">
                <a:latin typeface="Calibri" panose="020F0502020204030204" pitchFamily="34" charset="0"/>
              </a:rPr>
              <a:t>Formative assessment</a:t>
            </a:r>
          </a:p>
          <a:p>
            <a:pPr algn="ctr"/>
            <a:r>
              <a:rPr lang="en-GB" sz="3600" b="1" dirty="0">
                <a:solidFill>
                  <a:srgbClr val="FF0000"/>
                </a:solidFill>
                <a:latin typeface="Calibri" panose="020F0502020204030204" pitchFamily="34" charset="0"/>
              </a:rPr>
              <a:t>… and </a:t>
            </a:r>
            <a:r>
              <a:rPr lang="en-GB" sz="3600" b="1" dirty="0" err="1">
                <a:solidFill>
                  <a:srgbClr val="FF0000"/>
                </a:solidFill>
                <a:latin typeface="Calibri" panose="020F0502020204030204" pitchFamily="34" charset="0"/>
              </a:rPr>
              <a:t>Mindset</a:t>
            </a:r>
            <a:r>
              <a:rPr lang="en-GB" sz="3600" b="1" dirty="0">
                <a:solidFill>
                  <a:srgbClr val="FF0000"/>
                </a:solidFill>
                <a:latin typeface="Calibri" panose="020F0502020204030204" pitchFamily="34" charset="0"/>
              </a:rPr>
              <a:t> </a:t>
            </a:r>
          </a:p>
          <a:p>
            <a:pPr algn="ctr"/>
            <a:endParaRPr lang="en-GB" sz="5400" dirty="0">
              <a:latin typeface="Calibri" panose="020F0502020204030204" pitchFamily="34" charset="0"/>
            </a:endParaRPr>
          </a:p>
        </p:txBody>
      </p:sp>
      <p:sp>
        <p:nvSpPr>
          <p:cNvPr id="4" name="TextBox 3"/>
          <p:cNvSpPr txBox="1"/>
          <p:nvPr/>
        </p:nvSpPr>
        <p:spPr>
          <a:xfrm>
            <a:off x="631768" y="1268760"/>
            <a:ext cx="9496680" cy="2369880"/>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Carol </a:t>
            </a:r>
            <a:r>
              <a:rPr lang="en-GB" sz="2400" dirty="0" err="1">
                <a:latin typeface="Calibri" panose="020F0502020204030204" pitchFamily="34" charset="0"/>
              </a:rPr>
              <a:t>Dweck’s</a:t>
            </a:r>
            <a:r>
              <a:rPr lang="en-GB" sz="2400" dirty="0">
                <a:latin typeface="Calibri" panose="020F0502020204030204" pitchFamily="34" charset="0"/>
              </a:rPr>
              <a:t> theories of motivation, ability and intelligence </a:t>
            </a:r>
          </a:p>
          <a:p>
            <a:pPr marL="342900" indent="-342900">
              <a:buFont typeface="Arial" panose="020B0604020202020204" pitchFamily="34" charset="0"/>
              <a:buChar char="•"/>
            </a:pPr>
            <a:r>
              <a:rPr lang="en-GB" sz="2400" b="1" dirty="0">
                <a:latin typeface="Calibri" panose="020F0502020204030204" pitchFamily="34" charset="0"/>
              </a:rPr>
              <a:t>Fixed</a:t>
            </a:r>
            <a:r>
              <a:rPr lang="en-GB" sz="2400" dirty="0">
                <a:latin typeface="Calibri" panose="020F0502020204030204" pitchFamily="34" charset="0"/>
              </a:rPr>
              <a:t> (Performance) </a:t>
            </a:r>
            <a:r>
              <a:rPr lang="en-GB" sz="2400" dirty="0" err="1">
                <a:latin typeface="Calibri" panose="020F0502020204030204" pitchFamily="34" charset="0"/>
              </a:rPr>
              <a:t>Mindset</a:t>
            </a:r>
            <a:r>
              <a:rPr lang="en-GB" sz="2400" dirty="0">
                <a:latin typeface="Calibri" panose="020F0502020204030204" pitchFamily="34" charset="0"/>
              </a:rPr>
              <a:t> – ability, not effort, is the way to overcome challenges and setbacks</a:t>
            </a:r>
          </a:p>
          <a:p>
            <a:pPr marL="342900" indent="-342900">
              <a:buFont typeface="Arial" panose="020B0604020202020204" pitchFamily="34" charset="0"/>
              <a:buChar char="•"/>
            </a:pPr>
            <a:r>
              <a:rPr lang="en-GB" sz="2400" b="1" dirty="0">
                <a:latin typeface="Calibri" panose="020F0502020204030204" pitchFamily="34" charset="0"/>
              </a:rPr>
              <a:t>Growth </a:t>
            </a:r>
            <a:r>
              <a:rPr lang="en-GB" sz="2400" dirty="0">
                <a:latin typeface="Calibri" panose="020F0502020204030204" pitchFamily="34" charset="0"/>
              </a:rPr>
              <a:t>(Mastery) </a:t>
            </a:r>
            <a:r>
              <a:rPr lang="en-GB" sz="2400" dirty="0" err="1">
                <a:latin typeface="Calibri" panose="020F0502020204030204" pitchFamily="34" charset="0"/>
              </a:rPr>
              <a:t>Mindset</a:t>
            </a:r>
            <a:r>
              <a:rPr lang="en-GB" sz="2400" dirty="0">
                <a:latin typeface="Calibri" panose="020F0502020204030204" pitchFamily="34" charset="0"/>
              </a:rPr>
              <a:t> – having ability to respond well to challenges, believing effort can lead to success</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5" name="TextBox 4"/>
          <p:cNvSpPr txBox="1"/>
          <p:nvPr/>
        </p:nvSpPr>
        <p:spPr>
          <a:xfrm>
            <a:off x="631767" y="3212976"/>
            <a:ext cx="9784713" cy="1477328"/>
          </a:xfrm>
          <a:prstGeom prst="rect">
            <a:avLst/>
          </a:prstGeom>
          <a:noFill/>
        </p:spPr>
        <p:txBody>
          <a:bodyPr wrap="square" rtlCol="0">
            <a:spAutoFit/>
          </a:bodyPr>
          <a:lstStyle/>
          <a:p>
            <a:r>
              <a:rPr lang="en-GB" sz="3600" b="1" dirty="0">
                <a:solidFill>
                  <a:srgbClr val="FF0000"/>
                </a:solidFill>
                <a:latin typeface="Calibri" panose="020F0502020204030204" pitchFamily="34" charset="0"/>
              </a:rPr>
              <a:t>Practical applications</a:t>
            </a:r>
          </a:p>
          <a:p>
            <a:pPr algn="ctr"/>
            <a:endParaRPr lang="en-GB" sz="5400" dirty="0">
              <a:latin typeface="Calibri" panose="020F0502020204030204" pitchFamily="34" charset="0"/>
            </a:endParaRPr>
          </a:p>
        </p:txBody>
      </p:sp>
      <p:sp>
        <p:nvSpPr>
          <p:cNvPr id="6" name="TextBox 5"/>
          <p:cNvSpPr txBox="1"/>
          <p:nvPr/>
        </p:nvSpPr>
        <p:spPr>
          <a:xfrm>
            <a:off x="631767" y="4027627"/>
            <a:ext cx="9640535" cy="2000548"/>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Create classroom culture to support risk-taking</a:t>
            </a:r>
          </a:p>
          <a:p>
            <a:pPr marL="342900" indent="-342900">
              <a:buFont typeface="Arial" panose="020B0604020202020204" pitchFamily="34" charset="0"/>
              <a:buChar char="•"/>
            </a:pPr>
            <a:r>
              <a:rPr lang="en-GB" sz="2400" dirty="0">
                <a:latin typeface="Calibri" panose="020F0502020204030204" pitchFamily="34" charset="0"/>
              </a:rPr>
              <a:t>Create tasks that are challenging for all abilities</a:t>
            </a:r>
          </a:p>
          <a:p>
            <a:pPr marL="342900" indent="-342900">
              <a:buFont typeface="Arial" panose="020B0604020202020204" pitchFamily="34" charset="0"/>
              <a:buChar char="•"/>
            </a:pPr>
            <a:r>
              <a:rPr lang="en-GB" sz="2400" dirty="0">
                <a:latin typeface="Calibri" panose="020F0502020204030204" pitchFamily="34" charset="0"/>
              </a:rPr>
              <a:t>Ensure success criteria, questioning and feedback used to advance and support learning </a:t>
            </a:r>
          </a:p>
          <a:p>
            <a:pPr marL="342900" indent="-342900">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2874354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03512" y="-99392"/>
            <a:ext cx="8712968" cy="2308324"/>
          </a:xfrm>
          <a:prstGeom prst="rect">
            <a:avLst/>
          </a:prstGeom>
          <a:noFill/>
        </p:spPr>
        <p:txBody>
          <a:bodyPr wrap="square" rtlCol="0">
            <a:spAutoFit/>
          </a:bodyPr>
          <a:lstStyle/>
          <a:p>
            <a:pPr algn="ctr"/>
            <a:r>
              <a:rPr lang="en-GB" sz="5400" b="1" dirty="0">
                <a:latin typeface="Calibri" panose="020F0502020204030204" pitchFamily="34" charset="0"/>
              </a:rPr>
              <a:t>Formative assessment</a:t>
            </a:r>
          </a:p>
          <a:p>
            <a:pPr algn="ctr"/>
            <a:r>
              <a:rPr lang="en-GB" sz="3600" b="1" dirty="0">
                <a:solidFill>
                  <a:srgbClr val="FF0000"/>
                </a:solidFill>
                <a:latin typeface="Calibri" panose="020F0502020204030204" pitchFamily="34" charset="0"/>
              </a:rPr>
              <a:t>… and Effective Questioning </a:t>
            </a:r>
          </a:p>
          <a:p>
            <a:pPr algn="ctr"/>
            <a:endParaRPr lang="en-GB" sz="5400" dirty="0">
              <a:latin typeface="Calibri" panose="020F0502020204030204" pitchFamily="34" charset="0"/>
            </a:endParaRPr>
          </a:p>
        </p:txBody>
      </p:sp>
      <p:sp>
        <p:nvSpPr>
          <p:cNvPr id="4" name="TextBox 3"/>
          <p:cNvSpPr txBox="1"/>
          <p:nvPr/>
        </p:nvSpPr>
        <p:spPr>
          <a:xfrm>
            <a:off x="459971" y="1268760"/>
            <a:ext cx="9668477" cy="1261884"/>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Extend participation in whole class and group questioning</a:t>
            </a:r>
          </a:p>
          <a:p>
            <a:pPr marL="342900" indent="-342900">
              <a:buFont typeface="Arial" panose="020B0604020202020204" pitchFamily="34" charset="0"/>
              <a:buChar char="•"/>
            </a:pPr>
            <a:r>
              <a:rPr lang="en-GB" sz="2400" dirty="0">
                <a:latin typeface="Calibri" panose="020F0502020204030204" pitchFamily="34" charset="0"/>
              </a:rPr>
              <a:t>Develop questioning strategies that deepen pupils’ learning</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5" name="TextBox 4"/>
          <p:cNvSpPr txBox="1"/>
          <p:nvPr/>
        </p:nvSpPr>
        <p:spPr>
          <a:xfrm>
            <a:off x="459971" y="2708920"/>
            <a:ext cx="9949517" cy="1477328"/>
          </a:xfrm>
          <a:prstGeom prst="rect">
            <a:avLst/>
          </a:prstGeom>
          <a:noFill/>
        </p:spPr>
        <p:txBody>
          <a:bodyPr wrap="square" rtlCol="0">
            <a:spAutoFit/>
          </a:bodyPr>
          <a:lstStyle/>
          <a:p>
            <a:r>
              <a:rPr lang="en-GB" sz="3600" b="1" dirty="0">
                <a:solidFill>
                  <a:srgbClr val="FF0000"/>
                </a:solidFill>
                <a:latin typeface="Calibri" panose="020F0502020204030204" pitchFamily="34" charset="0"/>
              </a:rPr>
              <a:t>Practical applications</a:t>
            </a:r>
          </a:p>
          <a:p>
            <a:pPr algn="ctr"/>
            <a:endParaRPr lang="en-GB" sz="5400" dirty="0">
              <a:latin typeface="Calibri" panose="020F0502020204030204" pitchFamily="34" charset="0"/>
            </a:endParaRPr>
          </a:p>
        </p:txBody>
      </p:sp>
      <p:sp>
        <p:nvSpPr>
          <p:cNvPr id="6" name="TextBox 5"/>
          <p:cNvSpPr txBox="1"/>
          <p:nvPr/>
        </p:nvSpPr>
        <p:spPr>
          <a:xfrm>
            <a:off x="459971" y="3676114"/>
            <a:ext cx="9777752" cy="2739211"/>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Make questioning more focused – ask fewer questions!</a:t>
            </a:r>
          </a:p>
          <a:p>
            <a:pPr marL="342900" indent="-342900">
              <a:buFont typeface="Arial" panose="020B0604020202020204" pitchFamily="34" charset="0"/>
              <a:buChar char="•"/>
            </a:pPr>
            <a:r>
              <a:rPr lang="en-GB" sz="2400" dirty="0">
                <a:latin typeface="Calibri" panose="020F0502020204030204" pitchFamily="34" charset="0"/>
              </a:rPr>
              <a:t>Raise the quality of questioning – closed/open questions</a:t>
            </a:r>
          </a:p>
          <a:p>
            <a:pPr marL="342900" indent="-342900">
              <a:buFont typeface="Arial" panose="020B0604020202020204" pitchFamily="34" charset="0"/>
              <a:buChar char="•"/>
            </a:pPr>
            <a:r>
              <a:rPr lang="en-GB" sz="2400" dirty="0">
                <a:latin typeface="Calibri" panose="020F0502020204030204" pitchFamily="34" charset="0"/>
              </a:rPr>
              <a:t>Give pupils </a:t>
            </a:r>
            <a:r>
              <a:rPr lang="en-GB" sz="2400" i="1" dirty="0">
                <a:latin typeface="Calibri" panose="020F0502020204030204" pitchFamily="34" charset="0"/>
              </a:rPr>
              <a:t>thinking time </a:t>
            </a:r>
          </a:p>
          <a:p>
            <a:pPr marL="342900" indent="-342900">
              <a:buFont typeface="Arial" panose="020B0604020202020204" pitchFamily="34" charset="0"/>
              <a:buChar char="•"/>
            </a:pPr>
            <a:r>
              <a:rPr lang="en-GB" sz="2400" dirty="0">
                <a:latin typeface="Calibri" panose="020F0502020204030204" pitchFamily="34" charset="0"/>
              </a:rPr>
              <a:t>Use</a:t>
            </a:r>
            <a:r>
              <a:rPr lang="en-GB" sz="2400" i="1" dirty="0">
                <a:latin typeface="Calibri" panose="020F0502020204030204" pitchFamily="34" charset="0"/>
              </a:rPr>
              <a:t> no hands up </a:t>
            </a:r>
          </a:p>
          <a:p>
            <a:pPr marL="342900" indent="-342900">
              <a:buFont typeface="Arial" panose="020B0604020202020204" pitchFamily="34" charset="0"/>
              <a:buChar char="•"/>
            </a:pPr>
            <a:r>
              <a:rPr lang="en-GB" sz="2400" dirty="0">
                <a:latin typeface="Calibri" panose="020F0502020204030204" pitchFamily="34" charset="0"/>
              </a:rPr>
              <a:t>Encourage pupil questioning </a:t>
            </a:r>
          </a:p>
          <a:p>
            <a:pPr marL="342900" indent="-342900">
              <a:buFont typeface="Arial" panose="020B0604020202020204" pitchFamily="34" charset="0"/>
              <a:buChar char="•"/>
            </a:pPr>
            <a:endParaRPr lang="en-GB" sz="2400" dirty="0">
              <a:latin typeface="Calibri" panose="020F0502020204030204" pitchFamily="34" charset="0"/>
            </a:endParaRPr>
          </a:p>
          <a:p>
            <a:pPr marL="342900" indent="-342900">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302471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03512" y="-99392"/>
            <a:ext cx="8712968" cy="2308324"/>
          </a:xfrm>
          <a:prstGeom prst="rect">
            <a:avLst/>
          </a:prstGeom>
          <a:noFill/>
        </p:spPr>
        <p:txBody>
          <a:bodyPr wrap="square" rtlCol="0">
            <a:spAutoFit/>
          </a:bodyPr>
          <a:lstStyle/>
          <a:p>
            <a:pPr algn="ctr"/>
            <a:r>
              <a:rPr lang="en-GB" sz="5400" b="1" dirty="0">
                <a:latin typeface="Calibri" panose="020F0502020204030204" pitchFamily="34" charset="0"/>
              </a:rPr>
              <a:t>Formative assessment</a:t>
            </a:r>
          </a:p>
          <a:p>
            <a:pPr algn="ctr"/>
            <a:r>
              <a:rPr lang="en-GB" sz="3600" b="1" dirty="0">
                <a:solidFill>
                  <a:srgbClr val="FF0000"/>
                </a:solidFill>
                <a:latin typeface="Calibri" panose="020F0502020204030204" pitchFamily="34" charset="0"/>
              </a:rPr>
              <a:t>… and Feedback  </a:t>
            </a:r>
          </a:p>
          <a:p>
            <a:pPr algn="ctr"/>
            <a:endParaRPr lang="en-GB" sz="5400" dirty="0">
              <a:latin typeface="Calibri" panose="020F0502020204030204" pitchFamily="34" charset="0"/>
            </a:endParaRPr>
          </a:p>
        </p:txBody>
      </p:sp>
      <p:sp>
        <p:nvSpPr>
          <p:cNvPr id="4" name="TextBox 3"/>
          <p:cNvSpPr txBox="1"/>
          <p:nvPr/>
        </p:nvSpPr>
        <p:spPr>
          <a:xfrm>
            <a:off x="698269" y="1268760"/>
            <a:ext cx="9430179" cy="1569660"/>
          </a:xfrm>
          <a:prstGeom prst="rect">
            <a:avLst/>
          </a:prstGeom>
          <a:noFill/>
        </p:spPr>
        <p:txBody>
          <a:bodyPr wrap="square" rtlCol="0">
            <a:spAutoFit/>
          </a:bodyPr>
          <a:lstStyle/>
          <a:p>
            <a:r>
              <a:rPr lang="en-GB" sz="2400" dirty="0">
                <a:latin typeface="Calibri" panose="020F0502020204030204" pitchFamily="34" charset="0"/>
              </a:rPr>
              <a:t>For feedback to improve learning, pupils need to know:</a:t>
            </a:r>
          </a:p>
          <a:p>
            <a:pPr marL="457200" indent="-457200">
              <a:buFont typeface="Arial" panose="020B0604020202020204" pitchFamily="34" charset="0"/>
              <a:buChar char="•"/>
            </a:pPr>
            <a:r>
              <a:rPr lang="en-GB" sz="2400" dirty="0">
                <a:latin typeface="Calibri" panose="020F0502020204030204" pitchFamily="34" charset="0"/>
              </a:rPr>
              <a:t>Where they are in their learning</a:t>
            </a:r>
          </a:p>
          <a:p>
            <a:pPr marL="457200" indent="-457200">
              <a:buFont typeface="Arial" panose="020B0604020202020204" pitchFamily="34" charset="0"/>
              <a:buChar char="•"/>
            </a:pPr>
            <a:r>
              <a:rPr lang="en-GB" sz="2400" dirty="0">
                <a:latin typeface="Calibri" panose="020F0502020204030204" pitchFamily="34" charset="0"/>
              </a:rPr>
              <a:t>Where they need to go (next steps)</a:t>
            </a:r>
          </a:p>
          <a:p>
            <a:pPr marL="457200" indent="-457200">
              <a:buFont typeface="Arial" panose="020B0604020202020204" pitchFamily="34" charset="0"/>
              <a:buChar char="•"/>
            </a:pPr>
            <a:r>
              <a:rPr lang="en-GB" sz="2400" dirty="0">
                <a:latin typeface="Calibri" panose="020F0502020204030204" pitchFamily="34" charset="0"/>
              </a:rPr>
              <a:t>How to get there (improvements they can make)</a:t>
            </a:r>
          </a:p>
        </p:txBody>
      </p:sp>
      <p:sp>
        <p:nvSpPr>
          <p:cNvPr id="5" name="TextBox 4"/>
          <p:cNvSpPr txBox="1"/>
          <p:nvPr/>
        </p:nvSpPr>
        <p:spPr>
          <a:xfrm>
            <a:off x="698269" y="2978368"/>
            <a:ext cx="9731953" cy="1477328"/>
          </a:xfrm>
          <a:prstGeom prst="rect">
            <a:avLst/>
          </a:prstGeom>
          <a:noFill/>
        </p:spPr>
        <p:txBody>
          <a:bodyPr wrap="square" rtlCol="0">
            <a:spAutoFit/>
          </a:bodyPr>
          <a:lstStyle/>
          <a:p>
            <a:r>
              <a:rPr lang="en-GB" sz="3600" b="1" dirty="0">
                <a:solidFill>
                  <a:srgbClr val="FF0000"/>
                </a:solidFill>
                <a:latin typeface="Calibri" panose="020F0502020204030204" pitchFamily="34" charset="0"/>
              </a:rPr>
              <a:t>Practical applications</a:t>
            </a:r>
          </a:p>
          <a:p>
            <a:pPr algn="ctr"/>
            <a:endParaRPr lang="en-GB" sz="5400" dirty="0">
              <a:latin typeface="Calibri" panose="020F0502020204030204" pitchFamily="34" charset="0"/>
            </a:endParaRPr>
          </a:p>
        </p:txBody>
      </p:sp>
      <p:sp>
        <p:nvSpPr>
          <p:cNvPr id="6" name="TextBox 5"/>
          <p:cNvSpPr txBox="1"/>
          <p:nvPr/>
        </p:nvSpPr>
        <p:spPr>
          <a:xfrm>
            <a:off x="698269" y="3501009"/>
            <a:ext cx="9430179" cy="3477875"/>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Ensure pupils know criteria for feedback</a:t>
            </a:r>
          </a:p>
          <a:p>
            <a:pPr marL="342900" indent="-342900">
              <a:buFont typeface="Arial" panose="020B0604020202020204" pitchFamily="34" charset="0"/>
              <a:buChar char="•"/>
            </a:pPr>
            <a:r>
              <a:rPr lang="en-GB" sz="2400" dirty="0">
                <a:latin typeface="Calibri" panose="020F0502020204030204" pitchFamily="34" charset="0"/>
              </a:rPr>
              <a:t>Accurate and realistic, focusing on learning intentions and success criteria</a:t>
            </a:r>
          </a:p>
          <a:p>
            <a:pPr marL="342900" indent="-342900">
              <a:buFont typeface="Arial" panose="020B0604020202020204" pitchFamily="34" charset="0"/>
              <a:buChar char="•"/>
            </a:pPr>
            <a:r>
              <a:rPr lang="en-GB" sz="2400" dirty="0">
                <a:latin typeface="Calibri" panose="020F0502020204030204" pitchFamily="34" charset="0"/>
              </a:rPr>
              <a:t>Highlight success</a:t>
            </a:r>
          </a:p>
          <a:p>
            <a:pPr marL="342900" indent="-342900">
              <a:buFont typeface="Arial" panose="020B0604020202020204" pitchFamily="34" charset="0"/>
              <a:buChar char="•"/>
            </a:pPr>
            <a:r>
              <a:rPr lang="en-GB" sz="2400" dirty="0">
                <a:latin typeface="Calibri" panose="020F0502020204030204" pitchFamily="34" charset="0"/>
              </a:rPr>
              <a:t>Identify area for improvement</a:t>
            </a:r>
          </a:p>
          <a:p>
            <a:pPr marL="342900" indent="-342900">
              <a:buFont typeface="Arial" panose="020B0604020202020204" pitchFamily="34" charset="0"/>
              <a:buChar char="•"/>
            </a:pPr>
            <a:r>
              <a:rPr lang="en-GB" sz="2400" dirty="0">
                <a:latin typeface="Calibri" panose="020F0502020204030204" pitchFamily="34" charset="0"/>
              </a:rPr>
              <a:t>Give improvement suggestion</a:t>
            </a:r>
          </a:p>
          <a:p>
            <a:pPr marL="342900" indent="-342900">
              <a:buFont typeface="Arial" panose="020B0604020202020204" pitchFamily="34" charset="0"/>
              <a:buChar char="•"/>
            </a:pPr>
            <a:r>
              <a:rPr lang="en-GB" sz="2400" dirty="0">
                <a:latin typeface="Calibri" panose="020F0502020204030204" pitchFamily="34" charset="0"/>
              </a:rPr>
              <a:t>Give time for pupil to process and make changes</a:t>
            </a:r>
          </a:p>
          <a:p>
            <a:pPr marL="342900" indent="-342900">
              <a:buFont typeface="Arial" panose="020B0604020202020204" pitchFamily="34" charset="0"/>
              <a:buChar char="•"/>
            </a:pPr>
            <a:r>
              <a:rPr lang="en-GB" sz="2400" dirty="0">
                <a:latin typeface="Calibri" panose="020F0502020204030204" pitchFamily="34" charset="0"/>
              </a:rPr>
              <a:t>Avoid </a:t>
            </a:r>
            <a:r>
              <a:rPr lang="en-GB" sz="2400" i="1" dirty="0">
                <a:latin typeface="Calibri" panose="020F0502020204030204" pitchFamily="34" charset="0"/>
              </a:rPr>
              <a:t>grade only </a:t>
            </a:r>
            <a:r>
              <a:rPr lang="en-GB" sz="2400" dirty="0">
                <a:latin typeface="Calibri" panose="020F0502020204030204" pitchFamily="34" charset="0"/>
              </a:rPr>
              <a:t>feedback </a:t>
            </a:r>
          </a:p>
          <a:p>
            <a:pPr marL="342900" indent="-342900">
              <a:buFont typeface="Arial" panose="020B0604020202020204" pitchFamily="34" charset="0"/>
              <a:buChar char="•"/>
            </a:pPr>
            <a:endParaRPr lang="en-GB" sz="2800" dirty="0">
              <a:latin typeface="Calibri" panose="020F0502020204030204" pitchFamily="34" charset="0"/>
            </a:endParaRPr>
          </a:p>
        </p:txBody>
      </p:sp>
      <p:sp>
        <p:nvSpPr>
          <p:cNvPr id="2" name="TextBox 1"/>
          <p:cNvSpPr txBox="1"/>
          <p:nvPr/>
        </p:nvSpPr>
        <p:spPr>
          <a:xfrm>
            <a:off x="8774038" y="6165304"/>
            <a:ext cx="1656184" cy="369332"/>
          </a:xfrm>
          <a:prstGeom prst="rect">
            <a:avLst/>
          </a:prstGeom>
          <a:noFill/>
        </p:spPr>
        <p:txBody>
          <a:bodyPr wrap="square" rtlCol="0">
            <a:spAutoFit/>
          </a:bodyPr>
          <a:lstStyle/>
          <a:p>
            <a:r>
              <a:rPr lang="en-GB" dirty="0"/>
              <a:t>Dylan Wiliam</a:t>
            </a:r>
          </a:p>
        </p:txBody>
      </p:sp>
    </p:spTree>
    <p:extLst>
      <p:ext uri="{BB962C8B-B14F-4D97-AF65-F5344CB8AC3E}">
        <p14:creationId xmlns:p14="http://schemas.microsoft.com/office/powerpoint/2010/main" val="7646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1273" y="2708921"/>
            <a:ext cx="9238453" cy="2554545"/>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Calibri" panose="020F0502020204030204" pitchFamily="34" charset="0"/>
              </a:rPr>
              <a:t>Learning </a:t>
            </a:r>
            <a:r>
              <a:rPr lang="en-GB" sz="3200" dirty="0" smtClean="0">
                <a:latin typeface="Calibri" panose="020F0502020204030204" pitchFamily="34" charset="0"/>
              </a:rPr>
              <a:t>intentions</a:t>
            </a:r>
            <a:endParaRPr lang="en-GB" sz="3200" dirty="0">
              <a:latin typeface="Calibri" panose="020F0502020204030204" pitchFamily="34" charset="0"/>
            </a:endParaRPr>
          </a:p>
          <a:p>
            <a:pPr marL="457200" indent="-457200">
              <a:buFont typeface="Arial" panose="020B0604020202020204" pitchFamily="34" charset="0"/>
              <a:buChar char="•"/>
            </a:pPr>
            <a:r>
              <a:rPr lang="en-GB" sz="3200" dirty="0">
                <a:latin typeface="Calibri" panose="020F0502020204030204" pitchFamily="34" charset="0"/>
              </a:rPr>
              <a:t>Success criteria</a:t>
            </a:r>
          </a:p>
          <a:p>
            <a:pPr marL="457200" indent="-457200">
              <a:buFont typeface="Arial" panose="020B0604020202020204" pitchFamily="34" charset="0"/>
              <a:buChar char="•"/>
            </a:pPr>
            <a:r>
              <a:rPr lang="en-GB" sz="3200" dirty="0">
                <a:latin typeface="Calibri" panose="020F0502020204030204" pitchFamily="34" charset="0"/>
              </a:rPr>
              <a:t>Formative feedback</a:t>
            </a:r>
          </a:p>
          <a:p>
            <a:pPr marL="457200" indent="-457200">
              <a:buFont typeface="Arial" panose="020B0604020202020204" pitchFamily="34" charset="0"/>
              <a:buChar char="•"/>
            </a:pPr>
            <a:r>
              <a:rPr lang="en-GB" sz="3200" dirty="0">
                <a:latin typeface="Calibri" panose="020F0502020204030204" pitchFamily="34" charset="0"/>
              </a:rPr>
              <a:t>Effective questioning</a:t>
            </a:r>
          </a:p>
          <a:p>
            <a:pPr marL="457200" indent="-457200">
              <a:buFont typeface="Arial" panose="020B0604020202020204" pitchFamily="34" charset="0"/>
              <a:buChar char="•"/>
            </a:pPr>
            <a:r>
              <a:rPr lang="en-GB" sz="3200" dirty="0">
                <a:latin typeface="Calibri" panose="020F0502020204030204" pitchFamily="34" charset="0"/>
              </a:rPr>
              <a:t>Peer and self assessment </a:t>
            </a:r>
          </a:p>
        </p:txBody>
      </p:sp>
      <p:sp>
        <p:nvSpPr>
          <p:cNvPr id="3" name="Rectangle 2"/>
          <p:cNvSpPr/>
          <p:nvPr/>
        </p:nvSpPr>
        <p:spPr>
          <a:xfrm>
            <a:off x="786937" y="188640"/>
            <a:ext cx="10462953"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AfL</a:t>
            </a:r>
            <a:r>
              <a:rPr lang="en-US" sz="7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 – the </a:t>
            </a:r>
            <a:r>
              <a:rPr lang="en-US" sz="72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main elements</a:t>
            </a:r>
            <a:r>
              <a:rPr lang="en-US" sz="7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t>
            </a:r>
          </a:p>
        </p:txBody>
      </p:sp>
    </p:spTree>
    <p:extLst>
      <p:ext uri="{BB962C8B-B14F-4D97-AF65-F5344CB8AC3E}">
        <p14:creationId xmlns:p14="http://schemas.microsoft.com/office/powerpoint/2010/main" val="31090527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4600" y="1335265"/>
            <a:ext cx="9361170" cy="5538737"/>
          </a:xfrm>
          <a:prstGeom prst="rect">
            <a:avLst/>
          </a:prstGeom>
        </p:spPr>
      </p:pic>
      <p:sp>
        <p:nvSpPr>
          <p:cNvPr id="3" name="Title 2"/>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spTree>
    <p:extLst>
      <p:ext uri="{BB962C8B-B14F-4D97-AF65-F5344CB8AC3E}">
        <p14:creationId xmlns:p14="http://schemas.microsoft.com/office/powerpoint/2010/main" val="39382237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1991544" y="1700808"/>
            <a:ext cx="2142238" cy="3672408"/>
          </a:xfrm>
          <a:prstGeom prst="rect">
            <a:avLst/>
          </a:prstGeom>
        </p:spPr>
      </p:pic>
      <p:sp>
        <p:nvSpPr>
          <p:cNvPr id="8" name="TextBox 7"/>
          <p:cNvSpPr txBox="1"/>
          <p:nvPr/>
        </p:nvSpPr>
        <p:spPr>
          <a:xfrm>
            <a:off x="4442273" y="1828852"/>
            <a:ext cx="5544616" cy="3046988"/>
          </a:xfrm>
          <a:prstGeom prst="rect">
            <a:avLst/>
          </a:prstGeom>
          <a:noFill/>
        </p:spPr>
        <p:txBody>
          <a:bodyPr wrap="square" rtlCol="0">
            <a:spAutoFit/>
          </a:bodyPr>
          <a:lstStyle/>
          <a:p>
            <a:r>
              <a:rPr lang="en-GB" sz="2400" dirty="0"/>
              <a:t>“I don’t understand this”</a:t>
            </a:r>
          </a:p>
          <a:p>
            <a:endParaRPr lang="en-GB" sz="2400" dirty="0"/>
          </a:p>
          <a:p>
            <a:endParaRPr lang="en-GB" sz="2400" dirty="0"/>
          </a:p>
          <a:p>
            <a:r>
              <a:rPr lang="en-GB" sz="2400" dirty="0"/>
              <a:t>“I think I understand this, but I’d have difficulty in explaining it to someone else”</a:t>
            </a:r>
          </a:p>
          <a:p>
            <a:endParaRPr lang="en-GB" sz="2400" dirty="0"/>
          </a:p>
          <a:p>
            <a:endParaRPr lang="en-GB" sz="2400" dirty="0"/>
          </a:p>
          <a:p>
            <a:r>
              <a:rPr lang="en-GB" sz="2400" dirty="0"/>
              <a:t>“I can explain this to someone else” </a:t>
            </a:r>
          </a:p>
        </p:txBody>
      </p:sp>
      <p:sp>
        <p:nvSpPr>
          <p:cNvPr id="2" name="Title 1"/>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102695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6" end="6"/>
                                            </p:txEl>
                                          </p:spTgt>
                                        </p:tgtEl>
                                        <p:attrNameLst>
                                          <p:attrName>style.visibility</p:attrName>
                                        </p:attrNameLst>
                                      </p:cBhvr>
                                      <p:to>
                                        <p:strVal val="visible"/>
                                      </p:to>
                                    </p:set>
                                    <p:animEffect transition="in" filter="fade">
                                      <p:cBhvr>
                                        <p:cTn id="7" dur="1000"/>
                                        <p:tgtEl>
                                          <p:spTgt spid="8">
                                            <p:txEl>
                                              <p:pRg st="6" end="6"/>
                                            </p:txEl>
                                          </p:spTgt>
                                        </p:tgtEl>
                                      </p:cBhvr>
                                    </p:animEffect>
                                    <p:anim calcmode="lin" valueType="num">
                                      <p:cBhvr>
                                        <p:cTn id="8"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3" end="3"/>
                                            </p:txEl>
                                          </p:spTgt>
                                        </p:tgtEl>
                                        <p:attrNameLst>
                                          <p:attrName>style.visibility</p:attrName>
                                        </p:attrNameLst>
                                      </p:cBhvr>
                                      <p:to>
                                        <p:strVal val="visible"/>
                                      </p:to>
                                    </p:set>
                                    <p:animEffect transition="in" filter="fade">
                                      <p:cBhvr>
                                        <p:cTn id="14" dur="1000"/>
                                        <p:tgtEl>
                                          <p:spTgt spid="8">
                                            <p:txEl>
                                              <p:pRg st="3" end="3"/>
                                            </p:txEl>
                                          </p:spTgt>
                                        </p:tgtEl>
                                      </p:cBhvr>
                                    </p:animEffect>
                                    <p:anim calcmode="lin" valueType="num">
                                      <p:cBhvr>
                                        <p:cTn id="1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fade">
                                      <p:cBhvr>
                                        <p:cTn id="21" dur="1000"/>
                                        <p:tgtEl>
                                          <p:spTgt spid="8">
                                            <p:txEl>
                                              <p:pRg st="0" end="0"/>
                                            </p:txEl>
                                          </p:spTgt>
                                        </p:tgtEl>
                                      </p:cBhvr>
                                    </p:animEffect>
                                    <p:anim calcmode="lin" valueType="num">
                                      <p:cBhvr>
                                        <p:cTn id="2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64771" y="1828853"/>
            <a:ext cx="10690167" cy="4031873"/>
          </a:xfrm>
          <a:prstGeom prst="rect">
            <a:avLst/>
          </a:prstGeom>
          <a:noFill/>
        </p:spPr>
        <p:txBody>
          <a:bodyPr wrap="square" rtlCol="0">
            <a:spAutoFit/>
          </a:bodyPr>
          <a:lstStyle/>
          <a:p>
            <a:pPr marL="342900" indent="-342900">
              <a:buFont typeface="Arial" panose="020B0604020202020204" pitchFamily="34" charset="0"/>
              <a:buChar char="•"/>
            </a:pPr>
            <a:r>
              <a:rPr lang="en-GB" sz="3200" dirty="0"/>
              <a:t>No hands up</a:t>
            </a:r>
          </a:p>
          <a:p>
            <a:pPr marL="342900" indent="-342900">
              <a:buFont typeface="Arial" panose="020B0604020202020204" pitchFamily="34" charset="0"/>
              <a:buChar char="•"/>
            </a:pPr>
            <a:r>
              <a:rPr lang="en-GB" sz="3200" dirty="0"/>
              <a:t>Pupils compose </a:t>
            </a:r>
            <a:r>
              <a:rPr lang="en-GB" sz="3200" dirty="0" smtClean="0"/>
              <a:t>own success </a:t>
            </a:r>
            <a:r>
              <a:rPr lang="en-GB" sz="3200" dirty="0"/>
              <a:t>criteria</a:t>
            </a:r>
          </a:p>
          <a:p>
            <a:pPr marL="342900" indent="-342900">
              <a:buFont typeface="Arial" panose="020B0604020202020204" pitchFamily="34" charset="0"/>
              <a:buChar char="•"/>
            </a:pPr>
            <a:r>
              <a:rPr lang="en-GB" sz="3200" dirty="0"/>
              <a:t>Comment only </a:t>
            </a:r>
            <a:r>
              <a:rPr lang="en-GB" sz="3200" dirty="0" smtClean="0"/>
              <a:t>feedback (no mark / grade)</a:t>
            </a:r>
            <a:endParaRPr lang="en-GB" sz="3200" dirty="0"/>
          </a:p>
          <a:p>
            <a:pPr marL="342900" indent="-342900">
              <a:buFont typeface="Arial" panose="020B0604020202020204" pitchFamily="34" charset="0"/>
              <a:buChar char="•"/>
            </a:pPr>
            <a:r>
              <a:rPr lang="en-GB" sz="3200" dirty="0"/>
              <a:t>Mini white boards</a:t>
            </a:r>
          </a:p>
          <a:p>
            <a:pPr marL="342900" indent="-342900">
              <a:buFont typeface="Arial" panose="020B0604020202020204" pitchFamily="34" charset="0"/>
              <a:buChar char="•"/>
            </a:pPr>
            <a:r>
              <a:rPr lang="en-GB" sz="3200" dirty="0"/>
              <a:t>2 stars and a wish</a:t>
            </a:r>
          </a:p>
          <a:p>
            <a:pPr marL="342900" indent="-342900">
              <a:buFont typeface="Arial" panose="020B0604020202020204" pitchFamily="34" charset="0"/>
              <a:buChar char="•"/>
            </a:pPr>
            <a:r>
              <a:rPr lang="en-GB" sz="3200" dirty="0" smtClean="0"/>
              <a:t>WWW and EBI (What Went </a:t>
            </a:r>
            <a:r>
              <a:rPr lang="en-GB" sz="3200" dirty="0"/>
              <a:t>W</a:t>
            </a:r>
            <a:r>
              <a:rPr lang="en-GB" sz="3200" dirty="0" smtClean="0"/>
              <a:t>ell / Even </a:t>
            </a:r>
            <a:r>
              <a:rPr lang="en-GB" sz="3200" dirty="0"/>
              <a:t>B</a:t>
            </a:r>
            <a:r>
              <a:rPr lang="en-GB" sz="3200" dirty="0" smtClean="0"/>
              <a:t>etter </a:t>
            </a:r>
            <a:r>
              <a:rPr lang="en-GB" sz="3200" dirty="0"/>
              <a:t>I</a:t>
            </a:r>
            <a:r>
              <a:rPr lang="en-GB" sz="3200" dirty="0" smtClean="0"/>
              <a:t>f…)</a:t>
            </a:r>
            <a:endParaRPr lang="en-GB" sz="3200" dirty="0"/>
          </a:p>
          <a:p>
            <a:pPr marL="342900" indent="-342900">
              <a:buFont typeface="Arial" panose="020B0604020202020204" pitchFamily="34" charset="0"/>
              <a:buChar char="•"/>
            </a:pPr>
            <a:r>
              <a:rPr lang="en-GB" sz="3200" dirty="0"/>
              <a:t>Peer assessment</a:t>
            </a:r>
          </a:p>
          <a:p>
            <a:pPr marL="342900" indent="-342900">
              <a:buFont typeface="Arial" panose="020B0604020202020204" pitchFamily="34" charset="0"/>
              <a:buChar char="•"/>
            </a:pPr>
            <a:r>
              <a:rPr lang="en-GB" sz="3200" dirty="0"/>
              <a:t>Self-assessment</a:t>
            </a:r>
          </a:p>
        </p:txBody>
      </p:sp>
      <p:sp>
        <p:nvSpPr>
          <p:cNvPr id="2" name="Title 1"/>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269116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Effect transition="in" filter="fade">
                                      <p:cBhvr>
                                        <p:cTn id="28" dur="1000"/>
                                        <p:tgtEl>
                                          <p:spTgt spid="8">
                                            <p:txEl>
                                              <p:pRg st="3" end="3"/>
                                            </p:txEl>
                                          </p:spTgt>
                                        </p:tgtEl>
                                      </p:cBhvr>
                                    </p:animEffect>
                                    <p:anim calcmode="lin" valueType="num">
                                      <p:cBhvr>
                                        <p:cTn id="29"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fade">
                                      <p:cBhvr>
                                        <p:cTn id="35" dur="1000"/>
                                        <p:tgtEl>
                                          <p:spTgt spid="8">
                                            <p:txEl>
                                              <p:pRg st="4" end="4"/>
                                            </p:txEl>
                                          </p:spTgt>
                                        </p:tgtEl>
                                      </p:cBhvr>
                                    </p:animEffect>
                                    <p:anim calcmode="lin" valueType="num">
                                      <p:cBhvr>
                                        <p:cTn id="36"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Effect transition="in" filter="fade">
                                      <p:cBhvr>
                                        <p:cTn id="42" dur="1000"/>
                                        <p:tgtEl>
                                          <p:spTgt spid="8">
                                            <p:txEl>
                                              <p:pRg st="5" end="5"/>
                                            </p:txEl>
                                          </p:spTgt>
                                        </p:tgtEl>
                                      </p:cBhvr>
                                    </p:animEffect>
                                    <p:anim calcmode="lin" valueType="num">
                                      <p:cBhvr>
                                        <p:cTn id="43"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Effect transition="in" filter="fade">
                                      <p:cBhvr>
                                        <p:cTn id="49" dur="1000"/>
                                        <p:tgtEl>
                                          <p:spTgt spid="8">
                                            <p:txEl>
                                              <p:pRg st="6" end="6"/>
                                            </p:txEl>
                                          </p:spTgt>
                                        </p:tgtEl>
                                      </p:cBhvr>
                                    </p:animEffect>
                                    <p:anim calcmode="lin" valueType="num">
                                      <p:cBhvr>
                                        <p:cTn id="50"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8">
                                            <p:txEl>
                                              <p:pRg st="7" end="7"/>
                                            </p:txEl>
                                          </p:spTgt>
                                        </p:tgtEl>
                                        <p:attrNameLst>
                                          <p:attrName>style.visibility</p:attrName>
                                        </p:attrNameLst>
                                      </p:cBhvr>
                                      <p:to>
                                        <p:strVal val="visible"/>
                                      </p:to>
                                    </p:set>
                                    <p:animEffect transition="in" filter="fade">
                                      <p:cBhvr>
                                        <p:cTn id="56" dur="1000"/>
                                        <p:tgtEl>
                                          <p:spTgt spid="8">
                                            <p:txEl>
                                              <p:pRg st="7" end="7"/>
                                            </p:txEl>
                                          </p:spTgt>
                                        </p:tgtEl>
                                      </p:cBhvr>
                                    </p:animEffect>
                                    <p:anim calcmode="lin" valueType="num">
                                      <p:cBhvr>
                                        <p:cTn id="57" dur="100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66017" t="9557" r="8846" b="80659"/>
          <a:stretch/>
        </p:blipFill>
        <p:spPr>
          <a:xfrm>
            <a:off x="6085610" y="994451"/>
            <a:ext cx="5303520" cy="1347193"/>
          </a:xfrm>
          <a:prstGeom prst="rect">
            <a:avLst/>
          </a:prstGeom>
          <a:ln>
            <a:noFill/>
          </a:ln>
          <a:effectLst>
            <a:outerShdw blurRad="292100" dist="139700" dir="2700000" algn="tl" rotWithShape="0">
              <a:srgbClr val="333333">
                <a:alpha val="65000"/>
              </a:srgbClr>
            </a:outerShdw>
          </a:effectLst>
        </p:spPr>
      </p:pic>
      <p:sp>
        <p:nvSpPr>
          <p:cNvPr id="9" name="TextBox 8"/>
          <p:cNvSpPr txBox="1"/>
          <p:nvPr/>
        </p:nvSpPr>
        <p:spPr>
          <a:xfrm>
            <a:off x="1224742" y="2780928"/>
            <a:ext cx="8831698" cy="1446550"/>
          </a:xfrm>
          <a:prstGeom prst="rect">
            <a:avLst/>
          </a:prstGeom>
          <a:noFill/>
        </p:spPr>
        <p:txBody>
          <a:bodyPr wrap="square" rtlCol="0">
            <a:spAutoFit/>
          </a:bodyPr>
          <a:lstStyle/>
          <a:p>
            <a:r>
              <a:rPr lang="en-GB" sz="4400" dirty="0"/>
              <a:t>Summarise your learning in this session and explain to a partner</a:t>
            </a:r>
          </a:p>
        </p:txBody>
      </p:sp>
      <p:sp>
        <p:nvSpPr>
          <p:cNvPr id="2" name="Title 1"/>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028703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58434" t="26373" r="1759" b="23077"/>
          <a:stretch/>
        </p:blipFill>
        <p:spPr>
          <a:xfrm>
            <a:off x="2857919" y="1104869"/>
            <a:ext cx="6579158" cy="4699400"/>
          </a:xfrm>
          <a:prstGeom prst="rect">
            <a:avLst/>
          </a:prstGeom>
        </p:spPr>
      </p:pic>
    </p:spTree>
    <p:extLst>
      <p:ext uri="{BB962C8B-B14F-4D97-AF65-F5344CB8AC3E}">
        <p14:creationId xmlns:p14="http://schemas.microsoft.com/office/powerpoint/2010/main" val="279655262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pic>
        <p:nvPicPr>
          <p:cNvPr id="4" name="Content Placeholder 3"/>
          <p:cNvPicPr>
            <a:picLocks noGrp="1" noChangeAspect="1"/>
          </p:cNvPicPr>
          <p:nvPr>
            <p:ph idx="1"/>
          </p:nvPr>
        </p:nvPicPr>
        <p:blipFill>
          <a:blip r:embed="rId2"/>
          <a:stretch>
            <a:fillRect/>
          </a:stretch>
        </p:blipFill>
        <p:spPr>
          <a:xfrm>
            <a:off x="4240530" y="1447696"/>
            <a:ext cx="6760197" cy="4963900"/>
          </a:xfrm>
          <a:prstGeom prst="rect">
            <a:avLst/>
          </a:prstGeom>
        </p:spPr>
      </p:pic>
    </p:spTree>
    <p:extLst>
      <p:ext uri="{BB962C8B-B14F-4D97-AF65-F5344CB8AC3E}">
        <p14:creationId xmlns:p14="http://schemas.microsoft.com/office/powerpoint/2010/main" val="25635534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3246120" y="1335024"/>
            <a:ext cx="7705552" cy="5473993"/>
          </a:xfrm>
          <a:prstGeom prst="rect">
            <a:avLst/>
          </a:prstGeom>
        </p:spPr>
      </p:pic>
    </p:spTree>
    <p:extLst>
      <p:ext uri="{BB962C8B-B14F-4D97-AF65-F5344CB8AC3E}">
        <p14:creationId xmlns:p14="http://schemas.microsoft.com/office/powerpoint/2010/main" val="665786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2766060" y="1541661"/>
            <a:ext cx="7142624" cy="4982444"/>
          </a:xfrm>
          <a:prstGeom prst="rect">
            <a:avLst/>
          </a:prstGeom>
        </p:spPr>
      </p:pic>
    </p:spTree>
    <p:extLst>
      <p:ext uri="{BB962C8B-B14F-4D97-AF65-F5344CB8AC3E}">
        <p14:creationId xmlns:p14="http://schemas.microsoft.com/office/powerpoint/2010/main" val="23909712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3326130" y="1903213"/>
            <a:ext cx="6736079" cy="4621758"/>
          </a:xfrm>
          <a:prstGeom prst="rect">
            <a:avLst/>
          </a:prstGeom>
        </p:spPr>
      </p:pic>
    </p:spTree>
    <p:extLst>
      <p:ext uri="{BB962C8B-B14F-4D97-AF65-F5344CB8AC3E}">
        <p14:creationId xmlns:p14="http://schemas.microsoft.com/office/powerpoint/2010/main" val="11296792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4560570" y="1419156"/>
            <a:ext cx="6843799" cy="5258041"/>
          </a:xfrm>
          <a:prstGeom prst="rect">
            <a:avLst/>
          </a:prstGeom>
        </p:spPr>
      </p:pic>
    </p:spTree>
    <p:extLst>
      <p:ext uri="{BB962C8B-B14F-4D97-AF65-F5344CB8AC3E}">
        <p14:creationId xmlns:p14="http://schemas.microsoft.com/office/powerpoint/2010/main" val="3676355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1024128" y="1634490"/>
            <a:ext cx="7764376" cy="4974526"/>
          </a:xfrm>
          <a:prstGeom prst="rect">
            <a:avLst/>
          </a:prstGeom>
        </p:spPr>
      </p:pic>
      <p:pic>
        <p:nvPicPr>
          <p:cNvPr id="4" name="Picture 3"/>
          <p:cNvPicPr>
            <a:picLocks noChangeAspect="1"/>
          </p:cNvPicPr>
          <p:nvPr/>
        </p:nvPicPr>
        <p:blipFill>
          <a:blip r:embed="rId3"/>
          <a:stretch>
            <a:fillRect/>
          </a:stretch>
        </p:blipFill>
        <p:spPr>
          <a:xfrm>
            <a:off x="6131156" y="785938"/>
            <a:ext cx="6266584" cy="2211233"/>
          </a:xfrm>
          <a:prstGeom prst="rect">
            <a:avLst/>
          </a:prstGeom>
        </p:spPr>
      </p:pic>
      <p:pic>
        <p:nvPicPr>
          <p:cNvPr id="5" name="Picture 4"/>
          <p:cNvPicPr>
            <a:picLocks noChangeAspect="1"/>
          </p:cNvPicPr>
          <p:nvPr/>
        </p:nvPicPr>
        <p:blipFill>
          <a:blip r:embed="rId4"/>
          <a:stretch>
            <a:fillRect/>
          </a:stretch>
        </p:blipFill>
        <p:spPr>
          <a:xfrm>
            <a:off x="6131156" y="2847537"/>
            <a:ext cx="6353782" cy="2086434"/>
          </a:xfrm>
          <a:prstGeom prst="rect">
            <a:avLst/>
          </a:prstGeom>
        </p:spPr>
      </p:pic>
    </p:spTree>
    <p:extLst>
      <p:ext uri="{BB962C8B-B14F-4D97-AF65-F5344CB8AC3E}">
        <p14:creationId xmlns:p14="http://schemas.microsoft.com/office/powerpoint/2010/main" val="3028676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401561" y="1418416"/>
            <a:ext cx="6695340" cy="5132502"/>
          </a:xfrm>
          <a:prstGeom prst="rect">
            <a:avLst/>
          </a:prstGeom>
        </p:spPr>
      </p:pic>
      <p:pic>
        <p:nvPicPr>
          <p:cNvPr id="4" name="Picture 3"/>
          <p:cNvPicPr>
            <a:picLocks noChangeAspect="1"/>
          </p:cNvPicPr>
          <p:nvPr/>
        </p:nvPicPr>
        <p:blipFill>
          <a:blip r:embed="rId3"/>
          <a:stretch>
            <a:fillRect/>
          </a:stretch>
        </p:blipFill>
        <p:spPr>
          <a:xfrm>
            <a:off x="7096901" y="332465"/>
            <a:ext cx="4885030" cy="5552036"/>
          </a:xfrm>
          <a:prstGeom prst="rect">
            <a:avLst/>
          </a:prstGeom>
        </p:spPr>
      </p:pic>
    </p:spTree>
    <p:extLst>
      <p:ext uri="{BB962C8B-B14F-4D97-AF65-F5344CB8AC3E}">
        <p14:creationId xmlns:p14="http://schemas.microsoft.com/office/powerpoint/2010/main" val="46408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4505363" y="1311334"/>
            <a:ext cx="7579178" cy="5546666"/>
          </a:xfrm>
          <a:prstGeom prst="rect">
            <a:avLst/>
          </a:prstGeom>
        </p:spPr>
      </p:pic>
    </p:spTree>
    <p:extLst>
      <p:ext uri="{BB962C8B-B14F-4D97-AF65-F5344CB8AC3E}">
        <p14:creationId xmlns:p14="http://schemas.microsoft.com/office/powerpoint/2010/main" val="16780150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43906" y="857249"/>
            <a:ext cx="7448094" cy="5797435"/>
          </a:xfrm>
          <a:prstGeom prst="rect">
            <a:avLst/>
          </a:prstGeom>
        </p:spPr>
      </p:pic>
      <p:sp>
        <p:nvSpPr>
          <p:cNvPr id="3" name="Title 2"/>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a:t>
            </a:r>
            <a:endParaRPr lang="en-GB" dirty="0"/>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184991241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4457700" y="1335024"/>
            <a:ext cx="7287404" cy="5395669"/>
          </a:xfrm>
          <a:prstGeom prst="rect">
            <a:avLst/>
          </a:prstGeom>
        </p:spPr>
      </p:pic>
    </p:spTree>
    <p:extLst>
      <p:ext uri="{BB962C8B-B14F-4D97-AF65-F5344CB8AC3E}">
        <p14:creationId xmlns:p14="http://schemas.microsoft.com/office/powerpoint/2010/main" val="19927556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08256" y="3318807"/>
            <a:ext cx="11401607" cy="2806977"/>
          </a:xfrm>
          <a:prstGeom prst="rect">
            <a:avLst/>
          </a:prstGeom>
        </p:spPr>
      </p:pic>
      <p:sp>
        <p:nvSpPr>
          <p:cNvPr id="4" name="Oval 3"/>
          <p:cNvSpPr/>
          <p:nvPr/>
        </p:nvSpPr>
        <p:spPr>
          <a:xfrm>
            <a:off x="1291590" y="445770"/>
            <a:ext cx="10104120" cy="250317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000" dirty="0"/>
              <a:t>Are learning objectives always necessary at the start of a lesson? </a:t>
            </a:r>
          </a:p>
        </p:txBody>
      </p:sp>
    </p:spTree>
    <p:extLst>
      <p:ext uri="{BB962C8B-B14F-4D97-AF65-F5344CB8AC3E}">
        <p14:creationId xmlns:p14="http://schemas.microsoft.com/office/powerpoint/2010/main" val="1333623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2983230" y="1335024"/>
            <a:ext cx="8990733" cy="5229782"/>
          </a:xfrm>
          <a:prstGeom prst="rect">
            <a:avLst/>
          </a:prstGeom>
        </p:spPr>
      </p:pic>
    </p:spTree>
    <p:extLst>
      <p:ext uri="{BB962C8B-B14F-4D97-AF65-F5344CB8AC3E}">
        <p14:creationId xmlns:p14="http://schemas.microsoft.com/office/powerpoint/2010/main" val="29063680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a:t>
            </a:r>
            <a:r>
              <a:rPr lang="en-GB" sz="4800" b="1" dirty="0" smtClean="0">
                <a:solidFill>
                  <a:srgbClr val="FF0000"/>
                </a:solidFill>
                <a:latin typeface="Calibri" panose="020F0502020204030204" pitchFamily="34" charset="0"/>
              </a:rPr>
              <a:t>Strategies</a:t>
            </a:r>
            <a:br>
              <a:rPr lang="en-GB" sz="4800" b="1" dirty="0" smtClean="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2983230" y="1335024"/>
            <a:ext cx="8990733" cy="5229782"/>
          </a:xfrm>
          <a:prstGeom prst="rect">
            <a:avLst/>
          </a:prstGeom>
        </p:spPr>
      </p:pic>
      <p:sp>
        <p:nvSpPr>
          <p:cNvPr id="4" name="TextBox 3"/>
          <p:cNvSpPr txBox="1"/>
          <p:nvPr/>
        </p:nvSpPr>
        <p:spPr>
          <a:xfrm>
            <a:off x="3401252" y="3897128"/>
            <a:ext cx="2004635" cy="577105"/>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8848087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a:t>
            </a:r>
            <a:br>
              <a:rPr lang="en-GB" sz="54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3275906" y="1415873"/>
            <a:ext cx="8041179" cy="5040518"/>
          </a:xfrm>
          <a:prstGeom prst="rect">
            <a:avLst/>
          </a:prstGeom>
        </p:spPr>
      </p:pic>
    </p:spTree>
    <p:extLst>
      <p:ext uri="{BB962C8B-B14F-4D97-AF65-F5344CB8AC3E}">
        <p14:creationId xmlns:p14="http://schemas.microsoft.com/office/powerpoint/2010/main" val="42529097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50279" y="1335900"/>
            <a:ext cx="7085925" cy="5295258"/>
          </a:xfrm>
          <a:prstGeom prst="rect">
            <a:avLst/>
          </a:prstGeom>
        </p:spPr>
      </p:pic>
      <p:sp>
        <p:nvSpPr>
          <p:cNvPr id="3" name="Title 2"/>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a:t>
            </a:r>
            <a:br>
              <a:rPr lang="en-GB" sz="5400" b="1" dirty="0">
                <a:solidFill>
                  <a:srgbClr val="FF0000"/>
                </a:solidFill>
                <a:latin typeface="Calibri" panose="020F0502020204030204" pitchFamily="34" charset="0"/>
              </a:rPr>
            </a:br>
            <a:endParaRPr lang="en-GB" dirty="0"/>
          </a:p>
        </p:txBody>
      </p:sp>
    </p:spTree>
    <p:extLst>
      <p:ext uri="{BB962C8B-B14F-4D97-AF65-F5344CB8AC3E}">
        <p14:creationId xmlns:p14="http://schemas.microsoft.com/office/powerpoint/2010/main" val="125302675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4182" y="116632"/>
            <a:ext cx="9873806" cy="1107996"/>
          </a:xfrm>
          <a:prstGeom prst="rect">
            <a:avLst/>
          </a:prstGeom>
          <a:noFill/>
        </p:spPr>
        <p:txBody>
          <a:bodyPr wrap="square" rtlCol="0">
            <a:spAutoFit/>
          </a:bodyPr>
          <a:lstStyle/>
          <a:p>
            <a:r>
              <a:rPr lang="en-GB" sz="6600" b="1" dirty="0" smtClean="0">
                <a:latin typeface="Calibri" panose="020F0502020204030204" pitchFamily="34" charset="0"/>
              </a:rPr>
              <a:t>…</a:t>
            </a:r>
            <a:endParaRPr lang="en-GB" sz="6600" b="1" dirty="0">
              <a:latin typeface="Calibri" panose="020F0502020204030204" pitchFamily="34" charset="0"/>
            </a:endParaRPr>
          </a:p>
        </p:txBody>
      </p:sp>
      <p:sp>
        <p:nvSpPr>
          <p:cNvPr id="4" name="Title 3"/>
          <p:cNvSpPr>
            <a:spLocks noGrp="1"/>
          </p:cNvSpPr>
          <p:nvPr>
            <p:ph type="title"/>
          </p:nvPr>
        </p:nvSpPr>
        <p:spPr/>
        <p:txBody>
          <a:bodyPr/>
          <a:lstStyle/>
          <a:p>
            <a:r>
              <a:rPr lang="en-GB" sz="5400" b="1" dirty="0">
                <a:latin typeface="Calibri" panose="020F0502020204030204" pitchFamily="34" charset="0"/>
              </a:rPr>
              <a:t>Some final thoughts</a:t>
            </a:r>
            <a:endParaRPr lang="en-GB" dirty="0"/>
          </a:p>
        </p:txBody>
      </p:sp>
      <p:sp>
        <p:nvSpPr>
          <p:cNvPr id="5" name="Content Placeholder 4"/>
          <p:cNvSpPr>
            <a:spLocks noGrp="1"/>
          </p:cNvSpPr>
          <p:nvPr>
            <p:ph idx="1"/>
          </p:nvPr>
        </p:nvSpPr>
        <p:spPr>
          <a:xfrm>
            <a:off x="1024128" y="1828800"/>
            <a:ext cx="9720073" cy="4480560"/>
          </a:xfrm>
        </p:spPr>
        <p:txBody>
          <a:bodyPr>
            <a:normAutofit fontScale="25000" lnSpcReduction="20000"/>
          </a:bodyPr>
          <a:lstStyle/>
          <a:p>
            <a:r>
              <a:rPr lang="en-GB" sz="14400" dirty="0">
                <a:latin typeface="Calibri" panose="020F0502020204030204" pitchFamily="34" charset="0"/>
              </a:rPr>
              <a:t>“If I had to reduce all the research on feedback into one simple overarching idea, at least for academic subjects in school, it would be this: </a:t>
            </a:r>
            <a:r>
              <a:rPr lang="en-GB" sz="14400" b="1" dirty="0">
                <a:latin typeface="Calibri" panose="020F0502020204030204" pitchFamily="34" charset="0"/>
              </a:rPr>
              <a:t>feedback should cause thinking</a:t>
            </a:r>
            <a:r>
              <a:rPr lang="en-GB" sz="14400" dirty="0">
                <a:latin typeface="Calibri" panose="020F0502020204030204" pitchFamily="34" charset="0"/>
              </a:rPr>
              <a:t>”</a:t>
            </a:r>
          </a:p>
          <a:p>
            <a:pPr algn="r"/>
            <a:endParaRPr lang="en-GB" sz="14400" dirty="0">
              <a:latin typeface="Calibri" panose="020F0502020204030204" pitchFamily="34" charset="0"/>
            </a:endParaRPr>
          </a:p>
          <a:p>
            <a:pPr algn="r"/>
            <a:endParaRPr lang="en-GB" sz="14400" dirty="0">
              <a:latin typeface="Calibri" panose="020F0502020204030204" pitchFamily="34" charset="0"/>
            </a:endParaRPr>
          </a:p>
          <a:p>
            <a:r>
              <a:rPr lang="en-GB" sz="14400" dirty="0">
                <a:latin typeface="Calibri" panose="020F0502020204030204" pitchFamily="34" charset="0"/>
              </a:rPr>
              <a:t>“Feedback should be </a:t>
            </a:r>
            <a:r>
              <a:rPr lang="en-GB" sz="14400" b="1" dirty="0">
                <a:latin typeface="Calibri" panose="020F0502020204030204" pitchFamily="34" charset="0"/>
              </a:rPr>
              <a:t>more work for the recipient than the donor</a:t>
            </a:r>
            <a:r>
              <a:rPr lang="en-GB" sz="14400" dirty="0">
                <a:latin typeface="Calibri" panose="020F0502020204030204" pitchFamily="34" charset="0"/>
              </a:rPr>
              <a:t>”</a:t>
            </a:r>
          </a:p>
          <a:p>
            <a:endParaRPr lang="en-GB" sz="1800" dirty="0">
              <a:latin typeface="Calibri" panose="020F0502020204030204" pitchFamily="34" charset="0"/>
            </a:endParaRPr>
          </a:p>
          <a:p>
            <a:pPr algn="r"/>
            <a:r>
              <a:rPr lang="en-GB" sz="8000" dirty="0">
                <a:latin typeface="Calibri" panose="020F0502020204030204" pitchFamily="34" charset="0"/>
              </a:rPr>
              <a:t>Dylan </a:t>
            </a:r>
            <a:r>
              <a:rPr lang="en-GB" sz="8000" dirty="0" err="1">
                <a:latin typeface="Calibri" panose="020F0502020204030204" pitchFamily="34" charset="0"/>
              </a:rPr>
              <a:t>Wiliam</a:t>
            </a:r>
            <a:r>
              <a:rPr lang="en-GB" sz="8000" dirty="0">
                <a:latin typeface="Calibri" panose="020F0502020204030204" pitchFamily="34" charset="0"/>
              </a:rPr>
              <a:t>  </a:t>
            </a:r>
          </a:p>
          <a:p>
            <a:endParaRPr lang="en-GB" sz="8000" dirty="0"/>
          </a:p>
        </p:txBody>
      </p:sp>
    </p:spTree>
    <p:extLst>
      <p:ext uri="{BB962C8B-B14F-4D97-AF65-F5344CB8AC3E}">
        <p14:creationId xmlns:p14="http://schemas.microsoft.com/office/powerpoint/2010/main" val="389648555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Philippines DepEd Failed to GRASP - K to 12 Grading System"/>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9818" y="178420"/>
            <a:ext cx="9079179" cy="6442540"/>
          </a:xfrm>
        </p:spPr>
      </p:pic>
    </p:spTree>
    <p:extLst>
      <p:ext uri="{BB962C8B-B14F-4D97-AF65-F5344CB8AC3E}">
        <p14:creationId xmlns:p14="http://schemas.microsoft.com/office/powerpoint/2010/main" val="50625017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1 - AFL and </a:t>
            </a:r>
            <a:r>
              <a:rPr lang="en-GB" dirty="0" err="1"/>
              <a:t>C</a:t>
            </a:r>
            <a:r>
              <a:rPr lang="en-GB" dirty="0" err="1" smtClean="0"/>
              <a:t>ovid</a:t>
            </a:r>
            <a:endParaRPr lang="en-GB" dirty="0"/>
          </a:p>
        </p:txBody>
      </p:sp>
      <p:sp>
        <p:nvSpPr>
          <p:cNvPr id="3" name="Content Placeholder 2"/>
          <p:cNvSpPr>
            <a:spLocks noGrp="1"/>
          </p:cNvSpPr>
          <p:nvPr>
            <p:ph idx="1"/>
          </p:nvPr>
        </p:nvSpPr>
        <p:spPr/>
        <p:txBody>
          <a:bodyPr/>
          <a:lstStyle/>
          <a:p>
            <a:r>
              <a:rPr lang="en-GB" dirty="0" err="1"/>
              <a:t>AfL</a:t>
            </a:r>
            <a:r>
              <a:rPr lang="en-GB" dirty="0"/>
              <a:t> </a:t>
            </a:r>
            <a:r>
              <a:rPr lang="en-GB" dirty="0" smtClean="0"/>
              <a:t>behind </a:t>
            </a:r>
            <a:r>
              <a:rPr lang="en-GB" smtClean="0"/>
              <a:t>the safety-line</a:t>
            </a:r>
            <a:endParaRPr lang="en-GB" dirty="0" smtClean="0"/>
          </a:p>
          <a:p>
            <a:r>
              <a:rPr lang="en-GB" dirty="0" smtClean="0">
                <a:hlinkClick r:id="rId2"/>
              </a:rPr>
              <a:t>https</a:t>
            </a:r>
            <a:r>
              <a:rPr lang="en-GB" dirty="0">
                <a:hlinkClick r:id="rId2"/>
              </a:rPr>
              <a:t>://teacherhead.com/2020/09/17/teaching-from-behind-the-safety-line</a:t>
            </a:r>
            <a:r>
              <a:rPr lang="en-GB" dirty="0" smtClean="0">
                <a:hlinkClick r:id="rId2"/>
              </a:rPr>
              <a:t>/</a:t>
            </a:r>
            <a:endParaRPr lang="en-GB" dirty="0" smtClean="0"/>
          </a:p>
          <a:p>
            <a:endParaRPr lang="en-GB" dirty="0"/>
          </a:p>
          <a:p>
            <a:endParaRPr lang="en-GB" dirty="0" smtClean="0"/>
          </a:p>
          <a:p>
            <a:r>
              <a:rPr lang="en-GB" dirty="0" err="1" smtClean="0"/>
              <a:t>AfL</a:t>
            </a:r>
            <a:r>
              <a:rPr lang="en-GB" dirty="0" smtClean="0"/>
              <a:t> in online teaching</a:t>
            </a:r>
            <a:endParaRPr lang="en-GB" dirty="0"/>
          </a:p>
          <a:p>
            <a:r>
              <a:rPr lang="en-GB" dirty="0">
                <a:hlinkClick r:id="rId3"/>
              </a:rPr>
              <a:t>https://www.edutopia.org/article/7-ways-do-formative-assessments-your-virtual-classroom</a:t>
            </a:r>
            <a:endParaRPr lang="en-GB" dirty="0"/>
          </a:p>
        </p:txBody>
      </p:sp>
      <p:pic>
        <p:nvPicPr>
          <p:cNvPr id="4" name="Picture 3">
            <a:hlinkClick r:id="rId4"/>
            <a:extLst>
              <a:ext uri="{FF2B5EF4-FFF2-40B4-BE49-F238E27FC236}">
                <a16:creationId xmlns:a16="http://schemas.microsoft.com/office/drawing/2014/main" id="{D971B15E-F7A2-48A6-A2EE-091231B02212}"/>
              </a:ext>
            </a:extLst>
          </p:cNvPr>
          <p:cNvPicPr>
            <a:picLocks noChangeAspect="1"/>
          </p:cNvPicPr>
          <p:nvPr/>
        </p:nvPicPr>
        <p:blipFill>
          <a:blip r:embed="rId5"/>
          <a:stretch>
            <a:fillRect/>
          </a:stretch>
        </p:blipFill>
        <p:spPr>
          <a:xfrm>
            <a:off x="11246128" y="279869"/>
            <a:ext cx="686792" cy="474511"/>
          </a:xfrm>
          <a:prstGeom prst="rect">
            <a:avLst/>
          </a:prstGeom>
        </p:spPr>
      </p:pic>
    </p:spTree>
    <p:extLst>
      <p:ext uri="{BB962C8B-B14F-4D97-AF65-F5344CB8AC3E}">
        <p14:creationId xmlns:p14="http://schemas.microsoft.com/office/powerpoint/2010/main" val="35472315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663512" y="369312"/>
            <a:ext cx="7144609" cy="3170099"/>
          </a:xfrm>
          <a:prstGeom prst="rect">
            <a:avLst/>
          </a:prstGeom>
          <a:noFill/>
        </p:spPr>
        <p:txBody>
          <a:bodyPr wrap="square" rtlCol="0">
            <a:spAutoFit/>
          </a:bodyPr>
          <a:lstStyle/>
          <a:p>
            <a:endParaRPr lang="en-GB" sz="3200" dirty="0"/>
          </a:p>
          <a:p>
            <a:r>
              <a:rPr lang="en-GB" sz="2800" dirty="0"/>
              <a:t>Watch the two episodes of  Dylan </a:t>
            </a:r>
            <a:r>
              <a:rPr lang="en-GB" sz="2800" dirty="0" err="1"/>
              <a:t>Wiliam’s</a:t>
            </a:r>
            <a:r>
              <a:rPr lang="en-GB" sz="2800" dirty="0"/>
              <a:t> </a:t>
            </a:r>
            <a:endParaRPr lang="en-GB" sz="2800" dirty="0" smtClean="0"/>
          </a:p>
          <a:p>
            <a:r>
              <a:rPr lang="en-GB" sz="2800" dirty="0" smtClean="0"/>
              <a:t>‘The Classroom Experiment’.</a:t>
            </a:r>
          </a:p>
          <a:p>
            <a:endParaRPr lang="en-GB" sz="2800" dirty="0"/>
          </a:p>
          <a:p>
            <a:r>
              <a:rPr lang="en-GB" sz="2800" dirty="0"/>
              <a:t>Identify, analyse and evaluate the </a:t>
            </a:r>
            <a:r>
              <a:rPr lang="en-GB" sz="2800" dirty="0">
                <a:solidFill>
                  <a:srgbClr val="FF0000"/>
                </a:solidFill>
              </a:rPr>
              <a:t>assessment </a:t>
            </a:r>
            <a:r>
              <a:rPr lang="en-GB" sz="2800" dirty="0" smtClean="0">
                <a:solidFill>
                  <a:srgbClr val="FF0000"/>
                </a:solidFill>
              </a:rPr>
              <a:t>approaches </a:t>
            </a:r>
            <a:r>
              <a:rPr lang="en-GB" sz="2800" dirty="0" smtClean="0"/>
              <a:t>(questions on next slide). </a:t>
            </a:r>
          </a:p>
          <a:p>
            <a:r>
              <a:rPr lang="en-GB" sz="2800" dirty="0" smtClean="0"/>
              <a:t>Prepare </a:t>
            </a:r>
            <a:r>
              <a:rPr lang="en-GB" sz="2800" dirty="0"/>
              <a:t>to feed back to the </a:t>
            </a:r>
            <a:r>
              <a:rPr lang="en-GB" sz="2800" dirty="0" smtClean="0"/>
              <a:t>group. </a:t>
            </a:r>
            <a:endParaRPr lang="en-GB" sz="2800" dirty="0"/>
          </a:p>
        </p:txBody>
      </p:sp>
      <p:pic>
        <p:nvPicPr>
          <p:cNvPr id="5" name="Picture 4">
            <a:hlinkClick r:id="rId3"/>
          </p:cNvPr>
          <p:cNvPicPr>
            <a:picLocks noChangeAspect="1"/>
          </p:cNvPicPr>
          <p:nvPr/>
        </p:nvPicPr>
        <p:blipFill>
          <a:blip r:embed="rId4"/>
          <a:stretch>
            <a:fillRect/>
          </a:stretch>
        </p:blipFill>
        <p:spPr>
          <a:xfrm>
            <a:off x="2135560" y="5013177"/>
            <a:ext cx="2152650" cy="1609725"/>
          </a:xfrm>
          <a:prstGeom prst="rect">
            <a:avLst/>
          </a:prstGeom>
        </p:spPr>
      </p:pic>
      <p:pic>
        <p:nvPicPr>
          <p:cNvPr id="6" name="Picture 5">
            <a:hlinkClick r:id="rId5"/>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40216" y="5009547"/>
            <a:ext cx="2152650" cy="1609725"/>
          </a:xfrm>
          <a:prstGeom prst="rect">
            <a:avLst/>
          </a:prstGeom>
        </p:spPr>
      </p:pic>
      <p:sp>
        <p:nvSpPr>
          <p:cNvPr id="7" name="TextBox 6"/>
          <p:cNvSpPr txBox="1"/>
          <p:nvPr/>
        </p:nvSpPr>
        <p:spPr>
          <a:xfrm>
            <a:off x="2711624" y="6119356"/>
            <a:ext cx="1303734" cy="369332"/>
          </a:xfrm>
          <a:prstGeom prst="rect">
            <a:avLst/>
          </a:prstGeom>
          <a:noFill/>
        </p:spPr>
        <p:txBody>
          <a:bodyPr wrap="square" rtlCol="0">
            <a:spAutoFit/>
          </a:bodyPr>
          <a:lstStyle/>
          <a:p>
            <a:r>
              <a:rPr lang="en-GB" b="1" dirty="0">
                <a:solidFill>
                  <a:srgbClr val="00B0F0"/>
                </a:solidFill>
              </a:rPr>
              <a:t>Episode 1</a:t>
            </a:r>
          </a:p>
        </p:txBody>
      </p:sp>
      <p:sp>
        <p:nvSpPr>
          <p:cNvPr id="9" name="TextBox 8"/>
          <p:cNvSpPr txBox="1"/>
          <p:nvPr/>
        </p:nvSpPr>
        <p:spPr>
          <a:xfrm>
            <a:off x="8432465" y="6119356"/>
            <a:ext cx="1368152" cy="369332"/>
          </a:xfrm>
          <a:prstGeom prst="rect">
            <a:avLst/>
          </a:prstGeom>
          <a:noFill/>
        </p:spPr>
        <p:txBody>
          <a:bodyPr wrap="square" rtlCol="0">
            <a:spAutoFit/>
          </a:bodyPr>
          <a:lstStyle/>
          <a:p>
            <a:r>
              <a:rPr lang="en-GB" b="1" dirty="0">
                <a:solidFill>
                  <a:srgbClr val="00B0F0"/>
                </a:solidFill>
              </a:rPr>
              <a:t>Episode 2</a:t>
            </a:r>
          </a:p>
        </p:txBody>
      </p:sp>
      <p:pic>
        <p:nvPicPr>
          <p:cNvPr id="10" name="Picture 9"/>
          <p:cNvPicPr>
            <a:picLocks noChangeAspect="1"/>
          </p:cNvPicPr>
          <p:nvPr/>
        </p:nvPicPr>
        <p:blipFill rotWithShape="1">
          <a:blip r:embed="rId7"/>
          <a:srcRect l="27163" t="23387" r="54725" b="27589"/>
          <a:stretch/>
        </p:blipFill>
        <p:spPr>
          <a:xfrm>
            <a:off x="5404212" y="4030158"/>
            <a:ext cx="1812984" cy="2758890"/>
          </a:xfrm>
          <a:prstGeom prst="rect">
            <a:avLst/>
          </a:prstGeom>
        </p:spPr>
      </p:pic>
      <p:sp>
        <p:nvSpPr>
          <p:cNvPr id="11" name="TextBox 10">
            <a:extLst>
              <a:ext uri="{FF2B5EF4-FFF2-40B4-BE49-F238E27FC236}">
                <a16:creationId xmlns:a16="http://schemas.microsoft.com/office/drawing/2014/main" id="{DE26A50F-D1B6-40EF-B0EB-263626075E60}"/>
              </a:ext>
            </a:extLst>
          </p:cNvPr>
          <p:cNvSpPr txBox="1"/>
          <p:nvPr/>
        </p:nvSpPr>
        <p:spPr>
          <a:xfrm>
            <a:off x="383878" y="3683001"/>
            <a:ext cx="2743200" cy="1477328"/>
          </a:xfrm>
          <a:prstGeom prst="rect">
            <a:avLst/>
          </a:prstGeom>
          <a:noFill/>
        </p:spPr>
        <p:txBody>
          <a:bodyPr wrap="square">
            <a:spAutoFit/>
          </a:bodyPr>
          <a:lstStyle/>
          <a:p>
            <a:r>
              <a:rPr lang="en-GB" dirty="0">
                <a:hlinkClick r:id="rId8"/>
              </a:rPr>
              <a:t>https://clickv.ie/w/Pcxo</a:t>
            </a:r>
            <a:endParaRPr lang="en-GB" dirty="0"/>
          </a:p>
          <a:p>
            <a:r>
              <a:rPr lang="en-GB" dirty="0"/>
              <a:t>Playlists</a:t>
            </a:r>
          </a:p>
          <a:p>
            <a:r>
              <a:rPr lang="en-GB" dirty="0"/>
              <a:t>Assessment for Learning</a:t>
            </a:r>
          </a:p>
          <a:p>
            <a:r>
              <a:rPr lang="en-GB" dirty="0"/>
              <a:t>2 interactive videos</a:t>
            </a:r>
          </a:p>
          <a:p>
            <a:endParaRPr lang="en-GB" dirty="0"/>
          </a:p>
        </p:txBody>
      </p:sp>
      <p:sp>
        <p:nvSpPr>
          <p:cNvPr id="14" name="TextBox 13">
            <a:extLst>
              <a:ext uri="{FF2B5EF4-FFF2-40B4-BE49-F238E27FC236}">
                <a16:creationId xmlns:a16="http://schemas.microsoft.com/office/drawing/2014/main" id="{1C15BA1E-5B05-47C3-8BDD-C094A44ECBF1}"/>
              </a:ext>
            </a:extLst>
          </p:cNvPr>
          <p:cNvSpPr txBox="1"/>
          <p:nvPr/>
        </p:nvSpPr>
        <p:spPr>
          <a:xfrm>
            <a:off x="7847139" y="6434606"/>
            <a:ext cx="2606879" cy="369332"/>
          </a:xfrm>
          <a:prstGeom prst="rect">
            <a:avLst/>
          </a:prstGeom>
          <a:noFill/>
        </p:spPr>
        <p:txBody>
          <a:bodyPr wrap="square">
            <a:spAutoFit/>
          </a:bodyPr>
          <a:lstStyle/>
          <a:p>
            <a:r>
              <a:rPr lang="en-GB" dirty="0">
                <a:hlinkClick r:id="rId9"/>
              </a:rPr>
              <a:t>https://clickv.ie/w/vdxo</a:t>
            </a:r>
            <a:r>
              <a:rPr lang="en-GB" dirty="0"/>
              <a:t> </a:t>
            </a:r>
          </a:p>
        </p:txBody>
      </p:sp>
      <p:sp>
        <p:nvSpPr>
          <p:cNvPr id="16" name="TextBox 15">
            <a:extLst>
              <a:ext uri="{FF2B5EF4-FFF2-40B4-BE49-F238E27FC236}">
                <a16:creationId xmlns:a16="http://schemas.microsoft.com/office/drawing/2014/main" id="{9D549BD5-E02F-4572-B7D3-375FF1EF4BE7}"/>
              </a:ext>
            </a:extLst>
          </p:cNvPr>
          <p:cNvSpPr txBox="1"/>
          <p:nvPr/>
        </p:nvSpPr>
        <p:spPr>
          <a:xfrm>
            <a:off x="2039856" y="6434606"/>
            <a:ext cx="2623657" cy="369332"/>
          </a:xfrm>
          <a:prstGeom prst="rect">
            <a:avLst/>
          </a:prstGeom>
          <a:noFill/>
        </p:spPr>
        <p:txBody>
          <a:bodyPr wrap="square">
            <a:spAutoFit/>
          </a:bodyPr>
          <a:lstStyle/>
          <a:p>
            <a:r>
              <a:rPr lang="en-GB" dirty="0">
                <a:hlinkClick r:id="rId10"/>
              </a:rPr>
              <a:t>https://clickv.ie/w/wdxo</a:t>
            </a:r>
            <a:r>
              <a:rPr lang="en-GB" dirty="0"/>
              <a:t> </a:t>
            </a:r>
          </a:p>
        </p:txBody>
      </p:sp>
      <p:sp>
        <p:nvSpPr>
          <p:cNvPr id="2" name="Title 1"/>
          <p:cNvSpPr>
            <a:spLocks noGrp="1"/>
          </p:cNvSpPr>
          <p:nvPr>
            <p:ph type="title"/>
          </p:nvPr>
        </p:nvSpPr>
        <p:spPr/>
        <p:txBody>
          <a:bodyPr/>
          <a:lstStyle/>
          <a:p>
            <a:r>
              <a:rPr lang="en-GB" dirty="0" smtClean="0"/>
              <a:t>Task 2</a:t>
            </a:r>
            <a:endParaRPr lang="en-GB" dirty="0"/>
          </a:p>
        </p:txBody>
      </p:sp>
      <p:sp>
        <p:nvSpPr>
          <p:cNvPr id="8" name="Content Placeholder 7"/>
          <p:cNvSpPr>
            <a:spLocks noGrp="1"/>
          </p:cNvSpPr>
          <p:nvPr>
            <p:ph idx="1"/>
          </p:nvPr>
        </p:nvSpPr>
        <p:spPr/>
        <p:txBody>
          <a:bodyPr/>
          <a:lstStyle/>
          <a:p>
            <a:endParaRPr lang="en-GB" dirty="0"/>
          </a:p>
        </p:txBody>
      </p:sp>
      <p:pic>
        <p:nvPicPr>
          <p:cNvPr id="15" name="Picture 14">
            <a:hlinkClick r:id="rId8"/>
            <a:extLst>
              <a:ext uri="{FF2B5EF4-FFF2-40B4-BE49-F238E27FC236}">
                <a16:creationId xmlns:a16="http://schemas.microsoft.com/office/drawing/2014/main" id="{D971B15E-F7A2-48A6-A2EE-091231B02212}"/>
              </a:ext>
            </a:extLst>
          </p:cNvPr>
          <p:cNvPicPr>
            <a:picLocks noChangeAspect="1"/>
          </p:cNvPicPr>
          <p:nvPr/>
        </p:nvPicPr>
        <p:blipFill>
          <a:blip r:embed="rId11"/>
          <a:stretch>
            <a:fillRect/>
          </a:stretch>
        </p:blipFill>
        <p:spPr>
          <a:xfrm>
            <a:off x="11246128" y="279869"/>
            <a:ext cx="686792" cy="474511"/>
          </a:xfrm>
          <a:prstGeom prst="rect">
            <a:avLst/>
          </a:prstGeom>
        </p:spPr>
      </p:pic>
    </p:spTree>
    <p:extLst>
      <p:ext uri="{BB962C8B-B14F-4D97-AF65-F5344CB8AC3E}">
        <p14:creationId xmlns:p14="http://schemas.microsoft.com/office/powerpoint/2010/main" val="39164097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8FF4CB3-F818-47FF-9C39-C1C67A351A73}"/>
              </a:ext>
            </a:extLst>
          </p:cNvPr>
          <p:cNvPicPr>
            <a:picLocks noChangeAspect="1"/>
          </p:cNvPicPr>
          <p:nvPr/>
        </p:nvPicPr>
        <p:blipFill>
          <a:blip r:embed="rId3">
            <a:alphaModFix amt="48000"/>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24060769-C21C-450E-99B9-01F83A5FAC63}"/>
              </a:ext>
            </a:extLst>
          </p:cNvPr>
          <p:cNvSpPr txBox="1"/>
          <p:nvPr/>
        </p:nvSpPr>
        <p:spPr>
          <a:xfrm>
            <a:off x="729343" y="152399"/>
            <a:ext cx="10733314" cy="6093976"/>
          </a:xfrm>
          <a:prstGeom prst="rect">
            <a:avLst/>
          </a:prstGeom>
          <a:noFill/>
        </p:spPr>
        <p:txBody>
          <a:bodyPr wrap="square">
            <a:spAutoFit/>
          </a:bodyPr>
          <a:lstStyle/>
          <a:p>
            <a:r>
              <a:rPr lang="en-GB" sz="3600" b="1" dirty="0">
                <a:latin typeface="Calibri" panose="020F0502020204030204" pitchFamily="34" charset="0"/>
                <a:cs typeface="Calibri" panose="020F0502020204030204" pitchFamily="34" charset="0"/>
              </a:rPr>
              <a:t>‘The Classroom Experiment’ </a:t>
            </a:r>
          </a:p>
          <a:p>
            <a:endParaRPr lang="en-GB" sz="3600" b="1" dirty="0">
              <a:latin typeface="Calibri" panose="020F0502020204030204" pitchFamily="34" charset="0"/>
              <a:cs typeface="Calibri" panose="020F0502020204030204" pitchFamily="34" charset="0"/>
            </a:endParaRPr>
          </a:p>
          <a:p>
            <a:pPr marL="514350" indent="-514350">
              <a:buFont typeface="+mj-lt"/>
              <a:buAutoNum type="arabicPeriod"/>
            </a:pPr>
            <a:r>
              <a:rPr lang="en-GB" sz="3600" dirty="0">
                <a:latin typeface="Calibri" panose="020F0502020204030204" pitchFamily="34" charset="0"/>
                <a:cs typeface="Calibri" panose="020F0502020204030204" pitchFamily="34" charset="0"/>
              </a:rPr>
              <a:t>What assessment methods did you see in the two episodes?</a:t>
            </a:r>
          </a:p>
          <a:p>
            <a:pPr marL="514350" indent="-514350">
              <a:buFont typeface="+mj-lt"/>
              <a:buAutoNum type="arabicPeriod"/>
            </a:pPr>
            <a:endParaRPr lang="en-GB" sz="3600" dirty="0">
              <a:latin typeface="Calibri" panose="020F0502020204030204" pitchFamily="34" charset="0"/>
              <a:cs typeface="Calibri" panose="020F0502020204030204" pitchFamily="34" charset="0"/>
            </a:endParaRPr>
          </a:p>
          <a:p>
            <a:pPr marL="514350" indent="-514350">
              <a:buFont typeface="+mj-lt"/>
              <a:buAutoNum type="arabicPeriod"/>
            </a:pPr>
            <a:r>
              <a:rPr lang="en-GB" sz="3600" dirty="0">
                <a:latin typeface="Calibri" panose="020F0502020204030204" pitchFamily="34" charset="0"/>
                <a:cs typeface="Calibri" panose="020F0502020204030204" pitchFamily="34" charset="0"/>
              </a:rPr>
              <a:t>What were the advantages and disadvantages of these?</a:t>
            </a:r>
          </a:p>
          <a:p>
            <a:pPr marL="514350" indent="-514350">
              <a:buFont typeface="+mj-lt"/>
              <a:buAutoNum type="arabicPeriod"/>
            </a:pPr>
            <a:endParaRPr lang="en-GB" sz="3600" dirty="0">
              <a:latin typeface="Calibri" panose="020F0502020204030204" pitchFamily="34" charset="0"/>
              <a:cs typeface="Calibri" panose="020F0502020204030204" pitchFamily="34" charset="0"/>
            </a:endParaRPr>
          </a:p>
          <a:p>
            <a:pPr marL="514350" indent="-514350">
              <a:buFont typeface="+mj-lt"/>
              <a:buAutoNum type="arabicPeriod"/>
            </a:pPr>
            <a:r>
              <a:rPr lang="en-GB" sz="3600" dirty="0">
                <a:latin typeface="Calibri" panose="020F0502020204030204" pitchFamily="34" charset="0"/>
                <a:cs typeface="Calibri" panose="020F0502020204030204" pitchFamily="34" charset="0"/>
              </a:rPr>
              <a:t>Did anything surprise you about the actions of the pupils/teachers?  Why?</a:t>
            </a:r>
          </a:p>
          <a:p>
            <a:pPr marL="514350" indent="-514350">
              <a:buFont typeface="+mj-lt"/>
              <a:buAutoNum type="arabicPeriod"/>
            </a:pPr>
            <a:endParaRPr lang="en-GB" sz="3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530775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3</a:t>
            </a:r>
            <a:endParaRPr lang="en-GB" dirty="0"/>
          </a:p>
        </p:txBody>
      </p:sp>
      <p:sp>
        <p:nvSpPr>
          <p:cNvPr id="3" name="Content Placeholder 2"/>
          <p:cNvSpPr>
            <a:spLocks noGrp="1"/>
          </p:cNvSpPr>
          <p:nvPr>
            <p:ph idx="1"/>
          </p:nvPr>
        </p:nvSpPr>
        <p:spPr/>
        <p:txBody>
          <a:bodyPr>
            <a:normAutofit/>
          </a:bodyPr>
          <a:lstStyle/>
          <a:p>
            <a:r>
              <a:rPr lang="en-GB" sz="3000" dirty="0" smtClean="0"/>
              <a:t>If you have not already done so, go back to your unit of work and consider:</a:t>
            </a:r>
          </a:p>
          <a:p>
            <a:pPr>
              <a:buFont typeface="Wingdings" panose="05000000000000000000" pitchFamily="2" charset="2"/>
              <a:buChar char="Ø"/>
            </a:pPr>
            <a:r>
              <a:rPr lang="en-GB" sz="3000" dirty="0" smtClean="0"/>
              <a:t>What the summative assessment might be</a:t>
            </a:r>
          </a:p>
          <a:p>
            <a:pPr>
              <a:buFont typeface="Wingdings" panose="05000000000000000000" pitchFamily="2" charset="2"/>
              <a:buChar char="Ø"/>
            </a:pPr>
            <a:r>
              <a:rPr lang="en-GB" sz="3000" dirty="0" smtClean="0"/>
              <a:t>How you might be able to formatively assess and when you might do so (including self- or peer-assessment)</a:t>
            </a:r>
            <a:endParaRPr lang="en-GB" sz="3000" dirty="0"/>
          </a:p>
        </p:txBody>
      </p:sp>
    </p:spTree>
    <p:extLst>
      <p:ext uri="{BB962C8B-B14F-4D97-AF65-F5344CB8AC3E}">
        <p14:creationId xmlns:p14="http://schemas.microsoft.com/office/powerpoint/2010/main" val="31056634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2974" y="1565565"/>
            <a:ext cx="10989426" cy="5355312"/>
          </a:xfrm>
          <a:prstGeom prst="rect">
            <a:avLst/>
          </a:prstGeom>
          <a:noFill/>
        </p:spPr>
        <p:txBody>
          <a:bodyPr wrap="square" rtlCol="0">
            <a:spAutoFit/>
          </a:bodyPr>
          <a:lstStyle/>
          <a:p>
            <a:r>
              <a:rPr lang="en-GB" dirty="0">
                <a:latin typeface="Calibri" panose="020F0502020204030204" pitchFamily="34" charset="0"/>
              </a:rPr>
              <a:t>Black, </a:t>
            </a:r>
            <a:r>
              <a:rPr lang="en-GB" dirty="0" smtClean="0">
                <a:latin typeface="Calibri" panose="020F0502020204030204" pitchFamily="34" charset="0"/>
              </a:rPr>
              <a:t>P. </a:t>
            </a:r>
            <a:r>
              <a:rPr lang="en-GB" dirty="0">
                <a:latin typeface="Calibri" panose="020F0502020204030204" pitchFamily="34" charset="0"/>
              </a:rPr>
              <a:t>&amp;</a:t>
            </a:r>
            <a:r>
              <a:rPr lang="en-GB" dirty="0" smtClean="0">
                <a:latin typeface="Calibri" panose="020F0502020204030204" pitchFamily="34" charset="0"/>
              </a:rPr>
              <a:t> </a:t>
            </a:r>
            <a:r>
              <a:rPr lang="en-GB" dirty="0">
                <a:latin typeface="Calibri" panose="020F0502020204030204" pitchFamily="34" charset="0"/>
              </a:rPr>
              <a:t>Wiliam, </a:t>
            </a:r>
            <a:r>
              <a:rPr lang="en-GB" dirty="0" smtClean="0">
                <a:latin typeface="Calibri" panose="020F0502020204030204" pitchFamily="34" charset="0"/>
              </a:rPr>
              <a:t>D. </a:t>
            </a:r>
            <a:r>
              <a:rPr lang="en-GB" dirty="0">
                <a:latin typeface="Calibri" panose="020F0502020204030204" pitchFamily="34" charset="0"/>
              </a:rPr>
              <a:t>(1998) </a:t>
            </a:r>
            <a:r>
              <a:rPr lang="en-GB" i="1" dirty="0">
                <a:latin typeface="Calibri" panose="020F0502020204030204" pitchFamily="34" charset="0"/>
              </a:rPr>
              <a:t>Inside the Black Box.  </a:t>
            </a:r>
            <a:r>
              <a:rPr lang="en-GB" dirty="0">
                <a:latin typeface="Calibri" panose="020F0502020204030204" pitchFamily="34" charset="0"/>
              </a:rPr>
              <a:t>London: </a:t>
            </a:r>
            <a:r>
              <a:rPr lang="en-GB" dirty="0" smtClean="0">
                <a:latin typeface="Calibri" panose="020F0502020204030204" pitchFamily="34" charset="0"/>
              </a:rPr>
              <a:t>NFER.</a:t>
            </a:r>
            <a:endParaRPr lang="en-GB" dirty="0">
              <a:latin typeface="Calibri" panose="020F0502020204030204" pitchFamily="34" charset="0"/>
            </a:endParaRPr>
          </a:p>
          <a:p>
            <a:endParaRPr lang="en-GB" dirty="0">
              <a:latin typeface="Calibri" panose="020F0502020204030204" pitchFamily="34" charset="0"/>
            </a:endParaRPr>
          </a:p>
          <a:p>
            <a:r>
              <a:rPr lang="en-GB" dirty="0"/>
              <a:t>Clarke, </a:t>
            </a:r>
            <a:r>
              <a:rPr lang="en-GB" dirty="0" smtClean="0"/>
              <a:t>S. </a:t>
            </a:r>
            <a:r>
              <a:rPr lang="en-GB" dirty="0"/>
              <a:t>(2008</a:t>
            </a:r>
            <a:r>
              <a:rPr lang="en-GB" dirty="0" smtClean="0"/>
              <a:t>) </a:t>
            </a:r>
            <a:r>
              <a:rPr lang="en-GB" dirty="0"/>
              <a:t>Active learning through formative assessment.  London: </a:t>
            </a:r>
            <a:r>
              <a:rPr lang="en-GB" dirty="0" smtClean="0"/>
              <a:t>Hodder.</a:t>
            </a:r>
            <a:endParaRPr lang="en-GB" dirty="0">
              <a:latin typeface="Calibri" panose="020F0502020204030204" pitchFamily="34" charset="0"/>
            </a:endParaRPr>
          </a:p>
          <a:p>
            <a:endParaRPr lang="en-GB" dirty="0">
              <a:latin typeface="Calibri" panose="020F0502020204030204" pitchFamily="34" charset="0"/>
            </a:endParaRPr>
          </a:p>
          <a:p>
            <a:r>
              <a:rPr lang="en-GB" dirty="0">
                <a:latin typeface="Calibri" panose="020F0502020204030204" pitchFamily="34" charset="0"/>
              </a:rPr>
              <a:t>Dweck, </a:t>
            </a:r>
            <a:r>
              <a:rPr lang="en-GB" dirty="0" smtClean="0">
                <a:latin typeface="Calibri" panose="020F0502020204030204" pitchFamily="34" charset="0"/>
              </a:rPr>
              <a:t>C. </a:t>
            </a:r>
            <a:r>
              <a:rPr lang="en-GB" dirty="0">
                <a:latin typeface="Calibri" panose="020F0502020204030204" pitchFamily="34" charset="0"/>
              </a:rPr>
              <a:t>(2000</a:t>
            </a:r>
            <a:r>
              <a:rPr lang="en-GB" dirty="0" smtClean="0">
                <a:latin typeface="Calibri" panose="020F0502020204030204" pitchFamily="34" charset="0"/>
              </a:rPr>
              <a:t>) </a:t>
            </a:r>
            <a:r>
              <a:rPr lang="en-GB" i="1" dirty="0">
                <a:latin typeface="Calibri" panose="020F0502020204030204" pitchFamily="34" charset="0"/>
              </a:rPr>
              <a:t>Self Theories: their role in motivation, personality and development. </a:t>
            </a:r>
            <a:r>
              <a:rPr lang="en-GB" dirty="0">
                <a:latin typeface="Calibri" panose="020F0502020204030204" pitchFamily="34" charset="0"/>
              </a:rPr>
              <a:t>Hove: Psychology </a:t>
            </a:r>
            <a:r>
              <a:rPr lang="en-GB" dirty="0" smtClean="0">
                <a:latin typeface="Calibri" panose="020F0502020204030204" pitchFamily="34" charset="0"/>
              </a:rPr>
              <a:t>Press.</a:t>
            </a:r>
            <a:endParaRPr lang="en-GB" dirty="0">
              <a:latin typeface="Calibri" panose="020F0502020204030204" pitchFamily="34" charset="0"/>
            </a:endParaRPr>
          </a:p>
          <a:p>
            <a:endParaRPr lang="en-GB" dirty="0">
              <a:latin typeface="Calibri" panose="020F0502020204030204" pitchFamily="34" charset="0"/>
            </a:endParaRPr>
          </a:p>
          <a:p>
            <a:r>
              <a:rPr lang="en-GB" dirty="0">
                <a:latin typeface="Calibri" panose="020F0502020204030204" pitchFamily="34" charset="0"/>
              </a:rPr>
              <a:t>Dweck, </a:t>
            </a:r>
            <a:r>
              <a:rPr lang="en-GB" dirty="0" smtClean="0">
                <a:latin typeface="Calibri" panose="020F0502020204030204" pitchFamily="34" charset="0"/>
              </a:rPr>
              <a:t>C. </a:t>
            </a:r>
            <a:r>
              <a:rPr lang="en-GB" dirty="0">
                <a:latin typeface="Calibri" panose="020F0502020204030204" pitchFamily="34" charset="0"/>
              </a:rPr>
              <a:t>(2006) </a:t>
            </a:r>
            <a:r>
              <a:rPr lang="en-GB" i="1" dirty="0" err="1">
                <a:latin typeface="Calibri" panose="020F0502020204030204" pitchFamily="34" charset="0"/>
              </a:rPr>
              <a:t>Mindset</a:t>
            </a:r>
            <a:r>
              <a:rPr lang="en-GB" i="1" dirty="0">
                <a:latin typeface="Calibri" panose="020F0502020204030204" pitchFamily="34" charset="0"/>
              </a:rPr>
              <a:t>: The New Psychology of Success.  </a:t>
            </a:r>
            <a:r>
              <a:rPr lang="en-GB" dirty="0">
                <a:latin typeface="Calibri" panose="020F0502020204030204" pitchFamily="34" charset="0"/>
              </a:rPr>
              <a:t>New York: Random </a:t>
            </a:r>
            <a:r>
              <a:rPr lang="en-GB" dirty="0" smtClean="0">
                <a:latin typeface="Calibri" panose="020F0502020204030204" pitchFamily="34" charset="0"/>
              </a:rPr>
              <a:t>House.</a:t>
            </a:r>
            <a:endParaRPr lang="en-GB" dirty="0">
              <a:latin typeface="Calibri" panose="020F0502020204030204" pitchFamily="34" charset="0"/>
            </a:endParaRPr>
          </a:p>
          <a:p>
            <a:endParaRPr lang="en-GB" dirty="0">
              <a:latin typeface="Calibri" panose="020F0502020204030204" pitchFamily="34" charset="0"/>
            </a:endParaRPr>
          </a:p>
          <a:p>
            <a:r>
              <a:rPr lang="en-GB" dirty="0">
                <a:latin typeface="Calibri" panose="020F0502020204030204" pitchFamily="34" charset="0"/>
              </a:rPr>
              <a:t>Vygotsky, </a:t>
            </a:r>
            <a:r>
              <a:rPr lang="en-GB" dirty="0" smtClean="0">
                <a:latin typeface="Calibri" panose="020F0502020204030204" pitchFamily="34" charset="0"/>
              </a:rPr>
              <a:t>L. </a:t>
            </a:r>
            <a:r>
              <a:rPr lang="en-GB" dirty="0">
                <a:latin typeface="Calibri" panose="020F0502020204030204" pitchFamily="34" charset="0"/>
              </a:rPr>
              <a:t>(1978) </a:t>
            </a:r>
            <a:r>
              <a:rPr lang="en-GB" i="1" dirty="0">
                <a:latin typeface="Calibri" panose="020F0502020204030204" pitchFamily="34" charset="0"/>
              </a:rPr>
              <a:t>Mind and Society: the development of higher mental process.  </a:t>
            </a:r>
            <a:r>
              <a:rPr lang="en-GB" dirty="0">
                <a:latin typeface="Calibri" panose="020F0502020204030204" pitchFamily="34" charset="0"/>
              </a:rPr>
              <a:t>Cambridge, MA: </a:t>
            </a:r>
            <a:r>
              <a:rPr lang="en-GB" dirty="0" err="1">
                <a:latin typeface="Calibri" panose="020F0502020204030204" pitchFamily="34" charset="0"/>
              </a:rPr>
              <a:t>Havard</a:t>
            </a:r>
            <a:r>
              <a:rPr lang="en-GB" dirty="0">
                <a:latin typeface="Calibri" panose="020F0502020204030204" pitchFamily="34" charset="0"/>
              </a:rPr>
              <a:t> University </a:t>
            </a:r>
            <a:r>
              <a:rPr lang="en-GB" dirty="0" smtClean="0">
                <a:latin typeface="Calibri" panose="020F0502020204030204" pitchFamily="34" charset="0"/>
              </a:rPr>
              <a:t>Press. </a:t>
            </a:r>
            <a:endParaRPr lang="en-GB" dirty="0">
              <a:latin typeface="Calibri" panose="020F0502020204030204" pitchFamily="34" charset="0"/>
            </a:endParaRPr>
          </a:p>
          <a:p>
            <a:endParaRPr lang="en-GB" dirty="0">
              <a:latin typeface="Calibri" panose="020F0502020204030204" pitchFamily="34" charset="0"/>
            </a:endParaRPr>
          </a:p>
          <a:p>
            <a:r>
              <a:rPr lang="en-GB" dirty="0"/>
              <a:t>Wiliam, </a:t>
            </a:r>
            <a:r>
              <a:rPr lang="en-GB" dirty="0" smtClean="0"/>
              <a:t>D. </a:t>
            </a:r>
            <a:r>
              <a:rPr lang="en-GB" dirty="0"/>
              <a:t>(2011</a:t>
            </a:r>
            <a:r>
              <a:rPr lang="en-GB" dirty="0" smtClean="0"/>
              <a:t>) </a:t>
            </a:r>
            <a:r>
              <a:rPr lang="en-GB" dirty="0"/>
              <a:t>Embedded Formative Assessment.  Bloomington: Solution Tree </a:t>
            </a:r>
            <a:r>
              <a:rPr lang="en-GB" dirty="0" smtClean="0"/>
              <a:t>Press.</a:t>
            </a:r>
            <a:endParaRPr lang="en-GB" dirty="0">
              <a:latin typeface="Calibri" panose="020F0502020204030204" pitchFamily="34" charset="0"/>
            </a:endParaRPr>
          </a:p>
          <a:p>
            <a:endParaRPr lang="en-GB" dirty="0">
              <a:latin typeface="Calibri" panose="020F0502020204030204" pitchFamily="34" charset="0"/>
            </a:endParaRPr>
          </a:p>
          <a:p>
            <a:r>
              <a:rPr lang="en-GB" dirty="0">
                <a:latin typeface="Calibri" panose="020F0502020204030204" pitchFamily="34" charset="0"/>
              </a:rPr>
              <a:t>Wiliam, </a:t>
            </a:r>
            <a:r>
              <a:rPr lang="en-GB" dirty="0" smtClean="0">
                <a:latin typeface="Calibri" panose="020F0502020204030204" pitchFamily="34" charset="0"/>
              </a:rPr>
              <a:t>D. </a:t>
            </a:r>
            <a:r>
              <a:rPr lang="en-GB" dirty="0">
                <a:latin typeface="Calibri" panose="020F0502020204030204" pitchFamily="34" charset="0"/>
              </a:rPr>
              <a:t>&amp;</a:t>
            </a:r>
            <a:r>
              <a:rPr lang="en-GB" dirty="0" smtClean="0">
                <a:latin typeface="Calibri" panose="020F0502020204030204" pitchFamily="34" charset="0"/>
              </a:rPr>
              <a:t> </a:t>
            </a:r>
            <a:r>
              <a:rPr lang="en-GB" dirty="0">
                <a:latin typeface="Calibri" panose="020F0502020204030204" pitchFamily="34" charset="0"/>
              </a:rPr>
              <a:t>Leahy, </a:t>
            </a:r>
            <a:r>
              <a:rPr lang="en-GB" dirty="0" smtClean="0">
                <a:latin typeface="Calibri" panose="020F0502020204030204" pitchFamily="34" charset="0"/>
              </a:rPr>
              <a:t>S. </a:t>
            </a:r>
            <a:r>
              <a:rPr lang="en-GB" dirty="0">
                <a:latin typeface="Calibri" panose="020F0502020204030204" pitchFamily="34" charset="0"/>
              </a:rPr>
              <a:t>(2015) </a:t>
            </a:r>
            <a:r>
              <a:rPr lang="en-GB" i="1" dirty="0">
                <a:latin typeface="Calibri" panose="020F0502020204030204" pitchFamily="34" charset="0"/>
              </a:rPr>
              <a:t>Embedding formative assessment.  Practical techniques for K-12 classrooms.  </a:t>
            </a:r>
            <a:r>
              <a:rPr lang="en-GB" dirty="0">
                <a:latin typeface="Calibri" panose="020F0502020204030204" pitchFamily="34" charset="0"/>
              </a:rPr>
              <a:t>Florida: Learning Sciences </a:t>
            </a:r>
            <a:r>
              <a:rPr lang="en-GB" dirty="0" smtClean="0">
                <a:latin typeface="Calibri" panose="020F0502020204030204" pitchFamily="34" charset="0"/>
              </a:rPr>
              <a:t>International.</a:t>
            </a:r>
            <a:endParaRPr lang="en-GB" dirty="0">
              <a:latin typeface="Calibri" panose="020F0502020204030204" pitchFamily="34" charset="0"/>
            </a:endParaRPr>
          </a:p>
          <a:p>
            <a:endParaRPr lang="en-GB" dirty="0">
              <a:latin typeface="Calibri" panose="020F0502020204030204" pitchFamily="34" charset="0"/>
            </a:endParaRPr>
          </a:p>
          <a:p>
            <a:endParaRPr lang="en-GB" dirty="0">
              <a:latin typeface="Calibri" panose="020F0502020204030204" pitchFamily="34" charset="0"/>
            </a:endParaRPr>
          </a:p>
          <a:p>
            <a:endParaRPr lang="en-GB" dirty="0">
              <a:latin typeface="Calibri" panose="020F0502020204030204" pitchFamily="34" charset="0"/>
            </a:endParaRPr>
          </a:p>
          <a:p>
            <a:endParaRPr lang="en-GB" dirty="0">
              <a:latin typeface="Calibri" panose="020F0502020204030204" pitchFamily="34" charset="0"/>
            </a:endParaRPr>
          </a:p>
        </p:txBody>
      </p:sp>
      <p:sp>
        <p:nvSpPr>
          <p:cNvPr id="3" name="Rectangle 2"/>
          <p:cNvSpPr/>
          <p:nvPr/>
        </p:nvSpPr>
        <p:spPr>
          <a:xfrm>
            <a:off x="443346" y="188641"/>
            <a:ext cx="7890178"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References</a:t>
            </a:r>
          </a:p>
        </p:txBody>
      </p:sp>
    </p:spTree>
    <p:extLst>
      <p:ext uri="{BB962C8B-B14F-4D97-AF65-F5344CB8AC3E}">
        <p14:creationId xmlns:p14="http://schemas.microsoft.com/office/powerpoint/2010/main" val="7064198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do list</a:t>
            </a:r>
            <a:endParaRPr lang="en-GB" dirty="0"/>
          </a:p>
        </p:txBody>
      </p:sp>
      <p:sp>
        <p:nvSpPr>
          <p:cNvPr id="3" name="Content Placeholder 2"/>
          <p:cNvSpPr>
            <a:spLocks noGrp="1"/>
          </p:cNvSpPr>
          <p:nvPr>
            <p:ph idx="1"/>
          </p:nvPr>
        </p:nvSpPr>
        <p:spPr/>
        <p:txBody>
          <a:bodyPr/>
          <a:lstStyle/>
          <a:p>
            <a:r>
              <a:rPr lang="en-GB" dirty="0" smtClean="0"/>
              <a:t>Tasks 1, 2 and 3 from this session</a:t>
            </a:r>
          </a:p>
          <a:p>
            <a:r>
              <a:rPr lang="en-GB" dirty="0" smtClean="0"/>
              <a:t>Found sounds composition – by Wednesday</a:t>
            </a:r>
          </a:p>
          <a:p>
            <a:r>
              <a:rPr lang="en-GB" dirty="0" smtClean="0"/>
              <a:t>Any other tasks that you did not complete from Friday’s PP (02/10</a:t>
            </a:r>
            <a:r>
              <a:rPr lang="en-GB" dirty="0" smtClean="0"/>
              <a:t>)</a:t>
            </a:r>
          </a:p>
          <a:p>
            <a:r>
              <a:rPr lang="en-GB" dirty="0" smtClean="0"/>
              <a:t>Fill in ‘Feedback’ sheet with comments about sessions and/or to tell me what you think we should </a:t>
            </a:r>
            <a:r>
              <a:rPr lang="en-GB" smtClean="0"/>
              <a:t>cover before PTE</a:t>
            </a:r>
            <a:endParaRPr lang="en-GB" dirty="0" smtClean="0"/>
          </a:p>
          <a:p>
            <a:endParaRPr lang="en-GB" dirty="0"/>
          </a:p>
        </p:txBody>
      </p:sp>
    </p:spTree>
    <p:extLst>
      <p:ext uri="{BB962C8B-B14F-4D97-AF65-F5344CB8AC3E}">
        <p14:creationId xmlns:p14="http://schemas.microsoft.com/office/powerpoint/2010/main" val="12264033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65</TotalTime>
  <Words>2297</Words>
  <Application>Microsoft Office PowerPoint</Application>
  <PresentationFormat>Widescreen</PresentationFormat>
  <Paragraphs>313</Paragraphs>
  <Slides>56</Slides>
  <Notes>29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Arial</vt:lpstr>
      <vt:lpstr>Calibri</vt:lpstr>
      <vt:lpstr>Symbol</vt:lpstr>
      <vt:lpstr>Times New Roman</vt:lpstr>
      <vt:lpstr>Tw Cen MT</vt:lpstr>
      <vt:lpstr>Tw Cen MT Condensed</vt:lpstr>
      <vt:lpstr>Wingdings</vt:lpstr>
      <vt:lpstr>Wingdings 3</vt:lpstr>
      <vt:lpstr>Integral</vt:lpstr>
      <vt:lpstr>Music / Cerddoriaeth</vt:lpstr>
      <vt:lpstr>Assessment / asesu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AfL Strategies  </vt:lpstr>
      <vt:lpstr>AfL Strategies  </vt:lpstr>
      <vt:lpstr>AfL Strategies  </vt:lpstr>
      <vt:lpstr>AfL Strategies  </vt:lpstr>
      <vt:lpstr>PowerPoint Presentation</vt:lpstr>
      <vt:lpstr>AfL Strategies  </vt:lpstr>
      <vt:lpstr>AfL Strategies  </vt:lpstr>
      <vt:lpstr>AfL Strategies  </vt:lpstr>
      <vt:lpstr>AfL Strategies </vt:lpstr>
      <vt:lpstr>AfL Strategies </vt:lpstr>
      <vt:lpstr>AfL Strategies </vt:lpstr>
      <vt:lpstr>AfL Strategies </vt:lpstr>
      <vt:lpstr>AfL Strategies </vt:lpstr>
      <vt:lpstr>AfL Strategies</vt:lpstr>
      <vt:lpstr>AfL Strategies </vt:lpstr>
      <vt:lpstr>PowerPoint Presentation</vt:lpstr>
      <vt:lpstr>AfL Strategies </vt:lpstr>
      <vt:lpstr>AfL Strategies </vt:lpstr>
      <vt:lpstr>AfL Strategies </vt:lpstr>
      <vt:lpstr>AfL Strategies </vt:lpstr>
      <vt:lpstr>Some final thoughts</vt:lpstr>
      <vt:lpstr>PowerPoint Presentation</vt:lpstr>
      <vt:lpstr>Task 1 - AFL and Covid</vt:lpstr>
      <vt:lpstr>Task 2</vt:lpstr>
      <vt:lpstr>PowerPoint Presentation</vt:lpstr>
      <vt:lpstr>Task 3</vt:lpstr>
      <vt:lpstr>PowerPoint Presentation</vt:lpstr>
      <vt:lpstr>To do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21</cp:revision>
  <dcterms:created xsi:type="dcterms:W3CDTF">2020-09-21T16:01:20Z</dcterms:created>
  <dcterms:modified xsi:type="dcterms:W3CDTF">2020-10-05T12:20:54Z</dcterms:modified>
</cp:coreProperties>
</file>