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charts/chartEx2.xml" ContentType="application/vnd.ms-office.chartex+xml"/>
  <Override PartName="/ppt/charts/style2.xml" ContentType="application/vnd.ms-office.chartstyle+xml"/>
  <Override PartName="/ppt/charts/colors2.xml" ContentType="application/vnd.ms-office.chartcolorstyle+xml"/>
  <Override PartName="/ppt/charts/chart1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2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3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4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Ex3.xml" ContentType="application/vnd.ms-office.chartex+xml"/>
  <Override PartName="/ppt/charts/style7.xml" ContentType="application/vnd.ms-office.chartstyle+xml"/>
  <Override PartName="/ppt/charts/colors7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rts/chartEx4.xml" ContentType="application/vnd.ms-office.chartex+xml"/>
  <Override PartName="/ppt/charts/style8.xml" ContentType="application/vnd.ms-office.chartstyle+xml"/>
  <Override PartName="/ppt/charts/colors8.xml" ContentType="application/vnd.ms-office.chartcolorstyl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rts/chartEx5.xml" ContentType="application/vnd.ms-office.chartex+xml"/>
  <Override PartName="/ppt/charts/style9.xml" ContentType="application/vnd.ms-office.chartstyle+xml"/>
  <Override PartName="/ppt/charts/colors9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9"/>
  </p:notesMasterIdLst>
  <p:handoutMasterIdLst>
    <p:handoutMasterId r:id="rId80"/>
  </p:handoutMasterIdLst>
  <p:sldIdLst>
    <p:sldId id="386" r:id="rId5"/>
    <p:sldId id="534" r:id="rId6"/>
    <p:sldId id="535" r:id="rId7"/>
    <p:sldId id="536" r:id="rId8"/>
    <p:sldId id="537" r:id="rId9"/>
    <p:sldId id="538" r:id="rId10"/>
    <p:sldId id="275" r:id="rId11"/>
    <p:sldId id="465" r:id="rId12"/>
    <p:sldId id="456" r:id="rId13"/>
    <p:sldId id="466" r:id="rId14"/>
    <p:sldId id="467" r:id="rId15"/>
    <p:sldId id="472" r:id="rId16"/>
    <p:sldId id="468" r:id="rId17"/>
    <p:sldId id="478" r:id="rId18"/>
    <p:sldId id="479" r:id="rId19"/>
    <p:sldId id="481" r:id="rId20"/>
    <p:sldId id="482" r:id="rId21"/>
    <p:sldId id="477" r:id="rId22"/>
    <p:sldId id="489" r:id="rId23"/>
    <p:sldId id="458" r:id="rId24"/>
    <p:sldId id="459" r:id="rId25"/>
    <p:sldId id="462" r:id="rId26"/>
    <p:sldId id="463" r:id="rId27"/>
    <p:sldId id="464" r:id="rId28"/>
    <p:sldId id="461" r:id="rId29"/>
    <p:sldId id="470" r:id="rId30"/>
    <p:sldId id="471" r:id="rId31"/>
    <p:sldId id="475" r:id="rId32"/>
    <p:sldId id="480" r:id="rId33"/>
    <p:sldId id="490" r:id="rId34"/>
    <p:sldId id="483" r:id="rId35"/>
    <p:sldId id="484" r:id="rId36"/>
    <p:sldId id="485" r:id="rId37"/>
    <p:sldId id="488" r:id="rId38"/>
    <p:sldId id="491" r:id="rId39"/>
    <p:sldId id="492" r:id="rId40"/>
    <p:sldId id="493" r:id="rId41"/>
    <p:sldId id="494" r:id="rId42"/>
    <p:sldId id="513" r:id="rId43"/>
    <p:sldId id="514" r:id="rId44"/>
    <p:sldId id="532" r:id="rId45"/>
    <p:sldId id="533" r:id="rId46"/>
    <p:sldId id="495" r:id="rId47"/>
    <p:sldId id="496" r:id="rId48"/>
    <p:sldId id="499" r:id="rId49"/>
    <p:sldId id="497" r:id="rId50"/>
    <p:sldId id="501" r:id="rId51"/>
    <p:sldId id="500" r:id="rId52"/>
    <p:sldId id="522" r:id="rId53"/>
    <p:sldId id="523" r:id="rId54"/>
    <p:sldId id="473" r:id="rId55"/>
    <p:sldId id="504" r:id="rId56"/>
    <p:sldId id="515" r:id="rId57"/>
    <p:sldId id="505" r:id="rId58"/>
    <p:sldId id="531" r:id="rId59"/>
    <p:sldId id="525" r:id="rId60"/>
    <p:sldId id="526" r:id="rId61"/>
    <p:sldId id="527" r:id="rId62"/>
    <p:sldId id="524" r:id="rId63"/>
    <p:sldId id="528" r:id="rId64"/>
    <p:sldId id="529" r:id="rId65"/>
    <p:sldId id="530" r:id="rId66"/>
    <p:sldId id="506" r:id="rId67"/>
    <p:sldId id="507" r:id="rId68"/>
    <p:sldId id="511" r:id="rId69"/>
    <p:sldId id="509" r:id="rId70"/>
    <p:sldId id="508" r:id="rId71"/>
    <p:sldId id="510" r:id="rId72"/>
    <p:sldId id="516" r:id="rId73"/>
    <p:sldId id="517" r:id="rId74"/>
    <p:sldId id="518" r:id="rId75"/>
    <p:sldId id="519" r:id="rId76"/>
    <p:sldId id="520" r:id="rId77"/>
    <p:sldId id="521" r:id="rId78"/>
  </p:sldIdLst>
  <p:sldSz cx="9144000" cy="6858000" type="screen4x3"/>
  <p:notesSz cx="9926638" cy="679767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1" userDrawn="1">
          <p15:clr>
            <a:srgbClr val="A4A3A4"/>
          </p15:clr>
        </p15:guide>
        <p15:guide id="2" pos="3127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aham Howe" initials="GH" lastIdx="1" clrIdx="0">
    <p:extLst>
      <p:ext uri="{19B8F6BF-5375-455C-9EA6-DF929625EA0E}">
        <p15:presenceInfo xmlns:p15="http://schemas.microsoft.com/office/powerpoint/2012/main" userId="e1e17d234863341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hiddenSlides="1"/>
  <p:clrMru>
    <a:srgbClr val="DE7D2C"/>
    <a:srgbClr val="ECBC2E"/>
    <a:srgbClr val="9398C0"/>
    <a:srgbClr val="245186"/>
    <a:srgbClr val="1095A3"/>
    <a:srgbClr val="004E5A"/>
    <a:srgbClr val="ABB9C4"/>
    <a:srgbClr val="8FA2AC"/>
    <a:srgbClr val="AB182D"/>
    <a:srgbClr val="228D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CE0DD9-1481-42CC-8FC7-D30079E58B76}" v="292" dt="2022-01-14T12:55:38.0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510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141"/>
        <p:guide pos="3127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theme" Target="theme/theme1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handoutMaster" Target="handoutMasters/handoutMaster1.xml"/><Relationship Id="rId85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commentAuthors" Target="commentAuthors.xml"/><Relationship Id="rId86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61" Type="http://schemas.openxmlformats.org/officeDocument/2006/relationships/slide" Target="slides/slide57.xml"/><Relationship Id="rId8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Users\davidjones\Documents\Uni%20Work\analyse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\\Users\davidjones\Documents\Uni%20Work\analyse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\\Users\davidjones\Documents\Uni%20Work\analyse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\\Users\davidjones\Documents\Uni%20Work\analyse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Book1" TargetMode="External"/></Relationships>
</file>

<file path=ppt/charts/_rels/chartEx2.xml.rels><?xml version="1.0" encoding="UTF-8" standalone="yes"?>
<Relationships xmlns="http://schemas.openxmlformats.org/package/2006/relationships"><Relationship Id="rId3" Type="http://schemas.microsoft.com/office/2011/relationships/chartColorStyle" Target="colors2.xml"/><Relationship Id="rId2" Type="http://schemas.microsoft.com/office/2011/relationships/chartStyle" Target="style2.xml"/><Relationship Id="rId1" Type="http://schemas.openxmlformats.org/officeDocument/2006/relationships/oleObject" Target="file:///\\Users\davidjones\Documents\Uni%20Work\analyse.xlsx" TargetMode="External"/></Relationships>
</file>

<file path=ppt/charts/_rels/chartEx3.xml.rels><?xml version="1.0" encoding="UTF-8" standalone="yes"?>
<Relationships xmlns="http://schemas.openxmlformats.org/package/2006/relationships"><Relationship Id="rId3" Type="http://schemas.microsoft.com/office/2011/relationships/chartColorStyle" Target="colors7.xml"/><Relationship Id="rId2" Type="http://schemas.microsoft.com/office/2011/relationships/chartStyle" Target="style7.xml"/><Relationship Id="rId1" Type="http://schemas.openxmlformats.org/officeDocument/2006/relationships/oleObject" Target="Book1" TargetMode="External"/></Relationships>
</file>

<file path=ppt/charts/_rels/chartEx4.xml.rels><?xml version="1.0" encoding="UTF-8" standalone="yes"?>
<Relationships xmlns="http://schemas.openxmlformats.org/package/2006/relationships"><Relationship Id="rId3" Type="http://schemas.microsoft.com/office/2011/relationships/chartColorStyle" Target="colors8.xml"/><Relationship Id="rId2" Type="http://schemas.microsoft.com/office/2011/relationships/chartStyle" Target="style8.xml"/><Relationship Id="rId1" Type="http://schemas.openxmlformats.org/officeDocument/2006/relationships/oleObject" Target="https://uowtsd.sharepoint.com/teams/MADE/Shared%20Documents/I4.0/L5%20Six%20Sigma%20Green%20Belt%20Quality/analyse%201%20exercise.xlsx" TargetMode="External"/></Relationships>
</file>

<file path=ppt/charts/_rels/chartEx5.xml.rels><?xml version="1.0" encoding="UTF-8" standalone="yes"?>
<Relationships xmlns="http://schemas.openxmlformats.org/package/2006/relationships"><Relationship Id="rId3" Type="http://schemas.microsoft.com/office/2011/relationships/chartColorStyle" Target="colors9.xml"/><Relationship Id="rId2" Type="http://schemas.microsoft.com/office/2011/relationships/chartStyle" Target="style9.xml"/><Relationship Id="rId1" Type="http://schemas.openxmlformats.org/officeDocument/2006/relationships/oleObject" Target="file:///\\Users\davidjones\Documents\Uni%20Work\analysis%20journey%20to%20work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Scatter plot of means rolled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yVal>
            <c:numRef>
              <c:f>'central limit theorum'!$H$2:$H$101</c:f>
              <c:numCache>
                <c:formatCode>General</c:formatCode>
                <c:ptCount val="100"/>
                <c:pt idx="0">
                  <c:v>3</c:v>
                </c:pt>
                <c:pt idx="1">
                  <c:v>2.2000000000000002</c:v>
                </c:pt>
                <c:pt idx="2">
                  <c:v>4</c:v>
                </c:pt>
                <c:pt idx="3">
                  <c:v>4.4000000000000004</c:v>
                </c:pt>
                <c:pt idx="4">
                  <c:v>2.2000000000000002</c:v>
                </c:pt>
                <c:pt idx="5">
                  <c:v>4</c:v>
                </c:pt>
                <c:pt idx="6">
                  <c:v>2.4</c:v>
                </c:pt>
                <c:pt idx="7">
                  <c:v>3.4</c:v>
                </c:pt>
                <c:pt idx="8">
                  <c:v>4</c:v>
                </c:pt>
                <c:pt idx="9">
                  <c:v>2.2000000000000002</c:v>
                </c:pt>
                <c:pt idx="10">
                  <c:v>2.4</c:v>
                </c:pt>
                <c:pt idx="11">
                  <c:v>1.2</c:v>
                </c:pt>
                <c:pt idx="12">
                  <c:v>3.4</c:v>
                </c:pt>
                <c:pt idx="13">
                  <c:v>4.2</c:v>
                </c:pt>
                <c:pt idx="14">
                  <c:v>4.2</c:v>
                </c:pt>
                <c:pt idx="15">
                  <c:v>1.8</c:v>
                </c:pt>
                <c:pt idx="16">
                  <c:v>3.6</c:v>
                </c:pt>
                <c:pt idx="17">
                  <c:v>3.6</c:v>
                </c:pt>
                <c:pt idx="18">
                  <c:v>4</c:v>
                </c:pt>
                <c:pt idx="19">
                  <c:v>2.2000000000000002</c:v>
                </c:pt>
                <c:pt idx="20">
                  <c:v>2.8</c:v>
                </c:pt>
                <c:pt idx="21">
                  <c:v>3.4</c:v>
                </c:pt>
                <c:pt idx="22">
                  <c:v>3.4</c:v>
                </c:pt>
                <c:pt idx="23">
                  <c:v>3</c:v>
                </c:pt>
                <c:pt idx="24">
                  <c:v>4.5999999999999996</c:v>
                </c:pt>
                <c:pt idx="25">
                  <c:v>1.8</c:v>
                </c:pt>
                <c:pt idx="26">
                  <c:v>2.4</c:v>
                </c:pt>
                <c:pt idx="27">
                  <c:v>3.6</c:v>
                </c:pt>
                <c:pt idx="28">
                  <c:v>3.4</c:v>
                </c:pt>
                <c:pt idx="29">
                  <c:v>4</c:v>
                </c:pt>
                <c:pt idx="30">
                  <c:v>2</c:v>
                </c:pt>
                <c:pt idx="31">
                  <c:v>2.2000000000000002</c:v>
                </c:pt>
                <c:pt idx="32">
                  <c:v>3.6</c:v>
                </c:pt>
                <c:pt idx="33">
                  <c:v>3.6</c:v>
                </c:pt>
                <c:pt idx="34">
                  <c:v>4.4000000000000004</c:v>
                </c:pt>
                <c:pt idx="35">
                  <c:v>3</c:v>
                </c:pt>
                <c:pt idx="36">
                  <c:v>3.4</c:v>
                </c:pt>
                <c:pt idx="37">
                  <c:v>3</c:v>
                </c:pt>
                <c:pt idx="38">
                  <c:v>5.2</c:v>
                </c:pt>
                <c:pt idx="39">
                  <c:v>3.8</c:v>
                </c:pt>
                <c:pt idx="40">
                  <c:v>2.6</c:v>
                </c:pt>
                <c:pt idx="41">
                  <c:v>3.8</c:v>
                </c:pt>
                <c:pt idx="42">
                  <c:v>4</c:v>
                </c:pt>
                <c:pt idx="43">
                  <c:v>3</c:v>
                </c:pt>
                <c:pt idx="44">
                  <c:v>3.2</c:v>
                </c:pt>
                <c:pt idx="45">
                  <c:v>2.4</c:v>
                </c:pt>
                <c:pt idx="46">
                  <c:v>4.5999999999999996</c:v>
                </c:pt>
                <c:pt idx="47">
                  <c:v>1.8</c:v>
                </c:pt>
                <c:pt idx="48">
                  <c:v>3.2</c:v>
                </c:pt>
                <c:pt idx="49">
                  <c:v>3.2</c:v>
                </c:pt>
                <c:pt idx="50">
                  <c:v>3.4</c:v>
                </c:pt>
                <c:pt idx="51">
                  <c:v>3.6</c:v>
                </c:pt>
                <c:pt idx="52">
                  <c:v>2.8</c:v>
                </c:pt>
                <c:pt idx="53">
                  <c:v>3.6</c:v>
                </c:pt>
                <c:pt idx="54">
                  <c:v>2.8</c:v>
                </c:pt>
                <c:pt idx="55">
                  <c:v>3.8</c:v>
                </c:pt>
                <c:pt idx="56">
                  <c:v>3</c:v>
                </c:pt>
                <c:pt idx="57">
                  <c:v>2.4</c:v>
                </c:pt>
                <c:pt idx="58">
                  <c:v>3.8</c:v>
                </c:pt>
                <c:pt idx="59">
                  <c:v>2.6</c:v>
                </c:pt>
                <c:pt idx="60">
                  <c:v>2.6</c:v>
                </c:pt>
                <c:pt idx="61">
                  <c:v>2.2000000000000002</c:v>
                </c:pt>
                <c:pt idx="62">
                  <c:v>3</c:v>
                </c:pt>
                <c:pt idx="63">
                  <c:v>3.6</c:v>
                </c:pt>
                <c:pt idx="64">
                  <c:v>4.5999999999999996</c:v>
                </c:pt>
                <c:pt idx="65">
                  <c:v>5.2</c:v>
                </c:pt>
                <c:pt idx="66">
                  <c:v>3.6</c:v>
                </c:pt>
                <c:pt idx="67">
                  <c:v>3.2</c:v>
                </c:pt>
                <c:pt idx="68">
                  <c:v>3</c:v>
                </c:pt>
                <c:pt idx="69">
                  <c:v>4.2</c:v>
                </c:pt>
                <c:pt idx="70">
                  <c:v>2.6</c:v>
                </c:pt>
                <c:pt idx="71">
                  <c:v>3.6</c:v>
                </c:pt>
                <c:pt idx="72">
                  <c:v>2.4</c:v>
                </c:pt>
                <c:pt idx="73">
                  <c:v>3.2</c:v>
                </c:pt>
                <c:pt idx="74">
                  <c:v>4</c:v>
                </c:pt>
                <c:pt idx="75">
                  <c:v>4</c:v>
                </c:pt>
                <c:pt idx="76">
                  <c:v>4.5999999999999996</c:v>
                </c:pt>
                <c:pt idx="77">
                  <c:v>2.6</c:v>
                </c:pt>
                <c:pt idx="78">
                  <c:v>2.8</c:v>
                </c:pt>
                <c:pt idx="79">
                  <c:v>3.6</c:v>
                </c:pt>
                <c:pt idx="80">
                  <c:v>3.8</c:v>
                </c:pt>
                <c:pt idx="81">
                  <c:v>4.8</c:v>
                </c:pt>
                <c:pt idx="82">
                  <c:v>4</c:v>
                </c:pt>
                <c:pt idx="83">
                  <c:v>3.4</c:v>
                </c:pt>
                <c:pt idx="84">
                  <c:v>4.2</c:v>
                </c:pt>
                <c:pt idx="85">
                  <c:v>3</c:v>
                </c:pt>
                <c:pt idx="86">
                  <c:v>3.8</c:v>
                </c:pt>
                <c:pt idx="87">
                  <c:v>3.4</c:v>
                </c:pt>
                <c:pt idx="88">
                  <c:v>5</c:v>
                </c:pt>
                <c:pt idx="89">
                  <c:v>3.8</c:v>
                </c:pt>
                <c:pt idx="90">
                  <c:v>2.8</c:v>
                </c:pt>
                <c:pt idx="91">
                  <c:v>4.5999999999999996</c:v>
                </c:pt>
                <c:pt idx="92">
                  <c:v>1.8</c:v>
                </c:pt>
                <c:pt idx="93">
                  <c:v>3</c:v>
                </c:pt>
                <c:pt idx="94">
                  <c:v>1.8</c:v>
                </c:pt>
                <c:pt idx="95">
                  <c:v>1.4</c:v>
                </c:pt>
                <c:pt idx="96">
                  <c:v>2.8</c:v>
                </c:pt>
                <c:pt idx="97">
                  <c:v>3.4</c:v>
                </c:pt>
                <c:pt idx="98">
                  <c:v>4.2</c:v>
                </c:pt>
                <c:pt idx="99">
                  <c:v>4.8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F09B-0B48-93A2-BF71CD9049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45172576"/>
        <c:axId val="1745174224"/>
      </c:scatterChart>
      <c:valAx>
        <c:axId val="174517257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45174224"/>
        <c:crosses val="autoZero"/>
        <c:crossBetween val="midCat"/>
      </c:valAx>
      <c:valAx>
        <c:axId val="17451742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4517257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Roll No 12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val>
            <c:numRef>
              <c:f>'central limit theorum'!$C$13:$G$13</c:f>
              <c:numCache>
                <c:formatCode>General</c:formatCode>
                <c:ptCount val="5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AFC-6C47-88C3-FFC2D27538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97903728"/>
        <c:axId val="1697894208"/>
      </c:barChart>
      <c:catAx>
        <c:axId val="16979037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97894208"/>
        <c:crosses val="autoZero"/>
        <c:auto val="1"/>
        <c:lblAlgn val="ctr"/>
        <c:lblOffset val="100"/>
        <c:noMultiLvlLbl val="0"/>
      </c:catAx>
      <c:valAx>
        <c:axId val="16978942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9790372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Roll</a:t>
            </a:r>
            <a:r>
              <a:rPr lang="en-GB" baseline="0"/>
              <a:t> No 70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val>
            <c:numRef>
              <c:f>'central limit theorum'!$C$71:$G$71</c:f>
              <c:numCache>
                <c:formatCode>General</c:formatCode>
                <c:ptCount val="5"/>
                <c:pt idx="0">
                  <c:v>6</c:v>
                </c:pt>
                <c:pt idx="1">
                  <c:v>6</c:v>
                </c:pt>
                <c:pt idx="2">
                  <c:v>5</c:v>
                </c:pt>
                <c:pt idx="3">
                  <c:v>2</c:v>
                </c:pt>
                <c:pt idx="4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CD2-224F-A373-2BC5B2C976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73214960"/>
        <c:axId val="1615353712"/>
      </c:barChart>
      <c:catAx>
        <c:axId val="16732149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15353712"/>
        <c:crosses val="autoZero"/>
        <c:auto val="1"/>
        <c:lblAlgn val="ctr"/>
        <c:lblOffset val="100"/>
        <c:noMultiLvlLbl val="0"/>
      </c:catAx>
      <c:valAx>
        <c:axId val="16153537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732149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Roll</a:t>
            </a:r>
            <a:r>
              <a:rPr lang="en-GB" baseline="0"/>
              <a:t> No 86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val>
            <c:numRef>
              <c:f>'central limit theorum'!$C$87:$G$87</c:f>
              <c:numCache>
                <c:formatCode>General</c:formatCode>
                <c:ptCount val="5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6</c:v>
                </c:pt>
                <c:pt idx="4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B45-0747-BFDC-818407A3085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74412592"/>
        <c:axId val="1674418528"/>
      </c:barChart>
      <c:catAx>
        <c:axId val="16744125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74418528"/>
        <c:crosses val="autoZero"/>
        <c:auto val="1"/>
        <c:lblAlgn val="ctr"/>
        <c:lblOffset val="100"/>
        <c:noMultiLvlLbl val="0"/>
      </c:catAx>
      <c:valAx>
        <c:axId val="16744185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7441259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numDim type="val">
        <cx:f>Sheet1!$H$2:$H$101</cx:f>
        <cx:lvl ptCount="100" formatCode="General">
          <cx:pt idx="0">3.3999999999999999</cx:pt>
          <cx:pt idx="1">3.6000000000000001</cx:pt>
          <cx:pt idx="2">3.3999999999999999</cx:pt>
          <cx:pt idx="3">3</cx:pt>
          <cx:pt idx="4">2.7999999999999998</cx:pt>
          <cx:pt idx="5">3</cx:pt>
          <cx:pt idx="6">2.7999999999999998</cx:pt>
          <cx:pt idx="7">4.2000000000000002</cx:pt>
          <cx:pt idx="8">4.5999999999999996</cx:pt>
          <cx:pt idx="9">2.7999999999999998</cx:pt>
          <cx:pt idx="10">4.2000000000000002</cx:pt>
          <cx:pt idx="11">2.7999999999999998</cx:pt>
          <cx:pt idx="12">2.7999999999999998</cx:pt>
          <cx:pt idx="13">4.4000000000000004</cx:pt>
          <cx:pt idx="14">2</cx:pt>
          <cx:pt idx="15">1.6000000000000001</cx:pt>
          <cx:pt idx="16">4</cx:pt>
          <cx:pt idx="17">4</cx:pt>
          <cx:pt idx="18">3.3999999999999999</cx:pt>
          <cx:pt idx="19">3.6000000000000001</cx:pt>
          <cx:pt idx="20">3.7999999999999998</cx:pt>
          <cx:pt idx="21">4.4000000000000004</cx:pt>
          <cx:pt idx="22">4.2000000000000002</cx:pt>
          <cx:pt idx="23">2.6000000000000001</cx:pt>
          <cx:pt idx="24">2.7999999999999998</cx:pt>
          <cx:pt idx="25">2.3999999999999999</cx:pt>
          <cx:pt idx="26">3.6000000000000001</cx:pt>
          <cx:pt idx="27">3.7999999999999998</cx:pt>
          <cx:pt idx="28">2.6000000000000001</cx:pt>
          <cx:pt idx="29">3.3999999999999999</cx:pt>
          <cx:pt idx="30">4</cx:pt>
          <cx:pt idx="31">3.7999999999999998</cx:pt>
          <cx:pt idx="32">3.2000000000000002</cx:pt>
          <cx:pt idx="33">4</cx:pt>
          <cx:pt idx="34">3.2000000000000002</cx:pt>
          <cx:pt idx="35">3.7999999999999998</cx:pt>
          <cx:pt idx="36">3.7999999999999998</cx:pt>
          <cx:pt idx="37">4.2000000000000002</cx:pt>
          <cx:pt idx="38">4.2000000000000002</cx:pt>
          <cx:pt idx="39">3.6000000000000001</cx:pt>
          <cx:pt idx="40">3</cx:pt>
          <cx:pt idx="41">2.2000000000000002</cx:pt>
          <cx:pt idx="42">3.6000000000000001</cx:pt>
          <cx:pt idx="43">3.3999999999999999</cx:pt>
          <cx:pt idx="44">4.4000000000000004</cx:pt>
          <cx:pt idx="45">3.3999999999999999</cx:pt>
          <cx:pt idx="46">5.4000000000000004</cx:pt>
          <cx:pt idx="47">2.7999999999999998</cx:pt>
          <cx:pt idx="48">4.4000000000000004</cx:pt>
          <cx:pt idx="49">3.3999999999999999</cx:pt>
          <cx:pt idx="50">3.2000000000000002</cx:pt>
          <cx:pt idx="51">3.2000000000000002</cx:pt>
          <cx:pt idx="52">4.2000000000000002</cx:pt>
          <cx:pt idx="53">4.5999999999999996</cx:pt>
          <cx:pt idx="54">2.7999999999999998</cx:pt>
          <cx:pt idx="55">4.4000000000000004</cx:pt>
          <cx:pt idx="56">3.6000000000000001</cx:pt>
          <cx:pt idx="57">2.3999999999999999</cx:pt>
          <cx:pt idx="58">4</cx:pt>
          <cx:pt idx="59">3.7999999999999998</cx:pt>
          <cx:pt idx="60">3.6000000000000001</cx:pt>
          <cx:pt idx="61">3.6000000000000001</cx:pt>
          <cx:pt idx="62">3.7999999999999998</cx:pt>
          <cx:pt idx="63">3.3999999999999999</cx:pt>
          <cx:pt idx="64">3.3999999999999999</cx:pt>
          <cx:pt idx="65">1.8</cx:pt>
          <cx:pt idx="66">2.2000000000000002</cx:pt>
          <cx:pt idx="67">3.7999999999999998</cx:pt>
          <cx:pt idx="68">2.7999999999999998</cx:pt>
          <cx:pt idx="69">5.2000000000000002</cx:pt>
          <cx:pt idx="70">3.3999999999999999</cx:pt>
          <cx:pt idx="71">2.7999999999999998</cx:pt>
          <cx:pt idx="72">4</cx:pt>
          <cx:pt idx="73">2.3999999999999999</cx:pt>
          <cx:pt idx="74">3.6000000000000001</cx:pt>
          <cx:pt idx="75">2.7999999999999998</cx:pt>
          <cx:pt idx="76">2.3999999999999999</cx:pt>
          <cx:pt idx="77">2.3999999999999999</cx:pt>
          <cx:pt idx="78">3.6000000000000001</cx:pt>
          <cx:pt idx="79">3.2000000000000002</cx:pt>
          <cx:pt idx="80">2.3999999999999999</cx:pt>
          <cx:pt idx="81">4.5999999999999996</cx:pt>
          <cx:pt idx="82">3.2000000000000002</cx:pt>
          <cx:pt idx="83">3.7999999999999998</cx:pt>
          <cx:pt idx="84">2.6000000000000001</cx:pt>
          <cx:pt idx="85">4</cx:pt>
          <cx:pt idx="86">2.6000000000000001</cx:pt>
          <cx:pt idx="87">2.3999999999999999</cx:pt>
          <cx:pt idx="88">3.2000000000000002</cx:pt>
          <cx:pt idx="89">3.6000000000000001</cx:pt>
          <cx:pt idx="90">4</cx:pt>
          <cx:pt idx="91">3.6000000000000001</cx:pt>
          <cx:pt idx="92">2.3999999999999999</cx:pt>
          <cx:pt idx="93">3.2000000000000002</cx:pt>
          <cx:pt idx="94">2.7999999999999998</cx:pt>
          <cx:pt idx="95">3.6000000000000001</cx:pt>
          <cx:pt idx="96">4</cx:pt>
          <cx:pt idx="97">2.6000000000000001</cx:pt>
          <cx:pt idx="98">3.6000000000000001</cx:pt>
          <cx:pt idx="99">3</cx:pt>
        </cx:lvl>
      </cx:numDim>
    </cx:data>
  </cx:chartData>
  <cx:chart>
    <cx:title pos="t" align="ctr" overlay="0">
      <cx:tx>
        <cx:txData>
          <cx:v>Histogram of Dice averages</cx:v>
        </cx:txData>
      </cx:tx>
      <cx:txPr>
        <a:bodyPr rot="0" spcFirstLastPara="1" vertOverflow="ellipsis" vert="horz" wrap="square" lIns="38100" tIns="19050" rIns="38100" bIns="19050" anchor="ctr" anchorCtr="1" compatLnSpc="0"/>
        <a:lstStyle/>
        <a:p>
          <a:pPr algn="ctr" rtl="0">
            <a:defRPr sz="1400" b="0" i="0" u="none" strike="noStrike" baseline="0">
              <a:solidFill>
                <a:sysClr val="windowText" lastClr="000000">
                  <a:lumMod val="65000"/>
                  <a:lumOff val="35000"/>
                </a:sysClr>
              </a:solidFill>
              <a:latin typeface="+mn-lt"/>
              <a:ea typeface="+mn-ea"/>
              <a:cs typeface="+mn-cs"/>
            </a:defRPr>
          </a:pPr>
          <a:r>
            <a:rPr kumimoji="0" lang="en-GB" sz="1400" b="0" i="0" u="none" strike="noStrike" kern="0" cap="none" spc="0" normalizeH="0" baseline="0" noProof="0">
              <a:ln>
                <a:noFill/>
              </a:ln>
              <a:solidFill>
                <a:sysClr val="windowText" lastClr="000000">
                  <a:lumMod val="65000"/>
                  <a:lumOff val="35000"/>
                </a:sysClr>
              </a:solidFill>
              <a:effectLst/>
              <a:uLnTx/>
              <a:uFillTx/>
              <a:latin typeface="Calibri" panose="020F0502020204030204"/>
            </a:rPr>
            <a:t>Histogram of Dice averages</a:t>
          </a:r>
        </a:p>
      </cx:txPr>
    </cx:title>
    <cx:plotArea>
      <cx:plotAreaRegion>
        <cx:series layoutId="clusteredColumn" uniqueId="{9AD447FA-E4AD-9240-9DAF-AFA3370E7D85}">
          <cx:dataId val="0"/>
          <cx:layoutPr>
            <cx:binning intervalClosed="r"/>
          </cx:layoutPr>
        </cx:series>
      </cx:plotAreaRegion>
      <cx:axis id="0">
        <cx:catScaling gapWidth="0"/>
        <cx:title>
          <cx:tx>
            <cx:txData>
              <cx:v>Average of dice rolled 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/>
              </a:pPr>
              <a:r>
                <a:rPr lang="en-GB" sz="900" b="0" i="0" u="none" strike="noStrike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Calibri" panose="020F0502020204030204"/>
                </a:rPr>
                <a:t>Average of dice rolled </a:t>
              </a:r>
            </a:p>
          </cx:txPr>
        </cx:title>
        <cx:tickLabels/>
      </cx:axis>
      <cx:axis id="1">
        <cx:valScaling/>
        <cx:title>
          <cx:tx>
            <cx:txData>
              <cx:v>Number of rolls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/>
              </a:pPr>
              <a:r>
                <a:rPr lang="en-GB" sz="900" b="0" i="0" u="none" strike="noStrike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Calibri" panose="020F0502020204030204"/>
                </a:rPr>
                <a:t>Number of rolls</a:t>
              </a:r>
            </a:p>
          </cx:txPr>
        </cx:title>
        <cx:majorGridlines/>
        <cx:tickLabels/>
      </cx:axis>
    </cx:plotArea>
  </cx:chart>
</cx:chartSpace>
</file>

<file path=ppt/charts/chartEx2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numDim type="val">
        <cx:f>'central limit theorum'!$H$2:$H$101</cx:f>
        <cx:lvl ptCount="100" formatCode="General">
          <cx:pt idx="0">3</cx:pt>
          <cx:pt idx="1">2.2000000000000002</cx:pt>
          <cx:pt idx="2">4</cx:pt>
          <cx:pt idx="3">4.4000000000000004</cx:pt>
          <cx:pt idx="4">2.2000000000000002</cx:pt>
          <cx:pt idx="5">4</cx:pt>
          <cx:pt idx="6">2.3999999999999999</cx:pt>
          <cx:pt idx="7">3.3999999999999999</cx:pt>
          <cx:pt idx="8">4</cx:pt>
          <cx:pt idx="9">2.2000000000000002</cx:pt>
          <cx:pt idx="10">2.3999999999999999</cx:pt>
          <cx:pt idx="11">1.2</cx:pt>
          <cx:pt idx="12">3.3999999999999999</cx:pt>
          <cx:pt idx="13">4.2000000000000002</cx:pt>
          <cx:pt idx="14">4.2000000000000002</cx:pt>
          <cx:pt idx="15">1.8</cx:pt>
          <cx:pt idx="16">3.6000000000000001</cx:pt>
          <cx:pt idx="17">3.6000000000000001</cx:pt>
          <cx:pt idx="18">4</cx:pt>
          <cx:pt idx="19">2.2000000000000002</cx:pt>
          <cx:pt idx="20">2.7999999999999998</cx:pt>
          <cx:pt idx="21">3.3999999999999999</cx:pt>
          <cx:pt idx="22">3.3999999999999999</cx:pt>
          <cx:pt idx="23">3</cx:pt>
          <cx:pt idx="24">4.5999999999999996</cx:pt>
          <cx:pt idx="25">1.8</cx:pt>
          <cx:pt idx="26">2.3999999999999999</cx:pt>
          <cx:pt idx="27">3.6000000000000001</cx:pt>
          <cx:pt idx="28">3.3999999999999999</cx:pt>
          <cx:pt idx="29">4</cx:pt>
          <cx:pt idx="30">2</cx:pt>
          <cx:pt idx="31">2.2000000000000002</cx:pt>
          <cx:pt idx="32">3.6000000000000001</cx:pt>
          <cx:pt idx="33">3.6000000000000001</cx:pt>
          <cx:pt idx="34">4.4000000000000004</cx:pt>
          <cx:pt idx="35">3</cx:pt>
          <cx:pt idx="36">3.3999999999999999</cx:pt>
          <cx:pt idx="37">3</cx:pt>
          <cx:pt idx="38">5.2000000000000002</cx:pt>
          <cx:pt idx="39">3.7999999999999998</cx:pt>
          <cx:pt idx="40">2.6000000000000001</cx:pt>
          <cx:pt idx="41">3.7999999999999998</cx:pt>
          <cx:pt idx="42">4</cx:pt>
          <cx:pt idx="43">3</cx:pt>
          <cx:pt idx="44">3.2000000000000002</cx:pt>
          <cx:pt idx="45">2.3999999999999999</cx:pt>
          <cx:pt idx="46">4.5999999999999996</cx:pt>
          <cx:pt idx="47">1.8</cx:pt>
          <cx:pt idx="48">3.2000000000000002</cx:pt>
          <cx:pt idx="49">3.2000000000000002</cx:pt>
          <cx:pt idx="50">3.3999999999999999</cx:pt>
          <cx:pt idx="51">3.6000000000000001</cx:pt>
          <cx:pt idx="52">2.7999999999999998</cx:pt>
          <cx:pt idx="53">3.6000000000000001</cx:pt>
          <cx:pt idx="54">2.7999999999999998</cx:pt>
          <cx:pt idx="55">3.7999999999999998</cx:pt>
          <cx:pt idx="56">3</cx:pt>
          <cx:pt idx="57">2.3999999999999999</cx:pt>
          <cx:pt idx="58">3.7999999999999998</cx:pt>
          <cx:pt idx="59">2.6000000000000001</cx:pt>
          <cx:pt idx="60">2.6000000000000001</cx:pt>
          <cx:pt idx="61">2.2000000000000002</cx:pt>
          <cx:pt idx="62">3</cx:pt>
          <cx:pt idx="63">3.6000000000000001</cx:pt>
          <cx:pt idx="64">4.5999999999999996</cx:pt>
          <cx:pt idx="65">5.2000000000000002</cx:pt>
          <cx:pt idx="66">3.6000000000000001</cx:pt>
          <cx:pt idx="67">3.2000000000000002</cx:pt>
          <cx:pt idx="68">3</cx:pt>
          <cx:pt idx="69">4.2000000000000002</cx:pt>
          <cx:pt idx="70">2.6000000000000001</cx:pt>
          <cx:pt idx="71">3.6000000000000001</cx:pt>
          <cx:pt idx="72">2.3999999999999999</cx:pt>
          <cx:pt idx="73">3.2000000000000002</cx:pt>
          <cx:pt idx="74">4</cx:pt>
          <cx:pt idx="75">4</cx:pt>
          <cx:pt idx="76">4.5999999999999996</cx:pt>
          <cx:pt idx="77">2.6000000000000001</cx:pt>
          <cx:pt idx="78">2.7999999999999998</cx:pt>
          <cx:pt idx="79">3.6000000000000001</cx:pt>
          <cx:pt idx="80">3.7999999999999998</cx:pt>
          <cx:pt idx="81">4.7999999999999998</cx:pt>
          <cx:pt idx="82">4</cx:pt>
          <cx:pt idx="83">3.3999999999999999</cx:pt>
          <cx:pt idx="84">4.2000000000000002</cx:pt>
          <cx:pt idx="85">3</cx:pt>
          <cx:pt idx="86">3.7999999999999998</cx:pt>
          <cx:pt idx="87">3.3999999999999999</cx:pt>
          <cx:pt idx="88">5</cx:pt>
          <cx:pt idx="89">3.7999999999999998</cx:pt>
          <cx:pt idx="90">2.7999999999999998</cx:pt>
          <cx:pt idx="91">4.5999999999999996</cx:pt>
          <cx:pt idx="92">1.8</cx:pt>
          <cx:pt idx="93">3</cx:pt>
          <cx:pt idx="94">1.8</cx:pt>
          <cx:pt idx="95">1.3999999999999999</cx:pt>
          <cx:pt idx="96">2.7999999999999998</cx:pt>
          <cx:pt idx="97">3.3999999999999999</cx:pt>
          <cx:pt idx="98">4.2000000000000002</cx:pt>
          <cx:pt idx="99">4.7999999999999998</cx:pt>
        </cx:lvl>
      </cx:numDim>
    </cx:data>
  </cx:chartData>
  <cx:chart>
    <cx:title pos="t" align="ctr" overlay="0">
      <cx:tx>
        <cx:txData>
          <cx:v>Box Plot mean of dice</cx:v>
        </cx:txData>
      </cx:tx>
      <cx:txPr>
        <a:bodyPr spcFirstLastPara="1" vertOverflow="ellipsis" horzOverflow="overflow" wrap="square" lIns="0" tIns="0" rIns="0" bIns="0" anchor="ctr" anchorCtr="1"/>
        <a:lstStyle/>
        <a:p>
          <a:pPr algn="ctr" rtl="0">
            <a:defRPr/>
          </a:pPr>
          <a:r>
            <a:rPr lang="en-GB" sz="1400" b="0" i="0" u="none" strike="noStrike" baseline="0">
              <a:solidFill>
                <a:sysClr val="windowText" lastClr="000000">
                  <a:lumMod val="65000"/>
                  <a:lumOff val="35000"/>
                </a:sysClr>
              </a:solidFill>
              <a:latin typeface="Calibri" panose="020F0502020204030204"/>
            </a:rPr>
            <a:t>Box Plot mean of dice</a:t>
          </a:r>
        </a:p>
      </cx:txPr>
    </cx:title>
    <cx:plotArea>
      <cx:plotAreaRegion>
        <cx:series layoutId="boxWhisker" uniqueId="{696E3005-A785-AB4F-9C01-62498742E84F}">
          <cx:dataLabels pos="r">
            <cx:visibility seriesName="0" categoryName="0" value="1"/>
          </cx:dataLabels>
          <cx:dataId val="0"/>
          <cx:layoutPr>
            <cx:visibility meanLine="0" meanMarker="1" nonoutliers="0" outliers="1"/>
            <cx:statistics quartileMethod="exclusive"/>
          </cx:layoutPr>
        </cx:series>
      </cx:plotAreaRegion>
      <cx:axis id="0">
        <cx:catScaling gapWidth="1"/>
        <cx:tickLabels/>
      </cx:axis>
      <cx:axis id="1">
        <cx:valScaling/>
        <cx:majorGridlines/>
        <cx:tickLabels/>
      </cx:axis>
    </cx:plotArea>
  </cx:chart>
</cx:chartSpace>
</file>

<file path=ppt/charts/chartEx3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numDim type="val">
        <cx:f>Sheet1!$H$2:$H$101</cx:f>
        <cx:lvl ptCount="100" formatCode="General">
          <cx:pt idx="0">3.3999999999999999</cx:pt>
          <cx:pt idx="1">3.6000000000000001</cx:pt>
          <cx:pt idx="2">3.3999999999999999</cx:pt>
          <cx:pt idx="3">3</cx:pt>
          <cx:pt idx="4">2.7999999999999998</cx:pt>
          <cx:pt idx="5">3</cx:pt>
          <cx:pt idx="6">2.7999999999999998</cx:pt>
          <cx:pt idx="7">4.2000000000000002</cx:pt>
          <cx:pt idx="8">4.5999999999999996</cx:pt>
          <cx:pt idx="9">2.7999999999999998</cx:pt>
          <cx:pt idx="10">4.2000000000000002</cx:pt>
          <cx:pt idx="11">2.7999999999999998</cx:pt>
          <cx:pt idx="12">2.7999999999999998</cx:pt>
          <cx:pt idx="13">4.4000000000000004</cx:pt>
          <cx:pt idx="14">2</cx:pt>
          <cx:pt idx="15">1.6000000000000001</cx:pt>
          <cx:pt idx="16">4</cx:pt>
          <cx:pt idx="17">4</cx:pt>
          <cx:pt idx="18">3.3999999999999999</cx:pt>
          <cx:pt idx="19">3.6000000000000001</cx:pt>
          <cx:pt idx="20">3.7999999999999998</cx:pt>
          <cx:pt idx="21">4.4000000000000004</cx:pt>
          <cx:pt idx="22">4.2000000000000002</cx:pt>
          <cx:pt idx="23">2.6000000000000001</cx:pt>
          <cx:pt idx="24">2.7999999999999998</cx:pt>
          <cx:pt idx="25">2.3999999999999999</cx:pt>
          <cx:pt idx="26">3.6000000000000001</cx:pt>
          <cx:pt idx="27">3.7999999999999998</cx:pt>
          <cx:pt idx="28">2.6000000000000001</cx:pt>
          <cx:pt idx="29">3.3999999999999999</cx:pt>
          <cx:pt idx="30">4</cx:pt>
          <cx:pt idx="31">3.7999999999999998</cx:pt>
          <cx:pt idx="32">3.2000000000000002</cx:pt>
          <cx:pt idx="33">4</cx:pt>
          <cx:pt idx="34">3.2000000000000002</cx:pt>
          <cx:pt idx="35">3.7999999999999998</cx:pt>
          <cx:pt idx="36">3.7999999999999998</cx:pt>
          <cx:pt idx="37">4.2000000000000002</cx:pt>
          <cx:pt idx="38">4.2000000000000002</cx:pt>
          <cx:pt idx="39">3.6000000000000001</cx:pt>
          <cx:pt idx="40">3</cx:pt>
          <cx:pt idx="41">2.2000000000000002</cx:pt>
          <cx:pt idx="42">3.6000000000000001</cx:pt>
          <cx:pt idx="43">3.3999999999999999</cx:pt>
          <cx:pt idx="44">4.4000000000000004</cx:pt>
          <cx:pt idx="45">3.3999999999999999</cx:pt>
          <cx:pt idx="46">5.4000000000000004</cx:pt>
          <cx:pt idx="47">2.7999999999999998</cx:pt>
          <cx:pt idx="48">4.4000000000000004</cx:pt>
          <cx:pt idx="49">3.3999999999999999</cx:pt>
          <cx:pt idx="50">3.2000000000000002</cx:pt>
          <cx:pt idx="51">3.2000000000000002</cx:pt>
          <cx:pt idx="52">4.2000000000000002</cx:pt>
          <cx:pt idx="53">4.5999999999999996</cx:pt>
          <cx:pt idx="54">2.7999999999999998</cx:pt>
          <cx:pt idx="55">4.4000000000000004</cx:pt>
          <cx:pt idx="56">3.6000000000000001</cx:pt>
          <cx:pt idx="57">2.3999999999999999</cx:pt>
          <cx:pt idx="58">4</cx:pt>
          <cx:pt idx="59">3.7999999999999998</cx:pt>
          <cx:pt idx="60">3.6000000000000001</cx:pt>
          <cx:pt idx="61">3.6000000000000001</cx:pt>
          <cx:pt idx="62">3.7999999999999998</cx:pt>
          <cx:pt idx="63">3.3999999999999999</cx:pt>
          <cx:pt idx="64">3.3999999999999999</cx:pt>
          <cx:pt idx="65">1.8</cx:pt>
          <cx:pt idx="66">2.2000000000000002</cx:pt>
          <cx:pt idx="67">3.7999999999999998</cx:pt>
          <cx:pt idx="68">2.7999999999999998</cx:pt>
          <cx:pt idx="69">5.2000000000000002</cx:pt>
          <cx:pt idx="70">3.3999999999999999</cx:pt>
          <cx:pt idx="71">2.7999999999999998</cx:pt>
          <cx:pt idx="72">4</cx:pt>
          <cx:pt idx="73">2.3999999999999999</cx:pt>
          <cx:pt idx="74">3.6000000000000001</cx:pt>
          <cx:pt idx="75">2.7999999999999998</cx:pt>
          <cx:pt idx="76">2.3999999999999999</cx:pt>
          <cx:pt idx="77">2.3999999999999999</cx:pt>
          <cx:pt idx="78">3.6000000000000001</cx:pt>
          <cx:pt idx="79">3.2000000000000002</cx:pt>
          <cx:pt idx="80">2.3999999999999999</cx:pt>
          <cx:pt idx="81">4.5999999999999996</cx:pt>
          <cx:pt idx="82">3.2000000000000002</cx:pt>
          <cx:pt idx="83">3.7999999999999998</cx:pt>
          <cx:pt idx="84">2.6000000000000001</cx:pt>
          <cx:pt idx="85">4</cx:pt>
          <cx:pt idx="86">2.6000000000000001</cx:pt>
          <cx:pt idx="87">2.3999999999999999</cx:pt>
          <cx:pt idx="88">3.2000000000000002</cx:pt>
          <cx:pt idx="89">3.6000000000000001</cx:pt>
          <cx:pt idx="90">4</cx:pt>
          <cx:pt idx="91">3.6000000000000001</cx:pt>
          <cx:pt idx="92">2.3999999999999999</cx:pt>
          <cx:pt idx="93">3.2000000000000002</cx:pt>
          <cx:pt idx="94">2.7999999999999998</cx:pt>
          <cx:pt idx="95">3.6000000000000001</cx:pt>
          <cx:pt idx="96">4</cx:pt>
          <cx:pt idx="97">2.6000000000000001</cx:pt>
          <cx:pt idx="98">3.6000000000000001</cx:pt>
          <cx:pt idx="99">3</cx:pt>
        </cx:lvl>
      </cx:numDim>
    </cx:data>
  </cx:chartData>
  <cx:chart>
    <cx:title pos="t" align="ctr" overlay="0">
      <cx:tx>
        <cx:txData>
          <cx:v>Histogram of Dice averages</cx:v>
        </cx:txData>
      </cx:tx>
      <cx:txPr>
        <a:bodyPr rot="0" spcFirstLastPara="1" vertOverflow="ellipsis" vert="horz" wrap="square" lIns="38100" tIns="19050" rIns="38100" bIns="19050" anchor="ctr" anchorCtr="1" compatLnSpc="0"/>
        <a:lstStyle/>
        <a:p>
          <a:pPr algn="ctr" rtl="0">
            <a:defRPr sz="1400" b="0" i="0" u="none" strike="noStrike" baseline="0">
              <a:solidFill>
                <a:sysClr val="windowText" lastClr="000000">
                  <a:lumMod val="65000"/>
                  <a:lumOff val="35000"/>
                </a:sysClr>
              </a:solidFill>
              <a:latin typeface="+mn-lt"/>
              <a:ea typeface="+mn-ea"/>
              <a:cs typeface="+mn-cs"/>
            </a:defRPr>
          </a:pPr>
          <a:r>
            <a:rPr kumimoji="0" lang="en-GB" sz="1400" b="0" i="0" u="none" strike="noStrike" kern="0" cap="none" spc="0" normalizeH="0" baseline="0" noProof="0">
              <a:ln>
                <a:noFill/>
              </a:ln>
              <a:solidFill>
                <a:sysClr val="windowText" lastClr="000000">
                  <a:lumMod val="65000"/>
                  <a:lumOff val="35000"/>
                </a:sysClr>
              </a:solidFill>
              <a:effectLst/>
              <a:uLnTx/>
              <a:uFillTx/>
              <a:latin typeface="Calibri" panose="020F0502020204030204"/>
            </a:rPr>
            <a:t>Histogram of Dice averages</a:t>
          </a:r>
        </a:p>
      </cx:txPr>
    </cx:title>
    <cx:plotArea>
      <cx:plotAreaRegion>
        <cx:series layoutId="clusteredColumn" uniqueId="{9AD447FA-E4AD-9240-9DAF-AFA3370E7D85}">
          <cx:dataId val="0"/>
          <cx:layoutPr>
            <cx:binning intervalClosed="r"/>
          </cx:layoutPr>
        </cx:series>
      </cx:plotAreaRegion>
      <cx:axis id="0">
        <cx:catScaling gapWidth="0"/>
        <cx:title>
          <cx:tx>
            <cx:txData>
              <cx:v>Average of dice rolled 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/>
              </a:pPr>
              <a:r>
                <a:rPr lang="en-GB" sz="900" b="0" i="0" u="none" strike="noStrike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Calibri" panose="020F0502020204030204"/>
                </a:rPr>
                <a:t>Average of dice rolled </a:t>
              </a:r>
            </a:p>
          </cx:txPr>
        </cx:title>
        <cx:tickLabels/>
      </cx:axis>
      <cx:axis id="1">
        <cx:valScaling/>
        <cx:title>
          <cx:tx>
            <cx:txData>
              <cx:v>Number of rolls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/>
              </a:pPr>
              <a:r>
                <a:rPr lang="en-GB" sz="900" b="0" i="0" u="none" strike="noStrike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Calibri" panose="020F0502020204030204"/>
                </a:rPr>
                <a:t>Number of rolls</a:t>
              </a:r>
            </a:p>
          </cx:txPr>
        </cx:title>
        <cx:majorGridlines/>
        <cx:tickLabels/>
      </cx:axis>
    </cx:plotArea>
  </cx:chart>
</cx:chartSpace>
</file>

<file path=ppt/charts/chartEx4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numDim type="val">
        <cx:f>'waiting times'!$A$1:$A$50</cx:f>
        <cx:lvl ptCount="50" formatCode="General">
          <cx:pt idx="0">20</cx:pt>
          <cx:pt idx="1">22</cx:pt>
          <cx:pt idx="2">34</cx:pt>
          <cx:pt idx="3">19</cx:pt>
          <cx:pt idx="4">19</cx:pt>
          <cx:pt idx="5">25</cx:pt>
          <cx:pt idx="6">19</cx:pt>
          <cx:pt idx="7">29</cx:pt>
          <cx:pt idx="8">26</cx:pt>
          <cx:pt idx="9">39</cx:pt>
          <cx:pt idx="10">18</cx:pt>
          <cx:pt idx="11">31</cx:pt>
          <cx:pt idx="12">29</cx:pt>
          <cx:pt idx="13">22</cx:pt>
          <cx:pt idx="14">20</cx:pt>
          <cx:pt idx="15">29</cx:pt>
          <cx:pt idx="16">18</cx:pt>
          <cx:pt idx="17">24</cx:pt>
          <cx:pt idx="18">22</cx:pt>
          <cx:pt idx="19">32</cx:pt>
          <cx:pt idx="20">21</cx:pt>
          <cx:pt idx="21">19</cx:pt>
          <cx:pt idx="22">18</cx:pt>
          <cx:pt idx="23">18</cx:pt>
          <cx:pt idx="24">29</cx:pt>
          <cx:pt idx="25">30</cx:pt>
          <cx:pt idx="26">20</cx:pt>
          <cx:pt idx="27">18</cx:pt>
          <cx:pt idx="28">24</cx:pt>
          <cx:pt idx="29">32</cx:pt>
          <cx:pt idx="30">38</cx:pt>
          <cx:pt idx="31">20</cx:pt>
          <cx:pt idx="32">32</cx:pt>
          <cx:pt idx="33">18</cx:pt>
          <cx:pt idx="34">24</cx:pt>
          <cx:pt idx="35">20</cx:pt>
          <cx:pt idx="36">17</cx:pt>
          <cx:pt idx="37">34</cx:pt>
          <cx:pt idx="38">33</cx:pt>
          <cx:pt idx="39">23</cx:pt>
          <cx:pt idx="40">29</cx:pt>
          <cx:pt idx="41">22</cx:pt>
          <cx:pt idx="42">18</cx:pt>
          <cx:pt idx="43">33</cx:pt>
          <cx:pt idx="44">34</cx:pt>
          <cx:pt idx="45">37</cx:pt>
          <cx:pt idx="46">18</cx:pt>
          <cx:pt idx="47">30</cx:pt>
          <cx:pt idx="48">25</cx:pt>
          <cx:pt idx="49">18</cx:pt>
        </cx:lvl>
      </cx:numDim>
    </cx:data>
    <cx:data id="1">
      <cx:numDim type="val">
        <cx:f>'waiting times'!$B$1:$B$50</cx:f>
        <cx:lvl ptCount="50" formatCode="General">
          <cx:pt idx="0">20</cx:pt>
          <cx:pt idx="1">21</cx:pt>
          <cx:pt idx="2">24</cx:pt>
          <cx:pt idx="3">24</cx:pt>
          <cx:pt idx="4">22</cx:pt>
          <cx:pt idx="5">23</cx:pt>
          <cx:pt idx="6">20</cx:pt>
          <cx:pt idx="7">22</cx:pt>
          <cx:pt idx="8">18</cx:pt>
          <cx:pt idx="9">20</cx:pt>
          <cx:pt idx="10">19</cx:pt>
          <cx:pt idx="11">16</cx:pt>
          <cx:pt idx="12">24</cx:pt>
          <cx:pt idx="13">20</cx:pt>
          <cx:pt idx="14">23</cx:pt>
          <cx:pt idx="15">22</cx:pt>
          <cx:pt idx="16">18</cx:pt>
          <cx:pt idx="17">24</cx:pt>
          <cx:pt idx="18">23</cx:pt>
          <cx:pt idx="19">24</cx:pt>
          <cx:pt idx="20">18</cx:pt>
          <cx:pt idx="21">18</cx:pt>
          <cx:pt idx="22">22</cx:pt>
          <cx:pt idx="23">23</cx:pt>
          <cx:pt idx="24">19</cx:pt>
          <cx:pt idx="25">21</cx:pt>
          <cx:pt idx="26">17</cx:pt>
          <cx:pt idx="27">17</cx:pt>
          <cx:pt idx="28">18</cx:pt>
          <cx:pt idx="29">18</cx:pt>
          <cx:pt idx="30">19</cx:pt>
          <cx:pt idx="31">17</cx:pt>
          <cx:pt idx="32">24</cx:pt>
          <cx:pt idx="33">23</cx:pt>
          <cx:pt idx="34">18</cx:pt>
          <cx:pt idx="35">24</cx:pt>
          <cx:pt idx="36">21</cx:pt>
          <cx:pt idx="37">24</cx:pt>
          <cx:pt idx="38">20</cx:pt>
          <cx:pt idx="39">24</cx:pt>
          <cx:pt idx="40">20</cx:pt>
          <cx:pt idx="41">23</cx:pt>
          <cx:pt idx="42">21</cx:pt>
          <cx:pt idx="43">19</cx:pt>
          <cx:pt idx="44">21</cx:pt>
          <cx:pt idx="45">21</cx:pt>
          <cx:pt idx="46">24</cx:pt>
          <cx:pt idx="47">20</cx:pt>
          <cx:pt idx="48">18</cx:pt>
          <cx:pt idx="49">23</cx:pt>
        </cx:lvl>
      </cx:numDim>
    </cx:data>
  </cx:chartData>
  <cx:chart>
    <cx:title pos="t" align="ctr" overlay="0">
      <cx:tx>
        <cx:txData>
          <cx:v>New waiting times</cx:v>
        </cx:txData>
      </cx:tx>
      <cx:txPr>
        <a:bodyPr spcFirstLastPara="1" vertOverflow="ellipsis" horzOverflow="overflow" wrap="square" lIns="0" tIns="0" rIns="0" bIns="0" anchor="ctr" anchorCtr="1"/>
        <a:lstStyle/>
        <a:p>
          <a:pPr algn="ctr" rtl="0">
            <a:defRPr/>
          </a:pPr>
          <a:r>
            <a:rPr lang="en-US" sz="1400" b="0" i="0" u="none" strike="noStrike" baseline="0">
              <a:solidFill>
                <a:sysClr val="windowText" lastClr="000000">
                  <a:lumMod val="65000"/>
                  <a:lumOff val="35000"/>
                </a:sysClr>
              </a:solidFill>
              <a:latin typeface="Calibri" panose="020F0502020204030204"/>
            </a:rPr>
            <a:t>New waiting times</a:t>
          </a:r>
        </a:p>
      </cx:txPr>
    </cx:title>
    <cx:plotArea>
      <cx:plotAreaRegion>
        <cx:series layoutId="boxWhisker" uniqueId="{2F1344B4-2143-4093-9491-AA3A415C55DD}">
          <cx:dataLabels pos="r">
            <cx:visibility seriesName="0" categoryName="0" value="1"/>
          </cx:dataLabels>
          <cx:dataId val="0"/>
          <cx:layoutPr>
            <cx:visibility meanLine="0" meanMarker="1" nonoutliers="0" outliers="1"/>
            <cx:statistics quartileMethod="exclusive"/>
          </cx:layoutPr>
        </cx:series>
        <cx:series layoutId="boxWhisker" uniqueId="{7532052A-73ED-446A-A15F-39A8D367FC2B}">
          <cx:dataLabels pos="r">
            <cx:visibility seriesName="0" categoryName="0" value="1"/>
          </cx:dataLabels>
          <cx:dataId val="1"/>
          <cx:layoutPr>
            <cx:visibility meanLine="0" meanMarker="1" nonoutliers="0" outliers="1"/>
            <cx:statistics quartileMethod="exclusive"/>
          </cx:layoutPr>
        </cx:series>
      </cx:plotAreaRegion>
      <cx:axis id="0">
        <cx:catScaling gapWidth="1"/>
        <cx:tickLabels/>
      </cx:axis>
      <cx:axis id="1">
        <cx:valScaling/>
        <cx:majorGridlines/>
        <cx:tickLabels/>
      </cx:axis>
    </cx:plotArea>
  </cx:chart>
</cx:chartSpace>
</file>

<file path=ppt/charts/chartEx5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numDim type="val">
        <cx:f>data!$A$2:$A$31</cx:f>
        <cx:lvl ptCount="30" formatCode="General">
          <cx:pt idx="0">25</cx:pt>
          <cx:pt idx="1">27</cx:pt>
          <cx:pt idx="2">27</cx:pt>
          <cx:pt idx="3">28</cx:pt>
          <cx:pt idx="4">26</cx:pt>
          <cx:pt idx="5">26</cx:pt>
          <cx:pt idx="6">30</cx:pt>
          <cx:pt idx="7">26</cx:pt>
          <cx:pt idx="8">29</cx:pt>
          <cx:pt idx="9">28</cx:pt>
          <cx:pt idx="10">23</cx:pt>
          <cx:pt idx="11">26</cx:pt>
          <cx:pt idx="12">25</cx:pt>
          <cx:pt idx="13">24</cx:pt>
          <cx:pt idx="14">26</cx:pt>
          <cx:pt idx="15">27</cx:pt>
          <cx:pt idx="16">25</cx:pt>
          <cx:pt idx="17">26</cx:pt>
          <cx:pt idx="18">28</cx:pt>
          <cx:pt idx="19">27</cx:pt>
          <cx:pt idx="20">26</cx:pt>
          <cx:pt idx="21">24</cx:pt>
          <cx:pt idx="22">24</cx:pt>
          <cx:pt idx="23">24</cx:pt>
          <cx:pt idx="24">28</cx:pt>
          <cx:pt idx="25">24</cx:pt>
          <cx:pt idx="26">26</cx:pt>
          <cx:pt idx="27">24</cx:pt>
          <cx:pt idx="28">26</cx:pt>
          <cx:pt idx="29">25</cx:pt>
        </cx:lvl>
      </cx:numDim>
    </cx:data>
    <cx:data id="1">
      <cx:numDim type="val">
        <cx:f>data!$B$2:$B$31</cx:f>
        <cx:lvl ptCount="30" formatCode="General">
          <cx:pt idx="0">28</cx:pt>
          <cx:pt idx="1">32</cx:pt>
          <cx:pt idx="2">38</cx:pt>
          <cx:pt idx="3">28</cx:pt>
          <cx:pt idx="4">36</cx:pt>
          <cx:pt idx="5">29</cx:pt>
          <cx:pt idx="6">30</cx:pt>
          <cx:pt idx="7">35</cx:pt>
          <cx:pt idx="8">33</cx:pt>
          <cx:pt idx="9">30</cx:pt>
          <cx:pt idx="10">34</cx:pt>
          <cx:pt idx="11">38</cx:pt>
          <cx:pt idx="12">33</cx:pt>
          <cx:pt idx="13">30</cx:pt>
          <cx:pt idx="14">32</cx:pt>
          <cx:pt idx="15">37</cx:pt>
          <cx:pt idx="16">29</cx:pt>
          <cx:pt idx="17">37</cx:pt>
          <cx:pt idx="18">29</cx:pt>
          <cx:pt idx="19">34</cx:pt>
          <cx:pt idx="20">34</cx:pt>
          <cx:pt idx="21">29</cx:pt>
          <cx:pt idx="22">35</cx:pt>
          <cx:pt idx="23">31</cx:pt>
          <cx:pt idx="24">33</cx:pt>
          <cx:pt idx="25">37</cx:pt>
          <cx:pt idx="26">32</cx:pt>
          <cx:pt idx="27">29</cx:pt>
          <cx:pt idx="28">32</cx:pt>
          <cx:pt idx="29">34</cx:pt>
        </cx:lvl>
      </cx:numDim>
    </cx:data>
    <cx:data id="2">
      <cx:numDim type="val">
        <cx:f>data!$C$2:$C$31</cx:f>
        <cx:lvl ptCount="30" formatCode="General">
          <cx:pt idx="0">30</cx:pt>
          <cx:pt idx="1">32</cx:pt>
          <cx:pt idx="2">26</cx:pt>
          <cx:pt idx="3">34</cx:pt>
          <cx:pt idx="4">34</cx:pt>
          <cx:pt idx="5">32</cx:pt>
          <cx:pt idx="6">31</cx:pt>
          <cx:pt idx="7">28</cx:pt>
          <cx:pt idx="8">35</cx:pt>
          <cx:pt idx="9">32</cx:pt>
          <cx:pt idx="10">33</cx:pt>
          <cx:pt idx="11">34</cx:pt>
          <cx:pt idx="12">35</cx:pt>
          <cx:pt idx="13">31</cx:pt>
          <cx:pt idx="14">28</cx:pt>
          <cx:pt idx="15">34</cx:pt>
          <cx:pt idx="16">32</cx:pt>
          <cx:pt idx="17">33</cx:pt>
          <cx:pt idx="18">31</cx:pt>
          <cx:pt idx="19">33</cx:pt>
          <cx:pt idx="20">34</cx:pt>
          <cx:pt idx="21">34</cx:pt>
          <cx:pt idx="22">31</cx:pt>
          <cx:pt idx="23">27</cx:pt>
          <cx:pt idx="24">35</cx:pt>
          <cx:pt idx="25">30</cx:pt>
          <cx:pt idx="26">30</cx:pt>
          <cx:pt idx="27">27</cx:pt>
          <cx:pt idx="28">34</cx:pt>
          <cx:pt idx="29">33</cx:pt>
        </cx:lvl>
      </cx:numDim>
    </cx:data>
    <cx:data id="3">
      <cx:numDim type="val">
        <cx:f>data!$D$2:$D$31</cx:f>
        <cx:lvl ptCount="30" formatCode="General">
          <cx:pt idx="0">34</cx:pt>
          <cx:pt idx="1">45</cx:pt>
          <cx:pt idx="2">43</cx:pt>
          <cx:pt idx="3">32</cx:pt>
          <cx:pt idx="4">41</cx:pt>
          <cx:pt idx="5">34</cx:pt>
          <cx:pt idx="6">41</cx:pt>
          <cx:pt idx="7">35</cx:pt>
          <cx:pt idx="8">35</cx:pt>
          <cx:pt idx="9">39</cx:pt>
          <cx:pt idx="10">42</cx:pt>
          <cx:pt idx="11">41</cx:pt>
          <cx:pt idx="12">37</cx:pt>
          <cx:pt idx="13">31</cx:pt>
          <cx:pt idx="14">37</cx:pt>
          <cx:pt idx="15">31</cx:pt>
          <cx:pt idx="16">41</cx:pt>
          <cx:pt idx="17">34</cx:pt>
          <cx:pt idx="18">40</cx:pt>
          <cx:pt idx="19">40</cx:pt>
          <cx:pt idx="20">38</cx:pt>
          <cx:pt idx="21">44</cx:pt>
          <cx:pt idx="22">34</cx:pt>
          <cx:pt idx="23">34</cx:pt>
          <cx:pt idx="24">38</cx:pt>
          <cx:pt idx="25">43</cx:pt>
          <cx:pt idx="26">33</cx:pt>
          <cx:pt idx="27">32</cx:pt>
          <cx:pt idx="28">32</cx:pt>
          <cx:pt idx="29">42</cx:pt>
        </cx:lvl>
      </cx:numDim>
    </cx:data>
  </cx:chartData>
  <cx:chart>
    <cx:title pos="t" align="ctr" overlay="0">
      <cx:tx>
        <cx:txData>
          <cx:v>Journey to Work</cx:v>
        </cx:txData>
      </cx:tx>
      <cx:txPr>
        <a:bodyPr spcFirstLastPara="1" vertOverflow="ellipsis" horzOverflow="overflow" wrap="square" lIns="0" tIns="0" rIns="0" bIns="0" anchor="ctr" anchorCtr="1"/>
        <a:lstStyle/>
        <a:p>
          <a:pPr algn="ctr" rtl="0">
            <a:defRPr/>
          </a:pPr>
          <a:r>
            <a:rPr lang="en-GB" sz="1400" b="0" i="0" u="none" strike="noStrike" baseline="0">
              <a:solidFill>
                <a:sysClr val="windowText" lastClr="000000">
                  <a:lumMod val="65000"/>
                  <a:lumOff val="35000"/>
                </a:sysClr>
              </a:solidFill>
              <a:latin typeface="Calibri" panose="020F0502020204030204"/>
            </a:rPr>
            <a:t>Journey to Work</a:t>
          </a:r>
        </a:p>
      </cx:txPr>
    </cx:title>
    <cx:plotArea>
      <cx:plotAreaRegion>
        <cx:series layoutId="boxWhisker" uniqueId="{E06876D3-A745-B640-84FE-00A053621FC0}">
          <cx:tx>
            <cx:txData>
              <cx:f>data!$A$1</cx:f>
              <cx:v>Route A</cx:v>
            </cx:txData>
          </cx:tx>
          <cx:dataLabels pos="r">
            <cx:visibility seriesName="0" categoryName="0" value="1"/>
          </cx:dataLabels>
          <cx:dataId val="0"/>
          <cx:layoutPr>
            <cx:visibility meanLine="0" meanMarker="1" nonoutliers="0" outliers="1"/>
            <cx:statistics quartileMethod="exclusive"/>
          </cx:layoutPr>
        </cx:series>
        <cx:series layoutId="boxWhisker" uniqueId="{2E839CF5-FA39-684C-BC27-FF2EE5D6E0D1}">
          <cx:tx>
            <cx:txData>
              <cx:f>data!$B$1</cx:f>
              <cx:v> Route B</cx:v>
            </cx:txData>
          </cx:tx>
          <cx:dataLabels pos="r">
            <cx:visibility seriesName="0" categoryName="0" value="1"/>
          </cx:dataLabels>
          <cx:dataId val="1"/>
          <cx:layoutPr>
            <cx:visibility meanLine="0" meanMarker="1" nonoutliers="0" outliers="1"/>
            <cx:statistics quartileMethod="exclusive"/>
          </cx:layoutPr>
        </cx:series>
        <cx:series layoutId="boxWhisker" uniqueId="{AA6A38F1-7EA6-C444-9BC1-8E3ED8657774}">
          <cx:tx>
            <cx:txData>
              <cx:f>data!$C$1</cx:f>
              <cx:v>Route C</cx:v>
            </cx:txData>
          </cx:tx>
          <cx:spPr>
            <a:solidFill>
              <a:schemeClr val="accent1"/>
            </a:solidFill>
          </cx:spPr>
          <cx:dataLabels pos="r">
            <cx:visibility seriesName="0" categoryName="0" value="1"/>
          </cx:dataLabels>
          <cx:dataId val="2"/>
          <cx:layoutPr>
            <cx:visibility meanLine="0" meanMarker="1" nonoutliers="0" outliers="1"/>
            <cx:statistics quartileMethod="exclusive"/>
          </cx:layoutPr>
        </cx:series>
        <cx:series layoutId="boxWhisker" uniqueId="{BF2A1754-B5BA-E240-8444-57150CCB1B77}">
          <cx:tx>
            <cx:txData>
              <cx:f>data!$D$1</cx:f>
              <cx:v> Route D</cx:v>
            </cx:txData>
          </cx:tx>
          <cx:dataLabels pos="r">
            <cx:visibility seriesName="0" categoryName="0" value="1"/>
          </cx:dataLabels>
          <cx:dataId val="3"/>
          <cx:layoutPr>
            <cx:visibility meanLine="0" meanMarker="1" nonoutliers="0" outliers="1"/>
            <cx:statistics quartileMethod="exclusive"/>
          </cx:layoutPr>
        </cx:series>
      </cx:plotAreaRegion>
      <cx:axis id="0">
        <cx:catScaling gapWidth="1"/>
        <cx:tickLabels/>
      </cx:axis>
      <cx:axis id="1">
        <cx:valScaling/>
        <cx:majorGridlines/>
        <cx:tickLabels/>
      </cx:axis>
    </cx:plotArea>
    <cx:legend pos="r" align="ctr" overlay="0"/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6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40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>
        <a:solidFill>
          <a:schemeClr val="phClr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36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charts/style8.xml><?xml version="1.0" encoding="utf-8"?>
<cs:chartStyle xmlns:cs="http://schemas.microsoft.com/office/drawing/2012/chartStyle" xmlns:a="http://schemas.openxmlformats.org/drawingml/2006/main" id="40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>
        <a:solidFill>
          <a:schemeClr val="phClr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charts/style9.xml><?xml version="1.0" encoding="utf-8"?>
<cs:chartStyle xmlns:cs="http://schemas.microsoft.com/office/drawing/2012/chartStyle" xmlns:a="http://schemas.openxmlformats.org/drawingml/2006/main" id="40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>
        <a:solidFill>
          <a:schemeClr val="phClr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4301079" cy="340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623238" y="0"/>
            <a:ext cx="4301079" cy="340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6455237"/>
            <a:ext cx="4301079" cy="341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623238" y="6455237"/>
            <a:ext cx="4301079" cy="341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9452C99-4959-E940-8F7B-5557E0AFCF0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5680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568523" y="482600"/>
            <a:ext cx="5058076" cy="608805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Slide Image Placeholder 7">
            <a:extLst>
              <a:ext uri="{FF2B5EF4-FFF2-40B4-BE49-F238E27FC236}">
                <a16:creationId xmlns:a16="http://schemas.microsoft.com/office/drawing/2014/main" id="{D3087D35-FBB4-BD4B-AB19-21D35883755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5113" y="482600"/>
            <a:ext cx="4251325" cy="31892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F7EFE-092A-F94E-A667-2C8EDDF76D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7726574" y="6632572"/>
            <a:ext cx="2197746" cy="1651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100" b="1">
                <a:solidFill>
                  <a:srgbClr val="AB182D"/>
                </a:solidFill>
                <a:latin typeface="+mn-lt"/>
              </a:defRPr>
            </a:lvl1pPr>
          </a:lstStyle>
          <a:p>
            <a:fld id="{DFF4C9C5-7A53-8C4F-BDC2-10FE33EC873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7B7074-24C7-784E-B028-17C44BA6F785}"/>
              </a:ext>
            </a:extLst>
          </p:cNvPr>
          <p:cNvSpPr/>
          <p:nvPr/>
        </p:nvSpPr>
        <p:spPr>
          <a:xfrm>
            <a:off x="264054" y="3742267"/>
            <a:ext cx="4230687" cy="2828386"/>
          </a:xfrm>
          <a:prstGeom prst="rect">
            <a:avLst/>
          </a:prstGeom>
          <a:noFill/>
          <a:ln w="31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EEFF64-9A6A-814F-8B08-6DF2855CB7CA}"/>
              </a:ext>
            </a:extLst>
          </p:cNvPr>
          <p:cNvSpPr txBox="1"/>
          <p:nvPr/>
        </p:nvSpPr>
        <p:spPr>
          <a:xfrm>
            <a:off x="264054" y="3742266"/>
            <a:ext cx="165787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notes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F53CAD-CF3E-3D4B-8CD0-DF15058351D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456363"/>
            <a:ext cx="4963319" cy="3413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rgbClr val="AB182D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b="1"/>
              <a:t>MADE </a:t>
            </a:r>
            <a:r>
              <a:rPr lang="en-US" b="1" err="1"/>
              <a:t>Programme</a:t>
            </a:r>
            <a:r>
              <a:rPr lang="en-US" b="1"/>
              <a:t>: </a:t>
            </a:r>
            <a:r>
              <a:rPr lang="en-US"/>
              <a:t>Level 5 – Continuous Improvement with Industry 4.0</a:t>
            </a:r>
          </a:p>
        </p:txBody>
      </p:sp>
    </p:spTree>
    <p:extLst>
      <p:ext uri="{BB962C8B-B14F-4D97-AF65-F5344CB8AC3E}">
        <p14:creationId xmlns:p14="http://schemas.microsoft.com/office/powerpoint/2010/main" val="2656698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141" userDrawn="1">
          <p15:clr>
            <a:srgbClr val="F26B43"/>
          </p15:clr>
        </p15:guide>
        <p15:guide id="2" pos="3126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1569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693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6885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5509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810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7667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6895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1238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1786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6019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431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889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8968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5815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0083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7981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2284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05120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573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5021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825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6393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2042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What did </a:t>
            </a:r>
            <a:r>
              <a:rPr lang="en-US" altLang="en-US" sz="1200" kern="0" err="1">
                <a:latin typeface="Calibri" panose="020F0502020204030204" pitchFamily="34" charset="0"/>
                <a:cs typeface="Calibri" panose="020F0502020204030204" pitchFamily="34" charset="0"/>
              </a:rPr>
              <a:t>Balle</a:t>
            </a:r>
            <a:r>
              <a:rPr lang="en-US" altLang="en-US" sz="1200" kern="0">
                <a:latin typeface="Calibri" panose="020F0502020204030204" pitchFamily="34" charset="0"/>
                <a:cs typeface="Calibri" panose="020F0502020204030204" pitchFamily="34" charset="0"/>
              </a:rPr>
              <a:t> say about Toyota and changeover times? 10% of all your production? Hence the focus on SMED.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06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20039F5-86C4-8440-A605-B833D8E054E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500"/>
            <a:ext cx="9144000" cy="51435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7341B92-FC5A-5445-AF51-D89735305F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718654"/>
            <a:ext cx="9143999" cy="465873"/>
          </a:xfrm>
          <a:prstGeom prst="rect">
            <a:avLst/>
          </a:prstGeom>
        </p:spPr>
        <p:txBody>
          <a:bodyPr lIns="288000" rIns="288000"/>
          <a:lstStyle>
            <a:lvl1pPr algn="l"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68B4ED9-D10B-A949-ABEA-B5A40031F1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184525"/>
            <a:ext cx="9144000" cy="1752600"/>
          </a:xfrm>
          <a:prstGeom prst="rect">
            <a:avLst/>
          </a:prstGeom>
        </p:spPr>
        <p:txBody>
          <a:bodyPr lIns="288000" rIns="288000"/>
          <a:lstStyle>
            <a:lvl1pPr marL="0" indent="0" algn="l">
              <a:buNone/>
              <a:defRPr sz="28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437116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502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8452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638089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48400" cy="555095"/>
          </a:xfrm>
          <a:prstGeom prst="rect">
            <a:avLst/>
          </a:prstGeom>
        </p:spPr>
        <p:txBody>
          <a:bodyPr lIns="288000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00202"/>
            <a:ext cx="8873067" cy="4525963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/>
            </a:lvl1pPr>
            <a:lvl2pPr>
              <a:buClr>
                <a:srgbClr val="AB182D"/>
              </a:buClr>
              <a:defRPr/>
            </a:lvl2pPr>
            <a:lvl3pPr>
              <a:buClr>
                <a:srgbClr val="AB182D"/>
              </a:buClr>
              <a:defRPr/>
            </a:lvl3pPr>
            <a:lvl4pPr>
              <a:buClr>
                <a:srgbClr val="AB182D"/>
              </a:buClr>
              <a:defRPr/>
            </a:lvl4pPr>
            <a:lvl5pPr>
              <a:buClr>
                <a:srgbClr val="AB182D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912724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822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846668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/>
          </a:p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1" y="846667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/>
          </a:p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743015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54762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4000" y="1535113"/>
            <a:ext cx="42433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4000" y="2174875"/>
            <a:ext cx="42433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31270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95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80765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0500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664432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0" y="834887"/>
            <a:ext cx="8686800" cy="5291276"/>
          </a:xfrm>
          <a:prstGeom prst="rect">
            <a:avLst/>
          </a:prstGeom>
        </p:spPr>
        <p:txBody>
          <a:bodyPr lIns="288000"/>
          <a:lstStyle>
            <a:lvl1pPr marL="457198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1pPr>
            <a:lvl2pPr marL="914395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2pPr>
            <a:lvl3pPr marL="1257293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3pPr>
            <a:lvl4pPr marL="1714490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4pPr>
            <a:lvl5pPr marL="2171688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endParaRPr lang="en-US"/>
          </a:p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041379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Line 10"/>
          <p:cNvSpPr>
            <a:spLocks noChangeShapeType="1"/>
          </p:cNvSpPr>
          <p:nvPr userDrawn="1"/>
        </p:nvSpPr>
        <p:spPr bwMode="auto">
          <a:xfrm>
            <a:off x="250825" y="836613"/>
            <a:ext cx="8642350" cy="0"/>
          </a:xfrm>
          <a:prstGeom prst="line">
            <a:avLst/>
          </a:prstGeom>
          <a:noFill/>
          <a:ln w="9525">
            <a:solidFill>
              <a:srgbClr val="AB182D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ea typeface="+mn-ea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6323012" y="6629799"/>
            <a:ext cx="282098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fld id="{6ABC9A00-CE28-C043-BEE2-088FBA0936C2}" type="slidenum">
              <a:rPr lang="en-GB" sz="1000" b="1" smtClean="0">
                <a:solidFill>
                  <a:srgbClr val="C00000"/>
                </a:solidFill>
                <a:latin typeface="Calibri"/>
                <a:cs typeface="Calibri"/>
              </a:rPr>
              <a:pPr algn="r" eaLnBrk="1" hangingPunct="1">
                <a:spcBef>
                  <a:spcPct val="50000"/>
                </a:spcBef>
              </a:pPr>
              <a:t>‹#›</a:t>
            </a:fld>
            <a:endParaRPr lang="en-GB" sz="1000" b="1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7DDB95B-BFD7-214F-B727-51E9A8EC1332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" y="40087"/>
            <a:ext cx="184725" cy="37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EDE962B-E12B-5F4A-A7AE-31D275C474A7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" y="1088397"/>
            <a:ext cx="47320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3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       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B8D64B15-EF6E-8348-9313-ADEA8DBE9EEC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152" y="188120"/>
            <a:ext cx="1264023" cy="4572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60" r:id="rId8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5pPr>
      <a:lvl6pPr marL="457198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6pPr>
      <a:lvl7pPr marL="914395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7pPr>
      <a:lvl8pPr marL="1371592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8pPr>
      <a:lvl9pPr marL="1828789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9pPr>
    </p:titleStyle>
    <p:bodyStyle>
      <a:lvl1pPr marL="342898" indent="-342898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46" indent="-285748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2993" indent="-228598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191" indent="-228598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388" indent="-228598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585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783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8980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177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microsoft.com/office/2014/relationships/chartEx" Target="../charts/chartEx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14/relationships/chartEx" Target="../charts/chartEx2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microsoft.com/office/2014/relationships/chartEx" Target="../charts/chartEx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flickr.com/photos/schuminweb/9719884621/in/pool-2129623@N20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microsoft.com/office/2014/relationships/chartEx" Target="../charts/chartEx4.xml"/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microsoft.com/office/2014/relationships/chartEx" Target="../charts/chartEx5.xml"/><Relationship Id="rId1" Type="http://schemas.openxmlformats.org/officeDocument/2006/relationships/slideLayout" Target="../slideLayouts/slideLayout3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E0C3170-6A65-A242-B9D3-9BA2C5C65F4D}"/>
              </a:ext>
            </a:extLst>
          </p:cNvPr>
          <p:cNvSpPr/>
          <p:nvPr/>
        </p:nvSpPr>
        <p:spPr>
          <a:xfrm>
            <a:off x="0" y="0"/>
            <a:ext cx="9144000" cy="59283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861E0E-7A41-2A4F-8FAE-13418EF07B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4" b="2714"/>
          <a:stretch/>
        </p:blipFill>
        <p:spPr>
          <a:xfrm>
            <a:off x="2330244" y="1064079"/>
            <a:ext cx="6813755" cy="486422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A50E2FF-DF5E-FA40-8859-9A43518E92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74" y="159026"/>
            <a:ext cx="9143999" cy="465873"/>
          </a:xfrm>
        </p:spPr>
        <p:txBody>
          <a:bodyPr/>
          <a:lstStyle/>
          <a:p>
            <a:r>
              <a:rPr lang="en-US">
                <a:solidFill>
                  <a:srgbClr val="228DDA"/>
                </a:solidFill>
              </a:rPr>
              <a:t>Level 5 – Continuous Improvement with Industry 4.0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753EE038-3E29-D74D-A186-D928EF9638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74" y="624897"/>
            <a:ext cx="9144000" cy="609600"/>
          </a:xfrm>
        </p:spPr>
        <p:txBody>
          <a:bodyPr lIns="288000" tIns="45720" rIns="288000" bIns="45720" anchor="t"/>
          <a:lstStyle/>
          <a:p>
            <a:r>
              <a:rPr lang="en-US" err="1">
                <a:solidFill>
                  <a:srgbClr val="228DDA"/>
                </a:solidFill>
                <a:latin typeface="Calibri"/>
                <a:ea typeface="ＭＳ Ｐゴシック"/>
                <a:cs typeface="Calibri"/>
              </a:rPr>
              <a:t>Analyse</a:t>
            </a:r>
            <a:r>
              <a:rPr lang="en-US">
                <a:solidFill>
                  <a:srgbClr val="228DDA"/>
                </a:solidFill>
                <a:latin typeface="Calibri"/>
                <a:ea typeface="ＭＳ Ｐゴシック"/>
                <a:cs typeface="Calibri"/>
              </a:rPr>
              <a:t> 2 – Confidence Intervals, Two sample T tests</a:t>
            </a:r>
          </a:p>
        </p:txBody>
      </p:sp>
    </p:spTree>
    <p:extLst>
      <p:ext uri="{BB962C8B-B14F-4D97-AF65-F5344CB8AC3E}">
        <p14:creationId xmlns:p14="http://schemas.microsoft.com/office/powerpoint/2010/main" val="850677094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76100-2D75-4A5E-83B5-9096F24CB8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3652D-DF66-46C7-967F-3FEA432BD7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FD02EF-CDE7-4D8F-971D-DD5C32EA3C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7014" y="2389618"/>
            <a:ext cx="4669971" cy="2078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958402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B698A-CA26-44A4-93CB-F0290FA133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5C9F2-1FE7-4C4F-855A-0D87CEA096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2EE9B2-E314-4D1E-A399-3A2F5EEFE1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543" y="853440"/>
            <a:ext cx="7532914" cy="515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004358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4E493-4E72-4865-BDC7-8502355385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A7D26-4677-4A30-9347-D92F3ADC93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3E569F-513C-4ECF-90BB-534EAEE0B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853" y="853440"/>
            <a:ext cx="7568294" cy="515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906366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DD222-9B5F-4D13-9493-BB51F33432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CC7ECD-10DA-425B-94C0-4D4E0E0A160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89B9E8-5A53-4C67-A086-9ED6C176C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853" y="853440"/>
            <a:ext cx="7568294" cy="515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743489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91C6F-4C42-41A2-B594-8C56F53757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938F74-753B-4E55-BBFA-245E332003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CBD4EB-21A7-4BCA-8009-DB99FF52CC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853" y="853440"/>
            <a:ext cx="7568294" cy="515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407255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- “Normal data” bell shaped curve</a:t>
            </a:r>
          </a:p>
        </p:txBody>
      </p:sp>
      <p:pic>
        <p:nvPicPr>
          <p:cNvPr id="14339" name="Picture 3" descr="NORMAL">
            <a:extLst>
              <a:ext uri="{FF2B5EF4-FFF2-40B4-BE49-F238E27FC236}">
                <a16:creationId xmlns:a16="http://schemas.microsoft.com/office/drawing/2014/main" id="{B7642F30-54AE-B540-8D67-FA064B4DBE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038" y="1736725"/>
            <a:ext cx="6856412" cy="4572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 descr="normal1">
            <a:extLst>
              <a:ext uri="{FF2B5EF4-FFF2-40B4-BE49-F238E27FC236}">
                <a16:creationId xmlns:a16="http://schemas.microsoft.com/office/drawing/2014/main" id="{677722AD-D647-E549-8753-196EDF288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038" y="1736725"/>
            <a:ext cx="6856412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Text Box 5">
            <a:extLst>
              <a:ext uri="{FF2B5EF4-FFF2-40B4-BE49-F238E27FC236}">
                <a16:creationId xmlns:a16="http://schemas.microsoft.com/office/drawing/2014/main" id="{223005DA-62A8-C045-9A43-34945B09D0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250" y="2511425"/>
            <a:ext cx="3736920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/>
              <a:t>Add up about 30 of most things</a:t>
            </a:r>
          </a:p>
          <a:p>
            <a:r>
              <a:rPr lang="en-US" altLang="en-US"/>
              <a:t> and you start to be “normal”</a:t>
            </a:r>
          </a:p>
          <a:p>
            <a:endParaRPr lang="en-US" altLang="en-US"/>
          </a:p>
          <a:p>
            <a:r>
              <a:rPr lang="en-US" altLang="en-US"/>
              <a:t>Normal distributions are divided up</a:t>
            </a:r>
          </a:p>
          <a:p>
            <a:r>
              <a:rPr lang="en-US" altLang="en-US"/>
              <a:t>into 3 standard deviations on </a:t>
            </a:r>
          </a:p>
          <a:p>
            <a:r>
              <a:rPr lang="en-US" altLang="en-US"/>
              <a:t>each side of the mean</a:t>
            </a:r>
          </a:p>
          <a:p>
            <a:endParaRPr lang="en-US" altLang="en-US"/>
          </a:p>
          <a:p>
            <a:r>
              <a:rPr lang="en-US" altLang="en-US"/>
              <a:t>Once you have that, you </a:t>
            </a:r>
          </a:p>
          <a:p>
            <a:r>
              <a:rPr lang="en-US" altLang="en-US"/>
              <a:t>know a lot about </a:t>
            </a:r>
          </a:p>
          <a:p>
            <a:r>
              <a:rPr lang="en-US" altLang="en-US"/>
              <a:t>what is going on</a:t>
            </a:r>
          </a:p>
        </p:txBody>
      </p:sp>
      <p:sp>
        <p:nvSpPr>
          <p:cNvPr id="14342" name="Line 6">
            <a:extLst>
              <a:ext uri="{FF2B5EF4-FFF2-40B4-BE49-F238E27FC236}">
                <a16:creationId xmlns:a16="http://schemas.microsoft.com/office/drawing/2014/main" id="{B9249EAE-70C5-DB4E-BC22-30F353004706}"/>
              </a:ext>
            </a:extLst>
          </p:cNvPr>
          <p:cNvSpPr>
            <a:spLocks noChangeShapeType="1"/>
          </p:cNvSpPr>
          <p:nvPr/>
        </p:nvSpPr>
        <p:spPr bwMode="auto">
          <a:xfrm>
            <a:off x="3565525" y="2906713"/>
            <a:ext cx="1114425" cy="3667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343" name="Line 7">
            <a:extLst>
              <a:ext uri="{FF2B5EF4-FFF2-40B4-BE49-F238E27FC236}">
                <a16:creationId xmlns:a16="http://schemas.microsoft.com/office/drawing/2014/main" id="{052E13B6-49C0-8B46-9BF5-578134300334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3654425"/>
            <a:ext cx="1006475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344" name="Line 8">
            <a:extLst>
              <a:ext uri="{FF2B5EF4-FFF2-40B4-BE49-F238E27FC236}">
                <a16:creationId xmlns:a16="http://schemas.microsoft.com/office/drawing/2014/main" id="{90BB0669-3B83-6546-9580-4904430B999C}"/>
              </a:ext>
            </a:extLst>
          </p:cNvPr>
          <p:cNvSpPr>
            <a:spLocks noChangeShapeType="1"/>
          </p:cNvSpPr>
          <p:nvPr/>
        </p:nvSpPr>
        <p:spPr bwMode="auto">
          <a:xfrm>
            <a:off x="2498725" y="4675188"/>
            <a:ext cx="2606675" cy="579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346" name="WordArt 11">
            <a:extLst>
              <a:ext uri="{FF2B5EF4-FFF2-40B4-BE49-F238E27FC236}">
                <a16:creationId xmlns:a16="http://schemas.microsoft.com/office/drawing/2014/main" id="{50F6F815-DA04-9E4A-8FA8-4352EB7AD3BB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7019925" y="5465763"/>
            <a:ext cx="1020763" cy="12652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en-US" sz="3600" kern="10">
              <a:ln w="12700">
                <a:solidFill>
                  <a:schemeClr val="tx1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648198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distribution shapes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1050324" y="1668132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541FE27-AC0C-B24D-A0D6-EE84121F8620}"/>
              </a:ext>
            </a:extLst>
          </p:cNvPr>
          <p:cNvGrpSpPr/>
          <p:nvPr/>
        </p:nvGrpSpPr>
        <p:grpSpPr>
          <a:xfrm>
            <a:off x="3519616" y="1680489"/>
            <a:ext cx="1470454" cy="1309846"/>
            <a:chOff x="3519616" y="1680489"/>
            <a:chExt cx="1470454" cy="1309846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FA76F895-DF2A-2440-9F98-64D6E0E62A32}"/>
                </a:ext>
              </a:extLst>
            </p:cNvPr>
            <p:cNvSpPr/>
            <p:nvPr/>
          </p:nvSpPr>
          <p:spPr>
            <a:xfrm>
              <a:off x="3717324" y="1717481"/>
              <a:ext cx="1075038" cy="1099845"/>
            </a:xfrm>
            <a:custGeom>
              <a:avLst/>
              <a:gdLst>
                <a:gd name="connsiteX0" fmla="*/ 0 w 1075038"/>
                <a:gd name="connsiteY0" fmla="*/ 1099845 h 1099845"/>
                <a:gd name="connsiteX1" fmla="*/ 370702 w 1075038"/>
                <a:gd name="connsiteY1" fmla="*/ 94 h 1099845"/>
                <a:gd name="connsiteX2" fmla="*/ 1075038 w 1075038"/>
                <a:gd name="connsiteY2" fmla="*/ 1050418 h 1099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75038" h="1099845">
                  <a:moveTo>
                    <a:pt x="0" y="1099845"/>
                  </a:moveTo>
                  <a:cubicBezTo>
                    <a:pt x="95764" y="554088"/>
                    <a:pt x="191529" y="8332"/>
                    <a:pt x="370702" y="94"/>
                  </a:cubicBezTo>
                  <a:cubicBezTo>
                    <a:pt x="549875" y="-8144"/>
                    <a:pt x="812456" y="521137"/>
                    <a:pt x="1075038" y="105041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7A124DD-B583-6B46-99CA-B8E4B1CA218A}"/>
                </a:ext>
              </a:extLst>
            </p:cNvPr>
            <p:cNvCxnSpPr>
              <a:cxnSpLocks/>
            </p:cNvCxnSpPr>
            <p:nvPr/>
          </p:nvCxnSpPr>
          <p:spPr>
            <a:xfrm>
              <a:off x="3519616" y="1680489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8E0FFF4-9497-8A45-96C3-B4E4F1186B07}"/>
                </a:ext>
              </a:extLst>
            </p:cNvPr>
            <p:cNvCxnSpPr>
              <a:cxnSpLocks/>
            </p:cNvCxnSpPr>
            <p:nvPr/>
          </p:nvCxnSpPr>
          <p:spPr>
            <a:xfrm>
              <a:off x="3519616" y="2990335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5FBE9CB-D20C-C948-AFB3-CAE18C13480B}"/>
              </a:ext>
            </a:extLst>
          </p:cNvPr>
          <p:cNvGrpSpPr/>
          <p:nvPr/>
        </p:nvGrpSpPr>
        <p:grpSpPr>
          <a:xfrm>
            <a:off x="6044514" y="1643419"/>
            <a:ext cx="1470454" cy="1309846"/>
            <a:chOff x="6044514" y="1643419"/>
            <a:chExt cx="1470454" cy="1309846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CD02401C-A356-874E-BF2A-AC2017903ACE}"/>
                </a:ext>
              </a:extLst>
            </p:cNvPr>
            <p:cNvSpPr/>
            <p:nvPr/>
          </p:nvSpPr>
          <p:spPr>
            <a:xfrm>
              <a:off x="6248401" y="1717481"/>
              <a:ext cx="1062681" cy="1025610"/>
            </a:xfrm>
            <a:custGeom>
              <a:avLst/>
              <a:gdLst>
                <a:gd name="connsiteX0" fmla="*/ 1062681 w 1062681"/>
                <a:gd name="connsiteY0" fmla="*/ 1025610 h 1025610"/>
                <a:gd name="connsiteX1" fmla="*/ 852616 w 1062681"/>
                <a:gd name="connsiteY1" fmla="*/ 0 h 1025610"/>
                <a:gd name="connsiteX2" fmla="*/ 0 w 1062681"/>
                <a:gd name="connsiteY2" fmla="*/ 1025610 h 1025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62681" h="1025610">
                  <a:moveTo>
                    <a:pt x="1062681" y="1025610"/>
                  </a:moveTo>
                  <a:cubicBezTo>
                    <a:pt x="1046205" y="512805"/>
                    <a:pt x="1029729" y="0"/>
                    <a:pt x="852616" y="0"/>
                  </a:cubicBezTo>
                  <a:cubicBezTo>
                    <a:pt x="675503" y="0"/>
                    <a:pt x="127686" y="854675"/>
                    <a:pt x="0" y="1025610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D4F882F4-0248-5F4D-A2E9-4E1CF2DAFE90}"/>
                </a:ext>
              </a:extLst>
            </p:cNvPr>
            <p:cNvCxnSpPr>
              <a:cxnSpLocks/>
            </p:cNvCxnSpPr>
            <p:nvPr/>
          </p:nvCxnSpPr>
          <p:spPr>
            <a:xfrm>
              <a:off x="6044514" y="1643419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80B4C10-49FC-B84D-A9FC-86D122325208}"/>
                </a:ext>
              </a:extLst>
            </p:cNvPr>
            <p:cNvCxnSpPr>
              <a:cxnSpLocks/>
            </p:cNvCxnSpPr>
            <p:nvPr/>
          </p:nvCxnSpPr>
          <p:spPr>
            <a:xfrm>
              <a:off x="6044514" y="2953265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371BA921-90C3-1944-BD18-22305A8DC695}"/>
              </a:ext>
            </a:extLst>
          </p:cNvPr>
          <p:cNvSpPr txBox="1"/>
          <p:nvPr/>
        </p:nvSpPr>
        <p:spPr>
          <a:xfrm>
            <a:off x="1050324" y="3429000"/>
            <a:ext cx="14704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Normal Distribution</a:t>
            </a:r>
          </a:p>
          <a:p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EE02876-9141-5648-8AF3-A5F0926AA96C}"/>
              </a:ext>
            </a:extLst>
          </p:cNvPr>
          <p:cNvSpPr txBox="1"/>
          <p:nvPr/>
        </p:nvSpPr>
        <p:spPr>
          <a:xfrm>
            <a:off x="3519616" y="3406000"/>
            <a:ext cx="14704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Skewed to the right</a:t>
            </a:r>
          </a:p>
          <a:p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39D2BCB-C24B-7F47-9E7B-815B5952E241}"/>
              </a:ext>
            </a:extLst>
          </p:cNvPr>
          <p:cNvSpPr txBox="1"/>
          <p:nvPr/>
        </p:nvSpPr>
        <p:spPr>
          <a:xfrm>
            <a:off x="6044514" y="3429000"/>
            <a:ext cx="14704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Skewed to the left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88412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Normal Distributions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1C2F372-DEB6-9F42-8EB2-D48761B9A685}"/>
              </a:ext>
            </a:extLst>
          </p:cNvPr>
          <p:cNvSpPr txBox="1"/>
          <p:nvPr/>
        </p:nvSpPr>
        <p:spPr>
          <a:xfrm>
            <a:off x="743712" y="2271052"/>
            <a:ext cx="76565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Not all continuous random variables are normally distributed</a:t>
            </a:r>
          </a:p>
          <a:p>
            <a:endParaRPr lang="en-US"/>
          </a:p>
          <a:p>
            <a:r>
              <a:rPr lang="en-US"/>
              <a:t>We need to evaluate how near the set of data is to the normal distribution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758895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Normal Distributions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1C2F372-DEB6-9F42-8EB2-D48761B9A685}"/>
              </a:ext>
            </a:extLst>
          </p:cNvPr>
          <p:cNvSpPr txBox="1"/>
          <p:nvPr/>
        </p:nvSpPr>
        <p:spPr>
          <a:xfrm>
            <a:off x="658368" y="1231392"/>
            <a:ext cx="7656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How can we tell?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B4199C-F743-5C45-BBF7-AB3C094602B2}"/>
              </a:ext>
            </a:extLst>
          </p:cNvPr>
          <p:cNvSpPr txBox="1"/>
          <p:nvPr/>
        </p:nvSpPr>
        <p:spPr>
          <a:xfrm>
            <a:off x="658369" y="2154721"/>
            <a:ext cx="7656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Construct a histogram and see if the data has a normal distribution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9EAE18B-55CE-F849-B8C9-FD6A83EF87CE}"/>
              </a:ext>
            </a:extLst>
          </p:cNvPr>
          <p:cNvSpPr txBox="1"/>
          <p:nvPr/>
        </p:nvSpPr>
        <p:spPr>
          <a:xfrm>
            <a:off x="658368" y="3071298"/>
            <a:ext cx="7656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Do the mean, median and mode have similar values?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94990FF-C54D-1C4C-83C1-047432C2BD2C}"/>
              </a:ext>
            </a:extLst>
          </p:cNvPr>
          <p:cNvSpPr txBox="1"/>
          <p:nvPr/>
        </p:nvSpPr>
        <p:spPr>
          <a:xfrm>
            <a:off x="658368" y="3987875"/>
            <a:ext cx="7656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Is the range approximately 6 standard deviations (+/- 3 from mean)</a:t>
            </a:r>
          </a:p>
          <a:p>
            <a:endParaRPr lang="en-US"/>
          </a:p>
          <a:p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C492060-62B6-1944-989A-1B00DE03CD57}"/>
              </a:ext>
            </a:extLst>
          </p:cNvPr>
          <p:cNvCxnSpPr>
            <a:cxnSpLocks/>
          </p:cNvCxnSpPr>
          <p:nvPr/>
        </p:nvCxnSpPr>
        <p:spPr>
          <a:xfrm>
            <a:off x="8041710" y="4911204"/>
            <a:ext cx="0" cy="12851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1D9EE28-54AB-0F43-9DFB-FCECED6B7FA7}"/>
              </a:ext>
            </a:extLst>
          </p:cNvPr>
          <p:cNvSpPr txBox="1"/>
          <p:nvPr/>
        </p:nvSpPr>
        <p:spPr>
          <a:xfrm>
            <a:off x="7243860" y="6338170"/>
            <a:ext cx="1210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0"/>
          </a:p>
          <a:p>
            <a:r>
              <a:rPr lang="en-US" sz="1000"/>
              <a:t>+/- 3 std dev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AC524E-765E-E042-B8B8-3B12EB626629}"/>
              </a:ext>
            </a:extLst>
          </p:cNvPr>
          <p:cNvCxnSpPr/>
          <p:nvPr/>
        </p:nvCxnSpPr>
        <p:spPr>
          <a:xfrm>
            <a:off x="7614563" y="6338170"/>
            <a:ext cx="427147" cy="0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956AD32A-EE41-A440-9126-B3A34904DAA9}"/>
              </a:ext>
            </a:extLst>
          </p:cNvPr>
          <p:cNvSpPr txBox="1"/>
          <p:nvPr/>
        </p:nvSpPr>
        <p:spPr>
          <a:xfrm>
            <a:off x="658368" y="4911203"/>
            <a:ext cx="7656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Evaluate mathematically (Excel, Minitab)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61331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12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Testing for Normality in Excel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6C9D91D-2543-7049-AEAD-FE078055F3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9646044"/>
              </p:ext>
            </p:extLst>
          </p:nvPr>
        </p:nvGraphicFramePr>
        <p:xfrm>
          <a:off x="1900139" y="1579802"/>
          <a:ext cx="707092" cy="43513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07092">
                  <a:extLst>
                    <a:ext uri="{9D8B030D-6E8A-4147-A177-3AD203B41FA5}">
                      <a16:colId xmlns:a16="http://schemas.microsoft.com/office/drawing/2014/main" val="1013234753"/>
                    </a:ext>
                  </a:extLst>
                </a:gridCol>
              </a:tblGrid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3070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524813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47421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94426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8584912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15073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3288161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744080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38483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829860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944417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09828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307238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46880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78876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170674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433958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060454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0357716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73572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17413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228330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9236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548032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243484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Open new excel spreadsheet and key in the following numbers into a column and click on ‘Data’ tab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95710B-2ACE-4546-94AE-FD6994C50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720" y="4750052"/>
            <a:ext cx="2717800" cy="1181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35ADA8-A017-C542-A104-A35C871D9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7720" y="2559470"/>
            <a:ext cx="2832100" cy="11176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992188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the ‘Data Analysis’ icon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332741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Testing for Normality in Excel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6C9D91D-2543-7049-AEAD-FE078055F305}"/>
              </a:ext>
            </a:extLst>
          </p:cNvPr>
          <p:cNvGraphicFramePr>
            <a:graphicFrameLocks noGrp="1"/>
          </p:cNvGraphicFramePr>
          <p:nvPr/>
        </p:nvGraphicFramePr>
        <p:xfrm>
          <a:off x="1900139" y="1579802"/>
          <a:ext cx="707092" cy="43513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07092">
                  <a:extLst>
                    <a:ext uri="{9D8B030D-6E8A-4147-A177-3AD203B41FA5}">
                      <a16:colId xmlns:a16="http://schemas.microsoft.com/office/drawing/2014/main" val="1013234753"/>
                    </a:ext>
                  </a:extLst>
                </a:gridCol>
              </a:tblGrid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3070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524813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47421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94426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8584912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15073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3288161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744080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38483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829860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944417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09828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307238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46880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78876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170674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433958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060454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0357716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73572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17413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228330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9236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548032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243484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Scroll down and highlight ‘Descriptive Statistics’ from menu and click ‘OK’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800871"/>
            <a:ext cx="46346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input range and paint column of numbers, highlight summary statistics and click ’OK’ 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2C997A-7F0B-E446-B9D7-BDD8956A26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066" y="2209544"/>
            <a:ext cx="3436877" cy="15082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F9D4AF9-EF30-D84F-88AF-D2580E911D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0066" y="4678034"/>
            <a:ext cx="3463787" cy="2048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102754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Testing for Normality in Excel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23511D9-4EBD-6C4B-BB48-E598059405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907074"/>
              </p:ext>
            </p:extLst>
          </p:nvPr>
        </p:nvGraphicFramePr>
        <p:xfrm>
          <a:off x="3676650" y="1641475"/>
          <a:ext cx="1790700" cy="357695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62025">
                  <a:extLst>
                    <a:ext uri="{9D8B030D-6E8A-4147-A177-3AD203B41FA5}">
                      <a16:colId xmlns:a16="http://schemas.microsoft.com/office/drawing/2014/main" val="1438497286"/>
                    </a:ext>
                  </a:extLst>
                </a:gridCol>
                <a:gridCol w="828675">
                  <a:extLst>
                    <a:ext uri="{9D8B030D-6E8A-4147-A177-3AD203B41FA5}">
                      <a16:colId xmlns:a16="http://schemas.microsoft.com/office/drawing/2014/main" val="2896027786"/>
                    </a:ext>
                  </a:extLst>
                </a:gridCol>
              </a:tblGrid>
              <a:tr h="203200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Master Final Round 2021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1781848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056353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71.28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60441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Standard Error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0.38952963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921422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Median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2623710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Mode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476725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Standard Deviation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1.94764815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8663186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Sample Variance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3.79333333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132531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Kurtosis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0.8140209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857048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Skewness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-0.760273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142376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Range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3700607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Minimum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6502379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Maximum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5753326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1782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9897390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Count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7405008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92530C-4949-8E40-85EF-4DCB7A428B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2808276"/>
              </p:ext>
            </p:extLst>
          </p:nvPr>
        </p:nvGraphicFramePr>
        <p:xfrm>
          <a:off x="1628387" y="1579802"/>
          <a:ext cx="978844" cy="43513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78844">
                  <a:extLst>
                    <a:ext uri="{9D8B030D-6E8A-4147-A177-3AD203B41FA5}">
                      <a16:colId xmlns:a16="http://schemas.microsoft.com/office/drawing/2014/main" val="1013234753"/>
                    </a:ext>
                  </a:extLst>
                </a:gridCol>
              </a:tblGrid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3070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524813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47421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94426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8584912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15073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3288161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744080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38483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829860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944417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09828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307238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46880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78876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170674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433958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060454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0357716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73572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17413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228330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9236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548032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2434843"/>
                  </a:ext>
                </a:extLst>
              </a:tr>
            </a:tbl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1E05671-C04D-9141-B1D5-1A99E94EEAFC}"/>
              </a:ext>
            </a:extLst>
          </p:cNvPr>
          <p:cNvSpPr/>
          <p:nvPr/>
        </p:nvSpPr>
        <p:spPr>
          <a:xfrm>
            <a:off x="4997885" y="2041742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3D830FD-633B-2142-AA5B-6475FEF8FDA9}"/>
              </a:ext>
            </a:extLst>
          </p:cNvPr>
          <p:cNvSpPr/>
          <p:nvPr/>
        </p:nvSpPr>
        <p:spPr>
          <a:xfrm>
            <a:off x="5010411" y="2592887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AE773C9-76B7-284D-ABD6-338146051C65}"/>
              </a:ext>
            </a:extLst>
          </p:cNvPr>
          <p:cNvSpPr/>
          <p:nvPr/>
        </p:nvSpPr>
        <p:spPr>
          <a:xfrm>
            <a:off x="4672208" y="4002067"/>
            <a:ext cx="901873" cy="2317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A7ED5F4-96BA-6B4F-9E65-0682BB9840E7}"/>
              </a:ext>
            </a:extLst>
          </p:cNvPr>
          <p:cNvSpPr/>
          <p:nvPr/>
        </p:nvSpPr>
        <p:spPr>
          <a:xfrm>
            <a:off x="4672209" y="3770337"/>
            <a:ext cx="901873" cy="2317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8423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Testing for Normality in Excel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23511D9-4EBD-6C4B-BB48-E598059405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0591680"/>
              </p:ext>
            </p:extLst>
          </p:nvPr>
        </p:nvGraphicFramePr>
        <p:xfrm>
          <a:off x="3676650" y="1641475"/>
          <a:ext cx="1790700" cy="3566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62025">
                  <a:extLst>
                    <a:ext uri="{9D8B030D-6E8A-4147-A177-3AD203B41FA5}">
                      <a16:colId xmlns:a16="http://schemas.microsoft.com/office/drawing/2014/main" val="1438497286"/>
                    </a:ext>
                  </a:extLst>
                </a:gridCol>
                <a:gridCol w="828675">
                  <a:extLst>
                    <a:ext uri="{9D8B030D-6E8A-4147-A177-3AD203B41FA5}">
                      <a16:colId xmlns:a16="http://schemas.microsoft.com/office/drawing/2014/main" val="2896027786"/>
                    </a:ext>
                  </a:extLst>
                </a:gridCol>
              </a:tblGrid>
              <a:tr h="203200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Master Final Round 2021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1781848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056353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71.28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60441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Standard Error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0.38952963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921422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Median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2623710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Mode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476725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Standard Deviation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1.94764815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8663186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Sample Variance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3.79333333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132531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Kurtosis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0.8140209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857048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Skewness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-0.760273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142376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Range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37006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Minimum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6502379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Maximum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5753326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1782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9897390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Count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7405008"/>
                  </a:ext>
                </a:extLst>
              </a:tr>
            </a:tbl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1E05671-C04D-9141-B1D5-1A99E94EEAFC}"/>
              </a:ext>
            </a:extLst>
          </p:cNvPr>
          <p:cNvSpPr/>
          <p:nvPr/>
        </p:nvSpPr>
        <p:spPr>
          <a:xfrm>
            <a:off x="4997885" y="2041742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3D830FD-633B-2142-AA5B-6475FEF8FDA9}"/>
              </a:ext>
            </a:extLst>
          </p:cNvPr>
          <p:cNvSpPr/>
          <p:nvPr/>
        </p:nvSpPr>
        <p:spPr>
          <a:xfrm>
            <a:off x="5010411" y="2592887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AE773C9-76B7-284D-ABD6-338146051C65}"/>
              </a:ext>
            </a:extLst>
          </p:cNvPr>
          <p:cNvSpPr/>
          <p:nvPr/>
        </p:nvSpPr>
        <p:spPr>
          <a:xfrm>
            <a:off x="4672208" y="4002067"/>
            <a:ext cx="901873" cy="2317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A7ED5F4-96BA-6B4F-9E65-0682BB9840E7}"/>
              </a:ext>
            </a:extLst>
          </p:cNvPr>
          <p:cNvSpPr/>
          <p:nvPr/>
        </p:nvSpPr>
        <p:spPr>
          <a:xfrm>
            <a:off x="4672209" y="3770337"/>
            <a:ext cx="901873" cy="2317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B243BA2-5F85-4741-95EC-745E7BA5F873}"/>
              </a:ext>
            </a:extLst>
          </p:cNvPr>
          <p:cNvCxnSpPr>
            <a:cxnSpLocks/>
            <a:stCxn id="23" idx="1"/>
          </p:cNvCxnSpPr>
          <p:nvPr/>
        </p:nvCxnSpPr>
        <p:spPr>
          <a:xfrm flipH="1">
            <a:off x="5586610" y="3841828"/>
            <a:ext cx="1325178" cy="28567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18694A3-F1A2-A24A-AFE5-294E230CDB79}"/>
              </a:ext>
            </a:extLst>
          </p:cNvPr>
          <p:cNvCxnSpPr>
            <a:cxnSpLocks/>
          </p:cNvCxnSpPr>
          <p:nvPr/>
        </p:nvCxnSpPr>
        <p:spPr>
          <a:xfrm flipH="1">
            <a:off x="5479879" y="2361157"/>
            <a:ext cx="1431909" cy="145595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3494B815-E724-5A48-A608-AEC33121DD1B}"/>
              </a:ext>
            </a:extLst>
          </p:cNvPr>
          <p:cNvSpPr txBox="1"/>
          <p:nvPr/>
        </p:nvSpPr>
        <p:spPr>
          <a:xfrm>
            <a:off x="6911788" y="2173265"/>
            <a:ext cx="134470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/>
              <a:t>The amount in the tails of distribution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7AF57CF-A247-414B-8769-8DFB93CF90A7}"/>
              </a:ext>
            </a:extLst>
          </p:cNvPr>
          <p:cNvSpPr txBox="1"/>
          <p:nvPr/>
        </p:nvSpPr>
        <p:spPr>
          <a:xfrm>
            <a:off x="6911788" y="3518662"/>
            <a:ext cx="1344706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/>
              <a:t>Measure of symmetry</a:t>
            </a: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09155390-9802-C840-A7AD-7CA60764F3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836642"/>
              </p:ext>
            </p:extLst>
          </p:nvPr>
        </p:nvGraphicFramePr>
        <p:xfrm>
          <a:off x="1628387" y="1579802"/>
          <a:ext cx="978844" cy="43513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78844">
                  <a:extLst>
                    <a:ext uri="{9D8B030D-6E8A-4147-A177-3AD203B41FA5}">
                      <a16:colId xmlns:a16="http://schemas.microsoft.com/office/drawing/2014/main" val="1013234753"/>
                    </a:ext>
                  </a:extLst>
                </a:gridCol>
              </a:tblGrid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3070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524813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47421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94426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8584912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15073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3288161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744080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38483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829860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944417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09828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307238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46880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78876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170674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433958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060454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0357716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73572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17413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228330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9236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548032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24348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056664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1CB4199C-F743-5C45-BBF7-AB3C094602B2}"/>
              </a:ext>
            </a:extLst>
          </p:cNvPr>
          <p:cNvSpPr txBox="1"/>
          <p:nvPr/>
        </p:nvSpPr>
        <p:spPr>
          <a:xfrm>
            <a:off x="658368" y="1494887"/>
            <a:ext cx="76565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Kurtosis used to be considered the amount of ‘</a:t>
            </a:r>
            <a:r>
              <a:rPr lang="en-US" err="1"/>
              <a:t>peakness</a:t>
            </a:r>
            <a:r>
              <a:rPr lang="en-US"/>
              <a:t>’ within a distribution but is now considered to be the amount of the distribution within the tails  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9EAE18B-55CE-F849-B8C9-FD6A83EF87CE}"/>
              </a:ext>
            </a:extLst>
          </p:cNvPr>
          <p:cNvSpPr txBox="1"/>
          <p:nvPr/>
        </p:nvSpPr>
        <p:spPr>
          <a:xfrm>
            <a:off x="658368" y="2617694"/>
            <a:ext cx="76565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0 or close to – assumed to be normal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Less than 0 – distribution has light tails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Greater than 0 – distribution has heavier tails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94990FF-C54D-1C4C-83C1-047432C2BD2C}"/>
              </a:ext>
            </a:extLst>
          </p:cNvPr>
          <p:cNvSpPr txBox="1"/>
          <p:nvPr/>
        </p:nvSpPr>
        <p:spPr>
          <a:xfrm>
            <a:off x="658368" y="3987875"/>
            <a:ext cx="7656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Skewness is a measure of the distributions symmetry</a:t>
            </a:r>
          </a:p>
          <a:p>
            <a:endParaRPr lang="en-US"/>
          </a:p>
          <a:p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C492060-62B6-1944-989A-1B00DE03CD57}"/>
              </a:ext>
            </a:extLst>
          </p:cNvPr>
          <p:cNvCxnSpPr>
            <a:cxnSpLocks/>
          </p:cNvCxnSpPr>
          <p:nvPr/>
        </p:nvCxnSpPr>
        <p:spPr>
          <a:xfrm>
            <a:off x="8041710" y="4911204"/>
            <a:ext cx="0" cy="12851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956AD32A-EE41-A440-9126-B3A34904DAA9}"/>
              </a:ext>
            </a:extLst>
          </p:cNvPr>
          <p:cNvSpPr txBox="1"/>
          <p:nvPr/>
        </p:nvSpPr>
        <p:spPr>
          <a:xfrm>
            <a:off x="658368" y="4694174"/>
            <a:ext cx="61723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0 = normal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Between  -0.5 and 0.5 - fairly symmetrical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Between -1.0 and 1.0 - moderately skewed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Less than -1 and greater than 1 - highly skewed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68E3D114-8983-C44C-A394-60B7DCF1CA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Testing for Normality in Excel</a:t>
            </a:r>
          </a:p>
        </p:txBody>
      </p:sp>
    </p:spTree>
    <p:extLst>
      <p:ext uri="{BB962C8B-B14F-4D97-AF65-F5344CB8AC3E}">
        <p14:creationId xmlns:p14="http://schemas.microsoft.com/office/powerpoint/2010/main" val="410175672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Testing for Normality in Excel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6C9D91D-2543-7049-AEAD-FE078055F305}"/>
              </a:ext>
            </a:extLst>
          </p:cNvPr>
          <p:cNvGraphicFramePr>
            <a:graphicFrameLocks noGrp="1"/>
          </p:cNvGraphicFramePr>
          <p:nvPr/>
        </p:nvGraphicFramePr>
        <p:xfrm>
          <a:off x="1900139" y="1579802"/>
          <a:ext cx="707092" cy="43513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07092">
                  <a:extLst>
                    <a:ext uri="{9D8B030D-6E8A-4147-A177-3AD203B41FA5}">
                      <a16:colId xmlns:a16="http://schemas.microsoft.com/office/drawing/2014/main" val="1013234753"/>
                    </a:ext>
                  </a:extLst>
                </a:gridCol>
              </a:tblGrid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3070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524813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47421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94426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8584912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15073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3288161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744080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38483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829860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944417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09828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307238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46880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78876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170674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433958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060454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0357716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73572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17413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228330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9236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548032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243484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429000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21A042-69D9-0041-9E97-EB074ACEE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720" y="2051156"/>
            <a:ext cx="1625600" cy="1041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A473EEF-37A0-584A-AC04-FB6EE4E827CB}"/>
              </a:ext>
            </a:extLst>
          </p:cNvPr>
          <p:cNvSpPr txBox="1"/>
          <p:nvPr/>
        </p:nvSpPr>
        <p:spPr>
          <a:xfrm>
            <a:off x="3582444" y="1182175"/>
            <a:ext cx="46346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Paint in numbers choose ‘Insert’ tab click on histogram icon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1E09BE-CE5C-0141-B8F7-F68ABDEC84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4626" y="4211776"/>
            <a:ext cx="1968500" cy="19431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74CB766-76FA-5642-8770-1BC0E5DAB152}"/>
              </a:ext>
            </a:extLst>
          </p:cNvPr>
          <p:cNvSpPr txBox="1"/>
          <p:nvPr/>
        </p:nvSpPr>
        <p:spPr>
          <a:xfrm>
            <a:off x="3615811" y="3323337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‘Box and Whisker’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AA9634-138E-5942-A5BA-B2DB6503AC45}"/>
              </a:ext>
            </a:extLst>
          </p:cNvPr>
          <p:cNvSpPr/>
          <p:nvPr/>
        </p:nvSpPr>
        <p:spPr>
          <a:xfrm>
            <a:off x="4572000" y="2467429"/>
            <a:ext cx="333829" cy="31270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01558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Testing for Normality in Excel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6C9D91D-2543-7049-AEAD-FE078055F305}"/>
              </a:ext>
            </a:extLst>
          </p:cNvPr>
          <p:cNvGraphicFramePr>
            <a:graphicFrameLocks noGrp="1"/>
          </p:cNvGraphicFramePr>
          <p:nvPr/>
        </p:nvGraphicFramePr>
        <p:xfrm>
          <a:off x="1900139" y="1579802"/>
          <a:ext cx="707092" cy="43513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07092">
                  <a:extLst>
                    <a:ext uri="{9D8B030D-6E8A-4147-A177-3AD203B41FA5}">
                      <a16:colId xmlns:a16="http://schemas.microsoft.com/office/drawing/2014/main" val="1013234753"/>
                    </a:ext>
                  </a:extLst>
                </a:gridCol>
              </a:tblGrid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3070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524813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47421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94426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8584912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15073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3288161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744080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38483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829860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944417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098281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3072383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46880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788765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170674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4339584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060454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0357716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735723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1741355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2283300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923648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5480327"/>
                  </a:ext>
                </a:extLst>
              </a:tr>
              <a:tr h="174054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159" marR="8159" marT="8159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243484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429000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473EEF-37A0-584A-AC04-FB6EE4E827CB}"/>
              </a:ext>
            </a:extLst>
          </p:cNvPr>
          <p:cNvSpPr txBox="1"/>
          <p:nvPr/>
        </p:nvSpPr>
        <p:spPr>
          <a:xfrm>
            <a:off x="3582444" y="1182175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‘add chart element’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4CB766-76FA-5642-8770-1BC0E5DAB152}"/>
              </a:ext>
            </a:extLst>
          </p:cNvPr>
          <p:cNvSpPr txBox="1"/>
          <p:nvPr/>
        </p:nvSpPr>
        <p:spPr>
          <a:xfrm>
            <a:off x="3582444" y="3330632"/>
            <a:ext cx="46346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‘Data Labels’ to display values on chart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5EA8D7-DB61-DA4C-A7EE-A86AC6A687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4626" y="1920839"/>
            <a:ext cx="1930400" cy="1295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0FF2FC-632B-D34E-B864-F538CDB168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4626" y="4208468"/>
            <a:ext cx="2463800" cy="62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080347"/>
      </p:ext>
    </p:extLst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Testing for Normality in Excel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E5C21930-9594-7D47-910B-F6B19526ED7E}"/>
              </a:ext>
            </a:extLst>
          </p:cNvPr>
          <p:cNvSpPr/>
          <p:nvPr/>
        </p:nvSpPr>
        <p:spPr>
          <a:xfrm>
            <a:off x="7450900" y="4874662"/>
            <a:ext cx="1062681" cy="1025610"/>
          </a:xfrm>
          <a:custGeom>
            <a:avLst/>
            <a:gdLst>
              <a:gd name="connsiteX0" fmla="*/ 1062681 w 1062681"/>
              <a:gd name="connsiteY0" fmla="*/ 1025610 h 1025610"/>
              <a:gd name="connsiteX1" fmla="*/ 852616 w 1062681"/>
              <a:gd name="connsiteY1" fmla="*/ 0 h 1025610"/>
              <a:gd name="connsiteX2" fmla="*/ 0 w 1062681"/>
              <a:gd name="connsiteY2" fmla="*/ 1025610 h 1025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62681" h="1025610">
                <a:moveTo>
                  <a:pt x="1062681" y="1025610"/>
                </a:moveTo>
                <a:cubicBezTo>
                  <a:pt x="1046205" y="512805"/>
                  <a:pt x="1029729" y="0"/>
                  <a:pt x="852616" y="0"/>
                </a:cubicBezTo>
                <a:cubicBezTo>
                  <a:pt x="675503" y="0"/>
                  <a:pt x="127686" y="854675"/>
                  <a:pt x="0" y="102561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CB94A3E-B673-474C-8250-A145984B5109}"/>
              </a:ext>
            </a:extLst>
          </p:cNvPr>
          <p:cNvCxnSpPr>
            <a:cxnSpLocks/>
          </p:cNvCxnSpPr>
          <p:nvPr/>
        </p:nvCxnSpPr>
        <p:spPr>
          <a:xfrm>
            <a:off x="7247013" y="4800600"/>
            <a:ext cx="0" cy="12851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3273396-69B8-4B4F-ABAA-C31C51F34850}"/>
              </a:ext>
            </a:extLst>
          </p:cNvPr>
          <p:cNvCxnSpPr>
            <a:cxnSpLocks/>
          </p:cNvCxnSpPr>
          <p:nvPr/>
        </p:nvCxnSpPr>
        <p:spPr>
          <a:xfrm>
            <a:off x="7247013" y="6110446"/>
            <a:ext cx="147045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reeform 15">
            <a:extLst>
              <a:ext uri="{FF2B5EF4-FFF2-40B4-BE49-F238E27FC236}">
                <a16:creationId xmlns:a16="http://schemas.microsoft.com/office/drawing/2014/main" id="{52465D95-90B8-444E-9402-215E1BAD40D5}"/>
              </a:ext>
            </a:extLst>
          </p:cNvPr>
          <p:cNvSpPr/>
          <p:nvPr/>
        </p:nvSpPr>
        <p:spPr>
          <a:xfrm>
            <a:off x="7450900" y="4874662"/>
            <a:ext cx="1062681" cy="1025610"/>
          </a:xfrm>
          <a:custGeom>
            <a:avLst/>
            <a:gdLst>
              <a:gd name="connsiteX0" fmla="*/ 1062681 w 1062681"/>
              <a:gd name="connsiteY0" fmla="*/ 1025610 h 1025610"/>
              <a:gd name="connsiteX1" fmla="*/ 852616 w 1062681"/>
              <a:gd name="connsiteY1" fmla="*/ 0 h 1025610"/>
              <a:gd name="connsiteX2" fmla="*/ 0 w 1062681"/>
              <a:gd name="connsiteY2" fmla="*/ 1025610 h 1025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62681" h="1025610">
                <a:moveTo>
                  <a:pt x="1062681" y="1025610"/>
                </a:moveTo>
                <a:cubicBezTo>
                  <a:pt x="1046205" y="512805"/>
                  <a:pt x="1029729" y="0"/>
                  <a:pt x="852616" y="0"/>
                </a:cubicBezTo>
                <a:cubicBezTo>
                  <a:pt x="675503" y="0"/>
                  <a:pt x="127686" y="854675"/>
                  <a:pt x="0" y="102561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C600EE9-D6DE-4B44-A6B9-D45D9483A38B}"/>
              </a:ext>
            </a:extLst>
          </p:cNvPr>
          <p:cNvCxnSpPr>
            <a:cxnSpLocks/>
          </p:cNvCxnSpPr>
          <p:nvPr/>
        </p:nvCxnSpPr>
        <p:spPr>
          <a:xfrm>
            <a:off x="7247013" y="4800600"/>
            <a:ext cx="0" cy="12851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FE18DAE-93C9-E346-B0AC-341720048648}"/>
              </a:ext>
            </a:extLst>
          </p:cNvPr>
          <p:cNvCxnSpPr>
            <a:cxnSpLocks/>
          </p:cNvCxnSpPr>
          <p:nvPr/>
        </p:nvCxnSpPr>
        <p:spPr>
          <a:xfrm>
            <a:off x="7247013" y="6110446"/>
            <a:ext cx="147045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8">
            <a:extLst>
              <a:ext uri="{FF2B5EF4-FFF2-40B4-BE49-F238E27FC236}">
                <a16:creationId xmlns:a16="http://schemas.microsoft.com/office/drawing/2014/main" id="{18AD2946-91B6-644F-A6AB-72884E30F7F0}"/>
              </a:ext>
            </a:extLst>
          </p:cNvPr>
          <p:cNvSpPr/>
          <p:nvPr/>
        </p:nvSpPr>
        <p:spPr>
          <a:xfrm rot="15847568">
            <a:off x="3157351" y="2820393"/>
            <a:ext cx="1062681" cy="1025610"/>
          </a:xfrm>
          <a:custGeom>
            <a:avLst/>
            <a:gdLst>
              <a:gd name="connsiteX0" fmla="*/ 1062681 w 1062681"/>
              <a:gd name="connsiteY0" fmla="*/ 1025610 h 1025610"/>
              <a:gd name="connsiteX1" fmla="*/ 852616 w 1062681"/>
              <a:gd name="connsiteY1" fmla="*/ 0 h 1025610"/>
              <a:gd name="connsiteX2" fmla="*/ 0 w 1062681"/>
              <a:gd name="connsiteY2" fmla="*/ 1025610 h 1025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62681" h="1025610">
                <a:moveTo>
                  <a:pt x="1062681" y="1025610"/>
                </a:moveTo>
                <a:cubicBezTo>
                  <a:pt x="1046205" y="512805"/>
                  <a:pt x="1029729" y="0"/>
                  <a:pt x="852616" y="0"/>
                </a:cubicBezTo>
                <a:cubicBezTo>
                  <a:pt x="675503" y="0"/>
                  <a:pt x="127686" y="854675"/>
                  <a:pt x="0" y="102561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EAB2DA-1DDD-9744-A7D9-9CBB24CB3B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250" y="1987550"/>
            <a:ext cx="4889500" cy="28829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E0F4266F-2523-FE49-9AE7-F21E4A67427C}"/>
              </a:ext>
            </a:extLst>
          </p:cNvPr>
          <p:cNvCxnSpPr>
            <a:cxnSpLocks/>
            <a:stCxn id="6" idx="1"/>
          </p:cNvCxnSpPr>
          <p:nvPr/>
        </p:nvCxnSpPr>
        <p:spPr>
          <a:xfrm flipH="1">
            <a:off x="5029200" y="1508159"/>
            <a:ext cx="914400" cy="159924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69F2291-FF74-5B45-BFF2-630732023D19}"/>
              </a:ext>
            </a:extLst>
          </p:cNvPr>
          <p:cNvSpPr txBox="1"/>
          <p:nvPr/>
        </p:nvSpPr>
        <p:spPr>
          <a:xfrm>
            <a:off x="5943600" y="1385048"/>
            <a:ext cx="7212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/>
              <a:t>Mean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6F38375-1679-5D4F-B4D6-ED5F586EBEC8}"/>
              </a:ext>
            </a:extLst>
          </p:cNvPr>
          <p:cNvCxnSpPr>
            <a:cxnSpLocks/>
          </p:cNvCxnSpPr>
          <p:nvPr/>
        </p:nvCxnSpPr>
        <p:spPr>
          <a:xfrm flipH="1">
            <a:off x="5847040" y="1518275"/>
            <a:ext cx="827642" cy="149646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2A12E900-3C80-C449-AFAE-244E577F074C}"/>
              </a:ext>
            </a:extLst>
          </p:cNvPr>
          <p:cNvSpPr txBox="1"/>
          <p:nvPr/>
        </p:nvSpPr>
        <p:spPr>
          <a:xfrm>
            <a:off x="6568349" y="1272054"/>
            <a:ext cx="7212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/>
              <a:t>Median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27B9C84-B352-4747-A442-7C29985462C1}"/>
              </a:ext>
            </a:extLst>
          </p:cNvPr>
          <p:cNvCxnSpPr/>
          <p:nvPr/>
        </p:nvCxnSpPr>
        <p:spPr>
          <a:xfrm>
            <a:off x="7016750" y="2786137"/>
            <a:ext cx="0" cy="482422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9720489-A1A9-1A42-B792-2B27855B29B7}"/>
              </a:ext>
            </a:extLst>
          </p:cNvPr>
          <p:cNvSpPr txBox="1"/>
          <p:nvPr/>
        </p:nvSpPr>
        <p:spPr>
          <a:xfrm>
            <a:off x="7247013" y="2723710"/>
            <a:ext cx="969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/>
              <a:t>Q2 and Q3 (IQR) which is 50% of data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B23AE1D-5BAC-0E4B-B8CF-220F4287AEFB}"/>
              </a:ext>
            </a:extLst>
          </p:cNvPr>
          <p:cNvCxnSpPr>
            <a:cxnSpLocks/>
          </p:cNvCxnSpPr>
          <p:nvPr/>
        </p:nvCxnSpPr>
        <p:spPr>
          <a:xfrm>
            <a:off x="1896987" y="2097741"/>
            <a:ext cx="2356194" cy="54631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3465C01E-F38E-B442-89C8-532C9863A6CC}"/>
              </a:ext>
            </a:extLst>
          </p:cNvPr>
          <p:cNvSpPr txBox="1"/>
          <p:nvPr/>
        </p:nvSpPr>
        <p:spPr>
          <a:xfrm>
            <a:off x="823838" y="1795946"/>
            <a:ext cx="1073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/>
              <a:t>Upper whisker</a:t>
            </a:r>
          </a:p>
          <a:p>
            <a:r>
              <a:rPr lang="en-US" sz="1000"/>
              <a:t>(Q3+1.5*IQR)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572A8-24E3-DE43-A1E8-1A28B22F469E}"/>
              </a:ext>
            </a:extLst>
          </p:cNvPr>
          <p:cNvCxnSpPr>
            <a:cxnSpLocks/>
          </p:cNvCxnSpPr>
          <p:nvPr/>
        </p:nvCxnSpPr>
        <p:spPr>
          <a:xfrm flipV="1">
            <a:off x="2127250" y="3912057"/>
            <a:ext cx="2444750" cy="96257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86634F3B-5EE9-4247-A06A-09D271E8F47B}"/>
              </a:ext>
            </a:extLst>
          </p:cNvPr>
          <p:cNvSpPr txBox="1"/>
          <p:nvPr/>
        </p:nvSpPr>
        <p:spPr>
          <a:xfrm>
            <a:off x="1054099" y="4733365"/>
            <a:ext cx="1073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/>
              <a:t>Lower whisker</a:t>
            </a:r>
          </a:p>
          <a:p>
            <a:r>
              <a:rPr lang="en-US" sz="1000"/>
              <a:t>(Q1-1.5*IQR)</a:t>
            </a:r>
          </a:p>
        </p:txBody>
      </p:sp>
    </p:spTree>
    <p:extLst>
      <p:ext uri="{BB962C8B-B14F-4D97-AF65-F5344CB8AC3E}">
        <p14:creationId xmlns:p14="http://schemas.microsoft.com/office/powerpoint/2010/main" val="416523677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1" grpId="0"/>
      <p:bldP spid="11" grpId="0"/>
      <p:bldP spid="23" grpId="0"/>
      <p:bldP spid="2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1CB4199C-F743-5C45-BBF7-AB3C094602B2}"/>
              </a:ext>
            </a:extLst>
          </p:cNvPr>
          <p:cNvSpPr txBox="1"/>
          <p:nvPr/>
        </p:nvSpPr>
        <p:spPr>
          <a:xfrm>
            <a:off x="658368" y="1494887"/>
            <a:ext cx="7656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Those people lucky enough to have Minitab software can undertake the following:- </a:t>
            </a:r>
          </a:p>
          <a:p>
            <a:endParaRPr lang="en-US"/>
          </a:p>
          <a:p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C492060-62B6-1944-989A-1B00DE03CD57}"/>
              </a:ext>
            </a:extLst>
          </p:cNvPr>
          <p:cNvCxnSpPr>
            <a:cxnSpLocks/>
          </p:cNvCxnSpPr>
          <p:nvPr/>
        </p:nvCxnSpPr>
        <p:spPr>
          <a:xfrm>
            <a:off x="8041710" y="4911204"/>
            <a:ext cx="0" cy="12851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2">
            <a:extLst>
              <a:ext uri="{FF2B5EF4-FFF2-40B4-BE49-F238E27FC236}">
                <a16:creationId xmlns:a16="http://schemas.microsoft.com/office/drawing/2014/main" id="{68E3D114-8983-C44C-A394-60B7DCF1CA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Testing for Normality in Minitab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F96E5C-0DC1-F048-BA60-3FE7763E55B9}"/>
              </a:ext>
            </a:extLst>
          </p:cNvPr>
          <p:cNvSpPr txBox="1"/>
          <p:nvPr/>
        </p:nvSpPr>
        <p:spPr>
          <a:xfrm>
            <a:off x="633654" y="2828835"/>
            <a:ext cx="76565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Populate the spreadsheet in column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test for normality ‘Anderson-Darling’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’OK’ this will generate a graph and show the distribution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If P value greater than 0.05, you can consider to have a normal distribution!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98457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endParaRPr lang="en-US" alt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1BA921-90C3-1944-BD18-22305A8DC695}"/>
              </a:ext>
            </a:extLst>
          </p:cNvPr>
          <p:cNvSpPr txBox="1"/>
          <p:nvPr/>
        </p:nvSpPr>
        <p:spPr>
          <a:xfrm>
            <a:off x="2003595" y="1449050"/>
            <a:ext cx="51368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If the population is not normal we can apply the ‘Central Limit </a:t>
            </a:r>
            <a:r>
              <a:rPr lang="en-US" err="1"/>
              <a:t>Theorum</a:t>
            </a:r>
            <a:r>
              <a:rPr lang="en-US"/>
              <a:t>’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7E7D640-0EA5-4D4D-9EA9-9B6BDDEBEF48}"/>
              </a:ext>
            </a:extLst>
          </p:cNvPr>
          <p:cNvSpPr txBox="1"/>
          <p:nvPr/>
        </p:nvSpPr>
        <p:spPr>
          <a:xfrm>
            <a:off x="2003594" y="2791931"/>
            <a:ext cx="513680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We take the sample means from the population and the distribution of these will move towards the normal distribution as long as the sample size is big enough 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CFC2A99-C4D3-814B-9E2D-5ECD243F6CBC}"/>
              </a:ext>
            </a:extLst>
          </p:cNvPr>
          <p:cNvSpPr txBox="1"/>
          <p:nvPr/>
        </p:nvSpPr>
        <p:spPr>
          <a:xfrm>
            <a:off x="1964466" y="4682515"/>
            <a:ext cx="5136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4136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7" grpId="0"/>
      <p:bldP spid="3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endParaRPr lang="en-US" alt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1BA921-90C3-1944-BD18-22305A8DC695}"/>
              </a:ext>
            </a:extLst>
          </p:cNvPr>
          <p:cNvSpPr txBox="1"/>
          <p:nvPr/>
        </p:nvSpPr>
        <p:spPr>
          <a:xfrm>
            <a:off x="2925462" y="4917774"/>
            <a:ext cx="3773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As the sample size increases the means of the data becomes normal</a:t>
            </a:r>
          </a:p>
          <a:p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271C1E8-3FE5-9C43-A31A-250C2C98B831}"/>
              </a:ext>
            </a:extLst>
          </p:cNvPr>
          <p:cNvGrpSpPr/>
          <p:nvPr/>
        </p:nvGrpSpPr>
        <p:grpSpPr>
          <a:xfrm>
            <a:off x="2925462" y="1801897"/>
            <a:ext cx="3293075" cy="2529145"/>
            <a:chOff x="1050324" y="1668132"/>
            <a:chExt cx="1519881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4D2454C2-70F4-5949-AEC8-533353D0BAE2}"/>
                </a:ext>
              </a:extLst>
            </p:cNvPr>
            <p:cNvSpPr/>
            <p:nvPr/>
          </p:nvSpPr>
          <p:spPr>
            <a:xfrm>
              <a:off x="1210962" y="1952338"/>
              <a:ext cx="1359243" cy="852646"/>
            </a:xfrm>
            <a:custGeom>
              <a:avLst/>
              <a:gdLst>
                <a:gd name="connsiteX0" fmla="*/ 0 w 1359243"/>
                <a:gd name="connsiteY0" fmla="*/ 852646 h 852646"/>
                <a:gd name="connsiteX1" fmla="*/ 271849 w 1359243"/>
                <a:gd name="connsiteY1" fmla="*/ 30 h 852646"/>
                <a:gd name="connsiteX2" fmla="*/ 1359243 w 1359243"/>
                <a:gd name="connsiteY2" fmla="*/ 827932 h 852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59243" h="852646">
                  <a:moveTo>
                    <a:pt x="0" y="852646"/>
                  </a:moveTo>
                  <a:cubicBezTo>
                    <a:pt x="22654" y="428397"/>
                    <a:pt x="45309" y="4149"/>
                    <a:pt x="271849" y="30"/>
                  </a:cubicBezTo>
                  <a:cubicBezTo>
                    <a:pt x="498389" y="-4089"/>
                    <a:pt x="928816" y="411921"/>
                    <a:pt x="1359243" y="827932"/>
                  </a:cubicBezTo>
                </a:path>
              </a:pathLst>
            </a:cu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AC64F1E-2387-3847-AB2F-25EBA4149CDE}"/>
              </a:ext>
            </a:extLst>
          </p:cNvPr>
          <p:cNvSpPr txBox="1"/>
          <p:nvPr/>
        </p:nvSpPr>
        <p:spPr>
          <a:xfrm>
            <a:off x="1734064" y="2395722"/>
            <a:ext cx="642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N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7E9DE20-E01E-D749-8DEB-C4527EBE1B1D}"/>
              </a:ext>
            </a:extLst>
          </p:cNvPr>
          <p:cNvCxnSpPr>
            <a:cxnSpLocks/>
          </p:cNvCxnSpPr>
          <p:nvPr/>
        </p:nvCxnSpPr>
        <p:spPr>
          <a:xfrm flipV="1">
            <a:off x="1894702" y="1903641"/>
            <a:ext cx="0" cy="49208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537579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r>
              <a:rPr lang="en-US" altLang="en-US"/>
              <a:t> - example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CFC2A99-C4D3-814B-9E2D-5ECD243F6CBC}"/>
              </a:ext>
            </a:extLst>
          </p:cNvPr>
          <p:cNvSpPr txBox="1"/>
          <p:nvPr/>
        </p:nvSpPr>
        <p:spPr>
          <a:xfrm>
            <a:off x="1964466" y="4682515"/>
            <a:ext cx="5136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endParaRPr lang="en-US"/>
          </a:p>
        </p:txBody>
      </p:sp>
      <p:pic>
        <p:nvPicPr>
          <p:cNvPr id="3" name="Picture 2" descr="Colourful clear dices on a glass surface">
            <a:extLst>
              <a:ext uri="{FF2B5EF4-FFF2-40B4-BE49-F238E27FC236}">
                <a16:creationId xmlns:a16="http://schemas.microsoft.com/office/drawing/2014/main" id="{4C5F4DB0-C34D-0E4F-B6A2-D5AEA7C035D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0584" y="1911655"/>
            <a:ext cx="5362832" cy="3585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2206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r>
              <a:rPr lang="en-US" altLang="en-US"/>
              <a:t> - example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1BA921-90C3-1944-BD18-22305A8DC695}"/>
              </a:ext>
            </a:extLst>
          </p:cNvPr>
          <p:cNvSpPr txBox="1"/>
          <p:nvPr/>
        </p:nvSpPr>
        <p:spPr>
          <a:xfrm>
            <a:off x="2003595" y="1449050"/>
            <a:ext cx="513680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 rolled 5 dice and noted their individual numbers and worked out the average  </a:t>
            </a:r>
          </a:p>
          <a:p>
            <a:endParaRPr lang="en-US"/>
          </a:p>
          <a:p>
            <a:r>
              <a:rPr lang="en-US"/>
              <a:t>Then rolled them a further 99 times</a:t>
            </a:r>
          </a:p>
          <a:p>
            <a:endParaRPr lang="en-US"/>
          </a:p>
          <a:p>
            <a:r>
              <a:rPr lang="en-US"/>
              <a:t>Noted the individual rolls and worked out all the averages</a:t>
            </a:r>
          </a:p>
          <a:p>
            <a:endParaRPr lang="en-US"/>
          </a:p>
          <a:p>
            <a:r>
              <a:rPr lang="en-US"/>
              <a:t>Entered them into a spreadsheet and generated a histogram 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CFC2A99-C4D3-814B-9E2D-5ECD243F6CBC}"/>
              </a:ext>
            </a:extLst>
          </p:cNvPr>
          <p:cNvSpPr txBox="1"/>
          <p:nvPr/>
        </p:nvSpPr>
        <p:spPr>
          <a:xfrm>
            <a:off x="1964466" y="4682515"/>
            <a:ext cx="5136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endParaRPr lang="en-US"/>
          </a:p>
        </p:txBody>
      </p:sp>
      <p:pic>
        <p:nvPicPr>
          <p:cNvPr id="6" name="Picture 5" descr="Colourful clear dices on a glass surface">
            <a:extLst>
              <a:ext uri="{FF2B5EF4-FFF2-40B4-BE49-F238E27FC236}">
                <a16:creationId xmlns:a16="http://schemas.microsoft.com/office/drawing/2014/main" id="{9E9A5161-A588-2E45-A49A-B4EC6F49D98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25120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3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r>
              <a:rPr lang="en-US" altLang="en-US"/>
              <a:t> - example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CFC2A99-C4D3-814B-9E2D-5ECD243F6CBC}"/>
              </a:ext>
            </a:extLst>
          </p:cNvPr>
          <p:cNvSpPr txBox="1"/>
          <p:nvPr/>
        </p:nvSpPr>
        <p:spPr>
          <a:xfrm>
            <a:off x="1964466" y="4682515"/>
            <a:ext cx="5136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endParaRPr lang="en-US"/>
          </a:p>
        </p:txBody>
      </p:sp>
      <p:pic>
        <p:nvPicPr>
          <p:cNvPr id="6" name="Picture 5" descr="Colourful clear dices on a glass surface">
            <a:extLst>
              <a:ext uri="{FF2B5EF4-FFF2-40B4-BE49-F238E27FC236}">
                <a16:creationId xmlns:a16="http://schemas.microsoft.com/office/drawing/2014/main" id="{9E9A5161-A588-2E45-A49A-B4EC6F49D98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560D8EA-B65D-1C4D-A5A6-A69B5ADEA4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7682714"/>
              </p:ext>
            </p:extLst>
          </p:nvPr>
        </p:nvGraphicFramePr>
        <p:xfrm>
          <a:off x="2042727" y="1253327"/>
          <a:ext cx="4561888" cy="43513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70236">
                  <a:extLst>
                    <a:ext uri="{9D8B030D-6E8A-4147-A177-3AD203B41FA5}">
                      <a16:colId xmlns:a16="http://schemas.microsoft.com/office/drawing/2014/main" val="692762821"/>
                    </a:ext>
                  </a:extLst>
                </a:gridCol>
                <a:gridCol w="570236">
                  <a:extLst>
                    <a:ext uri="{9D8B030D-6E8A-4147-A177-3AD203B41FA5}">
                      <a16:colId xmlns:a16="http://schemas.microsoft.com/office/drawing/2014/main" val="3887894091"/>
                    </a:ext>
                  </a:extLst>
                </a:gridCol>
                <a:gridCol w="570236">
                  <a:extLst>
                    <a:ext uri="{9D8B030D-6E8A-4147-A177-3AD203B41FA5}">
                      <a16:colId xmlns:a16="http://schemas.microsoft.com/office/drawing/2014/main" val="2174725183"/>
                    </a:ext>
                  </a:extLst>
                </a:gridCol>
                <a:gridCol w="570236">
                  <a:extLst>
                    <a:ext uri="{9D8B030D-6E8A-4147-A177-3AD203B41FA5}">
                      <a16:colId xmlns:a16="http://schemas.microsoft.com/office/drawing/2014/main" val="1320681808"/>
                    </a:ext>
                  </a:extLst>
                </a:gridCol>
                <a:gridCol w="570236">
                  <a:extLst>
                    <a:ext uri="{9D8B030D-6E8A-4147-A177-3AD203B41FA5}">
                      <a16:colId xmlns:a16="http://schemas.microsoft.com/office/drawing/2014/main" val="369806049"/>
                    </a:ext>
                  </a:extLst>
                </a:gridCol>
                <a:gridCol w="570236">
                  <a:extLst>
                    <a:ext uri="{9D8B030D-6E8A-4147-A177-3AD203B41FA5}">
                      <a16:colId xmlns:a16="http://schemas.microsoft.com/office/drawing/2014/main" val="3781565895"/>
                    </a:ext>
                  </a:extLst>
                </a:gridCol>
                <a:gridCol w="570236">
                  <a:extLst>
                    <a:ext uri="{9D8B030D-6E8A-4147-A177-3AD203B41FA5}">
                      <a16:colId xmlns:a16="http://schemas.microsoft.com/office/drawing/2014/main" val="4142168640"/>
                    </a:ext>
                  </a:extLst>
                </a:gridCol>
                <a:gridCol w="570236">
                  <a:extLst>
                    <a:ext uri="{9D8B030D-6E8A-4147-A177-3AD203B41FA5}">
                      <a16:colId xmlns:a16="http://schemas.microsoft.com/office/drawing/2014/main" val="3787447677"/>
                    </a:ext>
                  </a:extLst>
                </a:gridCol>
              </a:tblGrid>
              <a:tr h="140366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dice 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dice 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dice 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dice 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dice 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mean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9005204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89134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2.8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9290636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2.2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1560638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1.6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054492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4.2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5271739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5187500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424375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4.2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4904673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6984685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4.4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3295569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73911297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0255699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5.2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8725305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4.6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1853762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1313637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8531579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4.2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5481186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1693191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9176864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4.4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9797354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7198828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2.6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4073970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4.8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7375343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4900658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2.6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866037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4.2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6558639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4.6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53905560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4157218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9799919"/>
                  </a:ext>
                </a:extLst>
              </a:tr>
              <a:tr h="14036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3.8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580" marR="6580" marT="658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81777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261521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r>
              <a:rPr lang="en-US" altLang="en-US"/>
              <a:t> - example</a:t>
            </a:r>
          </a:p>
        </p:txBody>
      </p:sp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12" name="Chart 11">
                <a:extLst>
                  <a:ext uri="{FF2B5EF4-FFF2-40B4-BE49-F238E27FC236}">
                    <a16:creationId xmlns:a16="http://schemas.microsoft.com/office/drawing/2014/main" id="{0AA85D49-99DC-334F-BAC8-76E296D96955}"/>
                  </a:ext>
                </a:extLst>
              </p:cNvPr>
              <p:cNvGraphicFramePr/>
              <p:nvPr/>
            </p:nvGraphicFramePr>
            <p:xfrm>
              <a:off x="1558925" y="1631950"/>
              <a:ext cx="6026150" cy="359410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12" name="Chart 11">
                <a:extLst>
                  <a:ext uri="{FF2B5EF4-FFF2-40B4-BE49-F238E27FC236}">
                    <a16:creationId xmlns:a16="http://schemas.microsoft.com/office/drawing/2014/main" id="{0AA85D49-99DC-334F-BAC8-76E296D9695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58925" y="1631950"/>
                <a:ext cx="6026150" cy="3594100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 descr="Colourful clear dices on a glass surface">
            <a:extLst>
              <a:ext uri="{FF2B5EF4-FFF2-40B4-BE49-F238E27FC236}">
                <a16:creationId xmlns:a16="http://schemas.microsoft.com/office/drawing/2014/main" id="{09523AF4-7370-E64C-B501-B62FEAC9762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3427"/>
      </p:ext>
    </p:extLst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r>
              <a:rPr lang="en-US" altLang="en-US"/>
              <a:t> - example</a:t>
            </a:r>
          </a:p>
        </p:txBody>
      </p:sp>
      <p:pic>
        <p:nvPicPr>
          <p:cNvPr id="5" name="Picture 4" descr="Colourful clear dices on a glass surface">
            <a:extLst>
              <a:ext uri="{FF2B5EF4-FFF2-40B4-BE49-F238E27FC236}">
                <a16:creationId xmlns:a16="http://schemas.microsoft.com/office/drawing/2014/main" id="{09523AF4-7370-E64C-B501-B62FEAC9762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FD9013D-FF66-1D4E-BF87-34B45C1AC3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9749908"/>
              </p:ext>
            </p:extLst>
          </p:nvPr>
        </p:nvGraphicFramePr>
        <p:xfrm>
          <a:off x="3382636" y="1641475"/>
          <a:ext cx="2378728" cy="419565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89364">
                  <a:extLst>
                    <a:ext uri="{9D8B030D-6E8A-4147-A177-3AD203B41FA5}">
                      <a16:colId xmlns:a16="http://schemas.microsoft.com/office/drawing/2014/main" val="2648218258"/>
                    </a:ext>
                  </a:extLst>
                </a:gridCol>
                <a:gridCol w="1189364">
                  <a:extLst>
                    <a:ext uri="{9D8B030D-6E8A-4147-A177-3AD203B41FA5}">
                      <a16:colId xmlns:a16="http://schemas.microsoft.com/office/drawing/2014/main" val="440913415"/>
                    </a:ext>
                  </a:extLst>
                </a:gridCol>
              </a:tblGrid>
              <a:tr h="238347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Column1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793561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3942206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3.31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3604538"/>
                  </a:ext>
                </a:extLst>
              </a:tr>
              <a:tr h="44019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Standard Error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0.08689364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2317310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Median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870671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Mode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1622772"/>
                  </a:ext>
                </a:extLst>
              </a:tr>
              <a:tr h="44019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Standard Deviation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0.86893642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4798759"/>
                  </a:ext>
                </a:extLst>
              </a:tr>
              <a:tr h="44019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Sample Variance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0.75505051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8466700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Kurtosis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-0.4025302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3372276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Skewness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-0.0878595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5405212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Range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7212963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Minimum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211564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Maximum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2870501"/>
                  </a:ext>
                </a:extLst>
              </a:tr>
              <a:tr h="23834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331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8378507"/>
                  </a:ext>
                </a:extLst>
              </a:tr>
              <a:tr h="25324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Count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9725532"/>
                  </a:ext>
                </a:extLst>
              </a:tr>
            </a:tbl>
          </a:graphicData>
        </a:graphic>
      </p:graphicFrame>
      <p:sp>
        <p:nvSpPr>
          <p:cNvPr id="7" name="Oval 6">
            <a:extLst>
              <a:ext uri="{FF2B5EF4-FFF2-40B4-BE49-F238E27FC236}">
                <a16:creationId xmlns:a16="http://schemas.microsoft.com/office/drawing/2014/main" id="{4C7BC227-69DB-1F4A-8632-D14484C0E2D3}"/>
              </a:ext>
            </a:extLst>
          </p:cNvPr>
          <p:cNvSpPr/>
          <p:nvPr/>
        </p:nvSpPr>
        <p:spPr>
          <a:xfrm>
            <a:off x="5298510" y="2141950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A787B2C-A72F-EA4A-8413-6177592D4E20}"/>
              </a:ext>
            </a:extLst>
          </p:cNvPr>
          <p:cNvSpPr/>
          <p:nvPr/>
        </p:nvSpPr>
        <p:spPr>
          <a:xfrm>
            <a:off x="5247189" y="2818356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0213512-3E9D-DB4B-A803-D71EEE211B02}"/>
              </a:ext>
            </a:extLst>
          </p:cNvPr>
          <p:cNvSpPr/>
          <p:nvPr/>
        </p:nvSpPr>
        <p:spPr>
          <a:xfrm>
            <a:off x="4858882" y="4189957"/>
            <a:ext cx="1015825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D6402F3-0BD6-3249-B0BB-41E2EB6BF1DD}"/>
              </a:ext>
            </a:extLst>
          </p:cNvPr>
          <p:cNvSpPr/>
          <p:nvPr/>
        </p:nvSpPr>
        <p:spPr>
          <a:xfrm>
            <a:off x="4858882" y="4453004"/>
            <a:ext cx="1015825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16269"/>
      </p:ext>
    </p:extLst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r>
              <a:rPr lang="en-US" altLang="en-US"/>
              <a:t> - example</a:t>
            </a:r>
          </a:p>
        </p:txBody>
      </p:sp>
      <p:pic>
        <p:nvPicPr>
          <p:cNvPr id="5" name="Picture 4" descr="Colourful clear dices on a glass surface">
            <a:extLst>
              <a:ext uri="{FF2B5EF4-FFF2-40B4-BE49-F238E27FC236}">
                <a16:creationId xmlns:a16="http://schemas.microsoft.com/office/drawing/2014/main" id="{09523AF4-7370-E64C-B501-B62FEAC9762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8" name="Chart 7">
                <a:extLst>
                  <a:ext uri="{FF2B5EF4-FFF2-40B4-BE49-F238E27FC236}">
                    <a16:creationId xmlns:a16="http://schemas.microsoft.com/office/drawing/2014/main" id="{CACA6D1B-FA39-0846-A884-20F5D8ACA22E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696028044"/>
                  </p:ext>
                </p:extLst>
              </p:nvPr>
            </p:nvGraphicFramePr>
            <p:xfrm>
              <a:off x="1706245" y="1804352"/>
              <a:ext cx="5731510" cy="3249295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8" name="Chart 7">
                <a:extLst>
                  <a:ext uri="{FF2B5EF4-FFF2-40B4-BE49-F238E27FC236}">
                    <a16:creationId xmlns:a16="http://schemas.microsoft.com/office/drawing/2014/main" id="{CACA6D1B-FA39-0846-A884-20F5D8ACA22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706245" y="1804352"/>
                <a:ext cx="5731510" cy="324929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09640607"/>
      </p:ext>
    </p:extLst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5D527E-1820-F043-A952-B37C333C09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51000" y="1771650"/>
            <a:ext cx="5842000" cy="3314700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FEE3E8A1-1D1E-F741-8B9E-40128E5C2F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r>
              <a:rPr lang="en-US" altLang="en-US"/>
              <a:t> - example</a:t>
            </a:r>
          </a:p>
        </p:txBody>
      </p:sp>
      <p:pic>
        <p:nvPicPr>
          <p:cNvPr id="6" name="Picture 5" descr="Colourful clear dices on a glass surface">
            <a:extLst>
              <a:ext uri="{FF2B5EF4-FFF2-40B4-BE49-F238E27FC236}">
                <a16:creationId xmlns:a16="http://schemas.microsoft.com/office/drawing/2014/main" id="{28F8FABD-071C-E04E-BD08-1D155F09597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349097"/>
      </p:ext>
    </p:extLst>
  </p:cSld>
  <p:clrMapOvr>
    <a:masterClrMapping/>
  </p:clrMapOvr>
  <p:transition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Different Distributions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C13A962-8CC5-974F-9C84-11F5051597DB}"/>
              </a:ext>
            </a:extLst>
          </p:cNvPr>
          <p:cNvSpPr txBox="1"/>
          <p:nvPr/>
        </p:nvSpPr>
        <p:spPr>
          <a:xfrm>
            <a:off x="632012" y="1116106"/>
            <a:ext cx="73152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Different types of Probability distributions</a:t>
            </a:r>
          </a:p>
          <a:p>
            <a:endParaRPr lang="en-US"/>
          </a:p>
          <a:p>
            <a:r>
              <a:rPr lang="en-US"/>
              <a:t>Discrete</a:t>
            </a:r>
          </a:p>
          <a:p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Binominal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Hypergeometric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Poisson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r>
              <a:rPr lang="en-US"/>
              <a:t>Continuous</a:t>
            </a:r>
          </a:p>
          <a:p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Normal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Uniform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Exponential</a:t>
            </a:r>
          </a:p>
        </p:txBody>
      </p:sp>
    </p:spTree>
    <p:extLst>
      <p:ext uri="{BB962C8B-B14F-4D97-AF65-F5344CB8AC3E}">
        <p14:creationId xmlns:p14="http://schemas.microsoft.com/office/powerpoint/2010/main" val="1497600026"/>
      </p:ext>
    </p:extLst>
  </p:cSld>
  <p:clrMapOvr>
    <a:masterClrMapping/>
  </p:clrMapOvr>
  <p:transition>
    <p:fad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urful clear dices on a glass surface">
            <a:extLst>
              <a:ext uri="{FF2B5EF4-FFF2-40B4-BE49-F238E27FC236}">
                <a16:creationId xmlns:a16="http://schemas.microsoft.com/office/drawing/2014/main" id="{09523AF4-7370-E64C-B501-B62FEAC9762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8A263760-39EF-7941-8FAB-B3335C0939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Different Distributions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FC8DB2D4-9AB1-1A41-BB00-98B123F3731E}"/>
              </a:ext>
            </a:extLst>
          </p:cNvPr>
          <p:cNvGraphicFramePr>
            <a:graphicFrameLocks/>
          </p:cNvGraphicFramePr>
          <p:nvPr/>
        </p:nvGraphicFramePr>
        <p:xfrm>
          <a:off x="2286000" y="205740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11886074"/>
      </p:ext>
    </p:extLst>
  </p:cSld>
  <p:clrMapOvr>
    <a:masterClrMapping/>
  </p:clrMapOvr>
  <p:transition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urful clear dices on a glass surface">
            <a:extLst>
              <a:ext uri="{FF2B5EF4-FFF2-40B4-BE49-F238E27FC236}">
                <a16:creationId xmlns:a16="http://schemas.microsoft.com/office/drawing/2014/main" id="{09523AF4-7370-E64C-B501-B62FEAC9762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CB4BEF49-DB11-DF4A-9E75-FB38E17A29A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67977648"/>
              </p:ext>
            </p:extLst>
          </p:nvPr>
        </p:nvGraphicFramePr>
        <p:xfrm>
          <a:off x="2286000" y="205740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3D08B382-35D5-6E4B-AC64-B88F171254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Different Distributions</a:t>
            </a:r>
          </a:p>
        </p:txBody>
      </p:sp>
    </p:spTree>
    <p:extLst>
      <p:ext uri="{BB962C8B-B14F-4D97-AF65-F5344CB8AC3E}">
        <p14:creationId xmlns:p14="http://schemas.microsoft.com/office/powerpoint/2010/main" val="3345112532"/>
      </p:ext>
    </p:extLst>
  </p:cSld>
  <p:clrMapOvr>
    <a:masterClrMapping/>
  </p:clrMapOvr>
  <p:transition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urful clear dices on a glass surface">
            <a:extLst>
              <a:ext uri="{FF2B5EF4-FFF2-40B4-BE49-F238E27FC236}">
                <a16:creationId xmlns:a16="http://schemas.microsoft.com/office/drawing/2014/main" id="{09523AF4-7370-E64C-B501-B62FEAC9762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7DA3AE72-5A8E-E042-8C77-001CFE82925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29359997"/>
              </p:ext>
            </p:extLst>
          </p:nvPr>
        </p:nvGraphicFramePr>
        <p:xfrm>
          <a:off x="2286000" y="205740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F730E95E-060E-CE42-887B-2AD4FF3E80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Different Distributions</a:t>
            </a:r>
          </a:p>
        </p:txBody>
      </p:sp>
    </p:spTree>
    <p:extLst>
      <p:ext uri="{BB962C8B-B14F-4D97-AF65-F5344CB8AC3E}">
        <p14:creationId xmlns:p14="http://schemas.microsoft.com/office/powerpoint/2010/main" val="3601867771"/>
      </p:ext>
    </p:extLst>
  </p:cSld>
  <p:clrMapOvr>
    <a:masterClrMapping/>
  </p:clrMapOvr>
  <p:transition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urful clear dices on a glass surface">
            <a:extLst>
              <a:ext uri="{FF2B5EF4-FFF2-40B4-BE49-F238E27FC236}">
                <a16:creationId xmlns:a16="http://schemas.microsoft.com/office/drawing/2014/main" id="{09523AF4-7370-E64C-B501-B62FEAC9762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29FA7E9F-50B5-EE42-A0C9-B882087FFE8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31408603"/>
              </p:ext>
            </p:extLst>
          </p:nvPr>
        </p:nvGraphicFramePr>
        <p:xfrm>
          <a:off x="2286000" y="205740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629910A0-F49D-A343-A1E0-F9088357C1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Different Distributions</a:t>
            </a:r>
          </a:p>
        </p:txBody>
      </p:sp>
    </p:spTree>
    <p:extLst>
      <p:ext uri="{BB962C8B-B14F-4D97-AF65-F5344CB8AC3E}">
        <p14:creationId xmlns:p14="http://schemas.microsoft.com/office/powerpoint/2010/main" val="825829534"/>
      </p:ext>
    </p:extLst>
  </p:cSld>
  <p:clrMapOvr>
    <a:masterClrMapping/>
  </p:clrMapOvr>
  <p:transition>
    <p:fad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Central Limit </a:t>
            </a:r>
            <a:r>
              <a:rPr lang="en-US" altLang="en-US" err="1"/>
              <a:t>Theorum</a:t>
            </a:r>
            <a:r>
              <a:rPr lang="en-US" altLang="en-US"/>
              <a:t> - example</a:t>
            </a:r>
          </a:p>
        </p:txBody>
      </p:sp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12" name="Chart 11">
                <a:extLst>
                  <a:ext uri="{FF2B5EF4-FFF2-40B4-BE49-F238E27FC236}">
                    <a16:creationId xmlns:a16="http://schemas.microsoft.com/office/drawing/2014/main" id="{0AA85D49-99DC-334F-BAC8-76E296D96955}"/>
                  </a:ext>
                </a:extLst>
              </p:cNvPr>
              <p:cNvGraphicFramePr/>
              <p:nvPr/>
            </p:nvGraphicFramePr>
            <p:xfrm>
              <a:off x="1558925" y="1631950"/>
              <a:ext cx="6026150" cy="359410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12" name="Chart 11">
                <a:extLst>
                  <a:ext uri="{FF2B5EF4-FFF2-40B4-BE49-F238E27FC236}">
                    <a16:creationId xmlns:a16="http://schemas.microsoft.com/office/drawing/2014/main" id="{0AA85D49-99DC-334F-BAC8-76E296D9695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58925" y="1631950"/>
                <a:ext cx="6026150" cy="3594100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 descr="Colourful clear dices on a glass surface">
            <a:extLst>
              <a:ext uri="{FF2B5EF4-FFF2-40B4-BE49-F238E27FC236}">
                <a16:creationId xmlns:a16="http://schemas.microsoft.com/office/drawing/2014/main" id="{09523AF4-7370-E64C-B501-B62FEAC9762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8573" y="5223649"/>
            <a:ext cx="1775510" cy="1187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879703"/>
      </p:ext>
    </p:extLst>
  </p:cSld>
  <p:clrMapOvr>
    <a:masterClrMapping/>
  </p:clrMapOvr>
  <p:transition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7D1783-97D4-E846-99C8-0D97B5967013}"/>
              </a:ext>
            </a:extLst>
          </p:cNvPr>
          <p:cNvSpPr txBox="1"/>
          <p:nvPr/>
        </p:nvSpPr>
        <p:spPr>
          <a:xfrm>
            <a:off x="329184" y="975360"/>
            <a:ext cx="854388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Hypothesis testing is where we determine where specific values of interest sit within a calculated range (this range is known as the confidence interval)</a:t>
            </a:r>
          </a:p>
          <a:p>
            <a:endParaRPr lang="en-US" sz="2400"/>
          </a:p>
          <a:p>
            <a:r>
              <a:rPr lang="en-US" sz="2400"/>
              <a:t>If the value sits within this range you can conclude that these are the same</a:t>
            </a:r>
          </a:p>
          <a:p>
            <a:endParaRPr lang="en-US" sz="2400"/>
          </a:p>
          <a:p>
            <a:r>
              <a:rPr lang="en-US" sz="2400"/>
              <a:t>If the value sits outside the range you can conclude that these are different</a:t>
            </a:r>
          </a:p>
          <a:p>
            <a:endParaRPr lang="en-US" sz="2400"/>
          </a:p>
          <a:p>
            <a:r>
              <a:rPr lang="en-US" sz="2400"/>
              <a:t> 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Hypothesis Testing </a:t>
            </a:r>
          </a:p>
        </p:txBody>
      </p:sp>
    </p:spTree>
    <p:extLst>
      <p:ext uri="{BB962C8B-B14F-4D97-AF65-F5344CB8AC3E}">
        <p14:creationId xmlns:p14="http://schemas.microsoft.com/office/powerpoint/2010/main" val="3570452259"/>
      </p:ext>
    </p:extLst>
  </p:cSld>
  <p:clrMapOvr>
    <a:masterClrMapping/>
  </p:clrMapOvr>
  <p:transition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7D1783-97D4-E846-99C8-0D97B5967013}"/>
              </a:ext>
            </a:extLst>
          </p:cNvPr>
          <p:cNvSpPr txBox="1"/>
          <p:nvPr/>
        </p:nvSpPr>
        <p:spPr>
          <a:xfrm>
            <a:off x="329184" y="975360"/>
            <a:ext cx="854388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Common applications of this are:-</a:t>
            </a:r>
          </a:p>
          <a:p>
            <a:endParaRPr lang="en-US" sz="2400"/>
          </a:p>
          <a:p>
            <a:r>
              <a:rPr lang="en-US" sz="2400"/>
              <a:t>To see if two means are equal – two sets of data from the same population will not always be the same</a:t>
            </a:r>
          </a:p>
          <a:p>
            <a:endParaRPr lang="en-US" sz="2400"/>
          </a:p>
          <a:p>
            <a:r>
              <a:rPr lang="en-US" sz="2400"/>
              <a:t>This testing will highlight if there are real differences between two sets of data from the populations</a:t>
            </a:r>
          </a:p>
          <a:p>
            <a:endParaRPr lang="en-US" sz="2400"/>
          </a:p>
          <a:p>
            <a:r>
              <a:rPr lang="en-US" sz="2400"/>
              <a:t> 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Hypothesis Testing </a:t>
            </a:r>
          </a:p>
        </p:txBody>
      </p:sp>
    </p:spTree>
    <p:extLst>
      <p:ext uri="{BB962C8B-B14F-4D97-AF65-F5344CB8AC3E}">
        <p14:creationId xmlns:p14="http://schemas.microsoft.com/office/powerpoint/2010/main" val="3922619341"/>
      </p:ext>
    </p:extLst>
  </p:cSld>
  <p:clrMapOvr>
    <a:masterClrMapping/>
  </p:clrMapOvr>
  <p:transition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47D1783-97D4-E846-99C8-0D97B5967013}"/>
                  </a:ext>
                </a:extLst>
              </p:cNvPr>
              <p:cNvSpPr txBox="1"/>
              <p:nvPr/>
            </p:nvSpPr>
            <p:spPr>
              <a:xfrm>
                <a:off x="270933" y="1069779"/>
                <a:ext cx="8543883" cy="41890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/>
                  <a:t>The ’Null Hypothesis’ H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US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𝑜</m:t>
                            </m:r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</m:e>
                          <m:sub/>
                        </m:sSub>
                      </m:e>
                      <m:sub/>
                    </m:sSub>
                  </m:oMath>
                </a14:m>
                <a:r>
                  <a:rPr lang="en-US" sz="2400"/>
                  <a:t>is a statement to determine whether something is true or not</a:t>
                </a:r>
              </a:p>
              <a:p>
                <a:endParaRPr lang="en-US" sz="2400"/>
              </a:p>
              <a:p>
                <a:r>
                  <a:rPr lang="en-US" sz="2400"/>
                  <a:t>It is expressed as a formula </a:t>
                </a:r>
              </a:p>
              <a:p>
                <a:endParaRPr lang="en-US" sz="2400"/>
              </a:p>
              <a:p>
                <a:r>
                  <a:rPr lang="en-US" sz="2400"/>
                  <a:t>Ho: Mu1 (</a:t>
                </a:r>
                <a:r>
                  <a:rPr lang="en-US" sz="2400" err="1"/>
                  <a:t>ave</a:t>
                </a:r>
                <a:r>
                  <a:rPr lang="en-US" sz="2400"/>
                  <a:t>) = Mu2 (</a:t>
                </a:r>
                <a:r>
                  <a:rPr lang="en-US" sz="2400" err="1"/>
                  <a:t>ave</a:t>
                </a:r>
                <a:r>
                  <a:rPr lang="en-US" sz="2400"/>
                  <a:t>)</a:t>
                </a:r>
              </a:p>
              <a:p>
                <a:endParaRPr lang="en-US" sz="2400"/>
              </a:p>
              <a:p>
                <a:r>
                  <a:rPr lang="en-US" sz="2400"/>
                  <a:t>or </a:t>
                </a:r>
              </a:p>
              <a:p>
                <a:endParaRPr lang="en-US" sz="2400"/>
              </a:p>
              <a:p>
                <a:r>
                  <a:rPr lang="en-US" sz="2400"/>
                  <a:t>Ho: Mu1 (</a:t>
                </a:r>
                <a:r>
                  <a:rPr lang="en-US" sz="2400" err="1"/>
                  <a:t>ave</a:t>
                </a:r>
                <a:r>
                  <a:rPr lang="en-US" sz="2400"/>
                  <a:t>) – Mu2 (</a:t>
                </a:r>
                <a:r>
                  <a:rPr lang="en-US" sz="2400" err="1"/>
                  <a:t>ave</a:t>
                </a:r>
                <a:r>
                  <a:rPr lang="en-US" sz="2400"/>
                  <a:t>) = 0</a:t>
                </a:r>
              </a:p>
              <a:p>
                <a:r>
                  <a:rPr lang="en-US" sz="2400"/>
                  <a:t> 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47D1783-97D4-E846-99C8-0D97B59670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933" y="1069779"/>
                <a:ext cx="8543883" cy="4189032"/>
              </a:xfrm>
              <a:prstGeom prst="rect">
                <a:avLst/>
              </a:prstGeom>
              <a:blipFill>
                <a:blip r:embed="rId3"/>
                <a:stretch>
                  <a:fillRect l="-1070" t="-11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‘Null Hypothesis’ </a:t>
            </a:r>
          </a:p>
        </p:txBody>
      </p:sp>
    </p:spTree>
    <p:extLst>
      <p:ext uri="{BB962C8B-B14F-4D97-AF65-F5344CB8AC3E}">
        <p14:creationId xmlns:p14="http://schemas.microsoft.com/office/powerpoint/2010/main" val="3561964852"/>
      </p:ext>
    </p:extLst>
  </p:cSld>
  <p:clrMapOvr>
    <a:masterClrMapping/>
  </p:clrMapOvr>
  <p:transition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47D1783-97D4-E846-99C8-0D97B5967013}"/>
                  </a:ext>
                </a:extLst>
              </p:cNvPr>
              <p:cNvSpPr txBox="1"/>
              <p:nvPr/>
            </p:nvSpPr>
            <p:spPr>
              <a:xfrm>
                <a:off x="270933" y="1069779"/>
                <a:ext cx="8543883" cy="41890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/>
                  <a:t>The ’Alternative Hypothesis’ H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US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</m:e>
                          <m:sub/>
                        </m:sSub>
                      </m:e>
                      <m:sub/>
                    </m:sSub>
                  </m:oMath>
                </a14:m>
                <a:r>
                  <a:rPr lang="en-US" sz="2400"/>
                  <a:t>is a statement to determine whether we can reject the null hypothesis</a:t>
                </a:r>
              </a:p>
              <a:p>
                <a:endParaRPr lang="en-US" sz="2400"/>
              </a:p>
              <a:p>
                <a:r>
                  <a:rPr lang="en-US" sz="2400"/>
                  <a:t>It is expressed as a formula </a:t>
                </a:r>
              </a:p>
              <a:p>
                <a:endParaRPr lang="en-US" sz="2400"/>
              </a:p>
              <a:p>
                <a:r>
                  <a:rPr lang="en-US" sz="2400"/>
                  <a:t>Ha: Mu1 (</a:t>
                </a:r>
                <a:r>
                  <a:rPr lang="en-US" sz="2400" err="1"/>
                  <a:t>ave</a:t>
                </a:r>
                <a:r>
                  <a:rPr lang="en-US" sz="2400"/>
                  <a:t>) = Mu2 (</a:t>
                </a:r>
                <a:r>
                  <a:rPr lang="en-US" sz="2400" err="1"/>
                  <a:t>ave</a:t>
                </a:r>
                <a:r>
                  <a:rPr lang="en-US" sz="2400"/>
                  <a:t>)</a:t>
                </a:r>
              </a:p>
              <a:p>
                <a:endParaRPr lang="en-US" sz="2400"/>
              </a:p>
              <a:p>
                <a:r>
                  <a:rPr lang="en-US" sz="2400"/>
                  <a:t>or </a:t>
                </a:r>
              </a:p>
              <a:p>
                <a:endParaRPr lang="en-US" sz="2400"/>
              </a:p>
              <a:p>
                <a:r>
                  <a:rPr lang="en-US" sz="2400"/>
                  <a:t>Ha: Mu1 (</a:t>
                </a:r>
                <a:r>
                  <a:rPr lang="en-US" sz="2400" err="1"/>
                  <a:t>ave</a:t>
                </a:r>
                <a:r>
                  <a:rPr lang="en-US" sz="2400"/>
                  <a:t>) – Mu2 (</a:t>
                </a:r>
                <a:r>
                  <a:rPr lang="en-US" sz="2400" err="1"/>
                  <a:t>ave</a:t>
                </a:r>
                <a:r>
                  <a:rPr lang="en-US" sz="2400"/>
                  <a:t>) = 0</a:t>
                </a:r>
              </a:p>
              <a:p>
                <a:r>
                  <a:rPr lang="en-US" sz="2400"/>
                  <a:t> 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47D1783-97D4-E846-99C8-0D97B59670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933" y="1069779"/>
                <a:ext cx="8543883" cy="4189032"/>
              </a:xfrm>
              <a:prstGeom prst="rect">
                <a:avLst/>
              </a:prstGeom>
              <a:blipFill>
                <a:blip r:embed="rId3"/>
                <a:stretch>
                  <a:fillRect l="-1070" t="-11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‘Alternative Hypothesis’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5797E-AE01-6049-B982-DA9CBECF362D}"/>
              </a:ext>
            </a:extLst>
          </p:cNvPr>
          <p:cNvCxnSpPr>
            <a:cxnSpLocks/>
          </p:cNvCxnSpPr>
          <p:nvPr/>
        </p:nvCxnSpPr>
        <p:spPr>
          <a:xfrm flipH="1">
            <a:off x="2365829" y="3077029"/>
            <a:ext cx="145142" cy="18868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79482DB-EAAE-6B4E-A970-DC534EC2C0E7}"/>
              </a:ext>
            </a:extLst>
          </p:cNvPr>
          <p:cNvCxnSpPr>
            <a:cxnSpLocks/>
          </p:cNvCxnSpPr>
          <p:nvPr/>
        </p:nvCxnSpPr>
        <p:spPr>
          <a:xfrm flipH="1">
            <a:off x="4078514" y="4542972"/>
            <a:ext cx="145142" cy="18868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6462508"/>
      </p:ext>
    </p:extLst>
  </p:cSld>
  <p:clrMapOvr>
    <a:masterClrMapping/>
  </p:clrMapOvr>
  <p:transition>
    <p:fad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Types of Errors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ABE5D8-7E27-F34B-A5EB-9E22057EF6D5}"/>
              </a:ext>
            </a:extLst>
          </p:cNvPr>
          <p:cNvCxnSpPr>
            <a:cxnSpLocks/>
          </p:cNvCxnSpPr>
          <p:nvPr/>
        </p:nvCxnSpPr>
        <p:spPr>
          <a:xfrm flipH="1">
            <a:off x="5007429" y="2859314"/>
            <a:ext cx="145142" cy="217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Table 5">
            <a:extLst>
              <a:ext uri="{FF2B5EF4-FFF2-40B4-BE49-F238E27FC236}">
                <a16:creationId xmlns:a16="http://schemas.microsoft.com/office/drawing/2014/main" id="{25C3ED63-DB09-CB41-AB3C-9AE0D9AAA6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7537423"/>
              </p:ext>
            </p:extLst>
          </p:nvPr>
        </p:nvGraphicFramePr>
        <p:xfrm>
          <a:off x="1474070" y="1585685"/>
          <a:ext cx="6291072" cy="287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5536">
                  <a:extLst>
                    <a:ext uri="{9D8B030D-6E8A-4147-A177-3AD203B41FA5}">
                      <a16:colId xmlns:a16="http://schemas.microsoft.com/office/drawing/2014/main" val="4261022581"/>
                    </a:ext>
                  </a:extLst>
                </a:gridCol>
                <a:gridCol w="3145536">
                  <a:extLst>
                    <a:ext uri="{9D8B030D-6E8A-4147-A177-3AD203B41FA5}">
                      <a16:colId xmlns:a16="http://schemas.microsoft.com/office/drawing/2014/main" val="3847905409"/>
                    </a:ext>
                  </a:extLst>
                </a:gridCol>
              </a:tblGrid>
              <a:tr h="1435100">
                <a:tc>
                  <a:txBody>
                    <a:bodyPr/>
                    <a:lstStyle/>
                    <a:p>
                      <a:pPr algn="ctr"/>
                      <a:endParaRPr lang="en-US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US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>
                          <a:solidFill>
                            <a:schemeClr val="tx1"/>
                          </a:solidFill>
                        </a:rPr>
                        <a:t>Correct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>
                          <a:solidFill>
                            <a:schemeClr val="tx1"/>
                          </a:solidFill>
                        </a:rPr>
                        <a:t>Type I Error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2811435"/>
                  </a:ext>
                </a:extLst>
              </a:tr>
              <a:tr h="1435100">
                <a:tc>
                  <a:txBody>
                    <a:bodyPr/>
                    <a:lstStyle/>
                    <a:p>
                      <a:pPr algn="ctr"/>
                      <a:r>
                        <a:rPr lang="en-US" b="1"/>
                        <a:t>Type II Error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39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b="1"/>
                    </a:p>
                    <a:p>
                      <a:pPr marL="0" marR="0" lvl="0" indent="0" algn="ctr" defTabSz="91439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b="1"/>
                    </a:p>
                    <a:p>
                      <a:pPr marL="0" marR="0" lvl="0" indent="0" algn="ctr" defTabSz="91439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/>
                        <a:t>Correct</a:t>
                      </a:r>
                    </a:p>
                    <a:p>
                      <a:pPr algn="ctr"/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566955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623022-6DA4-694D-9563-A15C8A2E87FA}"/>
              </a:ext>
            </a:extLst>
          </p:cNvPr>
          <p:cNvSpPr txBox="1"/>
          <p:nvPr/>
        </p:nvSpPr>
        <p:spPr>
          <a:xfrm>
            <a:off x="372630" y="1585685"/>
            <a:ext cx="7288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Ho is true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9D797D-7CE8-4642-974C-948A372127B6}"/>
              </a:ext>
            </a:extLst>
          </p:cNvPr>
          <p:cNvSpPr txBox="1"/>
          <p:nvPr/>
        </p:nvSpPr>
        <p:spPr>
          <a:xfrm>
            <a:off x="372630" y="3062006"/>
            <a:ext cx="7288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Ho is false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218540-A10C-7746-B052-51CF96041FC0}"/>
              </a:ext>
            </a:extLst>
          </p:cNvPr>
          <p:cNvSpPr txBox="1"/>
          <p:nvPr/>
        </p:nvSpPr>
        <p:spPr>
          <a:xfrm>
            <a:off x="2109216" y="1023044"/>
            <a:ext cx="2218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Do not reject Ho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12F1C6A-3332-1B49-A25E-334BA3B0DE27}"/>
              </a:ext>
            </a:extLst>
          </p:cNvPr>
          <p:cNvSpPr txBox="1"/>
          <p:nvPr/>
        </p:nvSpPr>
        <p:spPr>
          <a:xfrm>
            <a:off x="5507301" y="1054149"/>
            <a:ext cx="142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Reject Ho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8B76F2-DFF5-5E4D-90CD-FC46BCD4AC24}"/>
              </a:ext>
            </a:extLst>
          </p:cNvPr>
          <p:cNvSpPr txBox="1"/>
          <p:nvPr/>
        </p:nvSpPr>
        <p:spPr>
          <a:xfrm>
            <a:off x="5470585" y="1908850"/>
            <a:ext cx="1926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You think there is a difference when there isn’t</a:t>
            </a:r>
          </a:p>
          <a:p>
            <a:r>
              <a:rPr lang="en-US"/>
              <a:t>Alpha risk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5BD178-0898-4F4D-AC7D-A5A6108FF055}"/>
              </a:ext>
            </a:extLst>
          </p:cNvPr>
          <p:cNvSpPr txBox="1"/>
          <p:nvPr/>
        </p:nvSpPr>
        <p:spPr>
          <a:xfrm>
            <a:off x="2401824" y="3296382"/>
            <a:ext cx="1926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You think there is no difference when there is</a:t>
            </a:r>
          </a:p>
          <a:p>
            <a:r>
              <a:rPr lang="en-US"/>
              <a:t>Beta risk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540C00E8-22C3-2640-9EDF-B8650082E6F5}"/>
              </a:ext>
            </a:extLst>
          </p:cNvPr>
          <p:cNvSpPr/>
          <p:nvPr/>
        </p:nvSpPr>
        <p:spPr>
          <a:xfrm>
            <a:off x="5099331" y="1464307"/>
            <a:ext cx="2255613" cy="17351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1D00A4C-4D83-5640-909E-A601C03E7CBD}"/>
              </a:ext>
            </a:extLst>
          </p:cNvPr>
          <p:cNvSpPr/>
          <p:nvPr/>
        </p:nvSpPr>
        <p:spPr>
          <a:xfrm>
            <a:off x="2014781" y="2849601"/>
            <a:ext cx="2255613" cy="17351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99074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Types of Errors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ABE5D8-7E27-F34B-A5EB-9E22057EF6D5}"/>
              </a:ext>
            </a:extLst>
          </p:cNvPr>
          <p:cNvCxnSpPr>
            <a:cxnSpLocks/>
          </p:cNvCxnSpPr>
          <p:nvPr/>
        </p:nvCxnSpPr>
        <p:spPr>
          <a:xfrm flipH="1">
            <a:off x="5007429" y="2859314"/>
            <a:ext cx="145142" cy="217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cture containing text, wall, indoor&#10;&#10;Description automatically generated">
            <a:extLst>
              <a:ext uri="{FF2B5EF4-FFF2-40B4-BE49-F238E27FC236}">
                <a16:creationId xmlns:a16="http://schemas.microsoft.com/office/drawing/2014/main" id="{8851B6D7-95FD-C444-B8D8-9DDAF613220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369355" y="1006930"/>
            <a:ext cx="2405289" cy="32070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A4A83D4-3454-8A41-B016-CB13DAED33C6}"/>
              </a:ext>
            </a:extLst>
          </p:cNvPr>
          <p:cNvSpPr txBox="1"/>
          <p:nvPr/>
        </p:nvSpPr>
        <p:spPr>
          <a:xfrm>
            <a:off x="1161143" y="4650668"/>
            <a:ext cx="71990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Fire alarm goes off when there is no fire – false positive – type I error</a:t>
            </a:r>
          </a:p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38F6FF-022A-F549-B9CA-C6965BC93DA6}"/>
              </a:ext>
            </a:extLst>
          </p:cNvPr>
          <p:cNvSpPr txBox="1"/>
          <p:nvPr/>
        </p:nvSpPr>
        <p:spPr>
          <a:xfrm>
            <a:off x="1161143" y="5440610"/>
            <a:ext cx="7460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Fire alarm fails to go off when there is a fire  - false negative type II error</a:t>
            </a:r>
          </a:p>
        </p:txBody>
      </p:sp>
    </p:spTree>
    <p:extLst>
      <p:ext uri="{BB962C8B-B14F-4D97-AF65-F5344CB8AC3E}">
        <p14:creationId xmlns:p14="http://schemas.microsoft.com/office/powerpoint/2010/main" val="177753489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Types of Errors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ABE5D8-7E27-F34B-A5EB-9E22057EF6D5}"/>
              </a:ext>
            </a:extLst>
          </p:cNvPr>
          <p:cNvCxnSpPr>
            <a:cxnSpLocks/>
          </p:cNvCxnSpPr>
          <p:nvPr/>
        </p:nvCxnSpPr>
        <p:spPr>
          <a:xfrm flipH="1">
            <a:off x="5007429" y="2859314"/>
            <a:ext cx="145142" cy="217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C7FD5718-D998-41C9-BB6C-A526C5A63D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8666" y="2044966"/>
            <a:ext cx="4370614" cy="3425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99199"/>
      </p:ext>
    </p:extLst>
  </p:cSld>
  <p:clrMapOvr>
    <a:masterClrMapping/>
  </p:clrMapOvr>
  <p:transition>
    <p:fad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Types of Errors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ABE5D8-7E27-F34B-A5EB-9E22057EF6D5}"/>
              </a:ext>
            </a:extLst>
          </p:cNvPr>
          <p:cNvCxnSpPr>
            <a:cxnSpLocks/>
          </p:cNvCxnSpPr>
          <p:nvPr/>
        </p:nvCxnSpPr>
        <p:spPr>
          <a:xfrm flipH="1">
            <a:off x="5007429" y="2859314"/>
            <a:ext cx="145142" cy="217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E69AC16-A223-4293-A428-E535E885CF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1238250"/>
            <a:ext cx="48768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564944"/>
      </p:ext>
    </p:extLst>
  </p:cSld>
  <p:clrMapOvr>
    <a:masterClrMapping/>
  </p:clrMapOvr>
  <p:transition>
    <p:fad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7D1783-97D4-E846-99C8-0D97B5967013}"/>
              </a:ext>
            </a:extLst>
          </p:cNvPr>
          <p:cNvSpPr txBox="1"/>
          <p:nvPr/>
        </p:nvSpPr>
        <p:spPr>
          <a:xfrm>
            <a:off x="270933" y="1069779"/>
            <a:ext cx="854388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A confidence interval is a type of estimate computed from the statistics of the observed data. This gives a range of values for an unknown parameter. </a:t>
            </a:r>
          </a:p>
          <a:p>
            <a:endParaRPr lang="en-GB" sz="2400"/>
          </a:p>
          <a:p>
            <a:r>
              <a:rPr lang="en-GB" sz="2400"/>
              <a:t>The interval has an associated confidence level that gives the probability with which an estimated interval will contain the true value of the parameter.</a:t>
            </a:r>
            <a:r>
              <a:rPr lang="en-US" sz="2400"/>
              <a:t> </a:t>
            </a:r>
          </a:p>
          <a:p>
            <a:r>
              <a:rPr lang="en-US" sz="2400"/>
              <a:t> 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Confidence Intervals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32C714B-C4E5-B941-8AD0-59A983F9B8F0}"/>
              </a:ext>
            </a:extLst>
          </p:cNvPr>
          <p:cNvCxnSpPr/>
          <p:nvPr/>
        </p:nvCxnSpPr>
        <p:spPr>
          <a:xfrm>
            <a:off x="2510971" y="3077029"/>
            <a:ext cx="0" cy="1886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ABE5D8-7E27-F34B-A5EB-9E22057EF6D5}"/>
              </a:ext>
            </a:extLst>
          </p:cNvPr>
          <p:cNvCxnSpPr>
            <a:cxnSpLocks/>
          </p:cNvCxnSpPr>
          <p:nvPr/>
        </p:nvCxnSpPr>
        <p:spPr>
          <a:xfrm flipH="1">
            <a:off x="5007429" y="2859314"/>
            <a:ext cx="145142" cy="217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BFD72BC-339F-7847-811B-8B768F1BCE75}"/>
              </a:ext>
            </a:extLst>
          </p:cNvPr>
          <p:cNvSpPr txBox="1"/>
          <p:nvPr/>
        </p:nvSpPr>
        <p:spPr>
          <a:xfrm>
            <a:off x="270933" y="4399005"/>
            <a:ext cx="86021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Its use – “we can be 95% confident that a given value falls between x and y”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121DA7-FE4E-0942-B60F-D3F43A019688}"/>
              </a:ext>
            </a:extLst>
          </p:cNvPr>
          <p:cNvSpPr txBox="1"/>
          <p:nvPr/>
        </p:nvSpPr>
        <p:spPr>
          <a:xfrm>
            <a:off x="270933" y="5460068"/>
            <a:ext cx="86021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Generally, in industry it is acceptable to have 95% confidence or we are willing to accept 5% error</a:t>
            </a:r>
          </a:p>
        </p:txBody>
      </p:sp>
    </p:spTree>
    <p:extLst>
      <p:ext uri="{BB962C8B-B14F-4D97-AF65-F5344CB8AC3E}">
        <p14:creationId xmlns:p14="http://schemas.microsoft.com/office/powerpoint/2010/main" val="41147324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8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Confidence Intervals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ABE5D8-7E27-F34B-A5EB-9E22057EF6D5}"/>
              </a:ext>
            </a:extLst>
          </p:cNvPr>
          <p:cNvCxnSpPr>
            <a:cxnSpLocks/>
          </p:cNvCxnSpPr>
          <p:nvPr/>
        </p:nvCxnSpPr>
        <p:spPr>
          <a:xfrm flipH="1">
            <a:off x="5007429" y="2859314"/>
            <a:ext cx="145142" cy="217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260A6EA4-F945-CA4E-8903-DC1D149ABF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1400" y="1733550"/>
            <a:ext cx="4521200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391994"/>
      </p:ext>
    </p:extLst>
  </p:cSld>
  <p:clrMapOvr>
    <a:masterClrMapping/>
  </p:clrMapOvr>
  <p:transition>
    <p:fad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Confidence Intervals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FD72BC-339F-7847-811B-8B768F1BCE75}"/>
              </a:ext>
            </a:extLst>
          </p:cNvPr>
          <p:cNvSpPr txBox="1"/>
          <p:nvPr/>
        </p:nvSpPr>
        <p:spPr>
          <a:xfrm>
            <a:off x="270933" y="1198605"/>
            <a:ext cx="860213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Example:-</a:t>
            </a:r>
          </a:p>
          <a:p>
            <a:endParaRPr lang="en-US" sz="2400"/>
          </a:p>
          <a:p>
            <a:r>
              <a:rPr lang="en-US" sz="2400"/>
              <a:t>We measured 40 men’s height and had a mean of 175cms</a:t>
            </a:r>
          </a:p>
          <a:p>
            <a:endParaRPr lang="en-US" sz="2400"/>
          </a:p>
          <a:p>
            <a:r>
              <a:rPr lang="en-US" sz="2400"/>
              <a:t>The Standard Deviation was 20cms</a:t>
            </a:r>
          </a:p>
          <a:p>
            <a:endParaRPr lang="en-US" sz="2400"/>
          </a:p>
          <a:p>
            <a:r>
              <a:rPr lang="en-US" sz="2400"/>
              <a:t>We need 95% confidence so we use a Z value of 1.96 </a:t>
            </a:r>
          </a:p>
          <a:p>
            <a:endParaRPr lang="en-US" sz="2400"/>
          </a:p>
          <a:p>
            <a:endParaRPr lang="en-US" sz="2400"/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480682965"/>
      </p:ext>
    </p:extLst>
  </p:cSld>
  <p:clrMapOvr>
    <a:masterClrMapping/>
  </p:clrMapOvr>
  <p:transition>
    <p:fad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Confidence Intervals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ABE5D8-7E27-F34B-A5EB-9E22057EF6D5}"/>
              </a:ext>
            </a:extLst>
          </p:cNvPr>
          <p:cNvCxnSpPr>
            <a:cxnSpLocks/>
          </p:cNvCxnSpPr>
          <p:nvPr/>
        </p:nvCxnSpPr>
        <p:spPr>
          <a:xfrm flipH="1">
            <a:off x="5007429" y="2859314"/>
            <a:ext cx="145142" cy="217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04ADF626-AC2E-3D42-8AFC-B03DD85DE4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6250" y="1422400"/>
            <a:ext cx="3111500" cy="401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403515"/>
      </p:ext>
    </p:extLst>
  </p:cSld>
  <p:clrMapOvr>
    <a:masterClrMapping/>
  </p:clrMapOvr>
  <p:transition>
    <p:fad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Confidence Intervals – Z values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ABE5D8-7E27-F34B-A5EB-9E22057EF6D5}"/>
              </a:ext>
            </a:extLst>
          </p:cNvPr>
          <p:cNvCxnSpPr>
            <a:cxnSpLocks/>
          </p:cNvCxnSpPr>
          <p:nvPr/>
        </p:nvCxnSpPr>
        <p:spPr>
          <a:xfrm flipH="1">
            <a:off x="5007429" y="2859314"/>
            <a:ext cx="145142" cy="217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Confidence Intervals | What you need to know for your Six Sigma exam.">
            <a:extLst>
              <a:ext uri="{FF2B5EF4-FFF2-40B4-BE49-F238E27FC236}">
                <a16:creationId xmlns:a16="http://schemas.microsoft.com/office/drawing/2014/main" id="{DF0C5951-949C-488E-B1E6-234DA3B1F5B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349408"/>
            <a:ext cx="5334000" cy="4762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1418024"/>
      </p:ext>
    </p:extLst>
  </p:cSld>
  <p:clrMapOvr>
    <a:masterClrMapping/>
  </p:clrMapOvr>
  <p:transition>
    <p:fad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Confidence Intervals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97CB3B3-C38E-D34C-857C-D6332B919806}"/>
                  </a:ext>
                </a:extLst>
              </p:cNvPr>
              <p:cNvSpPr txBox="1"/>
              <p:nvPr/>
            </p:nvSpPr>
            <p:spPr>
              <a:xfrm>
                <a:off x="3320203" y="1719896"/>
                <a:ext cx="2503593" cy="4094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/>
                  <a:t>CI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175+/−1.96</m:t>
                    </m:r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40</m:t>
                            </m:r>
                          </m:e>
                        </m:rad>
                      </m:den>
                    </m:f>
                  </m:oMath>
                </a14:m>
                <a:endParaRPr lang="en-US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97CB3B3-C38E-D34C-857C-D6332B9198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0203" y="1719896"/>
                <a:ext cx="2503593" cy="409471"/>
              </a:xfrm>
              <a:prstGeom prst="rect">
                <a:avLst/>
              </a:prstGeom>
              <a:blipFill>
                <a:blip r:embed="rId3"/>
                <a:stretch>
                  <a:fillRect l="-5854" t="-5970" b="-1641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186504-CBF1-BC4E-8CD5-6953BB996D0F}"/>
                  </a:ext>
                </a:extLst>
              </p:cNvPr>
              <p:cNvSpPr txBox="1"/>
              <p:nvPr/>
            </p:nvSpPr>
            <p:spPr>
              <a:xfrm>
                <a:off x="3320203" y="2809539"/>
                <a:ext cx="2503593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/>
                  <a:t>CI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175+/−   6.20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𝑐𝑚𝑠</m:t>
                    </m:r>
                  </m:oMath>
                </a14:m>
                <a:endParaRPr lang="en-US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186504-CBF1-BC4E-8CD5-6953BB996D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0203" y="2809539"/>
                <a:ext cx="2503593" cy="276999"/>
              </a:xfrm>
              <a:prstGeom prst="rect">
                <a:avLst/>
              </a:prstGeom>
              <a:blipFill>
                <a:blip r:embed="rId4"/>
                <a:stretch>
                  <a:fillRect l="-5854" t="-28889" b="-5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FD8C9006-3846-7546-820C-5C459CE69BFA}"/>
              </a:ext>
            </a:extLst>
          </p:cNvPr>
          <p:cNvSpPr txBox="1"/>
          <p:nvPr/>
        </p:nvSpPr>
        <p:spPr>
          <a:xfrm>
            <a:off x="1921933" y="3766710"/>
            <a:ext cx="5029199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/>
              <a:t>This is known as the margin of error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3A9A9F-C103-7749-96A8-DD49EB9F9550}"/>
              </a:ext>
            </a:extLst>
          </p:cNvPr>
          <p:cNvSpPr txBox="1"/>
          <p:nvPr/>
        </p:nvSpPr>
        <p:spPr>
          <a:xfrm>
            <a:off x="741405" y="4723881"/>
            <a:ext cx="7661188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/>
              <a:t>Therefore, we can be 95% confident that our measurement will fall between 168.8 and 181.2cms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D0C38A-C3C1-3645-B371-FA0DD352870D}"/>
              </a:ext>
            </a:extLst>
          </p:cNvPr>
          <p:cNvSpPr txBox="1"/>
          <p:nvPr/>
        </p:nvSpPr>
        <p:spPr>
          <a:xfrm>
            <a:off x="741405" y="5758871"/>
            <a:ext cx="766118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 i="1">
                <a:solidFill>
                  <a:srgbClr val="FF0000"/>
                </a:solidFill>
              </a:rPr>
              <a:t>Warning :- but 5% could be outside these limits!</a:t>
            </a:r>
          </a:p>
        </p:txBody>
      </p:sp>
    </p:spTree>
    <p:extLst>
      <p:ext uri="{BB962C8B-B14F-4D97-AF65-F5344CB8AC3E}">
        <p14:creationId xmlns:p14="http://schemas.microsoft.com/office/powerpoint/2010/main" val="362321334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Confidence Intervals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FD72BC-339F-7847-811B-8B768F1BCE75}"/>
              </a:ext>
            </a:extLst>
          </p:cNvPr>
          <p:cNvSpPr txBox="1"/>
          <p:nvPr/>
        </p:nvSpPr>
        <p:spPr>
          <a:xfrm>
            <a:off x="270933" y="1198605"/>
            <a:ext cx="860213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Now we want to become more confident!:-</a:t>
            </a:r>
          </a:p>
          <a:p>
            <a:endParaRPr lang="en-US" sz="2400"/>
          </a:p>
          <a:p>
            <a:r>
              <a:rPr lang="en-US" sz="2400"/>
              <a:t>We measured 40 men’s height and had a mean of 175cms</a:t>
            </a:r>
          </a:p>
          <a:p>
            <a:endParaRPr lang="en-US" sz="2400"/>
          </a:p>
          <a:p>
            <a:r>
              <a:rPr lang="en-US" sz="2400"/>
              <a:t>The Standard Deviation was 20cms</a:t>
            </a:r>
          </a:p>
          <a:p>
            <a:endParaRPr lang="en-US" sz="2400"/>
          </a:p>
          <a:p>
            <a:r>
              <a:rPr lang="en-US" sz="2400"/>
              <a:t>We need 99% confidence so we use a Z value of 2.576 </a:t>
            </a:r>
          </a:p>
          <a:p>
            <a:endParaRPr lang="en-US" sz="2400"/>
          </a:p>
          <a:p>
            <a:endParaRPr lang="en-US" sz="2400"/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42420534"/>
      </p:ext>
    </p:extLst>
  </p:cSld>
  <p:clrMapOvr>
    <a:masterClrMapping/>
  </p:clrMapOvr>
  <p:transition>
    <p:fad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E32FBB9-717B-244F-80B6-8205E22B692A}"/>
              </a:ext>
            </a:extLst>
          </p:cNvPr>
          <p:cNvSpPr txBox="1">
            <a:spLocks noChangeArrowheads="1"/>
          </p:cNvSpPr>
          <p:nvPr/>
        </p:nvSpPr>
        <p:spPr>
          <a:xfrm>
            <a:off x="185353" y="233814"/>
            <a:ext cx="624840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 eaLnBrk="1" hangingPunct="1"/>
            <a:r>
              <a:rPr lang="en-US" altLang="en-US" kern="0" err="1"/>
              <a:t>Analyse</a:t>
            </a:r>
            <a:r>
              <a:rPr lang="en-US" altLang="en-US" kern="0"/>
              <a:t> – Confidence Intervals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97CB3B3-C38E-D34C-857C-D6332B919806}"/>
                  </a:ext>
                </a:extLst>
              </p:cNvPr>
              <p:cNvSpPr txBox="1"/>
              <p:nvPr/>
            </p:nvSpPr>
            <p:spPr>
              <a:xfrm>
                <a:off x="3320203" y="1719896"/>
                <a:ext cx="2503593" cy="4094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/>
                  <a:t>CI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175+/−2.576</m:t>
                    </m:r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40</m:t>
                            </m:r>
                          </m:e>
                        </m:rad>
                      </m:den>
                    </m:f>
                  </m:oMath>
                </a14:m>
                <a:endParaRPr lang="en-US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97CB3B3-C38E-D34C-857C-D6332B9198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0203" y="1719896"/>
                <a:ext cx="2503593" cy="409471"/>
              </a:xfrm>
              <a:prstGeom prst="rect">
                <a:avLst/>
              </a:prstGeom>
              <a:blipFill>
                <a:blip r:embed="rId3"/>
                <a:stretch>
                  <a:fillRect l="-5854" t="-5970" b="-1641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186504-CBF1-BC4E-8CD5-6953BB996D0F}"/>
                  </a:ext>
                </a:extLst>
              </p:cNvPr>
              <p:cNvSpPr txBox="1"/>
              <p:nvPr/>
            </p:nvSpPr>
            <p:spPr>
              <a:xfrm>
                <a:off x="3320203" y="2809539"/>
                <a:ext cx="2503593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/>
                  <a:t>CI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175+/−   8.14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𝑐𝑚𝑠</m:t>
                    </m:r>
                  </m:oMath>
                </a14:m>
                <a:endParaRPr lang="en-US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186504-CBF1-BC4E-8CD5-6953BB996D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0203" y="2809539"/>
                <a:ext cx="2503593" cy="276999"/>
              </a:xfrm>
              <a:prstGeom prst="rect">
                <a:avLst/>
              </a:prstGeom>
              <a:blipFill>
                <a:blip r:embed="rId4"/>
                <a:stretch>
                  <a:fillRect l="-5854" t="-28889" b="-5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FD8C9006-3846-7546-820C-5C459CE69BFA}"/>
              </a:ext>
            </a:extLst>
          </p:cNvPr>
          <p:cNvSpPr txBox="1"/>
          <p:nvPr/>
        </p:nvSpPr>
        <p:spPr>
          <a:xfrm>
            <a:off x="1921933" y="3766710"/>
            <a:ext cx="5029199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/>
              <a:t>This is known as the margin of error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3A9A9F-C103-7749-96A8-DD49EB9F9550}"/>
              </a:ext>
            </a:extLst>
          </p:cNvPr>
          <p:cNvSpPr txBox="1"/>
          <p:nvPr/>
        </p:nvSpPr>
        <p:spPr>
          <a:xfrm>
            <a:off x="741405" y="4723881"/>
            <a:ext cx="7661188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/>
              <a:t>Therefore, we can be 99% confident that our measurement will fall between 166.86 and 183.14cms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D0C38A-C3C1-3645-B371-FA0DD352870D}"/>
              </a:ext>
            </a:extLst>
          </p:cNvPr>
          <p:cNvSpPr txBox="1"/>
          <p:nvPr/>
        </p:nvSpPr>
        <p:spPr>
          <a:xfrm>
            <a:off x="741405" y="5758871"/>
            <a:ext cx="766118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 i="1">
                <a:solidFill>
                  <a:srgbClr val="FF0000"/>
                </a:solidFill>
              </a:rPr>
              <a:t>Warning :- but 1% could be outside these limits!</a:t>
            </a:r>
          </a:p>
        </p:txBody>
      </p:sp>
    </p:spTree>
    <p:extLst>
      <p:ext uri="{BB962C8B-B14F-4D97-AF65-F5344CB8AC3E}">
        <p14:creationId xmlns:p14="http://schemas.microsoft.com/office/powerpoint/2010/main" val="244529905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A7D8495E-E7AC-3548-A8B1-4F6442301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4369" y="1740343"/>
            <a:ext cx="4475261" cy="38134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780487-BBEA-CB4F-9AB5-5D4F887D0B48}"/>
              </a:ext>
            </a:extLst>
          </p:cNvPr>
          <p:cNvSpPr txBox="1"/>
          <p:nvPr/>
        </p:nvSpPr>
        <p:spPr>
          <a:xfrm>
            <a:off x="2334369" y="5851718"/>
            <a:ext cx="4475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Hideki Matsuyama winner by 1 shot, -10 </a:t>
            </a:r>
          </a:p>
        </p:txBody>
      </p:sp>
      <p:sp>
        <p:nvSpPr>
          <p:cNvPr id="12" name="Title 5">
            <a:extLst>
              <a:ext uri="{FF2B5EF4-FFF2-40B4-BE49-F238E27FC236}">
                <a16:creationId xmlns:a16="http://schemas.microsoft.com/office/drawing/2014/main" id="{06285570-261E-8542-B6E8-37F4B0699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40"/>
            <a:ext cx="6973823" cy="555095"/>
          </a:xfrm>
        </p:spPr>
        <p:txBody>
          <a:bodyPr/>
          <a:lstStyle/>
          <a:p>
            <a:r>
              <a:rPr lang="en-GB"/>
              <a:t>Analyse – Confidence Intervals another example</a:t>
            </a:r>
          </a:p>
        </p:txBody>
      </p:sp>
    </p:spTree>
    <p:extLst>
      <p:ext uri="{BB962C8B-B14F-4D97-AF65-F5344CB8AC3E}">
        <p14:creationId xmlns:p14="http://schemas.microsoft.com/office/powerpoint/2010/main" val="2842808211"/>
      </p:ext>
    </p:extLst>
  </p:cSld>
  <p:clrMapOvr>
    <a:masterClrMapping/>
  </p:clrMapOvr>
  <p:transition>
    <p:fad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97CB3B3-C38E-D34C-857C-D6332B919806}"/>
                  </a:ext>
                </a:extLst>
              </p:cNvPr>
              <p:cNvSpPr txBox="1"/>
              <p:nvPr/>
            </p:nvSpPr>
            <p:spPr>
              <a:xfrm>
                <a:off x="3320203" y="1719896"/>
                <a:ext cx="2503593" cy="40697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/>
                  <a:t>CI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71.28+/−1.96</m:t>
                    </m:r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1.94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25</m:t>
                            </m:r>
                          </m:e>
                        </m:rad>
                      </m:den>
                    </m:f>
                  </m:oMath>
                </a14:m>
                <a:endParaRPr lang="en-US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97CB3B3-C38E-D34C-857C-D6332B9198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0203" y="1719896"/>
                <a:ext cx="2503593" cy="406971"/>
              </a:xfrm>
              <a:prstGeom prst="rect">
                <a:avLst/>
              </a:prstGeom>
              <a:blipFill>
                <a:blip r:embed="rId3"/>
                <a:stretch>
                  <a:fillRect l="-5854" t="-5970" b="-1641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186504-CBF1-BC4E-8CD5-6953BB996D0F}"/>
                  </a:ext>
                </a:extLst>
              </p:cNvPr>
              <p:cNvSpPr txBox="1"/>
              <p:nvPr/>
            </p:nvSpPr>
            <p:spPr>
              <a:xfrm>
                <a:off x="3320203" y="2809539"/>
                <a:ext cx="2503593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r>
                  <a:rPr lang="en-US"/>
                  <a:t>CI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71.28+−   0.76</m:t>
                    </m:r>
                  </m:oMath>
                </a14:m>
                <a:endParaRPr lang="en-US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A186504-CBF1-BC4E-8CD5-6953BB996D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0203" y="2809539"/>
                <a:ext cx="2503593" cy="276999"/>
              </a:xfrm>
              <a:prstGeom prst="rect">
                <a:avLst/>
              </a:prstGeom>
              <a:blipFill>
                <a:blip r:embed="rId4"/>
                <a:stretch>
                  <a:fillRect l="-5854" t="-28889" b="-5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A03A9A9F-C103-7749-96A8-DD49EB9F9550}"/>
              </a:ext>
            </a:extLst>
          </p:cNvPr>
          <p:cNvSpPr txBox="1"/>
          <p:nvPr/>
        </p:nvSpPr>
        <p:spPr>
          <a:xfrm>
            <a:off x="741405" y="3992470"/>
            <a:ext cx="7661188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/>
              <a:t>Therefore, we can be 95% confident that the final round shots were between 70.52 and 72.04</a:t>
            </a:r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B5014DBC-5E46-455A-B7FC-5B2ACDE189FD}"/>
              </a:ext>
            </a:extLst>
          </p:cNvPr>
          <p:cNvSpPr txBox="1">
            <a:spLocks/>
          </p:cNvSpPr>
          <p:nvPr/>
        </p:nvSpPr>
        <p:spPr>
          <a:xfrm>
            <a:off x="1" y="274640"/>
            <a:ext cx="6806152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Confidence Intervals another example</a:t>
            </a:r>
          </a:p>
        </p:txBody>
      </p:sp>
    </p:spTree>
    <p:extLst>
      <p:ext uri="{BB962C8B-B14F-4D97-AF65-F5344CB8AC3E}">
        <p14:creationId xmlns:p14="http://schemas.microsoft.com/office/powerpoint/2010/main" val="367567847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3A9A9F-C103-7749-96A8-DD49EB9F9550}"/>
              </a:ext>
            </a:extLst>
          </p:cNvPr>
          <p:cNvSpPr txBox="1"/>
          <p:nvPr/>
        </p:nvSpPr>
        <p:spPr>
          <a:xfrm>
            <a:off x="741406" y="2163670"/>
            <a:ext cx="7661188" cy="147732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/>
              <a:t>If we reject the null hypothesis, the P value is the probability of being incorrect</a:t>
            </a:r>
          </a:p>
          <a:p>
            <a:endParaRPr lang="en-US" sz="2400"/>
          </a:p>
          <a:p>
            <a:r>
              <a:rPr lang="en-US" sz="2400"/>
              <a:t>Or it’s the probability of making a type I error</a:t>
            </a:r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B5014DBC-5E46-455A-B7FC-5B2ACDE189FD}"/>
              </a:ext>
            </a:extLst>
          </p:cNvPr>
          <p:cNvSpPr txBox="1">
            <a:spLocks/>
          </p:cNvSpPr>
          <p:nvPr/>
        </p:nvSpPr>
        <p:spPr>
          <a:xfrm>
            <a:off x="1" y="274640"/>
            <a:ext cx="6806152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‘P’ values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A7F739-FF48-9547-8C5C-9EAEFE29BA21}"/>
              </a:ext>
            </a:extLst>
          </p:cNvPr>
          <p:cNvSpPr txBox="1"/>
          <p:nvPr/>
        </p:nvSpPr>
        <p:spPr>
          <a:xfrm>
            <a:off x="741406" y="4986366"/>
            <a:ext cx="7661188" cy="7386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 b="1" i="1">
                <a:solidFill>
                  <a:srgbClr val="FF0000"/>
                </a:solidFill>
              </a:rPr>
              <a:t>Put more simply if P value is less than 0.05 we reject the null hypothesis </a:t>
            </a:r>
          </a:p>
        </p:txBody>
      </p:sp>
    </p:spTree>
    <p:extLst>
      <p:ext uri="{BB962C8B-B14F-4D97-AF65-F5344CB8AC3E}">
        <p14:creationId xmlns:p14="http://schemas.microsoft.com/office/powerpoint/2010/main" val="292624997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472460" y="5280081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28FE42C4-9E40-4F1D-8891-E5E6E3F996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0091" y="1251966"/>
            <a:ext cx="6303818" cy="3941618"/>
          </a:xfrm>
          <a:prstGeom prst="rect">
            <a:avLst/>
          </a:prstGeom>
        </p:spPr>
      </p:pic>
      <p:sp>
        <p:nvSpPr>
          <p:cNvPr id="10" name="Title 5">
            <a:extLst>
              <a:ext uri="{FF2B5EF4-FFF2-40B4-BE49-F238E27FC236}">
                <a16:creationId xmlns:a16="http://schemas.microsoft.com/office/drawing/2014/main" id="{42546A27-59BA-4245-BAB0-77A2895412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208280" y="254318"/>
            <a:ext cx="7101840" cy="55562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</a:t>
            </a:r>
          </a:p>
        </p:txBody>
      </p:sp>
    </p:spTree>
    <p:extLst>
      <p:ext uri="{BB962C8B-B14F-4D97-AF65-F5344CB8AC3E}">
        <p14:creationId xmlns:p14="http://schemas.microsoft.com/office/powerpoint/2010/main" val="509009758"/>
      </p:ext>
    </p:extLst>
  </p:cSld>
  <p:clrMapOvr>
    <a:masterClrMapping/>
  </p:clrMapOvr>
  <p:transition>
    <p:fade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472460" y="5280081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itle 5">
            <a:extLst>
              <a:ext uri="{FF2B5EF4-FFF2-40B4-BE49-F238E27FC236}">
                <a16:creationId xmlns:a16="http://schemas.microsoft.com/office/drawing/2014/main" id="{42546A27-59BA-4245-BAB0-77A2895412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208280" y="254318"/>
            <a:ext cx="7101840" cy="55562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AD4583-8DE6-4BFD-8A82-5AED1A5637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7320" y="1463040"/>
            <a:ext cx="6309360" cy="393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10953"/>
      </p:ext>
    </p:extLst>
  </p:cSld>
  <p:clrMapOvr>
    <a:masterClrMapping/>
  </p:clrMapOvr>
  <p:transition>
    <p:fad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429000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21A042-69D9-0041-9E97-EB074ACEE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720" y="2051156"/>
            <a:ext cx="1625600" cy="1041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A473EEF-37A0-584A-AC04-FB6EE4E827CB}"/>
              </a:ext>
            </a:extLst>
          </p:cNvPr>
          <p:cNvSpPr txBox="1"/>
          <p:nvPr/>
        </p:nvSpPr>
        <p:spPr>
          <a:xfrm>
            <a:off x="3582444" y="1182175"/>
            <a:ext cx="46346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Paint in ALL numbers choose ‘Insert’ tab click on histogram icon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1E09BE-CE5C-0141-B8F7-F68ABDEC84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4626" y="4211776"/>
            <a:ext cx="1968500" cy="19431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74CB766-76FA-5642-8770-1BC0E5DAB152}"/>
              </a:ext>
            </a:extLst>
          </p:cNvPr>
          <p:cNvSpPr txBox="1"/>
          <p:nvPr/>
        </p:nvSpPr>
        <p:spPr>
          <a:xfrm>
            <a:off x="3615811" y="3323337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‘Box and Whisker’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AA9634-138E-5942-A5BA-B2DB6503AC45}"/>
              </a:ext>
            </a:extLst>
          </p:cNvPr>
          <p:cNvSpPr/>
          <p:nvPr/>
        </p:nvSpPr>
        <p:spPr>
          <a:xfrm>
            <a:off x="4572000" y="2467429"/>
            <a:ext cx="333829" cy="31270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itle 5">
            <a:extLst>
              <a:ext uri="{FF2B5EF4-FFF2-40B4-BE49-F238E27FC236}">
                <a16:creationId xmlns:a16="http://schemas.microsoft.com/office/drawing/2014/main" id="{365EC317-9EB1-1B4E-ABB8-4B8791A9AD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" y="274640"/>
            <a:ext cx="687977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1C722EC-B5D3-481D-8841-4F93170D94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4916899"/>
              </p:ext>
            </p:extLst>
          </p:nvPr>
        </p:nvGraphicFramePr>
        <p:xfrm>
          <a:off x="1337620" y="1182174"/>
          <a:ext cx="1550700" cy="53202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75350">
                  <a:extLst>
                    <a:ext uri="{9D8B030D-6E8A-4147-A177-3AD203B41FA5}">
                      <a16:colId xmlns:a16="http://schemas.microsoft.com/office/drawing/2014/main" val="3532823362"/>
                    </a:ext>
                  </a:extLst>
                </a:gridCol>
                <a:gridCol w="775350">
                  <a:extLst>
                    <a:ext uri="{9D8B030D-6E8A-4147-A177-3AD203B41FA5}">
                      <a16:colId xmlns:a16="http://schemas.microsoft.com/office/drawing/2014/main" val="2920191540"/>
                    </a:ext>
                  </a:extLst>
                </a:gridCol>
              </a:tblGrid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844734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2579876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250073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2083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45778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46724391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5129468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21766378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75110542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619984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9183343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36971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461126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8305244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26746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56072153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22800100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8227532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832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04722918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9382031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38479558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63842095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883508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42310903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5800488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39882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6318195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62369934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0723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1219628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082760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657285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0694943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076934413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81826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78598925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5497179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410402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053718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9981551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2157092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2095447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325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803811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390940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23017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943082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59258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3094408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458151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429000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473EEF-37A0-584A-AC04-FB6EE4E827CB}"/>
              </a:ext>
            </a:extLst>
          </p:cNvPr>
          <p:cNvSpPr txBox="1"/>
          <p:nvPr/>
        </p:nvSpPr>
        <p:spPr>
          <a:xfrm>
            <a:off x="3582444" y="1182175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‘add chart element’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4CB766-76FA-5642-8770-1BC0E5DAB152}"/>
              </a:ext>
            </a:extLst>
          </p:cNvPr>
          <p:cNvSpPr txBox="1"/>
          <p:nvPr/>
        </p:nvSpPr>
        <p:spPr>
          <a:xfrm>
            <a:off x="3582444" y="3330632"/>
            <a:ext cx="46346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‘Data Labels’ to display values on chart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5EA8D7-DB61-DA4C-A7EE-A86AC6A687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4626" y="1920839"/>
            <a:ext cx="1930400" cy="1295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0FF2FC-632B-D34E-B864-F538CDB168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4626" y="4208468"/>
            <a:ext cx="2463800" cy="622300"/>
          </a:xfrm>
          <a:prstGeom prst="rect">
            <a:avLst/>
          </a:prstGeom>
        </p:spPr>
      </p:pic>
      <p:sp>
        <p:nvSpPr>
          <p:cNvPr id="20" name="Title 5">
            <a:extLst>
              <a:ext uri="{FF2B5EF4-FFF2-40B4-BE49-F238E27FC236}">
                <a16:creationId xmlns:a16="http://schemas.microsoft.com/office/drawing/2014/main" id="{EF5F8073-64F6-9445-A906-0179E3DB02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74640"/>
            <a:ext cx="6923313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7FF71B39-11D7-4C9E-AEEB-CBE9CB3284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118813"/>
              </p:ext>
            </p:extLst>
          </p:nvPr>
        </p:nvGraphicFramePr>
        <p:xfrm>
          <a:off x="1337620" y="1182174"/>
          <a:ext cx="1550700" cy="53619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75350">
                  <a:extLst>
                    <a:ext uri="{9D8B030D-6E8A-4147-A177-3AD203B41FA5}">
                      <a16:colId xmlns:a16="http://schemas.microsoft.com/office/drawing/2014/main" val="3532823362"/>
                    </a:ext>
                  </a:extLst>
                </a:gridCol>
                <a:gridCol w="775350">
                  <a:extLst>
                    <a:ext uri="{9D8B030D-6E8A-4147-A177-3AD203B41FA5}">
                      <a16:colId xmlns:a16="http://schemas.microsoft.com/office/drawing/2014/main" val="2920191540"/>
                    </a:ext>
                  </a:extLst>
                </a:gridCol>
              </a:tblGrid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844734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2579876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250073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2083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45778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46724391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5129468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21766378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75110542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619984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9183343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36971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461126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8305244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26746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56072153"/>
                  </a:ext>
                </a:extLst>
              </a:tr>
              <a:tr h="148122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22800100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8227532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832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04722918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9382031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38479558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63842095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883508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42310903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5800488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39882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6318195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62369934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0723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1219628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082760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657285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0694943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076934413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81826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78598925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5497179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410402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053718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9981551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2157092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2095447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325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803811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390940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23017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943082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59258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3094408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424926"/>
      </p:ext>
    </p:extLst>
  </p:cSld>
  <p:clrMapOvr>
    <a:masterClrMapping/>
  </p:clrMapOvr>
  <p:transition>
    <p:fade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429000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0" name="Title 5">
            <a:extLst>
              <a:ext uri="{FF2B5EF4-FFF2-40B4-BE49-F238E27FC236}">
                <a16:creationId xmlns:a16="http://schemas.microsoft.com/office/drawing/2014/main" id="{A0989F93-7157-914B-A393-B733E74D45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" y="274640"/>
            <a:ext cx="687977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 </a:t>
            </a:r>
          </a:p>
        </p:txBody>
      </p:sp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6" name="Chart 5">
                <a:extLst>
                  <a:ext uri="{FF2B5EF4-FFF2-40B4-BE49-F238E27FC236}">
                    <a16:creationId xmlns:a16="http://schemas.microsoft.com/office/drawing/2014/main" id="{5995198E-A0A3-41E5-8FFA-18181C0A5171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102957847"/>
                  </p:ext>
                </p:extLst>
              </p:nvPr>
            </p:nvGraphicFramePr>
            <p:xfrm>
              <a:off x="2021840" y="1731878"/>
              <a:ext cx="5369560" cy="359664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6" name="Chart 5">
                <a:extLst>
                  <a:ext uri="{FF2B5EF4-FFF2-40B4-BE49-F238E27FC236}">
                    <a16:creationId xmlns:a16="http://schemas.microsoft.com/office/drawing/2014/main" id="{5995198E-A0A3-41E5-8FFA-18181C0A517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021840" y="1731878"/>
                <a:ext cx="5369560" cy="3596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32860518"/>
      </p:ext>
    </p:extLst>
  </p:cSld>
  <p:clrMapOvr>
    <a:masterClrMapping/>
  </p:clrMapOvr>
  <p:transition>
    <p:fade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0" name="Title 5">
            <a:extLst>
              <a:ext uri="{FF2B5EF4-FFF2-40B4-BE49-F238E27FC236}">
                <a16:creationId xmlns:a16="http://schemas.microsoft.com/office/drawing/2014/main" id="{A0989F93-7157-914B-A393-B733E74D45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" y="274640"/>
            <a:ext cx="687977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8110A7-DA8B-2147-8A91-263C011F65D6}"/>
              </a:ext>
            </a:extLst>
          </p:cNvPr>
          <p:cNvSpPr txBox="1"/>
          <p:nvPr/>
        </p:nvSpPr>
        <p:spPr>
          <a:xfrm>
            <a:off x="442685" y="1164303"/>
            <a:ext cx="825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The new data looks normal but how do we test to see if they are different?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BDAE6F-17C1-D348-80E3-FE63ACA02C1E}"/>
              </a:ext>
            </a:extLst>
          </p:cNvPr>
          <p:cNvSpPr txBox="1"/>
          <p:nvPr/>
        </p:nvSpPr>
        <p:spPr>
          <a:xfrm>
            <a:off x="442683" y="2915934"/>
            <a:ext cx="82586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2 sample T test – tests the means of two populations to see if they are equal</a:t>
            </a:r>
          </a:p>
          <a:p>
            <a:r>
              <a:rPr lang="en-US" sz="240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FB5F92-2E78-9C40-9232-A523EF83CDC8}"/>
              </a:ext>
            </a:extLst>
          </p:cNvPr>
          <p:cNvSpPr txBox="1"/>
          <p:nvPr/>
        </p:nvSpPr>
        <p:spPr>
          <a:xfrm>
            <a:off x="442682" y="4678033"/>
            <a:ext cx="825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/>
          </a:p>
          <a:p>
            <a:r>
              <a:rPr lang="en-US" sz="2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36615760"/>
      </p:ext>
    </p:extLst>
  </p:cSld>
  <p:clrMapOvr>
    <a:masterClrMapping/>
  </p:clrMapOvr>
  <p:transition>
    <p:fade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 Test in Excel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Open new excel spreadsheet and key in the following numbers into a column and click on ‘Data’ tab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95710B-2ACE-4546-94AE-FD6994C50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720" y="4750052"/>
            <a:ext cx="2717800" cy="1181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35ADA8-A017-C542-A104-A35C871D9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7720" y="2559470"/>
            <a:ext cx="2832100" cy="11176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992188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the ‘Data Analysis’ icon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D0B0BA3-7A38-463A-8F60-8A8D75F207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811940"/>
              </p:ext>
            </p:extLst>
          </p:nvPr>
        </p:nvGraphicFramePr>
        <p:xfrm>
          <a:off x="1337620" y="1182174"/>
          <a:ext cx="1550700" cy="53619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75350">
                  <a:extLst>
                    <a:ext uri="{9D8B030D-6E8A-4147-A177-3AD203B41FA5}">
                      <a16:colId xmlns:a16="http://schemas.microsoft.com/office/drawing/2014/main" val="3532823362"/>
                    </a:ext>
                  </a:extLst>
                </a:gridCol>
                <a:gridCol w="775350">
                  <a:extLst>
                    <a:ext uri="{9D8B030D-6E8A-4147-A177-3AD203B41FA5}">
                      <a16:colId xmlns:a16="http://schemas.microsoft.com/office/drawing/2014/main" val="2920191540"/>
                    </a:ext>
                  </a:extLst>
                </a:gridCol>
              </a:tblGrid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844734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2579876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250073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2083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45778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46724391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5129468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21766378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75110542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619984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9183343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36971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461126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8305244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26746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56072153"/>
                  </a:ext>
                </a:extLst>
              </a:tr>
              <a:tr h="148122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22800100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8227532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832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04722918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9382031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38479558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63842095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883508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42310903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5800488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39882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6318195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62369934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0723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1219628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082760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657285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0694943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076934413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81826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78598925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5497179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410402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053718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9981551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2157092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2095447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325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803811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390940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23017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943082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59258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3094408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4941112"/>
      </p:ext>
    </p:extLst>
  </p:cSld>
  <p:clrMapOvr>
    <a:masterClrMapping/>
  </p:clrMapOvr>
  <p:transition>
    <p:fade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33B3F2D-06FB-CC42-9B85-DA4EA3EF84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7993" y="1701494"/>
            <a:ext cx="3662473" cy="16930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CC92639-E0E1-284C-BC0D-DDAC2D60E30C}"/>
              </a:ext>
            </a:extLst>
          </p:cNvPr>
          <p:cNvSpPr txBox="1"/>
          <p:nvPr/>
        </p:nvSpPr>
        <p:spPr>
          <a:xfrm>
            <a:off x="3699368" y="962830"/>
            <a:ext cx="41597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T- test: two sample assuming unequal variances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2FFBCC-593D-9E45-A571-D5F739D92D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4389" y="4154188"/>
            <a:ext cx="3662471" cy="213316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58AE9E7-B5D3-3F41-8705-61AE220138B1}"/>
              </a:ext>
            </a:extLst>
          </p:cNvPr>
          <p:cNvSpPr txBox="1"/>
          <p:nvPr/>
        </p:nvSpPr>
        <p:spPr>
          <a:xfrm>
            <a:off x="3699368" y="3463410"/>
            <a:ext cx="46346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input ranges and paint columns, check alpha 0.05 and click OK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19" name="Rectangle 2">
            <a:extLst>
              <a:ext uri="{FF2B5EF4-FFF2-40B4-BE49-F238E27FC236}">
                <a16:creationId xmlns:a16="http://schemas.microsoft.com/office/drawing/2014/main" id="{6FA7222D-0F61-D042-92FA-B22F504DD6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 Test in Excel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8AFB21CA-E546-42D1-80B4-D5BF59FDFF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811940"/>
              </p:ext>
            </p:extLst>
          </p:nvPr>
        </p:nvGraphicFramePr>
        <p:xfrm>
          <a:off x="1337620" y="1182174"/>
          <a:ext cx="1550700" cy="53619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75350">
                  <a:extLst>
                    <a:ext uri="{9D8B030D-6E8A-4147-A177-3AD203B41FA5}">
                      <a16:colId xmlns:a16="http://schemas.microsoft.com/office/drawing/2014/main" val="3532823362"/>
                    </a:ext>
                  </a:extLst>
                </a:gridCol>
                <a:gridCol w="775350">
                  <a:extLst>
                    <a:ext uri="{9D8B030D-6E8A-4147-A177-3AD203B41FA5}">
                      <a16:colId xmlns:a16="http://schemas.microsoft.com/office/drawing/2014/main" val="2920191540"/>
                    </a:ext>
                  </a:extLst>
                </a:gridCol>
              </a:tblGrid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844734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2579876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250073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2083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45778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46724391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5129468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21766378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75110542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619984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9183343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36971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461126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8305244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26746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56072153"/>
                  </a:ext>
                </a:extLst>
              </a:tr>
              <a:tr h="148122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22800100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8227532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832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04722918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9382031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38479558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63842095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883508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42310903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5800488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39882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6318195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62369934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0723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1219628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082760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657285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0694943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076934413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81826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78598925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5497179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410402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053718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9981551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2157092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2095447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325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803811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390940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23017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943082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59258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309440895"/>
                  </a:ext>
                </a:extLst>
              </a:tr>
            </a:tbl>
          </a:graphicData>
        </a:graphic>
      </p:graphicFrame>
      <p:sp>
        <p:nvSpPr>
          <p:cNvPr id="12" name="Oval 11">
            <a:extLst>
              <a:ext uri="{FF2B5EF4-FFF2-40B4-BE49-F238E27FC236}">
                <a16:creationId xmlns:a16="http://schemas.microsoft.com/office/drawing/2014/main" id="{93657BD6-3471-403F-847C-7B1646F189E1}"/>
              </a:ext>
            </a:extLst>
          </p:cNvPr>
          <p:cNvSpPr/>
          <p:nvPr/>
        </p:nvSpPr>
        <p:spPr>
          <a:xfrm>
            <a:off x="5406005" y="5179047"/>
            <a:ext cx="1221356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63867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Oval 13">
            <a:extLst>
              <a:ext uri="{FF2B5EF4-FFF2-40B4-BE49-F238E27FC236}">
                <a16:creationId xmlns:a16="http://schemas.microsoft.com/office/drawing/2014/main" id="{B6FD08ED-B49A-6E4D-A9E3-015A88C39029}"/>
              </a:ext>
            </a:extLst>
          </p:cNvPr>
          <p:cNvSpPr/>
          <p:nvPr/>
        </p:nvSpPr>
        <p:spPr>
          <a:xfrm>
            <a:off x="7458495" y="3497054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3E7A5473-6E47-D94C-A5EA-4C0E286623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 Test in Excel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54D9EE-8E1C-2148-B7FB-B4E6FE2EA03F}"/>
              </a:ext>
            </a:extLst>
          </p:cNvPr>
          <p:cNvSpPr txBox="1"/>
          <p:nvPr/>
        </p:nvSpPr>
        <p:spPr>
          <a:xfrm>
            <a:off x="3960585" y="4151086"/>
            <a:ext cx="2846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>
                <a:solidFill>
                  <a:srgbClr val="FF0000"/>
                </a:solidFill>
              </a:rPr>
              <a:t>P less than 0.05 therefore difference is significant between the waiting times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8292BE27-C328-4C92-B69E-57E2BBC619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811940"/>
              </p:ext>
            </p:extLst>
          </p:nvPr>
        </p:nvGraphicFramePr>
        <p:xfrm>
          <a:off x="1337620" y="1182174"/>
          <a:ext cx="1550700" cy="53619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75350">
                  <a:extLst>
                    <a:ext uri="{9D8B030D-6E8A-4147-A177-3AD203B41FA5}">
                      <a16:colId xmlns:a16="http://schemas.microsoft.com/office/drawing/2014/main" val="3532823362"/>
                    </a:ext>
                  </a:extLst>
                </a:gridCol>
                <a:gridCol w="775350">
                  <a:extLst>
                    <a:ext uri="{9D8B030D-6E8A-4147-A177-3AD203B41FA5}">
                      <a16:colId xmlns:a16="http://schemas.microsoft.com/office/drawing/2014/main" val="2920191540"/>
                    </a:ext>
                  </a:extLst>
                </a:gridCol>
              </a:tblGrid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844734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2579876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250073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2083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45778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46724391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5129468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21766378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75110542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619984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9183343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16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68369716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0461126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58305244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26746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56072153"/>
                  </a:ext>
                </a:extLst>
              </a:tr>
              <a:tr h="148122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22800100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8227532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832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04722918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9382031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38479558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638420957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8835085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42310903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5800488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39882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6318195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62369934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0723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91219628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7082760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6572858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80694943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076934413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8182645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785989254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549717929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1410402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0537184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99815512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22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21570924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82095447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19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923732571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88038112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37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21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4239094046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24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212301760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30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829430828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25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3759258695"/>
                  </a:ext>
                </a:extLst>
              </a:tr>
              <a:tr h="106404"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18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u="none" strike="noStrike">
                          <a:effectLst/>
                        </a:rPr>
                        <a:t>23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072" marR="2072" marT="2072" marB="0" anchor="b"/>
                </a:tc>
                <a:extLst>
                  <a:ext uri="{0D108BD9-81ED-4DB2-BD59-A6C34878D82A}">
                    <a16:rowId xmlns:a16="http://schemas.microsoft.com/office/drawing/2014/main" val="1309440895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A2B647D-9AD3-4B4C-9564-3D8A4066F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7665859"/>
              </p:ext>
            </p:extLst>
          </p:nvPr>
        </p:nvGraphicFramePr>
        <p:xfrm>
          <a:off x="3760902" y="1075907"/>
          <a:ext cx="4693920" cy="278098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44814">
                  <a:extLst>
                    <a:ext uri="{9D8B030D-6E8A-4147-A177-3AD203B41FA5}">
                      <a16:colId xmlns:a16="http://schemas.microsoft.com/office/drawing/2014/main" val="1201550278"/>
                    </a:ext>
                  </a:extLst>
                </a:gridCol>
                <a:gridCol w="1603432">
                  <a:extLst>
                    <a:ext uri="{9D8B030D-6E8A-4147-A177-3AD203B41FA5}">
                      <a16:colId xmlns:a16="http://schemas.microsoft.com/office/drawing/2014/main" val="290192908"/>
                    </a:ext>
                  </a:extLst>
                </a:gridCol>
                <a:gridCol w="1745674">
                  <a:extLst>
                    <a:ext uri="{9D8B030D-6E8A-4147-A177-3AD203B41FA5}">
                      <a16:colId xmlns:a16="http://schemas.microsoft.com/office/drawing/2014/main" val="555133057"/>
                    </a:ext>
                  </a:extLst>
                </a:gridCol>
              </a:tblGrid>
              <a:tr h="200025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t-Test: Two-Sample Assuming Unequal Variances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5516192"/>
                  </a:ext>
                </a:extLst>
              </a:tr>
              <a:tr h="20510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48316856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Variable 1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Variable 2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4748035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24.98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25618823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Variance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41.36693878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47711806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Observations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449445716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Hypothesized Mean Difference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40804851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df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738661192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 Stat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4.423760934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63739581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P(T&lt;=t) one-tail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0.010725855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33593971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 Critical one-tail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2.353363435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21095410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P(T&lt;=t) two-tail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0.021451711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017368068"/>
                  </a:ext>
                </a:extLst>
              </a:tr>
              <a:tr h="20510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 Critical two-tail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3.182446305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746680665"/>
                  </a:ext>
                </a:extLst>
              </a:tr>
            </a:tbl>
          </a:graphicData>
        </a:graphic>
      </p:graphicFrame>
      <p:sp>
        <p:nvSpPr>
          <p:cNvPr id="19" name="Oval 18">
            <a:extLst>
              <a:ext uri="{FF2B5EF4-FFF2-40B4-BE49-F238E27FC236}">
                <a16:creationId xmlns:a16="http://schemas.microsoft.com/office/drawing/2014/main" id="{B0CDCC97-FEFB-4C00-827A-C17095846B89}"/>
              </a:ext>
            </a:extLst>
          </p:cNvPr>
          <p:cNvSpPr/>
          <p:nvPr/>
        </p:nvSpPr>
        <p:spPr>
          <a:xfrm>
            <a:off x="5672204" y="3429000"/>
            <a:ext cx="1221356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5432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0" grpId="0"/>
      <p:bldP spid="19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B701C82-FA62-7444-87AE-76413EC504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880" y="1839612"/>
            <a:ext cx="7254240" cy="3516086"/>
          </a:xfrm>
          <a:prstGeom prst="rect">
            <a:avLst/>
          </a:prstGeom>
        </p:spPr>
      </p:pic>
      <p:sp>
        <p:nvSpPr>
          <p:cNvPr id="5" name="Title 5">
            <a:extLst>
              <a:ext uri="{FF2B5EF4-FFF2-40B4-BE49-F238E27FC236}">
                <a16:creationId xmlns:a16="http://schemas.microsoft.com/office/drawing/2014/main" id="{E55C244F-6853-F148-8F71-4E4501F754C7}"/>
              </a:ext>
            </a:extLst>
          </p:cNvPr>
          <p:cNvSpPr txBox="1">
            <a:spLocks/>
          </p:cNvSpPr>
          <p:nvPr/>
        </p:nvSpPr>
        <p:spPr>
          <a:xfrm>
            <a:off x="1" y="274640"/>
            <a:ext cx="6806152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 / Analysis of Variance (ANOVA)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2DF53E-6687-C442-83CA-5C83AE3509B3}"/>
              </a:ext>
            </a:extLst>
          </p:cNvPr>
          <p:cNvSpPr txBox="1"/>
          <p:nvPr/>
        </p:nvSpPr>
        <p:spPr>
          <a:xfrm>
            <a:off x="3060192" y="1040637"/>
            <a:ext cx="3023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My Journey to Work</a:t>
            </a:r>
          </a:p>
        </p:txBody>
      </p:sp>
    </p:spTree>
    <p:extLst>
      <p:ext uri="{BB962C8B-B14F-4D97-AF65-F5344CB8AC3E}">
        <p14:creationId xmlns:p14="http://schemas.microsoft.com/office/powerpoint/2010/main" val="2102362138"/>
      </p:ext>
    </p:extLst>
  </p:cSld>
  <p:clrMapOvr>
    <a:masterClrMapping/>
  </p:clrMapOvr>
  <p:transition>
    <p:fade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2F838D12-0C33-4531-A796-30E5A39534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2046913"/>
            <a:ext cx="4169665" cy="2091605"/>
          </a:xfrm>
        </p:spPr>
        <p:txBody>
          <a:bodyPr/>
          <a:lstStyle/>
          <a:p>
            <a:r>
              <a:rPr lang="en-US" sz="2400"/>
              <a:t>4 different routes </a:t>
            </a:r>
          </a:p>
          <a:p>
            <a:r>
              <a:rPr lang="en-US" sz="2400"/>
              <a:t>Same time of day</a:t>
            </a:r>
          </a:p>
          <a:p>
            <a:r>
              <a:rPr lang="en-US" sz="2400"/>
              <a:t>Same car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BC91B86-2925-454B-87BB-53D2CC2A66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3172459"/>
              </p:ext>
            </p:extLst>
          </p:nvPr>
        </p:nvGraphicFramePr>
        <p:xfrm>
          <a:off x="571159" y="1056254"/>
          <a:ext cx="3226483" cy="527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027">
                  <a:extLst>
                    <a:ext uri="{9D8B030D-6E8A-4147-A177-3AD203B41FA5}">
                      <a16:colId xmlns:a16="http://schemas.microsoft.com/office/drawing/2014/main" val="754449482"/>
                    </a:ext>
                  </a:extLst>
                </a:gridCol>
                <a:gridCol w="823400">
                  <a:extLst>
                    <a:ext uri="{9D8B030D-6E8A-4147-A177-3AD203B41FA5}">
                      <a16:colId xmlns:a16="http://schemas.microsoft.com/office/drawing/2014/main" val="1242414571"/>
                    </a:ext>
                  </a:extLst>
                </a:gridCol>
                <a:gridCol w="786931">
                  <a:extLst>
                    <a:ext uri="{9D8B030D-6E8A-4147-A177-3AD203B41FA5}">
                      <a16:colId xmlns:a16="http://schemas.microsoft.com/office/drawing/2014/main" val="1665878288"/>
                    </a:ext>
                  </a:extLst>
                </a:gridCol>
                <a:gridCol w="834125">
                  <a:extLst>
                    <a:ext uri="{9D8B030D-6E8A-4147-A177-3AD203B41FA5}">
                      <a16:colId xmlns:a16="http://schemas.microsoft.com/office/drawing/2014/main" val="1620314662"/>
                    </a:ext>
                  </a:extLst>
                </a:gridCol>
              </a:tblGrid>
              <a:tr h="17030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A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B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C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D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78334028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120987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7748065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35091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987530041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24797108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89309995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019403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93948541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2723817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48860323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70119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531960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15596737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250898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39016297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15327476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812265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7452984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9529953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811417038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4710406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37348659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7219395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052797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39614293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1191922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9718341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987518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948586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58813618"/>
                  </a:ext>
                </a:extLst>
              </a:tr>
            </a:tbl>
          </a:graphicData>
        </a:graphic>
      </p:graphicFrame>
      <p:sp>
        <p:nvSpPr>
          <p:cNvPr id="8" name="Title 5">
            <a:extLst>
              <a:ext uri="{FF2B5EF4-FFF2-40B4-BE49-F238E27FC236}">
                <a16:creationId xmlns:a16="http://schemas.microsoft.com/office/drawing/2014/main" id="{ACD7066A-EED2-2E4B-A211-D48C4BFF97F9}"/>
              </a:ext>
            </a:extLst>
          </p:cNvPr>
          <p:cNvSpPr txBox="1">
            <a:spLocks/>
          </p:cNvSpPr>
          <p:nvPr/>
        </p:nvSpPr>
        <p:spPr>
          <a:xfrm>
            <a:off x="1" y="274640"/>
            <a:ext cx="6806152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 / Analysis of Variance (ANOVA)</a:t>
            </a:r>
          </a:p>
        </p:txBody>
      </p:sp>
    </p:spTree>
    <p:extLst>
      <p:ext uri="{BB962C8B-B14F-4D97-AF65-F5344CB8AC3E}">
        <p14:creationId xmlns:p14="http://schemas.microsoft.com/office/powerpoint/2010/main" val="2418630356"/>
      </p:ext>
    </p:extLst>
  </p:cSld>
  <p:clrMapOvr>
    <a:masterClrMapping/>
  </p:clrMapOvr>
  <p:transition>
    <p:fade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15CD08-11E9-1B46-B9ED-9F150444B457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endParaRPr lang="en-US" altLang="en-US" sz="19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BC91B86-2925-454B-87BB-53D2CC2A66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4410787"/>
              </p:ext>
            </p:extLst>
          </p:nvPr>
        </p:nvGraphicFramePr>
        <p:xfrm>
          <a:off x="571159" y="1056254"/>
          <a:ext cx="3226483" cy="527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027">
                  <a:extLst>
                    <a:ext uri="{9D8B030D-6E8A-4147-A177-3AD203B41FA5}">
                      <a16:colId xmlns:a16="http://schemas.microsoft.com/office/drawing/2014/main" val="754449482"/>
                    </a:ext>
                  </a:extLst>
                </a:gridCol>
                <a:gridCol w="823400">
                  <a:extLst>
                    <a:ext uri="{9D8B030D-6E8A-4147-A177-3AD203B41FA5}">
                      <a16:colId xmlns:a16="http://schemas.microsoft.com/office/drawing/2014/main" val="1242414571"/>
                    </a:ext>
                  </a:extLst>
                </a:gridCol>
                <a:gridCol w="786931">
                  <a:extLst>
                    <a:ext uri="{9D8B030D-6E8A-4147-A177-3AD203B41FA5}">
                      <a16:colId xmlns:a16="http://schemas.microsoft.com/office/drawing/2014/main" val="1665878288"/>
                    </a:ext>
                  </a:extLst>
                </a:gridCol>
                <a:gridCol w="834125">
                  <a:extLst>
                    <a:ext uri="{9D8B030D-6E8A-4147-A177-3AD203B41FA5}">
                      <a16:colId xmlns:a16="http://schemas.microsoft.com/office/drawing/2014/main" val="1620314662"/>
                    </a:ext>
                  </a:extLst>
                </a:gridCol>
              </a:tblGrid>
              <a:tr h="17030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Route A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 Route B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Route C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 Route D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334028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20987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748065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35091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7530041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797108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309995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019403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948541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723817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39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860323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70119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31960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596737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250898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016297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327476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812265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52984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29953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1417038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10406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348659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219395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52797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614293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191922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18341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87518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48586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solidFill>
                            <a:schemeClr val="tx1"/>
                          </a:solidFill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8813618"/>
                  </a:ext>
                </a:extLst>
              </a:tr>
            </a:tbl>
          </a:graphicData>
        </a:graphic>
      </p:graphicFrame>
      <p:sp>
        <p:nvSpPr>
          <p:cNvPr id="8" name="Title 5">
            <a:extLst>
              <a:ext uri="{FF2B5EF4-FFF2-40B4-BE49-F238E27FC236}">
                <a16:creationId xmlns:a16="http://schemas.microsoft.com/office/drawing/2014/main" id="{ACD7066A-EED2-2E4B-A211-D48C4BFF97F9}"/>
              </a:ext>
            </a:extLst>
          </p:cNvPr>
          <p:cNvSpPr txBox="1">
            <a:spLocks/>
          </p:cNvSpPr>
          <p:nvPr/>
        </p:nvSpPr>
        <p:spPr>
          <a:xfrm>
            <a:off x="1" y="274640"/>
            <a:ext cx="6806152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 / Analysis of Variance (ANOVA)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BB20C2D-9976-3044-BA88-1DA15C36225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58786278"/>
              </p:ext>
            </p:extLst>
          </p:nvPr>
        </p:nvGraphicFramePr>
        <p:xfrm>
          <a:off x="4572000" y="1033406"/>
          <a:ext cx="4200741" cy="556688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67985">
                  <a:extLst>
                    <a:ext uri="{9D8B030D-6E8A-4147-A177-3AD203B41FA5}">
                      <a16:colId xmlns:a16="http://schemas.microsoft.com/office/drawing/2014/main" val="2921265729"/>
                    </a:ext>
                  </a:extLst>
                </a:gridCol>
                <a:gridCol w="688257">
                  <a:extLst>
                    <a:ext uri="{9D8B030D-6E8A-4147-A177-3AD203B41FA5}">
                      <a16:colId xmlns:a16="http://schemas.microsoft.com/office/drawing/2014/main" val="130609994"/>
                    </a:ext>
                  </a:extLst>
                </a:gridCol>
                <a:gridCol w="688257">
                  <a:extLst>
                    <a:ext uri="{9D8B030D-6E8A-4147-A177-3AD203B41FA5}">
                      <a16:colId xmlns:a16="http://schemas.microsoft.com/office/drawing/2014/main" val="2911409827"/>
                    </a:ext>
                  </a:extLst>
                </a:gridCol>
                <a:gridCol w="1067985">
                  <a:extLst>
                    <a:ext uri="{9D8B030D-6E8A-4147-A177-3AD203B41FA5}">
                      <a16:colId xmlns:a16="http://schemas.microsoft.com/office/drawing/2014/main" val="1427069601"/>
                    </a:ext>
                  </a:extLst>
                </a:gridCol>
                <a:gridCol w="688257">
                  <a:extLst>
                    <a:ext uri="{9D8B030D-6E8A-4147-A177-3AD203B41FA5}">
                      <a16:colId xmlns:a16="http://schemas.microsoft.com/office/drawing/2014/main" val="1679306808"/>
                    </a:ext>
                  </a:extLst>
                </a:gridCol>
              </a:tblGrid>
              <a:tr h="169299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Route A</a:t>
                      </a:r>
                      <a:endParaRPr lang="en-GB" sz="10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 Route B</a:t>
                      </a:r>
                      <a:endParaRPr lang="en-GB" sz="10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5836688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988223278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Mean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Mean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32.6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701744422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Standard Error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0.31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Standard Error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0.57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419118732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Median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Median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32.5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3017766274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Mode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Mode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739941525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Standard Deviation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1.68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Standard Deviation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3.10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2969557287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Sample Variance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2.83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Sample Variance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9.63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790897047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Kurtosis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-0.23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Kurtosis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-1.09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3504368341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Skewness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0.37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Skewness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0.20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3646834474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Range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Range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846537738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Minimum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Minimum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3553469302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Maximum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Maximum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2784315200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780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978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149761413"/>
                  </a:ext>
                </a:extLst>
              </a:tr>
              <a:tr h="179881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Count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Count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908563483"/>
                  </a:ext>
                </a:extLst>
              </a:tr>
              <a:tr h="179881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630355606"/>
                  </a:ext>
                </a:extLst>
              </a:tr>
              <a:tr h="169299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Route C</a:t>
                      </a:r>
                      <a:endParaRPr lang="en-GB" sz="10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 Route D</a:t>
                      </a:r>
                      <a:endParaRPr lang="en-GB" sz="10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2221441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2802295978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Mean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31.77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Mean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37.43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909523837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Standard Error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0.47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Standard Error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0.78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3461847987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Median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Median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37.5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670289213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Mode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Mode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363430604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Standard Deviation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2.57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Standard Deviation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4.29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3848552386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Sample Variance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6.60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Sample Variance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18.39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3734419323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Kurtosis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-0.33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Kurtosis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-1.35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4241418783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Skewness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-0.76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Skewness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0.07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2732981380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Range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Range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3146720918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Minimum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Minimum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087139320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Maximum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Maximum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926357293"/>
                  </a:ext>
                </a:extLst>
              </a:tr>
              <a:tr h="169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953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1123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292969215"/>
                  </a:ext>
                </a:extLst>
              </a:tr>
              <a:tr h="179881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Count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Count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36" marR="7936" marT="7936" marB="0" anchor="b"/>
                </a:tc>
                <a:extLst>
                  <a:ext uri="{0D108BD9-81ED-4DB2-BD59-A6C34878D82A}">
                    <a16:rowId xmlns:a16="http://schemas.microsoft.com/office/drawing/2014/main" val="107611402"/>
                  </a:ext>
                </a:extLst>
              </a:tr>
            </a:tbl>
          </a:graphicData>
        </a:graphic>
      </p:graphicFrame>
      <p:sp>
        <p:nvSpPr>
          <p:cNvPr id="9" name="Oval 8">
            <a:extLst>
              <a:ext uri="{FF2B5EF4-FFF2-40B4-BE49-F238E27FC236}">
                <a16:creationId xmlns:a16="http://schemas.microsoft.com/office/drawing/2014/main" id="{71E4FC7D-C619-5E4B-9E40-6331002C1854}"/>
              </a:ext>
            </a:extLst>
          </p:cNvPr>
          <p:cNvSpPr/>
          <p:nvPr/>
        </p:nvSpPr>
        <p:spPr>
          <a:xfrm>
            <a:off x="5966167" y="1320510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A4D2A93-0F54-1E4D-B5A6-8F15244840DD}"/>
              </a:ext>
            </a:extLst>
          </p:cNvPr>
          <p:cNvSpPr/>
          <p:nvPr/>
        </p:nvSpPr>
        <p:spPr>
          <a:xfrm>
            <a:off x="5951653" y="1654338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E6C2048-9B0C-2D4C-A498-EE3C04BDE966}"/>
              </a:ext>
            </a:extLst>
          </p:cNvPr>
          <p:cNvSpPr/>
          <p:nvPr/>
        </p:nvSpPr>
        <p:spPr>
          <a:xfrm>
            <a:off x="5879877" y="4208852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13D3D5D-C0C6-8E47-9BFB-66C910A03660}"/>
              </a:ext>
            </a:extLst>
          </p:cNvPr>
          <p:cNvSpPr/>
          <p:nvPr/>
        </p:nvSpPr>
        <p:spPr>
          <a:xfrm>
            <a:off x="5951652" y="4528167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3B1AED6-A395-5C48-B534-E65991EBEC6D}"/>
              </a:ext>
            </a:extLst>
          </p:cNvPr>
          <p:cNvSpPr/>
          <p:nvPr/>
        </p:nvSpPr>
        <p:spPr>
          <a:xfrm>
            <a:off x="8370048" y="1320510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63CC7A-A486-424C-8CD0-2946ADFBAFB0}"/>
              </a:ext>
            </a:extLst>
          </p:cNvPr>
          <p:cNvSpPr/>
          <p:nvPr/>
        </p:nvSpPr>
        <p:spPr>
          <a:xfrm>
            <a:off x="8341931" y="4528167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5F8EF59-5C7E-9543-86D5-C819C0F5411B}"/>
              </a:ext>
            </a:extLst>
          </p:cNvPr>
          <p:cNvSpPr/>
          <p:nvPr/>
        </p:nvSpPr>
        <p:spPr>
          <a:xfrm>
            <a:off x="8395950" y="4208852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A0754A0-F132-5946-8119-EDA89C41712B}"/>
              </a:ext>
            </a:extLst>
          </p:cNvPr>
          <p:cNvSpPr/>
          <p:nvPr/>
        </p:nvSpPr>
        <p:spPr>
          <a:xfrm>
            <a:off x="8395949" y="1654338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CB54D5C-252F-4149-9905-BA4551916940}"/>
              </a:ext>
            </a:extLst>
          </p:cNvPr>
          <p:cNvSpPr/>
          <p:nvPr/>
        </p:nvSpPr>
        <p:spPr>
          <a:xfrm>
            <a:off x="5951651" y="2473500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DE71B96-0D72-8B4C-ACF2-A350F8620649}"/>
              </a:ext>
            </a:extLst>
          </p:cNvPr>
          <p:cNvSpPr/>
          <p:nvPr/>
        </p:nvSpPr>
        <p:spPr>
          <a:xfrm>
            <a:off x="5937338" y="2706915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399CF4A-894C-DC4A-AF9D-5F7097821BE3}"/>
              </a:ext>
            </a:extLst>
          </p:cNvPr>
          <p:cNvSpPr/>
          <p:nvPr/>
        </p:nvSpPr>
        <p:spPr>
          <a:xfrm>
            <a:off x="8333459" y="2487526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6D20A73-C263-C744-8684-0C64D6CE5F32}"/>
              </a:ext>
            </a:extLst>
          </p:cNvPr>
          <p:cNvSpPr/>
          <p:nvPr/>
        </p:nvSpPr>
        <p:spPr>
          <a:xfrm>
            <a:off x="8375959" y="2693952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D23CF5E-963A-DC4C-94B0-B9FC5EEBFFEE}"/>
              </a:ext>
            </a:extLst>
          </p:cNvPr>
          <p:cNvSpPr/>
          <p:nvPr/>
        </p:nvSpPr>
        <p:spPr>
          <a:xfrm>
            <a:off x="8361445" y="5355698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240EFF5-B0BF-A14D-A661-00054B23D229}"/>
              </a:ext>
            </a:extLst>
          </p:cNvPr>
          <p:cNvSpPr/>
          <p:nvPr/>
        </p:nvSpPr>
        <p:spPr>
          <a:xfrm>
            <a:off x="8370048" y="5523373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A95D7C8-A398-104A-8CD5-B689C274573E}"/>
              </a:ext>
            </a:extLst>
          </p:cNvPr>
          <p:cNvSpPr/>
          <p:nvPr/>
        </p:nvSpPr>
        <p:spPr>
          <a:xfrm>
            <a:off x="5937337" y="5552156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9399A7D-04E5-AF40-A1AD-A94B2EB75B3D}"/>
              </a:ext>
            </a:extLst>
          </p:cNvPr>
          <p:cNvSpPr/>
          <p:nvPr/>
        </p:nvSpPr>
        <p:spPr>
          <a:xfrm>
            <a:off x="5937337" y="5379755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00028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429000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21A042-69D9-0041-9E97-EB074ACEE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720" y="2051156"/>
            <a:ext cx="1625600" cy="1041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A473EEF-37A0-584A-AC04-FB6EE4E827CB}"/>
              </a:ext>
            </a:extLst>
          </p:cNvPr>
          <p:cNvSpPr txBox="1"/>
          <p:nvPr/>
        </p:nvSpPr>
        <p:spPr>
          <a:xfrm>
            <a:off x="3582444" y="1182175"/>
            <a:ext cx="46346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Paint in ALL numbers choose ‘Insert’ tab click on histogram icon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1E09BE-CE5C-0141-B8F7-F68ABDEC84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4626" y="4211776"/>
            <a:ext cx="1968500" cy="19431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74CB766-76FA-5642-8770-1BC0E5DAB152}"/>
              </a:ext>
            </a:extLst>
          </p:cNvPr>
          <p:cNvSpPr txBox="1"/>
          <p:nvPr/>
        </p:nvSpPr>
        <p:spPr>
          <a:xfrm>
            <a:off x="3615811" y="3323337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‘Box and Whisker’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AA9634-138E-5942-A5BA-B2DB6503AC45}"/>
              </a:ext>
            </a:extLst>
          </p:cNvPr>
          <p:cNvSpPr/>
          <p:nvPr/>
        </p:nvSpPr>
        <p:spPr>
          <a:xfrm>
            <a:off x="4572000" y="2467429"/>
            <a:ext cx="333829" cy="31270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D0007237-AE23-E44E-AEC3-3FA4FDE62E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2149887"/>
              </p:ext>
            </p:extLst>
          </p:nvPr>
        </p:nvGraphicFramePr>
        <p:xfrm>
          <a:off x="389328" y="982821"/>
          <a:ext cx="3226483" cy="527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027">
                  <a:extLst>
                    <a:ext uri="{9D8B030D-6E8A-4147-A177-3AD203B41FA5}">
                      <a16:colId xmlns:a16="http://schemas.microsoft.com/office/drawing/2014/main" val="754449482"/>
                    </a:ext>
                  </a:extLst>
                </a:gridCol>
                <a:gridCol w="823400">
                  <a:extLst>
                    <a:ext uri="{9D8B030D-6E8A-4147-A177-3AD203B41FA5}">
                      <a16:colId xmlns:a16="http://schemas.microsoft.com/office/drawing/2014/main" val="1242414571"/>
                    </a:ext>
                  </a:extLst>
                </a:gridCol>
                <a:gridCol w="786931">
                  <a:extLst>
                    <a:ext uri="{9D8B030D-6E8A-4147-A177-3AD203B41FA5}">
                      <a16:colId xmlns:a16="http://schemas.microsoft.com/office/drawing/2014/main" val="1665878288"/>
                    </a:ext>
                  </a:extLst>
                </a:gridCol>
                <a:gridCol w="834125">
                  <a:extLst>
                    <a:ext uri="{9D8B030D-6E8A-4147-A177-3AD203B41FA5}">
                      <a16:colId xmlns:a16="http://schemas.microsoft.com/office/drawing/2014/main" val="1620314662"/>
                    </a:ext>
                  </a:extLst>
                </a:gridCol>
              </a:tblGrid>
              <a:tr h="17030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A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B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C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D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78334028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120987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7748065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35091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987530041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24797108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89309995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019403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93948541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2723817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48860323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70119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531960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15596737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250898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39016297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15327476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812265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7452984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9529953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811417038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4710406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37348659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7219395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052797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39614293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1191922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9718341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987518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948586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58813618"/>
                  </a:ext>
                </a:extLst>
              </a:tr>
            </a:tbl>
          </a:graphicData>
        </a:graphic>
      </p:graphicFrame>
      <p:sp>
        <p:nvSpPr>
          <p:cNvPr id="21" name="Title 5">
            <a:extLst>
              <a:ext uri="{FF2B5EF4-FFF2-40B4-BE49-F238E27FC236}">
                <a16:creationId xmlns:a16="http://schemas.microsoft.com/office/drawing/2014/main" id="{365EC317-9EB1-1B4E-ABB8-4B8791A9AD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" y="274640"/>
            <a:ext cx="687977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 / Analysis of Variance (ANOVA)</a:t>
            </a:r>
          </a:p>
        </p:txBody>
      </p:sp>
    </p:spTree>
    <p:extLst>
      <p:ext uri="{BB962C8B-B14F-4D97-AF65-F5344CB8AC3E}">
        <p14:creationId xmlns:p14="http://schemas.microsoft.com/office/powerpoint/2010/main" val="165208009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429000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473EEF-37A0-584A-AC04-FB6EE4E827CB}"/>
              </a:ext>
            </a:extLst>
          </p:cNvPr>
          <p:cNvSpPr txBox="1"/>
          <p:nvPr/>
        </p:nvSpPr>
        <p:spPr>
          <a:xfrm>
            <a:off x="3582444" y="1182175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‘add chart element’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4CB766-76FA-5642-8770-1BC0E5DAB152}"/>
              </a:ext>
            </a:extLst>
          </p:cNvPr>
          <p:cNvSpPr txBox="1"/>
          <p:nvPr/>
        </p:nvSpPr>
        <p:spPr>
          <a:xfrm>
            <a:off x="3582444" y="3330632"/>
            <a:ext cx="46346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Choose ‘Data Labels’ to display values on chart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5EA8D7-DB61-DA4C-A7EE-A86AC6A687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4626" y="1920839"/>
            <a:ext cx="1930400" cy="1295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0FF2FC-632B-D34E-B864-F538CDB168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4626" y="4208468"/>
            <a:ext cx="2463800" cy="6223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0C893722-5AFE-974C-907F-744081EA06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1863408"/>
              </p:ext>
            </p:extLst>
          </p:nvPr>
        </p:nvGraphicFramePr>
        <p:xfrm>
          <a:off x="547052" y="1066124"/>
          <a:ext cx="3226483" cy="527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027">
                  <a:extLst>
                    <a:ext uri="{9D8B030D-6E8A-4147-A177-3AD203B41FA5}">
                      <a16:colId xmlns:a16="http://schemas.microsoft.com/office/drawing/2014/main" val="754449482"/>
                    </a:ext>
                  </a:extLst>
                </a:gridCol>
                <a:gridCol w="823400">
                  <a:extLst>
                    <a:ext uri="{9D8B030D-6E8A-4147-A177-3AD203B41FA5}">
                      <a16:colId xmlns:a16="http://schemas.microsoft.com/office/drawing/2014/main" val="1242414571"/>
                    </a:ext>
                  </a:extLst>
                </a:gridCol>
                <a:gridCol w="786931">
                  <a:extLst>
                    <a:ext uri="{9D8B030D-6E8A-4147-A177-3AD203B41FA5}">
                      <a16:colId xmlns:a16="http://schemas.microsoft.com/office/drawing/2014/main" val="1665878288"/>
                    </a:ext>
                  </a:extLst>
                </a:gridCol>
                <a:gridCol w="834125">
                  <a:extLst>
                    <a:ext uri="{9D8B030D-6E8A-4147-A177-3AD203B41FA5}">
                      <a16:colId xmlns:a16="http://schemas.microsoft.com/office/drawing/2014/main" val="1620314662"/>
                    </a:ext>
                  </a:extLst>
                </a:gridCol>
              </a:tblGrid>
              <a:tr h="17030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A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B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C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D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78334028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120987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7748065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35091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987530041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24797108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89309995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019403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93948541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2723817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48860323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70119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531960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15596737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250898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39016297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15327476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812265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7452984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9529953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811417038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4710406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37348659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7219395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052797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39614293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1191922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9718341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987518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948586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58813618"/>
                  </a:ext>
                </a:extLst>
              </a:tr>
            </a:tbl>
          </a:graphicData>
        </a:graphic>
      </p:graphicFrame>
      <p:sp>
        <p:nvSpPr>
          <p:cNvPr id="20" name="Title 5">
            <a:extLst>
              <a:ext uri="{FF2B5EF4-FFF2-40B4-BE49-F238E27FC236}">
                <a16:creationId xmlns:a16="http://schemas.microsoft.com/office/drawing/2014/main" id="{EF5F8073-64F6-9445-A906-0179E3DB02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74640"/>
            <a:ext cx="6923313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 / Analysis of Variance (ANOVA)</a:t>
            </a:r>
          </a:p>
        </p:txBody>
      </p:sp>
    </p:spTree>
    <p:extLst>
      <p:ext uri="{BB962C8B-B14F-4D97-AF65-F5344CB8AC3E}">
        <p14:creationId xmlns:p14="http://schemas.microsoft.com/office/powerpoint/2010/main" val="3487069571"/>
      </p:ext>
    </p:extLst>
  </p:cSld>
  <p:clrMapOvr>
    <a:masterClrMapping/>
  </p:clrMapOvr>
  <p:transition>
    <p:fade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429000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18" name="Chart 17">
                <a:extLst>
                  <a:ext uri="{FF2B5EF4-FFF2-40B4-BE49-F238E27FC236}">
                    <a16:creationId xmlns:a16="http://schemas.microsoft.com/office/drawing/2014/main" id="{3B3305C6-E47C-8640-8DC8-287D115C4799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055953343"/>
                  </p:ext>
                </p:extLst>
              </p:nvPr>
            </p:nvGraphicFramePr>
            <p:xfrm>
              <a:off x="654050" y="793750"/>
              <a:ext cx="7835900" cy="527050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18" name="Chart 17">
                <a:extLst>
                  <a:ext uri="{FF2B5EF4-FFF2-40B4-BE49-F238E27FC236}">
                    <a16:creationId xmlns:a16="http://schemas.microsoft.com/office/drawing/2014/main" id="{3B3305C6-E47C-8640-8DC8-287D115C479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4050" y="793750"/>
                <a:ext cx="7835900" cy="5270500"/>
              </a:xfrm>
              <a:prstGeom prst="rect">
                <a:avLst/>
              </a:prstGeom>
            </p:spPr>
          </p:pic>
        </mc:Fallback>
      </mc:AlternateContent>
      <p:sp>
        <p:nvSpPr>
          <p:cNvPr id="20" name="Title 5">
            <a:extLst>
              <a:ext uri="{FF2B5EF4-FFF2-40B4-BE49-F238E27FC236}">
                <a16:creationId xmlns:a16="http://schemas.microsoft.com/office/drawing/2014/main" id="{A0989F93-7157-914B-A393-B733E74D45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" y="274640"/>
            <a:ext cx="6879770" cy="55509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r>
              <a:rPr lang="en-GB" kern="0"/>
              <a:t>Analyse – T Test / Analysis of Variance (ANOVA)</a:t>
            </a:r>
          </a:p>
        </p:txBody>
      </p:sp>
    </p:spTree>
    <p:extLst>
      <p:ext uri="{BB962C8B-B14F-4D97-AF65-F5344CB8AC3E}">
        <p14:creationId xmlns:p14="http://schemas.microsoft.com/office/powerpoint/2010/main" val="1732280853"/>
      </p:ext>
    </p:extLst>
  </p:cSld>
  <p:clrMapOvr>
    <a:masterClrMapping/>
  </p:clrMapOvr>
  <p:transition>
    <p:fade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AD8D555-4BB2-3342-88E6-1B91605EC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 Test in Excel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0A024C5-46BC-CE43-B7DF-BDDD97A3557E}"/>
              </a:ext>
            </a:extLst>
          </p:cNvPr>
          <p:cNvSpPr txBox="1"/>
          <p:nvPr/>
        </p:nvSpPr>
        <p:spPr>
          <a:xfrm>
            <a:off x="3582444" y="1579802"/>
            <a:ext cx="46346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Open new excel spreadsheet and key in the following numbers into a column and click on ‘Data’ tab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95710B-2ACE-4546-94AE-FD6994C50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720" y="4750052"/>
            <a:ext cx="2717800" cy="1181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35ADA8-A017-C542-A104-A35C871D9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7720" y="2559470"/>
            <a:ext cx="2832100" cy="11176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6B5F1C3-1530-A349-85AE-2A536EB48736}"/>
              </a:ext>
            </a:extLst>
          </p:cNvPr>
          <p:cNvSpPr txBox="1"/>
          <p:nvPr/>
        </p:nvSpPr>
        <p:spPr>
          <a:xfrm>
            <a:off x="3582444" y="3992188"/>
            <a:ext cx="4634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the ‘Data Analysis’ icon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262A35E3-0158-8045-9E51-EC48FD6D80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1203062"/>
              </p:ext>
            </p:extLst>
          </p:nvPr>
        </p:nvGraphicFramePr>
        <p:xfrm>
          <a:off x="547052" y="1066124"/>
          <a:ext cx="3226483" cy="527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027">
                  <a:extLst>
                    <a:ext uri="{9D8B030D-6E8A-4147-A177-3AD203B41FA5}">
                      <a16:colId xmlns:a16="http://schemas.microsoft.com/office/drawing/2014/main" val="754449482"/>
                    </a:ext>
                  </a:extLst>
                </a:gridCol>
                <a:gridCol w="823400">
                  <a:extLst>
                    <a:ext uri="{9D8B030D-6E8A-4147-A177-3AD203B41FA5}">
                      <a16:colId xmlns:a16="http://schemas.microsoft.com/office/drawing/2014/main" val="1242414571"/>
                    </a:ext>
                  </a:extLst>
                </a:gridCol>
                <a:gridCol w="786931">
                  <a:extLst>
                    <a:ext uri="{9D8B030D-6E8A-4147-A177-3AD203B41FA5}">
                      <a16:colId xmlns:a16="http://schemas.microsoft.com/office/drawing/2014/main" val="1665878288"/>
                    </a:ext>
                  </a:extLst>
                </a:gridCol>
                <a:gridCol w="834125">
                  <a:extLst>
                    <a:ext uri="{9D8B030D-6E8A-4147-A177-3AD203B41FA5}">
                      <a16:colId xmlns:a16="http://schemas.microsoft.com/office/drawing/2014/main" val="1620314662"/>
                    </a:ext>
                  </a:extLst>
                </a:gridCol>
              </a:tblGrid>
              <a:tr h="17030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A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B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C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D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78334028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120987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7748065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35091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987530041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24797108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89309995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019403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93948541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2723817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48860323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70119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531960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15596737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250898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39016297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15327476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812265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7452984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9529953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811417038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4710406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37348659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7219395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052797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39614293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1191922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9718341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987518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948586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58813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8735914"/>
      </p:ext>
    </p:extLst>
  </p:cSld>
  <p:clrMapOvr>
    <a:masterClrMapping/>
  </p:clrMapOvr>
  <p:transition>
    <p:fade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262A35E3-0158-8045-9E51-EC48FD6D8062}"/>
              </a:ext>
            </a:extLst>
          </p:cNvPr>
          <p:cNvGraphicFramePr>
            <a:graphicFrameLocks noGrp="1"/>
          </p:cNvGraphicFramePr>
          <p:nvPr/>
        </p:nvGraphicFramePr>
        <p:xfrm>
          <a:off x="547052" y="1066124"/>
          <a:ext cx="3226483" cy="527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027">
                  <a:extLst>
                    <a:ext uri="{9D8B030D-6E8A-4147-A177-3AD203B41FA5}">
                      <a16:colId xmlns:a16="http://schemas.microsoft.com/office/drawing/2014/main" val="754449482"/>
                    </a:ext>
                  </a:extLst>
                </a:gridCol>
                <a:gridCol w="823400">
                  <a:extLst>
                    <a:ext uri="{9D8B030D-6E8A-4147-A177-3AD203B41FA5}">
                      <a16:colId xmlns:a16="http://schemas.microsoft.com/office/drawing/2014/main" val="1242414571"/>
                    </a:ext>
                  </a:extLst>
                </a:gridCol>
                <a:gridCol w="786931">
                  <a:extLst>
                    <a:ext uri="{9D8B030D-6E8A-4147-A177-3AD203B41FA5}">
                      <a16:colId xmlns:a16="http://schemas.microsoft.com/office/drawing/2014/main" val="1665878288"/>
                    </a:ext>
                  </a:extLst>
                </a:gridCol>
                <a:gridCol w="834125">
                  <a:extLst>
                    <a:ext uri="{9D8B030D-6E8A-4147-A177-3AD203B41FA5}">
                      <a16:colId xmlns:a16="http://schemas.microsoft.com/office/drawing/2014/main" val="1620314662"/>
                    </a:ext>
                  </a:extLst>
                </a:gridCol>
              </a:tblGrid>
              <a:tr h="17030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A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B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C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D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78334028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120987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7748065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35091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987530041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24797108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89309995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019403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93948541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2723817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48860323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70119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531960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15596737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250898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39016297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15327476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812265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7452984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9529953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811417038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4710406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37348659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7219395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052797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39614293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1191922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9718341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987518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948586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58813618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433B3F2D-06FB-CC42-9B85-DA4EA3EF84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7993" y="1701494"/>
            <a:ext cx="3662473" cy="16930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CC92639-E0E1-284C-BC0D-DDAC2D60E30C}"/>
              </a:ext>
            </a:extLst>
          </p:cNvPr>
          <p:cNvSpPr txBox="1"/>
          <p:nvPr/>
        </p:nvSpPr>
        <p:spPr>
          <a:xfrm>
            <a:off x="3699368" y="962830"/>
            <a:ext cx="41597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T- test: two sample assuming unequal variances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2FFBCC-593D-9E45-A571-D5F739D92D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4389" y="4154188"/>
            <a:ext cx="3662471" cy="213316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58AE9E7-B5D3-3F41-8705-61AE220138B1}"/>
              </a:ext>
            </a:extLst>
          </p:cNvPr>
          <p:cNvSpPr txBox="1"/>
          <p:nvPr/>
        </p:nvSpPr>
        <p:spPr>
          <a:xfrm>
            <a:off x="3699368" y="3463410"/>
            <a:ext cx="46346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input range and paint columns of A and D, check alpha 0.05 and click OK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19" name="Rectangle 2">
            <a:extLst>
              <a:ext uri="{FF2B5EF4-FFF2-40B4-BE49-F238E27FC236}">
                <a16:creationId xmlns:a16="http://schemas.microsoft.com/office/drawing/2014/main" id="{6FA7222D-0F61-D042-92FA-B22F504DD6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 Test in Excel</a:t>
            </a:r>
          </a:p>
        </p:txBody>
      </p:sp>
    </p:spTree>
    <p:extLst>
      <p:ext uri="{BB962C8B-B14F-4D97-AF65-F5344CB8AC3E}">
        <p14:creationId xmlns:p14="http://schemas.microsoft.com/office/powerpoint/2010/main" val="1067192537"/>
      </p:ext>
    </p:extLst>
  </p:cSld>
  <p:clrMapOvr>
    <a:masterClrMapping/>
  </p:clrMapOvr>
  <p:transition>
    <p:fade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262A35E3-0158-8045-9E51-EC48FD6D8062}"/>
              </a:ext>
            </a:extLst>
          </p:cNvPr>
          <p:cNvGraphicFramePr>
            <a:graphicFrameLocks noGrp="1"/>
          </p:cNvGraphicFramePr>
          <p:nvPr/>
        </p:nvGraphicFramePr>
        <p:xfrm>
          <a:off x="547052" y="1066124"/>
          <a:ext cx="3226483" cy="527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027">
                  <a:extLst>
                    <a:ext uri="{9D8B030D-6E8A-4147-A177-3AD203B41FA5}">
                      <a16:colId xmlns:a16="http://schemas.microsoft.com/office/drawing/2014/main" val="754449482"/>
                    </a:ext>
                  </a:extLst>
                </a:gridCol>
                <a:gridCol w="823400">
                  <a:extLst>
                    <a:ext uri="{9D8B030D-6E8A-4147-A177-3AD203B41FA5}">
                      <a16:colId xmlns:a16="http://schemas.microsoft.com/office/drawing/2014/main" val="1242414571"/>
                    </a:ext>
                  </a:extLst>
                </a:gridCol>
                <a:gridCol w="786931">
                  <a:extLst>
                    <a:ext uri="{9D8B030D-6E8A-4147-A177-3AD203B41FA5}">
                      <a16:colId xmlns:a16="http://schemas.microsoft.com/office/drawing/2014/main" val="1665878288"/>
                    </a:ext>
                  </a:extLst>
                </a:gridCol>
                <a:gridCol w="834125">
                  <a:extLst>
                    <a:ext uri="{9D8B030D-6E8A-4147-A177-3AD203B41FA5}">
                      <a16:colId xmlns:a16="http://schemas.microsoft.com/office/drawing/2014/main" val="1620314662"/>
                    </a:ext>
                  </a:extLst>
                </a:gridCol>
              </a:tblGrid>
              <a:tr h="17030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A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B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C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D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78334028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120987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7748065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35091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987530041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24797108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89309995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019403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93948541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2723817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48860323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70119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531960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15596737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250898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39016297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15327476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812265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7452984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9529953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811417038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4710406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37348659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7219395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052797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39614293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1191922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9718341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987518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948586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5881361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0D245A9-2754-4240-945D-4C8B19C9BF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5427090"/>
              </p:ext>
            </p:extLst>
          </p:nvPr>
        </p:nvGraphicFramePr>
        <p:xfrm>
          <a:off x="3960585" y="1066124"/>
          <a:ext cx="4753725" cy="285272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53836">
                  <a:extLst>
                    <a:ext uri="{9D8B030D-6E8A-4147-A177-3AD203B41FA5}">
                      <a16:colId xmlns:a16="http://schemas.microsoft.com/office/drawing/2014/main" val="1637783367"/>
                    </a:ext>
                  </a:extLst>
                </a:gridCol>
                <a:gridCol w="921519">
                  <a:extLst>
                    <a:ext uri="{9D8B030D-6E8A-4147-A177-3AD203B41FA5}">
                      <a16:colId xmlns:a16="http://schemas.microsoft.com/office/drawing/2014/main" val="1115687577"/>
                    </a:ext>
                  </a:extLst>
                </a:gridCol>
                <a:gridCol w="778370">
                  <a:extLst>
                    <a:ext uri="{9D8B030D-6E8A-4147-A177-3AD203B41FA5}">
                      <a16:colId xmlns:a16="http://schemas.microsoft.com/office/drawing/2014/main" val="1848700319"/>
                    </a:ext>
                  </a:extLst>
                </a:gridCol>
              </a:tblGrid>
              <a:tr h="37708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t-Test: Two-Sample Assuming Unequal Variances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46949209"/>
                  </a:ext>
                </a:extLst>
              </a:tr>
              <a:tr h="216937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742767618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route A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route D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869028553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26.0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37.4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74954991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Variance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2.8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18.4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50899912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Observations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30.0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30.0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90066632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Hypothesized Mean Difference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44705199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df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38.0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11248348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 Stat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-13.6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12755171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P(T&lt;=t) one-tail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33202342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 Critical one-tail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231586198"/>
                  </a:ext>
                </a:extLst>
              </a:tr>
              <a:tr h="20417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P(T&lt;=t) two-tail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81078022"/>
                  </a:ext>
                </a:extLst>
              </a:tr>
              <a:tr h="2169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 Critical two-tail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2.0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64115228"/>
                  </a:ext>
                </a:extLst>
              </a:tr>
            </a:tbl>
          </a:graphicData>
        </a:graphic>
      </p:graphicFrame>
      <p:sp>
        <p:nvSpPr>
          <p:cNvPr id="14" name="Oval 13">
            <a:extLst>
              <a:ext uri="{FF2B5EF4-FFF2-40B4-BE49-F238E27FC236}">
                <a16:creationId xmlns:a16="http://schemas.microsoft.com/office/drawing/2014/main" id="{B6FD08ED-B49A-6E4D-A9E3-015A88C39029}"/>
              </a:ext>
            </a:extLst>
          </p:cNvPr>
          <p:cNvSpPr/>
          <p:nvPr/>
        </p:nvSpPr>
        <p:spPr>
          <a:xfrm>
            <a:off x="7458495" y="3497054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3E7A5473-6E47-D94C-A5EA-4C0E286623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 Test in Excel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54D9EE-8E1C-2148-B7FB-B4E6FE2EA03F}"/>
              </a:ext>
            </a:extLst>
          </p:cNvPr>
          <p:cNvSpPr txBox="1"/>
          <p:nvPr/>
        </p:nvSpPr>
        <p:spPr>
          <a:xfrm>
            <a:off x="3960585" y="4151086"/>
            <a:ext cx="28466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>
                <a:solidFill>
                  <a:srgbClr val="FF0000"/>
                </a:solidFill>
              </a:rPr>
              <a:t>P less than 0.05 therefore difference is significant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56D7F3C-39CF-674A-84CB-97160CCBDAC7}"/>
              </a:ext>
            </a:extLst>
          </p:cNvPr>
          <p:cNvSpPr/>
          <p:nvPr/>
        </p:nvSpPr>
        <p:spPr>
          <a:xfrm>
            <a:off x="547052" y="1066124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665F38D-899A-C545-8C4A-BC992654DDA5}"/>
              </a:ext>
            </a:extLst>
          </p:cNvPr>
          <p:cNvSpPr/>
          <p:nvPr/>
        </p:nvSpPr>
        <p:spPr>
          <a:xfrm>
            <a:off x="3002765" y="1066124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6629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0" grpId="0"/>
      <p:bldP spid="13" grpId="0" animBg="1"/>
      <p:bldP spid="16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262A35E3-0158-8045-9E51-EC48FD6D8062}"/>
              </a:ext>
            </a:extLst>
          </p:cNvPr>
          <p:cNvGraphicFramePr>
            <a:graphicFrameLocks noGrp="1"/>
          </p:cNvGraphicFramePr>
          <p:nvPr/>
        </p:nvGraphicFramePr>
        <p:xfrm>
          <a:off x="547052" y="1066124"/>
          <a:ext cx="3226483" cy="527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027">
                  <a:extLst>
                    <a:ext uri="{9D8B030D-6E8A-4147-A177-3AD203B41FA5}">
                      <a16:colId xmlns:a16="http://schemas.microsoft.com/office/drawing/2014/main" val="754449482"/>
                    </a:ext>
                  </a:extLst>
                </a:gridCol>
                <a:gridCol w="823400">
                  <a:extLst>
                    <a:ext uri="{9D8B030D-6E8A-4147-A177-3AD203B41FA5}">
                      <a16:colId xmlns:a16="http://schemas.microsoft.com/office/drawing/2014/main" val="1242414571"/>
                    </a:ext>
                  </a:extLst>
                </a:gridCol>
                <a:gridCol w="786931">
                  <a:extLst>
                    <a:ext uri="{9D8B030D-6E8A-4147-A177-3AD203B41FA5}">
                      <a16:colId xmlns:a16="http://schemas.microsoft.com/office/drawing/2014/main" val="1665878288"/>
                    </a:ext>
                  </a:extLst>
                </a:gridCol>
                <a:gridCol w="834125">
                  <a:extLst>
                    <a:ext uri="{9D8B030D-6E8A-4147-A177-3AD203B41FA5}">
                      <a16:colId xmlns:a16="http://schemas.microsoft.com/office/drawing/2014/main" val="1620314662"/>
                    </a:ext>
                  </a:extLst>
                </a:gridCol>
              </a:tblGrid>
              <a:tr h="17030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A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B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C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D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78334028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120987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7748065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35091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987530041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24797108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89309995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019403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93948541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2723817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48860323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70119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531960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15596737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250898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39016297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15327476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812265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7452984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9529953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811417038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4710406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37348659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7219395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052797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39614293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1191922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9718341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987518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948586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58813618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433B3F2D-06FB-CC42-9B85-DA4EA3EF84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7993" y="1701494"/>
            <a:ext cx="3662473" cy="16930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CC92639-E0E1-284C-BC0D-DDAC2D60E30C}"/>
              </a:ext>
            </a:extLst>
          </p:cNvPr>
          <p:cNvSpPr txBox="1"/>
          <p:nvPr/>
        </p:nvSpPr>
        <p:spPr>
          <a:xfrm>
            <a:off x="3699368" y="962830"/>
            <a:ext cx="41597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T- test: two sample assuming unequal variances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2FFBCC-593D-9E45-A571-D5F739D92D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4389" y="4154188"/>
            <a:ext cx="3662471" cy="213316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58AE9E7-B5D3-3F41-8705-61AE220138B1}"/>
              </a:ext>
            </a:extLst>
          </p:cNvPr>
          <p:cNvSpPr txBox="1"/>
          <p:nvPr/>
        </p:nvSpPr>
        <p:spPr>
          <a:xfrm>
            <a:off x="3699368" y="3463410"/>
            <a:ext cx="46346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Click on input range and paint columns of B and C, check alpha 0.05 and click OK</a:t>
            </a:r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  <a:p>
            <a:pPr marL="342900" indent="-342900">
              <a:buFont typeface="+mj-lt"/>
              <a:buAutoNum type="arabicPeriod"/>
            </a:pPr>
            <a:endParaRPr lang="en-US"/>
          </a:p>
        </p:txBody>
      </p:sp>
      <p:sp>
        <p:nvSpPr>
          <p:cNvPr id="19" name="Rectangle 2">
            <a:extLst>
              <a:ext uri="{FF2B5EF4-FFF2-40B4-BE49-F238E27FC236}">
                <a16:creationId xmlns:a16="http://schemas.microsoft.com/office/drawing/2014/main" id="{6FA7222D-0F61-D042-92FA-B22F504DD6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 Test in Excel</a:t>
            </a:r>
          </a:p>
        </p:txBody>
      </p:sp>
    </p:spTree>
    <p:extLst>
      <p:ext uri="{BB962C8B-B14F-4D97-AF65-F5344CB8AC3E}">
        <p14:creationId xmlns:p14="http://schemas.microsoft.com/office/powerpoint/2010/main" val="3475613489"/>
      </p:ext>
    </p:extLst>
  </p:cSld>
  <p:clrMapOvr>
    <a:masterClrMapping/>
  </p:clrMapOvr>
  <p:transition>
    <p:fade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262A35E3-0158-8045-9E51-EC48FD6D80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019145"/>
              </p:ext>
            </p:extLst>
          </p:nvPr>
        </p:nvGraphicFramePr>
        <p:xfrm>
          <a:off x="547052" y="1085746"/>
          <a:ext cx="3226483" cy="527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027">
                  <a:extLst>
                    <a:ext uri="{9D8B030D-6E8A-4147-A177-3AD203B41FA5}">
                      <a16:colId xmlns:a16="http://schemas.microsoft.com/office/drawing/2014/main" val="754449482"/>
                    </a:ext>
                  </a:extLst>
                </a:gridCol>
                <a:gridCol w="823400">
                  <a:extLst>
                    <a:ext uri="{9D8B030D-6E8A-4147-A177-3AD203B41FA5}">
                      <a16:colId xmlns:a16="http://schemas.microsoft.com/office/drawing/2014/main" val="1242414571"/>
                    </a:ext>
                  </a:extLst>
                </a:gridCol>
                <a:gridCol w="786931">
                  <a:extLst>
                    <a:ext uri="{9D8B030D-6E8A-4147-A177-3AD203B41FA5}">
                      <a16:colId xmlns:a16="http://schemas.microsoft.com/office/drawing/2014/main" val="1665878288"/>
                    </a:ext>
                  </a:extLst>
                </a:gridCol>
                <a:gridCol w="834125">
                  <a:extLst>
                    <a:ext uri="{9D8B030D-6E8A-4147-A177-3AD203B41FA5}">
                      <a16:colId xmlns:a16="http://schemas.microsoft.com/office/drawing/2014/main" val="1620314662"/>
                    </a:ext>
                  </a:extLst>
                </a:gridCol>
              </a:tblGrid>
              <a:tr h="17030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A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B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Route C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 Route D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78334028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120987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57748065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350912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987530041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24797108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89309995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2019403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93948541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2723817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48860323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70119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2531960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15596737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6250898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390162979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15327476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812265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7452984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9529953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811417038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471040610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373486593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7219395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05279762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339614293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4011919227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97183416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29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2698751885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26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1594858666"/>
                  </a:ext>
                </a:extLst>
              </a:tr>
              <a:tr h="17030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25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33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>
                          <a:effectLst/>
                        </a:rPr>
                        <a:t>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30" marR="5730" marT="5730" marB="0" anchor="b"/>
                </a:tc>
                <a:extLst>
                  <a:ext uri="{0D108BD9-81ED-4DB2-BD59-A6C34878D82A}">
                    <a16:rowId xmlns:a16="http://schemas.microsoft.com/office/drawing/2014/main" val="758813618"/>
                  </a:ext>
                </a:extLst>
              </a:tr>
            </a:tbl>
          </a:graphicData>
        </a:graphic>
      </p:graphicFrame>
      <p:sp>
        <p:nvSpPr>
          <p:cNvPr id="14" name="Oval 13">
            <a:extLst>
              <a:ext uri="{FF2B5EF4-FFF2-40B4-BE49-F238E27FC236}">
                <a16:creationId xmlns:a16="http://schemas.microsoft.com/office/drawing/2014/main" id="{B6FD08ED-B49A-6E4D-A9E3-015A88C39029}"/>
              </a:ext>
            </a:extLst>
          </p:cNvPr>
          <p:cNvSpPr/>
          <p:nvPr/>
        </p:nvSpPr>
        <p:spPr>
          <a:xfrm>
            <a:off x="7458495" y="3497054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3E7A5473-6E47-D94C-A5EA-4C0E286623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T Test in Excel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D332097-68A8-C94D-B57A-D223E4EEAA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5027500"/>
              </p:ext>
            </p:extLst>
          </p:nvPr>
        </p:nvGraphicFramePr>
        <p:xfrm>
          <a:off x="3999127" y="1066124"/>
          <a:ext cx="4902200" cy="28390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46994">
                  <a:extLst>
                    <a:ext uri="{9D8B030D-6E8A-4147-A177-3AD203B41FA5}">
                      <a16:colId xmlns:a16="http://schemas.microsoft.com/office/drawing/2014/main" val="1012869148"/>
                    </a:ext>
                  </a:extLst>
                </a:gridCol>
                <a:gridCol w="827603">
                  <a:extLst>
                    <a:ext uri="{9D8B030D-6E8A-4147-A177-3AD203B41FA5}">
                      <a16:colId xmlns:a16="http://schemas.microsoft.com/office/drawing/2014/main" val="3962430396"/>
                    </a:ext>
                  </a:extLst>
                </a:gridCol>
                <a:gridCol w="827603">
                  <a:extLst>
                    <a:ext uri="{9D8B030D-6E8A-4147-A177-3AD203B41FA5}">
                      <a16:colId xmlns:a16="http://schemas.microsoft.com/office/drawing/2014/main" val="1620629413"/>
                    </a:ext>
                  </a:extLst>
                </a:gridCol>
              </a:tblGrid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t-Test: Two-Sample Assuming Unequal Variances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77246042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308372527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Route B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Route C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32804000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Mean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32.60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31.77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62886660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Variance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9.63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6.60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04445995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Observations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54081147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Hypothesized Mean Difference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732759448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df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06964224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 Stat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1.13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7985520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P(T&lt;=t) one-tail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0.13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948285708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 Critical one-tail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1.67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00261963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P(T&lt;=t) two-tail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0.26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24424513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 Critical two-tail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56038380"/>
                  </a:ext>
                </a:extLst>
              </a:tr>
            </a:tbl>
          </a:graphicData>
        </a:graphic>
      </p:graphicFrame>
      <p:sp>
        <p:nvSpPr>
          <p:cNvPr id="13" name="Oval 12">
            <a:extLst>
              <a:ext uri="{FF2B5EF4-FFF2-40B4-BE49-F238E27FC236}">
                <a16:creationId xmlns:a16="http://schemas.microsoft.com/office/drawing/2014/main" id="{3FB3B7E2-2326-BB46-A865-C49A994886AD}"/>
              </a:ext>
            </a:extLst>
          </p:cNvPr>
          <p:cNvSpPr/>
          <p:nvPr/>
        </p:nvSpPr>
        <p:spPr>
          <a:xfrm>
            <a:off x="7684087" y="3490236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ADD07B-D65E-4E43-9D58-FD4DE15A460F}"/>
              </a:ext>
            </a:extLst>
          </p:cNvPr>
          <p:cNvSpPr txBox="1"/>
          <p:nvPr/>
        </p:nvSpPr>
        <p:spPr>
          <a:xfrm>
            <a:off x="3960585" y="4151086"/>
            <a:ext cx="28466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>
                <a:solidFill>
                  <a:srgbClr val="FF0000"/>
                </a:solidFill>
              </a:rPr>
              <a:t>P greater than 0.05 therefore difference is not significant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752C61C-612A-454F-B1FB-80119AB1C168}"/>
              </a:ext>
            </a:extLst>
          </p:cNvPr>
          <p:cNvSpPr/>
          <p:nvPr/>
        </p:nvSpPr>
        <p:spPr>
          <a:xfrm>
            <a:off x="1332714" y="1066124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7296410-94B7-C441-A722-AF91D5867396}"/>
              </a:ext>
            </a:extLst>
          </p:cNvPr>
          <p:cNvSpPr/>
          <p:nvPr/>
        </p:nvSpPr>
        <p:spPr>
          <a:xfrm>
            <a:off x="2160293" y="1066124"/>
            <a:ext cx="576197" cy="263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47252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/>
      <p:bldP spid="18" grpId="0" animBg="1"/>
      <p:bldP spid="19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FC95F6-7AAE-794A-AE9D-AD8A1935D4FB}"/>
              </a:ext>
            </a:extLst>
          </p:cNvPr>
          <p:cNvGrpSpPr/>
          <p:nvPr/>
        </p:nvGrpSpPr>
        <p:grpSpPr>
          <a:xfrm>
            <a:off x="7243860" y="4911204"/>
            <a:ext cx="1470454" cy="1309846"/>
            <a:chOff x="1050324" y="1668132"/>
            <a:chExt cx="1470454" cy="1309846"/>
          </a:xfrm>
        </p:grpSpPr>
        <p:sp>
          <p:nvSpPr>
            <p:cNvPr id="2" name="Freeform 1">
              <a:extLst>
                <a:ext uri="{FF2B5EF4-FFF2-40B4-BE49-F238E27FC236}">
                  <a16:creationId xmlns:a16="http://schemas.microsoft.com/office/drawing/2014/main" id="{56DEF8CE-A867-0A4D-8D07-3F57684DE81E}"/>
                </a:ext>
              </a:extLst>
            </p:cNvPr>
            <p:cNvSpPr/>
            <p:nvPr/>
          </p:nvSpPr>
          <p:spPr>
            <a:xfrm>
              <a:off x="1421027" y="1668132"/>
              <a:ext cx="840259" cy="1136852"/>
            </a:xfrm>
            <a:custGeom>
              <a:avLst/>
              <a:gdLst>
                <a:gd name="connsiteX0" fmla="*/ 0 w 840259"/>
                <a:gd name="connsiteY0" fmla="*/ 1136852 h 1136852"/>
                <a:gd name="connsiteX1" fmla="*/ 432487 w 840259"/>
                <a:gd name="connsiteY1" fmla="*/ 30 h 1136852"/>
                <a:gd name="connsiteX2" fmla="*/ 840259 w 840259"/>
                <a:gd name="connsiteY2" fmla="*/ 1099782 h 113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40259" h="1136852">
                  <a:moveTo>
                    <a:pt x="0" y="1136852"/>
                  </a:moveTo>
                  <a:cubicBezTo>
                    <a:pt x="146222" y="571530"/>
                    <a:pt x="292444" y="6208"/>
                    <a:pt x="432487" y="30"/>
                  </a:cubicBezTo>
                  <a:cubicBezTo>
                    <a:pt x="572530" y="-6148"/>
                    <a:pt x="772297" y="914431"/>
                    <a:pt x="840259" y="1099782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BACCF3-11CC-E04D-A689-5C45FB6EC083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1668132"/>
              <a:ext cx="0" cy="12851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956918-36AA-B441-ACD7-964BB3A687B7}"/>
                </a:ext>
              </a:extLst>
            </p:cNvPr>
            <p:cNvCxnSpPr>
              <a:cxnSpLocks/>
            </p:cNvCxnSpPr>
            <p:nvPr/>
          </p:nvCxnSpPr>
          <p:spPr>
            <a:xfrm>
              <a:off x="1050324" y="2977978"/>
              <a:ext cx="1470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Rectangle 2">
            <a:extLst>
              <a:ext uri="{FF2B5EF4-FFF2-40B4-BE49-F238E27FC236}">
                <a16:creationId xmlns:a16="http://schemas.microsoft.com/office/drawing/2014/main" id="{3E7A5473-6E47-D94C-A5EA-4C0E286623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err="1"/>
              <a:t>Analyse</a:t>
            </a:r>
            <a:r>
              <a:rPr lang="en-US" altLang="en-US"/>
              <a:t> – Next Time!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9EEC3E-7300-F246-869D-A9D3F5864342}"/>
              </a:ext>
            </a:extLst>
          </p:cNvPr>
          <p:cNvSpPr txBox="1"/>
          <p:nvPr/>
        </p:nvSpPr>
        <p:spPr>
          <a:xfrm>
            <a:off x="667265" y="1433384"/>
            <a:ext cx="73399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Analysis of variance  - ANOVA</a:t>
            </a:r>
          </a:p>
          <a:p>
            <a:endParaRPr lang="en-US" sz="2400"/>
          </a:p>
          <a:p>
            <a:r>
              <a:rPr lang="en-US" sz="2400"/>
              <a:t>Correlation</a:t>
            </a:r>
          </a:p>
        </p:txBody>
      </p:sp>
    </p:spTree>
    <p:extLst>
      <p:ext uri="{BB962C8B-B14F-4D97-AF65-F5344CB8AC3E}">
        <p14:creationId xmlns:p14="http://schemas.microsoft.com/office/powerpoint/2010/main" val="2858724986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ITC Officina Sans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8A5189D4C566B43BC5808443DA13BF6" ma:contentTypeVersion="12" ma:contentTypeDescription="Create a new document." ma:contentTypeScope="" ma:versionID="2045fdc35c076de33d9f45b508307722">
  <xsd:schema xmlns:xsd="http://www.w3.org/2001/XMLSchema" xmlns:xs="http://www.w3.org/2001/XMLSchema" xmlns:p="http://schemas.microsoft.com/office/2006/metadata/properties" xmlns:ns2="7d2f7706-b7a4-469b-9553-f9b3a96bd917" xmlns:ns3="01de319a-e978-47dd-9ba1-046d55525dc6" targetNamespace="http://schemas.microsoft.com/office/2006/metadata/properties" ma:root="true" ma:fieldsID="82874a93fe5d18582f2c3edd9a2f5d61" ns2:_="" ns3:_="">
    <xsd:import namespace="7d2f7706-b7a4-469b-9553-f9b3a96bd917"/>
    <xsd:import namespace="01de319a-e978-47dd-9ba1-046d55525dc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2f7706-b7a4-469b-9553-f9b3a96bd9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de319a-e978-47dd-9ba1-046d5552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BF679B4-830D-45CA-8628-F95CB32F0F45}">
  <ds:schemaRefs>
    <ds:schemaRef ds:uri="01de319a-e978-47dd-9ba1-046d55525dc6"/>
    <ds:schemaRef ds:uri="7d2f7706-b7a4-469b-9553-f9b3a96bd91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19EAB6C-AE67-4010-9C8E-B5CAC631FEB9}">
  <ds:schemaRefs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01de319a-e978-47dd-9ba1-046d55525dc6"/>
    <ds:schemaRef ds:uri="http://purl.org/dc/elements/1.1/"/>
    <ds:schemaRef ds:uri="http://purl.org/dc/terms/"/>
    <ds:schemaRef ds:uri="7d2f7706-b7a4-469b-9553-f9b3a96bd917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EA2034F-6E7E-4182-AD86-A9F8A734049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4873</Words>
  <Application>Microsoft Office PowerPoint</Application>
  <PresentationFormat>On-screen Show (4:3)</PresentationFormat>
  <Paragraphs>2692</Paragraphs>
  <Slides>74</Slides>
  <Notes>24</Notes>
  <HiddenSlides>5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74</vt:i4>
      </vt:variant>
    </vt:vector>
  </HeadingPairs>
  <TitlesOfParts>
    <vt:vector size="80" baseType="lpstr">
      <vt:lpstr>ITC Officina Sans Book</vt:lpstr>
      <vt:lpstr>Arial</vt:lpstr>
      <vt:lpstr>Arial Black</vt:lpstr>
      <vt:lpstr>Calibri</vt:lpstr>
      <vt:lpstr>Cambria Math</vt:lpstr>
      <vt:lpstr>Default Design</vt:lpstr>
      <vt:lpstr>Level 5 – Continuous Improvement with Industry 4.0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Analyse - “Normal data” bell shaped curve</vt:lpstr>
      <vt:lpstr>Analyse – distribution shapes</vt:lpstr>
      <vt:lpstr>Analyse – Normal Distributions</vt:lpstr>
      <vt:lpstr>Analyse – Normal Distributions</vt:lpstr>
      <vt:lpstr>Analyse – Testing for Normality in Excel</vt:lpstr>
      <vt:lpstr>Analyse – Testing for Normality in Excel</vt:lpstr>
      <vt:lpstr>Analyse – Testing for Normality in Excel</vt:lpstr>
      <vt:lpstr>Analyse – Testing for Normality in Excel</vt:lpstr>
      <vt:lpstr>Analyse – Testing for Normality in Excel</vt:lpstr>
      <vt:lpstr>Analyse – Testing for Normality in Excel</vt:lpstr>
      <vt:lpstr>Analyse – Testing for Normality in Excel</vt:lpstr>
      <vt:lpstr>Analyse – Testing for Normality in Excel</vt:lpstr>
      <vt:lpstr>Analyse – Testing for Normality in Minitab</vt:lpstr>
      <vt:lpstr>Analyse – Central Limit Theorum</vt:lpstr>
      <vt:lpstr>Analyse – Central Limit Theorum</vt:lpstr>
      <vt:lpstr>Analyse – Central Limit Theorum - example</vt:lpstr>
      <vt:lpstr>Analyse – Central Limit Theorum - example</vt:lpstr>
      <vt:lpstr>Analyse – Central Limit Theorum - example</vt:lpstr>
      <vt:lpstr>Analyse – Central Limit Theorum - example</vt:lpstr>
      <vt:lpstr>Analyse – Central Limit Theorum - example</vt:lpstr>
      <vt:lpstr>Analyse – Central Limit Theorum - example</vt:lpstr>
      <vt:lpstr>Analyse – Central Limit Theorum - example</vt:lpstr>
      <vt:lpstr>Analyse – Different Distributions</vt:lpstr>
      <vt:lpstr>Analyse – Different Distributions</vt:lpstr>
      <vt:lpstr>Analyse – Different Distributions</vt:lpstr>
      <vt:lpstr>Analyse – Different Distributions</vt:lpstr>
      <vt:lpstr>Analyse – Different Distributions</vt:lpstr>
      <vt:lpstr>Analyse – Central Limit Theorum - example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Analyse – Confidence Intervals another example</vt:lpstr>
      <vt:lpstr>PowerPoint Presentation</vt:lpstr>
      <vt:lpstr>PowerPoint Presentation</vt:lpstr>
      <vt:lpstr>Analyse – T Test</vt:lpstr>
      <vt:lpstr>Analyse – T Test</vt:lpstr>
      <vt:lpstr>Analyse – T Test </vt:lpstr>
      <vt:lpstr>Analyse – T Test</vt:lpstr>
      <vt:lpstr>Analyse – T Test </vt:lpstr>
      <vt:lpstr>Analyse – T Test </vt:lpstr>
      <vt:lpstr>Analyse – T Test in Excel</vt:lpstr>
      <vt:lpstr>Analyse – T Test in Excel</vt:lpstr>
      <vt:lpstr>Analyse – T Test in Excel</vt:lpstr>
      <vt:lpstr>PowerPoint Presentation</vt:lpstr>
      <vt:lpstr>PowerPoint Presentation</vt:lpstr>
      <vt:lpstr>PowerPoint Presentation</vt:lpstr>
      <vt:lpstr>Analyse – T Test / Analysis of Variance (ANOVA)</vt:lpstr>
      <vt:lpstr>Analyse – T Test / Analysis of Variance (ANOVA)</vt:lpstr>
      <vt:lpstr>Analyse – T Test / Analysis of Variance (ANOVA)</vt:lpstr>
      <vt:lpstr>Analyse – T Test in Excel</vt:lpstr>
      <vt:lpstr>Analyse – T Test in Excel</vt:lpstr>
      <vt:lpstr>Analyse – T Test in Excel</vt:lpstr>
      <vt:lpstr>Analyse – T Test in Excel</vt:lpstr>
      <vt:lpstr>Analyse – T Test in Excel</vt:lpstr>
      <vt:lpstr>Analyse – Next Time!</vt:lpstr>
    </vt:vector>
  </TitlesOfParts>
  <Company>Datum Product Development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Howe</dc:creator>
  <cp:lastModifiedBy>David Jones</cp:lastModifiedBy>
  <cp:revision>2</cp:revision>
  <cp:lastPrinted>2020-12-04T10:23:19Z</cp:lastPrinted>
  <dcterms:created xsi:type="dcterms:W3CDTF">2004-11-13T14:56:54Z</dcterms:created>
  <dcterms:modified xsi:type="dcterms:W3CDTF">2022-01-21T14:35:50Z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0x01010068A5189D4C566B43BC5808443DA13BF6</vt:lpwstr>
  </property>
</Properties>
</file>