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5" r:id="rId3"/>
    <p:sldId id="264" r:id="rId4"/>
    <p:sldId id="258" r:id="rId5"/>
    <p:sldId id="259" r:id="rId6"/>
    <p:sldId id="268" r:id="rId7"/>
    <p:sldId id="260" r:id="rId8"/>
    <p:sldId id="261" r:id="rId9"/>
    <p:sldId id="262" r:id="rId10"/>
    <p:sldId id="263" r:id="rId11"/>
    <p:sldId id="266" r:id="rId12"/>
    <p:sldId id="267" r:id="rId13"/>
    <p:sldId id="269" r:id="rId14"/>
  </p:sldIdLst>
  <p:sldSz cx="14630400" cy="8229600"/>
  <p:notesSz cx="8229600" cy="14630400"/>
  <p:embeddedFontLst>
    <p:embeddedFont>
      <p:font typeface="Nunito Semi Bold" panose="02010600030101010101" charset="0"/>
      <p:regular r:id="rId16"/>
    </p:embeddedFont>
    <p:embeddedFont>
      <p:font typeface="PT Sans" panose="020B0503020203020204" pitchFamily="34" charset="0"/>
      <p:regular r:id="rId17"/>
      <p:bold r:id="rId18"/>
      <p:italic r:id="rId19"/>
      <p:boldItalic r:id="rId20"/>
    </p:embeddedFont>
    <p:embeddedFont>
      <p:font typeface="PT Sans Bold" panose="020B0703020203020204" charset="0"/>
      <p:bold r:id="rId21"/>
    </p:embeddedFont>
    <p:embeddedFont>
      <p:font typeface="等线" panose="02010600030101010101" pitchFamily="2" charset="-122"/>
      <p:regular r:id="rId22"/>
      <p:bold r:id="rId23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3" d="100"/>
          <a:sy n="73" d="100"/>
        </p:scale>
        <p:origin x="45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3449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D3CE64-69FD-CAC4-4956-FE374CE48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027E2A-16D8-DC6F-D979-2F72FAC3B1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E90109-B0D0-41B6-EB74-E0FA278D0D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33CBDF-C1BF-0AA9-C8E5-29EB665D89A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241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253BD2-B4AC-61C4-1460-C161242E7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880401-D70C-1356-3977-124160BA38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21B530-C98C-33E4-3A1E-919268F1F6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6B924-C8E3-AC3F-D2D0-EE251F2A453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485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DBD262-A2BA-1779-4C8F-1CB32863E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B56E1C-59B3-6718-D327-C4C4AC0B0F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BA9E2C-7ECB-2252-A0D4-B9E1FDC693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FE5707-2E5B-1EFF-1658-F48764D9DA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1021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BEA68-1809-EE43-ACEB-4037BB06B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485092-CEBC-F521-3538-4AFF763854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8BDD59-0938-E848-DD78-EADD681696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2BDB27-83F7-17D7-D00C-8A243BBC4C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7906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59AB85-785A-4C4E-DC16-5842175FD0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5F1097-3FB8-497E-E0FB-A1D0A97008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0DC7C6-2C80-E5A2-D178-F6B92E9364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B29101-AAB6-9FEC-0AA9-2CE922C049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8384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6F588-DF1E-EA76-97C0-44F3DC5EAC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D58B1-7033-DBAC-ABA2-E51A1F8896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8D60E6-493E-9C13-B611-EBE6AB117A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5D166C-3981-9D89-99EE-5790D139F9E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686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48343" y="1973512"/>
            <a:ext cx="7529751" cy="27131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300"/>
              </a:lnSpc>
              <a:buNone/>
            </a:pPr>
            <a:r>
              <a:rPr lang="en-US" sz="42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Human-Computer Interaction and Cross-Media Design in Guangdong Intangible Cultural Heritage</a:t>
            </a:r>
            <a:endParaRPr lang="en-US" sz="4250" dirty="0"/>
          </a:p>
        </p:txBody>
      </p:sp>
      <p:sp>
        <p:nvSpPr>
          <p:cNvPr id="8" name="Text 4"/>
          <p:cNvSpPr/>
          <p:nvPr/>
        </p:nvSpPr>
        <p:spPr>
          <a:xfrm>
            <a:off x="2982992" y="5964913"/>
            <a:ext cx="3391682" cy="1217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15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PT Sans Bold" pitchFamily="34" charset="0"/>
                <a:ea typeface="PT Sans Bold" pitchFamily="34" charset="-122"/>
                <a:cs typeface="PT Sans Bold" pitchFamily="34" charset="-120"/>
              </a:rPr>
              <a:t>Presenter: Jiaying Huang</a:t>
            </a:r>
          </a:p>
          <a:p>
            <a:pPr marL="0" indent="0" algn="ctr">
              <a:lnSpc>
                <a:spcPts val="315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PT Sans Bold" pitchFamily="34" charset="0"/>
                <a:ea typeface="PT Sans Bold" pitchFamily="34" charset="-122"/>
                <a:cs typeface="PT Sans Bold" pitchFamily="34" charset="-120"/>
              </a:rPr>
              <a:t>Student Number : 2214948</a:t>
            </a:r>
          </a:p>
          <a:p>
            <a:pPr marL="0" indent="0" algn="l">
              <a:lnSpc>
                <a:spcPts val="3150"/>
              </a:lnSpc>
              <a:buNone/>
            </a:pPr>
            <a:endParaRPr lang="en-US" sz="2250" b="1" dirty="0">
              <a:solidFill>
                <a:srgbClr val="FFFFFF"/>
              </a:solidFill>
              <a:latin typeface="PT Sans Bold" pitchFamily="34" charset="0"/>
              <a:ea typeface="PT Sans Bold" pitchFamily="34" charset="-122"/>
              <a:cs typeface="PT Sans Bold" pitchFamily="34" charset="-120"/>
            </a:endParaRPr>
          </a:p>
          <a:p>
            <a:pPr marL="0" indent="0" algn="l">
              <a:lnSpc>
                <a:spcPts val="3150"/>
              </a:lnSpc>
              <a:buNone/>
            </a:pPr>
            <a:endParaRPr lang="en-US" sz="22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E1E71-1AB4-DD18-635C-C27121E28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框 7">
            <a:extLst>
              <a:ext uri="{FF2B5EF4-FFF2-40B4-BE49-F238E27FC236}">
                <a16:creationId xmlns:a16="http://schemas.microsoft.com/office/drawing/2014/main" id="{2491351B-0DFD-A146-7A83-8C58263EAE94}"/>
              </a:ext>
            </a:extLst>
          </p:cNvPr>
          <p:cNvSpPr txBox="1"/>
          <p:nvPr/>
        </p:nvSpPr>
        <p:spPr>
          <a:xfrm>
            <a:off x="1072005" y="1705083"/>
            <a:ext cx="12486390" cy="32217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US" altLang="zh-CN" sz="3200" b="1" dirty="0">
                <a:solidFill>
                  <a:srgbClr val="FFFFFF"/>
                </a:solidFill>
                <a:latin typeface="PT Sans" pitchFamily="34" charset="0"/>
              </a:rPr>
              <a:t>Research focus: </a:t>
            </a:r>
          </a:p>
          <a:p>
            <a:pPr>
              <a:lnSpc>
                <a:spcPts val="2750"/>
              </a:lnSpc>
              <a:spcAft>
                <a:spcPts val="800"/>
              </a:spcAft>
            </a:pPr>
            <a:r>
              <a:rPr lang="en-US" altLang="zh-CN" sz="2200" dirty="0">
                <a:solidFill>
                  <a:srgbClr val="FFFFFF"/>
                </a:solidFill>
                <a:latin typeface="Nunito Semi Bold" pitchFamily="34" charset="0"/>
              </a:rPr>
              <a:t>How embodied cognition informs the design of human-computer interaction and cross-media systems for preserving and innovating Guangdong intangible cultural heritage [1,2].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US" altLang="zh-CN" sz="3200" dirty="0">
              <a:solidFill>
                <a:srgbClr val="FFFFFF"/>
              </a:solidFill>
              <a:latin typeface="PT Sans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US" altLang="zh-CN" sz="3200" b="1" dirty="0">
                <a:solidFill>
                  <a:srgbClr val="FFFFFF"/>
                </a:solidFill>
                <a:latin typeface="PT Sans" pitchFamily="34" charset="0"/>
              </a:rPr>
              <a:t>Why this matters: </a:t>
            </a:r>
          </a:p>
          <a:p>
            <a:pPr>
              <a:lnSpc>
                <a:spcPts val="2350"/>
              </a:lnSpc>
              <a:spcAft>
                <a:spcPts val="800"/>
              </a:spcAft>
            </a:pPr>
            <a:r>
              <a:rPr lang="en-US" altLang="zh-CN" sz="2200" dirty="0">
                <a:solidFill>
                  <a:srgbClr val="FFFFFF"/>
                </a:solidFill>
                <a:latin typeface="Nunito Semi Bold" pitchFamily="34" charset="0"/>
              </a:rPr>
              <a:t>Intangible cultural heritage is at risk of losing relevance in the digital age [3].</a:t>
            </a:r>
          </a:p>
        </p:txBody>
      </p:sp>
    </p:spTree>
    <p:extLst>
      <p:ext uri="{BB962C8B-B14F-4D97-AF65-F5344CB8AC3E}">
        <p14:creationId xmlns:p14="http://schemas.microsoft.com/office/powerpoint/2010/main" val="920107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319CC4-A495-D283-F496-EF7475DD7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62A094A-D259-F4F5-50AB-A7A48A772E88}"/>
              </a:ext>
            </a:extLst>
          </p:cNvPr>
          <p:cNvSpPr/>
          <p:nvPr/>
        </p:nvSpPr>
        <p:spPr>
          <a:xfrm>
            <a:off x="837724" y="2485787"/>
            <a:ext cx="11251525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Defining 'Contemporary' in Cultural Context</a:t>
            </a:r>
            <a:endParaRPr lang="en-US" sz="4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90B57BE-81BE-6FDD-9DA1-DFA98ABA5E27}"/>
              </a:ext>
            </a:extLst>
          </p:cNvPr>
          <p:cNvSpPr/>
          <p:nvPr/>
        </p:nvSpPr>
        <p:spPr>
          <a:xfrm>
            <a:off x="837724" y="3788093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Literary Definition</a:t>
            </a:r>
            <a:endParaRPr lang="en-US" sz="22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0F20C0A-B760-0565-765E-9B3A36DF5AB6}"/>
              </a:ext>
            </a:extLst>
          </p:cNvPr>
          <p:cNvSpPr/>
          <p:nvPr/>
        </p:nvSpPr>
        <p:spPr>
          <a:xfrm>
            <a:off x="837724" y="4379357"/>
            <a:ext cx="6185535" cy="114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Contemporary is defined as something existing or occurring at present, particularly in relation to modern societal, cultural, or technological contexts </a:t>
            </a:r>
            <a:r>
              <a:rPr lang="en-US" sz="1850" baseline="300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[4]</a:t>
            </a: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185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D52BFFAF-6979-0C33-954D-001F4268BC94}"/>
              </a:ext>
            </a:extLst>
          </p:cNvPr>
          <p:cNvSpPr/>
          <p:nvPr/>
        </p:nvSpPr>
        <p:spPr>
          <a:xfrm>
            <a:off x="7614761" y="3788093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In This Research</a:t>
            </a:r>
            <a:endParaRPr lang="en-US" sz="22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B26DFBD7-B49B-DB02-2D5B-53ADD9E9DD0E}"/>
              </a:ext>
            </a:extLst>
          </p:cNvPr>
          <p:cNvSpPr/>
          <p:nvPr/>
        </p:nvSpPr>
        <p:spPr>
          <a:xfrm>
            <a:off x="7614761" y="4379357"/>
            <a:ext cx="6185535" cy="114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Contemporary design merges traditional culture with modern technology, engaging audiences through interactive and immersive experiences.</a:t>
            </a:r>
            <a:endParaRPr lang="en-US" sz="1850" dirty="0"/>
          </a:p>
        </p:txBody>
      </p:sp>
    </p:spTree>
    <p:extLst>
      <p:ext uri="{BB962C8B-B14F-4D97-AF65-F5344CB8AC3E}">
        <p14:creationId xmlns:p14="http://schemas.microsoft.com/office/powerpoint/2010/main" val="3787343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12945" y="803493"/>
            <a:ext cx="7934665" cy="1198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700"/>
              </a:lnSpc>
              <a:buNone/>
            </a:pPr>
            <a:r>
              <a:rPr lang="en-US" sz="37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Why This Research is Contemporary</a:t>
            </a:r>
            <a:endParaRPr lang="en-US" sz="37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946" y="1790347"/>
            <a:ext cx="509230" cy="50923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12946" y="2503293"/>
            <a:ext cx="4295418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Integration of Technology and Tradition</a:t>
            </a:r>
            <a:endParaRPr lang="en-US" sz="1850" dirty="0"/>
          </a:p>
        </p:txBody>
      </p:sp>
      <p:sp>
        <p:nvSpPr>
          <p:cNvPr id="6" name="Text 2"/>
          <p:cNvSpPr/>
          <p:nvPr/>
        </p:nvSpPr>
        <p:spPr>
          <a:xfrm>
            <a:off x="712946" y="2925012"/>
            <a:ext cx="7718108" cy="3258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Using AI, XR, and cross-media systems to reimagine cultural heritage.</a:t>
            </a:r>
            <a:endParaRPr lang="en-US" sz="16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946" y="3862034"/>
            <a:ext cx="509230" cy="50923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12946" y="4574981"/>
            <a:ext cx="2396728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Engagement Focus</a:t>
            </a:r>
            <a:endParaRPr lang="en-US" sz="1850" dirty="0"/>
          </a:p>
        </p:txBody>
      </p:sp>
      <p:sp>
        <p:nvSpPr>
          <p:cNvPr id="9" name="Text 4"/>
          <p:cNvSpPr/>
          <p:nvPr/>
        </p:nvSpPr>
        <p:spPr>
          <a:xfrm>
            <a:off x="712946" y="4996700"/>
            <a:ext cx="7718108" cy="3258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Creating participatory, user-centered experiences.</a:t>
            </a:r>
            <a:endParaRPr lang="en-US" sz="16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2946" y="5933722"/>
            <a:ext cx="509230" cy="50923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12946" y="6646668"/>
            <a:ext cx="2396728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Global Relevance</a:t>
            </a:r>
            <a:endParaRPr lang="en-US" sz="1850" dirty="0"/>
          </a:p>
        </p:txBody>
      </p:sp>
      <p:sp>
        <p:nvSpPr>
          <p:cNvPr id="12" name="Text 6"/>
          <p:cNvSpPr/>
          <p:nvPr/>
        </p:nvSpPr>
        <p:spPr>
          <a:xfrm>
            <a:off x="712946" y="7068387"/>
            <a:ext cx="7718108" cy="3258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Resonates with trends in cultural preservation and smart cities.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24124" y="1699855"/>
            <a:ext cx="7468553" cy="1408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Evidence of Contemporary Approach</a:t>
            </a:r>
            <a:endParaRPr lang="en-US" sz="4400" dirty="0"/>
          </a:p>
        </p:txBody>
      </p:sp>
      <p:sp>
        <p:nvSpPr>
          <p:cNvPr id="4" name="Shape 1"/>
          <p:cNvSpPr/>
          <p:nvPr/>
        </p:nvSpPr>
        <p:spPr>
          <a:xfrm>
            <a:off x="6324124" y="3736062"/>
            <a:ext cx="418862" cy="418862"/>
          </a:xfrm>
          <a:prstGeom prst="roundRect">
            <a:avLst>
              <a:gd name="adj" fmla="val 85725"/>
            </a:avLst>
          </a:prstGeom>
          <a:solidFill>
            <a:srgbClr val="00002E"/>
          </a:solidFill>
          <a:ln w="22860">
            <a:solidFill>
              <a:srgbClr val="F2B42D"/>
            </a:solidFill>
            <a:prstDash val="soli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" name="Text 2"/>
          <p:cNvSpPr/>
          <p:nvPr/>
        </p:nvSpPr>
        <p:spPr>
          <a:xfrm>
            <a:off x="6982301" y="3736062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Case 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982301" y="4231600"/>
            <a:ext cx="2956441" cy="2298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Cross-media projects integrating Guangdong Lion Dance into AR/VR. </a:t>
            </a:r>
          </a:p>
        </p:txBody>
      </p:sp>
      <p:sp>
        <p:nvSpPr>
          <p:cNvPr id="7" name="Shape 4"/>
          <p:cNvSpPr/>
          <p:nvPr/>
        </p:nvSpPr>
        <p:spPr>
          <a:xfrm>
            <a:off x="10178058" y="3736062"/>
            <a:ext cx="418862" cy="418862"/>
          </a:xfrm>
          <a:prstGeom prst="roundRect">
            <a:avLst>
              <a:gd name="adj" fmla="val 85725"/>
            </a:avLst>
          </a:prstGeom>
          <a:solidFill>
            <a:srgbClr val="00002E"/>
          </a:solidFill>
          <a:ln w="22860">
            <a:solidFill>
              <a:srgbClr val="D7425E"/>
            </a:solidFill>
            <a:prstDash val="soli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8" name="Text 5"/>
          <p:cNvSpPr/>
          <p:nvPr/>
        </p:nvSpPr>
        <p:spPr>
          <a:xfrm>
            <a:off x="10836235" y="3736062"/>
            <a:ext cx="2893814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Audience Engagement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836235" y="4231600"/>
            <a:ext cx="2956441" cy="114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Positive reception in pilot studies with local and international audiences.</a:t>
            </a:r>
            <a:endParaRPr lang="en-US" sz="1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F93E7-1D0E-E497-84CE-6C754C4A3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图片包含 建筑, 灯光, 街道, 亮&#10;&#10;描述已自动生成">
            <a:extLst>
              <a:ext uri="{FF2B5EF4-FFF2-40B4-BE49-F238E27FC236}">
                <a16:creationId xmlns:a16="http://schemas.microsoft.com/office/drawing/2014/main" id="{AC1DBC8E-6FE6-0B78-5BA2-2D2CB3648C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186646"/>
            <a:ext cx="6064434" cy="4042955"/>
          </a:xfrm>
          <a:prstGeom prst="rect">
            <a:avLst/>
          </a:prstGeom>
        </p:spPr>
      </p:pic>
      <p:pic>
        <p:nvPicPr>
          <p:cNvPr id="13" name="图片 12" descr="图片包含 草, 建筑, 男人, 华美&#10;&#10;描述已自动生成">
            <a:extLst>
              <a:ext uri="{FF2B5EF4-FFF2-40B4-BE49-F238E27FC236}">
                <a16:creationId xmlns:a16="http://schemas.microsoft.com/office/drawing/2014/main" id="{66254886-EB3D-2170-2DB3-A11EC7B01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064434" cy="4044836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E3421FD5-4077-93E1-EA2A-F86506D9CF15}"/>
              </a:ext>
            </a:extLst>
          </p:cNvPr>
          <p:cNvSpPr txBox="1"/>
          <p:nvPr/>
        </p:nvSpPr>
        <p:spPr>
          <a:xfrm>
            <a:off x="6714309" y="5935397"/>
            <a:ext cx="73152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8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Case</a:t>
            </a:r>
          </a:p>
          <a:p>
            <a:endParaRPr lang="en-US" altLang="zh-CN" dirty="0">
              <a:solidFill>
                <a:schemeClr val="bg1"/>
              </a:solidFill>
            </a:endParaRPr>
          </a:p>
          <a:p>
            <a:r>
              <a:rPr lang="en-US" altLang="zh-CN" dirty="0">
                <a:solidFill>
                  <a:schemeClr val="bg1"/>
                </a:solidFill>
              </a:rPr>
              <a:t>The immersive experience space in the Guangzhou Dragon and Lion Cultural and Creative Pavilion was jointly created by HEA and CT.LAB, featuring lion heads made with 3D printing technology.</a:t>
            </a:r>
            <a:endParaRPr lang="zh-CN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327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24124" y="1955244"/>
            <a:ext cx="7468553" cy="1408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Embodied Cognition Framework</a:t>
            </a:r>
            <a:endParaRPr lang="en-US" sz="4400" dirty="0"/>
          </a:p>
        </p:txBody>
      </p:sp>
      <p:sp>
        <p:nvSpPr>
          <p:cNvPr id="4" name="Shape 1"/>
          <p:cNvSpPr/>
          <p:nvPr/>
        </p:nvSpPr>
        <p:spPr>
          <a:xfrm>
            <a:off x="6324124" y="3722251"/>
            <a:ext cx="3614618" cy="2551986"/>
          </a:xfrm>
          <a:prstGeom prst="roundRect">
            <a:avLst>
              <a:gd name="adj" fmla="val 14070"/>
            </a:avLst>
          </a:prstGeom>
          <a:solidFill>
            <a:srgbClr val="00002E"/>
          </a:solidFill>
          <a:ln w="22860">
            <a:solidFill>
              <a:srgbClr val="F2B42D"/>
            </a:solidFill>
            <a:prstDash val="soli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" name="Text 2"/>
          <p:cNvSpPr/>
          <p:nvPr/>
        </p:nvSpPr>
        <p:spPr>
          <a:xfrm>
            <a:off x="6586299" y="3984427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Key Concepts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586299" y="4479965"/>
            <a:ext cx="3090267" cy="15320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1.Sensorimotor engagement enhances cultural memory. 2.Interactive design activates embodied learning.</a:t>
            </a:r>
            <a:endParaRPr lang="en-US" sz="1850" dirty="0"/>
          </a:p>
        </p:txBody>
      </p:sp>
      <p:sp>
        <p:nvSpPr>
          <p:cNvPr id="7" name="Shape 4"/>
          <p:cNvSpPr/>
          <p:nvPr/>
        </p:nvSpPr>
        <p:spPr>
          <a:xfrm>
            <a:off x="10178058" y="3722251"/>
            <a:ext cx="3614618" cy="2551986"/>
          </a:xfrm>
          <a:prstGeom prst="roundRect">
            <a:avLst>
              <a:gd name="adj" fmla="val 14070"/>
            </a:avLst>
          </a:prstGeom>
          <a:solidFill>
            <a:srgbClr val="00002E"/>
          </a:solidFill>
          <a:ln w="22860">
            <a:solidFill>
              <a:srgbClr val="D7425E"/>
            </a:solidFill>
            <a:prstDash val="solid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8" name="Text 5"/>
          <p:cNvSpPr/>
          <p:nvPr/>
        </p:nvSpPr>
        <p:spPr>
          <a:xfrm>
            <a:off x="10440233" y="3984427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Application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440233" y="4479965"/>
            <a:ext cx="3090267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Adapting cultural gestures and symbols into HCI design.</a:t>
            </a:r>
            <a:endParaRPr lang="en-US" sz="1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910233"/>
            <a:ext cx="8589407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Cross-Media Design Components</a:t>
            </a:r>
            <a:endParaRPr lang="en-US" sz="4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7638" y="2093000"/>
            <a:ext cx="2137529" cy="135719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3986570" y="2699861"/>
            <a:ext cx="179546" cy="4786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750"/>
              </a:lnSpc>
              <a:buNone/>
            </a:pPr>
            <a:r>
              <a:rPr lang="en-US" sz="23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1</a:t>
            </a:r>
            <a:endParaRPr lang="en-US" sz="2350" dirty="0"/>
          </a:p>
        </p:txBody>
      </p:sp>
      <p:sp>
        <p:nvSpPr>
          <p:cNvPr id="5" name="Text 2"/>
          <p:cNvSpPr/>
          <p:nvPr/>
        </p:nvSpPr>
        <p:spPr>
          <a:xfrm>
            <a:off x="5384482" y="2332315"/>
            <a:ext cx="2403753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Visual Storytelling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5384482" y="2827853"/>
            <a:ext cx="2403753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AR and projections</a:t>
            </a:r>
            <a:endParaRPr lang="en-US" sz="1850" dirty="0"/>
          </a:p>
        </p:txBody>
      </p:sp>
      <p:sp>
        <p:nvSpPr>
          <p:cNvPr id="7" name="Shape 4"/>
          <p:cNvSpPr/>
          <p:nvPr/>
        </p:nvSpPr>
        <p:spPr>
          <a:xfrm>
            <a:off x="5204936" y="3464838"/>
            <a:ext cx="8527971" cy="15240"/>
          </a:xfrm>
          <a:prstGeom prst="roundRect">
            <a:avLst>
              <a:gd name="adj" fmla="val 2356110"/>
            </a:avLst>
          </a:prstGeom>
          <a:solidFill>
            <a:srgbClr val="F2B42D"/>
          </a:solidFill>
          <a:ln/>
        </p:spPr>
        <p:txBody>
          <a:bodyPr/>
          <a:lstStyle/>
          <a:p>
            <a:endParaRPr lang="zh-CN" altLang="en-US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8814" y="3509962"/>
            <a:ext cx="4275058" cy="1357193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3986570" y="3949184"/>
            <a:ext cx="179546" cy="4786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750"/>
              </a:lnSpc>
              <a:buNone/>
            </a:pPr>
            <a:r>
              <a:rPr lang="en-US" sz="23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2</a:t>
            </a:r>
            <a:endParaRPr lang="en-US" sz="2350" dirty="0"/>
          </a:p>
        </p:txBody>
      </p:sp>
      <p:sp>
        <p:nvSpPr>
          <p:cNvPr id="10" name="Text 6"/>
          <p:cNvSpPr/>
          <p:nvPr/>
        </p:nvSpPr>
        <p:spPr>
          <a:xfrm>
            <a:off x="6453187" y="3749278"/>
            <a:ext cx="2368868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Audio-Visual Sync</a:t>
            </a:r>
            <a:endParaRPr lang="en-US" sz="2200" dirty="0"/>
          </a:p>
        </p:txBody>
      </p:sp>
      <p:sp>
        <p:nvSpPr>
          <p:cNvPr id="11" name="Text 7"/>
          <p:cNvSpPr/>
          <p:nvPr/>
        </p:nvSpPr>
        <p:spPr>
          <a:xfrm>
            <a:off x="6453187" y="4244816"/>
            <a:ext cx="2368868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Immersive experiences</a:t>
            </a:r>
            <a:endParaRPr lang="en-US" sz="1850" dirty="0"/>
          </a:p>
        </p:txBody>
      </p:sp>
      <p:sp>
        <p:nvSpPr>
          <p:cNvPr id="12" name="Shape 8"/>
          <p:cNvSpPr/>
          <p:nvPr/>
        </p:nvSpPr>
        <p:spPr>
          <a:xfrm>
            <a:off x="6273641" y="4881801"/>
            <a:ext cx="7459266" cy="15240"/>
          </a:xfrm>
          <a:prstGeom prst="roundRect">
            <a:avLst>
              <a:gd name="adj" fmla="val 2356110"/>
            </a:avLst>
          </a:prstGeom>
          <a:solidFill>
            <a:srgbClr val="D7425E"/>
          </a:solidFill>
          <a:ln/>
        </p:spPr>
        <p:txBody>
          <a:bodyPr/>
          <a:lstStyle/>
          <a:p>
            <a:endParaRPr lang="zh-CN" altLang="en-US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109" y="4926925"/>
            <a:ext cx="6412587" cy="1357193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986570" y="5366147"/>
            <a:ext cx="179546" cy="4786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750"/>
              </a:lnSpc>
              <a:buNone/>
            </a:pPr>
            <a:r>
              <a:rPr lang="en-US" sz="235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3</a:t>
            </a:r>
            <a:endParaRPr lang="en-US" sz="2350" dirty="0"/>
          </a:p>
        </p:txBody>
      </p:sp>
      <p:sp>
        <p:nvSpPr>
          <p:cNvPr id="15" name="Text 10"/>
          <p:cNvSpPr/>
          <p:nvPr/>
        </p:nvSpPr>
        <p:spPr>
          <a:xfrm>
            <a:off x="7522012" y="5166241"/>
            <a:ext cx="1886783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Gamification</a:t>
            </a:r>
            <a:endParaRPr lang="en-US" sz="2200" dirty="0"/>
          </a:p>
        </p:txBody>
      </p:sp>
      <p:sp>
        <p:nvSpPr>
          <p:cNvPr id="16" name="Text 11"/>
          <p:cNvSpPr/>
          <p:nvPr/>
        </p:nvSpPr>
        <p:spPr>
          <a:xfrm>
            <a:off x="7522012" y="5661779"/>
            <a:ext cx="1886783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Cultural narratives</a:t>
            </a:r>
            <a:endParaRPr lang="en-US" sz="1850" dirty="0"/>
          </a:p>
        </p:txBody>
      </p:sp>
      <p:sp>
        <p:nvSpPr>
          <p:cNvPr id="17" name="Text 12"/>
          <p:cNvSpPr/>
          <p:nvPr/>
        </p:nvSpPr>
        <p:spPr>
          <a:xfrm>
            <a:off x="837724" y="6553319"/>
            <a:ext cx="12954952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These components work together to expand access to cultural heritage for younger audiences, creating engaging and interactive experiences </a:t>
            </a:r>
            <a:r>
              <a:rPr lang="en-US" sz="1850" baseline="3000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[5]</a:t>
            </a: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.</a:t>
            </a:r>
            <a:endParaRPr lang="en-US" sz="1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7724" y="710803"/>
            <a:ext cx="7403425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Impact and Future Directions</a:t>
            </a:r>
            <a:endParaRPr lang="en-US" sz="44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724" y="1773793"/>
            <a:ext cx="1196816" cy="191500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393513" y="2013109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Current Impact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2393513" y="2508647"/>
            <a:ext cx="5912763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Bridging tradition and innovation</a:t>
            </a:r>
            <a:endParaRPr lang="en-US" sz="18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724" y="3688794"/>
            <a:ext cx="1196816" cy="1915001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2393513" y="3928110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Sustainable Model</a:t>
            </a:r>
            <a:endParaRPr lang="en-US" sz="2200" dirty="0"/>
          </a:p>
        </p:txBody>
      </p:sp>
      <p:sp>
        <p:nvSpPr>
          <p:cNvPr id="9" name="Text 4"/>
          <p:cNvSpPr/>
          <p:nvPr/>
        </p:nvSpPr>
        <p:spPr>
          <a:xfrm>
            <a:off x="2393513" y="4423648"/>
            <a:ext cx="5912763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Cultural heritage in digital age</a:t>
            </a:r>
            <a:endParaRPr lang="en-US" sz="18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724" y="5603796"/>
            <a:ext cx="1196816" cy="1915001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2393513" y="5843111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Future Work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2393513" y="6338649"/>
            <a:ext cx="5912763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Expanding heritage forms and refining systems</a:t>
            </a:r>
            <a:endParaRPr lang="en-US" sz="1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981206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4628" y="3637359"/>
            <a:ext cx="12961144" cy="14027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Conclusion: Preserving Culture Through Innovation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834628" y="4912382"/>
            <a:ext cx="12961144" cy="114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This research demonstrates the potential of combining embodied cognition principles with cutting-edge technology to revitalise and preserve intangible cultural heritage. By creating interactive, immersive experiences, we can ensure that traditional culture remains relevant and engaging for future generations.</a:t>
            </a:r>
            <a:endParaRPr lang="en-US" sz="1850" dirty="0"/>
          </a:p>
        </p:txBody>
      </p:sp>
      <p:sp>
        <p:nvSpPr>
          <p:cNvPr id="5" name="Text 2"/>
          <p:cNvSpPr/>
          <p:nvPr/>
        </p:nvSpPr>
        <p:spPr>
          <a:xfrm>
            <a:off x="834628" y="6367427"/>
            <a:ext cx="12961144" cy="7629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As we look to the future, the integration of AI, XR, and cross-media design in cultural preservation offers exciting possibilities for global cultural exchange and understanding.</a:t>
            </a:r>
            <a:endParaRPr lang="en-US" sz="1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7264F-6494-770C-D87B-B6831995B7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706;p50">
            <a:extLst>
              <a:ext uri="{FF2B5EF4-FFF2-40B4-BE49-F238E27FC236}">
                <a16:creationId xmlns:a16="http://schemas.microsoft.com/office/drawing/2014/main" id="{100F8D28-EC0B-1DC6-A67B-7D015F3D0947}"/>
              </a:ext>
            </a:extLst>
          </p:cNvPr>
          <p:cNvSpPr txBox="1">
            <a:spLocks/>
          </p:cNvSpPr>
          <p:nvPr/>
        </p:nvSpPr>
        <p:spPr>
          <a:xfrm>
            <a:off x="719999" y="445025"/>
            <a:ext cx="13090343" cy="739994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Bef>
                <a:spcPts val="0"/>
              </a:spcBef>
            </a:pPr>
            <a:r>
              <a:rPr lang="en-US" dirty="0">
                <a:solidFill>
                  <a:schemeClr val="bg1"/>
                </a:solidFill>
              </a:rPr>
              <a:t>References</a:t>
            </a: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r>
              <a:rPr lang="en-US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[1] Luo, L., Zou, X. and Yang, Q., 2021. Research on the development of human-computer interaction based on embodied cognition. Hans Journal of Cognitive Science. Available at: https://www.hanspub.org/ [Accessed 7 December 2024].</a:t>
            </a: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r>
              <a:rPr lang="en-US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[2] Gao, W. and Shi, T., 2021. Construction of cross-media story worlds under intersubjective thinking. Modern Communication: Journal of Communication University of China, 43(8), pp.89-93. Available at: https://www.artdesignp.com/ [Accessed 7 December 2024].</a:t>
            </a: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r>
              <a:rPr lang="en-US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[3] Wagner, A. and de </a:t>
            </a:r>
            <a:r>
              <a:rPr lang="en-US" sz="2000" kern="100" dirty="0" err="1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Clippele</a:t>
            </a:r>
            <a:r>
              <a:rPr lang="en-US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, M.-S., 2023. Safeguarding Cultural Heritage in the Digital Era – A Critical Challenge. International Journal for the Semiotics of Law, 36, pp.1915–1923. Available at: https://link.springer.com/article/10.1007/s11196-023-10040-z [Accessed 8 December 2024].</a:t>
            </a: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r>
              <a:rPr lang="en-US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[4] </a:t>
            </a:r>
            <a:r>
              <a:rPr lang="en-US" sz="2000" kern="100" dirty="0" err="1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Slapakova</a:t>
            </a:r>
            <a:r>
              <a:rPr lang="en-US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, L., Fraser, A., Hughes, M., Aquilino, M.C., and </a:t>
            </a:r>
            <a:r>
              <a:rPr lang="en-US" sz="2000" kern="100" dirty="0" err="1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Thue</a:t>
            </a:r>
            <a:r>
              <a:rPr lang="en-US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, K., 2024. How can emerging technologies shape culture? Insights from a deep-dive into the future information environment. RAND Corporation. Available at: https://www.rand.org/pubs/research_briefs/RBA2662-1.html [Accessed 8 December 2024].</a:t>
            </a: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r>
              <a:rPr lang="en-US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</a:rPr>
              <a:t>[5] Zhang, Y., 2023. Cross-Media Digital Form Design and Comparative Measurement of Intangible Cultural Heritage Communication. In: Advances in Digital Cultural Heritage. Springer, pp. 85-102. Available at: https://link.springer.com/chapter/10.1007/978-3-031-60904-6_7 [Accessed 8 December 2024].</a:t>
            </a: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  <a:p>
            <a:pPr algn="l">
              <a:spcBef>
                <a:spcPts val="0"/>
              </a:spcBef>
            </a:pPr>
            <a:endParaRPr lang="en-US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491406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60D250-B0A6-2BEA-B752-703838177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706;p50">
            <a:extLst>
              <a:ext uri="{FF2B5EF4-FFF2-40B4-BE49-F238E27FC236}">
                <a16:creationId xmlns:a16="http://schemas.microsoft.com/office/drawing/2014/main" id="{96F357DD-CC62-760E-7F25-416F971CB93D}"/>
              </a:ext>
            </a:extLst>
          </p:cNvPr>
          <p:cNvSpPr txBox="1">
            <a:spLocks/>
          </p:cNvSpPr>
          <p:nvPr/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Bef>
                <a:spcPts val="0"/>
              </a:spcBef>
            </a:pPr>
            <a:r>
              <a:rPr lang="en-US" altLang="zh-CN" dirty="0">
                <a:solidFill>
                  <a:schemeClr val="bg1"/>
                </a:solidFill>
              </a:rPr>
              <a:t>Bibliography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38CCF8D-BC3A-AEB1-651C-E4B65AB5E5A4}"/>
              </a:ext>
            </a:extLst>
          </p:cNvPr>
          <p:cNvSpPr txBox="1"/>
          <p:nvPr/>
        </p:nvSpPr>
        <p:spPr>
          <a:xfrm>
            <a:off x="798286" y="1470197"/>
            <a:ext cx="12852400" cy="56431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304800">
              <a:lnSpc>
                <a:spcPct val="115000"/>
              </a:lnSpc>
              <a:spcAft>
                <a:spcPts val="800"/>
              </a:spcAft>
              <a:buClr>
                <a:schemeClr val="lt2"/>
              </a:buClr>
              <a:buSzPts val="1200"/>
              <a:buFont typeface="Golos Text"/>
              <a:buChar char="●"/>
            </a:pPr>
            <a:r>
              <a:rPr lang="en-US" altLang="zh-CN" sz="2000" kern="100" dirty="0" err="1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Barsalou</a:t>
            </a:r>
            <a:r>
              <a:rPr lang="en-US" altLang="zh-CN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, L.W., 2008. Grounded cognition. Annual Review of Psychology, [e-journal] 59(1), pp.617-645. Available through: [University Library Database] https://www.annualreviews.org/ [Accessed 6 December 2024].</a:t>
            </a:r>
          </a:p>
          <a:p>
            <a:pPr marL="457200" indent="-304800">
              <a:lnSpc>
                <a:spcPct val="115000"/>
              </a:lnSpc>
              <a:spcAft>
                <a:spcPts val="800"/>
              </a:spcAft>
              <a:buClr>
                <a:schemeClr val="lt2"/>
              </a:buClr>
              <a:buSzPts val="1200"/>
              <a:buFont typeface="Golos Text"/>
              <a:buChar char="●"/>
            </a:pPr>
            <a:r>
              <a:rPr lang="en-US" altLang="zh-CN" sz="2000" kern="100" dirty="0" err="1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Dourish</a:t>
            </a:r>
            <a:r>
              <a:rPr lang="en-US" altLang="zh-CN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, P., 2001. Where the action is: The foundations of embodied interaction. Cambridge, MA: MIT Press.</a:t>
            </a:r>
          </a:p>
          <a:p>
            <a:pPr marL="457200" indent="-304800">
              <a:lnSpc>
                <a:spcPct val="115000"/>
              </a:lnSpc>
              <a:spcAft>
                <a:spcPts val="800"/>
              </a:spcAft>
              <a:buClr>
                <a:schemeClr val="lt2"/>
              </a:buClr>
              <a:buSzPts val="1200"/>
              <a:buFont typeface="Golos Text"/>
              <a:buChar char="●"/>
            </a:pPr>
            <a:r>
              <a:rPr lang="en-US" altLang="zh-CN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Manovich, L., 2001. The language of new media. Cambridge, MA: MIT Press.</a:t>
            </a:r>
          </a:p>
          <a:p>
            <a:pPr marL="457200" indent="-304800">
              <a:lnSpc>
                <a:spcPct val="115000"/>
              </a:lnSpc>
              <a:spcAft>
                <a:spcPts val="800"/>
              </a:spcAft>
              <a:buClr>
                <a:schemeClr val="lt2"/>
              </a:buClr>
              <a:buSzPts val="1200"/>
              <a:buFont typeface="Golos Text"/>
              <a:buChar char="●"/>
            </a:pPr>
            <a:r>
              <a:rPr lang="en-US" altLang="zh-CN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UNESCO, 2003. Convention for the Safeguarding of Intangible Cultural Heritage. [online] Paris: UNESCO. Available at: https://ich.unesco.org/ [Accessed 7 December 2024].</a:t>
            </a:r>
          </a:p>
          <a:p>
            <a:pPr marL="457200" indent="-304800">
              <a:lnSpc>
                <a:spcPct val="115000"/>
              </a:lnSpc>
              <a:spcAft>
                <a:spcPts val="800"/>
              </a:spcAft>
              <a:buClr>
                <a:schemeClr val="lt2"/>
              </a:buClr>
              <a:buSzPts val="1200"/>
              <a:buFont typeface="Golos Text"/>
              <a:buChar char="●"/>
            </a:pPr>
            <a:r>
              <a:rPr lang="en-US" altLang="zh-CN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Azuma, R.T., 1997. A survey of augmented reality. Presence: Teleoperators and Virtual Environments, [e-journal] 6(4), pp.355-385. Available through: [University Library Database] https://www.mitpressjournals.org/ [Accessed 8 December 2024].Norman, D.A., 2013. The design of everyday things. Revised and Expanded Edition. New York: Basic Books.</a:t>
            </a:r>
          </a:p>
          <a:p>
            <a:pPr marL="457200" indent="-304800">
              <a:lnSpc>
                <a:spcPct val="115000"/>
              </a:lnSpc>
              <a:spcAft>
                <a:spcPts val="800"/>
              </a:spcAft>
              <a:buClr>
                <a:schemeClr val="lt2"/>
              </a:buClr>
              <a:buSzPts val="1200"/>
              <a:buFont typeface="Golos Text"/>
              <a:buChar char="●"/>
            </a:pPr>
            <a:r>
              <a:rPr lang="en-US" altLang="zh-CN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Zhu, J.H. and Lin, M.C., 2014. Cultural computing: A creative way to achieve cultural sustainability. AI &amp; Society, [e-journal] 29(4), pp.507-517. Available through: [University Library Database] https://link.springer.com/ [Accessed 8 December 2024].</a:t>
            </a:r>
          </a:p>
          <a:p>
            <a:pPr marL="457200" indent="-304800">
              <a:lnSpc>
                <a:spcPct val="115000"/>
              </a:lnSpc>
              <a:spcAft>
                <a:spcPts val="800"/>
              </a:spcAft>
              <a:buClr>
                <a:schemeClr val="lt2"/>
              </a:buClr>
              <a:buSzPts val="1200"/>
              <a:buFont typeface="Golos Text"/>
              <a:buChar char="●"/>
            </a:pPr>
            <a:r>
              <a:rPr lang="en-US" altLang="zh-CN" sz="2000" kern="100" dirty="0">
                <a:solidFill>
                  <a:schemeClr val="bg1"/>
                </a:solidFill>
                <a:latin typeface="等线" panose="02010600030101010101" pitchFamily="2" charset="-122"/>
                <a:ea typeface="等线" panose="02010600030101010101" pitchFamily="2" charset="-122"/>
                <a:cs typeface="Cordia New" panose="020B0304020202020204" pitchFamily="34" charset="-34"/>
                <a:sym typeface="Golos Text"/>
              </a:rPr>
              <a:t>Hollins, J. and Hollins, G., 2017. Chinese gardens: History, philosophy, and design. Portland, OR: Timber Press.</a:t>
            </a:r>
            <a:endParaRPr lang="zh-CN" altLang="zh-CN" sz="2000" kern="100" dirty="0">
              <a:solidFill>
                <a:schemeClr val="bg1"/>
              </a:solidFill>
              <a:latin typeface="等线" panose="02010600030101010101" pitchFamily="2" charset="-122"/>
              <a:ea typeface="等线" panose="02010600030101010101" pitchFamily="2" charset="-122"/>
              <a:cs typeface="Cordia New" panose="020B0304020202020204" pitchFamily="34" charset="-34"/>
              <a:sym typeface="Golos Text"/>
            </a:endParaRPr>
          </a:p>
        </p:txBody>
      </p:sp>
    </p:spTree>
    <p:extLst>
      <p:ext uri="{BB962C8B-B14F-4D97-AF65-F5344CB8AC3E}">
        <p14:creationId xmlns:p14="http://schemas.microsoft.com/office/powerpoint/2010/main" val="676835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73AE44-E929-B2DC-75FD-096EFF597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633;p48">
            <a:extLst>
              <a:ext uri="{FF2B5EF4-FFF2-40B4-BE49-F238E27FC236}">
                <a16:creationId xmlns:a16="http://schemas.microsoft.com/office/drawing/2014/main" id="{F6AB49A4-A2F2-6615-FE33-901AFE7A0529}"/>
              </a:ext>
            </a:extLst>
          </p:cNvPr>
          <p:cNvSpPr txBox="1">
            <a:spLocks/>
          </p:cNvSpPr>
          <p:nvPr/>
        </p:nvSpPr>
        <p:spPr>
          <a:xfrm>
            <a:off x="4751515" y="3500847"/>
            <a:ext cx="5026033" cy="91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US" sz="7200" dirty="0">
                <a:solidFill>
                  <a:srgbClr val="FFFFFF"/>
                </a:solidFill>
                <a:latin typeface="Nunito Semi Bold" pitchFamily="34" charset="0"/>
              </a:rPr>
              <a:t>Thanks!</a:t>
            </a:r>
          </a:p>
        </p:txBody>
      </p:sp>
    </p:spTree>
    <p:extLst>
      <p:ext uri="{BB962C8B-B14F-4D97-AF65-F5344CB8AC3E}">
        <p14:creationId xmlns:p14="http://schemas.microsoft.com/office/powerpoint/2010/main" val="1892785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1012</Words>
  <Application>Microsoft Office PowerPoint</Application>
  <PresentationFormat>自定义</PresentationFormat>
  <Paragraphs>99</Paragraphs>
  <Slides>13</Slides>
  <Notes>13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0" baseType="lpstr">
      <vt:lpstr>PT Sans Bold</vt:lpstr>
      <vt:lpstr>等线</vt:lpstr>
      <vt:lpstr>PT Sans</vt:lpstr>
      <vt:lpstr>Nunito Semi Bold</vt:lpstr>
      <vt:lpstr>Golos Text</vt:lpstr>
      <vt:lpstr>Arial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584633587@qq.com</cp:lastModifiedBy>
  <cp:revision>21</cp:revision>
  <dcterms:created xsi:type="dcterms:W3CDTF">2024-12-08T17:47:53Z</dcterms:created>
  <dcterms:modified xsi:type="dcterms:W3CDTF">2024-12-09T01:54:22Z</dcterms:modified>
</cp:coreProperties>
</file>