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7" r:id="rId2"/>
    <p:sldId id="256" r:id="rId3"/>
    <p:sldId id="257" r:id="rId4"/>
    <p:sldId id="258" r:id="rId5"/>
    <p:sldId id="259" r:id="rId6"/>
    <p:sldId id="260" r:id="rId7"/>
    <p:sldId id="262" r:id="rId8"/>
    <p:sldId id="261"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4B0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9745" autoAdjust="0"/>
  </p:normalViewPr>
  <p:slideViewPr>
    <p:cSldViewPr snapToGrid="0">
      <p:cViewPr varScale="1">
        <p:scale>
          <a:sx n="54" d="100"/>
          <a:sy n="54" d="100"/>
        </p:scale>
        <p:origin x="157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3931bd64a082bad9/Book%20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3931bd64a082bad9/Book%201.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strRef>
              <c:f>'[Book 1.xlsx]Sheet1'!$B$6:$B$7</c:f>
              <c:strCache>
                <c:ptCount val="2"/>
                <c:pt idx="0">
                  <c:v>Women ages 20-35</c:v>
                </c:pt>
                <c:pt idx="1">
                  <c:v>Other Demographics</c:v>
                </c:pt>
              </c:strCache>
            </c:strRef>
          </c:cat>
          <c:val>
            <c:numRef>
              <c:f>'[Book 1.xlsx]Sheet1'!$C$6:$C$7</c:f>
              <c:numCache>
                <c:formatCode>0%</c:formatCode>
                <c:ptCount val="2"/>
                <c:pt idx="0">
                  <c:v>0.7</c:v>
                </c:pt>
                <c:pt idx="1">
                  <c:v>0.3</c:v>
                </c:pt>
              </c:numCache>
            </c:numRef>
          </c:val>
          <c:extLst>
            <c:ext xmlns:c16="http://schemas.microsoft.com/office/drawing/2014/chart" uri="{C3380CC4-5D6E-409C-BE32-E72D297353CC}">
              <c16:uniqueId val="{00000000-C8B4-4CF8-A553-9F97C2B14663}"/>
            </c:ext>
          </c:extLst>
        </c:ser>
        <c:dLbls>
          <c:showLegendKey val="0"/>
          <c:showVal val="0"/>
          <c:showCatName val="0"/>
          <c:showSerName val="0"/>
          <c:showPercent val="0"/>
          <c:showBubbleSize val="0"/>
        </c:dLbls>
        <c:gapWidth val="150"/>
        <c:axId val="153096"/>
        <c:axId val="155144"/>
      </c:barChart>
      <c:catAx>
        <c:axId val="1530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144"/>
        <c:crosses val="autoZero"/>
        <c:auto val="1"/>
        <c:lblAlgn val="ctr"/>
        <c:lblOffset val="100"/>
        <c:noMultiLvlLbl val="0"/>
      </c:catAx>
      <c:valAx>
        <c:axId val="155144"/>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096"/>
        <c:crosses val="autoZero"/>
        <c:crossBetween val="between"/>
      </c:valAx>
      <c:spPr>
        <a:noFill/>
        <a:ln>
          <a:noFill/>
        </a:ln>
        <a:effectLst/>
      </c:spPr>
    </c:plotArea>
    <c:plotVisOnly val="1"/>
    <c:dispBlanksAs val="zero"/>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B6D-4EE1-A333-488FA4532A1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B6D-4EE1-A333-488FA4532A1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B6D-4EE1-A333-488FA4532A1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B6D-4EE1-A333-488FA4532A17}"/>
              </c:ext>
            </c:extLst>
          </c:dPt>
          <c:cat>
            <c:strRef>
              <c:f>'[Book 1.xlsx]Sheet1'!$B$6:$B$9</c:f>
              <c:strCache>
                <c:ptCount val="4"/>
                <c:pt idx="0">
                  <c:v>2 Refurbished Sustainable Trucks</c:v>
                </c:pt>
                <c:pt idx="1">
                  <c:v>Inventory for 3 Seasons</c:v>
                </c:pt>
                <c:pt idx="2">
                  <c:v>Legal and Insurance Setup Fees</c:v>
                </c:pt>
                <c:pt idx="3">
                  <c:v>Operating Capital for 6 Months</c:v>
                </c:pt>
              </c:strCache>
            </c:strRef>
          </c:cat>
          <c:val>
            <c:numRef>
              <c:f>'[Book 1.xlsx]Sheet1'!$C$6:$C$9</c:f>
              <c:numCache>
                <c:formatCode>#,##0</c:formatCode>
                <c:ptCount val="4"/>
                <c:pt idx="0">
                  <c:v>25000</c:v>
                </c:pt>
                <c:pt idx="1">
                  <c:v>15000</c:v>
                </c:pt>
                <c:pt idx="2">
                  <c:v>5000</c:v>
                </c:pt>
                <c:pt idx="3">
                  <c:v>5000</c:v>
                </c:pt>
              </c:numCache>
            </c:numRef>
          </c:val>
          <c:extLst>
            <c:ext xmlns:c16="http://schemas.microsoft.com/office/drawing/2014/chart" uri="{C3380CC4-5D6E-409C-BE32-E72D297353CC}">
              <c16:uniqueId val="{00000008-FB6D-4EE1-A333-488FA4532A17}"/>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8.8958132898579331E-2"/>
          <c:y val="0.86418098325516246"/>
          <c:w val="0.85684457028971894"/>
          <c:h val="0.1358190167448375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34B54A-9DFB-46B1-9385-B81F8885AB9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E826FF9-613A-407A-8C59-7E9372B4531A}">
      <dgm:prSet custT="1"/>
      <dgm:spPr/>
      <dgm:t>
        <a:bodyPr/>
        <a:lstStyle/>
        <a:p>
          <a:r>
            <a:rPr lang="en-US" sz="2800" dirty="0">
              <a:latin typeface="Arial" panose="020B0604020202020204" pitchFamily="34" charset="0"/>
              <a:cs typeface="Arial" panose="020B0604020202020204" pitchFamily="34" charset="0"/>
            </a:rPr>
            <a:t>Introduction</a:t>
          </a:r>
        </a:p>
      </dgm:t>
    </dgm:pt>
    <dgm:pt modelId="{91B9D9C2-1214-40A5-A9CE-22D1CAA14D75}" type="parTrans" cxnId="{23B8D53B-25F7-431D-ABA8-CA010F81863F}">
      <dgm:prSet/>
      <dgm:spPr/>
      <dgm:t>
        <a:bodyPr/>
        <a:lstStyle/>
        <a:p>
          <a:endParaRPr lang="en-US" sz="2800">
            <a:latin typeface="Arial" panose="020B0604020202020204" pitchFamily="34" charset="0"/>
            <a:cs typeface="Arial" panose="020B0604020202020204" pitchFamily="34" charset="0"/>
          </a:endParaRPr>
        </a:p>
      </dgm:t>
    </dgm:pt>
    <dgm:pt modelId="{F171F654-FA9F-4A47-8B7A-B3B01C57DF57}" type="sibTrans" cxnId="{23B8D53B-25F7-431D-ABA8-CA010F81863F}">
      <dgm:prSet/>
      <dgm:spPr/>
      <dgm:t>
        <a:bodyPr/>
        <a:lstStyle/>
        <a:p>
          <a:endParaRPr lang="en-US" sz="2800">
            <a:latin typeface="Arial" panose="020B0604020202020204" pitchFamily="34" charset="0"/>
            <a:cs typeface="Arial" panose="020B0604020202020204" pitchFamily="34" charset="0"/>
          </a:endParaRPr>
        </a:p>
      </dgm:t>
    </dgm:pt>
    <dgm:pt modelId="{78F6B319-C76A-4B84-8CDD-2D25FFB62A46}">
      <dgm:prSet custT="1"/>
      <dgm:spPr/>
      <dgm:t>
        <a:bodyPr/>
        <a:lstStyle/>
        <a:p>
          <a:r>
            <a:rPr lang="en-US" sz="2800" dirty="0">
              <a:latin typeface="Arial" panose="020B0604020202020204" pitchFamily="34" charset="0"/>
              <a:cs typeface="Arial" panose="020B0604020202020204" pitchFamily="34" charset="0"/>
            </a:rPr>
            <a:t>Business Overview</a:t>
          </a:r>
        </a:p>
      </dgm:t>
    </dgm:pt>
    <dgm:pt modelId="{43C3E850-E880-4B13-B894-C02FE75A2AD1}" type="parTrans" cxnId="{3BCC6C99-99F4-44F8-BADB-B8D418D96169}">
      <dgm:prSet/>
      <dgm:spPr/>
      <dgm:t>
        <a:bodyPr/>
        <a:lstStyle/>
        <a:p>
          <a:endParaRPr lang="en-US" sz="2800">
            <a:latin typeface="Arial" panose="020B0604020202020204" pitchFamily="34" charset="0"/>
            <a:cs typeface="Arial" panose="020B0604020202020204" pitchFamily="34" charset="0"/>
          </a:endParaRPr>
        </a:p>
      </dgm:t>
    </dgm:pt>
    <dgm:pt modelId="{85E9F01F-5F8E-4769-8F6A-5CEEFA9D7319}" type="sibTrans" cxnId="{3BCC6C99-99F4-44F8-BADB-B8D418D96169}">
      <dgm:prSet/>
      <dgm:spPr/>
      <dgm:t>
        <a:bodyPr/>
        <a:lstStyle/>
        <a:p>
          <a:endParaRPr lang="en-US" sz="2800">
            <a:latin typeface="Arial" panose="020B0604020202020204" pitchFamily="34" charset="0"/>
            <a:cs typeface="Arial" panose="020B0604020202020204" pitchFamily="34" charset="0"/>
          </a:endParaRPr>
        </a:p>
      </dgm:t>
    </dgm:pt>
    <dgm:pt modelId="{3E9AD21C-EDC9-4AC1-897B-231EDD24A0A8}">
      <dgm:prSet custT="1"/>
      <dgm:spPr/>
      <dgm:t>
        <a:bodyPr/>
        <a:lstStyle/>
        <a:p>
          <a:r>
            <a:rPr lang="en-US" sz="2800" dirty="0">
              <a:latin typeface="Arial" panose="020B0604020202020204" pitchFamily="34" charset="0"/>
              <a:cs typeface="Arial" panose="020B0604020202020204" pitchFamily="34" charset="0"/>
            </a:rPr>
            <a:t>Management Plan</a:t>
          </a:r>
        </a:p>
      </dgm:t>
    </dgm:pt>
    <dgm:pt modelId="{169139AB-EC86-4D62-90B7-592891098864}" type="parTrans" cxnId="{8B3E3773-94DA-4124-AB88-CE076F162557}">
      <dgm:prSet/>
      <dgm:spPr/>
      <dgm:t>
        <a:bodyPr/>
        <a:lstStyle/>
        <a:p>
          <a:endParaRPr lang="en-US" sz="2800">
            <a:latin typeface="Arial" panose="020B0604020202020204" pitchFamily="34" charset="0"/>
            <a:cs typeface="Arial" panose="020B0604020202020204" pitchFamily="34" charset="0"/>
          </a:endParaRPr>
        </a:p>
      </dgm:t>
    </dgm:pt>
    <dgm:pt modelId="{036C27CE-66C2-43AB-8A6B-0610522D171C}" type="sibTrans" cxnId="{8B3E3773-94DA-4124-AB88-CE076F162557}">
      <dgm:prSet/>
      <dgm:spPr/>
      <dgm:t>
        <a:bodyPr/>
        <a:lstStyle/>
        <a:p>
          <a:endParaRPr lang="en-US" sz="2800">
            <a:latin typeface="Arial" panose="020B0604020202020204" pitchFamily="34" charset="0"/>
            <a:cs typeface="Arial" panose="020B0604020202020204" pitchFamily="34" charset="0"/>
          </a:endParaRPr>
        </a:p>
      </dgm:t>
    </dgm:pt>
    <dgm:pt modelId="{E2E025C7-C4A3-419A-9077-7AC7E2C87D13}">
      <dgm:prSet custT="1"/>
      <dgm:spPr/>
      <dgm:t>
        <a:bodyPr/>
        <a:lstStyle/>
        <a:p>
          <a:r>
            <a:rPr lang="en-US" sz="2800" dirty="0">
              <a:latin typeface="Arial" panose="020B0604020202020204" pitchFamily="34" charset="0"/>
              <a:cs typeface="Arial" panose="020B0604020202020204" pitchFamily="34" charset="0"/>
            </a:rPr>
            <a:t>Target Market</a:t>
          </a:r>
        </a:p>
      </dgm:t>
    </dgm:pt>
    <dgm:pt modelId="{949043F4-BB5A-45BA-A838-8270D0DF1C43}" type="parTrans" cxnId="{E6724C47-C103-416B-9333-D1E1034E7080}">
      <dgm:prSet/>
      <dgm:spPr/>
      <dgm:t>
        <a:bodyPr/>
        <a:lstStyle/>
        <a:p>
          <a:endParaRPr lang="en-US" sz="2800">
            <a:latin typeface="Arial" panose="020B0604020202020204" pitchFamily="34" charset="0"/>
            <a:cs typeface="Arial" panose="020B0604020202020204" pitchFamily="34" charset="0"/>
          </a:endParaRPr>
        </a:p>
      </dgm:t>
    </dgm:pt>
    <dgm:pt modelId="{372C1B91-0031-45F1-A91E-331EDAF9C238}" type="sibTrans" cxnId="{E6724C47-C103-416B-9333-D1E1034E7080}">
      <dgm:prSet/>
      <dgm:spPr/>
      <dgm:t>
        <a:bodyPr/>
        <a:lstStyle/>
        <a:p>
          <a:endParaRPr lang="en-US" sz="2800">
            <a:latin typeface="Arial" panose="020B0604020202020204" pitchFamily="34" charset="0"/>
            <a:cs typeface="Arial" panose="020B0604020202020204" pitchFamily="34" charset="0"/>
          </a:endParaRPr>
        </a:p>
      </dgm:t>
    </dgm:pt>
    <dgm:pt modelId="{2F064F4B-1F24-4E18-AFC5-208893E54C44}">
      <dgm:prSet custT="1"/>
      <dgm:spPr/>
      <dgm:t>
        <a:bodyPr/>
        <a:lstStyle/>
        <a:p>
          <a:r>
            <a:rPr lang="en-US" sz="2800" dirty="0">
              <a:latin typeface="Arial" panose="020B0604020202020204" pitchFamily="34" charset="0"/>
              <a:cs typeface="Arial" panose="020B0604020202020204" pitchFamily="34" charset="0"/>
            </a:rPr>
            <a:t>Competition</a:t>
          </a:r>
        </a:p>
      </dgm:t>
    </dgm:pt>
    <dgm:pt modelId="{16034ABE-9A2A-4787-8EEC-21072778E17E}" type="parTrans" cxnId="{36E09CA9-C0D0-4010-8EAC-162B714491CE}">
      <dgm:prSet/>
      <dgm:spPr/>
      <dgm:t>
        <a:bodyPr/>
        <a:lstStyle/>
        <a:p>
          <a:endParaRPr lang="en-US" sz="2800">
            <a:latin typeface="Arial" panose="020B0604020202020204" pitchFamily="34" charset="0"/>
            <a:cs typeface="Arial" panose="020B0604020202020204" pitchFamily="34" charset="0"/>
          </a:endParaRPr>
        </a:p>
      </dgm:t>
    </dgm:pt>
    <dgm:pt modelId="{4BB1FF72-1F11-402E-8915-B91D6298E1A3}" type="sibTrans" cxnId="{36E09CA9-C0D0-4010-8EAC-162B714491CE}">
      <dgm:prSet/>
      <dgm:spPr/>
      <dgm:t>
        <a:bodyPr/>
        <a:lstStyle/>
        <a:p>
          <a:endParaRPr lang="en-US" sz="2800">
            <a:latin typeface="Arial" panose="020B0604020202020204" pitchFamily="34" charset="0"/>
            <a:cs typeface="Arial" panose="020B0604020202020204" pitchFamily="34" charset="0"/>
          </a:endParaRPr>
        </a:p>
      </dgm:t>
    </dgm:pt>
    <dgm:pt modelId="{A8202354-28C3-4AEE-AD9F-2F2D5CDEFC19}">
      <dgm:prSet custT="1"/>
      <dgm:spPr/>
      <dgm:t>
        <a:bodyPr/>
        <a:lstStyle/>
        <a:p>
          <a:r>
            <a:rPr lang="en-US" sz="2800" dirty="0">
              <a:latin typeface="Arial" panose="020B0604020202020204" pitchFamily="34" charset="0"/>
              <a:cs typeface="Arial" panose="020B0604020202020204" pitchFamily="34" charset="0"/>
            </a:rPr>
            <a:t>Funding Request</a:t>
          </a:r>
        </a:p>
      </dgm:t>
    </dgm:pt>
    <dgm:pt modelId="{1391B389-FBD1-4696-8A79-9EAE9CF272EE}" type="parTrans" cxnId="{D1AB2178-12CF-43AC-9645-3C6F158FABDE}">
      <dgm:prSet/>
      <dgm:spPr/>
      <dgm:t>
        <a:bodyPr/>
        <a:lstStyle/>
        <a:p>
          <a:endParaRPr lang="en-US" sz="2800">
            <a:latin typeface="Arial" panose="020B0604020202020204" pitchFamily="34" charset="0"/>
            <a:cs typeface="Arial" panose="020B0604020202020204" pitchFamily="34" charset="0"/>
          </a:endParaRPr>
        </a:p>
      </dgm:t>
    </dgm:pt>
    <dgm:pt modelId="{BC59A9B4-20AD-459B-BACF-86C89906EDFA}" type="sibTrans" cxnId="{D1AB2178-12CF-43AC-9645-3C6F158FABDE}">
      <dgm:prSet/>
      <dgm:spPr/>
      <dgm:t>
        <a:bodyPr/>
        <a:lstStyle/>
        <a:p>
          <a:endParaRPr lang="en-US" sz="2800">
            <a:latin typeface="Arial" panose="020B0604020202020204" pitchFamily="34" charset="0"/>
            <a:cs typeface="Arial" panose="020B0604020202020204" pitchFamily="34" charset="0"/>
          </a:endParaRPr>
        </a:p>
      </dgm:t>
    </dgm:pt>
    <dgm:pt modelId="{78CB1B14-595F-4FF4-A715-BF7FE451AE56}">
      <dgm:prSet custT="1"/>
      <dgm:spPr/>
      <dgm:t>
        <a:bodyPr/>
        <a:lstStyle/>
        <a:p>
          <a:r>
            <a:rPr lang="en-US" sz="2800" dirty="0">
              <a:latin typeface="Arial" panose="020B0604020202020204" pitchFamily="34" charset="0"/>
              <a:cs typeface="Arial" panose="020B0604020202020204" pitchFamily="34" charset="0"/>
            </a:rPr>
            <a:t>Conclusion</a:t>
          </a:r>
        </a:p>
        <a:p>
          <a:endParaRPr lang="en-US" sz="2800" u="sng" dirty="0">
            <a:highlight>
              <a:srgbClr val="C0C0C0"/>
            </a:highlight>
            <a:latin typeface="Arial" panose="020B0604020202020204" pitchFamily="34" charset="0"/>
            <a:cs typeface="Arial" panose="020B0604020202020204" pitchFamily="34" charset="0"/>
          </a:endParaRPr>
        </a:p>
      </dgm:t>
    </dgm:pt>
    <dgm:pt modelId="{7AF38DC1-F9B9-45BF-B490-C172E1B65C4A}" type="parTrans" cxnId="{398DBFB1-27CB-40DA-8EE9-EF29BD7A11BE}">
      <dgm:prSet/>
      <dgm:spPr/>
      <dgm:t>
        <a:bodyPr/>
        <a:lstStyle/>
        <a:p>
          <a:endParaRPr lang="en-US" sz="2800">
            <a:latin typeface="Arial" panose="020B0604020202020204" pitchFamily="34" charset="0"/>
            <a:cs typeface="Arial" panose="020B0604020202020204" pitchFamily="34" charset="0"/>
          </a:endParaRPr>
        </a:p>
      </dgm:t>
    </dgm:pt>
    <dgm:pt modelId="{5755A5A1-F490-4761-9E0A-CEBF16BD04CD}" type="sibTrans" cxnId="{398DBFB1-27CB-40DA-8EE9-EF29BD7A11BE}">
      <dgm:prSet/>
      <dgm:spPr/>
      <dgm:t>
        <a:bodyPr/>
        <a:lstStyle/>
        <a:p>
          <a:endParaRPr lang="en-US" sz="2800">
            <a:latin typeface="Arial" panose="020B0604020202020204" pitchFamily="34" charset="0"/>
            <a:cs typeface="Arial" panose="020B0604020202020204" pitchFamily="34" charset="0"/>
          </a:endParaRPr>
        </a:p>
      </dgm:t>
    </dgm:pt>
    <dgm:pt modelId="{ABF01A51-C8EA-454E-89A6-0A9756C7218D}">
      <dgm:prSet phldr="0" custT="1"/>
      <dgm:spPr/>
      <dgm:t>
        <a:bodyPr/>
        <a:lstStyle/>
        <a:p>
          <a:pPr rtl="0"/>
          <a:r>
            <a:rPr lang="en-US" sz="2800" dirty="0">
              <a:latin typeface="Arial" panose="020B0604020202020204" pitchFamily="34" charset="0"/>
              <a:cs typeface="Arial" panose="020B0604020202020204" pitchFamily="34" charset="0"/>
            </a:rPr>
            <a:t>Marketing Strategies</a:t>
          </a:r>
        </a:p>
      </dgm:t>
    </dgm:pt>
    <dgm:pt modelId="{F2C1549E-A4F2-4B50-8E5D-73C1390A6E05}" type="parTrans" cxnId="{53D668F5-75A4-4340-B9BF-A7169DFC0C8A}">
      <dgm:prSet/>
      <dgm:spPr/>
      <dgm:t>
        <a:bodyPr/>
        <a:lstStyle/>
        <a:p>
          <a:endParaRPr lang="en-GB" sz="2800">
            <a:latin typeface="Arial" panose="020B0604020202020204" pitchFamily="34" charset="0"/>
            <a:cs typeface="Arial" panose="020B0604020202020204" pitchFamily="34" charset="0"/>
          </a:endParaRPr>
        </a:p>
      </dgm:t>
    </dgm:pt>
    <dgm:pt modelId="{20CCB1A1-129A-439F-A345-1BB29E9C02D3}" type="sibTrans" cxnId="{53D668F5-75A4-4340-B9BF-A7169DFC0C8A}">
      <dgm:prSet/>
      <dgm:spPr/>
      <dgm:t>
        <a:bodyPr/>
        <a:lstStyle/>
        <a:p>
          <a:endParaRPr lang="en-GB" sz="2800">
            <a:latin typeface="Arial" panose="020B0604020202020204" pitchFamily="34" charset="0"/>
            <a:cs typeface="Arial" panose="020B0604020202020204" pitchFamily="34" charset="0"/>
          </a:endParaRPr>
        </a:p>
      </dgm:t>
    </dgm:pt>
    <dgm:pt modelId="{3D90C7FF-F08F-44B6-9629-0D762CAE2CB7}">
      <dgm:prSet phldr="0" custT="1"/>
      <dgm:spPr/>
      <dgm:t>
        <a:bodyPr/>
        <a:lstStyle/>
        <a:p>
          <a:pPr rtl="0"/>
          <a:r>
            <a:rPr lang="en-US" sz="2800" dirty="0">
              <a:latin typeface="Arial" panose="020B0604020202020204" pitchFamily="34" charset="0"/>
              <a:cs typeface="Arial" panose="020B0604020202020204" pitchFamily="34" charset="0"/>
            </a:rPr>
            <a:t>Differentiation Strategies</a:t>
          </a:r>
        </a:p>
      </dgm:t>
    </dgm:pt>
    <dgm:pt modelId="{59893A8B-97A2-4067-8DA6-F82247DB0B65}" type="parTrans" cxnId="{A22B12FC-6EB6-4D75-855C-C9589A124136}">
      <dgm:prSet/>
      <dgm:spPr/>
      <dgm:t>
        <a:bodyPr/>
        <a:lstStyle/>
        <a:p>
          <a:endParaRPr lang="en-GB" sz="2800">
            <a:latin typeface="Arial" panose="020B0604020202020204" pitchFamily="34" charset="0"/>
            <a:cs typeface="Arial" panose="020B0604020202020204" pitchFamily="34" charset="0"/>
          </a:endParaRPr>
        </a:p>
      </dgm:t>
    </dgm:pt>
    <dgm:pt modelId="{0FDAF51C-9079-4E8C-A1D8-C9A0C4043574}" type="sibTrans" cxnId="{A22B12FC-6EB6-4D75-855C-C9589A124136}">
      <dgm:prSet/>
      <dgm:spPr/>
      <dgm:t>
        <a:bodyPr/>
        <a:lstStyle/>
        <a:p>
          <a:endParaRPr lang="en-GB" sz="2800">
            <a:latin typeface="Arial" panose="020B0604020202020204" pitchFamily="34" charset="0"/>
            <a:cs typeface="Arial" panose="020B0604020202020204" pitchFamily="34" charset="0"/>
          </a:endParaRPr>
        </a:p>
      </dgm:t>
    </dgm:pt>
    <dgm:pt modelId="{2E4DF78F-4039-45A2-A204-839C5FA83A0E}" type="pres">
      <dgm:prSet presAssocID="{1A34B54A-9DFB-46B1-9385-B81F8885AB9E}" presName="vert0" presStyleCnt="0">
        <dgm:presLayoutVars>
          <dgm:dir/>
          <dgm:animOne val="branch"/>
          <dgm:animLvl val="lvl"/>
        </dgm:presLayoutVars>
      </dgm:prSet>
      <dgm:spPr/>
    </dgm:pt>
    <dgm:pt modelId="{77CB89F6-62C4-4D21-BF93-92DE71CD451A}" type="pres">
      <dgm:prSet presAssocID="{EE826FF9-613A-407A-8C59-7E9372B4531A}" presName="thickLine" presStyleLbl="alignNode1" presStyleIdx="0" presStyleCnt="9"/>
      <dgm:spPr/>
    </dgm:pt>
    <dgm:pt modelId="{0CEA10B7-D85A-4ED0-8542-5D0854E43FF5}" type="pres">
      <dgm:prSet presAssocID="{EE826FF9-613A-407A-8C59-7E9372B4531A}" presName="horz1" presStyleCnt="0"/>
      <dgm:spPr/>
    </dgm:pt>
    <dgm:pt modelId="{BAA4DCA6-E6BE-40FE-864A-94BC97E3218B}" type="pres">
      <dgm:prSet presAssocID="{EE826FF9-613A-407A-8C59-7E9372B4531A}" presName="tx1" presStyleLbl="revTx" presStyleIdx="0" presStyleCnt="9"/>
      <dgm:spPr/>
    </dgm:pt>
    <dgm:pt modelId="{F6323DBB-A9F6-4FA6-AD20-5D267A24EF44}" type="pres">
      <dgm:prSet presAssocID="{EE826FF9-613A-407A-8C59-7E9372B4531A}" presName="vert1" presStyleCnt="0"/>
      <dgm:spPr/>
    </dgm:pt>
    <dgm:pt modelId="{8D3BC67D-0CB2-40D4-AEC6-1F180C85CDAA}" type="pres">
      <dgm:prSet presAssocID="{78F6B319-C76A-4B84-8CDD-2D25FFB62A46}" presName="thickLine" presStyleLbl="alignNode1" presStyleIdx="1" presStyleCnt="9"/>
      <dgm:spPr/>
    </dgm:pt>
    <dgm:pt modelId="{53209FA5-011E-4341-986C-71E68E3170C7}" type="pres">
      <dgm:prSet presAssocID="{78F6B319-C76A-4B84-8CDD-2D25FFB62A46}" presName="horz1" presStyleCnt="0"/>
      <dgm:spPr/>
    </dgm:pt>
    <dgm:pt modelId="{5EDE2112-D5DC-40B2-8632-7DE7F7173FDE}" type="pres">
      <dgm:prSet presAssocID="{78F6B319-C76A-4B84-8CDD-2D25FFB62A46}" presName="tx1" presStyleLbl="revTx" presStyleIdx="1" presStyleCnt="9"/>
      <dgm:spPr/>
    </dgm:pt>
    <dgm:pt modelId="{CAB9B9E6-617F-479D-8ED1-A05925A0F957}" type="pres">
      <dgm:prSet presAssocID="{78F6B319-C76A-4B84-8CDD-2D25FFB62A46}" presName="vert1" presStyleCnt="0"/>
      <dgm:spPr/>
    </dgm:pt>
    <dgm:pt modelId="{9948A8FA-5EE4-4D8B-9A8A-E530337E858C}" type="pres">
      <dgm:prSet presAssocID="{3E9AD21C-EDC9-4AC1-897B-231EDD24A0A8}" presName="thickLine" presStyleLbl="alignNode1" presStyleIdx="2" presStyleCnt="9"/>
      <dgm:spPr/>
    </dgm:pt>
    <dgm:pt modelId="{B9A02753-5C21-4E0F-8E56-47382B11E069}" type="pres">
      <dgm:prSet presAssocID="{3E9AD21C-EDC9-4AC1-897B-231EDD24A0A8}" presName="horz1" presStyleCnt="0"/>
      <dgm:spPr/>
    </dgm:pt>
    <dgm:pt modelId="{D156F039-34C8-4568-95C3-A900F16E5F13}" type="pres">
      <dgm:prSet presAssocID="{3E9AD21C-EDC9-4AC1-897B-231EDD24A0A8}" presName="tx1" presStyleLbl="revTx" presStyleIdx="2" presStyleCnt="9"/>
      <dgm:spPr/>
    </dgm:pt>
    <dgm:pt modelId="{35FE78F5-B8DC-47DB-8686-4C3DC3715278}" type="pres">
      <dgm:prSet presAssocID="{3E9AD21C-EDC9-4AC1-897B-231EDD24A0A8}" presName="vert1" presStyleCnt="0"/>
      <dgm:spPr/>
    </dgm:pt>
    <dgm:pt modelId="{D4F50783-DF56-4DA5-B23F-FB6E1C3D2A4C}" type="pres">
      <dgm:prSet presAssocID="{E2E025C7-C4A3-419A-9077-7AC7E2C87D13}" presName="thickLine" presStyleLbl="alignNode1" presStyleIdx="3" presStyleCnt="9"/>
      <dgm:spPr/>
    </dgm:pt>
    <dgm:pt modelId="{8FB7A852-9163-4C0B-883F-3058B3FF422C}" type="pres">
      <dgm:prSet presAssocID="{E2E025C7-C4A3-419A-9077-7AC7E2C87D13}" presName="horz1" presStyleCnt="0"/>
      <dgm:spPr/>
    </dgm:pt>
    <dgm:pt modelId="{C7F32814-B58C-4BAF-A201-F3FCC9C365D1}" type="pres">
      <dgm:prSet presAssocID="{E2E025C7-C4A3-419A-9077-7AC7E2C87D13}" presName="tx1" presStyleLbl="revTx" presStyleIdx="3" presStyleCnt="9"/>
      <dgm:spPr/>
    </dgm:pt>
    <dgm:pt modelId="{7C968507-5A1C-4041-B89E-2A0F61D713FA}" type="pres">
      <dgm:prSet presAssocID="{E2E025C7-C4A3-419A-9077-7AC7E2C87D13}" presName="vert1" presStyleCnt="0"/>
      <dgm:spPr/>
    </dgm:pt>
    <dgm:pt modelId="{DE7C2798-6E5D-4702-A2AF-5CB35D976EA2}" type="pres">
      <dgm:prSet presAssocID="{ABF01A51-C8EA-454E-89A6-0A9756C7218D}" presName="thickLine" presStyleLbl="alignNode1" presStyleIdx="4" presStyleCnt="9"/>
      <dgm:spPr/>
    </dgm:pt>
    <dgm:pt modelId="{2E66AB28-0555-4991-A4A3-D51BEBA1385E}" type="pres">
      <dgm:prSet presAssocID="{ABF01A51-C8EA-454E-89A6-0A9756C7218D}" presName="horz1" presStyleCnt="0"/>
      <dgm:spPr/>
    </dgm:pt>
    <dgm:pt modelId="{1E6D3D9F-B740-4BD8-B460-A656AA11248E}" type="pres">
      <dgm:prSet presAssocID="{ABF01A51-C8EA-454E-89A6-0A9756C7218D}" presName="tx1" presStyleLbl="revTx" presStyleIdx="4" presStyleCnt="9"/>
      <dgm:spPr/>
    </dgm:pt>
    <dgm:pt modelId="{3104F098-813F-42EC-B69D-B0DA549CFF1C}" type="pres">
      <dgm:prSet presAssocID="{ABF01A51-C8EA-454E-89A6-0A9756C7218D}" presName="vert1" presStyleCnt="0"/>
      <dgm:spPr/>
    </dgm:pt>
    <dgm:pt modelId="{1C054C9D-7A19-4563-90C0-60E1BCE5C3D5}" type="pres">
      <dgm:prSet presAssocID="{2F064F4B-1F24-4E18-AFC5-208893E54C44}" presName="thickLine" presStyleLbl="alignNode1" presStyleIdx="5" presStyleCnt="9"/>
      <dgm:spPr/>
    </dgm:pt>
    <dgm:pt modelId="{0C4FC058-F3C8-4E73-B213-0559F167ADF1}" type="pres">
      <dgm:prSet presAssocID="{2F064F4B-1F24-4E18-AFC5-208893E54C44}" presName="horz1" presStyleCnt="0"/>
      <dgm:spPr/>
    </dgm:pt>
    <dgm:pt modelId="{EBD2679A-07D8-4075-B22D-4C2380D40CA9}" type="pres">
      <dgm:prSet presAssocID="{2F064F4B-1F24-4E18-AFC5-208893E54C44}" presName="tx1" presStyleLbl="revTx" presStyleIdx="5" presStyleCnt="9"/>
      <dgm:spPr/>
    </dgm:pt>
    <dgm:pt modelId="{58B281B6-B2FD-4F68-8EA1-B2700AABE353}" type="pres">
      <dgm:prSet presAssocID="{2F064F4B-1F24-4E18-AFC5-208893E54C44}" presName="vert1" presStyleCnt="0"/>
      <dgm:spPr/>
    </dgm:pt>
    <dgm:pt modelId="{FD82EA62-F2F9-4CD5-8558-9BDE28C23D61}" type="pres">
      <dgm:prSet presAssocID="{3D90C7FF-F08F-44B6-9629-0D762CAE2CB7}" presName="thickLine" presStyleLbl="alignNode1" presStyleIdx="6" presStyleCnt="9"/>
      <dgm:spPr/>
    </dgm:pt>
    <dgm:pt modelId="{95D644B5-BAD9-440F-9D59-D8278D457C4A}" type="pres">
      <dgm:prSet presAssocID="{3D90C7FF-F08F-44B6-9629-0D762CAE2CB7}" presName="horz1" presStyleCnt="0"/>
      <dgm:spPr/>
    </dgm:pt>
    <dgm:pt modelId="{BCC968EF-11F7-4AF0-A06D-F587F3AA1583}" type="pres">
      <dgm:prSet presAssocID="{3D90C7FF-F08F-44B6-9629-0D762CAE2CB7}" presName="tx1" presStyleLbl="revTx" presStyleIdx="6" presStyleCnt="9"/>
      <dgm:spPr/>
    </dgm:pt>
    <dgm:pt modelId="{33C717E4-E0B7-4200-B380-20EBFE352287}" type="pres">
      <dgm:prSet presAssocID="{3D90C7FF-F08F-44B6-9629-0D762CAE2CB7}" presName="vert1" presStyleCnt="0"/>
      <dgm:spPr/>
    </dgm:pt>
    <dgm:pt modelId="{91D042A3-F46F-4ADD-82D1-A772419C3A85}" type="pres">
      <dgm:prSet presAssocID="{A8202354-28C3-4AEE-AD9F-2F2D5CDEFC19}" presName="thickLine" presStyleLbl="alignNode1" presStyleIdx="7" presStyleCnt="9"/>
      <dgm:spPr/>
    </dgm:pt>
    <dgm:pt modelId="{47902D12-EAFC-4337-BB82-D2D566F958D0}" type="pres">
      <dgm:prSet presAssocID="{A8202354-28C3-4AEE-AD9F-2F2D5CDEFC19}" presName="horz1" presStyleCnt="0"/>
      <dgm:spPr/>
    </dgm:pt>
    <dgm:pt modelId="{A11A08AC-F4B1-4730-840C-82757B7F79CB}" type="pres">
      <dgm:prSet presAssocID="{A8202354-28C3-4AEE-AD9F-2F2D5CDEFC19}" presName="tx1" presStyleLbl="revTx" presStyleIdx="7" presStyleCnt="9"/>
      <dgm:spPr/>
    </dgm:pt>
    <dgm:pt modelId="{E6340307-9372-41D2-9B06-4FF1E12326F7}" type="pres">
      <dgm:prSet presAssocID="{A8202354-28C3-4AEE-AD9F-2F2D5CDEFC19}" presName="vert1" presStyleCnt="0"/>
      <dgm:spPr/>
    </dgm:pt>
    <dgm:pt modelId="{5313E8DF-BEA5-4AD6-89A8-FB0B3CD46635}" type="pres">
      <dgm:prSet presAssocID="{78CB1B14-595F-4FF4-A715-BF7FE451AE56}" presName="thickLine" presStyleLbl="alignNode1" presStyleIdx="8" presStyleCnt="9"/>
      <dgm:spPr/>
    </dgm:pt>
    <dgm:pt modelId="{2F2F4764-E6C5-402C-9D8C-E4BB3B40586D}" type="pres">
      <dgm:prSet presAssocID="{78CB1B14-595F-4FF4-A715-BF7FE451AE56}" presName="horz1" presStyleCnt="0"/>
      <dgm:spPr/>
    </dgm:pt>
    <dgm:pt modelId="{A5DD10D5-D9FB-4912-90BE-B1B930110CFF}" type="pres">
      <dgm:prSet presAssocID="{78CB1B14-595F-4FF4-A715-BF7FE451AE56}" presName="tx1" presStyleLbl="revTx" presStyleIdx="8" presStyleCnt="9"/>
      <dgm:spPr/>
    </dgm:pt>
    <dgm:pt modelId="{B8D33201-6D80-4994-8E0F-CD584284CCE2}" type="pres">
      <dgm:prSet presAssocID="{78CB1B14-595F-4FF4-A715-BF7FE451AE56}" presName="vert1" presStyleCnt="0"/>
      <dgm:spPr/>
    </dgm:pt>
  </dgm:ptLst>
  <dgm:cxnLst>
    <dgm:cxn modelId="{046D8D36-8E6A-48BC-B772-F101B4E78B97}" type="presOf" srcId="{A8202354-28C3-4AEE-AD9F-2F2D5CDEFC19}" destId="{A11A08AC-F4B1-4730-840C-82757B7F79CB}" srcOrd="0" destOrd="0" presId="urn:microsoft.com/office/officeart/2008/layout/LinedList"/>
    <dgm:cxn modelId="{23B8D53B-25F7-431D-ABA8-CA010F81863F}" srcId="{1A34B54A-9DFB-46B1-9385-B81F8885AB9E}" destId="{EE826FF9-613A-407A-8C59-7E9372B4531A}" srcOrd="0" destOrd="0" parTransId="{91B9D9C2-1214-40A5-A9CE-22D1CAA14D75}" sibTransId="{F171F654-FA9F-4A47-8B7A-B3B01C57DF57}"/>
    <dgm:cxn modelId="{D2283265-9FCF-464D-9077-0D648C3EB927}" type="presOf" srcId="{3E9AD21C-EDC9-4AC1-897B-231EDD24A0A8}" destId="{D156F039-34C8-4568-95C3-A900F16E5F13}" srcOrd="0" destOrd="0" presId="urn:microsoft.com/office/officeart/2008/layout/LinedList"/>
    <dgm:cxn modelId="{E6724C47-C103-416B-9333-D1E1034E7080}" srcId="{1A34B54A-9DFB-46B1-9385-B81F8885AB9E}" destId="{E2E025C7-C4A3-419A-9077-7AC7E2C87D13}" srcOrd="3" destOrd="0" parTransId="{949043F4-BB5A-45BA-A838-8270D0DF1C43}" sibTransId="{372C1B91-0031-45F1-A91E-331EDAF9C238}"/>
    <dgm:cxn modelId="{8B3E3773-94DA-4124-AB88-CE076F162557}" srcId="{1A34B54A-9DFB-46B1-9385-B81F8885AB9E}" destId="{3E9AD21C-EDC9-4AC1-897B-231EDD24A0A8}" srcOrd="2" destOrd="0" parTransId="{169139AB-EC86-4D62-90B7-592891098864}" sibTransId="{036C27CE-66C2-43AB-8A6B-0610522D171C}"/>
    <dgm:cxn modelId="{D1AB2178-12CF-43AC-9645-3C6F158FABDE}" srcId="{1A34B54A-9DFB-46B1-9385-B81F8885AB9E}" destId="{A8202354-28C3-4AEE-AD9F-2F2D5CDEFC19}" srcOrd="7" destOrd="0" parTransId="{1391B389-FBD1-4696-8A79-9EAE9CF272EE}" sibTransId="{BC59A9B4-20AD-459B-BACF-86C89906EDFA}"/>
    <dgm:cxn modelId="{3412AD8D-373A-4C81-BCB5-1D7E74211CED}" type="presOf" srcId="{2F064F4B-1F24-4E18-AFC5-208893E54C44}" destId="{EBD2679A-07D8-4075-B22D-4C2380D40CA9}" srcOrd="0" destOrd="0" presId="urn:microsoft.com/office/officeart/2008/layout/LinedList"/>
    <dgm:cxn modelId="{3BCC6C99-99F4-44F8-BADB-B8D418D96169}" srcId="{1A34B54A-9DFB-46B1-9385-B81F8885AB9E}" destId="{78F6B319-C76A-4B84-8CDD-2D25FFB62A46}" srcOrd="1" destOrd="0" parTransId="{43C3E850-E880-4B13-B894-C02FE75A2AD1}" sibTransId="{85E9F01F-5F8E-4769-8F6A-5CEEFA9D7319}"/>
    <dgm:cxn modelId="{5220A299-47E8-4133-89CA-C863DEA282FD}" type="presOf" srcId="{78F6B319-C76A-4B84-8CDD-2D25FFB62A46}" destId="{5EDE2112-D5DC-40B2-8632-7DE7F7173FDE}" srcOrd="0" destOrd="0" presId="urn:microsoft.com/office/officeart/2008/layout/LinedList"/>
    <dgm:cxn modelId="{36E09CA9-C0D0-4010-8EAC-162B714491CE}" srcId="{1A34B54A-9DFB-46B1-9385-B81F8885AB9E}" destId="{2F064F4B-1F24-4E18-AFC5-208893E54C44}" srcOrd="5" destOrd="0" parTransId="{16034ABE-9A2A-4787-8EEC-21072778E17E}" sibTransId="{4BB1FF72-1F11-402E-8915-B91D6298E1A3}"/>
    <dgm:cxn modelId="{398DBFB1-27CB-40DA-8EE9-EF29BD7A11BE}" srcId="{1A34B54A-9DFB-46B1-9385-B81F8885AB9E}" destId="{78CB1B14-595F-4FF4-A715-BF7FE451AE56}" srcOrd="8" destOrd="0" parTransId="{7AF38DC1-F9B9-45BF-B490-C172E1B65C4A}" sibTransId="{5755A5A1-F490-4761-9E0A-CEBF16BD04CD}"/>
    <dgm:cxn modelId="{88DD9AB5-9D57-4D8A-A402-AA4A6945235B}" type="presOf" srcId="{1A34B54A-9DFB-46B1-9385-B81F8885AB9E}" destId="{2E4DF78F-4039-45A2-A204-839C5FA83A0E}" srcOrd="0" destOrd="0" presId="urn:microsoft.com/office/officeart/2008/layout/LinedList"/>
    <dgm:cxn modelId="{9BC0B1BE-3A46-4622-A71F-F4C98E8AE5A0}" type="presOf" srcId="{ABF01A51-C8EA-454E-89A6-0A9756C7218D}" destId="{1E6D3D9F-B740-4BD8-B460-A656AA11248E}" srcOrd="0" destOrd="0" presId="urn:microsoft.com/office/officeart/2008/layout/LinedList"/>
    <dgm:cxn modelId="{065316C8-8F85-4A98-876C-0DD70619EE7E}" type="presOf" srcId="{E2E025C7-C4A3-419A-9077-7AC7E2C87D13}" destId="{C7F32814-B58C-4BAF-A201-F3FCC9C365D1}" srcOrd="0" destOrd="0" presId="urn:microsoft.com/office/officeart/2008/layout/LinedList"/>
    <dgm:cxn modelId="{CAB6A1CE-487A-44F0-A6A0-AD5DCB4C9DE3}" type="presOf" srcId="{3D90C7FF-F08F-44B6-9629-0D762CAE2CB7}" destId="{BCC968EF-11F7-4AF0-A06D-F587F3AA1583}" srcOrd="0" destOrd="0" presId="urn:microsoft.com/office/officeart/2008/layout/LinedList"/>
    <dgm:cxn modelId="{D00D47E2-C8D0-43A2-BCDB-64435DAD5A02}" type="presOf" srcId="{EE826FF9-613A-407A-8C59-7E9372B4531A}" destId="{BAA4DCA6-E6BE-40FE-864A-94BC97E3218B}" srcOrd="0" destOrd="0" presId="urn:microsoft.com/office/officeart/2008/layout/LinedList"/>
    <dgm:cxn modelId="{37BBCEE2-AF44-418D-A57C-B89B91BD7264}" type="presOf" srcId="{78CB1B14-595F-4FF4-A715-BF7FE451AE56}" destId="{A5DD10D5-D9FB-4912-90BE-B1B930110CFF}" srcOrd="0" destOrd="0" presId="urn:microsoft.com/office/officeart/2008/layout/LinedList"/>
    <dgm:cxn modelId="{53D668F5-75A4-4340-B9BF-A7169DFC0C8A}" srcId="{1A34B54A-9DFB-46B1-9385-B81F8885AB9E}" destId="{ABF01A51-C8EA-454E-89A6-0A9756C7218D}" srcOrd="4" destOrd="0" parTransId="{F2C1549E-A4F2-4B50-8E5D-73C1390A6E05}" sibTransId="{20CCB1A1-129A-439F-A345-1BB29E9C02D3}"/>
    <dgm:cxn modelId="{A22B12FC-6EB6-4D75-855C-C9589A124136}" srcId="{1A34B54A-9DFB-46B1-9385-B81F8885AB9E}" destId="{3D90C7FF-F08F-44B6-9629-0D762CAE2CB7}" srcOrd="6" destOrd="0" parTransId="{59893A8B-97A2-4067-8DA6-F82247DB0B65}" sibTransId="{0FDAF51C-9079-4E8C-A1D8-C9A0C4043574}"/>
    <dgm:cxn modelId="{A0B28A99-3F24-423B-A772-CC8D3FAA6D88}" type="presParOf" srcId="{2E4DF78F-4039-45A2-A204-839C5FA83A0E}" destId="{77CB89F6-62C4-4D21-BF93-92DE71CD451A}" srcOrd="0" destOrd="0" presId="urn:microsoft.com/office/officeart/2008/layout/LinedList"/>
    <dgm:cxn modelId="{6A943227-D8AC-4698-9EDB-24DAC6EB3CF4}" type="presParOf" srcId="{2E4DF78F-4039-45A2-A204-839C5FA83A0E}" destId="{0CEA10B7-D85A-4ED0-8542-5D0854E43FF5}" srcOrd="1" destOrd="0" presId="urn:microsoft.com/office/officeart/2008/layout/LinedList"/>
    <dgm:cxn modelId="{4689CABC-1291-4446-B549-01E35838850B}" type="presParOf" srcId="{0CEA10B7-D85A-4ED0-8542-5D0854E43FF5}" destId="{BAA4DCA6-E6BE-40FE-864A-94BC97E3218B}" srcOrd="0" destOrd="0" presId="urn:microsoft.com/office/officeart/2008/layout/LinedList"/>
    <dgm:cxn modelId="{E0ABF887-863B-4BF9-B682-84C54454632F}" type="presParOf" srcId="{0CEA10B7-D85A-4ED0-8542-5D0854E43FF5}" destId="{F6323DBB-A9F6-4FA6-AD20-5D267A24EF44}" srcOrd="1" destOrd="0" presId="urn:microsoft.com/office/officeart/2008/layout/LinedList"/>
    <dgm:cxn modelId="{C9F26897-03BB-40E5-AB33-67926714DB0A}" type="presParOf" srcId="{2E4DF78F-4039-45A2-A204-839C5FA83A0E}" destId="{8D3BC67D-0CB2-40D4-AEC6-1F180C85CDAA}" srcOrd="2" destOrd="0" presId="urn:microsoft.com/office/officeart/2008/layout/LinedList"/>
    <dgm:cxn modelId="{1F492D19-3DB1-41A9-9F36-F08A808373D2}" type="presParOf" srcId="{2E4DF78F-4039-45A2-A204-839C5FA83A0E}" destId="{53209FA5-011E-4341-986C-71E68E3170C7}" srcOrd="3" destOrd="0" presId="urn:microsoft.com/office/officeart/2008/layout/LinedList"/>
    <dgm:cxn modelId="{5895319C-622B-4CA6-A9C9-94E2D3610372}" type="presParOf" srcId="{53209FA5-011E-4341-986C-71E68E3170C7}" destId="{5EDE2112-D5DC-40B2-8632-7DE7F7173FDE}" srcOrd="0" destOrd="0" presId="urn:microsoft.com/office/officeart/2008/layout/LinedList"/>
    <dgm:cxn modelId="{1A460056-8CDB-4304-9263-760C6C79E948}" type="presParOf" srcId="{53209FA5-011E-4341-986C-71E68E3170C7}" destId="{CAB9B9E6-617F-479D-8ED1-A05925A0F957}" srcOrd="1" destOrd="0" presId="urn:microsoft.com/office/officeart/2008/layout/LinedList"/>
    <dgm:cxn modelId="{94899DBB-F114-4118-8B5B-AC93AEC8E80A}" type="presParOf" srcId="{2E4DF78F-4039-45A2-A204-839C5FA83A0E}" destId="{9948A8FA-5EE4-4D8B-9A8A-E530337E858C}" srcOrd="4" destOrd="0" presId="urn:microsoft.com/office/officeart/2008/layout/LinedList"/>
    <dgm:cxn modelId="{5D165D02-B8D7-4C06-A480-8BAA8C83B513}" type="presParOf" srcId="{2E4DF78F-4039-45A2-A204-839C5FA83A0E}" destId="{B9A02753-5C21-4E0F-8E56-47382B11E069}" srcOrd="5" destOrd="0" presId="urn:microsoft.com/office/officeart/2008/layout/LinedList"/>
    <dgm:cxn modelId="{1D102E80-7CD4-49A9-ACDF-35DC47B9A2B6}" type="presParOf" srcId="{B9A02753-5C21-4E0F-8E56-47382B11E069}" destId="{D156F039-34C8-4568-95C3-A900F16E5F13}" srcOrd="0" destOrd="0" presId="urn:microsoft.com/office/officeart/2008/layout/LinedList"/>
    <dgm:cxn modelId="{0CD32931-7546-416A-8137-EEE93C8B2952}" type="presParOf" srcId="{B9A02753-5C21-4E0F-8E56-47382B11E069}" destId="{35FE78F5-B8DC-47DB-8686-4C3DC3715278}" srcOrd="1" destOrd="0" presId="urn:microsoft.com/office/officeart/2008/layout/LinedList"/>
    <dgm:cxn modelId="{EC2219E5-CA54-468D-A100-1A767243993D}" type="presParOf" srcId="{2E4DF78F-4039-45A2-A204-839C5FA83A0E}" destId="{D4F50783-DF56-4DA5-B23F-FB6E1C3D2A4C}" srcOrd="6" destOrd="0" presId="urn:microsoft.com/office/officeart/2008/layout/LinedList"/>
    <dgm:cxn modelId="{81895155-CA61-43D1-9CE6-E758E1FDAD5E}" type="presParOf" srcId="{2E4DF78F-4039-45A2-A204-839C5FA83A0E}" destId="{8FB7A852-9163-4C0B-883F-3058B3FF422C}" srcOrd="7" destOrd="0" presId="urn:microsoft.com/office/officeart/2008/layout/LinedList"/>
    <dgm:cxn modelId="{661A7538-6126-4DCB-911E-300583C33689}" type="presParOf" srcId="{8FB7A852-9163-4C0B-883F-3058B3FF422C}" destId="{C7F32814-B58C-4BAF-A201-F3FCC9C365D1}" srcOrd="0" destOrd="0" presId="urn:microsoft.com/office/officeart/2008/layout/LinedList"/>
    <dgm:cxn modelId="{7A155084-A25C-4070-BC39-966685D193E9}" type="presParOf" srcId="{8FB7A852-9163-4C0B-883F-3058B3FF422C}" destId="{7C968507-5A1C-4041-B89E-2A0F61D713FA}" srcOrd="1" destOrd="0" presId="urn:microsoft.com/office/officeart/2008/layout/LinedList"/>
    <dgm:cxn modelId="{4993A645-AB44-4E0B-BAFD-677E7A0FEDB1}" type="presParOf" srcId="{2E4DF78F-4039-45A2-A204-839C5FA83A0E}" destId="{DE7C2798-6E5D-4702-A2AF-5CB35D976EA2}" srcOrd="8" destOrd="0" presId="urn:microsoft.com/office/officeart/2008/layout/LinedList"/>
    <dgm:cxn modelId="{7CA84AF2-4E6B-4776-832D-8D6E750CB7D7}" type="presParOf" srcId="{2E4DF78F-4039-45A2-A204-839C5FA83A0E}" destId="{2E66AB28-0555-4991-A4A3-D51BEBA1385E}" srcOrd="9" destOrd="0" presId="urn:microsoft.com/office/officeart/2008/layout/LinedList"/>
    <dgm:cxn modelId="{DF074348-3CD8-448D-9901-FF354A783093}" type="presParOf" srcId="{2E66AB28-0555-4991-A4A3-D51BEBA1385E}" destId="{1E6D3D9F-B740-4BD8-B460-A656AA11248E}" srcOrd="0" destOrd="0" presId="urn:microsoft.com/office/officeart/2008/layout/LinedList"/>
    <dgm:cxn modelId="{E6EC162B-5E1E-4588-A856-02880859E8A5}" type="presParOf" srcId="{2E66AB28-0555-4991-A4A3-D51BEBA1385E}" destId="{3104F098-813F-42EC-B69D-B0DA549CFF1C}" srcOrd="1" destOrd="0" presId="urn:microsoft.com/office/officeart/2008/layout/LinedList"/>
    <dgm:cxn modelId="{F0F58909-CB4A-40F3-8BFF-0D22D84AA2AF}" type="presParOf" srcId="{2E4DF78F-4039-45A2-A204-839C5FA83A0E}" destId="{1C054C9D-7A19-4563-90C0-60E1BCE5C3D5}" srcOrd="10" destOrd="0" presId="urn:microsoft.com/office/officeart/2008/layout/LinedList"/>
    <dgm:cxn modelId="{51BAE664-9D70-4646-B76A-57D42DD8C450}" type="presParOf" srcId="{2E4DF78F-4039-45A2-A204-839C5FA83A0E}" destId="{0C4FC058-F3C8-4E73-B213-0559F167ADF1}" srcOrd="11" destOrd="0" presId="urn:microsoft.com/office/officeart/2008/layout/LinedList"/>
    <dgm:cxn modelId="{E240E0FC-51B4-41C1-A1EE-AE2D9FB02002}" type="presParOf" srcId="{0C4FC058-F3C8-4E73-B213-0559F167ADF1}" destId="{EBD2679A-07D8-4075-B22D-4C2380D40CA9}" srcOrd="0" destOrd="0" presId="urn:microsoft.com/office/officeart/2008/layout/LinedList"/>
    <dgm:cxn modelId="{5A4F1011-C9CF-4C4A-BA8D-1544C1F2E282}" type="presParOf" srcId="{0C4FC058-F3C8-4E73-B213-0559F167ADF1}" destId="{58B281B6-B2FD-4F68-8EA1-B2700AABE353}" srcOrd="1" destOrd="0" presId="urn:microsoft.com/office/officeart/2008/layout/LinedList"/>
    <dgm:cxn modelId="{3DD896E6-1B38-495F-8191-189DF95F3776}" type="presParOf" srcId="{2E4DF78F-4039-45A2-A204-839C5FA83A0E}" destId="{FD82EA62-F2F9-4CD5-8558-9BDE28C23D61}" srcOrd="12" destOrd="0" presId="urn:microsoft.com/office/officeart/2008/layout/LinedList"/>
    <dgm:cxn modelId="{D21E6208-F9BC-40FB-BE61-B72713BF6CAF}" type="presParOf" srcId="{2E4DF78F-4039-45A2-A204-839C5FA83A0E}" destId="{95D644B5-BAD9-440F-9D59-D8278D457C4A}" srcOrd="13" destOrd="0" presId="urn:microsoft.com/office/officeart/2008/layout/LinedList"/>
    <dgm:cxn modelId="{5D60C8C4-BC24-4FD0-ACE6-76D0C1577079}" type="presParOf" srcId="{95D644B5-BAD9-440F-9D59-D8278D457C4A}" destId="{BCC968EF-11F7-4AF0-A06D-F587F3AA1583}" srcOrd="0" destOrd="0" presId="urn:microsoft.com/office/officeart/2008/layout/LinedList"/>
    <dgm:cxn modelId="{B9086581-6822-440B-8C0A-B7C8A610C245}" type="presParOf" srcId="{95D644B5-BAD9-440F-9D59-D8278D457C4A}" destId="{33C717E4-E0B7-4200-B380-20EBFE352287}" srcOrd="1" destOrd="0" presId="urn:microsoft.com/office/officeart/2008/layout/LinedList"/>
    <dgm:cxn modelId="{F6D5F185-019F-45E6-BE1B-389EF2C4A995}" type="presParOf" srcId="{2E4DF78F-4039-45A2-A204-839C5FA83A0E}" destId="{91D042A3-F46F-4ADD-82D1-A772419C3A85}" srcOrd="14" destOrd="0" presId="urn:microsoft.com/office/officeart/2008/layout/LinedList"/>
    <dgm:cxn modelId="{F387A720-F23D-41A3-B83B-F0B47F440548}" type="presParOf" srcId="{2E4DF78F-4039-45A2-A204-839C5FA83A0E}" destId="{47902D12-EAFC-4337-BB82-D2D566F958D0}" srcOrd="15" destOrd="0" presId="urn:microsoft.com/office/officeart/2008/layout/LinedList"/>
    <dgm:cxn modelId="{BB72C031-A115-4B1F-9789-58BC520F8256}" type="presParOf" srcId="{47902D12-EAFC-4337-BB82-D2D566F958D0}" destId="{A11A08AC-F4B1-4730-840C-82757B7F79CB}" srcOrd="0" destOrd="0" presId="urn:microsoft.com/office/officeart/2008/layout/LinedList"/>
    <dgm:cxn modelId="{EC8DFB86-E37B-4F83-B8CF-4D3A59E279BC}" type="presParOf" srcId="{47902D12-EAFC-4337-BB82-D2D566F958D0}" destId="{E6340307-9372-41D2-9B06-4FF1E12326F7}" srcOrd="1" destOrd="0" presId="urn:microsoft.com/office/officeart/2008/layout/LinedList"/>
    <dgm:cxn modelId="{BD7F362C-4037-4B65-9A4F-F446F646364C}" type="presParOf" srcId="{2E4DF78F-4039-45A2-A204-839C5FA83A0E}" destId="{5313E8DF-BEA5-4AD6-89A8-FB0B3CD46635}" srcOrd="16" destOrd="0" presId="urn:microsoft.com/office/officeart/2008/layout/LinedList"/>
    <dgm:cxn modelId="{C65DF008-95BC-4EFA-9464-28EA1D0D22BF}" type="presParOf" srcId="{2E4DF78F-4039-45A2-A204-839C5FA83A0E}" destId="{2F2F4764-E6C5-402C-9D8C-E4BB3B40586D}" srcOrd="17" destOrd="0" presId="urn:microsoft.com/office/officeart/2008/layout/LinedList"/>
    <dgm:cxn modelId="{71B6D215-64FA-4123-B6B2-3F6A930E4F52}" type="presParOf" srcId="{2F2F4764-E6C5-402C-9D8C-E4BB3B40586D}" destId="{A5DD10D5-D9FB-4912-90BE-B1B930110CFF}" srcOrd="0" destOrd="0" presId="urn:microsoft.com/office/officeart/2008/layout/LinedList"/>
    <dgm:cxn modelId="{B3981738-2442-4D2D-8B07-455AC2FCDDD1}" type="presParOf" srcId="{2F2F4764-E6C5-402C-9D8C-E4BB3B40586D}" destId="{B8D33201-6D80-4994-8E0F-CD584284CC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F8496D-9C9D-44F0-8564-4A29471C88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F816A08-0A05-4FAD-93DB-D90287D01163}">
      <dgm:prSet custT="1"/>
      <dgm:spPr/>
      <dgm:t>
        <a:bodyPr/>
        <a:lstStyle/>
        <a:p>
          <a:pPr>
            <a:lnSpc>
              <a:spcPct val="100000"/>
            </a:lnSpc>
          </a:pPr>
          <a:r>
            <a:rPr lang="en-US" sz="2400" dirty="0">
              <a:solidFill>
                <a:srgbClr val="000000"/>
              </a:solidFill>
              <a:latin typeface="Arial" panose="020B0604020202020204" pitchFamily="34" charset="0"/>
              <a:cs typeface="Arial" panose="020B0604020202020204" pitchFamily="34" charset="0"/>
            </a:rPr>
            <a:t>Local boutiques can't access flexible work/events.</a:t>
          </a:r>
        </a:p>
      </dgm:t>
    </dgm:pt>
    <dgm:pt modelId="{CFA686EA-764C-4043-A491-1ADFE9B9A21A}" type="parTrans" cxnId="{4B9B7A43-8C18-483E-822D-AE7D5A38897A}">
      <dgm:prSet/>
      <dgm:spPr/>
      <dgm:t>
        <a:bodyPr/>
        <a:lstStyle/>
        <a:p>
          <a:endParaRPr lang="en-US"/>
        </a:p>
      </dgm:t>
    </dgm:pt>
    <dgm:pt modelId="{2AD56158-CF7E-4C58-B2B3-378289887BFD}" type="sibTrans" cxnId="{4B9B7A43-8C18-483E-822D-AE7D5A38897A}">
      <dgm:prSet/>
      <dgm:spPr/>
      <dgm:t>
        <a:bodyPr/>
        <a:lstStyle/>
        <a:p>
          <a:endParaRPr lang="en-US"/>
        </a:p>
      </dgm:t>
    </dgm:pt>
    <dgm:pt modelId="{2B58B6E5-ABC9-471E-99BF-5FC39A8D563F}">
      <dgm:prSet custT="1"/>
      <dgm:spPr/>
      <dgm:t>
        <a:bodyPr/>
        <a:lstStyle/>
        <a:p>
          <a:pPr>
            <a:lnSpc>
              <a:spcPct val="100000"/>
            </a:lnSpc>
          </a:pPr>
          <a:r>
            <a:rPr lang="en-US" sz="2400" dirty="0">
              <a:solidFill>
                <a:srgbClr val="000000"/>
              </a:solidFill>
              <a:latin typeface="Arial" panose="020B0604020202020204" pitchFamily="34" charset="0"/>
              <a:cs typeface="Arial" panose="020B0604020202020204" pitchFamily="34" charset="0"/>
            </a:rPr>
            <a:t>Online-only brands lack the social experience.</a:t>
          </a:r>
          <a:endParaRPr lang="en-US" sz="2400" dirty="0">
            <a:latin typeface="Arial" panose="020B0604020202020204" pitchFamily="34" charset="0"/>
            <a:cs typeface="Arial" panose="020B0604020202020204" pitchFamily="34" charset="0"/>
          </a:endParaRPr>
        </a:p>
      </dgm:t>
    </dgm:pt>
    <dgm:pt modelId="{7ABF19F9-CA1A-4286-A6AB-5A6F65C143B0}" type="parTrans" cxnId="{611D8420-18A4-4ED1-9602-03387AE6E7A3}">
      <dgm:prSet/>
      <dgm:spPr/>
      <dgm:t>
        <a:bodyPr/>
        <a:lstStyle/>
        <a:p>
          <a:endParaRPr lang="en-US"/>
        </a:p>
      </dgm:t>
    </dgm:pt>
    <dgm:pt modelId="{5507E9F5-F56A-4A9D-BD7F-EDAB2C5AE58A}" type="sibTrans" cxnId="{611D8420-18A4-4ED1-9602-03387AE6E7A3}">
      <dgm:prSet/>
      <dgm:spPr/>
      <dgm:t>
        <a:bodyPr/>
        <a:lstStyle/>
        <a:p>
          <a:endParaRPr lang="en-US"/>
        </a:p>
      </dgm:t>
    </dgm:pt>
    <dgm:pt modelId="{73172262-25F7-437E-9EE7-1D792837A206}">
      <dgm:prSet phldr="0" custT="1"/>
      <dgm:spPr/>
      <dgm:t>
        <a:bodyPr/>
        <a:lstStyle/>
        <a:p>
          <a:pPr>
            <a:lnSpc>
              <a:spcPct val="100000"/>
            </a:lnSpc>
          </a:pPr>
          <a:r>
            <a:rPr lang="en-US" sz="2400" dirty="0">
              <a:solidFill>
                <a:srgbClr val="000000"/>
              </a:solidFill>
              <a:latin typeface="Arial" panose="020B0604020202020204" pitchFamily="34" charset="0"/>
              <a:cs typeface="Arial" panose="020B0604020202020204" pitchFamily="34" charset="0"/>
            </a:rPr>
            <a:t>Mobile Boutique fuels discovery through creative showroom environments</a:t>
          </a:r>
          <a:r>
            <a:rPr lang="en-US" sz="2400" dirty="0">
              <a:latin typeface="Arial" panose="020B0604020202020204" pitchFamily="34" charset="0"/>
              <a:cs typeface="Arial" panose="020B0604020202020204" pitchFamily="34" charset="0"/>
            </a:rPr>
            <a:t> (</a:t>
          </a:r>
          <a:r>
            <a:rPr lang="en-US" sz="2400" dirty="0">
              <a:solidFill>
                <a:srgbClr val="000000"/>
              </a:solidFill>
              <a:latin typeface="Arial" panose="020B0604020202020204" pitchFamily="34" charset="0"/>
              <a:cs typeface="Arial" panose="020B0604020202020204" pitchFamily="34" charset="0"/>
            </a:rPr>
            <a:t>Steen et al., 2024).</a:t>
          </a:r>
        </a:p>
      </dgm:t>
    </dgm:pt>
    <dgm:pt modelId="{2008A4B3-FA3D-4528-8EBA-57B5323BFEB5}" type="parTrans" cxnId="{B6C9B78A-88E9-43B7-9BAC-A106F461DF30}">
      <dgm:prSet/>
      <dgm:spPr/>
    </dgm:pt>
    <dgm:pt modelId="{FB11C273-EEA2-4AC6-AF7E-6334E3C6B14D}" type="sibTrans" cxnId="{B6C9B78A-88E9-43B7-9BAC-A106F461DF30}">
      <dgm:prSet/>
      <dgm:spPr/>
      <dgm:t>
        <a:bodyPr/>
        <a:lstStyle/>
        <a:p>
          <a:endParaRPr lang="en-GB"/>
        </a:p>
      </dgm:t>
    </dgm:pt>
    <dgm:pt modelId="{80E23991-B124-4F45-B9C6-8FCCD48AFB97}" type="pres">
      <dgm:prSet presAssocID="{85F8496D-9C9D-44F0-8564-4A29471C8855}" presName="root" presStyleCnt="0">
        <dgm:presLayoutVars>
          <dgm:dir/>
          <dgm:resizeHandles val="exact"/>
        </dgm:presLayoutVars>
      </dgm:prSet>
      <dgm:spPr/>
    </dgm:pt>
    <dgm:pt modelId="{2EF4FA5E-C245-425D-A42B-E4ADCD8AC84E}" type="pres">
      <dgm:prSet presAssocID="{4F816A08-0A05-4FAD-93DB-D90287D01163}" presName="compNode" presStyleCnt="0"/>
      <dgm:spPr/>
    </dgm:pt>
    <dgm:pt modelId="{D2C9BB01-9789-4840-83C8-17BFF523B811}" type="pres">
      <dgm:prSet presAssocID="{4F816A08-0A05-4FAD-93DB-D90287D01163}" presName="bgRect" presStyleLbl="bgShp" presStyleIdx="0" presStyleCnt="3"/>
      <dgm:spPr/>
    </dgm:pt>
    <dgm:pt modelId="{16D2E39B-2E61-45D8-80E9-8FAEB0C67146}" type="pres">
      <dgm:prSet presAssocID="{4F816A08-0A05-4FAD-93DB-D90287D01163}"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9D9FCBBE-41F4-4237-8F3C-32065A68F87C}" type="pres">
      <dgm:prSet presAssocID="{4F816A08-0A05-4FAD-93DB-D90287D01163}" presName="spaceRect" presStyleCnt="0"/>
      <dgm:spPr/>
    </dgm:pt>
    <dgm:pt modelId="{0D215634-9B31-481C-9C6F-9EB4492A1AE3}" type="pres">
      <dgm:prSet presAssocID="{4F816A08-0A05-4FAD-93DB-D90287D01163}" presName="parTx" presStyleLbl="revTx" presStyleIdx="0" presStyleCnt="3">
        <dgm:presLayoutVars>
          <dgm:chMax val="0"/>
          <dgm:chPref val="0"/>
        </dgm:presLayoutVars>
      </dgm:prSet>
      <dgm:spPr/>
    </dgm:pt>
    <dgm:pt modelId="{460282CA-48E7-450B-8681-4B708370A327}" type="pres">
      <dgm:prSet presAssocID="{2AD56158-CF7E-4C58-B2B3-378289887BFD}" presName="sibTrans" presStyleCnt="0"/>
      <dgm:spPr/>
    </dgm:pt>
    <dgm:pt modelId="{C712C321-F46D-4DCB-A838-D46366FDD74D}" type="pres">
      <dgm:prSet presAssocID="{2B58B6E5-ABC9-471E-99BF-5FC39A8D563F}" presName="compNode" presStyleCnt="0"/>
      <dgm:spPr/>
    </dgm:pt>
    <dgm:pt modelId="{988369BE-13DF-465D-97A1-4253E238321C}" type="pres">
      <dgm:prSet presAssocID="{2B58B6E5-ABC9-471E-99BF-5FC39A8D563F}" presName="bgRect" presStyleLbl="bgShp" presStyleIdx="1" presStyleCnt="3"/>
      <dgm:spPr/>
    </dgm:pt>
    <dgm:pt modelId="{11267E54-1DCE-48A6-85B4-230A1378D5CF}" type="pres">
      <dgm:prSet presAssocID="{2B58B6E5-ABC9-471E-99BF-5FC39A8D563F}"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39222731-2EDF-4179-8080-948601E8E0FB}" type="pres">
      <dgm:prSet presAssocID="{2B58B6E5-ABC9-471E-99BF-5FC39A8D563F}" presName="spaceRect" presStyleCnt="0"/>
      <dgm:spPr/>
    </dgm:pt>
    <dgm:pt modelId="{A1FAACD3-6E1C-4DD2-A154-49F5FA3ACD3D}" type="pres">
      <dgm:prSet presAssocID="{2B58B6E5-ABC9-471E-99BF-5FC39A8D563F}" presName="parTx" presStyleLbl="revTx" presStyleIdx="1" presStyleCnt="3">
        <dgm:presLayoutVars>
          <dgm:chMax val="0"/>
          <dgm:chPref val="0"/>
        </dgm:presLayoutVars>
      </dgm:prSet>
      <dgm:spPr/>
    </dgm:pt>
    <dgm:pt modelId="{D2F2AE11-DA27-43F9-A3E7-60886035D316}" type="pres">
      <dgm:prSet presAssocID="{5507E9F5-F56A-4A9D-BD7F-EDAB2C5AE58A}" presName="sibTrans" presStyleCnt="0"/>
      <dgm:spPr/>
    </dgm:pt>
    <dgm:pt modelId="{E84389E6-2131-4517-9B73-2736698F80B2}" type="pres">
      <dgm:prSet presAssocID="{73172262-25F7-437E-9EE7-1D792837A206}" presName="compNode" presStyleCnt="0"/>
      <dgm:spPr/>
    </dgm:pt>
    <dgm:pt modelId="{C092FCA2-2133-4775-AE90-FD22D724EC18}" type="pres">
      <dgm:prSet presAssocID="{73172262-25F7-437E-9EE7-1D792837A206}" presName="bgRect" presStyleLbl="bgShp" presStyleIdx="2" presStyleCnt="3"/>
      <dgm:spPr/>
    </dgm:pt>
    <dgm:pt modelId="{5CD3A74E-F5F1-45E0-AD71-4562F069DD5E}" type="pres">
      <dgm:prSet presAssocID="{73172262-25F7-437E-9EE7-1D792837A206}" presName="iconRect" presStyleLbl="node1" presStyleIdx="2" presStyleCnt="3"/>
      <dgm:spPr/>
    </dgm:pt>
    <dgm:pt modelId="{9AA0E909-9787-452A-B126-C44D70DDD0FB}" type="pres">
      <dgm:prSet presAssocID="{73172262-25F7-437E-9EE7-1D792837A206}" presName="spaceRect" presStyleCnt="0"/>
      <dgm:spPr/>
    </dgm:pt>
    <dgm:pt modelId="{3222921F-B0C9-4A6D-A981-BCCCCF0D8965}" type="pres">
      <dgm:prSet presAssocID="{73172262-25F7-437E-9EE7-1D792837A206}" presName="parTx" presStyleLbl="revTx" presStyleIdx="2" presStyleCnt="3">
        <dgm:presLayoutVars>
          <dgm:chMax val="0"/>
          <dgm:chPref val="0"/>
        </dgm:presLayoutVars>
      </dgm:prSet>
      <dgm:spPr/>
    </dgm:pt>
  </dgm:ptLst>
  <dgm:cxnLst>
    <dgm:cxn modelId="{611D8420-18A4-4ED1-9602-03387AE6E7A3}" srcId="{85F8496D-9C9D-44F0-8564-4A29471C8855}" destId="{2B58B6E5-ABC9-471E-99BF-5FC39A8D563F}" srcOrd="1" destOrd="0" parTransId="{7ABF19F9-CA1A-4286-A6AB-5A6F65C143B0}" sibTransId="{5507E9F5-F56A-4A9D-BD7F-EDAB2C5AE58A}"/>
    <dgm:cxn modelId="{4B9B7A43-8C18-483E-822D-AE7D5A38897A}" srcId="{85F8496D-9C9D-44F0-8564-4A29471C8855}" destId="{4F816A08-0A05-4FAD-93DB-D90287D01163}" srcOrd="0" destOrd="0" parTransId="{CFA686EA-764C-4043-A491-1ADFE9B9A21A}" sibTransId="{2AD56158-CF7E-4C58-B2B3-378289887BFD}"/>
    <dgm:cxn modelId="{B7073965-4D35-4325-8B6D-1CB049FC743E}" type="presOf" srcId="{73172262-25F7-437E-9EE7-1D792837A206}" destId="{3222921F-B0C9-4A6D-A981-BCCCCF0D8965}" srcOrd="0" destOrd="0" presId="urn:microsoft.com/office/officeart/2018/2/layout/IconVerticalSolidList"/>
    <dgm:cxn modelId="{B6C9B78A-88E9-43B7-9BAC-A106F461DF30}" srcId="{85F8496D-9C9D-44F0-8564-4A29471C8855}" destId="{73172262-25F7-437E-9EE7-1D792837A206}" srcOrd="2" destOrd="0" parTransId="{2008A4B3-FA3D-4528-8EBA-57B5323BFEB5}" sibTransId="{FB11C273-EEA2-4AC6-AF7E-6334E3C6B14D}"/>
    <dgm:cxn modelId="{9AB94DDC-E134-440F-A063-8CA912419D1E}" type="presOf" srcId="{2B58B6E5-ABC9-471E-99BF-5FC39A8D563F}" destId="{A1FAACD3-6E1C-4DD2-A154-49F5FA3ACD3D}" srcOrd="0" destOrd="0" presId="urn:microsoft.com/office/officeart/2018/2/layout/IconVerticalSolidList"/>
    <dgm:cxn modelId="{BBA488DD-97B1-4233-9A1D-A0D4C9AC48B5}" type="presOf" srcId="{4F816A08-0A05-4FAD-93DB-D90287D01163}" destId="{0D215634-9B31-481C-9C6F-9EB4492A1AE3}" srcOrd="0" destOrd="0" presId="urn:microsoft.com/office/officeart/2018/2/layout/IconVerticalSolidList"/>
    <dgm:cxn modelId="{FA3773DE-AFF6-41A3-AB34-BA43482B862C}" type="presOf" srcId="{85F8496D-9C9D-44F0-8564-4A29471C8855}" destId="{80E23991-B124-4F45-B9C6-8FCCD48AFB97}" srcOrd="0" destOrd="0" presId="urn:microsoft.com/office/officeart/2018/2/layout/IconVerticalSolidList"/>
    <dgm:cxn modelId="{9ABBF21F-582E-4894-A261-E68BABACBB07}" type="presParOf" srcId="{80E23991-B124-4F45-B9C6-8FCCD48AFB97}" destId="{2EF4FA5E-C245-425D-A42B-E4ADCD8AC84E}" srcOrd="0" destOrd="0" presId="urn:microsoft.com/office/officeart/2018/2/layout/IconVerticalSolidList"/>
    <dgm:cxn modelId="{962EF515-DF55-4FC3-B3C4-BDE5777DB106}" type="presParOf" srcId="{2EF4FA5E-C245-425D-A42B-E4ADCD8AC84E}" destId="{D2C9BB01-9789-4840-83C8-17BFF523B811}" srcOrd="0" destOrd="0" presId="urn:microsoft.com/office/officeart/2018/2/layout/IconVerticalSolidList"/>
    <dgm:cxn modelId="{6984F394-4582-4EAC-8C05-ADB4E0A24487}" type="presParOf" srcId="{2EF4FA5E-C245-425D-A42B-E4ADCD8AC84E}" destId="{16D2E39B-2E61-45D8-80E9-8FAEB0C67146}" srcOrd="1" destOrd="0" presId="urn:microsoft.com/office/officeart/2018/2/layout/IconVerticalSolidList"/>
    <dgm:cxn modelId="{36ECC932-13FC-4D28-AF28-4D9924FCD6C0}" type="presParOf" srcId="{2EF4FA5E-C245-425D-A42B-E4ADCD8AC84E}" destId="{9D9FCBBE-41F4-4237-8F3C-32065A68F87C}" srcOrd="2" destOrd="0" presId="urn:microsoft.com/office/officeart/2018/2/layout/IconVerticalSolidList"/>
    <dgm:cxn modelId="{B49243E6-476D-417B-8963-65531733590C}" type="presParOf" srcId="{2EF4FA5E-C245-425D-A42B-E4ADCD8AC84E}" destId="{0D215634-9B31-481C-9C6F-9EB4492A1AE3}" srcOrd="3" destOrd="0" presId="urn:microsoft.com/office/officeart/2018/2/layout/IconVerticalSolidList"/>
    <dgm:cxn modelId="{9F864FB4-3D77-4C63-83A8-6406A2F7286D}" type="presParOf" srcId="{80E23991-B124-4F45-B9C6-8FCCD48AFB97}" destId="{460282CA-48E7-450B-8681-4B708370A327}" srcOrd="1" destOrd="0" presId="urn:microsoft.com/office/officeart/2018/2/layout/IconVerticalSolidList"/>
    <dgm:cxn modelId="{F7FACFE3-4623-4457-B585-EE2F1E0DE440}" type="presParOf" srcId="{80E23991-B124-4F45-B9C6-8FCCD48AFB97}" destId="{C712C321-F46D-4DCB-A838-D46366FDD74D}" srcOrd="2" destOrd="0" presId="urn:microsoft.com/office/officeart/2018/2/layout/IconVerticalSolidList"/>
    <dgm:cxn modelId="{24FA6880-65BD-4403-BEE4-A8E719537589}" type="presParOf" srcId="{C712C321-F46D-4DCB-A838-D46366FDD74D}" destId="{988369BE-13DF-465D-97A1-4253E238321C}" srcOrd="0" destOrd="0" presId="urn:microsoft.com/office/officeart/2018/2/layout/IconVerticalSolidList"/>
    <dgm:cxn modelId="{D2308E63-56B8-4C79-9D34-AED82FE782B1}" type="presParOf" srcId="{C712C321-F46D-4DCB-A838-D46366FDD74D}" destId="{11267E54-1DCE-48A6-85B4-230A1378D5CF}" srcOrd="1" destOrd="0" presId="urn:microsoft.com/office/officeart/2018/2/layout/IconVerticalSolidList"/>
    <dgm:cxn modelId="{0D669ADF-23E2-49E9-A110-861795CB0653}" type="presParOf" srcId="{C712C321-F46D-4DCB-A838-D46366FDD74D}" destId="{39222731-2EDF-4179-8080-948601E8E0FB}" srcOrd="2" destOrd="0" presId="urn:microsoft.com/office/officeart/2018/2/layout/IconVerticalSolidList"/>
    <dgm:cxn modelId="{DAE74799-1A36-44FC-9DE8-A228D6B64FD4}" type="presParOf" srcId="{C712C321-F46D-4DCB-A838-D46366FDD74D}" destId="{A1FAACD3-6E1C-4DD2-A154-49F5FA3ACD3D}" srcOrd="3" destOrd="0" presId="urn:microsoft.com/office/officeart/2018/2/layout/IconVerticalSolidList"/>
    <dgm:cxn modelId="{E6A05867-BF4D-45BC-8089-81350BF97100}" type="presParOf" srcId="{80E23991-B124-4F45-B9C6-8FCCD48AFB97}" destId="{D2F2AE11-DA27-43F9-A3E7-60886035D316}" srcOrd="3" destOrd="0" presId="urn:microsoft.com/office/officeart/2018/2/layout/IconVerticalSolidList"/>
    <dgm:cxn modelId="{F25DCA79-E054-4393-B844-1A7CD4E371A7}" type="presParOf" srcId="{80E23991-B124-4F45-B9C6-8FCCD48AFB97}" destId="{E84389E6-2131-4517-9B73-2736698F80B2}" srcOrd="4" destOrd="0" presId="urn:microsoft.com/office/officeart/2018/2/layout/IconVerticalSolidList"/>
    <dgm:cxn modelId="{1F0B9091-AFE8-410F-A76B-6125502D31EA}" type="presParOf" srcId="{E84389E6-2131-4517-9B73-2736698F80B2}" destId="{C092FCA2-2133-4775-AE90-FD22D724EC18}" srcOrd="0" destOrd="0" presId="urn:microsoft.com/office/officeart/2018/2/layout/IconVerticalSolidList"/>
    <dgm:cxn modelId="{7025FDF8-EC09-48C7-94F0-722C53C10170}" type="presParOf" srcId="{E84389E6-2131-4517-9B73-2736698F80B2}" destId="{5CD3A74E-F5F1-45E0-AD71-4562F069DD5E}" srcOrd="1" destOrd="0" presId="urn:microsoft.com/office/officeart/2018/2/layout/IconVerticalSolidList"/>
    <dgm:cxn modelId="{0E4FF6DB-F3F9-4911-9728-046038FFED71}" type="presParOf" srcId="{E84389E6-2131-4517-9B73-2736698F80B2}" destId="{9AA0E909-9787-452A-B126-C44D70DDD0FB}" srcOrd="2" destOrd="0" presId="urn:microsoft.com/office/officeart/2018/2/layout/IconVerticalSolidList"/>
    <dgm:cxn modelId="{F6B788B9-FE3A-485D-8009-41042D463EC3}" type="presParOf" srcId="{E84389E6-2131-4517-9B73-2736698F80B2}" destId="{3222921F-B0C9-4A6D-A981-BCCCCF0D89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2CA70A-38AF-4B16-A4AF-93C51B0C93DA}" type="doc">
      <dgm:prSet loTypeId="urn:microsoft.com/office/officeart/2018/2/layout/IconCircleList" loCatId="icon" qsTypeId="urn:microsoft.com/office/officeart/2005/8/quickstyle/simple1" qsCatId="simple" csTypeId="urn:microsoft.com/office/officeart/2005/8/colors/colorful1" csCatId="colorful" phldr="1"/>
      <dgm:spPr/>
      <dgm:t>
        <a:bodyPr/>
        <a:lstStyle/>
        <a:p>
          <a:endParaRPr lang="en-US"/>
        </a:p>
      </dgm:t>
    </dgm:pt>
    <dgm:pt modelId="{8F46EF1A-2F6E-4D14-9D37-9BC8EC98159A}">
      <dgm:prSet custT="1"/>
      <dgm:spPr/>
      <dgm:t>
        <a:bodyPr/>
        <a:lstStyle/>
        <a:p>
          <a:pPr algn="just">
            <a:lnSpc>
              <a:spcPct val="100000"/>
            </a:lnSpc>
          </a:pPr>
          <a:r>
            <a:rPr lang="en-US" sz="2000" dirty="0">
              <a:latin typeface="Arial" panose="020B0604020202020204" pitchFamily="34" charset="0"/>
              <a:cs typeface="Arial" panose="020B0604020202020204" pitchFamily="34" charset="0"/>
            </a:rPr>
            <a:t>Engage customers through a robust social media presence with daily updates, contests, and a local community focus.</a:t>
          </a:r>
        </a:p>
      </dgm:t>
    </dgm:pt>
    <dgm:pt modelId="{74A0B15B-8738-433E-9CD8-59155EDE743D}" type="parTrans" cxnId="{FB200722-EB2B-4B14-B860-F6707B3581C3}">
      <dgm:prSet/>
      <dgm:spPr/>
      <dgm:t>
        <a:bodyPr/>
        <a:lstStyle/>
        <a:p>
          <a:endParaRPr lang="en-US"/>
        </a:p>
      </dgm:t>
    </dgm:pt>
    <dgm:pt modelId="{8EF717F5-DA73-4BB7-8B27-884DCA3666F9}" type="sibTrans" cxnId="{FB200722-EB2B-4B14-B860-F6707B3581C3}">
      <dgm:prSet phldrT="01"/>
      <dgm:spPr/>
      <dgm:t>
        <a:bodyPr/>
        <a:lstStyle/>
        <a:p>
          <a:pPr>
            <a:lnSpc>
              <a:spcPct val="100000"/>
            </a:lnSpc>
          </a:pPr>
          <a:endParaRPr lang="en-US"/>
        </a:p>
      </dgm:t>
    </dgm:pt>
    <dgm:pt modelId="{5B004038-6032-4E7D-BEE6-375B1196E83F}">
      <dgm:prSet phldr="0" custT="1"/>
      <dgm:spPr/>
      <dgm:t>
        <a:bodyPr/>
        <a:lstStyle/>
        <a:p>
          <a:pPr>
            <a:lnSpc>
              <a:spcPct val="100000"/>
            </a:lnSpc>
          </a:pPr>
          <a:r>
            <a:rPr lang="en-US" sz="2000" dirty="0">
              <a:latin typeface="Arial" panose="020B0604020202020204" pitchFamily="34" charset="0"/>
              <a:cs typeface="Arial" panose="020B0604020202020204" pitchFamily="34" charset="0"/>
            </a:rPr>
            <a:t>Home to risk-taking different labels before the mass market.</a:t>
          </a:r>
        </a:p>
      </dgm:t>
    </dgm:pt>
    <dgm:pt modelId="{D4D8456F-4C6A-46BD-9424-A4ECD960C68B}" type="parTrans" cxnId="{118190ED-CB63-46A1-94C1-54BCCB485903}">
      <dgm:prSet/>
      <dgm:spPr/>
      <dgm:t>
        <a:bodyPr/>
        <a:lstStyle/>
        <a:p>
          <a:endParaRPr lang="en-GB"/>
        </a:p>
      </dgm:t>
    </dgm:pt>
    <dgm:pt modelId="{4330216C-5CBC-4C72-8778-C36AB439BDF1}" type="sibTrans" cxnId="{118190ED-CB63-46A1-94C1-54BCCB485903}">
      <dgm:prSet phldrT="02"/>
      <dgm:spPr/>
      <dgm:t>
        <a:bodyPr/>
        <a:lstStyle/>
        <a:p>
          <a:pPr>
            <a:lnSpc>
              <a:spcPct val="100000"/>
            </a:lnSpc>
          </a:pPr>
          <a:endParaRPr lang="en-GB"/>
        </a:p>
      </dgm:t>
    </dgm:pt>
    <dgm:pt modelId="{3F10BBAC-8C1F-40A3-A51C-174150338BFC}">
      <dgm:prSet phldr="0" custT="1"/>
      <dgm:spPr/>
      <dgm:t>
        <a:bodyPr/>
        <a:lstStyle/>
        <a:p>
          <a:pPr>
            <a:lnSpc>
              <a:spcPct val="100000"/>
            </a:lnSpc>
          </a:pPr>
          <a:r>
            <a:rPr lang="en-US" sz="2000" dirty="0">
              <a:latin typeface="Arial" panose="020B0604020202020204" pitchFamily="34" charset="0"/>
              <a:cs typeface="Arial" panose="020B0604020202020204" pitchFamily="34" charset="0"/>
            </a:rPr>
            <a:t>Pop-up hosts workshops on emerging techniques, sustainable fashion.</a:t>
          </a:r>
        </a:p>
      </dgm:t>
    </dgm:pt>
    <dgm:pt modelId="{FD2D73F9-613E-4A67-83D4-A6329D88F2A7}" type="parTrans" cxnId="{4518AB25-2FE1-4CF1-B63D-0DEA6F7CFDC0}">
      <dgm:prSet/>
      <dgm:spPr/>
      <dgm:t>
        <a:bodyPr/>
        <a:lstStyle/>
        <a:p>
          <a:endParaRPr lang="en-GB"/>
        </a:p>
      </dgm:t>
    </dgm:pt>
    <dgm:pt modelId="{22B378B6-5E56-4B72-A424-18E37A5CA4A5}" type="sibTrans" cxnId="{4518AB25-2FE1-4CF1-B63D-0DEA6F7CFDC0}">
      <dgm:prSet phldrT="03"/>
      <dgm:spPr/>
      <dgm:t>
        <a:bodyPr/>
        <a:lstStyle/>
        <a:p>
          <a:pPr>
            <a:lnSpc>
              <a:spcPct val="100000"/>
            </a:lnSpc>
          </a:pPr>
          <a:endParaRPr lang="en-GB"/>
        </a:p>
      </dgm:t>
    </dgm:pt>
    <dgm:pt modelId="{3618B2E7-3430-490F-A28E-60C85EEB123C}">
      <dgm:prSet phldr="0" custT="1"/>
      <dgm:spPr/>
      <dgm:t>
        <a:bodyPr/>
        <a:lstStyle/>
        <a:p>
          <a:pPr>
            <a:lnSpc>
              <a:spcPct val="100000"/>
            </a:lnSpc>
          </a:pPr>
          <a:r>
            <a:rPr lang="en-US" sz="2000" dirty="0">
              <a:latin typeface="Arial" panose="020B0604020202020204" pitchFamily="34" charset="0"/>
              <a:cs typeface="Arial" panose="020B0604020202020204" pitchFamily="34" charset="0"/>
            </a:rPr>
            <a:t>The community board solicits suggestions for future designer/location pairings.</a:t>
          </a:r>
        </a:p>
      </dgm:t>
    </dgm:pt>
    <dgm:pt modelId="{9892D305-F3C8-4D74-993A-A8A1319D94E2}" type="parTrans" cxnId="{AE2B511B-5004-4499-8997-A25308139D96}">
      <dgm:prSet/>
      <dgm:spPr/>
      <dgm:t>
        <a:bodyPr/>
        <a:lstStyle/>
        <a:p>
          <a:endParaRPr lang="en-GB"/>
        </a:p>
      </dgm:t>
    </dgm:pt>
    <dgm:pt modelId="{A7EFA4DF-4276-46A2-816C-D996380B72CD}" type="sibTrans" cxnId="{AE2B511B-5004-4499-8997-A25308139D96}">
      <dgm:prSet phldrT="04"/>
      <dgm:spPr/>
      <dgm:t>
        <a:bodyPr/>
        <a:lstStyle/>
        <a:p>
          <a:endParaRPr lang="en-GB"/>
        </a:p>
      </dgm:t>
    </dgm:pt>
    <dgm:pt modelId="{59758BC4-B2D1-472F-9A8A-3DF48F808219}" type="pres">
      <dgm:prSet presAssocID="{A02CA70A-38AF-4B16-A4AF-93C51B0C93DA}" presName="root" presStyleCnt="0">
        <dgm:presLayoutVars>
          <dgm:dir/>
          <dgm:resizeHandles val="exact"/>
        </dgm:presLayoutVars>
      </dgm:prSet>
      <dgm:spPr/>
    </dgm:pt>
    <dgm:pt modelId="{F8DA4494-E44B-4909-840B-D74C2F33F85D}" type="pres">
      <dgm:prSet presAssocID="{A02CA70A-38AF-4B16-A4AF-93C51B0C93DA}" presName="container" presStyleCnt="0">
        <dgm:presLayoutVars>
          <dgm:dir/>
          <dgm:resizeHandles val="exact"/>
        </dgm:presLayoutVars>
      </dgm:prSet>
      <dgm:spPr/>
    </dgm:pt>
    <dgm:pt modelId="{35FCE29A-3A74-409A-89C0-D3340E981B34}" type="pres">
      <dgm:prSet presAssocID="{8F46EF1A-2F6E-4D14-9D37-9BC8EC98159A}" presName="compNode" presStyleCnt="0"/>
      <dgm:spPr/>
    </dgm:pt>
    <dgm:pt modelId="{5744257E-CFFB-4877-89A8-A1C5DA88F685}" type="pres">
      <dgm:prSet presAssocID="{8F46EF1A-2F6E-4D14-9D37-9BC8EC98159A}" presName="iconBgRect" presStyleLbl="bgShp" presStyleIdx="0" presStyleCnt="4"/>
      <dgm:spPr/>
    </dgm:pt>
    <dgm:pt modelId="{DBA5B632-B1E3-4E53-A502-930C2C5CF9AD}" type="pres">
      <dgm:prSet presAssocID="{8F46EF1A-2F6E-4D14-9D37-9BC8EC98159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gaphone"/>
        </a:ext>
      </dgm:extLst>
    </dgm:pt>
    <dgm:pt modelId="{C8E5A118-5C35-4F6A-B503-8E8CB9BAB9E7}" type="pres">
      <dgm:prSet presAssocID="{8F46EF1A-2F6E-4D14-9D37-9BC8EC98159A}" presName="spaceRect" presStyleCnt="0"/>
      <dgm:spPr/>
    </dgm:pt>
    <dgm:pt modelId="{52D1786B-F549-4912-8BFE-9CBC5E588542}" type="pres">
      <dgm:prSet presAssocID="{8F46EF1A-2F6E-4D14-9D37-9BC8EC98159A}" presName="textRect" presStyleLbl="revTx" presStyleIdx="0" presStyleCnt="4" custScaleY="95727">
        <dgm:presLayoutVars>
          <dgm:chMax val="1"/>
          <dgm:chPref val="1"/>
        </dgm:presLayoutVars>
      </dgm:prSet>
      <dgm:spPr/>
    </dgm:pt>
    <dgm:pt modelId="{130CA9F0-A434-420A-B3B3-24CCF2D90B1D}" type="pres">
      <dgm:prSet presAssocID="{8EF717F5-DA73-4BB7-8B27-884DCA3666F9}" presName="sibTrans" presStyleLbl="sibTrans2D1" presStyleIdx="0" presStyleCnt="0"/>
      <dgm:spPr/>
    </dgm:pt>
    <dgm:pt modelId="{DEF11F92-C8B8-43BD-8F5E-09E6A7A115C2}" type="pres">
      <dgm:prSet presAssocID="{5B004038-6032-4E7D-BEE6-375B1196E83F}" presName="compNode" presStyleCnt="0"/>
      <dgm:spPr/>
    </dgm:pt>
    <dgm:pt modelId="{BDE188F5-F8DF-4898-BCCE-5F122A980101}" type="pres">
      <dgm:prSet presAssocID="{5B004038-6032-4E7D-BEE6-375B1196E83F}" presName="iconBgRect" presStyleLbl="bgShp" presStyleIdx="1" presStyleCnt="4"/>
      <dgm:spPr/>
    </dgm:pt>
    <dgm:pt modelId="{E947C6F4-CD29-4A31-BF68-2BAF41ECD0A9}" type="pres">
      <dgm:prSet presAssocID="{5B004038-6032-4E7D-BEE6-375B1196E83F}"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se"/>
        </a:ext>
      </dgm:extLst>
    </dgm:pt>
    <dgm:pt modelId="{2807517D-815E-41F2-8195-52F65C7AB452}" type="pres">
      <dgm:prSet presAssocID="{5B004038-6032-4E7D-BEE6-375B1196E83F}" presName="spaceRect" presStyleCnt="0"/>
      <dgm:spPr/>
    </dgm:pt>
    <dgm:pt modelId="{82557549-6730-406A-A3A5-DBE16FBFC259}" type="pres">
      <dgm:prSet presAssocID="{5B004038-6032-4E7D-BEE6-375B1196E83F}" presName="textRect" presStyleLbl="revTx" presStyleIdx="1" presStyleCnt="4" custScaleY="127165" custLinFactNeighborX="-3860" custLinFactNeighborY="-22285">
        <dgm:presLayoutVars>
          <dgm:chMax val="1"/>
          <dgm:chPref val="1"/>
        </dgm:presLayoutVars>
      </dgm:prSet>
      <dgm:spPr/>
    </dgm:pt>
    <dgm:pt modelId="{52633604-A1D7-450A-9251-26464CF168C0}" type="pres">
      <dgm:prSet presAssocID="{4330216C-5CBC-4C72-8778-C36AB439BDF1}" presName="sibTrans" presStyleLbl="sibTrans2D1" presStyleIdx="0" presStyleCnt="0"/>
      <dgm:spPr/>
    </dgm:pt>
    <dgm:pt modelId="{C07D898D-E129-4237-B706-814888F502BF}" type="pres">
      <dgm:prSet presAssocID="{3F10BBAC-8C1F-40A3-A51C-174150338BFC}" presName="compNode" presStyleCnt="0"/>
      <dgm:spPr/>
    </dgm:pt>
    <dgm:pt modelId="{2093CD38-780A-4F18-80E4-9021CB1D2E5A}" type="pres">
      <dgm:prSet presAssocID="{3F10BBAC-8C1F-40A3-A51C-174150338BFC}" presName="iconBgRect" presStyleLbl="bgShp" presStyleIdx="2" presStyleCnt="4"/>
      <dgm:spPr/>
    </dgm:pt>
    <dgm:pt modelId="{7E9A3C1D-AB10-4266-B26B-C4D2ADDC598A}" type="pres">
      <dgm:prSet presAssocID="{3F10BBAC-8C1F-40A3-A51C-174150338BF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rty Mask"/>
        </a:ext>
      </dgm:extLst>
    </dgm:pt>
    <dgm:pt modelId="{5346D418-A429-46CF-B91A-1A82987B076D}" type="pres">
      <dgm:prSet presAssocID="{3F10BBAC-8C1F-40A3-A51C-174150338BFC}" presName="spaceRect" presStyleCnt="0"/>
      <dgm:spPr/>
    </dgm:pt>
    <dgm:pt modelId="{D033AC4B-9C22-47EB-84CB-D717A1E17878}" type="pres">
      <dgm:prSet presAssocID="{3F10BBAC-8C1F-40A3-A51C-174150338BFC}" presName="textRect" presStyleLbl="revTx" presStyleIdx="2" presStyleCnt="4">
        <dgm:presLayoutVars>
          <dgm:chMax val="1"/>
          <dgm:chPref val="1"/>
        </dgm:presLayoutVars>
      </dgm:prSet>
      <dgm:spPr/>
    </dgm:pt>
    <dgm:pt modelId="{53C47378-DA46-4166-8057-3F8BC82C8C42}" type="pres">
      <dgm:prSet presAssocID="{22B378B6-5E56-4B72-A424-18E37A5CA4A5}" presName="sibTrans" presStyleLbl="sibTrans2D1" presStyleIdx="0" presStyleCnt="0"/>
      <dgm:spPr/>
    </dgm:pt>
    <dgm:pt modelId="{C27166E9-63FE-42A5-A286-EA03F1E5B77E}" type="pres">
      <dgm:prSet presAssocID="{3618B2E7-3430-490F-A28E-60C85EEB123C}" presName="compNode" presStyleCnt="0"/>
      <dgm:spPr/>
    </dgm:pt>
    <dgm:pt modelId="{5C221742-B493-483B-A906-CF21648769A9}" type="pres">
      <dgm:prSet presAssocID="{3618B2E7-3430-490F-A28E-60C85EEB123C}" presName="iconBgRect" presStyleLbl="bgShp" presStyleIdx="3" presStyleCnt="4"/>
      <dgm:spPr/>
    </dgm:pt>
    <dgm:pt modelId="{0C8FCEB9-1AAA-49D7-BFE1-0EA132EAD8C1}" type="pres">
      <dgm:prSet presAssocID="{3618B2E7-3430-490F-A28E-60C85EEB123C}"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55C8A04B-2EF2-4AA5-B66A-2D3D6D463E60}" type="pres">
      <dgm:prSet presAssocID="{3618B2E7-3430-490F-A28E-60C85EEB123C}" presName="spaceRect" presStyleCnt="0"/>
      <dgm:spPr/>
    </dgm:pt>
    <dgm:pt modelId="{EE5F1B20-27C6-46BB-AF0D-7DD3D1640DE2}" type="pres">
      <dgm:prSet presAssocID="{3618B2E7-3430-490F-A28E-60C85EEB123C}" presName="textRect" presStyleLbl="revTx" presStyleIdx="3" presStyleCnt="4">
        <dgm:presLayoutVars>
          <dgm:chMax val="1"/>
          <dgm:chPref val="1"/>
        </dgm:presLayoutVars>
      </dgm:prSet>
      <dgm:spPr/>
    </dgm:pt>
  </dgm:ptLst>
  <dgm:cxnLst>
    <dgm:cxn modelId="{AE2B511B-5004-4499-8997-A25308139D96}" srcId="{A02CA70A-38AF-4B16-A4AF-93C51B0C93DA}" destId="{3618B2E7-3430-490F-A28E-60C85EEB123C}" srcOrd="3" destOrd="0" parTransId="{9892D305-F3C8-4D74-993A-A8A1319D94E2}" sibTransId="{A7EFA4DF-4276-46A2-816C-D996380B72CD}"/>
    <dgm:cxn modelId="{FB200722-EB2B-4B14-B860-F6707B3581C3}" srcId="{A02CA70A-38AF-4B16-A4AF-93C51B0C93DA}" destId="{8F46EF1A-2F6E-4D14-9D37-9BC8EC98159A}" srcOrd="0" destOrd="0" parTransId="{74A0B15B-8738-433E-9CD8-59155EDE743D}" sibTransId="{8EF717F5-DA73-4BB7-8B27-884DCA3666F9}"/>
    <dgm:cxn modelId="{4518AB25-2FE1-4CF1-B63D-0DEA6F7CFDC0}" srcId="{A02CA70A-38AF-4B16-A4AF-93C51B0C93DA}" destId="{3F10BBAC-8C1F-40A3-A51C-174150338BFC}" srcOrd="2" destOrd="0" parTransId="{FD2D73F9-613E-4A67-83D4-A6329D88F2A7}" sibTransId="{22B378B6-5E56-4B72-A424-18E37A5CA4A5}"/>
    <dgm:cxn modelId="{091D4369-2946-46FB-8E68-EA1901DA7FBB}" type="presOf" srcId="{3F10BBAC-8C1F-40A3-A51C-174150338BFC}" destId="{D033AC4B-9C22-47EB-84CB-D717A1E17878}" srcOrd="0" destOrd="0" presId="urn:microsoft.com/office/officeart/2018/2/layout/IconCircleList"/>
    <dgm:cxn modelId="{18279E4A-FAF1-47DF-8DED-6210186DE90D}" type="presOf" srcId="{22B378B6-5E56-4B72-A424-18E37A5CA4A5}" destId="{53C47378-DA46-4166-8057-3F8BC82C8C42}" srcOrd="0" destOrd="0" presId="urn:microsoft.com/office/officeart/2018/2/layout/IconCircleList"/>
    <dgm:cxn modelId="{8D55378D-3C4E-47D6-BD31-BBC13C49581D}" type="presOf" srcId="{4330216C-5CBC-4C72-8778-C36AB439BDF1}" destId="{52633604-A1D7-450A-9251-26464CF168C0}" srcOrd="0" destOrd="0" presId="urn:microsoft.com/office/officeart/2018/2/layout/IconCircleList"/>
    <dgm:cxn modelId="{1634F38E-EE32-4491-BD3C-BCE3B0D016B7}" type="presOf" srcId="{8EF717F5-DA73-4BB7-8B27-884DCA3666F9}" destId="{130CA9F0-A434-420A-B3B3-24CCF2D90B1D}" srcOrd="0" destOrd="0" presId="urn:microsoft.com/office/officeart/2018/2/layout/IconCircleList"/>
    <dgm:cxn modelId="{742BB4AD-9532-42E2-A978-6788C1F34F05}" type="presOf" srcId="{8F46EF1A-2F6E-4D14-9D37-9BC8EC98159A}" destId="{52D1786B-F549-4912-8BFE-9CBC5E588542}" srcOrd="0" destOrd="0" presId="urn:microsoft.com/office/officeart/2018/2/layout/IconCircleList"/>
    <dgm:cxn modelId="{02F3FEAE-A1EA-45F0-90B1-7C1F5E8C0A6E}" type="presOf" srcId="{5B004038-6032-4E7D-BEE6-375B1196E83F}" destId="{82557549-6730-406A-A3A5-DBE16FBFC259}" srcOrd="0" destOrd="0" presId="urn:microsoft.com/office/officeart/2018/2/layout/IconCircleList"/>
    <dgm:cxn modelId="{02D0AFDD-A38F-423D-9E71-519420D3732F}" type="presOf" srcId="{A02CA70A-38AF-4B16-A4AF-93C51B0C93DA}" destId="{59758BC4-B2D1-472F-9A8A-3DF48F808219}" srcOrd="0" destOrd="0" presId="urn:microsoft.com/office/officeart/2018/2/layout/IconCircleList"/>
    <dgm:cxn modelId="{5C2350E7-2F7C-4767-9FF8-5F6AB2789F9D}" type="presOf" srcId="{3618B2E7-3430-490F-A28E-60C85EEB123C}" destId="{EE5F1B20-27C6-46BB-AF0D-7DD3D1640DE2}" srcOrd="0" destOrd="0" presId="urn:microsoft.com/office/officeart/2018/2/layout/IconCircleList"/>
    <dgm:cxn modelId="{118190ED-CB63-46A1-94C1-54BCCB485903}" srcId="{A02CA70A-38AF-4B16-A4AF-93C51B0C93DA}" destId="{5B004038-6032-4E7D-BEE6-375B1196E83F}" srcOrd="1" destOrd="0" parTransId="{D4D8456F-4C6A-46BD-9424-A4ECD960C68B}" sibTransId="{4330216C-5CBC-4C72-8778-C36AB439BDF1}"/>
    <dgm:cxn modelId="{80AA6BE0-895C-4A84-899A-F88BCF319915}" type="presParOf" srcId="{59758BC4-B2D1-472F-9A8A-3DF48F808219}" destId="{F8DA4494-E44B-4909-840B-D74C2F33F85D}" srcOrd="0" destOrd="0" presId="urn:microsoft.com/office/officeart/2018/2/layout/IconCircleList"/>
    <dgm:cxn modelId="{1BF208DA-2BC9-40E1-9026-5B21F3166BD5}" type="presParOf" srcId="{F8DA4494-E44B-4909-840B-D74C2F33F85D}" destId="{35FCE29A-3A74-409A-89C0-D3340E981B34}" srcOrd="0" destOrd="0" presId="urn:microsoft.com/office/officeart/2018/2/layout/IconCircleList"/>
    <dgm:cxn modelId="{0D6C3755-D642-4AC1-BAF7-D9BCA3EEA464}" type="presParOf" srcId="{35FCE29A-3A74-409A-89C0-D3340E981B34}" destId="{5744257E-CFFB-4877-89A8-A1C5DA88F685}" srcOrd="0" destOrd="0" presId="urn:microsoft.com/office/officeart/2018/2/layout/IconCircleList"/>
    <dgm:cxn modelId="{5ECF4D5A-D3F4-4E53-9366-19F40759C7E0}" type="presParOf" srcId="{35FCE29A-3A74-409A-89C0-D3340E981B34}" destId="{DBA5B632-B1E3-4E53-A502-930C2C5CF9AD}" srcOrd="1" destOrd="0" presId="urn:microsoft.com/office/officeart/2018/2/layout/IconCircleList"/>
    <dgm:cxn modelId="{9E49329D-BC42-4D39-9D99-1E85C7EBC8A2}" type="presParOf" srcId="{35FCE29A-3A74-409A-89C0-D3340E981B34}" destId="{C8E5A118-5C35-4F6A-B503-8E8CB9BAB9E7}" srcOrd="2" destOrd="0" presId="urn:microsoft.com/office/officeart/2018/2/layout/IconCircleList"/>
    <dgm:cxn modelId="{AF7458EE-4BAE-4DD3-AA54-221101A1221B}" type="presParOf" srcId="{35FCE29A-3A74-409A-89C0-D3340E981B34}" destId="{52D1786B-F549-4912-8BFE-9CBC5E588542}" srcOrd="3" destOrd="0" presId="urn:microsoft.com/office/officeart/2018/2/layout/IconCircleList"/>
    <dgm:cxn modelId="{6A5B9029-27B6-4198-8846-5140D2EAC5C5}" type="presParOf" srcId="{F8DA4494-E44B-4909-840B-D74C2F33F85D}" destId="{130CA9F0-A434-420A-B3B3-24CCF2D90B1D}" srcOrd="1" destOrd="0" presId="urn:microsoft.com/office/officeart/2018/2/layout/IconCircleList"/>
    <dgm:cxn modelId="{204A9925-6F2B-4F49-863A-0DA48CBC6E17}" type="presParOf" srcId="{F8DA4494-E44B-4909-840B-D74C2F33F85D}" destId="{DEF11F92-C8B8-43BD-8F5E-09E6A7A115C2}" srcOrd="2" destOrd="0" presId="urn:microsoft.com/office/officeart/2018/2/layout/IconCircleList"/>
    <dgm:cxn modelId="{7182CFF0-C3C3-44E8-ABD1-7F679DE8A77D}" type="presParOf" srcId="{DEF11F92-C8B8-43BD-8F5E-09E6A7A115C2}" destId="{BDE188F5-F8DF-4898-BCCE-5F122A980101}" srcOrd="0" destOrd="0" presId="urn:microsoft.com/office/officeart/2018/2/layout/IconCircleList"/>
    <dgm:cxn modelId="{F7735453-E66C-4BD7-8D4A-C6BDF14F4F22}" type="presParOf" srcId="{DEF11F92-C8B8-43BD-8F5E-09E6A7A115C2}" destId="{E947C6F4-CD29-4A31-BF68-2BAF41ECD0A9}" srcOrd="1" destOrd="0" presId="urn:microsoft.com/office/officeart/2018/2/layout/IconCircleList"/>
    <dgm:cxn modelId="{3F7608B5-948B-49C4-BBBB-B324B96F9925}" type="presParOf" srcId="{DEF11F92-C8B8-43BD-8F5E-09E6A7A115C2}" destId="{2807517D-815E-41F2-8195-52F65C7AB452}" srcOrd="2" destOrd="0" presId="urn:microsoft.com/office/officeart/2018/2/layout/IconCircleList"/>
    <dgm:cxn modelId="{BCF88CD9-303B-434A-A950-BBE5DFFC11E3}" type="presParOf" srcId="{DEF11F92-C8B8-43BD-8F5E-09E6A7A115C2}" destId="{82557549-6730-406A-A3A5-DBE16FBFC259}" srcOrd="3" destOrd="0" presId="urn:microsoft.com/office/officeart/2018/2/layout/IconCircleList"/>
    <dgm:cxn modelId="{C5232B2D-3400-4702-9FCC-130591DE68CE}" type="presParOf" srcId="{F8DA4494-E44B-4909-840B-D74C2F33F85D}" destId="{52633604-A1D7-450A-9251-26464CF168C0}" srcOrd="3" destOrd="0" presId="urn:microsoft.com/office/officeart/2018/2/layout/IconCircleList"/>
    <dgm:cxn modelId="{700368E8-780B-4642-98B2-807E5031BD20}" type="presParOf" srcId="{F8DA4494-E44B-4909-840B-D74C2F33F85D}" destId="{C07D898D-E129-4237-B706-814888F502BF}" srcOrd="4" destOrd="0" presId="urn:microsoft.com/office/officeart/2018/2/layout/IconCircleList"/>
    <dgm:cxn modelId="{F1A6C503-EAD0-4854-95C8-19823C9C4BC1}" type="presParOf" srcId="{C07D898D-E129-4237-B706-814888F502BF}" destId="{2093CD38-780A-4F18-80E4-9021CB1D2E5A}" srcOrd="0" destOrd="0" presId="urn:microsoft.com/office/officeart/2018/2/layout/IconCircleList"/>
    <dgm:cxn modelId="{E2495A95-1CC8-4B8D-BDB3-6595EF8982FD}" type="presParOf" srcId="{C07D898D-E129-4237-B706-814888F502BF}" destId="{7E9A3C1D-AB10-4266-B26B-C4D2ADDC598A}" srcOrd="1" destOrd="0" presId="urn:microsoft.com/office/officeart/2018/2/layout/IconCircleList"/>
    <dgm:cxn modelId="{2E266748-3038-4656-97E5-A5239CF9F0D5}" type="presParOf" srcId="{C07D898D-E129-4237-B706-814888F502BF}" destId="{5346D418-A429-46CF-B91A-1A82987B076D}" srcOrd="2" destOrd="0" presId="urn:microsoft.com/office/officeart/2018/2/layout/IconCircleList"/>
    <dgm:cxn modelId="{47ED717B-3450-4B3B-BB3C-173F6F727B94}" type="presParOf" srcId="{C07D898D-E129-4237-B706-814888F502BF}" destId="{D033AC4B-9C22-47EB-84CB-D717A1E17878}" srcOrd="3" destOrd="0" presId="urn:microsoft.com/office/officeart/2018/2/layout/IconCircleList"/>
    <dgm:cxn modelId="{8262425C-E7EA-4A1F-919E-46E6D6E2C7C9}" type="presParOf" srcId="{F8DA4494-E44B-4909-840B-D74C2F33F85D}" destId="{53C47378-DA46-4166-8057-3F8BC82C8C42}" srcOrd="5" destOrd="0" presId="urn:microsoft.com/office/officeart/2018/2/layout/IconCircleList"/>
    <dgm:cxn modelId="{CC6F9D22-4D0B-4D52-B2A0-4E62D7D6D1D5}" type="presParOf" srcId="{F8DA4494-E44B-4909-840B-D74C2F33F85D}" destId="{C27166E9-63FE-42A5-A286-EA03F1E5B77E}" srcOrd="6" destOrd="0" presId="urn:microsoft.com/office/officeart/2018/2/layout/IconCircleList"/>
    <dgm:cxn modelId="{63BD31E1-9D14-40BC-BEA2-3AD21F60AF90}" type="presParOf" srcId="{C27166E9-63FE-42A5-A286-EA03F1E5B77E}" destId="{5C221742-B493-483B-A906-CF21648769A9}" srcOrd="0" destOrd="0" presId="urn:microsoft.com/office/officeart/2018/2/layout/IconCircleList"/>
    <dgm:cxn modelId="{D1ABC682-7132-4C36-9D3D-0E5BCE2E6F11}" type="presParOf" srcId="{C27166E9-63FE-42A5-A286-EA03F1E5B77E}" destId="{0C8FCEB9-1AAA-49D7-BFE1-0EA132EAD8C1}" srcOrd="1" destOrd="0" presId="urn:microsoft.com/office/officeart/2018/2/layout/IconCircleList"/>
    <dgm:cxn modelId="{52547EE7-EAF1-4BCA-94E6-6C9F71CCB3DD}" type="presParOf" srcId="{C27166E9-63FE-42A5-A286-EA03F1E5B77E}" destId="{55C8A04B-2EF2-4AA5-B66A-2D3D6D463E60}" srcOrd="2" destOrd="0" presId="urn:microsoft.com/office/officeart/2018/2/layout/IconCircleList"/>
    <dgm:cxn modelId="{049670A3-DD78-4311-8156-BD8099E1D3EB}" type="presParOf" srcId="{C27166E9-63FE-42A5-A286-EA03F1E5B77E}" destId="{EE5F1B20-27C6-46BB-AF0D-7DD3D1640DE2}"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B89F6-62C4-4D21-BF93-92DE71CD451A}">
      <dsp:nvSpPr>
        <dsp:cNvPr id="0" name=""/>
        <dsp:cNvSpPr/>
      </dsp:nvSpPr>
      <dsp:spPr>
        <a:xfrm>
          <a:off x="0" y="545"/>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4DCA6-E6BE-40FE-864A-94BC97E3218B}">
      <dsp:nvSpPr>
        <dsp:cNvPr id="0" name=""/>
        <dsp:cNvSpPr/>
      </dsp:nvSpPr>
      <dsp:spPr>
        <a:xfrm>
          <a:off x="0" y="545"/>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Introduction</a:t>
          </a:r>
        </a:p>
      </dsp:txBody>
      <dsp:txXfrm>
        <a:off x="0" y="545"/>
        <a:ext cx="10515600" cy="496768"/>
      </dsp:txXfrm>
    </dsp:sp>
    <dsp:sp modelId="{8D3BC67D-0CB2-40D4-AEC6-1F180C85CDAA}">
      <dsp:nvSpPr>
        <dsp:cNvPr id="0" name=""/>
        <dsp:cNvSpPr/>
      </dsp:nvSpPr>
      <dsp:spPr>
        <a:xfrm>
          <a:off x="0" y="49731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DE2112-D5DC-40B2-8632-7DE7F7173FDE}">
      <dsp:nvSpPr>
        <dsp:cNvPr id="0" name=""/>
        <dsp:cNvSpPr/>
      </dsp:nvSpPr>
      <dsp:spPr>
        <a:xfrm>
          <a:off x="0" y="497314"/>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Business Overview</a:t>
          </a:r>
        </a:p>
      </dsp:txBody>
      <dsp:txXfrm>
        <a:off x="0" y="497314"/>
        <a:ext cx="10515600" cy="496768"/>
      </dsp:txXfrm>
    </dsp:sp>
    <dsp:sp modelId="{9948A8FA-5EE4-4D8B-9A8A-E530337E858C}">
      <dsp:nvSpPr>
        <dsp:cNvPr id="0" name=""/>
        <dsp:cNvSpPr/>
      </dsp:nvSpPr>
      <dsp:spPr>
        <a:xfrm>
          <a:off x="0" y="994083"/>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56F039-34C8-4568-95C3-A900F16E5F13}">
      <dsp:nvSpPr>
        <dsp:cNvPr id="0" name=""/>
        <dsp:cNvSpPr/>
      </dsp:nvSpPr>
      <dsp:spPr>
        <a:xfrm>
          <a:off x="0" y="994083"/>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Management Plan</a:t>
          </a:r>
        </a:p>
      </dsp:txBody>
      <dsp:txXfrm>
        <a:off x="0" y="994083"/>
        <a:ext cx="10515600" cy="496768"/>
      </dsp:txXfrm>
    </dsp:sp>
    <dsp:sp modelId="{D4F50783-DF56-4DA5-B23F-FB6E1C3D2A4C}">
      <dsp:nvSpPr>
        <dsp:cNvPr id="0" name=""/>
        <dsp:cNvSpPr/>
      </dsp:nvSpPr>
      <dsp:spPr>
        <a:xfrm>
          <a:off x="0" y="1490852"/>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32814-B58C-4BAF-A201-F3FCC9C365D1}">
      <dsp:nvSpPr>
        <dsp:cNvPr id="0" name=""/>
        <dsp:cNvSpPr/>
      </dsp:nvSpPr>
      <dsp:spPr>
        <a:xfrm>
          <a:off x="0" y="1490852"/>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Target Market</a:t>
          </a:r>
        </a:p>
      </dsp:txBody>
      <dsp:txXfrm>
        <a:off x="0" y="1490852"/>
        <a:ext cx="10515600" cy="496768"/>
      </dsp:txXfrm>
    </dsp:sp>
    <dsp:sp modelId="{DE7C2798-6E5D-4702-A2AF-5CB35D976EA2}">
      <dsp:nvSpPr>
        <dsp:cNvPr id="0" name=""/>
        <dsp:cNvSpPr/>
      </dsp:nvSpPr>
      <dsp:spPr>
        <a:xfrm>
          <a:off x="0" y="198762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D3D9F-B740-4BD8-B460-A656AA11248E}">
      <dsp:nvSpPr>
        <dsp:cNvPr id="0" name=""/>
        <dsp:cNvSpPr/>
      </dsp:nvSpPr>
      <dsp:spPr>
        <a:xfrm>
          <a:off x="0" y="1987621"/>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Marketing Strategies</a:t>
          </a:r>
        </a:p>
      </dsp:txBody>
      <dsp:txXfrm>
        <a:off x="0" y="1987621"/>
        <a:ext cx="10515600" cy="496768"/>
      </dsp:txXfrm>
    </dsp:sp>
    <dsp:sp modelId="{1C054C9D-7A19-4563-90C0-60E1BCE5C3D5}">
      <dsp:nvSpPr>
        <dsp:cNvPr id="0" name=""/>
        <dsp:cNvSpPr/>
      </dsp:nvSpPr>
      <dsp:spPr>
        <a:xfrm>
          <a:off x="0" y="248439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D2679A-07D8-4075-B22D-4C2380D40CA9}">
      <dsp:nvSpPr>
        <dsp:cNvPr id="0" name=""/>
        <dsp:cNvSpPr/>
      </dsp:nvSpPr>
      <dsp:spPr>
        <a:xfrm>
          <a:off x="0" y="2484390"/>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Competition</a:t>
          </a:r>
        </a:p>
      </dsp:txBody>
      <dsp:txXfrm>
        <a:off x="0" y="2484390"/>
        <a:ext cx="10515600" cy="496768"/>
      </dsp:txXfrm>
    </dsp:sp>
    <dsp:sp modelId="{FD82EA62-F2F9-4CD5-8558-9BDE28C23D61}">
      <dsp:nvSpPr>
        <dsp:cNvPr id="0" name=""/>
        <dsp:cNvSpPr/>
      </dsp:nvSpPr>
      <dsp:spPr>
        <a:xfrm>
          <a:off x="0" y="2981159"/>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C968EF-11F7-4AF0-A06D-F587F3AA1583}">
      <dsp:nvSpPr>
        <dsp:cNvPr id="0" name=""/>
        <dsp:cNvSpPr/>
      </dsp:nvSpPr>
      <dsp:spPr>
        <a:xfrm>
          <a:off x="0" y="2981159"/>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Differentiation Strategies</a:t>
          </a:r>
        </a:p>
      </dsp:txBody>
      <dsp:txXfrm>
        <a:off x="0" y="2981159"/>
        <a:ext cx="10515600" cy="496768"/>
      </dsp:txXfrm>
    </dsp:sp>
    <dsp:sp modelId="{91D042A3-F46F-4ADD-82D1-A772419C3A85}">
      <dsp:nvSpPr>
        <dsp:cNvPr id="0" name=""/>
        <dsp:cNvSpPr/>
      </dsp:nvSpPr>
      <dsp:spPr>
        <a:xfrm>
          <a:off x="0" y="3477928"/>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A08AC-F4B1-4730-840C-82757B7F79CB}">
      <dsp:nvSpPr>
        <dsp:cNvPr id="0" name=""/>
        <dsp:cNvSpPr/>
      </dsp:nvSpPr>
      <dsp:spPr>
        <a:xfrm>
          <a:off x="0" y="3477928"/>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Funding Request</a:t>
          </a:r>
        </a:p>
      </dsp:txBody>
      <dsp:txXfrm>
        <a:off x="0" y="3477928"/>
        <a:ext cx="10515600" cy="496768"/>
      </dsp:txXfrm>
    </dsp:sp>
    <dsp:sp modelId="{5313E8DF-BEA5-4AD6-89A8-FB0B3CD46635}">
      <dsp:nvSpPr>
        <dsp:cNvPr id="0" name=""/>
        <dsp:cNvSpPr/>
      </dsp:nvSpPr>
      <dsp:spPr>
        <a:xfrm>
          <a:off x="0" y="3974697"/>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D10D5-D9FB-4912-90BE-B1B930110CFF}">
      <dsp:nvSpPr>
        <dsp:cNvPr id="0" name=""/>
        <dsp:cNvSpPr/>
      </dsp:nvSpPr>
      <dsp:spPr>
        <a:xfrm>
          <a:off x="0" y="3974697"/>
          <a:ext cx="10515600" cy="49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Conclusion</a:t>
          </a:r>
        </a:p>
        <a:p>
          <a:pPr marL="0" lvl="0" indent="0" algn="l" defTabSz="1244600">
            <a:lnSpc>
              <a:spcPct val="90000"/>
            </a:lnSpc>
            <a:spcBef>
              <a:spcPct val="0"/>
            </a:spcBef>
            <a:spcAft>
              <a:spcPct val="35000"/>
            </a:spcAft>
            <a:buNone/>
          </a:pPr>
          <a:endParaRPr lang="en-US" sz="2800" u="sng" kern="1200" dirty="0">
            <a:highlight>
              <a:srgbClr val="C0C0C0"/>
            </a:highlight>
            <a:latin typeface="Arial" panose="020B0604020202020204" pitchFamily="34" charset="0"/>
            <a:cs typeface="Arial" panose="020B0604020202020204" pitchFamily="34" charset="0"/>
          </a:endParaRPr>
        </a:p>
      </dsp:txBody>
      <dsp:txXfrm>
        <a:off x="0" y="3974697"/>
        <a:ext cx="10515600" cy="496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9BB01-9789-4840-83C8-17BFF523B811}">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2E39B-2E61-45D8-80E9-8FAEB0C67146}">
      <dsp:nvSpPr>
        <dsp:cNvPr id="0" name=""/>
        <dsp:cNvSpPr/>
      </dsp:nvSpPr>
      <dsp:spPr>
        <a:xfrm>
          <a:off x="375988" y="280191"/>
          <a:ext cx="683614" cy="6836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215634-9B31-481C-9C6F-9EB4492A1AE3}">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solidFill>
                <a:srgbClr val="000000"/>
              </a:solidFill>
              <a:latin typeface="Arial" panose="020B0604020202020204" pitchFamily="34" charset="0"/>
              <a:cs typeface="Arial" panose="020B0604020202020204" pitchFamily="34" charset="0"/>
            </a:rPr>
            <a:t>Local boutiques can't access flexible work/events.</a:t>
          </a:r>
        </a:p>
      </dsp:txBody>
      <dsp:txXfrm>
        <a:off x="1435590" y="531"/>
        <a:ext cx="9080009" cy="1242935"/>
      </dsp:txXfrm>
    </dsp:sp>
    <dsp:sp modelId="{988369BE-13DF-465D-97A1-4253E238321C}">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67E54-1DCE-48A6-85B4-230A1378D5CF}">
      <dsp:nvSpPr>
        <dsp:cNvPr id="0" name=""/>
        <dsp:cNvSpPr/>
      </dsp:nvSpPr>
      <dsp:spPr>
        <a:xfrm>
          <a:off x="375988" y="1833861"/>
          <a:ext cx="683614" cy="6836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AACD3-6E1C-4DD2-A154-49F5FA3ACD3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solidFill>
                <a:srgbClr val="000000"/>
              </a:solidFill>
              <a:latin typeface="Arial" panose="020B0604020202020204" pitchFamily="34" charset="0"/>
              <a:cs typeface="Arial" panose="020B0604020202020204" pitchFamily="34" charset="0"/>
            </a:rPr>
            <a:t>Online-only brands lack the social experience.</a:t>
          </a:r>
          <a:endParaRPr lang="en-US" sz="2400" kern="1200" dirty="0">
            <a:latin typeface="Arial" panose="020B0604020202020204" pitchFamily="34" charset="0"/>
            <a:cs typeface="Arial" panose="020B0604020202020204" pitchFamily="34" charset="0"/>
          </a:endParaRPr>
        </a:p>
      </dsp:txBody>
      <dsp:txXfrm>
        <a:off x="1435590" y="1554201"/>
        <a:ext cx="9080009" cy="1242935"/>
      </dsp:txXfrm>
    </dsp:sp>
    <dsp:sp modelId="{C092FCA2-2133-4775-AE90-FD22D724EC1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3A74E-F5F1-45E0-AD71-4562F069DD5E}">
      <dsp:nvSpPr>
        <dsp:cNvPr id="0" name=""/>
        <dsp:cNvSpPr/>
      </dsp:nvSpPr>
      <dsp:spPr>
        <a:xfrm>
          <a:off x="375988" y="3387531"/>
          <a:ext cx="683614" cy="6836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2921F-B0C9-4A6D-A981-BCCCCF0D8965}">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100000"/>
            </a:lnSpc>
            <a:spcBef>
              <a:spcPct val="0"/>
            </a:spcBef>
            <a:spcAft>
              <a:spcPct val="35000"/>
            </a:spcAft>
            <a:buNone/>
          </a:pPr>
          <a:r>
            <a:rPr lang="en-US" sz="2400" kern="1200" dirty="0">
              <a:solidFill>
                <a:srgbClr val="000000"/>
              </a:solidFill>
              <a:latin typeface="Arial" panose="020B0604020202020204" pitchFamily="34" charset="0"/>
              <a:cs typeface="Arial" panose="020B0604020202020204" pitchFamily="34" charset="0"/>
            </a:rPr>
            <a:t>Mobile Boutique fuels discovery through creative showroom environments</a:t>
          </a:r>
          <a:r>
            <a:rPr lang="en-US" sz="2400" kern="1200" dirty="0">
              <a:latin typeface="Arial" panose="020B0604020202020204" pitchFamily="34" charset="0"/>
              <a:cs typeface="Arial" panose="020B0604020202020204" pitchFamily="34" charset="0"/>
            </a:rPr>
            <a:t> (</a:t>
          </a:r>
          <a:r>
            <a:rPr lang="en-US" sz="2400" kern="1200" dirty="0">
              <a:solidFill>
                <a:srgbClr val="000000"/>
              </a:solidFill>
              <a:latin typeface="Arial" panose="020B0604020202020204" pitchFamily="34" charset="0"/>
              <a:cs typeface="Arial" panose="020B0604020202020204" pitchFamily="34" charset="0"/>
            </a:rPr>
            <a:t>Steen et al., 2024).</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4257E-CFFB-4877-89A8-A1C5DA88F685}">
      <dsp:nvSpPr>
        <dsp:cNvPr id="0" name=""/>
        <dsp:cNvSpPr/>
      </dsp:nvSpPr>
      <dsp:spPr>
        <a:xfrm>
          <a:off x="165008" y="752265"/>
          <a:ext cx="1570378" cy="157037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5B632-B1E3-4E53-A502-930C2C5CF9AD}">
      <dsp:nvSpPr>
        <dsp:cNvPr id="0" name=""/>
        <dsp:cNvSpPr/>
      </dsp:nvSpPr>
      <dsp:spPr>
        <a:xfrm>
          <a:off x="494787" y="1082044"/>
          <a:ext cx="910819" cy="91081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D1786B-F549-4912-8BFE-9CBC5E588542}">
      <dsp:nvSpPr>
        <dsp:cNvPr id="0" name=""/>
        <dsp:cNvSpPr/>
      </dsp:nvSpPr>
      <dsp:spPr>
        <a:xfrm>
          <a:off x="2071896" y="785816"/>
          <a:ext cx="3701605" cy="1503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Engage customers through a robust social media presence with daily updates, contests, and a local community focus.</a:t>
          </a:r>
        </a:p>
      </dsp:txBody>
      <dsp:txXfrm>
        <a:off x="2071896" y="785816"/>
        <a:ext cx="3701605" cy="1503275"/>
      </dsp:txXfrm>
    </dsp:sp>
    <dsp:sp modelId="{BDE188F5-F8DF-4898-BCCE-5F122A980101}">
      <dsp:nvSpPr>
        <dsp:cNvPr id="0" name=""/>
        <dsp:cNvSpPr/>
      </dsp:nvSpPr>
      <dsp:spPr>
        <a:xfrm>
          <a:off x="6418478" y="752265"/>
          <a:ext cx="1570378" cy="157037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7C6F4-CD29-4A31-BF68-2BAF41ECD0A9}">
      <dsp:nvSpPr>
        <dsp:cNvPr id="0" name=""/>
        <dsp:cNvSpPr/>
      </dsp:nvSpPr>
      <dsp:spPr>
        <a:xfrm>
          <a:off x="6748257" y="1082044"/>
          <a:ext cx="910819" cy="91081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57549-6730-406A-A3A5-DBE16FBFC259}">
      <dsp:nvSpPr>
        <dsp:cNvPr id="0" name=""/>
        <dsp:cNvSpPr/>
      </dsp:nvSpPr>
      <dsp:spPr>
        <a:xfrm>
          <a:off x="8182484" y="189009"/>
          <a:ext cx="3701605" cy="199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Home to risk-taking different labels before the mass market.</a:t>
          </a:r>
        </a:p>
      </dsp:txBody>
      <dsp:txXfrm>
        <a:off x="8182484" y="189009"/>
        <a:ext cx="3701605" cy="1996971"/>
      </dsp:txXfrm>
    </dsp:sp>
    <dsp:sp modelId="{2093CD38-780A-4F18-80E4-9021CB1D2E5A}">
      <dsp:nvSpPr>
        <dsp:cNvPr id="0" name=""/>
        <dsp:cNvSpPr/>
      </dsp:nvSpPr>
      <dsp:spPr>
        <a:xfrm>
          <a:off x="165008" y="3487384"/>
          <a:ext cx="1570378" cy="157037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9A3C1D-AB10-4266-B26B-C4D2ADDC598A}">
      <dsp:nvSpPr>
        <dsp:cNvPr id="0" name=""/>
        <dsp:cNvSpPr/>
      </dsp:nvSpPr>
      <dsp:spPr>
        <a:xfrm>
          <a:off x="494787" y="3817163"/>
          <a:ext cx="910819" cy="91081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3AC4B-9C22-47EB-84CB-D717A1E17878}">
      <dsp:nvSpPr>
        <dsp:cNvPr id="0" name=""/>
        <dsp:cNvSpPr/>
      </dsp:nvSpPr>
      <dsp:spPr>
        <a:xfrm>
          <a:off x="2071896" y="3487384"/>
          <a:ext cx="3701605" cy="1570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Pop-up hosts workshops on emerging techniques, sustainable fashion.</a:t>
          </a:r>
        </a:p>
      </dsp:txBody>
      <dsp:txXfrm>
        <a:off x="2071896" y="3487384"/>
        <a:ext cx="3701605" cy="1570378"/>
      </dsp:txXfrm>
    </dsp:sp>
    <dsp:sp modelId="{5C221742-B493-483B-A906-CF21648769A9}">
      <dsp:nvSpPr>
        <dsp:cNvPr id="0" name=""/>
        <dsp:cNvSpPr/>
      </dsp:nvSpPr>
      <dsp:spPr>
        <a:xfrm>
          <a:off x="6418478" y="3487384"/>
          <a:ext cx="1570378" cy="157037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FCEB9-1AAA-49D7-BFE1-0EA132EAD8C1}">
      <dsp:nvSpPr>
        <dsp:cNvPr id="0" name=""/>
        <dsp:cNvSpPr/>
      </dsp:nvSpPr>
      <dsp:spPr>
        <a:xfrm>
          <a:off x="6748257" y="3817163"/>
          <a:ext cx="910819" cy="91081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F1B20-27C6-46BB-AF0D-7DD3D1640DE2}">
      <dsp:nvSpPr>
        <dsp:cNvPr id="0" name=""/>
        <dsp:cNvSpPr/>
      </dsp:nvSpPr>
      <dsp:spPr>
        <a:xfrm>
          <a:off x="8325366" y="3487384"/>
          <a:ext cx="3701605" cy="1570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The community board solicits suggestions for future designer/location pairings.</a:t>
          </a:r>
        </a:p>
      </dsp:txBody>
      <dsp:txXfrm>
        <a:off x="8325366" y="3487384"/>
        <a:ext cx="3701605" cy="15703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1B88F2-11BE-4FAA-A92D-C03DF85E4A0E}" type="datetimeFigureOut">
              <a:rPr lang="en-US" smtClean="0"/>
              <a:t>3/20/2024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FBD9F-99C5-43F5-AC7B-5B9B8BE4CCFE}" type="slidenum">
              <a:rPr lang="en-US" smtClean="0"/>
              <a:t>‹#›</a:t>
            </a:fld>
            <a:endParaRPr lang="en-US"/>
          </a:p>
        </p:txBody>
      </p:sp>
    </p:spTree>
    <p:extLst>
      <p:ext uri="{BB962C8B-B14F-4D97-AF65-F5344CB8AC3E}">
        <p14:creationId xmlns:p14="http://schemas.microsoft.com/office/powerpoint/2010/main" val="3600380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8FBD9F-99C5-43F5-AC7B-5B9B8BE4CCFE}" type="slidenum">
              <a:rPr lang="en-US" smtClean="0"/>
              <a:t>1</a:t>
            </a:fld>
            <a:endParaRPr lang="en-US"/>
          </a:p>
        </p:txBody>
      </p:sp>
    </p:spTree>
    <p:extLst>
      <p:ext uri="{BB962C8B-B14F-4D97-AF65-F5344CB8AC3E}">
        <p14:creationId xmlns:p14="http://schemas.microsoft.com/office/powerpoint/2010/main" val="1430674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afternoon to all of you, and I appreciate you taking the time to read my proposal. I'm Gabriela, a fashion enthusiast with some retail experience, and I see opportunities for up-and-coming labels. This SWOT analysis opens the way for us to capitalize on one of the most significant trends in the fashion industry, but it also warns us about the possibility of not being able to finance the costs of running the business completely independently due to a lack of business expertise. </a:t>
            </a:r>
          </a:p>
        </p:txBody>
      </p:sp>
      <p:sp>
        <p:nvSpPr>
          <p:cNvPr id="4" name="Slide Number Placeholder 3"/>
          <p:cNvSpPr>
            <a:spLocks noGrp="1"/>
          </p:cNvSpPr>
          <p:nvPr>
            <p:ph type="sldNum" sz="quarter" idx="10"/>
          </p:nvPr>
        </p:nvSpPr>
        <p:spPr/>
        <p:txBody>
          <a:bodyPr/>
          <a:lstStyle/>
          <a:p>
            <a:fld id="{898FBD9F-99C5-43F5-AC7B-5B9B8BE4CCFE}" type="slidenum">
              <a:rPr lang="en-US" smtClean="0"/>
              <a:t>3</a:t>
            </a:fld>
            <a:endParaRPr lang="en-US"/>
          </a:p>
        </p:txBody>
      </p:sp>
    </p:spTree>
    <p:extLst>
      <p:ext uri="{BB962C8B-B14F-4D97-AF65-F5344CB8AC3E}">
        <p14:creationId xmlns:p14="http://schemas.microsoft.com/office/powerpoint/2010/main" val="2217759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Business Overview: To reach an ambitious market, Fashion Forward will run two mobile stylish cars or pop‐down stations, delivering seasonal collections to customers across the United Kingdom. Ranging from accessories to incipient trends, different labels will stock up on exhibitors’ booths opening windows for customers to make a discovery. Marketers will shift their strategy from pure online presence to becoming physically present at local events, co-working spaces, and areas in towns 30 minutes away from boutiques.</a:t>
            </a:r>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4</a:t>
            </a:fld>
            <a:endParaRPr lang="en-US"/>
          </a:p>
        </p:txBody>
      </p:sp>
    </p:spTree>
    <p:extLst>
      <p:ext uri="{BB962C8B-B14F-4D97-AF65-F5344CB8AC3E}">
        <p14:creationId xmlns:p14="http://schemas.microsoft.com/office/powerpoint/2010/main" val="571465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Myself will be the Founder and CEO who shall oversee organizational strategy, operational management, and designer/inventory control. For appropriate scalability, a Social Media Manager will be hired to act as a virtual media emissary, engaging our followers nationwide while maximizing the pop-up impact. A Fleet Supervisor role built for supervision of setup/teardown logistics at every location will ensure that the boutique experience will come without an exception at any venue.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5</a:t>
            </a:fld>
            <a:endParaRPr lang="en-US"/>
          </a:p>
        </p:txBody>
      </p:sp>
    </p:spTree>
    <p:extLst>
      <p:ext uri="{BB962C8B-B14F-4D97-AF65-F5344CB8AC3E}">
        <p14:creationId xmlns:p14="http://schemas.microsoft.com/office/powerpoint/2010/main" val="1101312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Primary viewers include commuters who need a quick break from boring divider walls along freeways, university students who go between lectures, festival goers, and millennials who need distraction from their suburban lives. However, the primary demand is from women between the ages of 20 to 35 years, who are also in this category of experiential shopping. By realizing those consumer archetypes to be particularly significant, Fashion Forward can eventually feel like a member of their tribe. They could also bring fresh fashion in consistent seasons, yet at easily accessible events.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6</a:t>
            </a:fld>
            <a:endParaRPr lang="en-US"/>
          </a:p>
        </p:txBody>
      </p:sp>
    </p:spTree>
    <p:extLst>
      <p:ext uri="{BB962C8B-B14F-4D97-AF65-F5344CB8AC3E}">
        <p14:creationId xmlns:p14="http://schemas.microsoft.com/office/powerpoint/2010/main" val="3296247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data-driven study is scheduled to debut in London, Manchester, and Brighton. Every city will host a pop-up store three times a month. By collaborating with a few well-known influencers in each city, who will showcase collection items and tell the tale of developing styles through daily story previews, we can increase the efficiency of this technique and expand our local reach. Constant social media sharing of the expansion will enhance the in-person experience for clients, who eventually will discover our shops on their own afterward.</a:t>
            </a:r>
          </a:p>
        </p:txBody>
      </p:sp>
      <p:sp>
        <p:nvSpPr>
          <p:cNvPr id="4" name="Slide Number Placeholder 3"/>
          <p:cNvSpPr>
            <a:spLocks noGrp="1"/>
          </p:cNvSpPr>
          <p:nvPr>
            <p:ph type="sldNum" sz="quarter" idx="10"/>
          </p:nvPr>
        </p:nvSpPr>
        <p:spPr/>
        <p:txBody>
          <a:bodyPr/>
          <a:lstStyle/>
          <a:p>
            <a:fld id="{898FBD9F-99C5-43F5-AC7B-5B9B8BE4CCFE}" type="slidenum">
              <a:rPr lang="en-US" smtClean="0"/>
              <a:t>7</a:t>
            </a:fld>
            <a:endParaRPr lang="en-US"/>
          </a:p>
        </p:txBody>
      </p:sp>
    </p:spTree>
    <p:extLst>
      <p:ext uri="{BB962C8B-B14F-4D97-AF65-F5344CB8AC3E}">
        <p14:creationId xmlns:p14="http://schemas.microsoft.com/office/powerpoint/2010/main" val="3249114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Conventional stores are not able to penetrate usually unexploited hubs such as music fests and co-working spaces. The online retailers' retail provides convenience but is not as socially expressive as the small-scale enterprises.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 competitors offer such an innovative mobile marketplace driving discovery through real-world showroom environments before major retailers. The aim will be to establish this new trend.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8</a:t>
            </a:fld>
            <a:endParaRPr lang="en-US"/>
          </a:p>
        </p:txBody>
      </p:sp>
    </p:spTree>
    <p:extLst>
      <p:ext uri="{BB962C8B-B14F-4D97-AF65-F5344CB8AC3E}">
        <p14:creationId xmlns:p14="http://schemas.microsoft.com/office/powerpoint/2010/main" val="4114728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Beyond flexible trucks, Fashion Forward cultivates the community. A robust social presence engages customers daily through contests and outfit inspiration tailored to each city. The showrooms will introduce different labels depending on customers’ demand and segment. Customer input will shape the future designer/location partnerships to continuously improve the experience.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9</a:t>
            </a:fld>
            <a:endParaRPr lang="en-US"/>
          </a:p>
        </p:txBody>
      </p:sp>
    </p:spTree>
    <p:extLst>
      <p:ext uri="{BB962C8B-B14F-4D97-AF65-F5344CB8AC3E}">
        <p14:creationId xmlns:p14="http://schemas.microsoft.com/office/powerpoint/2010/main" val="2532900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launch this vision, I respectfully request £50,000 total - £25k for 2 sustainable trucks, £15k inventory for three seasons, £5k legal/insurance start-up fees, and £5k initial operating costs. Within one year, our milestone is serving London, Manchester, and Brighton regions using 2 vehicles. This trial will define operations and identify opportunity areas to optimize the potential future growth.</a:t>
            </a:r>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10</a:t>
            </a:fld>
            <a:endParaRPr lang="en-US"/>
          </a:p>
        </p:txBody>
      </p:sp>
    </p:spTree>
    <p:extLst>
      <p:ext uri="{BB962C8B-B14F-4D97-AF65-F5344CB8AC3E}">
        <p14:creationId xmlns:p14="http://schemas.microsoft.com/office/powerpoint/2010/main" val="4184602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careful stewardship of your investment, Fashion Forward can establish a new experiential standard for independent designers and customers alike. I am dedicated to learning from industry mentors to minimize risks through this dynamic process. Thank you for considering supporting my project. My aim is </a:t>
            </a:r>
            <a:r>
              <a:rPr lang="en-US" dirty="0"/>
              <a:t>to encourage learning and cooperation in the fashion industry.</a:t>
            </a:r>
            <a:r>
              <a:rPr lang="en-GB"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898FBD9F-99C5-43F5-AC7B-5B9B8BE4CCFE}" type="slidenum">
              <a:rPr lang="en-US" smtClean="0"/>
              <a:t>11</a:t>
            </a:fld>
            <a:endParaRPr lang="en-US"/>
          </a:p>
        </p:txBody>
      </p:sp>
    </p:spTree>
    <p:extLst>
      <p:ext uri="{BB962C8B-B14F-4D97-AF65-F5344CB8AC3E}">
        <p14:creationId xmlns:p14="http://schemas.microsoft.com/office/powerpoint/2010/main" val="3685328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researchleap.com/how-does-marketing-strategy-influence-firm-performance-implementation-of-marketing-strategy-for-firm-success/"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sign&#10;&#10;Description automatically generated">
            <a:extLst>
              <a:ext uri="{FF2B5EF4-FFF2-40B4-BE49-F238E27FC236}">
                <a16:creationId xmlns:a16="http://schemas.microsoft.com/office/drawing/2014/main" id="{B3A54224-943E-F6CE-792B-F9C093A0A5EE}"/>
              </a:ext>
            </a:extLst>
          </p:cNvPr>
          <p:cNvPicPr>
            <a:picLocks noChangeAspect="1"/>
          </p:cNvPicPr>
          <p:nvPr/>
        </p:nvPicPr>
        <p:blipFill rotWithShape="1">
          <a:blip r:embed="rId3">
            <a:extLst>
              <a:ext uri="{28A0092B-C50C-407E-A947-70E740481C1C}">
                <a14:useLocalDpi xmlns:a14="http://schemas.microsoft.com/office/drawing/2010/main" val="0"/>
              </a:ext>
            </a:extLst>
          </a:blip>
          <a:srcRect r="-2" b="7920"/>
          <a:stretch/>
        </p:blipFill>
        <p:spPr>
          <a:xfrm>
            <a:off x="4700589" y="10"/>
            <a:ext cx="7491412" cy="2314565"/>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Startup: 5 Effective Pitching Strategies You Can Always Count On">
            <a:extLst>
              <a:ext uri="{FF2B5EF4-FFF2-40B4-BE49-F238E27FC236}">
                <a16:creationId xmlns:a16="http://schemas.microsoft.com/office/drawing/2014/main" id="{8DA46576-9527-3DE5-4A73-E4FA912E1149}"/>
              </a:ext>
            </a:extLst>
          </p:cNvPr>
          <p:cNvPicPr>
            <a:picLocks noChangeAspect="1"/>
          </p:cNvPicPr>
          <p:nvPr/>
        </p:nvPicPr>
        <p:blipFill rotWithShape="1">
          <a:blip r:embed="rId4"/>
          <a:srcRect t="8186" r="-2" b="17556"/>
          <a:stretch/>
        </p:blipFill>
        <p:spPr>
          <a:xfrm>
            <a:off x="4883024" y="2314565"/>
            <a:ext cx="7308975" cy="4543425"/>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9D1E0F05-0C52-32B3-B73F-7281E184692D}"/>
              </a:ext>
            </a:extLst>
          </p:cNvPr>
          <p:cNvSpPr>
            <a:spLocks noGrp="1"/>
          </p:cNvSpPr>
          <p:nvPr>
            <p:ph type="title"/>
          </p:nvPr>
        </p:nvSpPr>
        <p:spPr>
          <a:xfrm>
            <a:off x="438912" y="514350"/>
            <a:ext cx="5019074" cy="6343650"/>
          </a:xfrm>
        </p:spPr>
        <p:txBody>
          <a:bodyPr vert="horz" lIns="91440" tIns="45720" rIns="91440" bIns="45720" rtlCol="0" anchor="b">
            <a:normAutofit/>
          </a:bodyPr>
          <a:lstStyle/>
          <a:p>
            <a:pPr>
              <a:lnSpc>
                <a:spcPct val="150000"/>
              </a:lnSpc>
            </a:pPr>
            <a:r>
              <a:rPr lang="en-GB" altLang="en-US" sz="4800" dirty="0">
                <a:solidFill>
                  <a:schemeClr val="bg1"/>
                </a:solidFill>
                <a:latin typeface="Arial" panose="020B0604020202020204" pitchFamily="34" charset="0"/>
                <a:cs typeface="Arial" panose="020B0604020202020204" pitchFamily="34" charset="0"/>
              </a:rPr>
              <a:t>2218257</a:t>
            </a:r>
            <a:br>
              <a:rPr lang="en-GB" altLang="en-US" sz="4800" dirty="0">
                <a:solidFill>
                  <a:schemeClr val="bg1"/>
                </a:solidFill>
                <a:latin typeface="Arial" panose="020B0604020202020204" pitchFamily="34" charset="0"/>
                <a:cs typeface="Arial" panose="020B0604020202020204" pitchFamily="34" charset="0"/>
              </a:rPr>
            </a:br>
            <a:endParaRPr lang="en-US" sz="5400" kern="1200" dirty="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8" name="Rectangle 3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B971E64-F94A-909F-5E06-0AB61ECFDB69}"/>
              </a:ext>
            </a:extLst>
          </p:cNvPr>
          <p:cNvSpPr txBox="1"/>
          <p:nvPr/>
        </p:nvSpPr>
        <p:spPr>
          <a:xfrm>
            <a:off x="106214" y="1286338"/>
            <a:ext cx="5684470" cy="4433073"/>
          </a:xfrm>
          <a:prstGeom prst="rect">
            <a:avLst/>
          </a:prstGeom>
          <a:noFill/>
        </p:spPr>
        <p:txBody>
          <a:bodyPr wrap="square" rtlCol="0">
            <a:spAutoFit/>
          </a:bodyPr>
          <a:lstStyle/>
          <a:p>
            <a:pPr>
              <a:lnSpc>
                <a:spcPct val="150000"/>
              </a:lnSpc>
            </a:pPr>
            <a:r>
              <a:rPr lang="en-US" altLang="en-US" sz="3200" dirty="0">
                <a:latin typeface="Arial" panose="020B0604020202020204" pitchFamily="34" charset="0"/>
                <a:cs typeface="Arial" panose="020B0604020202020204" pitchFamily="34" charset="0"/>
              </a:rPr>
              <a:t>Module name: </a:t>
            </a:r>
            <a:r>
              <a:rPr lang="en-GB" altLang="en-US" sz="3200" dirty="0">
                <a:latin typeface="Arial" panose="020B0604020202020204" pitchFamily="34" charset="0"/>
                <a:cs typeface="Arial" panose="020B0604020202020204" pitchFamily="34" charset="0"/>
              </a:rPr>
              <a:t>Entrepreneurship</a:t>
            </a:r>
            <a:br>
              <a:rPr lang="en-US" altLang="en-US" sz="3200" dirty="0">
                <a:latin typeface="Arial" panose="020B0604020202020204" pitchFamily="34" charset="0"/>
                <a:cs typeface="Arial" panose="020B0604020202020204" pitchFamily="34" charset="0"/>
              </a:rPr>
            </a:br>
            <a:r>
              <a:rPr lang="en-US" altLang="en-US" sz="3200" dirty="0">
                <a:latin typeface="Arial" panose="020B0604020202020204" pitchFamily="34" charset="0"/>
                <a:cs typeface="Arial" panose="020B0604020202020204" pitchFamily="34" charset="0"/>
              </a:rPr>
              <a:t>Module code: LCBB5001</a:t>
            </a:r>
            <a:br>
              <a:rPr lang="en-US" altLang="en-US" sz="3200" dirty="0">
                <a:latin typeface="Arial" panose="020B0604020202020204" pitchFamily="34" charset="0"/>
                <a:cs typeface="Arial" panose="020B0604020202020204" pitchFamily="34" charset="0"/>
              </a:rPr>
            </a:br>
            <a:r>
              <a:rPr lang="en-US" altLang="en-US" sz="3200" dirty="0">
                <a:latin typeface="Arial" panose="020B0604020202020204" pitchFamily="34" charset="0"/>
                <a:cs typeface="Arial" panose="020B0604020202020204" pitchFamily="34" charset="0"/>
              </a:rPr>
              <a:t>Lecturer: Amer Kareem</a:t>
            </a:r>
            <a:br>
              <a:rPr lang="en-US"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Student: Gabriela Grudeva</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Student number: 2218257</a:t>
            </a:r>
            <a:endParaRPr lang="en-GB" sz="3200" dirty="0">
              <a:latin typeface="Arial" panose="020B0604020202020204" pitchFamily="34" charset="0"/>
              <a:cs typeface="Arial" panose="020B0604020202020204" pitchFamily="34" charset="0"/>
            </a:endParaRPr>
          </a:p>
        </p:txBody>
      </p:sp>
      <p:sp>
        <p:nvSpPr>
          <p:cNvPr id="8" name="Slide Number Placeholder 7">
            <a:extLst>
              <a:ext uri="{FF2B5EF4-FFF2-40B4-BE49-F238E27FC236}">
                <a16:creationId xmlns:a16="http://schemas.microsoft.com/office/drawing/2014/main" id="{C22020C5-CD44-19D2-9D1B-A412C43BE56B}"/>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2223069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2EC2534-E630-AF3A-BF49-BB6DECC502FC}"/>
              </a:ext>
            </a:extLst>
          </p:cNvPr>
          <p:cNvSpPr>
            <a:spLocks noGrp="1"/>
          </p:cNvSpPr>
          <p:nvPr>
            <p:ph type="title"/>
          </p:nvPr>
        </p:nvSpPr>
        <p:spPr>
          <a:xfrm>
            <a:off x="838200" y="557188"/>
            <a:ext cx="10515600" cy="1133499"/>
          </a:xfrm>
        </p:spPr>
        <p:txBody>
          <a:bodyPr>
            <a:normAutofit/>
          </a:bodyPr>
          <a:lstStyle/>
          <a:p>
            <a:pPr algn="ctr"/>
            <a:r>
              <a:rPr lang="en-US" sz="4800" dirty="0">
                <a:latin typeface="Arial" panose="020B0604020202020204" pitchFamily="34" charset="0"/>
                <a:cs typeface="Arial" panose="020B0604020202020204" pitchFamily="34" charset="0"/>
              </a:rPr>
              <a:t>Table of Contents</a:t>
            </a:r>
          </a:p>
        </p:txBody>
      </p:sp>
      <p:graphicFrame>
        <p:nvGraphicFramePr>
          <p:cNvPr id="14" name="Content Placeholder 6">
            <a:extLst>
              <a:ext uri="{FF2B5EF4-FFF2-40B4-BE49-F238E27FC236}">
                <a16:creationId xmlns:a16="http://schemas.microsoft.com/office/drawing/2014/main" id="{F840B905-1EEF-F518-0542-AA9E6E8F8780}"/>
              </a:ext>
            </a:extLst>
          </p:cNvPr>
          <p:cNvGraphicFramePr>
            <a:graphicFrameLocks noGrp="1"/>
          </p:cNvGraphicFramePr>
          <p:nvPr>
            <p:ph idx="1"/>
            <p:extLst>
              <p:ext uri="{D42A27DB-BD31-4B8C-83A1-F6EECF244321}">
                <p14:modId xmlns:p14="http://schemas.microsoft.com/office/powerpoint/2010/main" val="3906057328"/>
              </p:ext>
            </p:extLst>
          </p:nvPr>
        </p:nvGraphicFramePr>
        <p:xfrm>
          <a:off x="509588" y="1690687"/>
          <a:ext cx="10515600" cy="4472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5745-5CC2-CCAF-9B38-BBF3A3C80585}"/>
              </a:ext>
            </a:extLst>
          </p:cNvPr>
          <p:cNvSpPr>
            <a:spLocks noGrp="1"/>
          </p:cNvSpPr>
          <p:nvPr>
            <p:ph type="title"/>
          </p:nvPr>
        </p:nvSpPr>
        <p:spPr>
          <a:xfrm>
            <a:off x="382858" y="0"/>
            <a:ext cx="5251316" cy="914400"/>
          </a:xfrm>
        </p:spPr>
        <p:txBody>
          <a:bodyPr vert="horz" lIns="91440" tIns="45720" rIns="91440" bIns="45720" rtlCol="0">
            <a:normAutofit/>
          </a:bodyPr>
          <a:lstStyle/>
          <a:p>
            <a:r>
              <a:rPr lang="en-US" sz="4000" dirty="0">
                <a:latin typeface="Arial" panose="020B0604020202020204" pitchFamily="34" charset="0"/>
                <a:cs typeface="Arial" panose="020B0604020202020204" pitchFamily="34" charset="0"/>
              </a:rPr>
              <a:t>Introduction</a:t>
            </a:r>
          </a:p>
        </p:txBody>
      </p:sp>
      <p:sp>
        <p:nvSpPr>
          <p:cNvPr id="5" name="Picture Placeholder 4">
            <a:extLst>
              <a:ext uri="{FF2B5EF4-FFF2-40B4-BE49-F238E27FC236}">
                <a16:creationId xmlns:a16="http://schemas.microsoft.com/office/drawing/2014/main" id="{F5B4360F-F299-9E32-4C2A-1CCEC9DCC1B3}"/>
              </a:ext>
            </a:extLst>
          </p:cNvPr>
          <p:cNvSpPr>
            <a:spLocks noGrp="1"/>
          </p:cNvSpPr>
          <p:nvPr>
            <p:ph idx="1"/>
          </p:nvPr>
        </p:nvSpPr>
        <p:spPr>
          <a:xfrm>
            <a:off x="131691" y="914401"/>
            <a:ext cx="6511997" cy="5815012"/>
          </a:xfrm>
        </p:spPr>
        <p:txBody>
          <a:bodyPr vert="horz" lIns="91440" tIns="45720" rIns="91440" bIns="45720" rtlCol="0" anchor="t">
            <a:normAutofit fontScale="70000" lnSpcReduction="20000"/>
          </a:bodyPr>
          <a:lstStyle/>
          <a:p>
            <a:pPr>
              <a:lnSpc>
                <a:spcPct val="120000"/>
              </a:lnSpc>
              <a:buFont typeface="Arial,Sans-Serif" panose="020B0604020202020204" pitchFamily="34" charset="0"/>
            </a:pPr>
            <a:r>
              <a:rPr lang="en-US" sz="3100" dirty="0">
                <a:latin typeface="Arial" panose="020B0604020202020204" pitchFamily="34" charset="0"/>
                <a:cs typeface="Arial" panose="020B0604020202020204" pitchFamily="34" charset="0"/>
              </a:rPr>
              <a:t>Hello, my name is Gabriela, and I am a student seeking funding for my mobile boutique business </a:t>
            </a:r>
            <a:r>
              <a:rPr lang="en-US" sz="3100" b="1" u="sng" dirty="0">
                <a:latin typeface="Arial" panose="020B0604020202020204" pitchFamily="34" charset="0"/>
                <a:ea typeface="+mn-lt"/>
                <a:cs typeface="Arial" panose="020B0604020202020204" pitchFamily="34" charset="0"/>
              </a:rPr>
              <a:t>Fashion Forward</a:t>
            </a:r>
            <a:endParaRPr lang="en-US" sz="3100" b="1" u="sng" dirty="0">
              <a:latin typeface="Arial" panose="020B0604020202020204" pitchFamily="34" charset="0"/>
              <a:cs typeface="Arial" panose="020B0604020202020204" pitchFamily="34" charset="0"/>
            </a:endParaRPr>
          </a:p>
          <a:p>
            <a:pPr>
              <a:lnSpc>
                <a:spcPct val="120000"/>
              </a:lnSpc>
            </a:pPr>
            <a:r>
              <a:rPr lang="en-US" sz="3100" i="1" u="sng" dirty="0">
                <a:latin typeface="Arial" panose="020B0604020202020204" pitchFamily="34" charset="0"/>
                <a:cs typeface="Arial" panose="020B0604020202020204" pitchFamily="34" charset="0"/>
              </a:rPr>
              <a:t>SWOT</a:t>
            </a:r>
            <a:r>
              <a:rPr lang="en-US" sz="3100" dirty="0">
                <a:latin typeface="Arial" panose="020B0604020202020204" pitchFamily="34" charset="0"/>
                <a:cs typeface="Arial" panose="020B0604020202020204" pitchFamily="34" charset="0"/>
              </a:rPr>
              <a:t>:</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Strengths</a:t>
            </a:r>
            <a:r>
              <a:rPr lang="en-US" sz="3100" dirty="0">
                <a:latin typeface="Arial" panose="020B0604020202020204" pitchFamily="34" charset="0"/>
                <a:cs typeface="Arial" panose="020B0604020202020204" pitchFamily="34" charset="0"/>
              </a:rPr>
              <a:t>: </a:t>
            </a:r>
            <a:r>
              <a:rPr lang="en-US" sz="3100" dirty="0">
                <a:latin typeface="Arial" panose="020B0604020202020204" pitchFamily="34" charset="0"/>
                <a:ea typeface="+mn-lt"/>
                <a:cs typeface="Arial" panose="020B0604020202020204" pitchFamily="34" charset="0"/>
              </a:rPr>
              <a:t>Passion for fashion and discovering emerging independent brands and designers.</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Weaknesses</a:t>
            </a:r>
            <a:r>
              <a:rPr lang="en-US" sz="3100" dirty="0">
                <a:latin typeface="Arial" panose="020B0604020202020204" pitchFamily="34" charset="0"/>
                <a:cs typeface="Arial" panose="020B0604020202020204" pitchFamily="34" charset="0"/>
              </a:rPr>
              <a:t>: </a:t>
            </a:r>
            <a:r>
              <a:rPr lang="en-US" sz="3100" dirty="0">
                <a:latin typeface="Arial" panose="020B0604020202020204" pitchFamily="34" charset="0"/>
                <a:ea typeface="+mn-lt"/>
                <a:cs typeface="Arial" panose="020B0604020202020204" pitchFamily="34" charset="0"/>
              </a:rPr>
              <a:t>Limited retail management experience outside of campus roles working in boutiques</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Opportunities</a:t>
            </a:r>
            <a:r>
              <a:rPr lang="en-US" sz="3100" dirty="0">
                <a:latin typeface="Arial" panose="020B0604020202020204" pitchFamily="34" charset="0"/>
                <a:cs typeface="Arial" panose="020B0604020202020204" pitchFamily="34" charset="0"/>
              </a:rPr>
              <a:t>: </a:t>
            </a:r>
            <a:r>
              <a:rPr lang="en-US" sz="3100" dirty="0">
                <a:latin typeface="Arial" panose="020B0604020202020204" pitchFamily="34" charset="0"/>
                <a:ea typeface="+mn-lt"/>
                <a:cs typeface="Arial" panose="020B0604020202020204" pitchFamily="34" charset="0"/>
              </a:rPr>
              <a:t>Untapped demand for unique fashion options accessible to customers in flexible locations such as coworking spaces, outdoor events, and underserved communities.</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Threats</a:t>
            </a:r>
            <a:r>
              <a:rPr lang="en-US" sz="3100" dirty="0">
                <a:latin typeface="Arial" panose="020B0604020202020204" pitchFamily="34" charset="0"/>
                <a:cs typeface="Arial" panose="020B0604020202020204" pitchFamily="34" charset="0"/>
              </a:rPr>
              <a:t>: </a:t>
            </a:r>
            <a:r>
              <a:rPr lang="en-US" sz="3100" dirty="0">
                <a:latin typeface="Arial" panose="020B0604020202020204" pitchFamily="34" charset="0"/>
                <a:ea typeface="+mn-lt"/>
                <a:cs typeface="Arial" panose="020B0604020202020204" pitchFamily="34" charset="0"/>
              </a:rPr>
              <a:t>Risk that costs may exceed funding if not managed carefully due to inexperience in running a retail business independently.</a:t>
            </a:r>
          </a:p>
          <a:p>
            <a:endParaRPr lang="en-US" sz="1600" dirty="0">
              <a:cs typeface="Calibri" panose="020F0502020204030204"/>
            </a:endParaRPr>
          </a:p>
        </p:txBody>
      </p:sp>
      <p:pic>
        <p:nvPicPr>
          <p:cNvPr id="7" name="Picture 6" descr="A Mobile boutique with a chic flowery exterior. Complete from outfits ...">
            <a:extLst>
              <a:ext uri="{FF2B5EF4-FFF2-40B4-BE49-F238E27FC236}">
                <a16:creationId xmlns:a16="http://schemas.microsoft.com/office/drawing/2014/main" id="{BB06EA8C-B5EC-3BB2-593D-B31D937BDA20}"/>
              </a:ext>
            </a:extLst>
          </p:cNvPr>
          <p:cNvPicPr>
            <a:picLocks noChangeAspect="1"/>
          </p:cNvPicPr>
          <p:nvPr/>
        </p:nvPicPr>
        <p:blipFill rotWithShape="1">
          <a:blip r:embed="rId3"/>
          <a:srcRect l="5383" r="29407"/>
          <a:stretch/>
        </p:blipFill>
        <p:spPr>
          <a:xfrm>
            <a:off x="6386513" y="10"/>
            <a:ext cx="580548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4931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eet Boutique Fashion Truck - Beautiful Street Boutique Fashion Truck ...">
            <a:extLst>
              <a:ext uri="{FF2B5EF4-FFF2-40B4-BE49-F238E27FC236}">
                <a16:creationId xmlns:a16="http://schemas.microsoft.com/office/drawing/2014/main" id="{8DCA42F8-BA76-7E58-BA7D-AF24A38711F1}"/>
              </a:ext>
            </a:extLst>
          </p:cNvPr>
          <p:cNvPicPr>
            <a:picLocks noChangeAspect="1"/>
          </p:cNvPicPr>
          <p:nvPr/>
        </p:nvPicPr>
        <p:blipFill rotWithShape="1">
          <a:blip r:embed="rId3"/>
          <a:srcRect b="5436"/>
          <a:stretch/>
        </p:blipFill>
        <p:spPr>
          <a:xfrm>
            <a:off x="-174430" y="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A71BA0-5A95-DB9A-B045-CA272AEE84C8}"/>
              </a:ext>
            </a:extLst>
          </p:cNvPr>
          <p:cNvSpPr>
            <a:spLocks noGrp="1"/>
          </p:cNvSpPr>
          <p:nvPr>
            <p:ph type="title"/>
          </p:nvPr>
        </p:nvSpPr>
        <p:spPr>
          <a:xfrm>
            <a:off x="7531610" y="-10"/>
            <a:ext cx="4657341" cy="992188"/>
          </a:xfrm>
        </p:spPr>
        <p:txBody>
          <a:bodyPr>
            <a:normAutofit/>
          </a:bodyPr>
          <a:lstStyle/>
          <a:p>
            <a:pPr>
              <a:lnSpc>
                <a:spcPct val="100000"/>
              </a:lnSpc>
            </a:pPr>
            <a:r>
              <a:rPr lang="en-US" sz="4000" dirty="0">
                <a:latin typeface="Arial" panose="020B0604020202020204" pitchFamily="34" charset="0"/>
                <a:cs typeface="Arial" panose="020B0604020202020204" pitchFamily="34" charset="0"/>
              </a:rPr>
              <a:t>Business Overview</a:t>
            </a:r>
          </a:p>
        </p:txBody>
      </p:sp>
      <p:sp>
        <p:nvSpPr>
          <p:cNvPr id="3" name="Picture Placeholder 2">
            <a:extLst>
              <a:ext uri="{FF2B5EF4-FFF2-40B4-BE49-F238E27FC236}">
                <a16:creationId xmlns:a16="http://schemas.microsoft.com/office/drawing/2014/main" id="{37550633-4A43-0DE7-64BE-76BE044B07D0}"/>
              </a:ext>
            </a:extLst>
          </p:cNvPr>
          <p:cNvSpPr>
            <a:spLocks noGrp="1"/>
          </p:cNvSpPr>
          <p:nvPr>
            <p:ph idx="1"/>
          </p:nvPr>
        </p:nvSpPr>
        <p:spPr>
          <a:xfrm>
            <a:off x="7531610" y="1339031"/>
            <a:ext cx="4370193" cy="5184785"/>
          </a:xfrm>
        </p:spPr>
        <p:txBody>
          <a:bodyPr vert="horz" lIns="91440" tIns="45720" rIns="91440" bIns="45720" rtlCol="0">
            <a:normAutofit/>
          </a:bodyPr>
          <a:lstStyle/>
          <a:p>
            <a:pPr>
              <a:lnSpc>
                <a:spcPct val="100000"/>
              </a:lnSpc>
            </a:pPr>
            <a:r>
              <a:rPr lang="en-US" sz="2400" dirty="0">
                <a:latin typeface="Arial" panose="020B0604020202020204" pitchFamily="34" charset="0"/>
                <a:ea typeface="+mn-lt"/>
                <a:cs typeface="Arial" panose="020B0604020202020204" pitchFamily="34" charset="0"/>
              </a:rPr>
              <a:t>Fashion Forward will operate a fleet of 2 stylish trucks/pop-up structures.</a:t>
            </a:r>
          </a:p>
          <a:p>
            <a:pPr>
              <a:lnSpc>
                <a:spcPct val="100000"/>
              </a:lnSpc>
            </a:pPr>
            <a:r>
              <a:rPr lang="en-US" sz="2400" dirty="0">
                <a:latin typeface="Arial" panose="020B0604020202020204" pitchFamily="34" charset="0"/>
                <a:ea typeface="+mn-lt"/>
                <a:cs typeface="Arial" panose="020B0604020202020204" pitchFamily="34" charset="0"/>
              </a:rPr>
              <a:t>Curate seasonal collections from 10 independent fashion and accessory designers.</a:t>
            </a:r>
          </a:p>
          <a:p>
            <a:pPr>
              <a:lnSpc>
                <a:spcPct val="100000"/>
              </a:lnSpc>
            </a:pPr>
            <a:r>
              <a:rPr lang="en-US" sz="2400" dirty="0">
                <a:latin typeface="Arial" panose="020B0604020202020204" pitchFamily="34" charset="0"/>
                <a:ea typeface="+mn-lt"/>
                <a:cs typeface="Arial" panose="020B0604020202020204" pitchFamily="34" charset="0"/>
              </a:rPr>
              <a:t>Host pop-ups at outdoor festivals, coworking events, and underserved neighborhoods.</a:t>
            </a:r>
            <a:endParaRPr lang="en-US" sz="2400" dirty="0">
              <a:latin typeface="Arial" panose="020B0604020202020204" pitchFamily="34" charset="0"/>
              <a:cs typeface="Arial" panose="020B0604020202020204" pitchFamily="34" charset="0"/>
            </a:endParaRPr>
          </a:p>
          <a:p>
            <a:endParaRPr lang="en-US" sz="2000" dirty="0">
              <a:ea typeface="+mn-lt"/>
              <a:cs typeface="+mn-lt"/>
            </a:endParaRPr>
          </a:p>
        </p:txBody>
      </p:sp>
    </p:spTree>
    <p:extLst>
      <p:ext uri="{BB962C8B-B14F-4D97-AF65-F5344CB8AC3E}">
        <p14:creationId xmlns:p14="http://schemas.microsoft.com/office/powerpoint/2010/main" val="3231746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6C076-1552-2F46-D4B5-FB0785496A27}"/>
              </a:ext>
            </a:extLst>
          </p:cNvPr>
          <p:cNvSpPr>
            <a:spLocks noGrp="1"/>
          </p:cNvSpPr>
          <p:nvPr>
            <p:ph type="title"/>
          </p:nvPr>
        </p:nvSpPr>
        <p:spPr>
          <a:xfrm>
            <a:off x="0" y="3677274"/>
            <a:ext cx="3290887" cy="2452687"/>
          </a:xfrm>
        </p:spPr>
        <p:txBody>
          <a:bodyPr anchor="ctr">
            <a:normAutofit/>
          </a:bodyPr>
          <a:lstStyle/>
          <a:p>
            <a:pPr>
              <a:lnSpc>
                <a:spcPct val="100000"/>
              </a:lnSpc>
            </a:pPr>
            <a:r>
              <a:rPr lang="en-US" sz="4000" dirty="0">
                <a:latin typeface="Arial" panose="020B0604020202020204" pitchFamily="34" charset="0"/>
                <a:cs typeface="Arial" panose="020B0604020202020204" pitchFamily="34" charset="0"/>
              </a:rPr>
              <a:t>Management Plan</a:t>
            </a:r>
          </a:p>
        </p:txBody>
      </p:sp>
      <p:pic>
        <p:nvPicPr>
          <p:cNvPr id="4" name="Picture 3" descr="What Is Aggregate Planning? Strategies &amp; Tips - ProjectManager">
            <a:extLst>
              <a:ext uri="{FF2B5EF4-FFF2-40B4-BE49-F238E27FC236}">
                <a16:creationId xmlns:a16="http://schemas.microsoft.com/office/drawing/2014/main" id="{E03F0B84-A042-1CF7-857E-0047B9841A23}"/>
              </a:ext>
            </a:extLst>
          </p:cNvPr>
          <p:cNvPicPr>
            <a:picLocks noChangeAspect="1"/>
          </p:cNvPicPr>
          <p:nvPr/>
        </p:nvPicPr>
        <p:blipFill rotWithShape="1">
          <a:blip r:embed="rId3"/>
          <a:srcRect t="21874" b="2401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8AD7098-10EC-9FF0-0010-AC69575E1DEB}"/>
              </a:ext>
            </a:extLst>
          </p:cNvPr>
          <p:cNvSpPr>
            <a:spLocks noGrp="1"/>
          </p:cNvSpPr>
          <p:nvPr>
            <p:ph idx="1"/>
          </p:nvPr>
        </p:nvSpPr>
        <p:spPr>
          <a:xfrm>
            <a:off x="3114676" y="3429000"/>
            <a:ext cx="9077324" cy="3429000"/>
          </a:xfrm>
        </p:spPr>
        <p:txBody>
          <a:bodyPr vert="horz" lIns="91440" tIns="45720" rIns="91440" bIns="45720" rtlCol="0" anchor="ctr">
            <a:noAutofit/>
          </a:bodyPr>
          <a:lstStyle/>
          <a:p>
            <a:pPr>
              <a:lnSpc>
                <a:spcPct val="100000"/>
              </a:lnSpc>
            </a:pPr>
            <a:r>
              <a:rPr lang="en-US" sz="2400" dirty="0">
                <a:latin typeface="Arial" panose="020B0604020202020204" pitchFamily="34" charset="0"/>
                <a:ea typeface="+mn-lt"/>
                <a:cs typeface="Arial" panose="020B0604020202020204" pitchFamily="34" charset="0"/>
              </a:rPr>
              <a:t>As founder and CEO, I will oversee sourcing, operations and strategic planning.</a:t>
            </a:r>
          </a:p>
          <a:p>
            <a:pPr>
              <a:lnSpc>
                <a:spcPct val="100000"/>
              </a:lnSpc>
            </a:pPr>
            <a:r>
              <a:rPr lang="en-US" sz="2400" dirty="0">
                <a:latin typeface="Arial" panose="020B0604020202020204" pitchFamily="34" charset="0"/>
                <a:ea typeface="+mn-lt"/>
                <a:cs typeface="Arial" panose="020B0604020202020204" pitchFamily="34" charset="0"/>
              </a:rPr>
              <a:t>Hiring a social media manager with a fashion marketing degree to build a loyal follower base (Varela-Neira, Coelho, and </a:t>
            </a:r>
            <a:r>
              <a:rPr lang="en-US" sz="2400" dirty="0" err="1">
                <a:latin typeface="Arial" panose="020B0604020202020204" pitchFamily="34" charset="0"/>
                <a:ea typeface="+mn-lt"/>
                <a:cs typeface="Arial" panose="020B0604020202020204" pitchFamily="34" charset="0"/>
              </a:rPr>
              <a:t>Camoiras</a:t>
            </a:r>
            <a:r>
              <a:rPr lang="en-US" sz="2400" dirty="0">
                <a:latin typeface="Arial" panose="020B0604020202020204" pitchFamily="34" charset="0"/>
                <a:ea typeface="+mn-lt"/>
                <a:cs typeface="Arial" panose="020B0604020202020204" pitchFamily="34" charset="0"/>
              </a:rPr>
              <a:t>-Rodríguez, 2023).</a:t>
            </a:r>
          </a:p>
          <a:p>
            <a:pPr>
              <a:lnSpc>
                <a:spcPct val="100000"/>
              </a:lnSpc>
            </a:pPr>
            <a:r>
              <a:rPr lang="en-US" sz="2400" dirty="0">
                <a:latin typeface="Arial" panose="020B0604020202020204" pitchFamily="34" charset="0"/>
                <a:ea typeface="+mn-lt"/>
                <a:cs typeface="Arial" panose="020B0604020202020204" pitchFamily="34" charset="0"/>
              </a:rPr>
              <a:t> The fleet supervisor will schedule weekly pop-up routes and manage on-site logistics (Van Hoa et al .,2023).</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419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7B7B9-7886-E0BD-A5D4-E91422F56779}"/>
              </a:ext>
            </a:extLst>
          </p:cNvPr>
          <p:cNvSpPr>
            <a:spLocks noGrp="1"/>
          </p:cNvSpPr>
          <p:nvPr>
            <p:ph type="title"/>
          </p:nvPr>
        </p:nvSpPr>
        <p:spPr>
          <a:xfrm>
            <a:off x="213155" y="468304"/>
            <a:ext cx="4871452" cy="853812"/>
          </a:xfrm>
        </p:spPr>
        <p:txBody>
          <a:bodyPr anchor="b">
            <a:normAutofit/>
          </a:bodyPr>
          <a:lstStyle/>
          <a:p>
            <a:r>
              <a:rPr lang="en-US" sz="4000" dirty="0">
                <a:latin typeface="Arial" panose="020B0604020202020204" pitchFamily="34" charset="0"/>
                <a:cs typeface="Arial" panose="020B0604020202020204" pitchFamily="34" charset="0"/>
              </a:rPr>
              <a:t>Target Market</a:t>
            </a:r>
          </a:p>
        </p:txBody>
      </p:sp>
      <p:pic>
        <p:nvPicPr>
          <p:cNvPr id="4" name="Picture 3" descr="Change Your Target Market with Different Packaging - Performance Packaging">
            <a:extLst>
              <a:ext uri="{FF2B5EF4-FFF2-40B4-BE49-F238E27FC236}">
                <a16:creationId xmlns:a16="http://schemas.microsoft.com/office/drawing/2014/main" id="{2D76A391-E0F7-42B0-E0F1-4F3D025FF4BF}"/>
              </a:ext>
            </a:extLst>
          </p:cNvPr>
          <p:cNvPicPr>
            <a:picLocks noChangeAspect="1"/>
          </p:cNvPicPr>
          <p:nvPr/>
        </p:nvPicPr>
        <p:blipFill rotWithShape="1">
          <a:blip r:embed="rId3"/>
          <a:srcRect l="45719" r="8949" b="-1"/>
          <a:stretch/>
        </p:blipFill>
        <p:spPr>
          <a:xfrm>
            <a:off x="1" y="2272758"/>
            <a:ext cx="4657344" cy="458524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02495C-4FFF-846A-1131-BC473F0DB43C}"/>
              </a:ext>
            </a:extLst>
          </p:cNvPr>
          <p:cNvSpPr>
            <a:spLocks noGrp="1"/>
          </p:cNvSpPr>
          <p:nvPr>
            <p:ph idx="1"/>
          </p:nvPr>
        </p:nvSpPr>
        <p:spPr>
          <a:xfrm>
            <a:off x="5297762" y="2599387"/>
            <a:ext cx="6891190" cy="4154652"/>
          </a:xfrm>
        </p:spPr>
        <p:txBody>
          <a:bodyPr vert="horz" lIns="91440" tIns="45720" rIns="91440" bIns="45720" rtlCol="0">
            <a:noAutofit/>
          </a:bodyPr>
          <a:lstStyle/>
          <a:p>
            <a:pPr>
              <a:lnSpc>
                <a:spcPct val="100000"/>
              </a:lnSpc>
            </a:pPr>
            <a:r>
              <a:rPr lang="en-US" sz="2400" dirty="0">
                <a:latin typeface="Arial" panose="020B0604020202020204" pitchFamily="34" charset="0"/>
                <a:ea typeface="+mn-lt"/>
                <a:cs typeface="Arial" panose="020B0604020202020204" pitchFamily="34" charset="0"/>
              </a:rPr>
              <a:t>Remote workers and freelancers looking for on-site shopping near co-working spaces during breaks. </a:t>
            </a:r>
          </a:p>
          <a:p>
            <a:pPr>
              <a:lnSpc>
                <a:spcPct val="100000"/>
              </a:lnSpc>
            </a:pPr>
            <a:r>
              <a:rPr lang="en-US" sz="2400" dirty="0">
                <a:latin typeface="Arial" panose="020B0604020202020204" pitchFamily="34" charset="0"/>
                <a:ea typeface="+mn-lt"/>
                <a:cs typeface="Arial" panose="020B0604020202020204" pitchFamily="34" charset="0"/>
              </a:rPr>
              <a:t>Students seeking quick shopping for campus looks during lunch hours or between classes. </a:t>
            </a:r>
          </a:p>
          <a:p>
            <a:pPr>
              <a:lnSpc>
                <a:spcPct val="100000"/>
              </a:lnSpc>
            </a:pPr>
            <a:r>
              <a:rPr lang="en-US" sz="2400" dirty="0">
                <a:latin typeface="Arial" panose="020B0604020202020204" pitchFamily="34" charset="0"/>
                <a:ea typeface="+mn-lt"/>
                <a:cs typeface="Arial" panose="020B0604020202020204" pitchFamily="34" charset="0"/>
              </a:rPr>
              <a:t>Professionals attending outdoor festivals and events in need of outfit inspiration. </a:t>
            </a:r>
          </a:p>
          <a:p>
            <a:pPr>
              <a:lnSpc>
                <a:spcPct val="100000"/>
              </a:lnSpc>
            </a:pPr>
            <a:r>
              <a:rPr lang="en-US" sz="2400" dirty="0">
                <a:latin typeface="Arial" panose="020B0604020202020204" pitchFamily="34" charset="0"/>
                <a:ea typeface="+mn-lt"/>
                <a:cs typeface="Arial" panose="020B0604020202020204" pitchFamily="34" charset="0"/>
              </a:rPr>
              <a:t>Millennial families residing in suburban areas underserved by boutiques within a 30-minute drive. </a:t>
            </a:r>
          </a:p>
          <a:p>
            <a:pPr>
              <a:lnSpc>
                <a:spcPct val="100000"/>
              </a:lnSpc>
            </a:pPr>
            <a:r>
              <a:rPr lang="en-US" sz="2400" dirty="0">
                <a:latin typeface="Arial" panose="020B0604020202020204" pitchFamily="34" charset="0"/>
                <a:ea typeface="+mn-lt"/>
                <a:cs typeface="Arial" panose="020B0604020202020204" pitchFamily="34" charset="0"/>
              </a:rPr>
              <a:t>Women ages 20-35 comprising 70% of our target who enjoy experiential shopping</a:t>
            </a:r>
            <a:endParaRPr lang="en-US" sz="2400" dirty="0">
              <a:latin typeface="Arial" panose="020B0604020202020204" pitchFamily="34" charset="0"/>
              <a:cs typeface="Arial" panose="020B0604020202020204" pitchFamily="34" charset="0"/>
            </a:endParaRPr>
          </a:p>
        </p:txBody>
      </p:sp>
      <p:graphicFrame>
        <p:nvGraphicFramePr>
          <p:cNvPr id="5" name="Chart 4">
            <a:extLst>
              <a:ext uri="{FF2B5EF4-FFF2-40B4-BE49-F238E27FC236}">
                <a16:creationId xmlns:a16="http://schemas.microsoft.com/office/drawing/2014/main" id="{3AC01D88-6933-BE0B-EE19-638C5F6F77CF}"/>
              </a:ext>
            </a:extLst>
          </p:cNvPr>
          <p:cNvGraphicFramePr>
            <a:graphicFrameLocks/>
          </p:cNvGraphicFramePr>
          <p:nvPr>
            <p:extLst>
              <p:ext uri="{D42A27DB-BD31-4B8C-83A1-F6EECF244321}">
                <p14:modId xmlns:p14="http://schemas.microsoft.com/office/powerpoint/2010/main" val="3753107270"/>
              </p:ext>
            </p:extLst>
          </p:nvPr>
        </p:nvGraphicFramePr>
        <p:xfrm>
          <a:off x="5297762" y="103961"/>
          <a:ext cx="6464880" cy="206483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121941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in front of a wall with drawings on it&#10;&#10;Description automatically generated">
            <a:extLst>
              <a:ext uri="{FF2B5EF4-FFF2-40B4-BE49-F238E27FC236}">
                <a16:creationId xmlns:a16="http://schemas.microsoft.com/office/drawing/2014/main" id="{9D8C7CE1-99DC-5C63-88F2-60E4AF0DBAB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9643"/>
          <a:stretch/>
        </p:blipFill>
        <p:spPr>
          <a:xfrm>
            <a:off x="-276072" y="-99384"/>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BC637007-87E8-1CDC-EF21-76DE4EAF29C5}"/>
              </a:ext>
            </a:extLst>
          </p:cNvPr>
          <p:cNvSpPr>
            <a:spLocks noGrp="1"/>
          </p:cNvSpPr>
          <p:nvPr>
            <p:ph type="title"/>
          </p:nvPr>
        </p:nvSpPr>
        <p:spPr>
          <a:xfrm>
            <a:off x="5885340" y="2771775"/>
            <a:ext cx="5552090" cy="766641"/>
          </a:xfrm>
        </p:spPr>
        <p:txBody>
          <a:bodyPr anchor="b">
            <a:normAutofit/>
          </a:bodyPr>
          <a:lstStyle/>
          <a:p>
            <a:r>
              <a:rPr lang="en-US" sz="4000" dirty="0">
                <a:latin typeface="Arial" panose="020B0604020202020204" pitchFamily="34" charset="0"/>
                <a:cs typeface="Arial" panose="020B0604020202020204" pitchFamily="34" charset="0"/>
              </a:rPr>
              <a:t>Marketing Strategies</a:t>
            </a:r>
          </a:p>
        </p:txBody>
      </p:sp>
      <p:sp>
        <p:nvSpPr>
          <p:cNvPr id="3" name="Content Placeholder 2">
            <a:extLst>
              <a:ext uri="{FF2B5EF4-FFF2-40B4-BE49-F238E27FC236}">
                <a16:creationId xmlns:a16="http://schemas.microsoft.com/office/drawing/2014/main" id="{A884D35D-598B-C508-1E8C-0FD9F103C8D4}"/>
              </a:ext>
            </a:extLst>
          </p:cNvPr>
          <p:cNvSpPr>
            <a:spLocks noGrp="1"/>
          </p:cNvSpPr>
          <p:nvPr>
            <p:ph idx="1"/>
          </p:nvPr>
        </p:nvSpPr>
        <p:spPr>
          <a:xfrm>
            <a:off x="5443538" y="3734977"/>
            <a:ext cx="6165342" cy="3089149"/>
          </a:xfrm>
        </p:spPr>
        <p:txBody>
          <a:bodyPr vert="horz" lIns="91440" tIns="45720" rIns="91440" bIns="45720" rtlCol="0" anchor="t">
            <a:noAutofit/>
          </a:bodyPr>
          <a:lstStyle/>
          <a:p>
            <a:pPr>
              <a:lnSpc>
                <a:spcPct val="100000"/>
              </a:lnSpc>
            </a:pPr>
            <a:r>
              <a:rPr lang="en-US" sz="2400" dirty="0">
                <a:latin typeface="Arial" panose="020B0604020202020204" pitchFamily="34" charset="0"/>
                <a:ea typeface="+mn-lt"/>
                <a:cs typeface="Arial" panose="020B0604020202020204" pitchFamily="34" charset="0"/>
              </a:rPr>
              <a:t>3 pop-ups/month in London, Manchester, and Brighton promoted on Instagram.</a:t>
            </a:r>
            <a:endParaRPr lang="en-US" sz="2400" dirty="0">
              <a:latin typeface="Arial" panose="020B0604020202020204" pitchFamily="34" charset="0"/>
              <a:cs typeface="Arial" panose="020B0604020202020204" pitchFamily="34" charset="0"/>
            </a:endParaRPr>
          </a:p>
          <a:p>
            <a:pPr>
              <a:lnSpc>
                <a:spcPct val="100000"/>
              </a:lnSpc>
            </a:pPr>
            <a:r>
              <a:rPr lang="en-US" sz="2400" dirty="0">
                <a:latin typeface="Arial" panose="020B0604020202020204" pitchFamily="34" charset="0"/>
                <a:ea typeface="+mn-lt"/>
                <a:cs typeface="Arial" panose="020B0604020202020204" pitchFamily="34" charset="0"/>
              </a:rPr>
              <a:t>Partnerships with local influencers in each city wearing collection looks.</a:t>
            </a:r>
            <a:endParaRPr lang="en-US" sz="2400" dirty="0">
              <a:latin typeface="Arial" panose="020B0604020202020204" pitchFamily="34" charset="0"/>
              <a:cs typeface="Arial" panose="020B0604020202020204" pitchFamily="34" charset="0"/>
            </a:endParaRPr>
          </a:p>
          <a:p>
            <a:pPr>
              <a:lnSpc>
                <a:spcPct val="100000"/>
              </a:lnSpc>
            </a:pPr>
            <a:r>
              <a:rPr lang="en-US" sz="2400" dirty="0">
                <a:latin typeface="Arial" panose="020B0604020202020204" pitchFamily="34" charset="0"/>
                <a:ea typeface="+mn-lt"/>
                <a:cs typeface="Arial" panose="020B0604020202020204" pitchFamily="34" charset="0"/>
              </a:rPr>
              <a:t>Daily Instagram stories giving location-specific outfits (Kumar, and Mittal, 2020).</a:t>
            </a:r>
            <a:endParaRPr lang="en-US" sz="2400" dirty="0">
              <a:latin typeface="Arial" panose="020B0604020202020204" pitchFamily="34" charset="0"/>
              <a:cs typeface="Arial" panose="020B0604020202020204" pitchFamily="34" charset="0"/>
            </a:endParaRPr>
          </a:p>
          <a:p>
            <a:endParaRPr lang="en-US" sz="1800" dirty="0">
              <a:cs typeface="Calibri"/>
            </a:endParaRPr>
          </a:p>
        </p:txBody>
      </p:sp>
    </p:spTree>
    <p:extLst>
      <p:ext uri="{BB962C8B-B14F-4D97-AF65-F5344CB8AC3E}">
        <p14:creationId xmlns:p14="http://schemas.microsoft.com/office/powerpoint/2010/main" val="379591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858AD-3B01-0227-074E-C342819DE871}"/>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Competition</a:t>
            </a:r>
          </a:p>
        </p:txBody>
      </p:sp>
      <p:graphicFrame>
        <p:nvGraphicFramePr>
          <p:cNvPr id="5" name="Content Placeholder 2">
            <a:extLst>
              <a:ext uri="{FF2B5EF4-FFF2-40B4-BE49-F238E27FC236}">
                <a16:creationId xmlns:a16="http://schemas.microsoft.com/office/drawing/2014/main" id="{0E24108F-694A-3D4B-711E-0254DB4163BD}"/>
              </a:ext>
            </a:extLst>
          </p:cNvPr>
          <p:cNvGraphicFramePr>
            <a:graphicFrameLocks noGrp="1"/>
          </p:cNvGraphicFramePr>
          <p:nvPr>
            <p:ph idx="1"/>
            <p:extLst>
              <p:ext uri="{D42A27DB-BD31-4B8C-83A1-F6EECF244321}">
                <p14:modId xmlns:p14="http://schemas.microsoft.com/office/powerpoint/2010/main" val="28791621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3385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1B157F6-A82E-2904-118F-235332AD1B3D}"/>
              </a:ext>
            </a:extLst>
          </p:cNvPr>
          <p:cNvPicPr>
            <a:picLocks noChangeAspect="1"/>
          </p:cNvPicPr>
          <p:nvPr/>
        </p:nvPicPr>
        <p:blipFill rotWithShape="1">
          <a:blip r:embed="rId3">
            <a:duotone>
              <a:schemeClr val="bg2">
                <a:shade val="45000"/>
                <a:satMod val="135000"/>
              </a:schemeClr>
              <a:prstClr val="white"/>
            </a:duotone>
          </a:blip>
          <a:srcRect l="5014" t="25089" r="4071" b="-7"/>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0ED9D-0874-9BB4-78B3-F7D7591864CD}"/>
              </a:ext>
            </a:extLst>
          </p:cNvPr>
          <p:cNvSpPr>
            <a:spLocks noGrp="1"/>
          </p:cNvSpPr>
          <p:nvPr>
            <p:ph type="title"/>
          </p:nvPr>
        </p:nvSpPr>
        <p:spPr>
          <a:xfrm>
            <a:off x="838190" y="18256"/>
            <a:ext cx="10515600" cy="1325563"/>
          </a:xfrm>
        </p:spPr>
        <p:txBody>
          <a:bodyPr>
            <a:normAutofit/>
          </a:bodyPr>
          <a:lstStyle/>
          <a:p>
            <a:r>
              <a:rPr lang="en-US" sz="4000" dirty="0">
                <a:latin typeface="Arial" panose="020B0604020202020204" pitchFamily="34" charset="0"/>
                <a:cs typeface="Arial" panose="020B0604020202020204" pitchFamily="34" charset="0"/>
              </a:rPr>
              <a:t>Differentiation Strategies</a:t>
            </a:r>
          </a:p>
        </p:txBody>
      </p:sp>
      <p:graphicFrame>
        <p:nvGraphicFramePr>
          <p:cNvPr id="5" name="Content Placeholder 2">
            <a:extLst>
              <a:ext uri="{FF2B5EF4-FFF2-40B4-BE49-F238E27FC236}">
                <a16:creationId xmlns:a16="http://schemas.microsoft.com/office/drawing/2014/main" id="{0562932C-DADC-A5D2-2137-D580F9B22FE4}"/>
              </a:ext>
            </a:extLst>
          </p:cNvPr>
          <p:cNvGraphicFramePr>
            <a:graphicFrameLocks noGrp="1"/>
          </p:cNvGraphicFramePr>
          <p:nvPr>
            <p:ph idx="1"/>
            <p:extLst>
              <p:ext uri="{D42A27DB-BD31-4B8C-83A1-F6EECF244321}">
                <p14:modId xmlns:p14="http://schemas.microsoft.com/office/powerpoint/2010/main" val="2031642184"/>
              </p:ext>
            </p:extLst>
          </p:nvPr>
        </p:nvGraphicFramePr>
        <p:xfrm>
          <a:off x="0" y="1243013"/>
          <a:ext cx="12191980" cy="55967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85067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398170-BD82-BE5B-6FD9-62A7A40F6B8A}"/>
              </a:ext>
            </a:extLst>
          </p:cNvPr>
          <p:cNvSpPr>
            <a:spLocks noGrp="1"/>
          </p:cNvSpPr>
          <p:nvPr>
            <p:ph type="title"/>
          </p:nvPr>
        </p:nvSpPr>
        <p:spPr>
          <a:xfrm>
            <a:off x="6543015" y="323896"/>
            <a:ext cx="5548891" cy="1058229"/>
          </a:xfrm>
        </p:spPr>
        <p:txBody>
          <a:bodyPr anchor="t">
            <a:normAutofit/>
          </a:bodyPr>
          <a:lstStyle/>
          <a:p>
            <a:r>
              <a:rPr lang="en-US" sz="4000" dirty="0">
                <a:latin typeface="Arial" panose="020B0604020202020204" pitchFamily="34" charset="0"/>
                <a:cs typeface="Arial" panose="020B0604020202020204" pitchFamily="34" charset="0"/>
              </a:rPr>
              <a:t>Funding Requirements</a:t>
            </a:r>
          </a:p>
        </p:txBody>
      </p:sp>
      <p:pic>
        <p:nvPicPr>
          <p:cNvPr id="4" name="Picture 3" descr="6 Realistic Ways to Fund Your New Business - Corporate Vision Magazine">
            <a:extLst>
              <a:ext uri="{FF2B5EF4-FFF2-40B4-BE49-F238E27FC236}">
                <a16:creationId xmlns:a16="http://schemas.microsoft.com/office/drawing/2014/main" id="{57D76F62-E307-1992-E49B-9DB1A53EFFF7}"/>
              </a:ext>
            </a:extLst>
          </p:cNvPr>
          <p:cNvPicPr>
            <a:picLocks noChangeAspect="1"/>
          </p:cNvPicPr>
          <p:nvPr/>
        </p:nvPicPr>
        <p:blipFill rotWithShape="1">
          <a:blip r:embed="rId3"/>
          <a:srcRect l="1343" r="2003"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8BDF0CA-4DAB-AE02-F3E3-575604D475EF}"/>
              </a:ext>
            </a:extLst>
          </p:cNvPr>
          <p:cNvSpPr>
            <a:spLocks noGrp="1"/>
          </p:cNvSpPr>
          <p:nvPr>
            <p:ph idx="1"/>
          </p:nvPr>
        </p:nvSpPr>
        <p:spPr>
          <a:xfrm>
            <a:off x="6537511" y="1243014"/>
            <a:ext cx="5559897" cy="5401628"/>
          </a:xfrm>
        </p:spPr>
        <p:txBody>
          <a:bodyPr vert="horz" lIns="91440" tIns="45720" rIns="91440" bIns="45720" rtlCol="0" anchor="t">
            <a:normAutofit/>
          </a:bodyPr>
          <a:lstStyle/>
          <a:p>
            <a:pPr algn="just">
              <a:lnSpc>
                <a:spcPct val="100000"/>
              </a:lnSpc>
            </a:pPr>
            <a:r>
              <a:rPr lang="en-US" sz="2400" dirty="0">
                <a:latin typeface="Arial" panose="020B0604020202020204" pitchFamily="34" charset="0"/>
                <a:ea typeface="+mn-lt"/>
                <a:cs typeface="Arial" panose="020B0604020202020204" pitchFamily="34" charset="0"/>
              </a:rPr>
              <a:t>Request £50,000 total funding amount.</a:t>
            </a:r>
            <a:endParaRPr lang="en-US" sz="2400" dirty="0">
              <a:latin typeface="Arial" panose="020B0604020202020204" pitchFamily="34" charset="0"/>
              <a:cs typeface="Arial" panose="020B0604020202020204" pitchFamily="34" charset="0"/>
            </a:endParaRPr>
          </a:p>
          <a:p>
            <a:pPr algn="just">
              <a:lnSpc>
                <a:spcPct val="100000"/>
              </a:lnSpc>
            </a:pPr>
            <a:r>
              <a:rPr lang="en-US" sz="2400" dirty="0">
                <a:latin typeface="Arial" panose="020B0604020202020204" pitchFamily="34" charset="0"/>
                <a:ea typeface="+mn-lt"/>
                <a:cs typeface="Arial" panose="020B0604020202020204" pitchFamily="34" charset="0"/>
              </a:rPr>
              <a:t>£25,000 for 2 refurbished sustainable trucks</a:t>
            </a:r>
            <a:endParaRPr lang="en-US" sz="2400" dirty="0">
              <a:latin typeface="Arial" panose="020B0604020202020204" pitchFamily="34" charset="0"/>
              <a:cs typeface="Arial" panose="020B0604020202020204" pitchFamily="34" charset="0"/>
            </a:endParaRPr>
          </a:p>
          <a:p>
            <a:pPr algn="just">
              <a:lnSpc>
                <a:spcPct val="100000"/>
              </a:lnSpc>
            </a:pPr>
            <a:r>
              <a:rPr lang="en-US" sz="2400" dirty="0">
                <a:latin typeface="Arial" panose="020B0604020202020204" pitchFamily="34" charset="0"/>
                <a:ea typeface="+mn-lt"/>
                <a:cs typeface="Arial" panose="020B0604020202020204" pitchFamily="34" charset="0"/>
              </a:rPr>
              <a:t>£15,000 inventory (3 seasons)</a:t>
            </a:r>
            <a:endParaRPr lang="en-US" sz="2400" dirty="0">
              <a:latin typeface="Arial" panose="020B0604020202020204" pitchFamily="34" charset="0"/>
              <a:cs typeface="Arial" panose="020B0604020202020204" pitchFamily="34" charset="0"/>
            </a:endParaRPr>
          </a:p>
          <a:p>
            <a:pPr algn="just">
              <a:lnSpc>
                <a:spcPct val="100000"/>
              </a:lnSpc>
            </a:pPr>
            <a:r>
              <a:rPr lang="en-US" sz="2400" dirty="0">
                <a:latin typeface="Arial" panose="020B0604020202020204" pitchFamily="34" charset="0"/>
                <a:ea typeface="+mn-lt"/>
                <a:cs typeface="Arial" panose="020B0604020202020204" pitchFamily="34" charset="0"/>
              </a:rPr>
              <a:t>£5,000 for legal and insurance setup fees.</a:t>
            </a:r>
            <a:endParaRPr lang="en-US" sz="2400" dirty="0">
              <a:latin typeface="Arial" panose="020B0604020202020204" pitchFamily="34" charset="0"/>
              <a:cs typeface="Arial" panose="020B0604020202020204" pitchFamily="34" charset="0"/>
            </a:endParaRPr>
          </a:p>
          <a:p>
            <a:pPr algn="just">
              <a:lnSpc>
                <a:spcPct val="100000"/>
              </a:lnSpc>
            </a:pPr>
            <a:r>
              <a:rPr lang="en-US" sz="2400" dirty="0">
                <a:latin typeface="Arial" panose="020B0604020202020204" pitchFamily="34" charset="0"/>
                <a:ea typeface="+mn-lt"/>
                <a:cs typeface="Arial" panose="020B0604020202020204" pitchFamily="34" charset="0"/>
              </a:rPr>
              <a:t>£5,000 for 6 months of operations.</a:t>
            </a:r>
          </a:p>
          <a:p>
            <a:pPr algn="just">
              <a:lnSpc>
                <a:spcPct val="100000"/>
              </a:lnSpc>
            </a:pPr>
            <a:r>
              <a:rPr lang="en-US" sz="2400" dirty="0">
                <a:latin typeface="Arial" panose="020B0604020202020204" pitchFamily="34" charset="0"/>
                <a:ea typeface="+mn-lt"/>
                <a:cs typeface="Arial" panose="020B0604020202020204" pitchFamily="34" charset="0"/>
              </a:rPr>
              <a:t>Milestone: Serve 2 key regions with 2 trucks within 1 year, then expand nationwide.</a:t>
            </a:r>
            <a:endParaRPr lang="en-US" sz="2400" dirty="0">
              <a:latin typeface="Arial" panose="020B0604020202020204" pitchFamily="34" charset="0"/>
              <a:cs typeface="Arial" panose="020B0604020202020204" pitchFamily="34" charset="0"/>
            </a:endParaRPr>
          </a:p>
          <a:p>
            <a:endParaRPr lang="en-US" sz="2400" dirty="0">
              <a:cs typeface="Calibri"/>
            </a:endParaRPr>
          </a:p>
        </p:txBody>
      </p:sp>
      <p:graphicFrame>
        <p:nvGraphicFramePr>
          <p:cNvPr id="6" name="Chart 5">
            <a:extLst>
              <a:ext uri="{FF2B5EF4-FFF2-40B4-BE49-F238E27FC236}">
                <a16:creationId xmlns:a16="http://schemas.microsoft.com/office/drawing/2014/main" id="{907D049A-0101-40BF-7B67-4D4537635BB6}"/>
              </a:ext>
            </a:extLst>
          </p:cNvPr>
          <p:cNvGraphicFramePr>
            <a:graphicFrameLocks/>
          </p:cNvGraphicFramePr>
          <p:nvPr>
            <p:extLst>
              <p:ext uri="{D42A27DB-BD31-4B8C-83A1-F6EECF244321}">
                <p14:modId xmlns:p14="http://schemas.microsoft.com/office/powerpoint/2010/main" val="217617289"/>
              </p:ext>
            </p:extLst>
          </p:nvPr>
        </p:nvGraphicFramePr>
        <p:xfrm>
          <a:off x="276227" y="89535"/>
          <a:ext cx="5114923" cy="3015616"/>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321088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89303-5619-3F4B-FF23-F0B74DC31D8A}"/>
              </a:ext>
            </a:extLst>
          </p:cNvPr>
          <p:cNvSpPr>
            <a:spLocks noGrp="1"/>
          </p:cNvSpPr>
          <p:nvPr>
            <p:ph type="title"/>
          </p:nvPr>
        </p:nvSpPr>
        <p:spPr>
          <a:xfrm>
            <a:off x="7" y="82887"/>
            <a:ext cx="5334197" cy="1070068"/>
          </a:xfrm>
        </p:spPr>
        <p:txBody>
          <a:bodyPr anchor="ctr">
            <a:normAutofit/>
          </a:bodyPr>
          <a:lstStyle/>
          <a:p>
            <a:r>
              <a:rPr lang="en-US" sz="40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5E37CF3-CDCD-CABB-CB97-2FAE0414C18A}"/>
              </a:ext>
            </a:extLst>
          </p:cNvPr>
          <p:cNvSpPr>
            <a:spLocks noGrp="1"/>
          </p:cNvSpPr>
          <p:nvPr>
            <p:ph idx="1"/>
          </p:nvPr>
        </p:nvSpPr>
        <p:spPr>
          <a:xfrm>
            <a:off x="0" y="928688"/>
            <a:ext cx="6686549" cy="5846425"/>
          </a:xfrm>
        </p:spPr>
        <p:txBody>
          <a:bodyPr vert="horz" lIns="91440" tIns="45720" rIns="91440" bIns="45720" rtlCol="0" anchor="ctr">
            <a:noAutofit/>
          </a:bodyPr>
          <a:lstStyle/>
          <a:p>
            <a:pPr marL="0" indent="0" algn="just">
              <a:lnSpc>
                <a:spcPct val="100000"/>
              </a:lnSpc>
              <a:buNone/>
            </a:pPr>
            <a:r>
              <a:rPr lang="en-US" dirty="0">
                <a:latin typeface="Arial" panose="020B0604020202020204" pitchFamily="34" charset="0"/>
                <a:ea typeface="+mn-lt"/>
                <a:cs typeface="Arial" panose="020B0604020202020204" pitchFamily="34" charset="0"/>
              </a:rPr>
              <a:t>In the dynamic landscape of the fashion industry, there is a unique opportunity for an innovative retail model to emerge. By seizing this chance, brands can not only gain valuable experience but also establish a loyal network across the UK. The investment in such ventures not only fuels growth but also supports the visionaries who will shape the future of fashion.</a:t>
            </a:r>
            <a:endParaRPr lang="en-US" dirty="0">
              <a:latin typeface="Arial" panose="020B0604020202020204" pitchFamily="34" charset="0"/>
              <a:cs typeface="Arial" panose="020B0604020202020204" pitchFamily="34" charset="0"/>
            </a:endParaRPr>
          </a:p>
        </p:txBody>
      </p:sp>
      <p:pic>
        <p:nvPicPr>
          <p:cNvPr id="24" name="Picture 23" descr="Abstract blurred background of department store">
            <a:extLst>
              <a:ext uri="{FF2B5EF4-FFF2-40B4-BE49-F238E27FC236}">
                <a16:creationId xmlns:a16="http://schemas.microsoft.com/office/drawing/2014/main" id="{6061C915-4771-5E03-45FA-E7B06D6A5A1C}"/>
              </a:ext>
            </a:extLst>
          </p:cNvPr>
          <p:cNvPicPr>
            <a:picLocks noChangeAspect="1"/>
          </p:cNvPicPr>
          <p:nvPr/>
        </p:nvPicPr>
        <p:blipFill rotWithShape="1">
          <a:blip r:embed="rId3"/>
          <a:srcRect l="18384" r="29855"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5023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69F78-406E-B8A9-1325-36A139056090}"/>
              </a:ext>
            </a:extLst>
          </p:cNvPr>
          <p:cNvSpPr>
            <a:spLocks noGrp="1"/>
          </p:cNvSpPr>
          <p:nvPr>
            <p:ph type="title"/>
          </p:nvPr>
        </p:nvSpPr>
        <p:spPr>
          <a:xfrm>
            <a:off x="838200" y="449151"/>
            <a:ext cx="10515600" cy="791645"/>
          </a:xfrm>
        </p:spPr>
        <p:txBody>
          <a:bodyPr>
            <a:normAutofit/>
          </a:bodyPr>
          <a:lstStyle/>
          <a:p>
            <a:r>
              <a:rPr lang="en-US" sz="4000" dirty="0">
                <a:latin typeface="Arial" panose="020B0604020202020204" pitchFamily="34" charset="0"/>
                <a:cs typeface="Arial" panose="020B0604020202020204" pitchFamily="34" charset="0"/>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B8AA5B-6EDD-BD9C-6C28-D9AF62FC0647}"/>
              </a:ext>
            </a:extLst>
          </p:cNvPr>
          <p:cNvSpPr>
            <a:spLocks noGrp="1"/>
          </p:cNvSpPr>
          <p:nvPr>
            <p:ph idx="1"/>
          </p:nvPr>
        </p:nvSpPr>
        <p:spPr>
          <a:xfrm>
            <a:off x="0" y="1990112"/>
            <a:ext cx="12072938" cy="4563491"/>
          </a:xfrm>
        </p:spPr>
        <p:txBody>
          <a:bodyPr vert="horz" lIns="91440" tIns="45720" rIns="91440" bIns="45720" rtlCol="0" anchor="t">
            <a:normAutofit/>
          </a:bodyPr>
          <a:lstStyle/>
          <a:p>
            <a:pPr algn="just">
              <a:lnSpc>
                <a:spcPct val="150000"/>
              </a:lnSpc>
            </a:pPr>
            <a:r>
              <a:rPr lang="en-US" sz="2400" dirty="0">
                <a:solidFill>
                  <a:srgbClr val="000000"/>
                </a:solidFill>
                <a:latin typeface="Arial" panose="020B0604020202020204" pitchFamily="34" charset="0"/>
                <a:cs typeface="Arial" panose="020B0604020202020204" pitchFamily="34" charset="0"/>
              </a:rPr>
              <a:t>Varela-Neira, C. Coelho, F. and </a:t>
            </a:r>
            <a:r>
              <a:rPr lang="en-US" sz="2400" dirty="0" err="1">
                <a:solidFill>
                  <a:srgbClr val="000000"/>
                </a:solidFill>
                <a:latin typeface="Arial" panose="020B0604020202020204" pitchFamily="34" charset="0"/>
                <a:cs typeface="Arial" panose="020B0604020202020204" pitchFamily="34" charset="0"/>
              </a:rPr>
              <a:t>Camoiras</a:t>
            </a:r>
            <a:r>
              <a:rPr lang="en-US" sz="2400" dirty="0">
                <a:solidFill>
                  <a:srgbClr val="000000"/>
                </a:solidFill>
                <a:latin typeface="Arial" panose="020B0604020202020204" pitchFamily="34" charset="0"/>
                <a:cs typeface="Arial" panose="020B0604020202020204" pitchFamily="34" charset="0"/>
              </a:rPr>
              <a:t>-Rodríguez, Z. (2023). ‘Social media managers customer orientation, service climate and social media followers.’ </a:t>
            </a:r>
            <a:r>
              <a:rPr lang="en-US" sz="2400" i="1" dirty="0">
                <a:solidFill>
                  <a:srgbClr val="000000"/>
                </a:solidFill>
                <a:latin typeface="Arial" panose="020B0604020202020204" pitchFamily="34" charset="0"/>
                <a:cs typeface="Arial" panose="020B0604020202020204" pitchFamily="34" charset="0"/>
              </a:rPr>
              <a:t>Willingness to pay: moderated mediation model with triadic data. European Journal of Marketing</a:t>
            </a:r>
            <a:r>
              <a:rPr lang="en-US" sz="2400" dirty="0">
                <a:solidFill>
                  <a:srgbClr val="000000"/>
                </a:solidFill>
                <a:latin typeface="Arial" panose="020B0604020202020204" pitchFamily="34" charset="0"/>
                <a:cs typeface="Arial" panose="020B0604020202020204" pitchFamily="34" charset="0"/>
              </a:rPr>
              <a:t>, 57(4), pp.1130-1160.</a:t>
            </a:r>
          </a:p>
          <a:p>
            <a:pPr algn="just">
              <a:lnSpc>
                <a:spcPct val="150000"/>
              </a:lnSpc>
            </a:pPr>
            <a:r>
              <a:rPr lang="en-US" sz="2400" dirty="0">
                <a:solidFill>
                  <a:srgbClr val="000000"/>
                </a:solidFill>
                <a:latin typeface="Arial" panose="020B0604020202020204" pitchFamily="34" charset="0"/>
                <a:cs typeface="Arial" panose="020B0604020202020204" pitchFamily="34" charset="0"/>
              </a:rPr>
              <a:t>Van Hoa, N. Van Thu, P. Dat, N.T. and Loan, L.T., (2023). ‘Analysis of the business environment of the logistics and the construction industry in Vietnam after COVID-19.’ </a:t>
            </a:r>
            <a:r>
              <a:rPr lang="en-US" sz="2400" i="1" dirty="0">
                <a:solidFill>
                  <a:srgbClr val="000000"/>
                </a:solidFill>
                <a:latin typeface="Arial" panose="020B0604020202020204" pitchFamily="34" charset="0"/>
                <a:cs typeface="Arial" panose="020B0604020202020204" pitchFamily="34" charset="0"/>
              </a:rPr>
              <a:t>International Journal of Advanced Multidisciplinary Research and Studies</a:t>
            </a:r>
            <a:r>
              <a:rPr lang="en-US" sz="2400" dirty="0">
                <a:solidFill>
                  <a:srgbClr val="000000"/>
                </a:solidFill>
                <a:latin typeface="Arial" panose="020B0604020202020204" pitchFamily="34" charset="0"/>
                <a:cs typeface="Arial" panose="020B0604020202020204" pitchFamily="34" charset="0"/>
              </a:rPr>
              <a:t>, 3(1), pp.316-328.</a:t>
            </a:r>
          </a:p>
        </p:txBody>
      </p:sp>
    </p:spTree>
    <p:extLst>
      <p:ext uri="{BB962C8B-B14F-4D97-AF65-F5344CB8AC3E}">
        <p14:creationId xmlns:p14="http://schemas.microsoft.com/office/powerpoint/2010/main" val="150243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FBFF01-B3AB-26B8-7EEF-84DF89B116DD}"/>
              </a:ext>
            </a:extLst>
          </p:cNvPr>
          <p:cNvSpPr txBox="1"/>
          <p:nvPr/>
        </p:nvSpPr>
        <p:spPr>
          <a:xfrm>
            <a:off x="-109537" y="-142875"/>
            <a:ext cx="12115799" cy="837152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b="0" i="0" dirty="0">
                <a:solidFill>
                  <a:srgbClr val="222222"/>
                </a:solidFill>
                <a:effectLst/>
                <a:latin typeface="Arial" panose="020B0604020202020204" pitchFamily="34" charset="0"/>
                <a:cs typeface="Arial" panose="020B0604020202020204" pitchFamily="34" charset="0"/>
              </a:rPr>
              <a:t>Williams, S. (2019) </a:t>
            </a:r>
            <a:r>
              <a:rPr lang="en-US" sz="2400" b="0" i="1" dirty="0">
                <a:solidFill>
                  <a:srgbClr val="222222"/>
                </a:solidFill>
                <a:effectLst/>
                <a:latin typeface="Arial" panose="020B0604020202020204" pitchFamily="34" charset="0"/>
                <a:cs typeface="Arial" panose="020B0604020202020204" pitchFamily="34" charset="0"/>
              </a:rPr>
              <a:t>The financial times guide to business start up 2019/20.</a:t>
            </a:r>
            <a:r>
              <a:rPr lang="en-US" sz="2400" b="0" i="0" dirty="0">
                <a:solidFill>
                  <a:srgbClr val="222222"/>
                </a:solidFill>
                <a:effectLst/>
                <a:latin typeface="Arial" panose="020B0604020202020204" pitchFamily="34" charset="0"/>
                <a:cs typeface="Arial" panose="020B0604020202020204" pitchFamily="34" charset="0"/>
              </a:rPr>
              <a:t> 31st </a:t>
            </a:r>
            <a:r>
              <a:rPr lang="en-US" sz="2400" b="0" i="0" dirty="0" err="1">
                <a:solidFill>
                  <a:srgbClr val="222222"/>
                </a:solidFill>
                <a:effectLst/>
                <a:latin typeface="Arial" panose="020B0604020202020204" pitchFamily="34" charset="0"/>
                <a:cs typeface="Arial" panose="020B0604020202020204" pitchFamily="34" charset="0"/>
              </a:rPr>
              <a:t>edn</a:t>
            </a:r>
            <a:r>
              <a:rPr lang="en-US" sz="2400" b="0" i="0" dirty="0">
                <a:solidFill>
                  <a:srgbClr val="222222"/>
                </a:solidFill>
                <a:effectLst/>
                <a:latin typeface="Arial" panose="020B0604020202020204" pitchFamily="34" charset="0"/>
                <a:cs typeface="Arial" panose="020B0604020202020204" pitchFamily="34" charset="0"/>
              </a:rPr>
              <a:t>. Harlow: Ft Publishing.</a:t>
            </a:r>
          </a:p>
          <a:p>
            <a:pPr marL="285750" indent="-285750" algn="just">
              <a:lnSpc>
                <a:spcPct val="150000"/>
              </a:lnSpc>
              <a:spcAft>
                <a:spcPts val="800"/>
              </a:spcAft>
              <a:buFont typeface="Arial" panose="020B0604020202020204" pitchFamily="34" charset="0"/>
              <a:buChar char="•"/>
            </a:pPr>
            <a:r>
              <a:rPr lang="en-US" sz="2400" b="0" i="0" dirty="0">
                <a:solidFill>
                  <a:srgbClr val="222222"/>
                </a:solidFill>
                <a:effectLst/>
                <a:latin typeface="Arial" panose="020B0604020202020204" pitchFamily="34" charset="0"/>
                <a:cs typeface="Arial" panose="020B0604020202020204" pitchFamily="34" charset="0"/>
              </a:rPr>
              <a:t>Barringer, B.R. and Ireland, R.D. (2019) </a:t>
            </a:r>
            <a:r>
              <a:rPr lang="en-US" sz="2400" b="0" i="1" dirty="0">
                <a:solidFill>
                  <a:srgbClr val="222222"/>
                </a:solidFill>
                <a:effectLst/>
                <a:latin typeface="Arial" panose="020B0604020202020204" pitchFamily="34" charset="0"/>
                <a:cs typeface="Arial" panose="020B0604020202020204" pitchFamily="34" charset="0"/>
              </a:rPr>
              <a:t>Entrepreneurship: successfully launching new ventures.</a:t>
            </a:r>
            <a:r>
              <a:rPr lang="en-US" sz="2400" b="0" i="0" dirty="0">
                <a:solidFill>
                  <a:srgbClr val="222222"/>
                </a:solidFill>
                <a:effectLst/>
                <a:latin typeface="Arial" panose="020B0604020202020204" pitchFamily="34" charset="0"/>
                <a:cs typeface="Arial" panose="020B0604020202020204" pitchFamily="34" charset="0"/>
              </a:rPr>
              <a:t> 6th </a:t>
            </a:r>
            <a:r>
              <a:rPr lang="en-US" sz="2400" b="0" i="0" dirty="0" err="1">
                <a:solidFill>
                  <a:srgbClr val="222222"/>
                </a:solidFill>
                <a:effectLst/>
                <a:latin typeface="Arial" panose="020B0604020202020204" pitchFamily="34" charset="0"/>
                <a:cs typeface="Arial" panose="020B0604020202020204" pitchFamily="34" charset="0"/>
              </a:rPr>
              <a:t>edn</a:t>
            </a:r>
            <a:r>
              <a:rPr lang="en-US" sz="2400" b="0" i="0" dirty="0">
                <a:solidFill>
                  <a:srgbClr val="222222"/>
                </a:solidFill>
                <a:effectLst/>
                <a:latin typeface="Arial" panose="020B0604020202020204" pitchFamily="34" charset="0"/>
                <a:cs typeface="Arial" panose="020B0604020202020204" pitchFamily="34" charset="0"/>
              </a:rPr>
              <a:t>. New York: Pearson.</a:t>
            </a:r>
          </a:p>
          <a:p>
            <a:pPr marL="285750" indent="-285750" algn="just">
              <a:lnSpc>
                <a:spcPct val="150000"/>
              </a:lnSpc>
              <a:spcAft>
                <a:spcPts val="800"/>
              </a:spcAft>
              <a:buFont typeface="Arial" panose="020B0604020202020204" pitchFamily="34" charset="0"/>
              <a:buChar char="•"/>
            </a:pPr>
            <a:r>
              <a:rPr lang="en-US" sz="2400" b="0" i="0" dirty="0">
                <a:solidFill>
                  <a:srgbClr val="222222"/>
                </a:solidFill>
                <a:effectLst/>
                <a:latin typeface="Arial" panose="020B0604020202020204" pitchFamily="34" charset="0"/>
                <a:cs typeface="Arial" panose="020B0604020202020204" pitchFamily="34" charset="0"/>
              </a:rPr>
              <a:t>Rickman, C.D. (2012). </a:t>
            </a:r>
            <a:r>
              <a:rPr lang="en-US" sz="2400" b="0" i="1" dirty="0">
                <a:solidFill>
                  <a:srgbClr val="222222"/>
                </a:solidFill>
                <a:effectLst/>
                <a:latin typeface="Arial" panose="020B0604020202020204" pitchFamily="34" charset="0"/>
                <a:cs typeface="Arial" panose="020B0604020202020204" pitchFamily="34" charset="0"/>
              </a:rPr>
              <a:t>The small business start-up workbook: a step-by-step guide to starting the business you’ve dreamed of</a:t>
            </a:r>
            <a:r>
              <a:rPr lang="en-US" sz="2400" b="0" i="0" dirty="0">
                <a:solidFill>
                  <a:srgbClr val="222222"/>
                </a:solidFill>
                <a:effectLst/>
                <a:latin typeface="Arial" panose="020B0604020202020204" pitchFamily="34" charset="0"/>
                <a:cs typeface="Arial" panose="020B0604020202020204" pitchFamily="34" charset="0"/>
              </a:rPr>
              <a:t>. New </a:t>
            </a:r>
            <a:r>
              <a:rPr lang="en-US" sz="2400" b="0" i="0" dirty="0" err="1">
                <a:solidFill>
                  <a:srgbClr val="222222"/>
                </a:solidFill>
                <a:effectLst/>
                <a:latin typeface="Arial" panose="020B0604020202020204" pitchFamily="34" charset="0"/>
                <a:cs typeface="Arial" panose="020B0604020202020204" pitchFamily="34" charset="0"/>
              </a:rPr>
              <a:t>Dehli</a:t>
            </a:r>
            <a:r>
              <a:rPr lang="en-US" sz="2400" b="0" i="0" dirty="0">
                <a:solidFill>
                  <a:srgbClr val="222222"/>
                </a:solidFill>
                <a:effectLst/>
                <a:latin typeface="Arial" panose="020B0604020202020204" pitchFamily="34" charset="0"/>
                <a:cs typeface="Arial" panose="020B0604020202020204" pitchFamily="34" charset="0"/>
              </a:rPr>
              <a:t>: Rupa Publications.</a:t>
            </a:r>
          </a:p>
          <a:p>
            <a:pPr marL="285750" indent="-285750" algn="just">
              <a:lnSpc>
                <a:spcPct val="150000"/>
              </a:lnSpc>
              <a:spcAft>
                <a:spcPts val="800"/>
              </a:spcAft>
              <a:buFont typeface="Arial" panose="020B0604020202020204" pitchFamily="34" charset="0"/>
              <a:buChar char="•"/>
            </a:pPr>
            <a:r>
              <a:rPr lang="en-US" sz="2400" dirty="0">
                <a:solidFill>
                  <a:srgbClr val="000000"/>
                </a:solidFill>
                <a:latin typeface="Arial" panose="020B0604020202020204" pitchFamily="34" charset="0"/>
                <a:cs typeface="Arial" panose="020B0604020202020204" pitchFamily="34" charset="0"/>
              </a:rPr>
              <a:t>Kumar, V. and Mittal, S., (2020). ‘Mobile marketing campaigns: practices, challenges and opportunities.’ </a:t>
            </a:r>
            <a:r>
              <a:rPr lang="en-US" sz="2400" i="1" dirty="0">
                <a:solidFill>
                  <a:srgbClr val="000000"/>
                </a:solidFill>
                <a:latin typeface="Arial" panose="020B0604020202020204" pitchFamily="34" charset="0"/>
                <a:cs typeface="Arial" panose="020B0604020202020204" pitchFamily="34" charset="0"/>
              </a:rPr>
              <a:t>International Journal of Business Innovation and Research.</a:t>
            </a:r>
            <a:r>
              <a:rPr lang="en-US" sz="2400" dirty="0">
                <a:solidFill>
                  <a:srgbClr val="000000"/>
                </a:solidFill>
                <a:latin typeface="Arial" panose="020B0604020202020204" pitchFamily="34" charset="0"/>
                <a:cs typeface="Arial" panose="020B0604020202020204" pitchFamily="34" charset="0"/>
              </a:rPr>
              <a:t> 21(4), pp.523-539.</a:t>
            </a:r>
          </a:p>
          <a:p>
            <a:pPr marL="285750" indent="-285750" algn="just">
              <a:lnSpc>
                <a:spcPct val="150000"/>
              </a:lnSpc>
              <a:spcAft>
                <a:spcPts val="800"/>
              </a:spcAft>
              <a:buFont typeface="Arial" panose="020B0604020202020204" pitchFamily="34" charset="0"/>
              <a:buChar char="•"/>
            </a:pPr>
            <a:r>
              <a:rPr lang="en-US" sz="2400" dirty="0">
                <a:solidFill>
                  <a:srgbClr val="000000"/>
                </a:solidFill>
                <a:latin typeface="Arial" panose="020B0604020202020204" pitchFamily="34" charset="0"/>
                <a:cs typeface="Arial" panose="020B0604020202020204" pitchFamily="34" charset="0"/>
              </a:rPr>
              <a:t>Steen, J., Rutherford, B.N., </a:t>
            </a:r>
            <a:r>
              <a:rPr lang="en-US" sz="2400" dirty="0" err="1">
                <a:solidFill>
                  <a:srgbClr val="000000"/>
                </a:solidFill>
                <a:latin typeface="Arial" panose="020B0604020202020204" pitchFamily="34" charset="0"/>
                <a:cs typeface="Arial" panose="020B0604020202020204" pitchFamily="34" charset="0"/>
              </a:rPr>
              <a:t>Babin</a:t>
            </a:r>
            <a:r>
              <a:rPr lang="en-US" sz="2400" dirty="0">
                <a:solidFill>
                  <a:srgbClr val="000000"/>
                </a:solidFill>
                <a:latin typeface="Arial" panose="020B0604020202020204" pitchFamily="34" charset="0"/>
                <a:cs typeface="Arial" panose="020B0604020202020204" pitchFamily="34" charset="0"/>
              </a:rPr>
              <a:t>, B.J. and Hair, Jr, J.F., (2024). The retail environment design (RED) scale: </a:t>
            </a:r>
            <a:r>
              <a:rPr lang="en-US" sz="2400" i="1" dirty="0">
                <a:solidFill>
                  <a:srgbClr val="000000"/>
                </a:solidFill>
                <a:latin typeface="Arial" panose="020B0604020202020204" pitchFamily="34" charset="0"/>
                <a:cs typeface="Arial" panose="020B0604020202020204" pitchFamily="34" charset="0"/>
              </a:rPr>
              <a:t>Conceptualization and measurement</a:t>
            </a:r>
            <a:r>
              <a:rPr lang="en-US" sz="2400" dirty="0">
                <a:solidFill>
                  <a:srgbClr val="000000"/>
                </a:solidFill>
                <a:latin typeface="Arial" panose="020B0604020202020204" pitchFamily="34" charset="0"/>
                <a:cs typeface="Arial" panose="020B0604020202020204" pitchFamily="34" charset="0"/>
              </a:rPr>
              <a:t>. European Journal of Marketing</a:t>
            </a:r>
            <a:r>
              <a:rPr lang="en-US" sz="2200" dirty="0">
                <a:solidFill>
                  <a:srgbClr val="000000"/>
                </a:solidFill>
                <a:latin typeface="Arial" panose="020B0604020202020204" pitchFamily="34" charset="0"/>
                <a:cs typeface="Arial" panose="020B0604020202020204" pitchFamily="34" charset="0"/>
              </a:rPr>
              <a:t>.</a:t>
            </a:r>
          </a:p>
          <a:p>
            <a:pPr marL="285750" indent="-285750">
              <a:spcAft>
                <a:spcPts val="800"/>
              </a:spcAft>
              <a:buFont typeface="Arial" panose="020B0604020202020204" pitchFamily="34" charset="0"/>
              <a:buChar char="•"/>
            </a:pPr>
            <a:endParaRPr lang="en-US" sz="2400" dirty="0">
              <a:solidFill>
                <a:srgbClr val="000000"/>
              </a:solidFill>
              <a:latin typeface="Arial" panose="020B0604020202020204" pitchFamily="34" charset="0"/>
              <a:cs typeface="Arial" panose="020B0604020202020204" pitchFamily="34" charset="0"/>
            </a:endParaRPr>
          </a:p>
          <a:p>
            <a:pPr marL="285750" indent="-285750" algn="l">
              <a:spcAft>
                <a:spcPts val="800"/>
              </a:spcAft>
              <a:buFont typeface="Arial" panose="020B0604020202020204" pitchFamily="34" charset="0"/>
              <a:buChar char="•"/>
            </a:pPr>
            <a:endParaRPr lang="en-US" sz="24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240047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3919</TotalTime>
  <Words>1580</Words>
  <Application>Microsoft Office PowerPoint</Application>
  <PresentationFormat>Widescreen</PresentationFormat>
  <Paragraphs>81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Arial,Sans-Serif</vt:lpstr>
      <vt:lpstr>Avenir Next LT Pro</vt:lpstr>
      <vt:lpstr>Calibri</vt:lpstr>
      <vt:lpstr>Calibri Light</vt:lpstr>
      <vt:lpstr>office theme</vt:lpstr>
      <vt:lpstr>2218257 </vt:lpstr>
      <vt:lpstr>Table of Contents</vt:lpstr>
      <vt:lpstr>Introduction</vt:lpstr>
      <vt:lpstr>Business Overview</vt:lpstr>
      <vt:lpstr>Management Plan</vt:lpstr>
      <vt:lpstr>Target Market</vt:lpstr>
      <vt:lpstr>Marketing Strategies</vt:lpstr>
      <vt:lpstr>Competition</vt:lpstr>
      <vt:lpstr>Differentiation Strategies</vt:lpstr>
      <vt:lpstr>Funding Requirements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2218257</dc:title>
  <dc:creator>Gabriela Grudeva</dc:creator>
  <cp:lastModifiedBy>Gabriela Grudeva</cp:lastModifiedBy>
  <cp:revision>9</cp:revision>
  <dcterms:created xsi:type="dcterms:W3CDTF">2024-03-09T14:27:10Z</dcterms:created>
  <dcterms:modified xsi:type="dcterms:W3CDTF">2024-03-23T11:41:14Z</dcterms:modified>
</cp:coreProperties>
</file>