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91" r:id="rId6"/>
    <p:sldId id="283" r:id="rId7"/>
    <p:sldId id="285" r:id="rId8"/>
    <p:sldId id="286" r:id="rId9"/>
    <p:sldId id="287" r:id="rId10"/>
    <p:sldId id="288" r:id="rId11"/>
    <p:sldId id="292" r:id="rId12"/>
    <p:sldId id="289" r:id="rId13"/>
    <p:sldId id="290" r:id="rId14"/>
    <p:sldId id="284" r:id="rId15"/>
  </p:sldIdLst>
  <p:sldSz cx="9144000" cy="6858000" type="screen4x3"/>
  <p:notesSz cx="6865938" cy="95408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5">
          <p15:clr>
            <a:srgbClr val="A4A3A4"/>
          </p15:clr>
        </p15:guide>
        <p15:guide id="2" pos="2163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033A3E4-22D4-3842-C891-113BDD8E93EB}" v="75" dt="2026-08-03T10:41:12.6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66" autoAdjust="0"/>
    <p:restoredTop sz="95033" autoAdjust="0"/>
  </p:normalViewPr>
  <p:slideViewPr>
    <p:cSldViewPr>
      <p:cViewPr varScale="1">
        <p:scale>
          <a:sx n="128" d="100"/>
          <a:sy n="128" d="100"/>
        </p:scale>
        <p:origin x="1488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05"/>
        <p:guide pos="2163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DAF8D7B-2649-846C-FDC9-A79FCD41E7F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B24090-4F87-3220-A205-54DFA187C8A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EA91045C-DAB1-A447-8A65-B65CDAC5C960}" type="datetimeFigureOut">
              <a:rPr lang="en-GB"/>
              <a:pPr>
                <a:defRPr/>
              </a:pPr>
              <a:t>06/08/2026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330BC2-052F-D780-46EE-13FC83A2334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34213F-4BE8-7022-312F-BF83F7CDEA1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CE17F3C-EF05-1243-817B-CFD2AF8D031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DA20C26-9293-7A06-D546-1FDDB28AC64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398FED-8C8E-D10F-7F62-606F0BD7AE3D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2DE11C5-19D1-BF45-B2BE-6478A43D44F6}" type="datetimeFigureOut">
              <a:rPr lang="en-US"/>
              <a:pPr>
                <a:defRPr/>
              </a:pPr>
              <a:t>8/6/26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018E8C2C-EAA5-9A1B-842D-94BF60764E1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047750" y="715963"/>
            <a:ext cx="4770438" cy="35782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744" tIns="46872" rIns="93744" bIns="46872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67986978-AA9E-4C0E-082E-22523523E3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7388" y="4532313"/>
            <a:ext cx="5492750" cy="4292600"/>
          </a:xfrm>
          <a:prstGeom prst="rect">
            <a:avLst/>
          </a:prstGeom>
        </p:spPr>
        <p:txBody>
          <a:bodyPr vert="horz" lIns="93744" tIns="46872" rIns="93744" bIns="46872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F5A4FC-8E93-BB8E-1608-54D8FCDE253C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BDC415-1513-3F2F-2410-00F882957A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CB4E7E98-065A-B148-A68E-44C40B30CF4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F35A5D03-E35E-CEC1-B65F-63C5D95419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0FC77015-CD8E-E6C8-6315-8459F1C3013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F22AA2FC-B4A5-0E68-1741-FE7EA6D6BF7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233DD960-4376-A94B-8913-AC0F7F8E7FBD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73B3C93F-CC75-2B2F-FF56-BC43A6AC346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D7E8BAB8-2B41-D7BD-8EBB-1632A16CAC6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C4557EE2-BD9C-AC1F-4629-FE559014091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22C321AB-AD59-9E42-A3EE-613ACEBD8F92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B82419-664C-8764-F40A-C8975533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F07DE5-99CC-8A4C-9C0D-030D84201388}" type="datetimeFigureOut">
              <a:rPr lang="en-GB"/>
              <a:pPr>
                <a:defRPr/>
              </a:pPr>
              <a:t>06/08/2026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750E71-1BB8-08DB-0C50-381C2D1A4A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FD463B-A2BF-1E46-D6BF-3D27412DE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052100-AFD3-BA4A-AB4D-D79DEB368AA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2223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582F33-0BF0-5CE0-5D23-F893025523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48E5B1-1245-9248-8A7B-4705EA5833C0}" type="datetimeFigureOut">
              <a:rPr lang="en-GB"/>
              <a:pPr>
                <a:defRPr/>
              </a:pPr>
              <a:t>06/08/2026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281397-8C91-34F5-74D5-2FB8C74E51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0B539D-C7D6-2ACB-45A1-46E5425BE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50C6D-293F-FA47-A16E-565C16149D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1967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AE48A8-530E-46F0-927C-6B0CE2768E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487C5E-1F3C-324B-97C8-9920A444DECF}" type="datetimeFigureOut">
              <a:rPr lang="en-GB"/>
              <a:pPr>
                <a:defRPr/>
              </a:pPr>
              <a:t>06/08/2026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44E106B-47B4-B89B-F494-079698F764E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080BBB-EE28-8640-B0D1-CC2C7481299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89872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CFBE587-C456-82C8-8D0E-2D4FD1F459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68E868-D857-9F4C-A0A1-CA946AA8154B}" type="datetimeFigureOut">
              <a:rPr lang="en-GB"/>
              <a:pPr>
                <a:defRPr/>
              </a:pPr>
              <a:t>06/08/2026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979B7-F6E2-D052-7B47-8BE2A786129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CDC609-6FAA-4146-ADE7-173ABCE68B0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0586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4FF6E70-6F67-0115-112E-9A268A1266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4BA991-3B8B-4D44-810E-633F938F333E}" type="datetimeFigureOut">
              <a:rPr lang="en-GB"/>
              <a:pPr>
                <a:defRPr/>
              </a:pPr>
              <a:t>06/08/2026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1245777-7133-4324-8728-5112753E6BA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2D28BC-964B-424F-8811-0105D5EE89B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8008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83277A6-FBCD-B435-947F-4CD695DC4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F94A1-3932-E742-B835-EB2788540700}" type="datetimeFigureOut">
              <a:rPr lang="en-GB"/>
              <a:pPr>
                <a:defRPr/>
              </a:pPr>
              <a:t>06/08/2026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F4B77D-BCEA-8A24-CE95-718C65D6B9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A300D-C991-A743-B988-B510CF89FB0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63384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B3CB5A3E-9E37-5151-3DDC-C00727C22E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011EEB-8824-F84C-B24B-5A0C82F80CEC}" type="datetimeFigureOut">
              <a:rPr lang="en-GB"/>
              <a:pPr>
                <a:defRPr/>
              </a:pPr>
              <a:t>06/08/2026</a:t>
            </a:fld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DE0A6A7-5922-119C-D64C-E86D7172946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B49849-6B08-864E-AB45-66A84AF9F16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6174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4D69335-AC38-ED76-9EDE-3402474374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F9D330-61DA-C943-BC26-4A75BB21EE81}" type="datetimeFigureOut">
              <a:rPr lang="en-GB"/>
              <a:pPr>
                <a:defRPr/>
              </a:pPr>
              <a:t>06/08/2026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E1348-C845-65E9-C086-6E12B494D2F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7C8FE3-6FC5-CF4D-A9E0-2A2517D4BAB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3019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24866F7-73F7-48B6-2DBD-528269E7DE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EF8587-B864-0E45-895A-B6FD81EF5FC5}" type="datetimeFigureOut">
              <a:rPr lang="en-GB"/>
              <a:pPr>
                <a:defRPr/>
              </a:pPr>
              <a:t>06/08/2026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36B2EF-6244-FA91-3759-70AD2369D68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FD9259-FDB5-8D4E-B10C-1FF3CF80C63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68785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592D92-FC3D-31C3-20D0-F4BCA1E45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8456C1-8B1C-1E41-955E-3A235986AD3F}" type="datetimeFigureOut">
              <a:rPr lang="en-GB"/>
              <a:pPr>
                <a:defRPr/>
              </a:pPr>
              <a:t>06/08/2026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0879A07-437C-8FBD-C548-3DAD767B7B8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D31C7D-3779-9E42-95AB-0B67D04512A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9038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228D3-53EC-5FCB-0B92-A9483A9AA6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7A8BB7-FCF9-EC45-A4A0-B1C77D344409}" type="datetimeFigureOut">
              <a:rPr lang="en-GB"/>
              <a:pPr>
                <a:defRPr/>
              </a:pPr>
              <a:t>06/08/2026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0F5AA88-EA73-8D66-2481-CF107EE98FD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149CC-61C1-F644-AD52-A040588B7B7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0997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91F5586D-B65A-1AF6-89F6-BF30A7106B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FE693D6-2C6C-8987-F1B6-D2E48E9E135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3496D1-DDF5-D8E7-3D19-7FEF55377A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982C8CE-BBC3-7A48-B736-B195695879FC}" type="datetimeFigureOut">
              <a:rPr lang="en-GB"/>
              <a:pPr>
                <a:defRPr/>
              </a:pPr>
              <a:t>06/08/2026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6519E0-7A26-E0C0-95CD-19BC94EAF9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B8992C9-7FA0-E141-BC52-FE7ECFBFC24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rc-nwl.nihr.ac.uk/research/digital-health/wysa-ai-evaluation" TargetMode="External"/><Relationship Id="rId3" Type="http://schemas.openxmlformats.org/officeDocument/2006/relationships/hyperlink" Target="https://www.gov.uk/government/statistics/mental-health-of-children-and-young-people-in-england-2023-wave-4-follow-up-to-the-2017-survey" TargetMode="External"/><Relationship Id="rId7" Type="http://schemas.openxmlformats.org/officeDocument/2006/relationships/hyperlink" Target="https://www.nice.org.uk/guidance/htg756" TargetMode="External"/><Relationship Id="rId2" Type="http://schemas.openxmlformats.org/officeDocument/2006/relationships/hyperlink" Target="https://www.centreformentalhealth.org.uk/publications/mapping-the-mental-health-of-the-uks-young-peopl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hsaccelerator.com/innovations/wysa/" TargetMode="External"/><Relationship Id="rId11" Type="http://schemas.openxmlformats.org/officeDocument/2006/relationships/hyperlink" Target="https://www.wysa.com/" TargetMode="External"/><Relationship Id="rId5" Type="http://schemas.openxmlformats.org/officeDocument/2006/relationships/hyperlink" Target="https://www.england.nhs.uk/2023/11/one-in-five-children-and-young-people-had-a-probable-mental-disorder-in-2023/" TargetMode="External"/><Relationship Id="rId10" Type="http://schemas.openxmlformats.org/officeDocument/2006/relationships/hyperlink" Target="https://www.plymouth.ac.uk/research/centre-for-health-technology/real-world-testing-of-ai-mental-health-app" TargetMode="External"/><Relationship Id="rId4" Type="http://schemas.openxmlformats.org/officeDocument/2006/relationships/hyperlink" Target="https://www.healthyminds.services/services/wysa-mental-health-support-417" TargetMode="External"/><Relationship Id="rId9" Type="http://schemas.openxmlformats.org/officeDocument/2006/relationships/hyperlink" Target="https://www.ucl.ac.uk/news/2025/jul/increase-mental-illness-symptoms-among-young-people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ED10B72-EA7E-9311-473F-FE1468B10344}"/>
              </a:ext>
            </a:extLst>
          </p:cNvPr>
          <p:cNvSpPr/>
          <p:nvPr/>
        </p:nvSpPr>
        <p:spPr>
          <a:xfrm>
            <a:off x="755650" y="3429000"/>
            <a:ext cx="7561263" cy="23034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05DAD3-F9A8-81AC-48F1-52DD45D1A9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1188" y="1304925"/>
            <a:ext cx="8353425" cy="42481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Digital Transformation in the Health and Care Professions (BMHP6026)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Component 2 Assessment 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name: Ana Maria  Bove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ID: 2337232</a:t>
            </a:r>
            <a:endParaRPr lang="en-GB" altLang="en-US" sz="220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7C2969F1-0BA8-6F4B-7130-328B915B43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Use of AI Acknowledgement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BF52CB38-1E68-CB50-9216-CE2AC8A0CD3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3BD6E72C-19FF-DA0A-71F0-BDA7031AFDD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Introduction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8A379086-6783-BA25-7BD2-A0335D1B2C1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268413"/>
            <a:ext cx="8507413" cy="4364264"/>
          </a:xfrm>
        </p:spPr>
        <p:txBody>
          <a:bodyPr/>
          <a:lstStyle/>
          <a:p>
            <a:pPr eaLnBrk="1" hangingPunct="1"/>
            <a:r>
              <a:rPr lang="en-GB" altLang="en-US" sz="2000" dirty="0"/>
              <a:t>Depression and anxiety are part of the mental health problem affecting young people in the UK at the moment.</a:t>
            </a:r>
          </a:p>
          <a:p>
            <a:pPr eaLnBrk="1" hangingPunct="1"/>
            <a:r>
              <a:rPr lang="en-GB" altLang="en-US" sz="2000" dirty="0"/>
              <a:t>NHS waiting lists are very long, and staff shortages are a major problem as well.</a:t>
            </a:r>
          </a:p>
          <a:p>
            <a:pPr eaLnBrk="1" hangingPunct="1"/>
            <a:r>
              <a:rPr lang="en-GB" altLang="en-US" sz="2000" dirty="0"/>
              <a:t>The </a:t>
            </a:r>
            <a:r>
              <a:rPr lang="en-GB" altLang="en-US" sz="2000" dirty="0" err="1"/>
              <a:t>Wysa</a:t>
            </a:r>
            <a:r>
              <a:rPr lang="en-GB" altLang="en-US" sz="2000" dirty="0"/>
              <a:t> app provides early support and has been available as an AI chat since 2020.</a:t>
            </a:r>
          </a:p>
          <a:p>
            <a:pPr eaLnBrk="1" hangingPunct="1"/>
            <a:r>
              <a:rPr lang="en-GB" altLang="en-US" sz="2000" dirty="0"/>
              <a:t>Users can access it 24/7 from their own space.</a:t>
            </a:r>
          </a:p>
          <a:p>
            <a:endParaRPr lang="en-GB" altLang="en-US" sz="2000" dirty="0"/>
          </a:p>
          <a:p>
            <a:endParaRPr lang="en-GB" altLang="en-US" sz="2000" dirty="0"/>
          </a:p>
          <a:p>
            <a:endParaRPr lang="en-GB" altLang="en-US" sz="2000" dirty="0"/>
          </a:p>
          <a:p>
            <a:endParaRPr lang="en-GB" altLang="en-US" sz="2000" dirty="0"/>
          </a:p>
          <a:p>
            <a:endParaRPr lang="en-GB" altLang="en-US" sz="2000" dirty="0"/>
          </a:p>
          <a:p>
            <a:pPr marL="0" indent="0">
              <a:buNone/>
            </a:pPr>
            <a:r>
              <a:rPr lang="en-GB" altLang="en-US" sz="2000" dirty="0"/>
              <a:t>(GOV.UK,2023) (UCL,2025) (NHS ENGLAND,2023) (WYSA, 2023)</a:t>
            </a: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94BF9031-D838-41FB-6DB2-F16E4F14DF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Impact on service delivery 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72E9E42D-4716-1DB8-1228-8F5FB187FA8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164772"/>
            <a:ext cx="8229600" cy="4467905"/>
          </a:xfrm>
        </p:spPr>
        <p:txBody>
          <a:bodyPr/>
          <a:lstStyle/>
          <a:p>
            <a:pPr eaLnBrk="1" hangingPunct="1"/>
            <a:r>
              <a:rPr lang="en-GB" altLang="en-US" sz="2000" dirty="0"/>
              <a:t>24/7 access to mental health support.</a:t>
            </a:r>
          </a:p>
          <a:p>
            <a:pPr eaLnBrk="1" hangingPunct="1"/>
            <a:r>
              <a:rPr lang="en-GB" altLang="en-US" sz="2000" dirty="0"/>
              <a:t>People can access the app without any appointment or referrals.</a:t>
            </a:r>
          </a:p>
          <a:p>
            <a:pPr eaLnBrk="1" hangingPunct="1"/>
            <a:r>
              <a:rPr lang="en-GB" altLang="en-US" sz="2000" dirty="0"/>
              <a:t>Improve accessibility for people who can't attend one-to-one appointments.</a:t>
            </a:r>
          </a:p>
          <a:p>
            <a:pPr eaLnBrk="1" hangingPunct="1"/>
            <a:r>
              <a:rPr lang="en-GB" altLang="en-US" sz="2000" dirty="0"/>
              <a:t>Early intervention supports people at an early stage.</a:t>
            </a:r>
          </a:p>
          <a:p>
            <a:pPr eaLnBrk="1" hangingPunct="1"/>
            <a:r>
              <a:rPr lang="en-GB" altLang="en-US" sz="2000" dirty="0"/>
              <a:t>Encourage self-management of anxiety and low mood.</a:t>
            </a:r>
          </a:p>
          <a:p>
            <a:pPr eaLnBrk="1" hangingPunct="1"/>
            <a:r>
              <a:rPr lang="en-GB" altLang="en-US" sz="2000" dirty="0"/>
              <a:t>Always remember this app can't replace any therapist or specialist.</a:t>
            </a:r>
          </a:p>
          <a:p>
            <a:pPr eaLnBrk="1" hangingPunct="1"/>
            <a:endParaRPr lang="en-GB" altLang="en-US" sz="2000" dirty="0"/>
          </a:p>
          <a:p>
            <a:endParaRPr lang="en-GB" altLang="en-US" sz="2000" dirty="0"/>
          </a:p>
          <a:p>
            <a:endParaRPr lang="en-GB" altLang="en-US" sz="2000" dirty="0"/>
          </a:p>
          <a:p>
            <a:pPr marL="0" indent="0">
              <a:buNone/>
            </a:pPr>
            <a:r>
              <a:rPr lang="en-GB" altLang="en-US" sz="2000" dirty="0"/>
              <a:t>(NICE ,2025 ) (Wysa,2023 )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082E8AB1-FC99-5708-3FC3-85BEC17E598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Impact on patients 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025C0CB8-3D5E-483B-C3DE-EB7C6B97EFF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280886"/>
            <a:ext cx="8229600" cy="4380819"/>
          </a:xfrm>
        </p:spPr>
        <p:txBody>
          <a:bodyPr/>
          <a:lstStyle/>
          <a:p>
            <a:pPr eaLnBrk="1" hangingPunct="1"/>
            <a:r>
              <a:rPr lang="en-GB" altLang="en-US" sz="2000" dirty="0"/>
              <a:t>Provides mental health support 24/7.</a:t>
            </a:r>
          </a:p>
          <a:p>
            <a:pPr eaLnBrk="1" hangingPunct="1"/>
            <a:r>
              <a:rPr lang="en-GB" altLang="en-US" sz="2000" dirty="0"/>
              <a:t>Gives patients 24/7 access to emotional support.</a:t>
            </a:r>
          </a:p>
          <a:p>
            <a:pPr eaLnBrk="1" hangingPunct="1"/>
            <a:r>
              <a:rPr lang="en-GB" altLang="en-US" sz="2000" dirty="0"/>
              <a:t>Encourages self-management for anxiety.</a:t>
            </a:r>
          </a:p>
          <a:p>
            <a:pPr eaLnBrk="1" hangingPunct="1"/>
            <a:r>
              <a:rPr lang="en-GB" altLang="en-US" sz="2000" dirty="0"/>
              <a:t>Cognitive behavioural therapy is the technique used by the app to support the patient.</a:t>
            </a:r>
          </a:p>
          <a:p>
            <a:pPr eaLnBrk="1" hangingPunct="1"/>
            <a:r>
              <a:rPr lang="en-GB" altLang="en-US" sz="2000" dirty="0"/>
              <a:t>A private and safe space is a good place for patients to speak about their feelings and emotions.</a:t>
            </a:r>
          </a:p>
          <a:p>
            <a:pPr eaLnBrk="1" hangingPunct="1"/>
            <a:r>
              <a:rPr lang="en-GB" altLang="en-US" sz="2000" dirty="0"/>
              <a:t>This app will never replace the doctor, the therapist, or the skills of any specialist in the sector.</a:t>
            </a:r>
          </a:p>
          <a:p>
            <a:pPr eaLnBrk="1" hangingPunct="1"/>
            <a:endParaRPr lang="en-GB" altLang="en-US" sz="2000" dirty="0"/>
          </a:p>
          <a:p>
            <a:pPr eaLnBrk="1" hangingPunct="1"/>
            <a:endParaRPr lang="en-GB" altLang="en-US" sz="2000" dirty="0"/>
          </a:p>
          <a:p>
            <a:pPr eaLnBrk="1" hangingPunct="1"/>
            <a:r>
              <a:rPr lang="en-GB" altLang="en-US" sz="2000" dirty="0"/>
              <a:t>(</a:t>
            </a:r>
            <a:r>
              <a:rPr lang="en-GB" altLang="en-US" sz="2000" dirty="0" err="1"/>
              <a:t>Wysa</a:t>
            </a:r>
            <a:r>
              <a:rPr lang="en-GB" altLang="en-US" sz="2000" dirty="0"/>
              <a:t>, 2023) (</a:t>
            </a:r>
            <a:r>
              <a:rPr lang="en-GB" altLang="en-US" sz="2000" dirty="0" err="1"/>
              <a:t>Healty</a:t>
            </a:r>
            <a:r>
              <a:rPr lang="en-GB" altLang="en-US" sz="2000" dirty="0"/>
              <a:t> Minds, no date) (University of Plymouth, no date)</a:t>
            </a:r>
          </a:p>
          <a:p>
            <a:endParaRPr lang="en-GB" altLang="en-US" sz="2000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E96E9C53-9911-A671-1FC1-30D5611691D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Impact on community 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6F1D718C-622C-9D19-6F8C-D99E7C8E636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411515"/>
            <a:ext cx="8229600" cy="4221162"/>
          </a:xfrm>
        </p:spPr>
        <p:txBody>
          <a:bodyPr/>
          <a:lstStyle/>
          <a:p>
            <a:pPr eaLnBrk="1" hangingPunct="1"/>
            <a:r>
              <a:rPr lang="en-GB" altLang="en-US" sz="2000" dirty="0"/>
              <a:t>Improve access to mental health support for more people.</a:t>
            </a:r>
          </a:p>
          <a:p>
            <a:pPr eaLnBrk="1" hangingPunct="1"/>
            <a:r>
              <a:rPr lang="en-GB" altLang="en-US" sz="2000" dirty="0"/>
              <a:t>Help to remove/reduce the stigma around mental health conditions for all people.</a:t>
            </a:r>
          </a:p>
          <a:p>
            <a:pPr eaLnBrk="1" hangingPunct="1"/>
            <a:r>
              <a:rPr lang="en-GB" altLang="en-US" sz="2000" dirty="0"/>
              <a:t>Encourage people to intervene at an early stage and try to avoid serious symptoms.</a:t>
            </a:r>
          </a:p>
          <a:p>
            <a:pPr eaLnBrk="1" hangingPunct="1"/>
            <a:r>
              <a:rPr lang="en-GB" altLang="en-US" sz="2000" dirty="0"/>
              <a:t>Reduce the pressure on the NHS Mental Health Service.</a:t>
            </a:r>
          </a:p>
          <a:p>
            <a:pPr eaLnBrk="1" hangingPunct="1"/>
            <a:r>
              <a:rPr lang="en-GB" altLang="en-US" sz="2000" dirty="0"/>
              <a:t>Support and encourage people from rural communities to access the app.</a:t>
            </a:r>
          </a:p>
          <a:p>
            <a:pPr eaLnBrk="1" hangingPunct="1"/>
            <a:endParaRPr lang="en-GB" altLang="en-US" sz="2000" dirty="0"/>
          </a:p>
          <a:p>
            <a:pPr eaLnBrk="1" hangingPunct="1"/>
            <a:endParaRPr lang="en-GB" altLang="en-US" sz="2000" dirty="0"/>
          </a:p>
          <a:p>
            <a:pPr eaLnBrk="1" hangingPunct="1"/>
            <a:r>
              <a:rPr lang="en-GB" altLang="en-US" sz="2000" dirty="0"/>
              <a:t>(NICE, 2025) (NHS ENGLAND, 2023) (</a:t>
            </a:r>
            <a:r>
              <a:rPr lang="en-GB" altLang="en-US" sz="2000" dirty="0" err="1"/>
              <a:t>Wysa</a:t>
            </a:r>
            <a:r>
              <a:rPr lang="en-GB" altLang="en-US" sz="2000" dirty="0"/>
              <a:t>, 2023)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C8DD71D5-9C66-8DCC-ABA4-AD0CA6C173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Challenges of the innovation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0F41B62D-39A2-CA44-361A-44D9FEE6859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2000" dirty="0"/>
              <a:t>It is always good to remind people that no app can replace a doctor or specialist.</a:t>
            </a:r>
          </a:p>
          <a:p>
            <a:pPr eaLnBrk="1" hangingPunct="1"/>
            <a:r>
              <a:rPr lang="en-GB" altLang="en-US" sz="2000" dirty="0"/>
              <a:t>This app can't be used by people with severe mental health conditions.</a:t>
            </a:r>
          </a:p>
          <a:p>
            <a:pPr eaLnBrk="1" hangingPunct="1"/>
            <a:r>
              <a:rPr lang="en-GB" altLang="en-US" sz="2000" dirty="0"/>
              <a:t>Some people prefer one-to-one appointments.</a:t>
            </a:r>
          </a:p>
          <a:p>
            <a:pPr eaLnBrk="1" hangingPunct="1"/>
            <a:r>
              <a:rPr lang="en-GB" altLang="en-US" sz="2000" dirty="0"/>
              <a:t>The fact that the user needs a connection to access the app could be a problem.</a:t>
            </a:r>
          </a:p>
          <a:p>
            <a:pPr eaLnBrk="1" hangingPunct="1"/>
            <a:endParaRPr lang="en-GB" altLang="en-US" sz="2000" dirty="0"/>
          </a:p>
          <a:p>
            <a:pPr eaLnBrk="1" hangingPunct="1"/>
            <a:endParaRPr lang="en-GB" altLang="en-US" sz="2000" dirty="0"/>
          </a:p>
          <a:p>
            <a:pPr eaLnBrk="1" hangingPunct="1"/>
            <a:endParaRPr lang="en-GB" altLang="en-US" sz="2000" dirty="0"/>
          </a:p>
          <a:p>
            <a:pPr eaLnBrk="1" hangingPunct="1"/>
            <a:r>
              <a:rPr lang="en-GB" altLang="en-US" sz="2000" dirty="0"/>
              <a:t>(University of Plymouth, no date) (</a:t>
            </a:r>
            <a:r>
              <a:rPr lang="en-GB" altLang="en-US" sz="2000" dirty="0" err="1"/>
              <a:t>Wysa</a:t>
            </a:r>
            <a:r>
              <a:rPr lang="en-GB" altLang="en-US" sz="2000" dirty="0"/>
              <a:t>, 2023) (NICE, 2025)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FFA69863-A578-0BCC-C2B0-7FABF1DD385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Recommendations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2B7CEC33-963E-D6BE-4A35-2AE24F77E99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buFont typeface="Calibri"/>
              <a:buChar char="-"/>
            </a:pPr>
            <a:r>
              <a:rPr lang="en-GB" altLang="en-US" sz="2000" dirty="0"/>
              <a:t>Using the </a:t>
            </a:r>
            <a:r>
              <a:rPr lang="en-GB" altLang="en-US" sz="2000" dirty="0" err="1"/>
              <a:t>Wysa</a:t>
            </a:r>
            <a:r>
              <a:rPr lang="en-GB" altLang="en-US" sz="2000" dirty="0"/>
              <a:t> app as a tool could be very supportive.</a:t>
            </a:r>
          </a:p>
          <a:p>
            <a:pPr>
              <a:buFont typeface="Calibri"/>
              <a:buChar char="-"/>
            </a:pPr>
            <a:r>
              <a:rPr lang="en-GB" altLang="en-US" sz="2000" dirty="0"/>
              <a:t>Make sure more patients are informed about this app.</a:t>
            </a:r>
          </a:p>
          <a:p>
            <a:pPr>
              <a:buFont typeface="Calibri"/>
              <a:buChar char="-"/>
            </a:pPr>
            <a:r>
              <a:rPr lang="en-GB" altLang="en-US" sz="2000" dirty="0"/>
              <a:t>Provide more training for NHS staff to show patients how to use the app and all its functions.</a:t>
            </a:r>
          </a:p>
          <a:p>
            <a:pPr>
              <a:buFont typeface="Calibri"/>
              <a:buChar char="-"/>
            </a:pPr>
            <a:r>
              <a:rPr lang="en-GB" altLang="en-US" sz="2000" dirty="0"/>
              <a:t>Improve digital access for people with limited digital access.</a:t>
            </a:r>
          </a:p>
          <a:p>
            <a:pPr>
              <a:buFont typeface="Calibri"/>
              <a:buChar char="-"/>
            </a:pPr>
            <a:endParaRPr lang="en-GB" altLang="en-US" sz="2000" dirty="0"/>
          </a:p>
          <a:p>
            <a:pPr>
              <a:buFont typeface="Calibri"/>
              <a:buChar char="-"/>
            </a:pPr>
            <a:endParaRPr lang="en-GB" altLang="en-US" sz="2000" dirty="0"/>
          </a:p>
          <a:p>
            <a:pPr>
              <a:buFont typeface="Calibri"/>
              <a:buChar char="-"/>
            </a:pPr>
            <a:endParaRPr lang="en-GB" altLang="en-US" sz="2000" dirty="0"/>
          </a:p>
          <a:p>
            <a:pPr>
              <a:buFont typeface="Calibri"/>
              <a:buChar char="-"/>
            </a:pPr>
            <a:endParaRPr lang="en-GB" altLang="en-US" sz="2000" dirty="0"/>
          </a:p>
          <a:p>
            <a:pPr>
              <a:buFont typeface="Calibri"/>
              <a:buChar char="-"/>
            </a:pPr>
            <a:endParaRPr lang="en-GB" altLang="en-US" sz="2000" dirty="0"/>
          </a:p>
          <a:p>
            <a:pPr>
              <a:buFont typeface="Calibri"/>
              <a:buChar char="-"/>
            </a:pPr>
            <a:r>
              <a:rPr lang="en-GB" altLang="en-US" sz="2000" dirty="0"/>
              <a:t>(NICE, 2025) (Wysa,2023 )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1DCBDBD2-299C-A8DF-F325-B1F59283CDA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Conclusion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CB54CED2-CDED-A949-A171-1333A3BEE49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121229"/>
            <a:ext cx="8229600" cy="4598534"/>
          </a:xfrm>
        </p:spPr>
        <p:txBody>
          <a:bodyPr/>
          <a:lstStyle/>
          <a:p>
            <a:pPr eaLnBrk="1" hangingPunct="1"/>
            <a:r>
              <a:rPr lang="en-GB" altLang="en-US" sz="2000" dirty="0"/>
              <a:t>The </a:t>
            </a:r>
            <a:r>
              <a:rPr lang="en-GB" altLang="en-US" sz="2000" dirty="0" err="1"/>
              <a:t>Wysa</a:t>
            </a:r>
            <a:r>
              <a:rPr lang="en-GB" altLang="en-US" sz="2000" dirty="0"/>
              <a:t> app has been chosen in the UK to address the rise in anxiety and depression, especially after COVID.</a:t>
            </a:r>
          </a:p>
          <a:p>
            <a:pPr eaLnBrk="1" hangingPunct="1"/>
            <a:r>
              <a:rPr lang="en-GB" altLang="en-US" sz="2000" dirty="0" err="1"/>
              <a:t>Wysa</a:t>
            </a:r>
            <a:r>
              <a:rPr lang="en-GB" altLang="en-US" sz="2000" dirty="0"/>
              <a:t> is an innovative app that supports people with anxiety and depression.</a:t>
            </a:r>
          </a:p>
          <a:p>
            <a:pPr eaLnBrk="1" hangingPunct="1"/>
            <a:r>
              <a:rPr lang="en-GB" altLang="en-US" sz="2000" dirty="0"/>
              <a:t>Early intervention is the "key".</a:t>
            </a:r>
          </a:p>
          <a:p>
            <a:pPr eaLnBrk="1" hangingPunct="1"/>
            <a:r>
              <a:rPr lang="en-GB" altLang="en-US" sz="2000" dirty="0"/>
              <a:t>The app is a great support for the NHS system because waiting lists are sometimes too long and patients don’t know how to manage their symptoms.</a:t>
            </a:r>
          </a:p>
          <a:p>
            <a:pPr eaLnBrk="1" hangingPunct="1"/>
            <a:r>
              <a:rPr lang="en-GB" altLang="en-US" sz="2000" dirty="0"/>
              <a:t>One "gap" in the system is that the NHS doesn’t have enough staff to meet patients’ needs.</a:t>
            </a:r>
          </a:p>
          <a:p>
            <a:pPr eaLnBrk="1" hangingPunct="1"/>
            <a:r>
              <a:rPr lang="en-GB" altLang="en-US" sz="2000" dirty="0"/>
              <a:t>The app uses a CBT approach, letting people talk about their feelings and emotions, and it provides regular mood check-ins.</a:t>
            </a:r>
          </a:p>
          <a:p>
            <a:pPr eaLnBrk="1" hangingPunct="1"/>
            <a:endParaRPr lang="en-GB" altLang="en-US" sz="2000" dirty="0"/>
          </a:p>
          <a:p>
            <a:endParaRPr lang="en-GB" altLang="en-US" sz="2000" dirty="0"/>
          </a:p>
          <a:p>
            <a:endParaRPr lang="en-GB" alt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DFD74E6D-9DFA-C41F-80E1-7D1A5F47C6F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References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4FC4F039-B585-9E9A-3F90-95AAE63FF33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099458"/>
            <a:ext cx="8229600" cy="4417105"/>
          </a:xfrm>
        </p:spPr>
        <p:txBody>
          <a:bodyPr/>
          <a:lstStyle/>
          <a:p>
            <a:pPr eaLnBrk="1" hangingPunct="1"/>
            <a:r>
              <a:rPr lang="en-GB" sz="1050">
                <a:latin typeface="Times New Roman"/>
                <a:cs typeface="Times New Roman"/>
              </a:rPr>
              <a:t>Centre for Mental Health (2024) Mapping the mental health of the UK's young people. Available at: </a:t>
            </a:r>
            <a:r>
              <a:rPr lang="en-GB" sz="1050" dirty="0">
                <a:latin typeface="Times New Roman"/>
                <a:cs typeface="Times New Roman"/>
                <a:hlinkClick r:id="rId2"/>
              </a:rPr>
              <a:t>https://www.centreformentalhealth.org.uk/publications/mapping-the-mental-health-of-the-uks-young-people</a:t>
            </a:r>
            <a:r>
              <a:rPr lang="en-GB" sz="1050">
                <a:latin typeface="Times New Roman"/>
                <a:cs typeface="Times New Roman"/>
              </a:rPr>
              <a:t> (Accessed: 21 July 2026).</a:t>
            </a:r>
            <a:endParaRPr lang="en-GB" altLang="en-US" sz="1050"/>
          </a:p>
          <a:p>
            <a:r>
              <a:rPr lang="en-GB" sz="1050">
                <a:latin typeface="Times New Roman"/>
                <a:cs typeface="Times New Roman"/>
              </a:rPr>
              <a:t>GOV.UK (2023) Mental health of children and young people in England, 2023 – wave 4 follow up to the 2017 survey. Available at: </a:t>
            </a:r>
            <a:r>
              <a:rPr lang="en-GB" sz="1050" dirty="0">
                <a:latin typeface="Times New Roman"/>
                <a:cs typeface="Times New Roman"/>
                <a:hlinkClick r:id="rId3"/>
              </a:rPr>
              <a:t>https://www.gov.uk/government/statistics/mental-health-of-children-and-young-people-in-england-2023-wave-4-follow-up-to-the-2017-survey</a:t>
            </a:r>
            <a:r>
              <a:rPr lang="en-GB" sz="1050" dirty="0">
                <a:latin typeface="Times New Roman"/>
                <a:cs typeface="Times New Roman"/>
              </a:rPr>
              <a:t> </a:t>
            </a:r>
            <a:r>
              <a:rPr lang="en-GB" sz="1050">
                <a:latin typeface="Times New Roman"/>
                <a:cs typeface="Times New Roman"/>
              </a:rPr>
              <a:t>(Accessed: 21 July 2026).</a:t>
            </a:r>
            <a:endParaRPr lang="en-GB" sz="1050"/>
          </a:p>
          <a:p>
            <a:r>
              <a:rPr lang="en-GB" sz="1050" dirty="0">
                <a:latin typeface="Times New Roman"/>
                <a:cs typeface="Times New Roman"/>
              </a:rPr>
              <a:t>Healthy Minds (no date) </a:t>
            </a:r>
            <a:r>
              <a:rPr lang="en-GB" sz="1050" dirty="0" err="1">
                <a:latin typeface="Times New Roman"/>
                <a:cs typeface="Times New Roman"/>
              </a:rPr>
              <a:t>Wysa</a:t>
            </a:r>
            <a:r>
              <a:rPr lang="en-GB" sz="1050" dirty="0">
                <a:latin typeface="Times New Roman"/>
                <a:cs typeface="Times New Roman"/>
              </a:rPr>
              <a:t>: Mental Health Support. Available at: </a:t>
            </a:r>
            <a:r>
              <a:rPr lang="en-GB" sz="1050" dirty="0">
                <a:latin typeface="Times New Roman"/>
                <a:cs typeface="Times New Roman"/>
                <a:hlinkClick r:id="rId4"/>
              </a:rPr>
              <a:t>https://www.healthyminds.services/services/wysa-mental-health-support-417</a:t>
            </a:r>
            <a:r>
              <a:rPr lang="en-GB" sz="1050" dirty="0">
                <a:latin typeface="Times New Roman"/>
                <a:cs typeface="Times New Roman"/>
              </a:rPr>
              <a:t> (Accessed: 29 July 2026).</a:t>
            </a:r>
            <a:endParaRPr lang="en-GB" sz="1050"/>
          </a:p>
          <a:p>
            <a:r>
              <a:rPr lang="en-GB" sz="1050">
                <a:latin typeface="Times New Roman"/>
                <a:cs typeface="Times New Roman"/>
              </a:rPr>
              <a:t>NHS England (2023) One in five children and young people had a probable mental disorder in 2023. Available at: </a:t>
            </a:r>
            <a:r>
              <a:rPr lang="en-GB" sz="1050" dirty="0">
                <a:latin typeface="Times New Roman"/>
                <a:cs typeface="Times New Roman"/>
                <a:hlinkClick r:id="rId5"/>
              </a:rPr>
              <a:t>https://www.england.nhs.uk/2023/11/one-in-five-children-and-young-people-had-a-probable-mental-disorder-in-2023/</a:t>
            </a:r>
            <a:r>
              <a:rPr lang="en-GB" sz="1050" dirty="0">
                <a:latin typeface="Times New Roman"/>
                <a:cs typeface="Times New Roman"/>
              </a:rPr>
              <a:t> </a:t>
            </a:r>
            <a:r>
              <a:rPr lang="en-GB" sz="1050">
                <a:latin typeface="Times New Roman"/>
                <a:cs typeface="Times New Roman"/>
              </a:rPr>
              <a:t>(Accessed: 21 July 2026).</a:t>
            </a:r>
            <a:endParaRPr lang="en-GB" sz="1050"/>
          </a:p>
          <a:p>
            <a:r>
              <a:rPr lang="en-GB" sz="1050" dirty="0">
                <a:latin typeface="Times New Roman"/>
                <a:cs typeface="Times New Roman"/>
              </a:rPr>
              <a:t>NHS Innovation Accelerator (2023) </a:t>
            </a:r>
            <a:r>
              <a:rPr lang="en-GB" sz="1050" dirty="0" err="1">
                <a:latin typeface="Times New Roman"/>
                <a:cs typeface="Times New Roman"/>
              </a:rPr>
              <a:t>Wysa</a:t>
            </a:r>
            <a:r>
              <a:rPr lang="en-GB" sz="1050" dirty="0">
                <a:latin typeface="Times New Roman"/>
                <a:cs typeface="Times New Roman"/>
              </a:rPr>
              <a:t>: AI-powered mental health support for building resilience. Available at: </a:t>
            </a:r>
            <a:r>
              <a:rPr lang="en-GB" sz="1050" dirty="0">
                <a:latin typeface="Times New Roman"/>
                <a:cs typeface="Times New Roman"/>
                <a:hlinkClick r:id="rId6"/>
              </a:rPr>
              <a:t>https://nhsaccelerator.com/innovations/wysa/</a:t>
            </a:r>
            <a:r>
              <a:rPr lang="en-GB" sz="1050" dirty="0">
                <a:latin typeface="Times New Roman"/>
                <a:cs typeface="Times New Roman"/>
              </a:rPr>
              <a:t> (Accessed: 29 July 2026).</a:t>
            </a:r>
            <a:endParaRPr lang="en-GB" sz="1050"/>
          </a:p>
          <a:p>
            <a:r>
              <a:rPr lang="en-GB" sz="1050">
                <a:latin typeface="Times New Roman"/>
                <a:cs typeface="Times New Roman"/>
              </a:rPr>
              <a:t>NICE (2025) Digital front door technologies to gather service user information for NHS Talking Therapies for anxiety and depression assessments: early value assessment. Available at: </a:t>
            </a:r>
            <a:r>
              <a:rPr lang="en-GB" sz="1050" dirty="0">
                <a:latin typeface="Times New Roman"/>
                <a:cs typeface="Times New Roman"/>
                <a:hlinkClick r:id="rId7"/>
              </a:rPr>
              <a:t>https://www.nice.org.uk/guidance/htg756</a:t>
            </a:r>
            <a:r>
              <a:rPr lang="en-GB" sz="1050" dirty="0">
                <a:latin typeface="Times New Roman"/>
                <a:cs typeface="Times New Roman"/>
              </a:rPr>
              <a:t> </a:t>
            </a:r>
            <a:r>
              <a:rPr lang="en-GB" sz="1050">
                <a:latin typeface="Times New Roman"/>
                <a:cs typeface="Times New Roman"/>
              </a:rPr>
              <a:t>(Accessed: 21 July 2026).</a:t>
            </a:r>
            <a:endParaRPr lang="en-GB" sz="1050"/>
          </a:p>
          <a:p>
            <a:r>
              <a:rPr lang="en-GB" sz="1050" dirty="0">
                <a:latin typeface="Times New Roman"/>
                <a:cs typeface="Times New Roman"/>
              </a:rPr>
              <a:t>NIHR ARC North West London (2026) WYSA AI evaluation. Available at: </a:t>
            </a:r>
            <a:r>
              <a:rPr lang="en-GB" sz="1050" dirty="0">
                <a:latin typeface="Times New Roman"/>
                <a:cs typeface="Times New Roman"/>
                <a:hlinkClick r:id="rId8"/>
              </a:rPr>
              <a:t>https://www.arc-nwl.nihr.ac.uk/research/digital-health/wysa-ai-evaluation</a:t>
            </a:r>
            <a:r>
              <a:rPr lang="en-GB" sz="1050" dirty="0">
                <a:latin typeface="Times New Roman"/>
                <a:cs typeface="Times New Roman"/>
              </a:rPr>
              <a:t> (Accessed: 21 July 2026).</a:t>
            </a:r>
            <a:endParaRPr lang="en-GB" sz="1050"/>
          </a:p>
          <a:p>
            <a:r>
              <a:rPr lang="en-GB" sz="1050">
                <a:latin typeface="Times New Roman"/>
                <a:cs typeface="Times New Roman"/>
              </a:rPr>
              <a:t>UCL (2025) Increase in mental illness symptoms among young people. Available at: </a:t>
            </a:r>
            <a:r>
              <a:rPr lang="en-GB" sz="1050" dirty="0">
                <a:latin typeface="Times New Roman"/>
                <a:cs typeface="Times New Roman"/>
                <a:hlinkClick r:id="rId9"/>
              </a:rPr>
              <a:t>https://www.ucl.ac.uk/news/2025/jul/increase-mental-illness-symptoms-among-young-people</a:t>
            </a:r>
            <a:r>
              <a:rPr lang="en-GB" sz="1050" dirty="0">
                <a:latin typeface="Times New Roman"/>
                <a:cs typeface="Times New Roman"/>
              </a:rPr>
              <a:t> </a:t>
            </a:r>
            <a:r>
              <a:rPr lang="en-GB" sz="1050">
                <a:latin typeface="Times New Roman"/>
                <a:cs typeface="Times New Roman"/>
              </a:rPr>
              <a:t>(Accessed: 21 July 2026).</a:t>
            </a:r>
            <a:endParaRPr lang="en-GB" sz="1050"/>
          </a:p>
          <a:p>
            <a:r>
              <a:rPr lang="en-GB" sz="1050" dirty="0">
                <a:latin typeface="Times New Roman"/>
                <a:cs typeface="Times New Roman"/>
              </a:rPr>
              <a:t>University of Plymouth (no date) Real world testing of AI mental health app. Available at: </a:t>
            </a:r>
            <a:r>
              <a:rPr lang="en-GB" sz="1050" dirty="0">
                <a:latin typeface="Times New Roman"/>
                <a:cs typeface="Times New Roman"/>
                <a:hlinkClick r:id="rId10"/>
              </a:rPr>
              <a:t>https://www.plymouth.ac.uk/research/centre-for-health-technology/real-world-testing-of-ai-mental-health-app</a:t>
            </a:r>
            <a:r>
              <a:rPr lang="en-GB" sz="1050">
                <a:latin typeface="Times New Roman"/>
                <a:cs typeface="Times New Roman"/>
              </a:rPr>
              <a:t> (Accessed: 29 July 2026). </a:t>
            </a:r>
          </a:p>
          <a:p>
            <a:r>
              <a:rPr lang="en-GB" sz="1050">
                <a:latin typeface="Times New Roman"/>
                <a:cs typeface="Times New Roman"/>
              </a:rPr>
              <a:t>Wysa (2023) Wysa – everyday mental health. Available at: </a:t>
            </a:r>
            <a:r>
              <a:rPr lang="en-GB" sz="1050" dirty="0">
                <a:latin typeface="Times New Roman"/>
                <a:cs typeface="Times New Roman"/>
                <a:hlinkClick r:id="rId11"/>
              </a:rPr>
              <a:t>https://www.wysa.com/</a:t>
            </a:r>
            <a:r>
              <a:rPr lang="en-GB" sz="1050">
                <a:latin typeface="Times New Roman"/>
                <a:cs typeface="Times New Roman"/>
              </a:rPr>
              <a:t>  (Accessed: 21 July 2026).</a:t>
            </a:r>
            <a:endParaRPr lang="en-GB" sz="105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73D1F6B1-8467-BF12-A26D-82975F683C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Impact on Workforce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BBBAE52C-C802-8B48-87D5-39CF14228DD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2000"/>
              <a:t>Reduce the NHS  waiting list .</a:t>
            </a:r>
            <a:endParaRPr lang="en-US" sz="2000"/>
          </a:p>
          <a:p>
            <a:r>
              <a:rPr lang="en-GB" altLang="en-US" sz="2000" dirty="0"/>
              <a:t>Allowed </a:t>
            </a:r>
            <a:r>
              <a:rPr lang="en-GB" altLang="en-US" sz="2000"/>
              <a:t>NHS</a:t>
            </a:r>
            <a:r>
              <a:rPr lang="en-GB" altLang="en-US" sz="2000" dirty="0"/>
              <a:t> professionals to focus on the patients with severe problems.</a:t>
            </a:r>
          </a:p>
          <a:p>
            <a:r>
              <a:rPr lang="en-GB" altLang="en-US" sz="2000"/>
              <a:t>Encourage to use digital technology in health and social care .</a:t>
            </a:r>
            <a:endParaRPr lang="en-GB" altLang="en-US" sz="2000" dirty="0"/>
          </a:p>
          <a:p>
            <a:r>
              <a:rPr lang="en-GB" altLang="en-US" sz="2000"/>
              <a:t>Require stuff training to recommend  and use the app.</a:t>
            </a:r>
            <a:endParaRPr lang="en-GB" altLang="en-US" sz="2000" dirty="0"/>
          </a:p>
          <a:p>
            <a:endParaRPr lang="en-GB" altLang="en-US" sz="2000" dirty="0"/>
          </a:p>
          <a:p>
            <a:endParaRPr lang="en-GB" altLang="en-US" sz="2000" dirty="0"/>
          </a:p>
          <a:p>
            <a:endParaRPr lang="en-GB" altLang="en-US" sz="2000" dirty="0"/>
          </a:p>
          <a:p>
            <a:endParaRPr lang="en-GB" altLang="en-US" sz="2000" dirty="0"/>
          </a:p>
          <a:p>
            <a:r>
              <a:rPr lang="en-GB" altLang="en-US" sz="2000" dirty="0"/>
              <a:t>(NHS ENGLAND,2023) (NICE, 2025) (</a:t>
            </a:r>
            <a:r>
              <a:rPr lang="en-GB" altLang="en-US" sz="2000" dirty="0" err="1"/>
              <a:t>Wysa</a:t>
            </a:r>
            <a:r>
              <a:rPr lang="en-GB" altLang="en-US" sz="2000" dirty="0"/>
              <a:t> ,2023)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303dbf9b-b85b-46a0-94f1-894078c07ecd"/>
    <ds:schemaRef ds:uri="http://purl.org/dc/dcmitype/"/>
    <ds:schemaRef ds:uri="http://purl.org/dc/terms/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57</TotalTime>
  <Words>1081</Words>
  <Application>Microsoft Macintosh PowerPoint</Application>
  <PresentationFormat>On-screen Show (4:3)</PresentationFormat>
  <Paragraphs>94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Myriad Pro</vt:lpstr>
      <vt:lpstr>Times New Roman</vt:lpstr>
      <vt:lpstr>20140311PresentationUWTSDTemplate</vt:lpstr>
      <vt:lpstr>Digital Transformation in the Health and Care Professions (BMHP6026) Component 2 Assessment   Student name: Ana Maria  Bove Student ID: 2337232</vt:lpstr>
      <vt:lpstr>Use of AI Acknowledgement</vt:lpstr>
      <vt:lpstr>Introduction</vt:lpstr>
      <vt:lpstr>Impact on service delivery </vt:lpstr>
      <vt:lpstr>Impact on patients </vt:lpstr>
      <vt:lpstr>Impact on community </vt:lpstr>
      <vt:lpstr>Challenges of the innovation</vt:lpstr>
      <vt:lpstr>Recommendations</vt:lpstr>
      <vt:lpstr>Conclusion</vt:lpstr>
      <vt:lpstr>References</vt:lpstr>
      <vt:lpstr>Impact on Workforce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Bianca Sanfilippo</cp:lastModifiedBy>
  <cp:revision>565</cp:revision>
  <cp:lastPrinted>2021-01-18T19:39:53Z</cp:lastPrinted>
  <dcterms:created xsi:type="dcterms:W3CDTF">2020-06-13T21:56:47Z</dcterms:created>
  <dcterms:modified xsi:type="dcterms:W3CDTF">2026-08-06T11:38:41Z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aredWithUsers">
    <vt:lpwstr>352;#Alison Harding;#2520;#Rachel Bendall;#2266;#Ruth Groff</vt:lpwstr>
  </property>
</Properties>
</file>