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 id="2147483648" r:id="rId2"/>
    <p:sldMasterId id="2147483882" r:id="rId3"/>
  </p:sldMasterIdLst>
  <p:notesMasterIdLst>
    <p:notesMasterId r:id="rId24"/>
  </p:notesMasterIdLst>
  <p:sldIdLst>
    <p:sldId id="260" r:id="rId4"/>
    <p:sldId id="261" r:id="rId5"/>
    <p:sldId id="276" r:id="rId6"/>
    <p:sldId id="277" r:id="rId7"/>
    <p:sldId id="278" r:id="rId8"/>
    <p:sldId id="269" r:id="rId9"/>
    <p:sldId id="270" r:id="rId10"/>
    <p:sldId id="271" r:id="rId11"/>
    <p:sldId id="272" r:id="rId12"/>
    <p:sldId id="273" r:id="rId13"/>
    <p:sldId id="274" r:id="rId14"/>
    <p:sldId id="256" r:id="rId15"/>
    <p:sldId id="257" r:id="rId16"/>
    <p:sldId id="258" r:id="rId17"/>
    <p:sldId id="259" r:id="rId18"/>
    <p:sldId id="264" r:id="rId19"/>
    <p:sldId id="268" r:id="rId20"/>
    <p:sldId id="265" r:id="rId21"/>
    <p:sldId id="266"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26" Type="http://schemas.openxmlformats.org/officeDocument/2006/relationships/viewProps" Target="viewProps.xml" /><Relationship Id="rId3" Type="http://schemas.openxmlformats.org/officeDocument/2006/relationships/slideMaster" Target="slideMasters/slideMaster3.xml" /><Relationship Id="rId21" Type="http://schemas.openxmlformats.org/officeDocument/2006/relationships/slide" Target="slides/slide18.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slide" Target="slides/slide17.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notesMaster" Target="notesMasters/notesMaster1.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slide" Target="slides/slide20.xml" /><Relationship Id="rId28" Type="http://schemas.openxmlformats.org/officeDocument/2006/relationships/tableStyles" Target="tableStyles.xml" /><Relationship Id="rId10" Type="http://schemas.openxmlformats.org/officeDocument/2006/relationships/slide" Target="slides/slide7.xml" /><Relationship Id="rId19" Type="http://schemas.openxmlformats.org/officeDocument/2006/relationships/slide" Target="slides/slide16.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slide" Target="slides/slide19.xml"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E76C11-F0A9-4487-B453-92B1A54046C1}"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8B4C66-CB3B-4CC3-A76E-B3C091FA9E3F}" type="slidenum">
              <a:rPr lang="en-GB" smtClean="0"/>
              <a:t>‹#›</a:t>
            </a:fld>
            <a:endParaRPr lang="en-GB"/>
          </a:p>
        </p:txBody>
      </p:sp>
    </p:spTree>
    <p:extLst>
      <p:ext uri="{BB962C8B-B14F-4D97-AF65-F5344CB8AC3E}">
        <p14:creationId xmlns:p14="http://schemas.microsoft.com/office/powerpoint/2010/main" val="3734203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98963-D5BA-470A-AF8E-50DA8B2337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73DD3C-AC75-4DCE-A556-1085FD2F37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980052-35A7-448A-93D5-0E680FA05D67}"/>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2A4D6B94-6351-45B5-8728-4F64352AA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6E3A6F-40B4-425F-8B58-B07B45787EA6}"/>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53549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8D69A-B53F-42B6-AE0F-5FA411DE0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D24D7-F6FA-42A5-AC28-895C40A096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DCF93-ED97-41CC-99D5-90474C930741}"/>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A79DA3E2-E338-47C1-A01C-4B18D5E9AE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42A07-4689-4F50-A50B-D84008D3B4F8}"/>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1648074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55D07-5218-4B17-A42B-A61B125B5D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3FF7C4-4DF4-4D76-8670-07AA0E558F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4D48CD-1165-45F4-84AE-8CE852EE1AF4}"/>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EADD5702-1D73-4D00-8385-C0ABF4674C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91423-A51B-4F65-A610-8A4BB78D793E}"/>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188373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51C6-F3B4-4A6E-8976-A4A6BE440B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6FDDBB-C091-4721-AD90-B7F1A13870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10CB6B-41ED-47D2-8619-1A6EC5C23C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EF3FB8-8D08-44FD-8C81-491B817F8D6F}"/>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6" name="Footer Placeholder 5">
            <a:extLst>
              <a:ext uri="{FF2B5EF4-FFF2-40B4-BE49-F238E27FC236}">
                <a16:creationId xmlns:a16="http://schemas.microsoft.com/office/drawing/2014/main" id="{944CDFA8-844B-4EDC-9E1C-DF0829F9D3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2F888-F70F-4FBF-A87E-C9AD72FE9078}"/>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845329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B612-C09D-482E-8390-D3107C7987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A5D574-615C-4C3A-AE33-A20DF8E986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5D8152-FD82-48A6-8F94-007507F36F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1B72E2-82A7-466B-A5FB-A77FE6BD72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6255BF-BD06-41B8-8AB2-59E1CE6FD6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EF758E-F1B7-4C89-A1FC-488CCFD20760}"/>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8" name="Footer Placeholder 7">
            <a:extLst>
              <a:ext uri="{FF2B5EF4-FFF2-40B4-BE49-F238E27FC236}">
                <a16:creationId xmlns:a16="http://schemas.microsoft.com/office/drawing/2014/main" id="{FE3AE908-E0C4-4F17-BFC7-2A99E5B3A3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838B5F-FB60-4A18-BECB-54A4A198B2AE}"/>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159860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581F-44DA-45DF-8C7A-FACFA3F2D5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834217-51F9-4417-AB31-4C450D22A675}"/>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4" name="Footer Placeholder 3">
            <a:extLst>
              <a:ext uri="{FF2B5EF4-FFF2-40B4-BE49-F238E27FC236}">
                <a16:creationId xmlns:a16="http://schemas.microsoft.com/office/drawing/2014/main" id="{70B18C68-8E7B-45AB-B871-51FDBC227F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296CED-B65F-44FA-B8CF-3B47AF1D67A9}"/>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2368694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43C86D-8693-40CB-A3BF-9685E658CA03}"/>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3" name="Footer Placeholder 2">
            <a:extLst>
              <a:ext uri="{FF2B5EF4-FFF2-40B4-BE49-F238E27FC236}">
                <a16:creationId xmlns:a16="http://schemas.microsoft.com/office/drawing/2014/main" id="{7D0C05BF-E5A9-411E-9136-57CA699440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6AB7F7-2447-4003-AD71-63A2269DF3FF}"/>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995678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1DC6A-8DC1-4544-8C24-EA9EA7FCC4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23E30F-AECB-44F2-A894-59CCE652C6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E404A6-99C7-43CC-B5C6-E81AA5B7FD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C554F5-4081-4AD8-8AF5-0362864EE6B8}"/>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6" name="Footer Placeholder 5">
            <a:extLst>
              <a:ext uri="{FF2B5EF4-FFF2-40B4-BE49-F238E27FC236}">
                <a16:creationId xmlns:a16="http://schemas.microsoft.com/office/drawing/2014/main" id="{415E65E2-4F5D-4AF5-AC7A-0E2F9EBEC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0DF3A4-BB35-4194-90F4-86C03AD438CF}"/>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4120163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BB89B-072A-4B2E-945A-75CBBA6AB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313954-CAAB-4C74-8DE3-87131E116F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08D003-4D0C-4D6F-98CC-455050C807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9786D9-1F9A-4485-9E1C-9EE1523DCF17}"/>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6" name="Footer Placeholder 5">
            <a:extLst>
              <a:ext uri="{FF2B5EF4-FFF2-40B4-BE49-F238E27FC236}">
                <a16:creationId xmlns:a16="http://schemas.microsoft.com/office/drawing/2014/main" id="{A7BDADC4-D788-46B0-BAFB-E4A28C0F4D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C1C0C-17ED-4558-8FD6-B0D5F42B32F3}"/>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269254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12DA3-0C54-4662-A5C5-5969ED477C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C3739A-6826-4407-817E-CBCA6D94D6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099B7-F965-4E5C-AE64-6916B0FFCC37}"/>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B6A74DCD-AACB-4A0F-94F9-BDB23821D7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C686B-60EA-4582-A73E-1076F30617C5}"/>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2620756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4F2452-ED2D-4ABC-8629-5EFE072734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C32E2E-31AF-4DC6-9BCB-04A751672B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64174-B3A3-4820-A709-1EA99C423C9C}"/>
              </a:ext>
            </a:extLst>
          </p:cNvPr>
          <p:cNvSpPr>
            <a:spLocks noGrp="1"/>
          </p:cNvSpPr>
          <p:nvPr>
            <p:ph type="dt" sz="half" idx="10"/>
          </p:nvPr>
        </p:nvSpPr>
        <p:spPr/>
        <p:txBody>
          <a:body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280E955B-05A8-40F4-A7BF-D84987B0F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ACD65-5570-4EF3-880A-3A99381F66B8}"/>
              </a:ext>
            </a:extLst>
          </p:cNvPr>
          <p:cNvSpPr>
            <a:spLocks noGrp="1"/>
          </p:cNvSpPr>
          <p:nvPr>
            <p:ph type="sldNum" sz="quarter" idx="12"/>
          </p:nvPr>
        </p:nvSpPr>
        <p:spPr/>
        <p:txBody>
          <a:bodyPr/>
          <a:lstStyle/>
          <a:p>
            <a:fld id="{14C99DCA-7E49-40C2-BE74-FF44E4DA54BD}" type="slidenum">
              <a:rPr lang="en-GB" smtClean="0"/>
              <a:t>‹#›</a:t>
            </a:fld>
            <a:endParaRPr lang="en-GB"/>
          </a:p>
        </p:txBody>
      </p:sp>
    </p:spTree>
    <p:extLst>
      <p:ext uri="{BB962C8B-B14F-4D97-AF65-F5344CB8AC3E}">
        <p14:creationId xmlns:p14="http://schemas.microsoft.com/office/powerpoint/2010/main" val="33180565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73687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57570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656222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2691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96098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1533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1210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26852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20214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56956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7557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21" Type="http://schemas.openxmlformats.org/officeDocument/2006/relationships/image" Target="../media/image4.png"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20" Type="http://schemas.openxmlformats.org/officeDocument/2006/relationships/image" Target="../media/image3.png"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19" Type="http://schemas.openxmlformats.org/officeDocument/2006/relationships/image" Target="../media/image2.png"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 Id="rId22" Type="http://schemas.openxmlformats.org/officeDocument/2006/relationships/image" Target="../media/image5.png"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 /><Relationship Id="rId3" Type="http://schemas.openxmlformats.org/officeDocument/2006/relationships/slideLayout" Target="../slideLayouts/slideLayout31.xml" /><Relationship Id="rId7" Type="http://schemas.openxmlformats.org/officeDocument/2006/relationships/slideLayout" Target="../slideLayouts/slideLayout35.xml" /><Relationship Id="rId12" Type="http://schemas.openxmlformats.org/officeDocument/2006/relationships/theme" Target="../theme/theme3.xml" /><Relationship Id="rId2" Type="http://schemas.openxmlformats.org/officeDocument/2006/relationships/slideLayout" Target="../slideLayouts/slideLayout30.xml" /><Relationship Id="rId1" Type="http://schemas.openxmlformats.org/officeDocument/2006/relationships/slideLayout" Target="../slideLayouts/slideLayout29.xml" /><Relationship Id="rId6" Type="http://schemas.openxmlformats.org/officeDocument/2006/relationships/slideLayout" Target="../slideLayouts/slideLayout34.xml" /><Relationship Id="rId11" Type="http://schemas.openxmlformats.org/officeDocument/2006/relationships/slideLayout" Target="../slideLayouts/slideLayout39.xml" /><Relationship Id="rId5" Type="http://schemas.openxmlformats.org/officeDocument/2006/relationships/slideLayout" Target="../slideLayouts/slideLayout33.xml" /><Relationship Id="rId10" Type="http://schemas.openxmlformats.org/officeDocument/2006/relationships/slideLayout" Target="../slideLayouts/slideLayout38.xml" /><Relationship Id="rId4" Type="http://schemas.openxmlformats.org/officeDocument/2006/relationships/slideLayout" Target="../slideLayouts/slideLayout32.xml" /><Relationship Id="rId9" Type="http://schemas.openxmlformats.org/officeDocument/2006/relationships/slideLayout" Target="../slideLayouts/slideLayout37.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CEF178-3582-406B-A9ED-01B2AF8C52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6637B9-12B4-497D-990F-B934B59B93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CD220-BAA5-48AA-BB07-8630157F32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D472A4-E205-4E98-8FE5-1C3348A52832}" type="datetimeFigureOut">
              <a:rPr lang="en-GB" smtClean="0"/>
              <a:t>27/03/2022</a:t>
            </a:fld>
            <a:endParaRPr lang="en-GB"/>
          </a:p>
        </p:txBody>
      </p:sp>
      <p:sp>
        <p:nvSpPr>
          <p:cNvPr id="5" name="Footer Placeholder 4">
            <a:extLst>
              <a:ext uri="{FF2B5EF4-FFF2-40B4-BE49-F238E27FC236}">
                <a16:creationId xmlns:a16="http://schemas.microsoft.com/office/drawing/2014/main" id="{CA07D069-FD43-4202-9A10-96ACDC6BC9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2E0A9D-E48E-4E23-AE2F-E2DD429B7A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C99DCA-7E49-40C2-BE74-FF44E4DA54BD}" type="slidenum">
              <a:rPr lang="en-GB" smtClean="0"/>
              <a:t>‹#›</a:t>
            </a:fld>
            <a:endParaRPr lang="en-GB"/>
          </a:p>
        </p:txBody>
      </p:sp>
    </p:spTree>
    <p:extLst>
      <p:ext uri="{BB962C8B-B14F-4D97-AF65-F5344CB8AC3E}">
        <p14:creationId xmlns:p14="http://schemas.microsoft.com/office/powerpoint/2010/main" val="381498826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57"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3/27/2022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24387349"/>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6.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standalone="yes"?>
<Relationships xmlns="http://schemas.openxmlformats.org/package/2006/relationships"><Relationship Id="rId2" Type="http://schemas.openxmlformats.org/officeDocument/2006/relationships/hyperlink" Target="https://www.dialpad.com/blog/communication-channels/#face-to-face" TargetMode="External" /><Relationship Id="rId1" Type="http://schemas.openxmlformats.org/officeDocument/2006/relationships/slideLayout" Target="../slideLayouts/slideLayout13.xml" /></Relationships>
</file>

<file path=ppt/slides/_rels/slide9.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hyperlink" Target="https://qsstudy.com/business" TargetMode="External" /><Relationship Id="rId2" Type="http://schemas.openxmlformats.org/officeDocument/2006/relationships/hyperlink" Target="https://medium" TargetMode="Externa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59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B4CA-1C84-410D-8B59-CE83F99AA14F}"/>
              </a:ext>
            </a:extLst>
          </p:cNvPr>
          <p:cNvSpPr>
            <a:spLocks noGrp="1"/>
          </p:cNvSpPr>
          <p:nvPr>
            <p:ph type="ctrTitle"/>
          </p:nvPr>
        </p:nvSpPr>
        <p:spPr>
          <a:xfrm>
            <a:off x="1411458" y="900332"/>
            <a:ext cx="9144000" cy="1132523"/>
          </a:xfrm>
        </p:spPr>
        <p:txBody>
          <a:bodyPr/>
          <a:lstStyle/>
          <a:p>
            <a:r>
              <a:rPr lang="en-GB" dirty="0">
                <a:solidFill>
                  <a:schemeClr val="bg1"/>
                </a:solidFill>
                <a:latin typeface="Arial" panose="020B0604020202020204" pitchFamily="34" charset="0"/>
                <a:cs typeface="Arial" panose="020B0604020202020204" pitchFamily="34" charset="0"/>
              </a:rPr>
              <a:t>Title page </a:t>
            </a:r>
          </a:p>
        </p:txBody>
      </p:sp>
      <p:sp>
        <p:nvSpPr>
          <p:cNvPr id="3" name="Subtitle 2">
            <a:extLst>
              <a:ext uri="{FF2B5EF4-FFF2-40B4-BE49-F238E27FC236}">
                <a16:creationId xmlns:a16="http://schemas.microsoft.com/office/drawing/2014/main" id="{FFEA1B8C-A554-41BE-B921-93E36BDFD46A}"/>
              </a:ext>
            </a:extLst>
          </p:cNvPr>
          <p:cNvSpPr>
            <a:spLocks noGrp="1"/>
          </p:cNvSpPr>
          <p:nvPr>
            <p:ph type="subTitle" idx="1"/>
          </p:nvPr>
        </p:nvSpPr>
        <p:spPr>
          <a:xfrm>
            <a:off x="1411458" y="2476622"/>
            <a:ext cx="9144000" cy="1655762"/>
          </a:xfrm>
        </p:spPr>
        <p:txBody>
          <a:bodyPr>
            <a:normAutofit fontScale="85000" lnSpcReduction="20000"/>
          </a:bodyPr>
          <a:lstStyle/>
          <a:p>
            <a:r>
              <a:rPr lang="en-GB" dirty="0">
                <a:solidFill>
                  <a:schemeClr val="bg1"/>
                </a:solidFill>
              </a:rPr>
              <a:t>Poppy wagstaffe-2026246</a:t>
            </a:r>
          </a:p>
          <a:p>
            <a:r>
              <a:rPr lang="en-GB" sz="2400" dirty="0">
                <a:solidFill>
                  <a:schemeClr val="bg1"/>
                </a:solidFill>
                <a:cs typeface="Calibri"/>
              </a:rPr>
              <a:t>Daniela-</a:t>
            </a:r>
            <a:r>
              <a:rPr lang="en-GB" sz="2400" dirty="0" err="1">
                <a:solidFill>
                  <a:schemeClr val="bg1"/>
                </a:solidFill>
                <a:cs typeface="Calibri"/>
              </a:rPr>
              <a:t>Dumitra</a:t>
            </a:r>
            <a:r>
              <a:rPr lang="en-GB" sz="2400" dirty="0">
                <a:solidFill>
                  <a:schemeClr val="bg1"/>
                </a:solidFill>
                <a:cs typeface="Calibri"/>
              </a:rPr>
              <a:t>-</a:t>
            </a:r>
            <a:r>
              <a:rPr lang="en-GB" sz="2400" dirty="0" err="1">
                <a:solidFill>
                  <a:schemeClr val="bg1"/>
                </a:solidFill>
                <a:cs typeface="Calibri"/>
              </a:rPr>
              <a:t>Mosu</a:t>
            </a:r>
            <a:r>
              <a:rPr lang="en-GB" sz="2400" dirty="0">
                <a:solidFill>
                  <a:schemeClr val="bg1"/>
                </a:solidFill>
                <a:cs typeface="Calibri"/>
              </a:rPr>
              <a:t> -2008056</a:t>
            </a:r>
          </a:p>
          <a:p>
            <a:r>
              <a:rPr lang="en-GB" dirty="0">
                <a:solidFill>
                  <a:schemeClr val="bg1"/>
                </a:solidFill>
              </a:rPr>
              <a:t>Sheraz Arif -1814766</a:t>
            </a:r>
          </a:p>
          <a:p>
            <a:r>
              <a:rPr lang="en-GB" dirty="0">
                <a:solidFill>
                  <a:schemeClr val="bg1"/>
                </a:solidFill>
              </a:rPr>
              <a:t>BMSW400 effective teamwork and communication</a:t>
            </a:r>
          </a:p>
          <a:p>
            <a:r>
              <a:rPr lang="en-US" sz="2000" b="1" dirty="0">
                <a:solidFill>
                  <a:schemeClr val="bg1"/>
                </a:solidFill>
                <a:effectLst/>
                <a:latin typeface="Arial" panose="020B0604020202020204" pitchFamily="34" charset="0"/>
                <a:ea typeface="Arial" panose="020B0604020202020204" pitchFamily="34" charset="0"/>
              </a:rPr>
              <a:t>Presentation – Strategies for Effective Communication in a Business Setting.</a:t>
            </a:r>
            <a:endParaRPr lang="en-GB" sz="2000" dirty="0">
              <a:solidFill>
                <a:schemeClr val="bg1"/>
              </a:solidFill>
            </a:endParaRPr>
          </a:p>
        </p:txBody>
      </p:sp>
    </p:spTree>
    <p:extLst>
      <p:ext uri="{BB962C8B-B14F-4D97-AF65-F5344CB8AC3E}">
        <p14:creationId xmlns:p14="http://schemas.microsoft.com/office/powerpoint/2010/main" val="3692312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59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41F01-90B1-4C77-B963-C8F9B31E4C97}"/>
              </a:ext>
            </a:extLst>
          </p:cNvPr>
          <p:cNvSpPr>
            <a:spLocks noGrp="1"/>
          </p:cNvSpPr>
          <p:nvPr>
            <p:ph type="title"/>
          </p:nvPr>
        </p:nvSpPr>
        <p:spPr/>
        <p:txBody>
          <a:bodyPr/>
          <a:lstStyle/>
          <a:p>
            <a:r>
              <a:rPr lang="en-GB" dirty="0">
                <a:solidFill>
                  <a:schemeClr val="bg1"/>
                </a:solidFill>
              </a:rPr>
              <a:t>Introduction </a:t>
            </a:r>
          </a:p>
        </p:txBody>
      </p:sp>
      <p:sp>
        <p:nvSpPr>
          <p:cNvPr id="3" name="Content Placeholder 2">
            <a:extLst>
              <a:ext uri="{FF2B5EF4-FFF2-40B4-BE49-F238E27FC236}">
                <a16:creationId xmlns:a16="http://schemas.microsoft.com/office/drawing/2014/main" id="{F61024B5-4802-4A30-AD3E-886AA967E847}"/>
              </a:ext>
            </a:extLst>
          </p:cNvPr>
          <p:cNvSpPr>
            <a:spLocks noGrp="1"/>
          </p:cNvSpPr>
          <p:nvPr>
            <p:ph idx="1"/>
          </p:nvPr>
        </p:nvSpPr>
        <p:spPr>
          <a:xfrm>
            <a:off x="270802" y="1591150"/>
            <a:ext cx="10515600" cy="4351338"/>
          </a:xfrm>
        </p:spPr>
        <p:txBody>
          <a:bodyPr/>
          <a:lstStyle/>
          <a:p>
            <a:pPr marL="0" indent="0">
              <a:buNone/>
            </a:pPr>
            <a:r>
              <a:rPr lang="en-GB" sz="2000" dirty="0">
                <a:solidFill>
                  <a:schemeClr val="bg1"/>
                </a:solidFill>
                <a:latin typeface="Arial" panose="020B0604020202020204" pitchFamily="34" charset="0"/>
                <a:cs typeface="Arial" panose="020B0604020202020204" pitchFamily="34" charset="0"/>
              </a:rPr>
              <a:t>In this presentation we will cover..</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models  of communication </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channels of communication </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barriers of communication </a:t>
            </a:r>
          </a:p>
          <a:p>
            <a:pPr marL="457200" indent="-457200">
              <a:buFont typeface="+mj-lt"/>
              <a:buAutoNum type="arabicPeriod"/>
            </a:pPr>
            <a:r>
              <a:rPr lang="en-GB" sz="2000" dirty="0">
                <a:solidFill>
                  <a:schemeClr val="bg1"/>
                </a:solidFill>
                <a:latin typeface="Arial" panose="020B0604020202020204" pitchFamily="34" charset="0"/>
                <a:cs typeface="Arial" panose="020B0604020202020204" pitchFamily="34" charset="0"/>
              </a:rPr>
              <a:t>The impact of effective communication on staff and patients </a:t>
            </a:r>
          </a:p>
          <a:p>
            <a:pPr marL="0" indent="0">
              <a:buNone/>
            </a:pP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A697B41-ABBA-433E-B06A-D3895CA30E07}"/>
              </a:ext>
            </a:extLst>
          </p:cNvPr>
          <p:cNvSpPr txBox="1"/>
          <p:nvPr/>
        </p:nvSpPr>
        <p:spPr>
          <a:xfrm>
            <a:off x="998805" y="4648801"/>
            <a:ext cx="8412480" cy="707886"/>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To then determine the strategies best to use when considering the most effective use of communication within the rainbow children's hospital.</a:t>
            </a:r>
          </a:p>
        </p:txBody>
      </p:sp>
      <p:pic>
        <p:nvPicPr>
          <p:cNvPr id="5" name="Picture 4">
            <a:extLst>
              <a:ext uri="{FF2B5EF4-FFF2-40B4-BE49-F238E27FC236}">
                <a16:creationId xmlns:a16="http://schemas.microsoft.com/office/drawing/2014/main" id="{1418AFBF-955C-4D6C-96CE-D95699EFEB0F}"/>
              </a:ext>
            </a:extLst>
          </p:cNvPr>
          <p:cNvPicPr>
            <a:picLocks noChangeAspect="1"/>
          </p:cNvPicPr>
          <p:nvPr/>
        </p:nvPicPr>
        <p:blipFill>
          <a:blip r:embed="rId2"/>
          <a:stretch>
            <a:fillRect/>
          </a:stretch>
        </p:blipFill>
        <p:spPr>
          <a:xfrm>
            <a:off x="6833673" y="207923"/>
            <a:ext cx="4729969" cy="2648783"/>
          </a:xfrm>
          <a:prstGeom prst="rect">
            <a:avLst/>
          </a:prstGeom>
        </p:spPr>
      </p:pic>
    </p:spTree>
    <p:extLst>
      <p:ext uri="{BB962C8B-B14F-4D97-AF65-F5344CB8AC3E}">
        <p14:creationId xmlns:p14="http://schemas.microsoft.com/office/powerpoint/2010/main" val="1594099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B00F3-F441-A7B4-2931-EAF6653F69BF}"/>
              </a:ext>
            </a:extLst>
          </p:cNvPr>
          <p:cNvSpPr txBox="1"/>
          <p:nvPr/>
        </p:nvSpPr>
        <p:spPr>
          <a:xfrm>
            <a:off x="756250" y="238664"/>
            <a:ext cx="70995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Shannon and Weaver Model of Communication</a:t>
            </a:r>
          </a:p>
        </p:txBody>
      </p:sp>
      <p:sp>
        <p:nvSpPr>
          <p:cNvPr id="3" name="Rectangle 2">
            <a:extLst>
              <a:ext uri="{FF2B5EF4-FFF2-40B4-BE49-F238E27FC236}">
                <a16:creationId xmlns:a16="http://schemas.microsoft.com/office/drawing/2014/main" id="{341D30C3-58FC-D004-C0B1-0E4E3E55E54D}"/>
              </a:ext>
            </a:extLst>
          </p:cNvPr>
          <p:cNvSpPr/>
          <p:nvPr/>
        </p:nvSpPr>
        <p:spPr>
          <a:xfrm>
            <a:off x="333555" y="1778480"/>
            <a:ext cx="1365849"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Information Source</a:t>
            </a:r>
            <a:endParaRPr lang="en-GB"/>
          </a:p>
        </p:txBody>
      </p:sp>
      <p:sp>
        <p:nvSpPr>
          <p:cNvPr id="4" name="Rectangle 3">
            <a:extLst>
              <a:ext uri="{FF2B5EF4-FFF2-40B4-BE49-F238E27FC236}">
                <a16:creationId xmlns:a16="http://schemas.microsoft.com/office/drawing/2014/main" id="{9F99E555-CD55-A0C2-6EF5-F79187F41437}"/>
              </a:ext>
            </a:extLst>
          </p:cNvPr>
          <p:cNvSpPr/>
          <p:nvPr/>
        </p:nvSpPr>
        <p:spPr>
          <a:xfrm>
            <a:off x="2489260" y="1806336"/>
            <a:ext cx="1452115"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Transmitter</a:t>
            </a:r>
            <a:endParaRPr lang="en-GB" err="1"/>
          </a:p>
        </p:txBody>
      </p:sp>
      <p:sp>
        <p:nvSpPr>
          <p:cNvPr id="5" name="Rectangle 4">
            <a:extLst>
              <a:ext uri="{FF2B5EF4-FFF2-40B4-BE49-F238E27FC236}">
                <a16:creationId xmlns:a16="http://schemas.microsoft.com/office/drawing/2014/main" id="{9E2762C0-4991-B82B-E14E-2B02453B1315}"/>
              </a:ext>
            </a:extLst>
          </p:cNvPr>
          <p:cNvSpPr/>
          <p:nvPr/>
        </p:nvSpPr>
        <p:spPr>
          <a:xfrm>
            <a:off x="10525303" y="1618533"/>
            <a:ext cx="1524000" cy="977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Reception</a:t>
            </a:r>
            <a:endParaRPr lang="en-GB"/>
          </a:p>
        </p:txBody>
      </p:sp>
      <p:sp>
        <p:nvSpPr>
          <p:cNvPr id="6" name="Rectangle 5">
            <a:extLst>
              <a:ext uri="{FF2B5EF4-FFF2-40B4-BE49-F238E27FC236}">
                <a16:creationId xmlns:a16="http://schemas.microsoft.com/office/drawing/2014/main" id="{0B45C674-A30F-D6EE-CBDF-BE5929E8C5DE}"/>
              </a:ext>
            </a:extLst>
          </p:cNvPr>
          <p:cNvSpPr/>
          <p:nvPr/>
        </p:nvSpPr>
        <p:spPr>
          <a:xfrm>
            <a:off x="7936481" y="1646387"/>
            <a:ext cx="1524000" cy="977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Receiver</a:t>
            </a:r>
            <a:endParaRPr lang="en-GB"/>
          </a:p>
        </p:txBody>
      </p:sp>
      <p:sp>
        <p:nvSpPr>
          <p:cNvPr id="7" name="Rectangle 6">
            <a:extLst>
              <a:ext uri="{FF2B5EF4-FFF2-40B4-BE49-F238E27FC236}">
                <a16:creationId xmlns:a16="http://schemas.microsoft.com/office/drawing/2014/main" id="{0C24CFE3-700D-6F60-5928-B63BEA285293}"/>
              </a:ext>
            </a:extLst>
          </p:cNvPr>
          <p:cNvSpPr/>
          <p:nvPr/>
        </p:nvSpPr>
        <p:spPr>
          <a:xfrm>
            <a:off x="5448300" y="1789264"/>
            <a:ext cx="920151" cy="905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Chanel</a:t>
            </a:r>
            <a:endParaRPr lang="en-GB"/>
          </a:p>
        </p:txBody>
      </p:sp>
      <p:sp>
        <p:nvSpPr>
          <p:cNvPr id="8" name="Rectangle 7">
            <a:extLst>
              <a:ext uri="{FF2B5EF4-FFF2-40B4-BE49-F238E27FC236}">
                <a16:creationId xmlns:a16="http://schemas.microsoft.com/office/drawing/2014/main" id="{0E3DBC3C-341A-F00F-9D12-0014C94AFF30}"/>
              </a:ext>
            </a:extLst>
          </p:cNvPr>
          <p:cNvSpPr/>
          <p:nvPr/>
        </p:nvSpPr>
        <p:spPr>
          <a:xfrm>
            <a:off x="5318005" y="3815573"/>
            <a:ext cx="1049546" cy="790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Noise </a:t>
            </a:r>
          </a:p>
        </p:txBody>
      </p:sp>
      <p:cxnSp>
        <p:nvCxnSpPr>
          <p:cNvPr id="9" name="Straight Arrow Connector 8">
            <a:extLst>
              <a:ext uri="{FF2B5EF4-FFF2-40B4-BE49-F238E27FC236}">
                <a16:creationId xmlns:a16="http://schemas.microsoft.com/office/drawing/2014/main" id="{9A88ED17-DB83-BEDC-1822-A7E96DB8B264}"/>
              </a:ext>
            </a:extLst>
          </p:cNvPr>
          <p:cNvCxnSpPr/>
          <p:nvPr/>
        </p:nvCxnSpPr>
        <p:spPr>
          <a:xfrm flipV="1">
            <a:off x="5906579" y="2931904"/>
            <a:ext cx="8628" cy="8396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4F49AAA-F966-7985-AC9E-0568A89BF0FA}"/>
              </a:ext>
            </a:extLst>
          </p:cNvPr>
          <p:cNvCxnSpPr/>
          <p:nvPr/>
        </p:nvCxnSpPr>
        <p:spPr>
          <a:xfrm>
            <a:off x="6595793" y="2146001"/>
            <a:ext cx="1216324" cy="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9E51F98-D0CD-DA9F-4FD0-50F192A7C106}"/>
              </a:ext>
            </a:extLst>
          </p:cNvPr>
          <p:cNvCxnSpPr/>
          <p:nvPr/>
        </p:nvCxnSpPr>
        <p:spPr>
          <a:xfrm flipV="1">
            <a:off x="9657273" y="2168107"/>
            <a:ext cx="669984" cy="201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1716CDD-4C81-F41A-23CA-5CBB7C86A0DC}"/>
              </a:ext>
            </a:extLst>
          </p:cNvPr>
          <p:cNvCxnSpPr/>
          <p:nvPr/>
        </p:nvCxnSpPr>
        <p:spPr>
          <a:xfrm>
            <a:off x="4192977" y="2230468"/>
            <a:ext cx="1029417" cy="8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37DC18C-0B9E-0550-9D2A-9FD747867DFC}"/>
              </a:ext>
            </a:extLst>
          </p:cNvPr>
          <p:cNvCxnSpPr/>
          <p:nvPr/>
        </p:nvCxnSpPr>
        <p:spPr>
          <a:xfrm>
            <a:off x="1719173" y="2100172"/>
            <a:ext cx="770627" cy="23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ACA21B6-472E-7C62-A92A-5B513F7D8B30}"/>
              </a:ext>
            </a:extLst>
          </p:cNvPr>
          <p:cNvSpPr txBox="1"/>
          <p:nvPr/>
        </p:nvSpPr>
        <p:spPr>
          <a:xfrm>
            <a:off x="6595254" y="1750086"/>
            <a:ext cx="1593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8" name="TextBox 17">
            <a:extLst>
              <a:ext uri="{FF2B5EF4-FFF2-40B4-BE49-F238E27FC236}">
                <a16:creationId xmlns:a16="http://schemas.microsoft.com/office/drawing/2014/main" id="{97EC3421-CD0D-FA16-93F6-B7F6F4BDFDDE}"/>
              </a:ext>
            </a:extLst>
          </p:cNvPr>
          <p:cNvSpPr txBox="1"/>
          <p:nvPr/>
        </p:nvSpPr>
        <p:spPr>
          <a:xfrm>
            <a:off x="138925" y="4351488"/>
            <a:ext cx="12059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9" name="TextBox 18">
            <a:extLst>
              <a:ext uri="{FF2B5EF4-FFF2-40B4-BE49-F238E27FC236}">
                <a16:creationId xmlns:a16="http://schemas.microsoft.com/office/drawing/2014/main" id="{DAB1BECF-9706-2D97-4447-57ABC9324FEA}"/>
              </a:ext>
            </a:extLst>
          </p:cNvPr>
          <p:cNvSpPr txBox="1"/>
          <p:nvPr/>
        </p:nvSpPr>
        <p:spPr>
          <a:xfrm>
            <a:off x="7010400" y="5486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20" name="TextBox 19">
            <a:extLst>
              <a:ext uri="{FF2B5EF4-FFF2-40B4-BE49-F238E27FC236}">
                <a16:creationId xmlns:a16="http://schemas.microsoft.com/office/drawing/2014/main" id="{0F772D41-B186-DADF-99F3-A1B8DD903880}"/>
              </a:ext>
            </a:extLst>
          </p:cNvPr>
          <p:cNvSpPr txBox="1"/>
          <p:nvPr/>
        </p:nvSpPr>
        <p:spPr>
          <a:xfrm flipH="1">
            <a:off x="2779683" y="1316069"/>
            <a:ext cx="9805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22" name="TextBox 21">
            <a:extLst>
              <a:ext uri="{FF2B5EF4-FFF2-40B4-BE49-F238E27FC236}">
                <a16:creationId xmlns:a16="http://schemas.microsoft.com/office/drawing/2014/main" id="{5A92167D-6466-6AE3-2930-9FDBB0358FCD}"/>
              </a:ext>
            </a:extLst>
          </p:cNvPr>
          <p:cNvSpPr txBox="1"/>
          <p:nvPr/>
        </p:nvSpPr>
        <p:spPr>
          <a:xfrm>
            <a:off x="8014120" y="1242384"/>
            <a:ext cx="1233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23" name="TextBox 22">
            <a:extLst>
              <a:ext uri="{FF2B5EF4-FFF2-40B4-BE49-F238E27FC236}">
                <a16:creationId xmlns:a16="http://schemas.microsoft.com/office/drawing/2014/main" id="{8FD3AF54-6CDA-255D-715D-595A190B9A65}"/>
              </a:ext>
            </a:extLst>
          </p:cNvPr>
          <p:cNvSpPr txBox="1"/>
          <p:nvPr/>
        </p:nvSpPr>
        <p:spPr>
          <a:xfrm>
            <a:off x="10859936" y="1175016"/>
            <a:ext cx="1075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Receiver</a:t>
            </a:r>
          </a:p>
        </p:txBody>
      </p:sp>
      <p:sp>
        <p:nvSpPr>
          <p:cNvPr id="24" name="TextBox 23">
            <a:extLst>
              <a:ext uri="{FF2B5EF4-FFF2-40B4-BE49-F238E27FC236}">
                <a16:creationId xmlns:a16="http://schemas.microsoft.com/office/drawing/2014/main" id="{0D085E90-5461-BE15-A58A-D69668DDFD52}"/>
              </a:ext>
            </a:extLst>
          </p:cNvPr>
          <p:cNvSpPr txBox="1"/>
          <p:nvPr/>
        </p:nvSpPr>
        <p:spPr>
          <a:xfrm>
            <a:off x="809266" y="4964323"/>
            <a:ext cx="4252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(Peterson &amp; Khalimzoda,2016)</a:t>
            </a:r>
          </a:p>
        </p:txBody>
      </p:sp>
      <p:sp>
        <p:nvSpPr>
          <p:cNvPr id="14" name="TextBox 13">
            <a:extLst>
              <a:ext uri="{FF2B5EF4-FFF2-40B4-BE49-F238E27FC236}">
                <a16:creationId xmlns:a16="http://schemas.microsoft.com/office/drawing/2014/main" id="{D356FA1C-F526-AC4F-F843-FDF4B4AD0E47}"/>
              </a:ext>
            </a:extLst>
          </p:cNvPr>
          <p:cNvSpPr txBox="1"/>
          <p:nvPr/>
        </p:nvSpPr>
        <p:spPr>
          <a:xfrm>
            <a:off x="1618891" y="3243532"/>
            <a:ext cx="1923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ACBE513C-E57D-2C95-5BA4-9DB154BE3362}"/>
              </a:ext>
            </a:extLst>
          </p:cNvPr>
          <p:cNvSpPr txBox="1"/>
          <p:nvPr/>
        </p:nvSpPr>
        <p:spPr>
          <a:xfrm>
            <a:off x="554967" y="1322386"/>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Sender</a:t>
            </a:r>
          </a:p>
        </p:txBody>
      </p:sp>
    </p:spTree>
    <p:extLst>
      <p:ext uri="{BB962C8B-B14F-4D97-AF65-F5344CB8AC3E}">
        <p14:creationId xmlns:p14="http://schemas.microsoft.com/office/powerpoint/2010/main" val="1350278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1C9F-36E2-A3A0-D14C-DF33FF90CDF7}"/>
              </a:ext>
            </a:extLst>
          </p:cNvPr>
          <p:cNvSpPr>
            <a:spLocks noGrp="1"/>
          </p:cNvSpPr>
          <p:nvPr>
            <p:ph type="title"/>
          </p:nvPr>
        </p:nvSpPr>
        <p:spPr>
          <a:xfrm>
            <a:off x="235939" y="212785"/>
            <a:ext cx="3932237" cy="1255144"/>
          </a:xfrm>
        </p:spPr>
        <p:txBody>
          <a:bodyPr/>
          <a:lstStyle/>
          <a:p>
            <a:r>
              <a:rPr lang="en-GB">
                <a:cs typeface="Calibri Light"/>
              </a:rPr>
              <a:t>THEORY OF COMMUNICATION</a:t>
            </a:r>
            <a:endParaRPr lang="en-GB"/>
          </a:p>
        </p:txBody>
      </p:sp>
      <p:sp>
        <p:nvSpPr>
          <p:cNvPr id="3" name="Content Placeholder 2">
            <a:extLst>
              <a:ext uri="{FF2B5EF4-FFF2-40B4-BE49-F238E27FC236}">
                <a16:creationId xmlns:a16="http://schemas.microsoft.com/office/drawing/2014/main" id="{0995CB5A-8AD0-BFDF-6BBF-52A0E7EC9A39}"/>
              </a:ext>
            </a:extLst>
          </p:cNvPr>
          <p:cNvSpPr>
            <a:spLocks noGrp="1"/>
          </p:cNvSpPr>
          <p:nvPr>
            <p:ph idx="1"/>
          </p:nvPr>
        </p:nvSpPr>
        <p:spPr>
          <a:xfrm>
            <a:off x="4493076" y="987425"/>
            <a:ext cx="6905444" cy="5003021"/>
          </a:xfrm>
        </p:spPr>
        <p:txBody>
          <a:bodyPr vert="horz" lIns="91440" tIns="45720" rIns="91440" bIns="45720" rtlCol="0" anchor="t">
            <a:normAutofit/>
          </a:bodyPr>
          <a:lstStyle/>
          <a:p>
            <a:r>
              <a:rPr lang="en-GB">
                <a:cs typeface="Calibri"/>
              </a:rPr>
              <a:t>Shannon-Weaver's Model of Communication</a:t>
            </a:r>
            <a:endParaRPr lang="en-GB"/>
          </a:p>
        </p:txBody>
      </p:sp>
      <p:sp>
        <p:nvSpPr>
          <p:cNvPr id="4" name="Text Placeholder 3">
            <a:extLst>
              <a:ext uri="{FF2B5EF4-FFF2-40B4-BE49-F238E27FC236}">
                <a16:creationId xmlns:a16="http://schemas.microsoft.com/office/drawing/2014/main" id="{AA5D0015-4F9C-DC3C-B27D-C026DBBB505A}"/>
              </a:ext>
            </a:extLst>
          </p:cNvPr>
          <p:cNvSpPr>
            <a:spLocks noGrp="1"/>
          </p:cNvSpPr>
          <p:nvPr>
            <p:ph type="body" sz="half" idx="2"/>
          </p:nvPr>
        </p:nvSpPr>
        <p:spPr/>
        <p:txBody>
          <a:bodyPr vert="horz" lIns="91440" tIns="45720" rIns="91440" bIns="45720" rtlCol="0" anchor="t">
            <a:normAutofit/>
          </a:bodyPr>
          <a:lstStyle/>
          <a:p>
            <a:r>
              <a:rPr lang="en-GB">
                <a:cs typeface="Calibri"/>
              </a:rPr>
              <a:t>                                                                                                                                                               </a:t>
            </a:r>
          </a:p>
        </p:txBody>
      </p:sp>
      <p:sp>
        <p:nvSpPr>
          <p:cNvPr id="5" name="TextBox 4">
            <a:extLst>
              <a:ext uri="{FF2B5EF4-FFF2-40B4-BE49-F238E27FC236}">
                <a16:creationId xmlns:a16="http://schemas.microsoft.com/office/drawing/2014/main" id="{26C5DAAC-44B2-4753-11DB-5B82AF2C45D6}"/>
              </a:ext>
            </a:extLst>
          </p:cNvPr>
          <p:cNvSpPr txBox="1"/>
          <p:nvPr/>
        </p:nvSpPr>
        <p:spPr>
          <a:xfrm>
            <a:off x="4983192" y="94891"/>
            <a:ext cx="48135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Calibri"/>
            </a:endParaRPr>
          </a:p>
        </p:txBody>
      </p:sp>
      <p:sp>
        <p:nvSpPr>
          <p:cNvPr id="6" name="Arrow: Right 5">
            <a:extLst>
              <a:ext uri="{FF2B5EF4-FFF2-40B4-BE49-F238E27FC236}">
                <a16:creationId xmlns:a16="http://schemas.microsoft.com/office/drawing/2014/main" id="{B0E3C2F2-D516-55FE-4102-6E65EE8818CB}"/>
              </a:ext>
            </a:extLst>
          </p:cNvPr>
          <p:cNvSpPr/>
          <p:nvPr/>
        </p:nvSpPr>
        <p:spPr>
          <a:xfrm>
            <a:off x="4585105" y="3430201"/>
            <a:ext cx="1250830" cy="4456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Sender</a:t>
            </a:r>
            <a:endParaRPr lang="en-GB"/>
          </a:p>
        </p:txBody>
      </p:sp>
      <p:sp>
        <p:nvSpPr>
          <p:cNvPr id="7" name="Arrow: Right 6">
            <a:extLst>
              <a:ext uri="{FF2B5EF4-FFF2-40B4-BE49-F238E27FC236}">
                <a16:creationId xmlns:a16="http://schemas.microsoft.com/office/drawing/2014/main" id="{35891FB1-B1E2-B783-5A70-7B0063EE50B4}"/>
              </a:ext>
            </a:extLst>
          </p:cNvPr>
          <p:cNvSpPr/>
          <p:nvPr/>
        </p:nvSpPr>
        <p:spPr>
          <a:xfrm>
            <a:off x="6050697" y="3429302"/>
            <a:ext cx="1107056"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Encoder</a:t>
            </a:r>
            <a:endParaRPr lang="en-GB"/>
          </a:p>
        </p:txBody>
      </p:sp>
      <p:sp>
        <p:nvSpPr>
          <p:cNvPr id="8" name="Arrow: Right 7">
            <a:extLst>
              <a:ext uri="{FF2B5EF4-FFF2-40B4-BE49-F238E27FC236}">
                <a16:creationId xmlns:a16="http://schemas.microsoft.com/office/drawing/2014/main" id="{28DBF7CA-5949-AD99-FE4B-E1F62A8ED54A}"/>
              </a:ext>
            </a:extLst>
          </p:cNvPr>
          <p:cNvSpPr/>
          <p:nvPr/>
        </p:nvSpPr>
        <p:spPr>
          <a:xfrm>
            <a:off x="7315004" y="3428402"/>
            <a:ext cx="1121437" cy="531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Channel</a:t>
            </a:r>
            <a:endParaRPr lang="en-GB"/>
          </a:p>
        </p:txBody>
      </p:sp>
      <p:sp>
        <p:nvSpPr>
          <p:cNvPr id="10" name="Arrow: Right 9">
            <a:extLst>
              <a:ext uri="{FF2B5EF4-FFF2-40B4-BE49-F238E27FC236}">
                <a16:creationId xmlns:a16="http://schemas.microsoft.com/office/drawing/2014/main" id="{0E989D18-5C8B-D1A9-40F3-E2F80C8709EC}"/>
              </a:ext>
            </a:extLst>
          </p:cNvPr>
          <p:cNvSpPr/>
          <p:nvPr/>
        </p:nvSpPr>
        <p:spPr>
          <a:xfrm>
            <a:off x="8736568" y="3426605"/>
            <a:ext cx="1250830" cy="531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Decoder</a:t>
            </a:r>
            <a:endParaRPr lang="en-GB"/>
          </a:p>
        </p:txBody>
      </p:sp>
      <p:sp>
        <p:nvSpPr>
          <p:cNvPr id="11" name="Arrow: Right 10">
            <a:extLst>
              <a:ext uri="{FF2B5EF4-FFF2-40B4-BE49-F238E27FC236}">
                <a16:creationId xmlns:a16="http://schemas.microsoft.com/office/drawing/2014/main" id="{2009C6B9-779B-EDC5-86AD-36919AEC2CFA}"/>
              </a:ext>
            </a:extLst>
          </p:cNvPr>
          <p:cNvSpPr/>
          <p:nvPr/>
        </p:nvSpPr>
        <p:spPr>
          <a:xfrm>
            <a:off x="10087140" y="3468841"/>
            <a:ext cx="1222074"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Receiver</a:t>
            </a:r>
            <a:endParaRPr lang="en-GB"/>
          </a:p>
        </p:txBody>
      </p:sp>
      <p:sp>
        <p:nvSpPr>
          <p:cNvPr id="12" name="TextBox 11">
            <a:extLst>
              <a:ext uri="{FF2B5EF4-FFF2-40B4-BE49-F238E27FC236}">
                <a16:creationId xmlns:a16="http://schemas.microsoft.com/office/drawing/2014/main" id="{27EBFC90-C978-D3A2-76FA-CD2BFE77F369}"/>
              </a:ext>
            </a:extLst>
          </p:cNvPr>
          <p:cNvSpPr txBox="1"/>
          <p:nvPr/>
        </p:nvSpPr>
        <p:spPr>
          <a:xfrm>
            <a:off x="7234146" y="5216188"/>
            <a:ext cx="1204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Noise</a:t>
            </a:r>
          </a:p>
        </p:txBody>
      </p:sp>
      <p:cxnSp>
        <p:nvCxnSpPr>
          <p:cNvPr id="13" name="Straight Arrow Connector 12">
            <a:extLst>
              <a:ext uri="{FF2B5EF4-FFF2-40B4-BE49-F238E27FC236}">
                <a16:creationId xmlns:a16="http://schemas.microsoft.com/office/drawing/2014/main" id="{F717AA0E-B10F-004F-8AAE-BF6AE3FFCD92}"/>
              </a:ext>
            </a:extLst>
          </p:cNvPr>
          <p:cNvCxnSpPr/>
          <p:nvPr/>
        </p:nvCxnSpPr>
        <p:spPr>
          <a:xfrm flipV="1">
            <a:off x="7601309" y="3922145"/>
            <a:ext cx="23005" cy="13140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A259627-BB91-1730-831E-6357F7862EAB}"/>
              </a:ext>
            </a:extLst>
          </p:cNvPr>
          <p:cNvSpPr txBox="1"/>
          <p:nvPr/>
        </p:nvSpPr>
        <p:spPr>
          <a:xfrm>
            <a:off x="101181" y="1774376"/>
            <a:ext cx="431033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- 6 element –where noise can interfere with the message that when the signal arrives its different from what was originally sent</a:t>
            </a:r>
          </a:p>
        </p:txBody>
      </p:sp>
      <p:sp>
        <p:nvSpPr>
          <p:cNvPr id="15" name="TextBox 14">
            <a:extLst>
              <a:ext uri="{FF2B5EF4-FFF2-40B4-BE49-F238E27FC236}">
                <a16:creationId xmlns:a16="http://schemas.microsoft.com/office/drawing/2014/main" id="{E036EDC3-8ED7-F4C8-04F1-1945B036B0EB}"/>
              </a:ext>
            </a:extLst>
          </p:cNvPr>
          <p:cNvSpPr txBox="1"/>
          <p:nvPr/>
        </p:nvSpPr>
        <p:spPr>
          <a:xfrm>
            <a:off x="229678" y="3780886"/>
            <a:ext cx="26138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Information source</a:t>
            </a:r>
          </a:p>
        </p:txBody>
      </p:sp>
      <p:sp>
        <p:nvSpPr>
          <p:cNvPr id="16" name="TextBox 15">
            <a:extLst>
              <a:ext uri="{FF2B5EF4-FFF2-40B4-BE49-F238E27FC236}">
                <a16:creationId xmlns:a16="http://schemas.microsoft.com/office/drawing/2014/main" id="{E90A8C88-447B-6F68-B73D-AC9C4F85556D}"/>
              </a:ext>
            </a:extLst>
          </p:cNvPr>
          <p:cNvSpPr txBox="1"/>
          <p:nvPr/>
        </p:nvSpPr>
        <p:spPr>
          <a:xfrm>
            <a:off x="228779" y="3248025"/>
            <a:ext cx="41378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Efficiency of telephone cables  and radio waves</a:t>
            </a:r>
          </a:p>
        </p:txBody>
      </p:sp>
      <p:sp>
        <p:nvSpPr>
          <p:cNvPr id="17" name="TextBox 16">
            <a:extLst>
              <a:ext uri="{FF2B5EF4-FFF2-40B4-BE49-F238E27FC236}">
                <a16:creationId xmlns:a16="http://schemas.microsoft.com/office/drawing/2014/main" id="{D73D3ACF-159A-6CC1-0148-B50D9587CE42}"/>
              </a:ext>
            </a:extLst>
          </p:cNvPr>
          <p:cNvSpPr txBox="1"/>
          <p:nvPr/>
        </p:nvSpPr>
        <p:spPr>
          <a:xfrm>
            <a:off x="242260" y="4152901"/>
            <a:ext cx="3347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Transmitter-encoding message to signal</a:t>
            </a:r>
          </a:p>
        </p:txBody>
      </p:sp>
      <p:sp>
        <p:nvSpPr>
          <p:cNvPr id="18" name="TextBox 17">
            <a:extLst>
              <a:ext uri="{FF2B5EF4-FFF2-40B4-BE49-F238E27FC236}">
                <a16:creationId xmlns:a16="http://schemas.microsoft.com/office/drawing/2014/main" id="{3CC6ECDD-784D-A1B1-B38F-FFE74E86C77A}"/>
              </a:ext>
            </a:extLst>
          </p:cNvPr>
          <p:cNvSpPr txBox="1"/>
          <p:nvPr/>
        </p:nvSpPr>
        <p:spPr>
          <a:xfrm>
            <a:off x="298870" y="4678835"/>
            <a:ext cx="36345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Channel- signal adapter for transmission</a:t>
            </a:r>
          </a:p>
        </p:txBody>
      </p:sp>
      <p:sp>
        <p:nvSpPr>
          <p:cNvPr id="19" name="TextBox 18">
            <a:extLst>
              <a:ext uri="{FF2B5EF4-FFF2-40B4-BE49-F238E27FC236}">
                <a16:creationId xmlns:a16="http://schemas.microsoft.com/office/drawing/2014/main" id="{D3DB0B14-DA19-01B2-825E-F7BEAE565825}"/>
              </a:ext>
            </a:extLst>
          </p:cNvPr>
          <p:cNvSpPr txBox="1"/>
          <p:nvPr/>
        </p:nvSpPr>
        <p:spPr>
          <a:xfrm>
            <a:off x="240462" y="5488194"/>
            <a:ext cx="37783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Receiver-decoder the message from the signal</a:t>
            </a:r>
          </a:p>
        </p:txBody>
      </p:sp>
      <p:sp>
        <p:nvSpPr>
          <p:cNvPr id="20" name="TextBox 19">
            <a:extLst>
              <a:ext uri="{FF2B5EF4-FFF2-40B4-BE49-F238E27FC236}">
                <a16:creationId xmlns:a16="http://schemas.microsoft.com/office/drawing/2014/main" id="{D7F1950F-7BB7-6088-1599-90CDBA3E5E52}"/>
              </a:ext>
            </a:extLst>
          </p:cNvPr>
          <p:cNvSpPr txBox="1"/>
          <p:nvPr/>
        </p:nvSpPr>
        <p:spPr>
          <a:xfrm>
            <a:off x="225186" y="6076771"/>
            <a:ext cx="39508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Destination-the message arrives</a:t>
            </a:r>
          </a:p>
        </p:txBody>
      </p:sp>
      <p:sp>
        <p:nvSpPr>
          <p:cNvPr id="22" name="TextBox 21">
            <a:extLst>
              <a:ext uri="{FF2B5EF4-FFF2-40B4-BE49-F238E27FC236}">
                <a16:creationId xmlns:a16="http://schemas.microsoft.com/office/drawing/2014/main" id="{B50F119E-5F1B-143D-5892-9174A264AE9D}"/>
              </a:ext>
            </a:extLst>
          </p:cNvPr>
          <p:cNvSpPr txBox="1"/>
          <p:nvPr/>
        </p:nvSpPr>
        <p:spPr>
          <a:xfrm>
            <a:off x="4579728" y="3098860"/>
            <a:ext cx="1981200" cy="3405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2996402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CD079B-436E-E79F-12E4-3D02F9F1C16A}"/>
              </a:ext>
            </a:extLst>
          </p:cNvPr>
          <p:cNvSpPr txBox="1"/>
          <p:nvPr/>
        </p:nvSpPr>
        <p:spPr>
          <a:xfrm>
            <a:off x="1518250" y="138024"/>
            <a:ext cx="78471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THEORIES Schramm's Model</a:t>
            </a:r>
          </a:p>
        </p:txBody>
      </p:sp>
      <p:sp>
        <p:nvSpPr>
          <p:cNvPr id="3" name="Rectangle 2">
            <a:extLst>
              <a:ext uri="{FF2B5EF4-FFF2-40B4-BE49-F238E27FC236}">
                <a16:creationId xmlns:a16="http://schemas.microsoft.com/office/drawing/2014/main" id="{846E8707-E6AB-7BE9-6F75-8E2CC59629BB}"/>
              </a:ext>
            </a:extLst>
          </p:cNvPr>
          <p:cNvSpPr/>
          <p:nvPr/>
        </p:nvSpPr>
        <p:spPr>
          <a:xfrm>
            <a:off x="7578843" y="3172183"/>
            <a:ext cx="1452113" cy="3738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Message</a:t>
            </a:r>
            <a:endParaRPr lang="en-GB"/>
          </a:p>
        </p:txBody>
      </p:sp>
      <p:sp>
        <p:nvSpPr>
          <p:cNvPr id="4" name="Rectangle 3">
            <a:extLst>
              <a:ext uri="{FF2B5EF4-FFF2-40B4-BE49-F238E27FC236}">
                <a16:creationId xmlns:a16="http://schemas.microsoft.com/office/drawing/2014/main" id="{3B760BA1-6324-C305-4A6B-D598AC976835}"/>
              </a:ext>
            </a:extLst>
          </p:cNvPr>
          <p:cNvSpPr/>
          <p:nvPr/>
        </p:nvSpPr>
        <p:spPr>
          <a:xfrm>
            <a:off x="7750475" y="6118644"/>
            <a:ext cx="1509622" cy="3738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Message</a:t>
            </a:r>
            <a:endParaRPr lang="en-GB"/>
          </a:p>
        </p:txBody>
      </p:sp>
      <p:sp>
        <p:nvSpPr>
          <p:cNvPr id="5" name="Rectangle: Rounded Corners 4">
            <a:extLst>
              <a:ext uri="{FF2B5EF4-FFF2-40B4-BE49-F238E27FC236}">
                <a16:creationId xmlns:a16="http://schemas.microsoft.com/office/drawing/2014/main" id="{73E700FE-8A2F-6A6A-90BD-E6FAA264DE2F}"/>
              </a:ext>
            </a:extLst>
          </p:cNvPr>
          <p:cNvSpPr/>
          <p:nvPr/>
        </p:nvSpPr>
        <p:spPr>
          <a:xfrm>
            <a:off x="6096179" y="4334953"/>
            <a:ext cx="1408980" cy="11358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             </a:t>
            </a:r>
            <a:endParaRPr lang="en-GB"/>
          </a:p>
        </p:txBody>
      </p:sp>
      <p:cxnSp>
        <p:nvCxnSpPr>
          <p:cNvPr id="6" name="Straight Arrow Connector 5">
            <a:extLst>
              <a:ext uri="{FF2B5EF4-FFF2-40B4-BE49-F238E27FC236}">
                <a16:creationId xmlns:a16="http://schemas.microsoft.com/office/drawing/2014/main" id="{C4512857-609B-9136-4BFC-FCB76E4B7847}"/>
              </a:ext>
            </a:extLst>
          </p:cNvPr>
          <p:cNvCxnSpPr/>
          <p:nvPr/>
        </p:nvCxnSpPr>
        <p:spPr>
          <a:xfrm flipV="1">
            <a:off x="7331733" y="4118393"/>
            <a:ext cx="201282" cy="143774"/>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4D74E56-540A-39D9-3709-E22AEDA1AB64}"/>
              </a:ext>
            </a:extLst>
          </p:cNvPr>
          <p:cNvSpPr txBox="1"/>
          <p:nvPr/>
        </p:nvSpPr>
        <p:spPr>
          <a:xfrm>
            <a:off x="6243008" y="4330820"/>
            <a:ext cx="9891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10" name="TextBox 9">
            <a:extLst>
              <a:ext uri="{FF2B5EF4-FFF2-40B4-BE49-F238E27FC236}">
                <a16:creationId xmlns:a16="http://schemas.microsoft.com/office/drawing/2014/main" id="{457C93EB-BB61-3A73-D27E-2B3441D6D89F}"/>
              </a:ext>
            </a:extLst>
          </p:cNvPr>
          <p:cNvSpPr txBox="1"/>
          <p:nvPr/>
        </p:nvSpPr>
        <p:spPr>
          <a:xfrm flipH="1">
            <a:off x="6310224" y="4904408"/>
            <a:ext cx="11961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11" name="Rectangle: Rounded Corners 10">
            <a:extLst>
              <a:ext uri="{FF2B5EF4-FFF2-40B4-BE49-F238E27FC236}">
                <a16:creationId xmlns:a16="http://schemas.microsoft.com/office/drawing/2014/main" id="{7716BADA-EC40-3EDF-CEC7-774FD4720186}"/>
              </a:ext>
            </a:extLst>
          </p:cNvPr>
          <p:cNvSpPr/>
          <p:nvPr/>
        </p:nvSpPr>
        <p:spPr>
          <a:xfrm>
            <a:off x="9699503" y="4329563"/>
            <a:ext cx="1495246" cy="11358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6241E96-89D8-CBCE-2A9D-E75CD8E41234}"/>
              </a:ext>
            </a:extLst>
          </p:cNvPr>
          <p:cNvSpPr txBox="1"/>
          <p:nvPr/>
        </p:nvSpPr>
        <p:spPr>
          <a:xfrm rot="-11220000" flipV="1">
            <a:off x="9715705" y="3992098"/>
            <a:ext cx="12623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3" name="TextBox 12">
            <a:extLst>
              <a:ext uri="{FF2B5EF4-FFF2-40B4-BE49-F238E27FC236}">
                <a16:creationId xmlns:a16="http://schemas.microsoft.com/office/drawing/2014/main" id="{30577D8C-40FF-E104-7A31-025114A292EB}"/>
              </a:ext>
            </a:extLst>
          </p:cNvPr>
          <p:cNvSpPr txBox="1"/>
          <p:nvPr/>
        </p:nvSpPr>
        <p:spPr>
          <a:xfrm rot="-10980000" flipH="1" flipV="1">
            <a:off x="9065644" y="3309195"/>
            <a:ext cx="15124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4" name="TextBox 13">
            <a:extLst>
              <a:ext uri="{FF2B5EF4-FFF2-40B4-BE49-F238E27FC236}">
                <a16:creationId xmlns:a16="http://schemas.microsoft.com/office/drawing/2014/main" id="{05E3DECB-ECA4-3AE7-70F3-FF6DD001F622}"/>
              </a:ext>
            </a:extLst>
          </p:cNvPr>
          <p:cNvSpPr txBox="1"/>
          <p:nvPr/>
        </p:nvSpPr>
        <p:spPr>
          <a:xfrm>
            <a:off x="9990108" y="4334676"/>
            <a:ext cx="10035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15" name="TextBox 14">
            <a:extLst>
              <a:ext uri="{FF2B5EF4-FFF2-40B4-BE49-F238E27FC236}">
                <a16:creationId xmlns:a16="http://schemas.microsoft.com/office/drawing/2014/main" id="{DD170E6C-8AE0-8D4B-EB98-390205678619}"/>
              </a:ext>
            </a:extLst>
          </p:cNvPr>
          <p:cNvSpPr txBox="1"/>
          <p:nvPr/>
        </p:nvSpPr>
        <p:spPr>
          <a:xfrm flipH="1">
            <a:off x="9943200" y="4583323"/>
            <a:ext cx="1210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cs typeface="Calibri"/>
              </a:rPr>
              <a:t>Interpeter</a:t>
            </a:r>
          </a:p>
        </p:txBody>
      </p:sp>
      <p:sp>
        <p:nvSpPr>
          <p:cNvPr id="16" name="TextBox 15">
            <a:extLst>
              <a:ext uri="{FF2B5EF4-FFF2-40B4-BE49-F238E27FC236}">
                <a16:creationId xmlns:a16="http://schemas.microsoft.com/office/drawing/2014/main" id="{51F5FABC-269F-8FB4-EC6E-B8C896E43F00}"/>
              </a:ext>
            </a:extLst>
          </p:cNvPr>
          <p:cNvSpPr txBox="1"/>
          <p:nvPr/>
        </p:nvSpPr>
        <p:spPr>
          <a:xfrm flipH="1">
            <a:off x="9985434" y="4956236"/>
            <a:ext cx="1167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17" name="TextBox 16">
            <a:extLst>
              <a:ext uri="{FF2B5EF4-FFF2-40B4-BE49-F238E27FC236}">
                <a16:creationId xmlns:a16="http://schemas.microsoft.com/office/drawing/2014/main" id="{6B6B86BC-0F83-8DF3-DD2F-B668B9D582C9}"/>
              </a:ext>
            </a:extLst>
          </p:cNvPr>
          <p:cNvSpPr txBox="1"/>
          <p:nvPr/>
        </p:nvSpPr>
        <p:spPr>
          <a:xfrm>
            <a:off x="6191790" y="4595904"/>
            <a:ext cx="20099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cs typeface="Calibri"/>
              </a:rPr>
              <a:t>Interpeter</a:t>
            </a:r>
          </a:p>
        </p:txBody>
      </p:sp>
      <p:cxnSp>
        <p:nvCxnSpPr>
          <p:cNvPr id="18" name="Straight Arrow Connector 17">
            <a:extLst>
              <a:ext uri="{FF2B5EF4-FFF2-40B4-BE49-F238E27FC236}">
                <a16:creationId xmlns:a16="http://schemas.microsoft.com/office/drawing/2014/main" id="{62AA6F00-6139-6920-A497-1F688E9966C2}"/>
              </a:ext>
            </a:extLst>
          </p:cNvPr>
          <p:cNvCxnSpPr/>
          <p:nvPr/>
        </p:nvCxnSpPr>
        <p:spPr>
          <a:xfrm flipH="1">
            <a:off x="9112370" y="5459083"/>
            <a:ext cx="537713" cy="511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2C16498-C0BD-DBAE-4811-C1AB3F076706}"/>
              </a:ext>
            </a:extLst>
          </p:cNvPr>
          <p:cNvCxnSpPr/>
          <p:nvPr/>
        </p:nvCxnSpPr>
        <p:spPr>
          <a:xfrm flipH="1" flipV="1">
            <a:off x="7472454" y="5553076"/>
            <a:ext cx="537711" cy="46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031B156-B895-B159-C8D4-648318FFD1E9}"/>
              </a:ext>
            </a:extLst>
          </p:cNvPr>
          <p:cNvCxnSpPr/>
          <p:nvPr/>
        </p:nvCxnSpPr>
        <p:spPr>
          <a:xfrm flipV="1">
            <a:off x="7247268" y="3639988"/>
            <a:ext cx="511834" cy="5377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3211FC2-12AE-886E-6D32-A4F51AE27C8D}"/>
              </a:ext>
            </a:extLst>
          </p:cNvPr>
          <p:cNvCxnSpPr/>
          <p:nvPr/>
        </p:nvCxnSpPr>
        <p:spPr>
          <a:xfrm>
            <a:off x="9115425" y="3314162"/>
            <a:ext cx="727493" cy="8425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9792C0F-306F-09C9-29D7-32D7A9A8E68D}"/>
              </a:ext>
            </a:extLst>
          </p:cNvPr>
          <p:cNvSpPr txBox="1"/>
          <p:nvPr/>
        </p:nvSpPr>
        <p:spPr>
          <a:xfrm>
            <a:off x="300667" y="1772575"/>
            <a:ext cx="4166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7" name="TextBox 6">
            <a:extLst>
              <a:ext uri="{FF2B5EF4-FFF2-40B4-BE49-F238E27FC236}">
                <a16:creationId xmlns:a16="http://schemas.microsoft.com/office/drawing/2014/main" id="{EE152870-7596-9AE7-1E81-0CC55962B589}"/>
              </a:ext>
            </a:extLst>
          </p:cNvPr>
          <p:cNvSpPr txBox="1"/>
          <p:nvPr/>
        </p:nvSpPr>
        <p:spPr>
          <a:xfrm>
            <a:off x="296174" y="1072551"/>
            <a:ext cx="714267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Schramm Communication Model offers a classic  approach to and explanation of communication .It can be used to determine how communication between two people works when they exchanging information, idea, or attitudes .Encoding and Decoding are the two most important factors of effective communication without which information can never flow two individuals.</a:t>
            </a:r>
          </a:p>
        </p:txBody>
      </p:sp>
    </p:spTree>
    <p:extLst>
      <p:ext uri="{BB962C8B-B14F-4D97-AF65-F5344CB8AC3E}">
        <p14:creationId xmlns:p14="http://schemas.microsoft.com/office/powerpoint/2010/main" val="1375865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ABA5C-6E2C-470E-8212-8731C1EB70C8}"/>
              </a:ext>
            </a:extLst>
          </p:cNvPr>
          <p:cNvSpPr>
            <a:spLocks noGrp="1"/>
          </p:cNvSpPr>
          <p:nvPr>
            <p:ph type="ctrTitle"/>
          </p:nvPr>
        </p:nvSpPr>
        <p:spPr/>
        <p:txBody>
          <a:bodyPr/>
          <a:lstStyle/>
          <a:p>
            <a:r>
              <a:rPr lang="en-US" dirty="0"/>
              <a:t>Communication modes</a:t>
            </a:r>
            <a:endParaRPr lang="en-PK" dirty="0"/>
          </a:p>
        </p:txBody>
      </p:sp>
    </p:spTree>
    <p:extLst>
      <p:ext uri="{BB962C8B-B14F-4D97-AF65-F5344CB8AC3E}">
        <p14:creationId xmlns:p14="http://schemas.microsoft.com/office/powerpoint/2010/main" val="2224348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96A81-C58B-46EC-A4A1-47D2A5CBA4D3}"/>
              </a:ext>
            </a:extLst>
          </p:cNvPr>
          <p:cNvSpPr>
            <a:spLocks noGrp="1"/>
          </p:cNvSpPr>
          <p:nvPr>
            <p:ph type="title"/>
          </p:nvPr>
        </p:nvSpPr>
        <p:spPr/>
        <p:txBody>
          <a:bodyPr/>
          <a:lstStyle/>
          <a:p>
            <a:r>
              <a:rPr lang="en-US" dirty="0"/>
              <a:t>Communication channels</a:t>
            </a:r>
            <a:endParaRPr lang="en-PK" dirty="0"/>
          </a:p>
        </p:txBody>
      </p:sp>
      <p:sp>
        <p:nvSpPr>
          <p:cNvPr id="3" name="Content Placeholder 2">
            <a:extLst>
              <a:ext uri="{FF2B5EF4-FFF2-40B4-BE49-F238E27FC236}">
                <a16:creationId xmlns:a16="http://schemas.microsoft.com/office/drawing/2014/main" id="{D4699760-78D8-4FBB-8438-19D3CFD3AFE9}"/>
              </a:ext>
            </a:extLst>
          </p:cNvPr>
          <p:cNvSpPr>
            <a:spLocks noGrp="1"/>
          </p:cNvSpPr>
          <p:nvPr>
            <p:ph idx="1"/>
          </p:nvPr>
        </p:nvSpPr>
        <p:spPr/>
        <p:txBody>
          <a:bodyPr>
            <a:normAutofit lnSpcReduction="10000"/>
          </a:bodyPr>
          <a:lstStyle/>
          <a:p>
            <a:pPr lvl="0"/>
            <a:r>
              <a:rPr lang="en-PK" dirty="0"/>
              <a:t>The "communication channels" you had at work used to include things like phone calls and maybe even faxes.</a:t>
            </a:r>
          </a:p>
          <a:p>
            <a:pPr lvl="0"/>
            <a:r>
              <a:rPr lang="en-PK" dirty="0"/>
              <a:t>Instant messaging was then introduced. Then there are video conferences.</a:t>
            </a:r>
          </a:p>
          <a:p>
            <a:pPr lvl="0"/>
            <a:r>
              <a:rPr lang="en-PK" dirty="0"/>
              <a:t>These days, I've utilised the phone, video conferencing, SMS, and instant messaging, just to name a few of my go-to methods of communication.</a:t>
            </a:r>
          </a:p>
          <a:p>
            <a:pPr lvl="0"/>
            <a:r>
              <a:rPr lang="en-PK" dirty="0"/>
              <a:t>I also utilised live chat on a website and submitted a support ticket to set up a new Internet service at home, assuming that counts as a non-work or commercial communication channel. </a:t>
            </a:r>
          </a:p>
          <a:p>
            <a:pPr lvl="0"/>
            <a:r>
              <a:rPr lang="en-PK" dirty="0"/>
              <a:t>Some or all of these channels are necessary for most firms. </a:t>
            </a:r>
          </a:p>
          <a:p>
            <a:pPr lvl="0"/>
            <a:r>
              <a:rPr lang="en-PK" dirty="0"/>
              <a:t>Which ones, then, do you actually require?</a:t>
            </a:r>
          </a:p>
          <a:p>
            <a:endParaRPr lang="en-PK" dirty="0"/>
          </a:p>
        </p:txBody>
      </p:sp>
    </p:spTree>
    <p:extLst>
      <p:ext uri="{BB962C8B-B14F-4D97-AF65-F5344CB8AC3E}">
        <p14:creationId xmlns:p14="http://schemas.microsoft.com/office/powerpoint/2010/main" val="35133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1EA4A9-7EC9-4F5C-A448-F2925A6D6ACA}"/>
              </a:ext>
            </a:extLst>
          </p:cNvPr>
          <p:cNvSpPr>
            <a:spLocks noGrp="1"/>
          </p:cNvSpPr>
          <p:nvPr>
            <p:ph idx="1"/>
          </p:nvPr>
        </p:nvSpPr>
        <p:spPr>
          <a:xfrm>
            <a:off x="1103312" y="577050"/>
            <a:ext cx="8093954" cy="5671350"/>
          </a:xfrm>
        </p:spPr>
        <p:txBody>
          <a:bodyPr>
            <a:normAutofit/>
          </a:bodyPr>
          <a:lstStyle/>
          <a:p>
            <a:r>
              <a:rPr lang="en-PK" dirty="0"/>
              <a:t>The following is a list of the most common communication channels we use at work, as well as the optimum times and tools to use them, so you can better serve your customers and prospects. If you'd prefer to skip forward, you can:</a:t>
            </a:r>
          </a:p>
          <a:p>
            <a:pPr lvl="0"/>
            <a:r>
              <a:rPr lang="en-PK" dirty="0"/>
              <a:t>Face-to-face communication (aka. video conferencing</a:t>
            </a:r>
            <a:r>
              <a:rPr lang="en-PK" dirty="0">
                <a:hlinkClick r:id="rId2"/>
              </a:rPr>
              <a:t>)</a:t>
            </a:r>
            <a:endParaRPr lang="en-PK" dirty="0"/>
          </a:p>
          <a:p>
            <a:pPr lvl="0"/>
            <a:r>
              <a:rPr lang="en-PK" dirty="0"/>
              <a:t>Phone calls</a:t>
            </a:r>
          </a:p>
          <a:p>
            <a:pPr lvl="0"/>
            <a:r>
              <a:rPr lang="en-PK" dirty="0"/>
              <a:t>Text messages</a:t>
            </a:r>
          </a:p>
          <a:p>
            <a:pPr lvl="0"/>
            <a:r>
              <a:rPr lang="en-PK" dirty="0"/>
              <a:t>Instant messaging</a:t>
            </a:r>
          </a:p>
          <a:p>
            <a:pPr lvl="0"/>
            <a:r>
              <a:rPr lang="en-PK" dirty="0"/>
              <a:t>Emails</a:t>
            </a:r>
          </a:p>
          <a:p>
            <a:pPr lvl="0"/>
            <a:r>
              <a:rPr lang="en-PK" dirty="0"/>
              <a:t>Live chat</a:t>
            </a:r>
          </a:p>
          <a:p>
            <a:pPr lvl="0"/>
            <a:r>
              <a:rPr lang="en-PK" dirty="0"/>
              <a:t>Social media</a:t>
            </a:r>
          </a:p>
          <a:p>
            <a:endParaRPr lang="en-PK" dirty="0"/>
          </a:p>
        </p:txBody>
      </p:sp>
    </p:spTree>
    <p:extLst>
      <p:ext uri="{BB962C8B-B14F-4D97-AF65-F5344CB8AC3E}">
        <p14:creationId xmlns:p14="http://schemas.microsoft.com/office/powerpoint/2010/main" val="4079546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2DD8E8-8989-4D4F-AC5F-16DE843F3AC8}"/>
              </a:ext>
            </a:extLst>
          </p:cNvPr>
          <p:cNvPicPr>
            <a:picLocks noChangeAspect="1"/>
          </p:cNvPicPr>
          <p:nvPr/>
        </p:nvPicPr>
        <p:blipFill>
          <a:blip r:embed="rId2"/>
          <a:stretch>
            <a:fillRect/>
          </a:stretch>
        </p:blipFill>
        <p:spPr>
          <a:xfrm>
            <a:off x="408373" y="310718"/>
            <a:ext cx="11319029" cy="6249880"/>
          </a:xfrm>
          <a:prstGeom prst="rect">
            <a:avLst/>
          </a:prstGeom>
        </p:spPr>
      </p:pic>
    </p:spTree>
    <p:extLst>
      <p:ext uri="{BB962C8B-B14F-4D97-AF65-F5344CB8AC3E}">
        <p14:creationId xmlns:p14="http://schemas.microsoft.com/office/powerpoint/2010/main" val="1366358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3874B-AEB3-479F-A0C8-18BAF7C46933}"/>
              </a:ext>
            </a:extLst>
          </p:cNvPr>
          <p:cNvSpPr>
            <a:spLocks noGrp="1"/>
          </p:cNvSpPr>
          <p:nvPr>
            <p:ph type="title"/>
          </p:nvPr>
        </p:nvSpPr>
        <p:spPr/>
        <p:txBody>
          <a:bodyPr/>
          <a:lstStyle/>
          <a:p>
            <a:r>
              <a:rPr lang="en-US" b="1" dirty="0"/>
              <a:t>What do you mean by the term "communication channels"?</a:t>
            </a:r>
            <a:endParaRPr lang="en-PK" dirty="0"/>
          </a:p>
        </p:txBody>
      </p:sp>
      <p:sp>
        <p:nvSpPr>
          <p:cNvPr id="3" name="Content Placeholder 2">
            <a:extLst>
              <a:ext uri="{FF2B5EF4-FFF2-40B4-BE49-F238E27FC236}">
                <a16:creationId xmlns:a16="http://schemas.microsoft.com/office/drawing/2014/main" id="{EB42E14F-430C-420F-AFF3-8B020FEEADD6}"/>
              </a:ext>
            </a:extLst>
          </p:cNvPr>
          <p:cNvSpPr>
            <a:spLocks noGrp="1"/>
          </p:cNvSpPr>
          <p:nvPr>
            <p:ph idx="1"/>
          </p:nvPr>
        </p:nvSpPr>
        <p:spPr/>
        <p:txBody>
          <a:bodyPr>
            <a:normAutofit fontScale="92500" lnSpcReduction="20000"/>
          </a:bodyPr>
          <a:lstStyle/>
          <a:p>
            <a:r>
              <a:rPr lang="en-PK" dirty="0"/>
              <a:t>Basically, communication channels are ways to connect with others. In a business setting, this can be done for many purposes, such as information exchange or clarification. Depending on the situation, this could be done in person, by phone, email, social media, or instant messaging.</a:t>
            </a:r>
          </a:p>
          <a:p>
            <a:r>
              <a:rPr lang="en-PK" dirty="0"/>
              <a:t>You can categorise your communication channels as internal or external.</a:t>
            </a:r>
          </a:p>
          <a:p>
            <a:r>
              <a:rPr lang="en-PK" dirty="0"/>
              <a:t>External channels are best for connecting with clients and investors. Internal channels can be used to interact with co</a:t>
            </a:r>
            <a:r>
              <a:rPr lang="en-US" dirty="0"/>
              <a:t>-</a:t>
            </a:r>
            <a:r>
              <a:rPr lang="en-PK" dirty="0"/>
              <a:t>workers and other departments.</a:t>
            </a:r>
          </a:p>
          <a:p>
            <a:r>
              <a:rPr lang="en-PK" dirty="0"/>
              <a:t>Sounds difficult, but with the right tools, it is possible. All of these channels can be managed by one or two programmes.</a:t>
            </a:r>
          </a:p>
          <a:p>
            <a:r>
              <a:rPr lang="en-PK" dirty="0"/>
              <a:t>Many people overlook or undervalue this, but I can attest that having to manage six or seven different communication methods has saved me a lot of time and effort</a:t>
            </a:r>
          </a:p>
        </p:txBody>
      </p:sp>
    </p:spTree>
    <p:extLst>
      <p:ext uri="{BB962C8B-B14F-4D97-AF65-F5344CB8AC3E}">
        <p14:creationId xmlns:p14="http://schemas.microsoft.com/office/powerpoint/2010/main" val="722364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069C3-3EF4-4865-9238-C9AF385E3942}"/>
              </a:ext>
            </a:extLst>
          </p:cNvPr>
          <p:cNvSpPr>
            <a:spLocks noGrp="1"/>
          </p:cNvSpPr>
          <p:nvPr>
            <p:ph type="title"/>
          </p:nvPr>
        </p:nvSpPr>
        <p:spPr/>
        <p:txBody>
          <a:bodyPr/>
          <a:lstStyle/>
          <a:p>
            <a:r>
              <a:rPr lang="en-US" sz="3200" b="1" dirty="0"/>
              <a:t>Transform your company's vital lines of communication and empower your employees.</a:t>
            </a:r>
            <a:br>
              <a:rPr lang="en-PK" sz="3200" dirty="0"/>
            </a:br>
            <a:endParaRPr lang="en-PK" sz="3200" dirty="0"/>
          </a:p>
        </p:txBody>
      </p:sp>
      <p:sp>
        <p:nvSpPr>
          <p:cNvPr id="3" name="Content Placeholder 2">
            <a:extLst>
              <a:ext uri="{FF2B5EF4-FFF2-40B4-BE49-F238E27FC236}">
                <a16:creationId xmlns:a16="http://schemas.microsoft.com/office/drawing/2014/main" id="{E6EB9B14-9E56-4E1A-B97F-A99FEDA89B3D}"/>
              </a:ext>
            </a:extLst>
          </p:cNvPr>
          <p:cNvSpPr>
            <a:spLocks noGrp="1"/>
          </p:cNvSpPr>
          <p:nvPr>
            <p:ph idx="1"/>
          </p:nvPr>
        </p:nvSpPr>
        <p:spPr/>
        <p:txBody>
          <a:bodyPr/>
          <a:lstStyle/>
          <a:p>
            <a:r>
              <a:rPr lang="en-US" dirty="0"/>
              <a:t>Communication is the foundation of any successful </a:t>
            </a:r>
            <a:r>
              <a:rPr lang="en-US" dirty="0" err="1"/>
              <a:t>organisation</a:t>
            </a:r>
            <a:r>
              <a:rPr lang="en-US" dirty="0"/>
              <a:t> or team, and it requires an understanding of which channels to use in certain situations.</a:t>
            </a:r>
          </a:p>
          <a:p>
            <a:r>
              <a:rPr lang="en-US" dirty="0"/>
              <a:t>Annual reports and one-on-one meetings with team members are just two examples of workplace activities.</a:t>
            </a:r>
          </a:p>
          <a:p>
            <a:r>
              <a:rPr lang="en-US" dirty="0"/>
              <a:t>Flexible tools can help your team interact more effectively.</a:t>
            </a:r>
          </a:p>
          <a:p>
            <a:r>
              <a:rPr lang="en-US" dirty="0"/>
              <a:t>Try to streamline the tools you use to communicate with your firm, whether it's through formal or informal channels.</a:t>
            </a:r>
          </a:p>
          <a:p>
            <a:r>
              <a:rPr lang="en-US" dirty="0"/>
              <a:t>Don't waste your time and money on seven tools just because you have seven channels.</a:t>
            </a:r>
            <a:endParaRPr lang="en-PK" dirty="0"/>
          </a:p>
        </p:txBody>
      </p:sp>
    </p:spTree>
    <p:extLst>
      <p:ext uri="{BB962C8B-B14F-4D97-AF65-F5344CB8AC3E}">
        <p14:creationId xmlns:p14="http://schemas.microsoft.com/office/powerpoint/2010/main" val="342092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64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3A17ACD-13E2-4B96-96CB-67AF80E0ED5F}"/>
              </a:ext>
            </a:extLst>
          </p:cNvPr>
          <p:cNvSpPr>
            <a:spLocks noGrp="1"/>
          </p:cNvSpPr>
          <p:nvPr>
            <p:ph type="subTitle" idx="1"/>
          </p:nvPr>
        </p:nvSpPr>
        <p:spPr>
          <a:xfrm>
            <a:off x="1524000" y="1353488"/>
            <a:ext cx="9144000" cy="1655762"/>
          </a:xfrm>
        </p:spPr>
        <p:txBody>
          <a:bodyPr>
            <a:normAutofit/>
          </a:bodyPr>
          <a:lstStyle/>
          <a:p>
            <a:r>
              <a:rPr lang="en-GB" sz="2000" u="sng" dirty="0">
                <a:solidFill>
                  <a:schemeClr val="bg1"/>
                </a:solidFill>
                <a:latin typeface="Arial" panose="020B0604020202020204" pitchFamily="34" charset="0"/>
                <a:cs typeface="Arial" panose="020B0604020202020204" pitchFamily="34" charset="0"/>
              </a:rPr>
              <a:t>What are barriers in communication? </a:t>
            </a:r>
          </a:p>
          <a:p>
            <a:r>
              <a:rPr lang="en-GB" sz="2000" i="0" dirty="0">
                <a:solidFill>
                  <a:schemeClr val="bg1"/>
                </a:solidFill>
                <a:effectLst/>
                <a:latin typeface="arial" panose="020B0604020202020204" pitchFamily="34" charset="0"/>
              </a:rPr>
              <a:t>A communication barrier is anything that comes in the way of receiving and understanding messages that one sends to another to convey his ideas, thoughts, or any other kind of information.</a:t>
            </a:r>
            <a:endParaRPr lang="en-GB" sz="2000" dirty="0">
              <a:solidFill>
                <a:schemeClr val="bg1"/>
              </a:solidFill>
            </a:endParaRPr>
          </a:p>
        </p:txBody>
      </p:sp>
      <p:sp>
        <p:nvSpPr>
          <p:cNvPr id="7" name="TextBox 6">
            <a:extLst>
              <a:ext uri="{FF2B5EF4-FFF2-40B4-BE49-F238E27FC236}">
                <a16:creationId xmlns:a16="http://schemas.microsoft.com/office/drawing/2014/main" id="{23D51CAC-DA11-4CCC-9986-1E9267D1E9E7}"/>
              </a:ext>
            </a:extLst>
          </p:cNvPr>
          <p:cNvSpPr txBox="1"/>
          <p:nvPr/>
        </p:nvSpPr>
        <p:spPr>
          <a:xfrm>
            <a:off x="1524000" y="3848751"/>
            <a:ext cx="10097137" cy="1477328"/>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 </a:t>
            </a:r>
            <a:r>
              <a:rPr lang="en-GB" b="0" i="0" dirty="0">
                <a:solidFill>
                  <a:schemeClr val="bg1"/>
                </a:solidFill>
                <a:effectLst/>
                <a:latin typeface="Arial" panose="020B0604020202020204" pitchFamily="34" charset="0"/>
                <a:cs typeface="Arial" panose="020B0604020202020204" pitchFamily="34" charset="0"/>
              </a:rPr>
              <a:t>”Perceptions of current or potential barriers to the use of technology by curriculum committee chairpersons indicate that funding, lack of appropriate course ware, logistical complexities, inadequate faculty knowledge and skills, and inadequate rewards and incentives for faculty are the major barriers to the use of video technology in these programs”</a:t>
            </a:r>
          </a:p>
          <a:p>
            <a:r>
              <a:rPr lang="en-GB" dirty="0">
                <a:solidFill>
                  <a:schemeClr val="bg1"/>
                </a:solidFill>
                <a:latin typeface="Arial" panose="020B0604020202020204" pitchFamily="34" charset="0"/>
                <a:cs typeface="Arial" panose="020B0604020202020204" pitchFamily="34" charset="0"/>
              </a:rPr>
              <a:t>(Barron,1987)</a:t>
            </a:r>
          </a:p>
        </p:txBody>
      </p:sp>
    </p:spTree>
    <p:extLst>
      <p:ext uri="{BB962C8B-B14F-4D97-AF65-F5344CB8AC3E}">
        <p14:creationId xmlns:p14="http://schemas.microsoft.com/office/powerpoint/2010/main" val="171929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64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26DA1-7726-41C5-A9C9-027B404911E7}"/>
              </a:ext>
            </a:extLst>
          </p:cNvPr>
          <p:cNvSpPr>
            <a:spLocks noGrp="1"/>
          </p:cNvSpPr>
          <p:nvPr>
            <p:ph type="title"/>
          </p:nvPr>
        </p:nvSpPr>
        <p:spPr/>
        <p:txBody>
          <a:bodyPr>
            <a:normAutofit/>
          </a:bodyPr>
          <a:lstStyle/>
          <a:p>
            <a:r>
              <a:rPr lang="en-GB" sz="2400" b="1" u="sng" dirty="0">
                <a:solidFill>
                  <a:schemeClr val="bg1"/>
                </a:solidFill>
              </a:rPr>
              <a:t>Barriers of communication </a:t>
            </a:r>
          </a:p>
        </p:txBody>
      </p:sp>
      <p:sp>
        <p:nvSpPr>
          <p:cNvPr id="3" name="Content Placeholder 2">
            <a:extLst>
              <a:ext uri="{FF2B5EF4-FFF2-40B4-BE49-F238E27FC236}">
                <a16:creationId xmlns:a16="http://schemas.microsoft.com/office/drawing/2014/main" id="{0DF800F1-85F2-45D4-B797-7479F6571B9E}"/>
              </a:ext>
            </a:extLst>
          </p:cNvPr>
          <p:cNvSpPr>
            <a:spLocks noGrp="1"/>
          </p:cNvSpPr>
          <p:nvPr>
            <p:ph idx="1"/>
          </p:nvPr>
        </p:nvSpPr>
        <p:spPr/>
        <p:txBody>
          <a:bodyPr/>
          <a:lstStyle/>
          <a:p>
            <a:pPr marL="0" indent="0">
              <a:buNone/>
            </a:pPr>
            <a:r>
              <a:rPr lang="en-GB" sz="2000" dirty="0">
                <a:solidFill>
                  <a:schemeClr val="bg1"/>
                </a:solidFill>
                <a:latin typeface="Arial" panose="020B0604020202020204" pitchFamily="34" charset="0"/>
                <a:cs typeface="Arial" panose="020B0604020202020204" pitchFamily="34" charset="0"/>
              </a:rPr>
              <a:t>There are many different types/examples that an organisation and their external stakeholders may experience. An external stakeholder is a secondary term of groups of people who want the organisation/company to perform well for a multitude of reasons such as: clients or customers, investors/shareholders and government agencies and the wider community. </a:t>
            </a:r>
          </a:p>
          <a:p>
            <a:endParaRPr lang="en-GB" dirty="0"/>
          </a:p>
        </p:txBody>
      </p:sp>
      <p:sp>
        <p:nvSpPr>
          <p:cNvPr id="5" name="TextBox 4">
            <a:extLst>
              <a:ext uri="{FF2B5EF4-FFF2-40B4-BE49-F238E27FC236}">
                <a16:creationId xmlns:a16="http://schemas.microsoft.com/office/drawing/2014/main" id="{41FD5AFC-AF06-49E3-9A4D-96EE9926D8FC}"/>
              </a:ext>
            </a:extLst>
          </p:cNvPr>
          <p:cNvSpPr txBox="1"/>
          <p:nvPr/>
        </p:nvSpPr>
        <p:spPr>
          <a:xfrm>
            <a:off x="2593549" y="3283846"/>
            <a:ext cx="6098344" cy="2585323"/>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Types of barriers in communication…</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Poverty</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Culture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Gender</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Disabilities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Time zone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Technical issues/abilities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Language</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attitude</a:t>
            </a:r>
            <a:endParaRPr lang="en-GB" dirty="0">
              <a:solidFill>
                <a:schemeClr val="bg1"/>
              </a:solidFill>
            </a:endParaRPr>
          </a:p>
        </p:txBody>
      </p:sp>
      <p:pic>
        <p:nvPicPr>
          <p:cNvPr id="4" name="Picture 3">
            <a:extLst>
              <a:ext uri="{FF2B5EF4-FFF2-40B4-BE49-F238E27FC236}">
                <a16:creationId xmlns:a16="http://schemas.microsoft.com/office/drawing/2014/main" id="{A7087913-0A99-4825-A7B6-41D335F98146}"/>
              </a:ext>
            </a:extLst>
          </p:cNvPr>
          <p:cNvPicPr>
            <a:picLocks noChangeAspect="1"/>
          </p:cNvPicPr>
          <p:nvPr/>
        </p:nvPicPr>
        <p:blipFill>
          <a:blip r:embed="rId2"/>
          <a:stretch>
            <a:fillRect/>
          </a:stretch>
        </p:blipFill>
        <p:spPr>
          <a:xfrm>
            <a:off x="7278052" y="3283846"/>
            <a:ext cx="3710794" cy="2416021"/>
          </a:xfrm>
          <a:prstGeom prst="rect">
            <a:avLst/>
          </a:prstGeom>
        </p:spPr>
      </p:pic>
    </p:spTree>
    <p:extLst>
      <p:ext uri="{BB962C8B-B14F-4D97-AF65-F5344CB8AC3E}">
        <p14:creationId xmlns:p14="http://schemas.microsoft.com/office/powerpoint/2010/main" val="2704935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64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1563-9B4D-417F-8E75-B097BDF22C67}"/>
              </a:ext>
            </a:extLst>
          </p:cNvPr>
          <p:cNvSpPr>
            <a:spLocks noGrp="1"/>
          </p:cNvSpPr>
          <p:nvPr>
            <p:ph type="title"/>
          </p:nvPr>
        </p:nvSpPr>
        <p:spPr/>
        <p:txBody>
          <a:bodyPr>
            <a:normAutofit/>
          </a:bodyPr>
          <a:lstStyle/>
          <a:p>
            <a:r>
              <a:rPr lang="en-GB" sz="2400" b="1" u="sng" dirty="0">
                <a:solidFill>
                  <a:schemeClr val="bg1"/>
                </a:solidFill>
              </a:rPr>
              <a:t>Barriers of communication</a:t>
            </a:r>
          </a:p>
        </p:txBody>
      </p:sp>
      <p:sp>
        <p:nvSpPr>
          <p:cNvPr id="3" name="Content Placeholder 2">
            <a:extLst>
              <a:ext uri="{FF2B5EF4-FFF2-40B4-BE49-F238E27FC236}">
                <a16:creationId xmlns:a16="http://schemas.microsoft.com/office/drawing/2014/main" id="{42010A16-98AA-4ACC-BD83-03F9D200BED5}"/>
              </a:ext>
            </a:extLst>
          </p:cNvPr>
          <p:cNvSpPr>
            <a:spLocks noGrp="1"/>
          </p:cNvSpPr>
          <p:nvPr>
            <p:ph idx="1"/>
          </p:nvPr>
        </p:nvSpPr>
        <p:spPr>
          <a:xfrm>
            <a:off x="838200" y="1361799"/>
            <a:ext cx="10515600" cy="1858479"/>
          </a:xfrm>
        </p:spPr>
        <p:txBody>
          <a:bodyPr>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Phases of listening..</a:t>
            </a:r>
          </a:p>
          <a:p>
            <a:pPr marL="0" indent="0">
              <a:buNone/>
            </a:pPr>
            <a:r>
              <a:rPr lang="en-GB" sz="2000" u="sng" dirty="0">
                <a:solidFill>
                  <a:schemeClr val="bg1"/>
                </a:solidFill>
                <a:latin typeface="Arial" panose="020B0604020202020204" pitchFamily="34" charset="0"/>
                <a:cs typeface="Arial" panose="020B0604020202020204" pitchFamily="34" charset="0"/>
              </a:rPr>
              <a:t>Perception</a:t>
            </a:r>
            <a:r>
              <a:rPr lang="en-GB" sz="2000" dirty="0">
                <a:solidFill>
                  <a:schemeClr val="bg1"/>
                </a:solidFill>
                <a:latin typeface="Arial" panose="020B0604020202020204" pitchFamily="34" charset="0"/>
                <a:cs typeface="Arial" panose="020B0604020202020204" pitchFamily="34" charset="0"/>
              </a:rPr>
              <a:t>- meaning attached to the speakers message is coloured by the listeners cultural, educational and social frame of references. </a:t>
            </a:r>
          </a:p>
          <a:p>
            <a:pPr marL="0" indent="0">
              <a:buNone/>
            </a:pPr>
            <a:r>
              <a:rPr lang="en-GB" sz="2000" u="sng" dirty="0">
                <a:solidFill>
                  <a:schemeClr val="bg1"/>
                </a:solidFill>
                <a:latin typeface="Arial" panose="020B0604020202020204" pitchFamily="34" charset="0"/>
                <a:cs typeface="Arial" panose="020B0604020202020204" pitchFamily="34" charset="0"/>
              </a:rPr>
              <a:t>Interpretation</a:t>
            </a:r>
            <a:r>
              <a:rPr lang="en-GB" sz="2000" dirty="0">
                <a:solidFill>
                  <a:schemeClr val="bg1"/>
                </a:solidFill>
                <a:latin typeface="Arial" panose="020B0604020202020204" pitchFamily="34" charset="0"/>
                <a:cs typeface="Arial" panose="020B0604020202020204" pitchFamily="34" charset="0"/>
              </a:rPr>
              <a:t>- the meaning may be interpreted differently since it is affected by the persons frame of reference. </a:t>
            </a:r>
          </a:p>
        </p:txBody>
      </p:sp>
      <p:sp>
        <p:nvSpPr>
          <p:cNvPr id="4" name="TextBox 3">
            <a:extLst>
              <a:ext uri="{FF2B5EF4-FFF2-40B4-BE49-F238E27FC236}">
                <a16:creationId xmlns:a16="http://schemas.microsoft.com/office/drawing/2014/main" id="{E8BE46D8-ADE1-4C56-874B-B153899210C3}"/>
              </a:ext>
            </a:extLst>
          </p:cNvPr>
          <p:cNvSpPr txBox="1"/>
          <p:nvPr/>
        </p:nvSpPr>
        <p:spPr>
          <a:xfrm>
            <a:off x="1166191" y="3220278"/>
            <a:ext cx="10668000" cy="313932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Solutions for barriers in communication..</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Filtering</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Emotions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Information overload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Defensiveness</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Language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National culture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Use feedback</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Simplify language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Listen actively </a:t>
            </a: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Constrain emotions</a:t>
            </a:r>
          </a:p>
        </p:txBody>
      </p:sp>
      <p:pic>
        <p:nvPicPr>
          <p:cNvPr id="5" name="Picture 4">
            <a:extLst>
              <a:ext uri="{FF2B5EF4-FFF2-40B4-BE49-F238E27FC236}">
                <a16:creationId xmlns:a16="http://schemas.microsoft.com/office/drawing/2014/main" id="{69EE5847-D27D-4031-AB5C-B611DE0B00AF}"/>
              </a:ext>
            </a:extLst>
          </p:cNvPr>
          <p:cNvPicPr>
            <a:picLocks noChangeAspect="1"/>
          </p:cNvPicPr>
          <p:nvPr/>
        </p:nvPicPr>
        <p:blipFill>
          <a:blip r:embed="rId2"/>
          <a:stretch>
            <a:fillRect/>
          </a:stretch>
        </p:blipFill>
        <p:spPr>
          <a:xfrm>
            <a:off x="6095999" y="3397347"/>
            <a:ext cx="5031545" cy="2963787"/>
          </a:xfrm>
          <a:prstGeom prst="rect">
            <a:avLst/>
          </a:prstGeom>
        </p:spPr>
      </p:pic>
    </p:spTree>
    <p:extLst>
      <p:ext uri="{BB962C8B-B14F-4D97-AF65-F5344CB8AC3E}">
        <p14:creationId xmlns:p14="http://schemas.microsoft.com/office/powerpoint/2010/main" val="1151996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64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63459-09C0-4537-AED1-A589152F1B37}"/>
              </a:ext>
            </a:extLst>
          </p:cNvPr>
          <p:cNvSpPr>
            <a:spLocks noGrp="1"/>
          </p:cNvSpPr>
          <p:nvPr>
            <p:ph type="title"/>
          </p:nvPr>
        </p:nvSpPr>
        <p:spPr/>
        <p:txBody>
          <a:bodyPr>
            <a:normAutofit/>
          </a:bodyPr>
          <a:lstStyle/>
          <a:p>
            <a:r>
              <a:rPr lang="en-GB" sz="2400" dirty="0">
                <a:solidFill>
                  <a:schemeClr val="bg1"/>
                </a:solidFill>
                <a:latin typeface="Arial" panose="020B0604020202020204" pitchFamily="34" charset="0"/>
                <a:cs typeface="Arial" panose="020B0604020202020204" pitchFamily="34" charset="0"/>
              </a:rPr>
              <a:t>Solutions to barriers within the hospital as an organisation </a:t>
            </a:r>
          </a:p>
        </p:txBody>
      </p:sp>
      <p:sp>
        <p:nvSpPr>
          <p:cNvPr id="3" name="Content Placeholder 2">
            <a:extLst>
              <a:ext uri="{FF2B5EF4-FFF2-40B4-BE49-F238E27FC236}">
                <a16:creationId xmlns:a16="http://schemas.microsoft.com/office/drawing/2014/main" id="{8A9E4FC7-CCA0-47DA-BD9C-CA080D579E96}"/>
              </a:ext>
            </a:extLst>
          </p:cNvPr>
          <p:cNvSpPr>
            <a:spLocks noGrp="1"/>
          </p:cNvSpPr>
          <p:nvPr>
            <p:ph idx="1"/>
          </p:nvPr>
        </p:nvSpPr>
        <p:spPr>
          <a:xfrm>
            <a:off x="838200" y="1530203"/>
            <a:ext cx="10515600" cy="4962672"/>
          </a:xfrm>
        </p:spPr>
        <p:txBody>
          <a:bodyPr>
            <a:normAutofit lnSpcReduction="10000"/>
          </a:bodyPr>
          <a:lstStyle/>
          <a:p>
            <a:r>
              <a:rPr lang="en-GB" sz="2000" dirty="0">
                <a:solidFill>
                  <a:schemeClr val="bg1"/>
                </a:solidFill>
              </a:rPr>
              <a:t>Filter- appear more favourable and engaging to your targeted audience.</a:t>
            </a:r>
          </a:p>
          <a:p>
            <a:r>
              <a:rPr lang="en-GB" sz="2000" dirty="0">
                <a:solidFill>
                  <a:schemeClr val="bg1"/>
                </a:solidFill>
              </a:rPr>
              <a:t>Emotions- interpret how a receiver feels and the impact you will have on them.</a:t>
            </a:r>
          </a:p>
          <a:p>
            <a:r>
              <a:rPr lang="en-GB" sz="2000" dirty="0">
                <a:solidFill>
                  <a:schemeClr val="bg1"/>
                </a:solidFill>
              </a:rPr>
              <a:t>Information overload- stick to key facts do not exceed the processing capacity of receiver.</a:t>
            </a:r>
          </a:p>
          <a:p>
            <a:r>
              <a:rPr lang="en-GB" sz="2000" dirty="0">
                <a:solidFill>
                  <a:schemeClr val="bg1"/>
                </a:solidFill>
              </a:rPr>
              <a:t>Defensiveness- your reactions can hinder the way the receiver interprets the information.</a:t>
            </a:r>
          </a:p>
          <a:p>
            <a:r>
              <a:rPr lang="en-GB" sz="2000" dirty="0">
                <a:solidFill>
                  <a:schemeClr val="bg1"/>
                </a:solidFill>
              </a:rPr>
              <a:t>Language- a resident or service user can vary in their ability to communicate and understand.</a:t>
            </a:r>
          </a:p>
          <a:p>
            <a:r>
              <a:rPr lang="en-GB" sz="2000" dirty="0">
                <a:solidFill>
                  <a:schemeClr val="bg1"/>
                </a:solidFill>
              </a:rPr>
              <a:t>National culture- varieties of culture/backgrounds and also beliefs need to be considered. </a:t>
            </a:r>
          </a:p>
          <a:p>
            <a:r>
              <a:rPr lang="en-GB" sz="2000" dirty="0">
                <a:solidFill>
                  <a:schemeClr val="bg1"/>
                </a:solidFill>
              </a:rPr>
              <a:t>Feedback- verbal/nonverbal feedback is a key element to communication, example (schramms,1954) interactive model good use if feedback.</a:t>
            </a:r>
          </a:p>
          <a:p>
            <a:r>
              <a:rPr lang="en-GB" sz="2000" dirty="0">
                <a:solidFill>
                  <a:schemeClr val="bg1"/>
                </a:solidFill>
              </a:rPr>
              <a:t>Simplify language- consider audience tailor to their needs and make sure all is received and understood.</a:t>
            </a:r>
          </a:p>
          <a:p>
            <a:r>
              <a:rPr lang="en-GB" sz="2000" dirty="0">
                <a:solidFill>
                  <a:schemeClr val="bg1"/>
                </a:solidFill>
              </a:rPr>
              <a:t>Listen actively- engage listen to what is said being active is being passive on both sides of communication.</a:t>
            </a:r>
          </a:p>
          <a:p>
            <a:r>
              <a:rPr lang="en-GB" sz="2000" dirty="0">
                <a:solidFill>
                  <a:schemeClr val="bg1"/>
                </a:solidFill>
              </a:rPr>
              <a:t>Constrain emotions- always restrain and consider your emotional state before communicating with another, allow yourself to compose and be ready for the level of communication needed. </a:t>
            </a:r>
          </a:p>
          <a:p>
            <a:endParaRPr lang="en-GB" sz="2000" dirty="0"/>
          </a:p>
        </p:txBody>
      </p:sp>
    </p:spTree>
    <p:extLst>
      <p:ext uri="{BB962C8B-B14F-4D97-AF65-F5344CB8AC3E}">
        <p14:creationId xmlns:p14="http://schemas.microsoft.com/office/powerpoint/2010/main" val="3956277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67CD-57BB-443E-80AA-188D0786CC29}"/>
              </a:ext>
            </a:extLst>
          </p:cNvPr>
          <p:cNvSpPr>
            <a:spLocks noGrp="1"/>
          </p:cNvSpPr>
          <p:nvPr>
            <p:ph type="title"/>
          </p:nvPr>
        </p:nvSpPr>
        <p:spPr/>
        <p:txBody>
          <a:bodyPr/>
          <a:lstStyle/>
          <a:p>
            <a:r>
              <a:rPr lang="en-GB" dirty="0">
                <a:solidFill>
                  <a:schemeClr val="bg1"/>
                </a:solidFill>
              </a:rPr>
              <a:t>Impact of effective communication </a:t>
            </a:r>
          </a:p>
        </p:txBody>
      </p:sp>
      <p:sp>
        <p:nvSpPr>
          <p:cNvPr id="3" name="Content Placeholder 2">
            <a:extLst>
              <a:ext uri="{FF2B5EF4-FFF2-40B4-BE49-F238E27FC236}">
                <a16:creationId xmlns:a16="http://schemas.microsoft.com/office/drawing/2014/main" id="{84015124-45D8-46B3-BAE1-06EFD959BF60}"/>
              </a:ext>
            </a:extLst>
          </p:cNvPr>
          <p:cNvSpPr>
            <a:spLocks noGrp="1"/>
          </p:cNvSpPr>
          <p:nvPr>
            <p:ph idx="1"/>
          </p:nvPr>
        </p:nvSpPr>
        <p:spPr>
          <a:xfrm>
            <a:off x="838200" y="1572406"/>
            <a:ext cx="10515600" cy="903507"/>
          </a:xfrm>
        </p:spPr>
        <p:txBody>
          <a:bodyPr>
            <a:normAutofit/>
          </a:bodyPr>
          <a:lstStyle/>
          <a:p>
            <a:pPr marL="0" indent="0">
              <a:buNone/>
            </a:pPr>
            <a:r>
              <a:rPr lang="en-GB" sz="1800" b="0" i="0" dirty="0">
                <a:solidFill>
                  <a:schemeClr val="bg1"/>
                </a:solidFill>
                <a:effectLst/>
                <a:latin typeface="arial" panose="020B0604020202020204" pitchFamily="34" charset="0"/>
              </a:rPr>
              <a:t>“Effective communication may contribute to organizational success in many ways. It: </a:t>
            </a:r>
            <a:r>
              <a:rPr lang="en-GB" sz="1800" i="0" dirty="0">
                <a:solidFill>
                  <a:schemeClr val="bg1"/>
                </a:solidFill>
                <a:effectLst/>
                <a:latin typeface="arial" panose="020B0604020202020204" pitchFamily="34" charset="0"/>
              </a:rPr>
              <a:t>Builds employee morale, satisfaction and engagement</a:t>
            </a:r>
            <a:r>
              <a:rPr lang="en-GB" sz="1800" b="0" i="0" dirty="0">
                <a:solidFill>
                  <a:schemeClr val="bg1"/>
                </a:solidFill>
                <a:effectLst/>
                <a:latin typeface="arial" panose="020B0604020202020204" pitchFamily="34" charset="0"/>
              </a:rPr>
              <a:t>. Helps employees understand terms and conditions of their employment and drives their commitment and loyalty” (Shrm,n/a)</a:t>
            </a:r>
            <a:endParaRPr lang="en-GB" sz="18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B62E9E2-F333-4714-82F6-A6758FC79DEC}"/>
              </a:ext>
            </a:extLst>
          </p:cNvPr>
          <p:cNvSpPr txBox="1"/>
          <p:nvPr/>
        </p:nvSpPr>
        <p:spPr>
          <a:xfrm>
            <a:off x="942535" y="2799471"/>
            <a:ext cx="10649243" cy="3139321"/>
          </a:xfrm>
          <a:prstGeom prst="rect">
            <a:avLst/>
          </a:prstGeom>
          <a:noFill/>
        </p:spPr>
        <p:txBody>
          <a:bodyPr wrap="square" rtlCol="0">
            <a:spAutoFit/>
          </a:bodyPr>
          <a:lstStyle/>
          <a:p>
            <a:r>
              <a:rPr lang="en-GB" dirty="0">
                <a:solidFill>
                  <a:schemeClr val="bg1"/>
                </a:solidFill>
              </a:rPr>
              <a:t>We will highlight “7 benefits and impacts on which effective communication can have on both a personal level and a professional one” (Climb,2009)</a:t>
            </a:r>
          </a:p>
          <a:p>
            <a:endParaRPr lang="en-GB" dirty="0">
              <a:solidFill>
                <a:schemeClr val="bg1"/>
              </a:solidFill>
            </a:endParaRPr>
          </a:p>
          <a:p>
            <a:pPr marL="342900" indent="-342900">
              <a:buFont typeface="+mj-lt"/>
              <a:buAutoNum type="arabicPeriod"/>
            </a:pPr>
            <a:r>
              <a:rPr lang="en-GB" dirty="0">
                <a:solidFill>
                  <a:schemeClr val="bg1"/>
                </a:solidFill>
              </a:rPr>
              <a:t>Building trust </a:t>
            </a:r>
          </a:p>
          <a:p>
            <a:pPr marL="342900" indent="-342900">
              <a:buFont typeface="+mj-lt"/>
              <a:buAutoNum type="arabicPeriod"/>
            </a:pPr>
            <a:r>
              <a:rPr lang="en-GB" dirty="0">
                <a:solidFill>
                  <a:schemeClr val="bg1"/>
                </a:solidFill>
              </a:rPr>
              <a:t>Preventing or resolving problems</a:t>
            </a:r>
          </a:p>
          <a:p>
            <a:pPr marL="342900" indent="-342900">
              <a:buFont typeface="+mj-lt"/>
              <a:buAutoNum type="arabicPeriod"/>
            </a:pPr>
            <a:r>
              <a:rPr lang="en-GB" dirty="0">
                <a:solidFill>
                  <a:schemeClr val="bg1"/>
                </a:solidFill>
              </a:rPr>
              <a:t>Providing clarity and direction</a:t>
            </a:r>
          </a:p>
          <a:p>
            <a:pPr marL="342900" indent="-342900">
              <a:buFont typeface="+mj-lt"/>
              <a:buAutoNum type="arabicPeriod"/>
            </a:pPr>
            <a:r>
              <a:rPr lang="en-GB" dirty="0">
                <a:solidFill>
                  <a:schemeClr val="bg1"/>
                </a:solidFill>
              </a:rPr>
              <a:t>Creates better relationships</a:t>
            </a:r>
          </a:p>
          <a:p>
            <a:pPr marL="342900" indent="-342900">
              <a:buFont typeface="+mj-lt"/>
              <a:buAutoNum type="arabicPeriod"/>
            </a:pPr>
            <a:r>
              <a:rPr lang="en-GB" dirty="0">
                <a:solidFill>
                  <a:schemeClr val="bg1"/>
                </a:solidFill>
              </a:rPr>
              <a:t>Increases engagement </a:t>
            </a:r>
          </a:p>
          <a:p>
            <a:pPr marL="342900" indent="-342900">
              <a:buFont typeface="+mj-lt"/>
              <a:buAutoNum type="arabicPeriod"/>
            </a:pPr>
            <a:r>
              <a:rPr lang="en-GB" dirty="0">
                <a:solidFill>
                  <a:schemeClr val="bg1"/>
                </a:solidFill>
              </a:rPr>
              <a:t>Improves productivity </a:t>
            </a:r>
          </a:p>
          <a:p>
            <a:pPr marL="342900" indent="-342900">
              <a:buFont typeface="+mj-lt"/>
              <a:buAutoNum type="arabicPeriod"/>
            </a:pPr>
            <a:r>
              <a:rPr lang="en-GB" dirty="0">
                <a:solidFill>
                  <a:schemeClr val="bg1"/>
                </a:solidFill>
              </a:rPr>
              <a:t>Promotes team building </a:t>
            </a:r>
          </a:p>
          <a:p>
            <a:pPr marL="342900" indent="-342900">
              <a:buFont typeface="+mj-lt"/>
              <a:buAutoNum type="arabicPeriod"/>
            </a:pPr>
            <a:endParaRPr lang="en-GB" dirty="0"/>
          </a:p>
        </p:txBody>
      </p:sp>
    </p:spTree>
    <p:extLst>
      <p:ext uri="{BB962C8B-B14F-4D97-AF65-F5344CB8AC3E}">
        <p14:creationId xmlns:p14="http://schemas.microsoft.com/office/powerpoint/2010/main" val="1944063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0388-6980-4556-8AE5-56C1CDFA3B6D}"/>
              </a:ext>
            </a:extLst>
          </p:cNvPr>
          <p:cNvSpPr>
            <a:spLocks noGrp="1"/>
          </p:cNvSpPr>
          <p:nvPr>
            <p:ph type="title"/>
          </p:nvPr>
        </p:nvSpPr>
        <p:spPr/>
        <p:txBody>
          <a:bodyPr/>
          <a:lstStyle/>
          <a:p>
            <a:r>
              <a:rPr lang="en-GB" dirty="0">
                <a:solidFill>
                  <a:schemeClr val="bg1"/>
                </a:solidFill>
              </a:rPr>
              <a:t>Impact of effective communication </a:t>
            </a:r>
          </a:p>
        </p:txBody>
      </p:sp>
      <p:sp>
        <p:nvSpPr>
          <p:cNvPr id="3" name="Content Placeholder 2">
            <a:extLst>
              <a:ext uri="{FF2B5EF4-FFF2-40B4-BE49-F238E27FC236}">
                <a16:creationId xmlns:a16="http://schemas.microsoft.com/office/drawing/2014/main" id="{032A420D-CBD8-4785-B9EF-2DD30DE80C42}"/>
              </a:ext>
            </a:extLst>
          </p:cNvPr>
          <p:cNvSpPr>
            <a:spLocks noGrp="1"/>
          </p:cNvSpPr>
          <p:nvPr>
            <p:ph idx="1"/>
          </p:nvPr>
        </p:nvSpPr>
        <p:spPr/>
        <p:txBody>
          <a:bodyPr/>
          <a:lstStyle/>
          <a:p>
            <a:pPr marL="0" indent="0">
              <a:buNone/>
            </a:pPr>
            <a:r>
              <a:rPr lang="en-GB" sz="2000" dirty="0">
                <a:solidFill>
                  <a:schemeClr val="bg1"/>
                </a:solidFill>
              </a:rPr>
              <a:t>Within the rainbow children's hospital by using many different tools and methods of communication the benefits and rewards of the hospital could be substantial for both staff and their patients. </a:t>
            </a:r>
          </a:p>
          <a:p>
            <a:pPr marL="0" indent="0">
              <a:buNone/>
            </a:pPr>
            <a:r>
              <a:rPr lang="en-GB" sz="2000" dirty="0">
                <a:solidFill>
                  <a:schemeClr val="bg1"/>
                </a:solidFill>
              </a:rPr>
              <a:t>Having a clear direction of communication is key to many different organisations on a personal and professional level.</a:t>
            </a:r>
          </a:p>
          <a:p>
            <a:pPr marL="0" indent="0">
              <a:buNone/>
            </a:pPr>
            <a:endParaRPr lang="en-GB" sz="2000" dirty="0">
              <a:solidFill>
                <a:schemeClr val="bg1"/>
              </a:solidFill>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solidFill>
                  <a:schemeClr val="bg1"/>
                </a:solidFill>
                <a:latin typeface="Arial" panose="020B0604020202020204" pitchFamily="34" charset="0"/>
                <a:cs typeface="Arial" panose="020B0604020202020204" pitchFamily="34" charset="0"/>
              </a:rPr>
              <a:t>The use of vertical upward communication is critical without the staffs ability to communicate upwards meaning to higher authority the communication line can and will most likely fail. </a:t>
            </a:r>
          </a:p>
          <a:p>
            <a:endParaRPr lang="en-GB" dirty="0"/>
          </a:p>
        </p:txBody>
      </p:sp>
      <p:pic>
        <p:nvPicPr>
          <p:cNvPr id="4" name="Picture 3">
            <a:extLst>
              <a:ext uri="{FF2B5EF4-FFF2-40B4-BE49-F238E27FC236}">
                <a16:creationId xmlns:a16="http://schemas.microsoft.com/office/drawing/2014/main" id="{BAD07447-8E45-4816-AF88-C6CDB0E23142}"/>
              </a:ext>
            </a:extLst>
          </p:cNvPr>
          <p:cNvPicPr>
            <a:picLocks noChangeAspect="1"/>
          </p:cNvPicPr>
          <p:nvPr/>
        </p:nvPicPr>
        <p:blipFill>
          <a:blip r:embed="rId2"/>
          <a:stretch>
            <a:fillRect/>
          </a:stretch>
        </p:blipFill>
        <p:spPr>
          <a:xfrm>
            <a:off x="4328306" y="3244056"/>
            <a:ext cx="3028950" cy="1514475"/>
          </a:xfrm>
          <a:prstGeom prst="rect">
            <a:avLst/>
          </a:prstGeom>
        </p:spPr>
      </p:pic>
    </p:spTree>
    <p:extLst>
      <p:ext uri="{BB962C8B-B14F-4D97-AF65-F5344CB8AC3E}">
        <p14:creationId xmlns:p14="http://schemas.microsoft.com/office/powerpoint/2010/main" val="2276667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7F6F-0CD6-4DD3-A951-2BF88238122E}"/>
              </a:ext>
            </a:extLst>
          </p:cNvPr>
          <p:cNvSpPr>
            <a:spLocks noGrp="1"/>
          </p:cNvSpPr>
          <p:nvPr>
            <p:ph type="title"/>
          </p:nvPr>
        </p:nvSpPr>
        <p:spPr/>
        <p:txBody>
          <a:bodyPr/>
          <a:lstStyle/>
          <a:p>
            <a:r>
              <a:rPr lang="en-GB" b="1" u="sng" dirty="0">
                <a:solidFill>
                  <a:schemeClr val="bg1"/>
                </a:solidFill>
              </a:rPr>
              <a:t>Conclusion</a:t>
            </a:r>
            <a:r>
              <a:rPr lang="en-GB" dirty="0">
                <a:solidFill>
                  <a:schemeClr val="bg1"/>
                </a:solidFill>
              </a:rPr>
              <a:t> </a:t>
            </a:r>
          </a:p>
        </p:txBody>
      </p:sp>
      <p:sp>
        <p:nvSpPr>
          <p:cNvPr id="3" name="Content Placeholder 2">
            <a:extLst>
              <a:ext uri="{FF2B5EF4-FFF2-40B4-BE49-F238E27FC236}">
                <a16:creationId xmlns:a16="http://schemas.microsoft.com/office/drawing/2014/main" id="{AB65CFE0-5308-4B69-9D51-220A7CC2C64D}"/>
              </a:ext>
            </a:extLst>
          </p:cNvPr>
          <p:cNvSpPr>
            <a:spLocks noGrp="1"/>
          </p:cNvSpPr>
          <p:nvPr>
            <p:ph idx="1"/>
          </p:nvPr>
        </p:nvSpPr>
        <p:spPr/>
        <p:txBody>
          <a:bodyPr>
            <a:normAutofit/>
          </a:bodyPr>
          <a:lstStyle/>
          <a:p>
            <a:pPr marL="0" indent="0">
              <a:buNone/>
            </a:pPr>
            <a:r>
              <a:rPr lang="en-GB" sz="1800" dirty="0">
                <a:solidFill>
                  <a:schemeClr val="bg1"/>
                </a:solidFill>
                <a:latin typeface="Arial" panose="020B0604020202020204" pitchFamily="34" charset="0"/>
                <a:cs typeface="Arial" panose="020B0604020202020204" pitchFamily="34" charset="0"/>
              </a:rPr>
              <a:t>by concluding this presentation we have managed to identify several models of communication that have lead us to discover the different types of channels we can use in communication. By identifying the barriers of communication within organisations such as rainbow children's hospital, this has allowed us to discover the most effective way of communication to help benefit this organisation as a whole. Communication is a valued skill which is needed on both a personal and organisational level, from a lower level staff member to a higher level of management. Without identifying from a primary stage it can allow any further development to become stationary and not succeed as well as if they were to achieve the level of communication these models and channels can provide an organisation</a:t>
            </a:r>
            <a:r>
              <a:rPr lang="en-GB" sz="1800"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6D5A859B-563A-44E9-9B63-375D1F5862C8}"/>
              </a:ext>
            </a:extLst>
          </p:cNvPr>
          <p:cNvPicPr>
            <a:picLocks noChangeAspect="1"/>
          </p:cNvPicPr>
          <p:nvPr/>
        </p:nvPicPr>
        <p:blipFill>
          <a:blip r:embed="rId2"/>
          <a:stretch>
            <a:fillRect/>
          </a:stretch>
        </p:blipFill>
        <p:spPr>
          <a:xfrm>
            <a:off x="3772778" y="4014519"/>
            <a:ext cx="3725301" cy="2162444"/>
          </a:xfrm>
          <a:prstGeom prst="rect">
            <a:avLst/>
          </a:prstGeom>
        </p:spPr>
      </p:pic>
    </p:spTree>
    <p:extLst>
      <p:ext uri="{BB962C8B-B14F-4D97-AF65-F5344CB8AC3E}">
        <p14:creationId xmlns:p14="http://schemas.microsoft.com/office/powerpoint/2010/main" val="3669184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12B8-40EC-4F1C-B4C5-5523D9C6B122}"/>
              </a:ext>
            </a:extLst>
          </p:cNvPr>
          <p:cNvSpPr>
            <a:spLocks noGrp="1"/>
          </p:cNvSpPr>
          <p:nvPr>
            <p:ph type="title"/>
          </p:nvPr>
        </p:nvSpPr>
        <p:spPr/>
        <p:txBody>
          <a:bodyPr/>
          <a:lstStyle/>
          <a:p>
            <a:r>
              <a:rPr lang="en-GB" b="1" u="sng" dirty="0">
                <a:solidFill>
                  <a:schemeClr val="bg1"/>
                </a:solidFill>
              </a:rPr>
              <a:t>References</a:t>
            </a:r>
          </a:p>
        </p:txBody>
      </p:sp>
      <p:sp>
        <p:nvSpPr>
          <p:cNvPr id="3" name="Content Placeholder 2">
            <a:extLst>
              <a:ext uri="{FF2B5EF4-FFF2-40B4-BE49-F238E27FC236}">
                <a16:creationId xmlns:a16="http://schemas.microsoft.com/office/drawing/2014/main" id="{F0C01B61-6088-4E10-991B-A848D712A85D}"/>
              </a:ext>
            </a:extLst>
          </p:cNvPr>
          <p:cNvSpPr>
            <a:spLocks noGrp="1"/>
          </p:cNvSpPr>
          <p:nvPr>
            <p:ph idx="1"/>
          </p:nvPr>
        </p:nvSpPr>
        <p:spPr/>
        <p:txBody>
          <a:bodyPr/>
          <a:lstStyle/>
          <a:p>
            <a:r>
              <a:rPr lang="en-GB" sz="1800" dirty="0">
                <a:solidFill>
                  <a:schemeClr val="bg1"/>
                </a:solidFill>
                <a:latin typeface="Arial" panose="020B0604020202020204" pitchFamily="34" charset="0"/>
                <a:cs typeface="Arial" panose="020B0604020202020204" pitchFamily="34" charset="0"/>
              </a:rPr>
              <a:t>Peterson &amp; Khalimzoka,2016)</a:t>
            </a:r>
          </a:p>
          <a:p>
            <a:r>
              <a:rPr lang="en-GB" sz="1800" dirty="0">
                <a:solidFill>
                  <a:schemeClr val="bg1"/>
                </a:solidFill>
                <a:latin typeface="Arial" panose="020B0604020202020204" pitchFamily="34" charset="0"/>
                <a:cs typeface="Arial" panose="020B0604020202020204" pitchFamily="34" charset="0"/>
              </a:rPr>
              <a:t>Source: Donohue  M (2017) Design theory and critical thinking  Available at: </a:t>
            </a:r>
            <a:r>
              <a:rPr lang="en-GB" sz="18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https://medium</a:t>
            </a:r>
            <a:r>
              <a:rPr lang="en-GB" sz="1800" dirty="0">
                <a:solidFill>
                  <a:schemeClr val="bg1"/>
                </a:solidFill>
                <a:latin typeface="Arial" panose="020B0604020202020204" pitchFamily="34" charset="0"/>
                <a:cs typeface="Arial" panose="020B0604020202020204" pitchFamily="34" charset="0"/>
              </a:rPr>
              <a:t>.com /design -theory-critical-thinking/ Shannon -weaver-model-of communication  Accesed:25 March 2022</a:t>
            </a:r>
          </a:p>
          <a:p>
            <a:r>
              <a:rPr lang="en-GB" sz="1800" dirty="0">
                <a:solidFill>
                  <a:schemeClr val="bg1"/>
                </a:solidFill>
                <a:latin typeface="Arial" panose="020B0604020202020204" pitchFamily="34" charset="0"/>
                <a:cs typeface="Arial" panose="020B0604020202020204" pitchFamily="34" charset="0"/>
              </a:rPr>
              <a:t>Source : </a:t>
            </a:r>
            <a:r>
              <a:rPr lang="en-GB" sz="18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https://qsstudy.com/business</a:t>
            </a:r>
            <a:r>
              <a:rPr lang="en-GB" sz="1800" dirty="0">
                <a:solidFill>
                  <a:schemeClr val="bg1"/>
                </a:solidFill>
                <a:latin typeface="Arial" panose="020B0604020202020204" pitchFamily="34" charset="0"/>
                <a:cs typeface="Arial" panose="020B0604020202020204" pitchFamily="34" charset="0"/>
              </a:rPr>
              <a:t> -studies/  Schramm's  -model –communication</a:t>
            </a:r>
          </a:p>
          <a:p>
            <a:r>
              <a:rPr lang="en-GB" sz="1800" dirty="0">
                <a:solidFill>
                  <a:schemeClr val="bg1"/>
                </a:solidFill>
                <a:latin typeface="Arial" panose="020B0604020202020204" pitchFamily="34" charset="0"/>
                <a:cs typeface="Arial" panose="020B0604020202020204" pitchFamily="34" charset="0"/>
              </a:rPr>
              <a:t>(Barron,1987)</a:t>
            </a:r>
            <a:endParaRPr lang="en-GB" sz="1600"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(schramms,1954)</a:t>
            </a:r>
          </a:p>
          <a:p>
            <a:r>
              <a:rPr lang="en-GB" sz="1800" b="0" i="0" dirty="0">
                <a:solidFill>
                  <a:schemeClr val="bg1"/>
                </a:solidFill>
                <a:effectLst/>
                <a:latin typeface="Arial" panose="020B0604020202020204" pitchFamily="34" charset="0"/>
                <a:cs typeface="Arial" panose="020B0604020202020204" pitchFamily="34" charset="0"/>
              </a:rPr>
              <a:t>(Shrm,n/a)</a:t>
            </a:r>
          </a:p>
          <a:p>
            <a:r>
              <a:rPr lang="en-GB" sz="1800" dirty="0">
                <a:solidFill>
                  <a:schemeClr val="bg1"/>
                </a:solidFill>
                <a:latin typeface="Arial" panose="020B0604020202020204" pitchFamily="34" charset="0"/>
                <a:cs typeface="Arial" panose="020B0604020202020204" pitchFamily="34" charset="0"/>
              </a:rPr>
              <a:t> (Climb,2009)</a:t>
            </a:r>
          </a:p>
          <a:p>
            <a:endParaRPr lang="en-GB" dirty="0"/>
          </a:p>
        </p:txBody>
      </p:sp>
    </p:spTree>
    <p:extLst>
      <p:ext uri="{BB962C8B-B14F-4D97-AF65-F5344CB8AC3E}">
        <p14:creationId xmlns:p14="http://schemas.microsoft.com/office/powerpoint/2010/main" val="1603176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49DA-F4DF-4E21-BFCC-06818FCAD4DA}"/>
              </a:ext>
            </a:extLst>
          </p:cNvPr>
          <p:cNvSpPr>
            <a:spLocks noGrp="1"/>
          </p:cNvSpPr>
          <p:nvPr>
            <p:ph type="title"/>
          </p:nvPr>
        </p:nvSpPr>
        <p:spPr/>
        <p:txBody>
          <a:bodyPr/>
          <a:lstStyle/>
          <a:p>
            <a:r>
              <a:rPr lang="en-GB" dirty="0"/>
              <a:t>Teamwork evaluation</a:t>
            </a:r>
          </a:p>
        </p:txBody>
      </p:sp>
      <p:pic>
        <p:nvPicPr>
          <p:cNvPr id="5" name="Content Placeholder 4">
            <a:extLst>
              <a:ext uri="{FF2B5EF4-FFF2-40B4-BE49-F238E27FC236}">
                <a16:creationId xmlns:a16="http://schemas.microsoft.com/office/drawing/2014/main" id="{58F06FF0-24A9-47E0-A393-E00D9B23EF56}"/>
              </a:ext>
            </a:extLst>
          </p:cNvPr>
          <p:cNvPicPr>
            <a:picLocks noGrp="1" noChangeAspect="1"/>
          </p:cNvPicPr>
          <p:nvPr>
            <p:ph idx="1"/>
          </p:nvPr>
        </p:nvPicPr>
        <p:blipFill>
          <a:blip r:embed="rId2"/>
          <a:stretch>
            <a:fillRect/>
          </a:stretch>
        </p:blipFill>
        <p:spPr>
          <a:xfrm>
            <a:off x="2053388" y="1825625"/>
            <a:ext cx="8085223" cy="4351338"/>
          </a:xfrm>
        </p:spPr>
      </p:pic>
      <p:sp>
        <p:nvSpPr>
          <p:cNvPr id="6" name="TextBox 5">
            <a:extLst>
              <a:ext uri="{FF2B5EF4-FFF2-40B4-BE49-F238E27FC236}">
                <a16:creationId xmlns:a16="http://schemas.microsoft.com/office/drawing/2014/main" id="{4C151FCA-0FFD-4B1E-88D3-1947DC3C240C}"/>
              </a:ext>
            </a:extLst>
          </p:cNvPr>
          <p:cNvSpPr txBox="1"/>
          <p:nvPr/>
        </p:nvSpPr>
        <p:spPr>
          <a:xfrm>
            <a:off x="5226147" y="2624234"/>
            <a:ext cx="4586068" cy="369332"/>
          </a:xfrm>
          <a:prstGeom prst="rect">
            <a:avLst/>
          </a:prstGeom>
          <a:noFill/>
        </p:spPr>
        <p:txBody>
          <a:bodyPr wrap="square" rtlCol="0">
            <a:spAutoFit/>
          </a:bodyPr>
          <a:lstStyle/>
          <a:p>
            <a:pPr marL="285750" indent="-285750">
              <a:buFont typeface="Arial" panose="020B0604020202020204" pitchFamily="34" charset="0"/>
              <a:buChar char="•"/>
            </a:pPr>
            <a:r>
              <a:rPr lang="en-GB" dirty="0"/>
              <a:t>Poppy,sheraz,daniela</a:t>
            </a:r>
          </a:p>
        </p:txBody>
      </p:sp>
      <p:sp>
        <p:nvSpPr>
          <p:cNvPr id="7" name="TextBox 6">
            <a:extLst>
              <a:ext uri="{FF2B5EF4-FFF2-40B4-BE49-F238E27FC236}">
                <a16:creationId xmlns:a16="http://schemas.microsoft.com/office/drawing/2014/main" id="{4C6E26D7-EAFA-4288-B983-28A1435E2CCF}"/>
              </a:ext>
            </a:extLst>
          </p:cNvPr>
          <p:cNvSpPr txBox="1"/>
          <p:nvPr/>
        </p:nvSpPr>
        <p:spPr>
          <a:xfrm>
            <a:off x="5162841" y="3277385"/>
            <a:ext cx="4586068" cy="369332"/>
          </a:xfrm>
          <a:prstGeom prst="rect">
            <a:avLst/>
          </a:prstGeom>
          <a:noFill/>
        </p:spPr>
        <p:txBody>
          <a:bodyPr wrap="square" rtlCol="0">
            <a:spAutoFit/>
          </a:bodyPr>
          <a:lstStyle/>
          <a:p>
            <a:pPr marL="285750" indent="-285750">
              <a:buFont typeface="Arial" panose="020B0604020202020204" pitchFamily="34" charset="0"/>
              <a:buChar char="•"/>
            </a:pPr>
            <a:r>
              <a:rPr lang="en-GB" dirty="0"/>
              <a:t>Identifying each others individual slides.</a:t>
            </a:r>
          </a:p>
        </p:txBody>
      </p:sp>
      <p:sp>
        <p:nvSpPr>
          <p:cNvPr id="8" name="TextBox 7">
            <a:extLst>
              <a:ext uri="{FF2B5EF4-FFF2-40B4-BE49-F238E27FC236}">
                <a16:creationId xmlns:a16="http://schemas.microsoft.com/office/drawing/2014/main" id="{D26C64C7-120D-441D-BD6A-1238B3070F9F}"/>
              </a:ext>
            </a:extLst>
          </p:cNvPr>
          <p:cNvSpPr txBox="1"/>
          <p:nvPr/>
        </p:nvSpPr>
        <p:spPr>
          <a:xfrm>
            <a:off x="5226147" y="4001294"/>
            <a:ext cx="4459459" cy="369332"/>
          </a:xfrm>
          <a:prstGeom prst="rect">
            <a:avLst/>
          </a:prstGeom>
          <a:noFill/>
        </p:spPr>
        <p:txBody>
          <a:bodyPr wrap="square" rtlCol="0">
            <a:spAutoFit/>
          </a:bodyPr>
          <a:lstStyle/>
          <a:p>
            <a:pPr marL="285750" indent="-285750">
              <a:buFont typeface="Arial" panose="020B0604020202020204" pitchFamily="34" charset="0"/>
              <a:buChar char="•"/>
            </a:pPr>
            <a:r>
              <a:rPr lang="en-GB" dirty="0"/>
              <a:t>Working on each others availability </a:t>
            </a:r>
          </a:p>
        </p:txBody>
      </p:sp>
      <p:sp>
        <p:nvSpPr>
          <p:cNvPr id="9" name="TextBox 8">
            <a:extLst>
              <a:ext uri="{FF2B5EF4-FFF2-40B4-BE49-F238E27FC236}">
                <a16:creationId xmlns:a16="http://schemas.microsoft.com/office/drawing/2014/main" id="{EAE598FD-06EA-4A2E-934A-8858D1F36703}"/>
              </a:ext>
            </a:extLst>
          </p:cNvPr>
          <p:cNvSpPr txBox="1"/>
          <p:nvPr/>
        </p:nvSpPr>
        <p:spPr>
          <a:xfrm>
            <a:off x="5162840" y="4841139"/>
            <a:ext cx="5486402" cy="369332"/>
          </a:xfrm>
          <a:prstGeom prst="rect">
            <a:avLst/>
          </a:prstGeom>
          <a:noFill/>
        </p:spPr>
        <p:txBody>
          <a:bodyPr wrap="square" rtlCol="0">
            <a:spAutoFit/>
          </a:bodyPr>
          <a:lstStyle/>
          <a:p>
            <a:pPr marL="285750" indent="-285750">
              <a:buFont typeface="Arial" panose="020B0604020202020204" pitchFamily="34" charset="0"/>
              <a:buChar char="•"/>
            </a:pPr>
            <a:r>
              <a:rPr lang="en-GB" dirty="0"/>
              <a:t>Designate slides equally and allow more time.</a:t>
            </a:r>
          </a:p>
        </p:txBody>
      </p:sp>
      <p:sp>
        <p:nvSpPr>
          <p:cNvPr id="10" name="TextBox 9">
            <a:extLst>
              <a:ext uri="{FF2B5EF4-FFF2-40B4-BE49-F238E27FC236}">
                <a16:creationId xmlns:a16="http://schemas.microsoft.com/office/drawing/2014/main" id="{5BECF346-CB6C-44DC-BA58-1D7DC15E574C}"/>
              </a:ext>
            </a:extLst>
          </p:cNvPr>
          <p:cNvSpPr txBox="1"/>
          <p:nvPr/>
        </p:nvSpPr>
        <p:spPr>
          <a:xfrm>
            <a:off x="5162840" y="5565048"/>
            <a:ext cx="4262513" cy="369332"/>
          </a:xfrm>
          <a:prstGeom prst="rect">
            <a:avLst/>
          </a:prstGeom>
          <a:noFill/>
        </p:spPr>
        <p:txBody>
          <a:bodyPr wrap="square" rtlCol="0">
            <a:spAutoFit/>
          </a:bodyPr>
          <a:lstStyle/>
          <a:p>
            <a:pPr marL="285750" indent="-285750">
              <a:buFont typeface="Arial" panose="020B0604020202020204" pitchFamily="34" charset="0"/>
              <a:buChar char="•"/>
            </a:pPr>
            <a:r>
              <a:rPr lang="en-GB" dirty="0"/>
              <a:t>8/10</a:t>
            </a:r>
          </a:p>
        </p:txBody>
      </p:sp>
    </p:spTree>
    <p:extLst>
      <p:ext uri="{BB962C8B-B14F-4D97-AF65-F5344CB8AC3E}">
        <p14:creationId xmlns:p14="http://schemas.microsoft.com/office/powerpoint/2010/main" val="298454138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409</TotalTime>
  <Words>1541</Words>
  <Application>Microsoft Office PowerPoint</Application>
  <PresentationFormat>Widescreen</PresentationFormat>
  <Paragraphs>157</Paragraphs>
  <Slides>20</Slides>
  <Notes>0</Notes>
  <HiddenSlides>0</HiddenSlides>
  <MMClips>0</MMClips>
  <ScaleCrop>false</ScaleCrop>
  <HeadingPairs>
    <vt:vector size="4" baseType="variant">
      <vt:variant>
        <vt:lpstr>Theme</vt:lpstr>
      </vt:variant>
      <vt:variant>
        <vt:i4>3</vt:i4>
      </vt:variant>
      <vt:variant>
        <vt:lpstr>Slide Titles</vt:lpstr>
      </vt:variant>
      <vt:variant>
        <vt:i4>20</vt:i4>
      </vt:variant>
    </vt:vector>
  </HeadingPairs>
  <TitlesOfParts>
    <vt:vector size="23" baseType="lpstr">
      <vt:lpstr>Office Theme</vt:lpstr>
      <vt:lpstr>Ion</vt:lpstr>
      <vt:lpstr>Office Theme</vt:lpstr>
      <vt:lpstr>Title page </vt:lpstr>
      <vt:lpstr>Introduction </vt:lpstr>
      <vt:lpstr>PowerPoint Presentation</vt:lpstr>
      <vt:lpstr>THEORY OF COMMUNICATION</vt:lpstr>
      <vt:lpstr>PowerPoint Presentation</vt:lpstr>
      <vt:lpstr>Communication modes</vt:lpstr>
      <vt:lpstr>Communication channels</vt:lpstr>
      <vt:lpstr>PowerPoint Presentation</vt:lpstr>
      <vt:lpstr>PowerPoint Presentation</vt:lpstr>
      <vt:lpstr>What do you mean by the term "communication channels"?</vt:lpstr>
      <vt:lpstr>Transform your company's vital lines of communication and empower your employees. </vt:lpstr>
      <vt:lpstr>PowerPoint Presentation</vt:lpstr>
      <vt:lpstr>Barriers of communication </vt:lpstr>
      <vt:lpstr>Barriers of communication</vt:lpstr>
      <vt:lpstr>Solutions to barriers within the hospital as an organisation </vt:lpstr>
      <vt:lpstr>Impact of effective communication </vt:lpstr>
      <vt:lpstr>Impact of effective communication </vt:lpstr>
      <vt:lpstr>Conclusion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types of barriers that can prevent effective communication between the organisation and their external stakeholders.</dc:title>
  <dc:creator>Poppy</dc:creator>
  <cp:lastModifiedBy>Sheraz Asad</cp:lastModifiedBy>
  <cp:revision>29</cp:revision>
  <dcterms:created xsi:type="dcterms:W3CDTF">2022-03-17T14:31:38Z</dcterms:created>
  <dcterms:modified xsi:type="dcterms:W3CDTF">2022-03-27T08:35:25Z</dcterms:modified>
</cp:coreProperties>
</file>