
<file path=[Content_Types].xml><?xml version="1.0" encoding="utf-8"?>
<Types xmlns="http://schemas.openxmlformats.org/package/2006/content-types">
  <Default Extension="docx" ContentType="application/vnd.openxmlformats-officedocument.wordprocessingml.document"/>
  <Default Extension="jpeg" ContentType="image/jpeg"/>
  <Default Extension="m4a" ContentType="audio/mp4"/>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58" r:id="rId4"/>
    <p:sldId id="261" r:id="rId5"/>
    <p:sldId id="260" r:id="rId6"/>
    <p:sldId id="259" r:id="rId7"/>
    <p:sldId id="263" r:id="rId8"/>
    <p:sldId id="265" r:id="rId9"/>
    <p:sldId id="266" r:id="rId10"/>
    <p:sldId id="267" r:id="rId11"/>
    <p:sldId id="268" r:id="rId12"/>
    <p:sldId id="262" r:id="rId13"/>
    <p:sldId id="264"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5735"/>
    <p:restoredTop sz="94906"/>
  </p:normalViewPr>
  <p:slideViewPr>
    <p:cSldViewPr snapToGrid="0" snapToObjects="1">
      <p:cViewPr varScale="1">
        <p:scale>
          <a:sx n="69" d="100"/>
          <a:sy n="69" d="100"/>
        </p:scale>
        <p:origin x="232"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ACCCD9-151D-084E-AAC2-11180D496002}" type="datetimeFigureOut">
              <a:rPr lang="en-US" smtClean="0"/>
              <a:t>10/26/20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AF332B-8BBA-EF48-8CA6-C11E9B263920}" type="slidenum">
              <a:rPr lang="en-US" smtClean="0"/>
              <a:t>‹#›</a:t>
            </a:fld>
            <a:endParaRPr lang="en-US"/>
          </a:p>
        </p:txBody>
      </p:sp>
    </p:spTree>
    <p:extLst>
      <p:ext uri="{BB962C8B-B14F-4D97-AF65-F5344CB8AC3E}">
        <p14:creationId xmlns:p14="http://schemas.microsoft.com/office/powerpoint/2010/main" val="3410048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10/26/20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10/26/20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hyperlink" Target="https://www.google.com/maps/search/bellway+plc+all+stores/@52.6150842,-3.2985696,7z" TargetMode="Externa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4.png"/><Relationship Id="rId2" Type="http://schemas.microsoft.com/office/2007/relationships/media" Target="../media/media6.m4a"/><Relationship Id="rId1" Type="http://schemas.openxmlformats.org/officeDocument/2006/relationships/vmlDrawing" Target="../drawings/vmlDrawing1.vml"/><Relationship Id="rId6" Type="http://schemas.openxmlformats.org/officeDocument/2006/relationships/image" Target="../media/image9.png"/><Relationship Id="rId5" Type="http://schemas.openxmlformats.org/officeDocument/2006/relationships/package" Target="../embeddings/Microsoft_Word_Document.docx"/><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4.png"/><Relationship Id="rId2" Type="http://schemas.microsoft.com/office/2007/relationships/media" Target="../media/media10.m4a"/><Relationship Id="rId1" Type="http://schemas.openxmlformats.org/officeDocument/2006/relationships/vmlDrawing" Target="../drawings/vmlDrawing2.vml"/><Relationship Id="rId6" Type="http://schemas.openxmlformats.org/officeDocument/2006/relationships/image" Target="../media/image9.png"/><Relationship Id="rId5" Type="http://schemas.openxmlformats.org/officeDocument/2006/relationships/package" Target="../embeddings/Microsoft_Word_Document1.docx"/><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hyperlink" Target="https://www.google.com/url?sa=i&amp;url=http%3A%2F%2Fwww.nricivils.co.uk%2Fbellway-homes-warboys-cambridgeshire%2F&amp;psig=AOvVaw2oJSMfSxVYwQnA2Xo5bden&amp;ust=1603563047392000&amp;source=images&amp;cd=vfe&amp;ved=0CAIQjRxqFwoTCLjYmoCoy-wCFQAAAAAdAAAAABAJ" TargetMode="External"/><Relationship Id="rId3" Type="http://schemas.openxmlformats.org/officeDocument/2006/relationships/slideLayout" Target="../slideLayouts/slideLayout2.xml"/><Relationship Id="rId7" Type="http://schemas.openxmlformats.org/officeDocument/2006/relationships/hyperlink" Target="https://www.google.com/maps/search/bellway+plc+all+stores/@52.6150842,-3.2985696,7z"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bellway.co.uk/about-us" TargetMode="External"/><Relationship Id="rId5" Type="http://schemas.openxmlformats.org/officeDocument/2006/relationships/hyperlink" Target="https://journals.sagepub.com/doi/abs/10.2307/41165263#articleCitationDownloadContainer" TargetMode="External"/><Relationship Id="rId10" Type="http://schemas.openxmlformats.org/officeDocument/2006/relationships/image" Target="../media/image4.png"/><Relationship Id="rId4" Type="http://schemas.openxmlformats.org/officeDocument/2006/relationships/hyperlink" Target="http://libqual.org/documents/admin/ford.pdf" TargetMode="External"/><Relationship Id="rId9" Type="http://schemas.openxmlformats.org/officeDocument/2006/relationships/hyperlink" Target="https://www.google.com/url?sa=i&amp;url=https%3A%2F%2Fwww.cityam.com%2Fcoronavirus-bellway-scraps-dividend-and-warns-of-substantial-disruption%2F&amp;psig=AOvVaw0ohd2_bEPrFdCtTTt3rXea&amp;ust=1603563624051000&amp;source=images&amp;cd=vfe&amp;ved=0CAIQjRxqFwoTCNiSxJOqy-wCFQAAAAAdAAAAABAE"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google.com/url?sa=i&amp;url=https%3A%2F%2Fwww.mindtools.com%2Fpages%2Farticle%2FnewTMC_08.htm&amp;psig=AOvVaw0tCCaQdY_fZiDeatN3mpni&amp;ust=1603727909697000&amp;source=images&amp;cd=vfe&amp;ved=0CAIQjRxqFwoTCLjd6ZSO0OwCFQAAAAAdAAAAABAE" TargetMode="External"/><Relationship Id="rId3" Type="http://schemas.openxmlformats.org/officeDocument/2006/relationships/hyperlink" Target="https://www.gov.uk/government/news/housing-secretary-unveils-green-housing-revolution" TargetMode="External"/><Relationship Id="rId7" Type="http://schemas.openxmlformats.org/officeDocument/2006/relationships/hyperlink" Target="https://aameg.org/wp-content/uploads/2013/10/Porter-Kramer-Strategy-Society-The-Link-between-Competitive-Advantage-CSR-2006.pdf" TargetMode="External"/><Relationship Id="rId2" Type="http://schemas.openxmlformats.org/officeDocument/2006/relationships/hyperlink" Target="https://www.bellway.co.uk/buying-with-bellway/additions" TargetMode="External"/><Relationship Id="rId1" Type="http://schemas.openxmlformats.org/officeDocument/2006/relationships/slideLayout" Target="../slideLayouts/slideLayout2.xml"/><Relationship Id="rId6" Type="http://schemas.openxmlformats.org/officeDocument/2006/relationships/hyperlink" Target="https://moodle.uwtsd.ac.uk/" TargetMode="External"/><Relationship Id="rId5" Type="http://schemas.openxmlformats.org/officeDocument/2006/relationships/hyperlink" Target="https://moodle.uwtsd.ac.uk/mod/turnitintooltwo/view.php?id=289554" TargetMode="External"/><Relationship Id="rId4" Type="http://schemas.openxmlformats.org/officeDocument/2006/relationships/hyperlink" Target="https://www.gov.uk/guidance/equality-act-2010-guidanc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cse.org.uk/projects/view/1305" TargetMode="External"/><Relationship Id="rId2" Type="http://schemas.openxmlformats.org/officeDocument/2006/relationships/hyperlink" Target="https://d1wqtxts1xzle7.cloudfront.net/38713150/1998_-_Whats_SWOT_PUBLISHED_Strategic_Chan_ge.pdf" TargetMode="External"/><Relationship Id="rId1" Type="http://schemas.openxmlformats.org/officeDocument/2006/relationships/slideLayout" Target="../slideLayouts/slideLayout2.xml"/><Relationship Id="rId5" Type="http://schemas.openxmlformats.org/officeDocument/2006/relationships/hyperlink" Target="https://moodle.uwtsd.ac.uk/mod/turnitintooltwo/view.php?id=289554" TargetMode="External"/><Relationship Id="rId4" Type="http://schemas.openxmlformats.org/officeDocument/2006/relationships/hyperlink" Target="https://www.bellwayplc.co.uk/investor-centre/shareholder-information/major-sharehold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7DA96C-40FB-9F46-BD53-0DA1791BFE19}"/>
              </a:ext>
            </a:extLst>
          </p:cNvPr>
          <p:cNvSpPr/>
          <p:nvPr/>
        </p:nvSpPr>
        <p:spPr>
          <a:xfrm>
            <a:off x="2648582" y="595610"/>
            <a:ext cx="6894836" cy="923330"/>
          </a:xfrm>
          <a:prstGeom prst="rect">
            <a:avLst/>
          </a:prstGeom>
          <a:noFill/>
        </p:spPr>
        <p:txBody>
          <a:bodyPr wrap="none" lIns="91440" tIns="45720" rIns="91440" bIns="45720">
            <a:spAutoFit/>
          </a:bodyPr>
          <a:lstStyle/>
          <a:p>
            <a:pPr algn="ctr"/>
            <a:r>
              <a:rPr lang="en-GB" sz="5400" i="1" u="sng" cap="none" spc="0" dirty="0">
                <a:ln w="0"/>
                <a:solidFill>
                  <a:schemeClr val="tx1"/>
                </a:solidFill>
                <a:effectLst>
                  <a:outerShdw blurRad="38100" dist="19050" dir="2700000" algn="tl" rotWithShape="0">
                    <a:schemeClr val="dk1">
                      <a:alpha val="40000"/>
                    </a:schemeClr>
                  </a:outerShdw>
                </a:effectLst>
              </a:rPr>
              <a:t>Bellway Homes PLC </a:t>
            </a:r>
          </a:p>
        </p:txBody>
      </p:sp>
      <p:sp>
        <p:nvSpPr>
          <p:cNvPr id="5" name="Rectangle 4">
            <a:extLst>
              <a:ext uri="{FF2B5EF4-FFF2-40B4-BE49-F238E27FC236}">
                <a16:creationId xmlns:a16="http://schemas.microsoft.com/office/drawing/2014/main" id="{07997C6C-90BB-A947-B9DF-C081D19BCC41}"/>
              </a:ext>
            </a:extLst>
          </p:cNvPr>
          <p:cNvSpPr/>
          <p:nvPr/>
        </p:nvSpPr>
        <p:spPr>
          <a:xfrm>
            <a:off x="750626" y="1730215"/>
            <a:ext cx="10690747" cy="1200329"/>
          </a:xfrm>
          <a:prstGeom prst="rect">
            <a:avLst/>
          </a:prstGeom>
          <a:noFill/>
        </p:spPr>
        <p:txBody>
          <a:bodyPr wrap="none" lIns="91440" tIns="45720" rIns="91440" bIns="45720">
            <a:spAutoFit/>
          </a:bodyPr>
          <a:lstStyle/>
          <a:p>
            <a:pPr algn="ctr"/>
            <a:r>
              <a:rPr lang="en-GB" sz="3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ngsana New" panose="02020603050405020304" pitchFamily="18" charset="-34"/>
                <a:cs typeface="Angsana New" panose="02020603050405020304" pitchFamily="18" charset="-34"/>
              </a:rPr>
              <a:t>“A sustainable strategy to enhance the capabilities and competitive advantage of</a:t>
            </a:r>
          </a:p>
          <a:p>
            <a:pPr algn="ctr"/>
            <a:r>
              <a:rPr lang="en-GB" sz="3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ngsana New" panose="02020603050405020304" pitchFamily="18" charset="-34"/>
                <a:cs typeface="Angsana New" panose="02020603050405020304" pitchFamily="18" charset="-34"/>
              </a:rPr>
              <a:t>Bellway PLC”</a:t>
            </a:r>
            <a:r>
              <a:rPr lang="en-GB" sz="3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ngsana New" panose="02020603050405020304" pitchFamily="18" charset="-34"/>
                <a:cs typeface="Angsana New" panose="02020603050405020304" pitchFamily="18" charset="-34"/>
              </a:rPr>
              <a:t> </a:t>
            </a:r>
          </a:p>
        </p:txBody>
      </p:sp>
      <p:pic>
        <p:nvPicPr>
          <p:cNvPr id="1026" name="Picture 2" descr="Bellway Careers | A great future awaits with us">
            <a:extLst>
              <a:ext uri="{FF2B5EF4-FFF2-40B4-BE49-F238E27FC236}">
                <a16:creationId xmlns:a16="http://schemas.microsoft.com/office/drawing/2014/main" id="{3F5AD40D-654B-CD41-B256-D192C5E116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7907" y="4342150"/>
            <a:ext cx="3979295" cy="208913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ew Homes for Sale from Bellway Homes - one of the UK's largest House  Builders | Bellway">
            <a:extLst>
              <a:ext uri="{FF2B5EF4-FFF2-40B4-BE49-F238E27FC236}">
                <a16:creationId xmlns:a16="http://schemas.microsoft.com/office/drawing/2014/main" id="{43F73E4B-842C-7C4C-A8DA-B021D5962D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54799" y="4342149"/>
            <a:ext cx="3979295" cy="20891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25BBB7E-7BC2-2F40-930C-16706F1E4363}"/>
              </a:ext>
            </a:extLst>
          </p:cNvPr>
          <p:cNvSpPr txBox="1"/>
          <p:nvPr/>
        </p:nvSpPr>
        <p:spPr>
          <a:xfrm>
            <a:off x="4000500" y="3186113"/>
            <a:ext cx="4143375" cy="923330"/>
          </a:xfrm>
          <a:prstGeom prst="rect">
            <a:avLst/>
          </a:prstGeom>
          <a:noFill/>
        </p:spPr>
        <p:txBody>
          <a:bodyPr wrap="square" rtlCol="0">
            <a:spAutoFit/>
          </a:bodyPr>
          <a:lstStyle/>
          <a:p>
            <a:pPr algn="ctr"/>
            <a:r>
              <a:rPr lang="en-US" dirty="0"/>
              <a:t>By Rhodri Phillips – 1805871</a:t>
            </a:r>
          </a:p>
          <a:p>
            <a:pPr algn="ctr"/>
            <a:r>
              <a:rPr lang="en-US" dirty="0"/>
              <a:t>(BMSP6006) Glenn </a:t>
            </a:r>
            <a:r>
              <a:rPr lang="en-US" dirty="0" err="1"/>
              <a:t>Behenna</a:t>
            </a:r>
            <a:endParaRPr lang="en-US" dirty="0"/>
          </a:p>
          <a:p>
            <a:pPr algn="ctr"/>
            <a:r>
              <a:rPr lang="en-US" dirty="0"/>
              <a:t>(Winter 2020)  </a:t>
            </a:r>
          </a:p>
        </p:txBody>
      </p:sp>
      <p:pic>
        <p:nvPicPr>
          <p:cNvPr id="2" name="Audio Recording 26 Oct 2020 at 16:58:47" descr="Audio Recording 26 Oct 2020 at 16:58:47">
            <a:hlinkClick r:id="" action="ppaction://media"/>
            <a:extLst>
              <a:ext uri="{FF2B5EF4-FFF2-40B4-BE49-F238E27FC236}">
                <a16:creationId xmlns:a16="http://schemas.microsoft.com/office/drawing/2014/main" id="{7752BE9A-FD28-DE4D-87B8-4ACF864C9E7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34094" y="394662"/>
            <a:ext cx="812800" cy="812800"/>
          </a:xfrm>
          <a:prstGeom prst="rect">
            <a:avLst/>
          </a:prstGeom>
        </p:spPr>
      </p:pic>
    </p:spTree>
    <p:extLst>
      <p:ext uri="{BB962C8B-B14F-4D97-AF65-F5344CB8AC3E}">
        <p14:creationId xmlns:p14="http://schemas.microsoft.com/office/powerpoint/2010/main" val="14766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A859AD-E265-3D47-80E8-D5DDB36CF12C}"/>
              </a:ext>
            </a:extLst>
          </p:cNvPr>
          <p:cNvSpPr txBox="1"/>
          <p:nvPr/>
        </p:nvSpPr>
        <p:spPr>
          <a:xfrm>
            <a:off x="864201" y="578064"/>
            <a:ext cx="6115050" cy="523220"/>
          </a:xfrm>
          <a:prstGeom prst="rect">
            <a:avLst/>
          </a:prstGeom>
          <a:noFill/>
        </p:spPr>
        <p:txBody>
          <a:bodyPr wrap="square" rtlCol="0">
            <a:spAutoFit/>
          </a:bodyPr>
          <a:lstStyle/>
          <a:p>
            <a:r>
              <a:rPr lang="en-US" sz="2800" u="sng" dirty="0"/>
              <a:t>What is Strategy?  </a:t>
            </a:r>
          </a:p>
        </p:txBody>
      </p:sp>
      <p:sp>
        <p:nvSpPr>
          <p:cNvPr id="2" name="TextBox 1">
            <a:extLst>
              <a:ext uri="{FF2B5EF4-FFF2-40B4-BE49-F238E27FC236}">
                <a16:creationId xmlns:a16="http://schemas.microsoft.com/office/drawing/2014/main" id="{4C9BBE74-5642-474A-9C61-090F349164BE}"/>
              </a:ext>
            </a:extLst>
          </p:cNvPr>
          <p:cNvSpPr txBox="1"/>
          <p:nvPr/>
        </p:nvSpPr>
        <p:spPr>
          <a:xfrm>
            <a:off x="961768" y="1668161"/>
            <a:ext cx="9848335" cy="769441"/>
          </a:xfrm>
          <a:prstGeom prst="rect">
            <a:avLst/>
          </a:prstGeom>
          <a:noFill/>
        </p:spPr>
        <p:txBody>
          <a:bodyPr wrap="square" rtlCol="0">
            <a:spAutoFit/>
          </a:bodyPr>
          <a:lstStyle/>
          <a:p>
            <a:r>
              <a:rPr lang="en-US" sz="1400" i="1" dirty="0"/>
              <a:t>“Strategy is the direction and the scope of an organization over the long – term, which achieves advantage for the organization through its configuration of resources within a changing environment to meet the needs of markets and fulfill stakeholders expectations” </a:t>
            </a:r>
            <a:r>
              <a:rPr lang="en-US" sz="1600" b="1" dirty="0"/>
              <a:t>(Johnson and Scholes, 1999. p10)</a:t>
            </a:r>
            <a:endParaRPr lang="en-US" sz="1400" b="1" dirty="0"/>
          </a:p>
        </p:txBody>
      </p:sp>
      <p:sp>
        <p:nvSpPr>
          <p:cNvPr id="3" name="TextBox 2">
            <a:extLst>
              <a:ext uri="{FF2B5EF4-FFF2-40B4-BE49-F238E27FC236}">
                <a16:creationId xmlns:a16="http://schemas.microsoft.com/office/drawing/2014/main" id="{E8DABCEF-790D-554B-8DC1-2C4D0F055331}"/>
              </a:ext>
            </a:extLst>
          </p:cNvPr>
          <p:cNvSpPr txBox="1"/>
          <p:nvPr/>
        </p:nvSpPr>
        <p:spPr>
          <a:xfrm>
            <a:off x="961768" y="2973702"/>
            <a:ext cx="9945902" cy="338554"/>
          </a:xfrm>
          <a:prstGeom prst="rect">
            <a:avLst/>
          </a:prstGeom>
          <a:noFill/>
        </p:spPr>
        <p:txBody>
          <a:bodyPr wrap="square" rtlCol="0">
            <a:spAutoFit/>
          </a:bodyPr>
          <a:lstStyle/>
          <a:p>
            <a:r>
              <a:rPr lang="en-US" sz="1400" i="1" dirty="0"/>
              <a:t>“Taking offensive or defensive actions to create a defendable position in an industry” </a:t>
            </a:r>
            <a:r>
              <a:rPr lang="en-US" sz="1600" b="1" dirty="0"/>
              <a:t>(Porter, M. 1980) </a:t>
            </a:r>
            <a:endParaRPr lang="en-US" sz="1400" b="1" dirty="0"/>
          </a:p>
        </p:txBody>
      </p:sp>
      <p:sp>
        <p:nvSpPr>
          <p:cNvPr id="5" name="TextBox 4">
            <a:extLst>
              <a:ext uri="{FF2B5EF4-FFF2-40B4-BE49-F238E27FC236}">
                <a16:creationId xmlns:a16="http://schemas.microsoft.com/office/drawing/2014/main" id="{03FA7C48-1DCD-A340-9634-542B2F7D479E}"/>
              </a:ext>
            </a:extLst>
          </p:cNvPr>
          <p:cNvSpPr txBox="1"/>
          <p:nvPr/>
        </p:nvSpPr>
        <p:spPr>
          <a:xfrm>
            <a:off x="961768" y="3876546"/>
            <a:ext cx="8540578" cy="553998"/>
          </a:xfrm>
          <a:prstGeom prst="rect">
            <a:avLst/>
          </a:prstGeom>
          <a:noFill/>
        </p:spPr>
        <p:txBody>
          <a:bodyPr wrap="square" rtlCol="0">
            <a:spAutoFit/>
          </a:bodyPr>
          <a:lstStyle/>
          <a:p>
            <a:r>
              <a:rPr lang="en-US" sz="1400" i="1" dirty="0"/>
              <a:t>“Some sort of consciously intended course of action; a guideline or a set of guidelines to deal with a situation” </a:t>
            </a:r>
            <a:r>
              <a:rPr lang="en-US" sz="1600" b="1" dirty="0"/>
              <a:t>(Mintzberg, H. 1987)</a:t>
            </a:r>
            <a:endParaRPr lang="en-US" sz="1400" b="1" dirty="0"/>
          </a:p>
        </p:txBody>
      </p:sp>
      <p:sp>
        <p:nvSpPr>
          <p:cNvPr id="8" name="TextBox 7">
            <a:extLst>
              <a:ext uri="{FF2B5EF4-FFF2-40B4-BE49-F238E27FC236}">
                <a16:creationId xmlns:a16="http://schemas.microsoft.com/office/drawing/2014/main" id="{47C428B2-2FAF-E04B-8475-5EE0957AF843}"/>
              </a:ext>
            </a:extLst>
          </p:cNvPr>
          <p:cNvSpPr txBox="1"/>
          <p:nvPr/>
        </p:nvSpPr>
        <p:spPr>
          <a:xfrm>
            <a:off x="961768" y="4994835"/>
            <a:ext cx="9339649" cy="553998"/>
          </a:xfrm>
          <a:prstGeom prst="rect">
            <a:avLst/>
          </a:prstGeom>
          <a:noFill/>
        </p:spPr>
        <p:txBody>
          <a:bodyPr wrap="square" rtlCol="0">
            <a:spAutoFit/>
          </a:bodyPr>
          <a:lstStyle/>
          <a:p>
            <a:r>
              <a:rPr lang="en-US" sz="1400" i="1" dirty="0"/>
              <a:t>“Strategic management as a field of inquiry if firmly grounded in practice and exists because of the importance of its subject, and not because of its theoretical coherence” </a:t>
            </a:r>
            <a:r>
              <a:rPr lang="en-US" sz="1600" b="1" dirty="0"/>
              <a:t>(</a:t>
            </a:r>
            <a:r>
              <a:rPr lang="en-US" sz="1600" b="1" dirty="0" err="1"/>
              <a:t>Rumelt</a:t>
            </a:r>
            <a:r>
              <a:rPr lang="en-US" sz="1600" b="1" dirty="0"/>
              <a:t> et al, 1991)</a:t>
            </a:r>
            <a:endParaRPr lang="en-US" sz="1400" b="1" dirty="0"/>
          </a:p>
        </p:txBody>
      </p:sp>
      <p:pic>
        <p:nvPicPr>
          <p:cNvPr id="7" name="Audio Recording 26 Oct 2020 at 17:36:28" descr="Audio Recording 26 Oct 2020 at 17:36:28">
            <a:hlinkClick r:id="" action="ppaction://media"/>
            <a:extLst>
              <a:ext uri="{FF2B5EF4-FFF2-40B4-BE49-F238E27FC236}">
                <a16:creationId xmlns:a16="http://schemas.microsoft.com/office/drawing/2014/main" id="{0806B536-DDED-2444-8F97-A2489D6FA3E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10103" y="319261"/>
            <a:ext cx="812800" cy="812800"/>
          </a:xfrm>
          <a:prstGeom prst="rect">
            <a:avLst/>
          </a:prstGeom>
        </p:spPr>
      </p:pic>
    </p:spTree>
    <p:extLst>
      <p:ext uri="{BB962C8B-B14F-4D97-AF65-F5344CB8AC3E}">
        <p14:creationId xmlns:p14="http://schemas.microsoft.com/office/powerpoint/2010/main" val="2757004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0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40CA08A-405C-E745-9175-82AB9C5EC9A6}"/>
              </a:ext>
            </a:extLst>
          </p:cNvPr>
          <p:cNvSpPr txBox="1"/>
          <p:nvPr/>
        </p:nvSpPr>
        <p:spPr>
          <a:xfrm>
            <a:off x="642938" y="652204"/>
            <a:ext cx="4151484" cy="523220"/>
          </a:xfrm>
          <a:prstGeom prst="rect">
            <a:avLst/>
          </a:prstGeom>
          <a:noFill/>
        </p:spPr>
        <p:txBody>
          <a:bodyPr wrap="square" rtlCol="0">
            <a:spAutoFit/>
          </a:bodyPr>
          <a:lstStyle/>
          <a:p>
            <a:r>
              <a:rPr lang="en-US" sz="2800" u="sng" dirty="0"/>
              <a:t>Who are Bellway?</a:t>
            </a:r>
          </a:p>
        </p:txBody>
      </p:sp>
      <p:sp>
        <p:nvSpPr>
          <p:cNvPr id="2" name="TextBox 1">
            <a:extLst>
              <a:ext uri="{FF2B5EF4-FFF2-40B4-BE49-F238E27FC236}">
                <a16:creationId xmlns:a16="http://schemas.microsoft.com/office/drawing/2014/main" id="{580CFCF0-C7CB-0E4C-BF59-EDDF0D8C371E}"/>
              </a:ext>
            </a:extLst>
          </p:cNvPr>
          <p:cNvSpPr txBox="1"/>
          <p:nvPr/>
        </p:nvSpPr>
        <p:spPr>
          <a:xfrm>
            <a:off x="642938" y="2140043"/>
            <a:ext cx="10416359" cy="861774"/>
          </a:xfrm>
          <a:prstGeom prst="rect">
            <a:avLst/>
          </a:prstGeom>
          <a:noFill/>
        </p:spPr>
        <p:txBody>
          <a:bodyPr wrap="square" rtlCol="0">
            <a:spAutoFit/>
          </a:bodyPr>
          <a:lstStyle/>
          <a:p>
            <a:pPr marL="285750" indent="-285750">
              <a:buFont typeface="Arial" panose="020B0604020202020204" pitchFamily="34" charset="0"/>
              <a:buChar char="•"/>
            </a:pPr>
            <a:r>
              <a:rPr lang="en-US" sz="1600" dirty="0"/>
              <a:t>In just over 70 years, Bellway has grown from a small family – owned firm to one of the most successful house builders in the UK. Today they directly employ more than 2000 people and have earned an enviable reputation, built on the pillars of quality, service and trust” </a:t>
            </a:r>
            <a:r>
              <a:rPr lang="en-US" b="1" dirty="0"/>
              <a:t>(Bellway PLC, 2018)  </a:t>
            </a:r>
          </a:p>
        </p:txBody>
      </p:sp>
      <p:sp>
        <p:nvSpPr>
          <p:cNvPr id="3" name="TextBox 2">
            <a:extLst>
              <a:ext uri="{FF2B5EF4-FFF2-40B4-BE49-F238E27FC236}">
                <a16:creationId xmlns:a16="http://schemas.microsoft.com/office/drawing/2014/main" id="{1DCB72E6-207B-DF47-BB81-2027FD667EB4}"/>
              </a:ext>
            </a:extLst>
          </p:cNvPr>
          <p:cNvSpPr txBox="1"/>
          <p:nvPr/>
        </p:nvSpPr>
        <p:spPr>
          <a:xfrm>
            <a:off x="642938" y="3234531"/>
            <a:ext cx="9798908" cy="830997"/>
          </a:xfrm>
          <a:prstGeom prst="rect">
            <a:avLst/>
          </a:prstGeom>
          <a:noFill/>
        </p:spPr>
        <p:txBody>
          <a:bodyPr wrap="square" rtlCol="0">
            <a:spAutoFit/>
          </a:bodyPr>
          <a:lstStyle/>
          <a:p>
            <a:pPr marL="285750" indent="-285750">
              <a:buFont typeface="Arial" panose="020B0604020202020204" pitchFamily="34" charset="0"/>
              <a:buChar char="•"/>
            </a:pPr>
            <a:r>
              <a:rPr lang="en-US" sz="1600" dirty="0"/>
              <a:t>Bellway take great pride in the premium quality work carried out by there  highly skilled workforce, which they consider great assets to the company and receive the highest training and resources to ensure outcome of the highest standard.  </a:t>
            </a:r>
          </a:p>
        </p:txBody>
      </p:sp>
      <p:sp>
        <p:nvSpPr>
          <p:cNvPr id="5" name="TextBox 4">
            <a:extLst>
              <a:ext uri="{FF2B5EF4-FFF2-40B4-BE49-F238E27FC236}">
                <a16:creationId xmlns:a16="http://schemas.microsoft.com/office/drawing/2014/main" id="{C613432D-5F00-4748-943F-0B9C2996158B}"/>
              </a:ext>
            </a:extLst>
          </p:cNvPr>
          <p:cNvSpPr txBox="1"/>
          <p:nvPr/>
        </p:nvSpPr>
        <p:spPr>
          <a:xfrm>
            <a:off x="642938" y="1568775"/>
            <a:ext cx="7685902" cy="338554"/>
          </a:xfrm>
          <a:prstGeom prst="rect">
            <a:avLst/>
          </a:prstGeom>
          <a:noFill/>
        </p:spPr>
        <p:txBody>
          <a:bodyPr wrap="square" rtlCol="0">
            <a:spAutoFit/>
          </a:bodyPr>
          <a:lstStyle/>
          <a:p>
            <a:pPr marL="285750" indent="-285750">
              <a:buFont typeface="Arial" panose="020B0604020202020204" pitchFamily="34" charset="0"/>
              <a:buChar char="•"/>
            </a:pPr>
            <a:r>
              <a:rPr lang="en-US" sz="1600" dirty="0"/>
              <a:t>CEO – Jason </a:t>
            </a:r>
            <a:r>
              <a:rPr lang="en-US" sz="1600" dirty="0" err="1"/>
              <a:t>Honeyman</a:t>
            </a:r>
            <a:r>
              <a:rPr lang="en-US" sz="1600" dirty="0"/>
              <a:t> since August 2018</a:t>
            </a:r>
          </a:p>
        </p:txBody>
      </p:sp>
      <p:sp>
        <p:nvSpPr>
          <p:cNvPr id="6" name="TextBox 5">
            <a:extLst>
              <a:ext uri="{FF2B5EF4-FFF2-40B4-BE49-F238E27FC236}">
                <a16:creationId xmlns:a16="http://schemas.microsoft.com/office/drawing/2014/main" id="{77635D60-0892-0D40-B818-32B3A44E1DAF}"/>
              </a:ext>
            </a:extLst>
          </p:cNvPr>
          <p:cNvSpPr txBox="1"/>
          <p:nvPr/>
        </p:nvSpPr>
        <p:spPr>
          <a:xfrm>
            <a:off x="481914" y="4810578"/>
            <a:ext cx="5226908" cy="1477328"/>
          </a:xfrm>
          <a:prstGeom prst="rect">
            <a:avLst/>
          </a:prstGeom>
          <a:noFill/>
        </p:spPr>
        <p:txBody>
          <a:bodyPr wrap="square" rtlCol="0">
            <a:spAutoFit/>
          </a:bodyPr>
          <a:lstStyle/>
          <a:p>
            <a:r>
              <a:rPr lang="en-US" dirty="0"/>
              <a:t>Bellway Stores in the United Kingdom :</a:t>
            </a:r>
          </a:p>
          <a:p>
            <a:endParaRPr lang="en-US" u="sng" dirty="0">
              <a:hlinkClick r:id="rId4"/>
            </a:endParaRPr>
          </a:p>
          <a:p>
            <a:r>
              <a:rPr lang="en-US" u="sng" dirty="0">
                <a:hlinkClick r:id="rId4"/>
              </a:rPr>
              <a:t>https://www.google.com/maps/search/bellway+plc+all+stores/@52.6150842,-3.2985696,7z</a:t>
            </a:r>
            <a:r>
              <a:rPr lang="en-US" dirty="0"/>
              <a:t> </a:t>
            </a:r>
          </a:p>
        </p:txBody>
      </p:sp>
      <p:pic>
        <p:nvPicPr>
          <p:cNvPr id="8" name="Picture 7" descr="Map&#10;&#10;Description automatically generated">
            <a:extLst>
              <a:ext uri="{FF2B5EF4-FFF2-40B4-BE49-F238E27FC236}">
                <a16:creationId xmlns:a16="http://schemas.microsoft.com/office/drawing/2014/main" id="{32E5AC2E-1222-DD41-88D6-087CE268ABA8}"/>
              </a:ext>
            </a:extLst>
          </p:cNvPr>
          <p:cNvPicPr>
            <a:picLocks noChangeAspect="1"/>
          </p:cNvPicPr>
          <p:nvPr/>
        </p:nvPicPr>
        <p:blipFill>
          <a:blip r:embed="rId5"/>
          <a:stretch>
            <a:fillRect/>
          </a:stretch>
        </p:blipFill>
        <p:spPr>
          <a:xfrm>
            <a:off x="6096000" y="4677718"/>
            <a:ext cx="3245708" cy="1966218"/>
          </a:xfrm>
          <a:prstGeom prst="rect">
            <a:avLst/>
          </a:prstGeom>
        </p:spPr>
      </p:pic>
      <p:sp>
        <p:nvSpPr>
          <p:cNvPr id="9" name="TextBox 8">
            <a:extLst>
              <a:ext uri="{FF2B5EF4-FFF2-40B4-BE49-F238E27FC236}">
                <a16:creationId xmlns:a16="http://schemas.microsoft.com/office/drawing/2014/main" id="{0C3B6B88-4FE2-244E-B4DE-42017F34A7A3}"/>
              </a:ext>
            </a:extLst>
          </p:cNvPr>
          <p:cNvSpPr txBox="1"/>
          <p:nvPr/>
        </p:nvSpPr>
        <p:spPr>
          <a:xfrm>
            <a:off x="642938" y="4268036"/>
            <a:ext cx="3126259" cy="338554"/>
          </a:xfrm>
          <a:prstGeom prst="rect">
            <a:avLst/>
          </a:prstGeom>
          <a:noFill/>
        </p:spPr>
        <p:txBody>
          <a:bodyPr wrap="square" rtlCol="0">
            <a:spAutoFit/>
          </a:bodyPr>
          <a:lstStyle/>
          <a:p>
            <a:pPr marL="285750" indent="-285750">
              <a:buFont typeface="Arial" panose="020B0604020202020204" pitchFamily="34" charset="0"/>
              <a:buChar char="•"/>
            </a:pPr>
            <a:r>
              <a:rPr lang="en-US" sz="1600" dirty="0"/>
              <a:t>Net Income – 538.6 Million </a:t>
            </a:r>
          </a:p>
        </p:txBody>
      </p:sp>
      <p:pic>
        <p:nvPicPr>
          <p:cNvPr id="10" name="Audio Recording 26 Oct 2020 at 17:43:07" descr="Audio Recording 26 Oct 2020 at 17:43:07">
            <a:hlinkClick r:id="" action="ppaction://media"/>
            <a:extLst>
              <a:ext uri="{FF2B5EF4-FFF2-40B4-BE49-F238E27FC236}">
                <a16:creationId xmlns:a16="http://schemas.microsoft.com/office/drawing/2014/main" id="{4E24E648-70D1-474F-A957-2850648D9B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1443" y="507414"/>
            <a:ext cx="812800" cy="812800"/>
          </a:xfrm>
          <a:prstGeom prst="rect">
            <a:avLst/>
          </a:prstGeom>
        </p:spPr>
      </p:pic>
    </p:spTree>
    <p:extLst>
      <p:ext uri="{BB962C8B-B14F-4D97-AF65-F5344CB8AC3E}">
        <p14:creationId xmlns:p14="http://schemas.microsoft.com/office/powerpoint/2010/main" val="613417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09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NRI Civils Ltd – Bellway Homes – Warboys, Cambridgeshire">
            <a:extLst>
              <a:ext uri="{FF2B5EF4-FFF2-40B4-BE49-F238E27FC236}">
                <a16:creationId xmlns:a16="http://schemas.microsoft.com/office/drawing/2014/main" id="{B0B9E041-5834-9848-A2A1-066DE1AFF7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840" y="331218"/>
            <a:ext cx="4018280" cy="210312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ECF85BD-A3AC-8C4E-BAAA-8DC8F151BF1E}"/>
              </a:ext>
            </a:extLst>
          </p:cNvPr>
          <p:cNvSpPr txBox="1"/>
          <p:nvPr/>
        </p:nvSpPr>
        <p:spPr>
          <a:xfrm>
            <a:off x="4930142" y="403013"/>
            <a:ext cx="5745480" cy="2031325"/>
          </a:xfrm>
          <a:prstGeom prst="rect">
            <a:avLst/>
          </a:prstGeom>
          <a:noFill/>
        </p:spPr>
        <p:txBody>
          <a:bodyPr wrap="square" rtlCol="0">
            <a:spAutoFit/>
          </a:bodyPr>
          <a:lstStyle/>
          <a:p>
            <a:r>
              <a:rPr lang="en-US" dirty="0"/>
              <a:t>Prior to Bellway starting the project, they’re faced with a site like the one in this picture. There are many steps taken before clearing the site, such as working closely with quality architects and land surveyors to decide the potential and capacity of the land. In addition to this, planning permission regulations and legal guidelines must be followed. </a:t>
            </a:r>
          </a:p>
        </p:txBody>
      </p:sp>
      <p:pic>
        <p:nvPicPr>
          <p:cNvPr id="1030" name="Picture 6" descr="Bellway scraps dividend and warns of 'substantial disruption' : CityAM">
            <a:extLst>
              <a:ext uri="{FF2B5EF4-FFF2-40B4-BE49-F238E27FC236}">
                <a16:creationId xmlns:a16="http://schemas.microsoft.com/office/drawing/2014/main" id="{8E463BE1-4E49-834B-9264-050D4F422B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02402" y="2703069"/>
            <a:ext cx="4018280" cy="145186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B049314-B4C6-8946-BA12-E1F8E9AEF8D6}"/>
              </a:ext>
            </a:extLst>
          </p:cNvPr>
          <p:cNvSpPr txBox="1"/>
          <p:nvPr/>
        </p:nvSpPr>
        <p:spPr>
          <a:xfrm>
            <a:off x="233680" y="2873880"/>
            <a:ext cx="5455920" cy="1200329"/>
          </a:xfrm>
          <a:prstGeom prst="rect">
            <a:avLst/>
          </a:prstGeom>
          <a:noFill/>
        </p:spPr>
        <p:txBody>
          <a:bodyPr wrap="square" rtlCol="0">
            <a:spAutoFit/>
          </a:bodyPr>
          <a:lstStyle/>
          <a:p>
            <a:r>
              <a:rPr lang="en-US" dirty="0"/>
              <a:t>Upon completion of site clearing, the foundation of housing is set out by the team, ready for concrete to be poured and the building work to begin. </a:t>
            </a:r>
          </a:p>
        </p:txBody>
      </p:sp>
      <p:pic>
        <p:nvPicPr>
          <p:cNvPr id="1032" name="Picture 8" descr="Place North West | Bellway set for start at Primrose Meadow">
            <a:extLst>
              <a:ext uri="{FF2B5EF4-FFF2-40B4-BE49-F238E27FC236}">
                <a16:creationId xmlns:a16="http://schemas.microsoft.com/office/drawing/2014/main" id="{3C31F3BE-35F9-6C43-A4A4-27F8B3C1567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0840" y="4513751"/>
            <a:ext cx="4155440" cy="216408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38CEB58-8948-D540-9F83-FD3639AB51D9}"/>
              </a:ext>
            </a:extLst>
          </p:cNvPr>
          <p:cNvSpPr txBox="1"/>
          <p:nvPr/>
        </p:nvSpPr>
        <p:spPr>
          <a:xfrm>
            <a:off x="5033011" y="4650419"/>
            <a:ext cx="5265422" cy="1477328"/>
          </a:xfrm>
          <a:prstGeom prst="rect">
            <a:avLst/>
          </a:prstGeom>
          <a:noFill/>
        </p:spPr>
        <p:txBody>
          <a:bodyPr wrap="square" rtlCol="0">
            <a:spAutoFit/>
          </a:bodyPr>
          <a:lstStyle/>
          <a:p>
            <a:r>
              <a:rPr lang="en-US" dirty="0"/>
              <a:t>The finished product: This is what Bellway’s customers will have after the work is carried out. The homes can be catered to your needs, with their statement </a:t>
            </a:r>
            <a:r>
              <a:rPr lang="en-US" i="1" dirty="0"/>
              <a:t>“make your new home as individual as you are” </a:t>
            </a:r>
          </a:p>
        </p:txBody>
      </p:sp>
      <p:pic>
        <p:nvPicPr>
          <p:cNvPr id="3" name="Audio Recording 26 Oct 2020 at 17:37:15" descr="Audio Recording 26 Oct 2020 at 17:37:15">
            <a:hlinkClick r:id="" action="ppaction://media"/>
            <a:extLst>
              <a:ext uri="{FF2B5EF4-FFF2-40B4-BE49-F238E27FC236}">
                <a16:creationId xmlns:a16="http://schemas.microsoft.com/office/drawing/2014/main" id="{DF866F77-884F-B84F-9DBD-5ECE8759C25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10244" y="331218"/>
            <a:ext cx="812800" cy="812800"/>
          </a:xfrm>
          <a:prstGeom prst="rect">
            <a:avLst/>
          </a:prstGeom>
        </p:spPr>
      </p:pic>
    </p:spTree>
    <p:extLst>
      <p:ext uri="{BB962C8B-B14F-4D97-AF65-F5344CB8AC3E}">
        <p14:creationId xmlns:p14="http://schemas.microsoft.com/office/powerpoint/2010/main" val="3541179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E2662B-8A3A-D245-8228-A517846670A0}"/>
              </a:ext>
            </a:extLst>
          </p:cNvPr>
          <p:cNvSpPr txBox="1"/>
          <p:nvPr/>
        </p:nvSpPr>
        <p:spPr>
          <a:xfrm>
            <a:off x="296561" y="195663"/>
            <a:ext cx="9218141" cy="523220"/>
          </a:xfrm>
          <a:prstGeom prst="rect">
            <a:avLst/>
          </a:prstGeom>
          <a:noFill/>
        </p:spPr>
        <p:txBody>
          <a:bodyPr wrap="square" rtlCol="0">
            <a:spAutoFit/>
          </a:bodyPr>
          <a:lstStyle/>
          <a:p>
            <a:r>
              <a:rPr lang="en-US" sz="2800" u="sng" dirty="0"/>
              <a:t>PESTEL Analysis for Bellway PLC</a:t>
            </a:r>
          </a:p>
        </p:txBody>
      </p:sp>
      <p:sp>
        <p:nvSpPr>
          <p:cNvPr id="4" name="TextBox 3">
            <a:extLst>
              <a:ext uri="{FF2B5EF4-FFF2-40B4-BE49-F238E27FC236}">
                <a16:creationId xmlns:a16="http://schemas.microsoft.com/office/drawing/2014/main" id="{552542B1-D524-1F44-9EE8-F54DF638071B}"/>
              </a:ext>
            </a:extLst>
          </p:cNvPr>
          <p:cNvSpPr txBox="1"/>
          <p:nvPr/>
        </p:nvSpPr>
        <p:spPr>
          <a:xfrm>
            <a:off x="296561" y="718883"/>
            <a:ext cx="10663881" cy="2462213"/>
          </a:xfrm>
          <a:prstGeom prst="rect">
            <a:avLst/>
          </a:prstGeom>
          <a:noFill/>
        </p:spPr>
        <p:txBody>
          <a:bodyPr wrap="square" rtlCol="0">
            <a:spAutoFit/>
          </a:bodyPr>
          <a:lstStyle/>
          <a:p>
            <a:r>
              <a:rPr lang="en-US" sz="1400" b="1" u="sng" dirty="0"/>
              <a:t>Political:</a:t>
            </a:r>
          </a:p>
          <a:p>
            <a:pPr marL="285750" indent="-285750">
              <a:buFont typeface="Arial" panose="020B0604020202020204" pitchFamily="34" charset="0"/>
              <a:buChar char="•"/>
            </a:pPr>
            <a:r>
              <a:rPr lang="en-US" sz="1400" dirty="0"/>
              <a:t>Operate in more than a dozen countries, likely to be exposed to political risks. </a:t>
            </a:r>
          </a:p>
          <a:p>
            <a:pPr marL="285750" indent="-285750">
              <a:buFont typeface="Arial" panose="020B0604020202020204" pitchFamily="34" charset="0"/>
              <a:buChar char="•"/>
            </a:pPr>
            <a:r>
              <a:rPr lang="en-US" sz="1400" dirty="0"/>
              <a:t>Fluctuation in minimum wage making it hard to predict consumer spending power. </a:t>
            </a:r>
          </a:p>
          <a:p>
            <a:pPr marL="285750" indent="-285750">
              <a:buFont typeface="Arial" panose="020B0604020202020204" pitchFamily="34" charset="0"/>
              <a:buChar char="•"/>
            </a:pPr>
            <a:r>
              <a:rPr lang="en-US" sz="1400" dirty="0"/>
              <a:t>Governments safety regulations becoming stricter, more rules and regulations being introduced, meaning higher standards to meet making the industry less attractive for business. </a:t>
            </a:r>
          </a:p>
          <a:p>
            <a:pPr marL="285750" indent="-285750">
              <a:buFont typeface="Arial" panose="020B0604020202020204" pitchFamily="34" charset="0"/>
              <a:buChar char="•"/>
            </a:pPr>
            <a:r>
              <a:rPr lang="en-US" sz="1400" dirty="0"/>
              <a:t>Pricing regulations</a:t>
            </a:r>
          </a:p>
          <a:p>
            <a:pPr marL="285750" indent="-285750">
              <a:buFont typeface="Arial" panose="020B0604020202020204" pitchFamily="34" charset="0"/>
              <a:buChar char="•"/>
            </a:pPr>
            <a:r>
              <a:rPr lang="en-US" sz="1400" dirty="0"/>
              <a:t>Various trading regulations </a:t>
            </a:r>
          </a:p>
          <a:p>
            <a:pPr marL="285750" indent="-285750">
              <a:buFont typeface="Arial" panose="020B0604020202020204" pitchFamily="34" charset="0"/>
              <a:buChar char="•"/>
            </a:pPr>
            <a:r>
              <a:rPr lang="en-US" sz="1400" dirty="0"/>
              <a:t>Taxation: With tax increasing, consumers are likely to spend less. </a:t>
            </a:r>
          </a:p>
          <a:p>
            <a:pPr marL="285750" indent="-285750">
              <a:buFont typeface="Arial" panose="020B0604020202020204" pitchFamily="34" charset="0"/>
              <a:buChar char="•"/>
            </a:pPr>
            <a:r>
              <a:rPr lang="en-US" sz="1400" dirty="0"/>
              <a:t>Price of materials in the construction industry at an all time high </a:t>
            </a:r>
          </a:p>
          <a:p>
            <a:pPr marL="285750" indent="-285750">
              <a:buFont typeface="Arial" panose="020B0604020202020204" pitchFamily="34" charset="0"/>
              <a:buChar char="•"/>
            </a:pPr>
            <a:r>
              <a:rPr lang="en-US" sz="1400" dirty="0"/>
              <a:t>New government announcement of 5% mortgage deposits could mean generation rent shift to generation buy or build. </a:t>
            </a:r>
          </a:p>
        </p:txBody>
      </p:sp>
      <p:sp>
        <p:nvSpPr>
          <p:cNvPr id="5" name="TextBox 4">
            <a:extLst>
              <a:ext uri="{FF2B5EF4-FFF2-40B4-BE49-F238E27FC236}">
                <a16:creationId xmlns:a16="http://schemas.microsoft.com/office/drawing/2014/main" id="{8FBE30CE-6BDA-EA4C-93DA-27AC22393782}"/>
              </a:ext>
            </a:extLst>
          </p:cNvPr>
          <p:cNvSpPr txBox="1"/>
          <p:nvPr/>
        </p:nvSpPr>
        <p:spPr>
          <a:xfrm>
            <a:off x="296561" y="3309356"/>
            <a:ext cx="9700054" cy="3908762"/>
          </a:xfrm>
          <a:prstGeom prst="rect">
            <a:avLst/>
          </a:prstGeom>
          <a:noFill/>
        </p:spPr>
        <p:txBody>
          <a:bodyPr wrap="square" rtlCol="0">
            <a:spAutoFit/>
          </a:bodyPr>
          <a:lstStyle/>
          <a:p>
            <a:r>
              <a:rPr lang="en-US" sz="1400" b="1" u="sng" dirty="0"/>
              <a:t>Economic:</a:t>
            </a:r>
          </a:p>
          <a:p>
            <a:pPr marL="285750" indent="-285750">
              <a:buFont typeface="Arial" panose="020B0604020202020204" pitchFamily="34" charset="0"/>
              <a:buChar char="•"/>
            </a:pPr>
            <a:r>
              <a:rPr lang="en-US" sz="1400" dirty="0"/>
              <a:t>Macro environment factors, I.e. inflation rates, saving rates, interest rates, foreign exchange rates.                                             </a:t>
            </a:r>
          </a:p>
          <a:p>
            <a:pPr marL="285750" indent="-285750">
              <a:buFont typeface="Arial" panose="020B0604020202020204" pitchFamily="34" charset="0"/>
              <a:buChar char="•"/>
            </a:pPr>
            <a:r>
              <a:rPr lang="en-US" sz="1400" dirty="0"/>
              <a:t>Unemployment</a:t>
            </a:r>
          </a:p>
          <a:p>
            <a:pPr marL="285750" indent="-285750">
              <a:buFont typeface="Arial" panose="020B0604020202020204" pitchFamily="34" charset="0"/>
              <a:buChar char="•"/>
            </a:pPr>
            <a:r>
              <a:rPr lang="en-US" sz="1400" dirty="0"/>
              <a:t>Education</a:t>
            </a:r>
          </a:p>
          <a:p>
            <a:pPr marL="285750" indent="-285750">
              <a:buFont typeface="Arial" panose="020B0604020202020204" pitchFamily="34" charset="0"/>
              <a:buChar char="•"/>
            </a:pPr>
            <a:r>
              <a:rPr lang="en-US" sz="1400" dirty="0"/>
              <a:t>Generation rent, not buy. </a:t>
            </a:r>
          </a:p>
          <a:p>
            <a:pPr marL="285750" indent="-285750">
              <a:buFont typeface="Arial" panose="020B0604020202020204" pitchFamily="34" charset="0"/>
              <a:buChar char="•"/>
            </a:pPr>
            <a:r>
              <a:rPr lang="en-US" sz="1400" dirty="0"/>
              <a:t>Economic growth rate </a:t>
            </a:r>
          </a:p>
          <a:p>
            <a:pPr marL="285750" indent="-285750">
              <a:buFont typeface="Arial" panose="020B0604020202020204" pitchFamily="34" charset="0"/>
              <a:buChar char="•"/>
            </a:pPr>
            <a:r>
              <a:rPr lang="en-US" sz="1400" dirty="0"/>
              <a:t>Employee wages. </a:t>
            </a:r>
          </a:p>
          <a:p>
            <a:endParaRPr lang="en-US" sz="1400" b="1" u="sng" dirty="0"/>
          </a:p>
          <a:p>
            <a:r>
              <a:rPr lang="en-US" sz="1400" b="1" u="sng" dirty="0"/>
              <a:t>Social:</a:t>
            </a:r>
          </a:p>
          <a:p>
            <a:pPr marL="285750" indent="-285750">
              <a:buFont typeface="Arial" panose="020B0604020202020204" pitchFamily="34" charset="0"/>
              <a:buChar char="•"/>
            </a:pPr>
            <a:r>
              <a:rPr lang="en-US" sz="1400" dirty="0"/>
              <a:t>What the attitude and beliefs of the industry towards certain things are at a certain time. </a:t>
            </a:r>
          </a:p>
          <a:p>
            <a:pPr marL="285750" indent="-285750">
              <a:buFont typeface="Arial" panose="020B0604020202020204" pitchFamily="34" charset="0"/>
              <a:buChar char="•"/>
            </a:pPr>
            <a:r>
              <a:rPr lang="en-US" sz="1400" dirty="0"/>
              <a:t>Social Conventions. Gender roles and culture.</a:t>
            </a:r>
          </a:p>
          <a:p>
            <a:pPr marL="285750" indent="-285750">
              <a:buFont typeface="Arial" panose="020B0604020202020204" pitchFamily="34" charset="0"/>
              <a:buChar char="•"/>
            </a:pPr>
            <a:r>
              <a:rPr lang="en-US" sz="1400" dirty="0"/>
              <a:t>Health: The current </a:t>
            </a:r>
            <a:r>
              <a:rPr lang="en-US" sz="1400" dirty="0" err="1"/>
              <a:t>Covid</a:t>
            </a:r>
            <a:r>
              <a:rPr lang="en-US" sz="1400" dirty="0"/>
              <a:t> – 19 pandemic taking great impact on the housing market. </a:t>
            </a:r>
          </a:p>
          <a:p>
            <a:pPr marL="285750" indent="-285750">
              <a:buFont typeface="Arial" panose="020B0604020202020204" pitchFamily="34" charset="0"/>
              <a:buChar char="•"/>
            </a:pPr>
            <a:r>
              <a:rPr lang="en-US" sz="1400" dirty="0"/>
              <a:t>A society’s view on entrepreneurial spirit, some encourage it, others do not. </a:t>
            </a:r>
          </a:p>
          <a:p>
            <a:pPr marL="285750" indent="-285750">
              <a:buFont typeface="Arial" panose="020B0604020202020204" pitchFamily="34" charset="0"/>
              <a:buChar char="•"/>
            </a:pPr>
            <a:r>
              <a:rPr lang="en-US" sz="1400" dirty="0"/>
              <a:t>What type of risks are consumers willing to take?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pic>
        <p:nvPicPr>
          <p:cNvPr id="6" name="Audio Recording 26 Oct 2020 at 17:39:24" descr="Audio Recording 26 Oct 2020 at 17:39:24">
            <a:hlinkClick r:id="" action="ppaction://media"/>
            <a:extLst>
              <a:ext uri="{FF2B5EF4-FFF2-40B4-BE49-F238E27FC236}">
                <a16:creationId xmlns:a16="http://schemas.microsoft.com/office/drawing/2014/main" id="{BBA90D82-8E1A-6F4C-85FA-0457BF5126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60442" y="377963"/>
            <a:ext cx="812800" cy="812800"/>
          </a:xfrm>
          <a:prstGeom prst="rect">
            <a:avLst/>
          </a:prstGeom>
        </p:spPr>
      </p:pic>
    </p:spTree>
    <p:extLst>
      <p:ext uri="{BB962C8B-B14F-4D97-AF65-F5344CB8AC3E}">
        <p14:creationId xmlns:p14="http://schemas.microsoft.com/office/powerpoint/2010/main" val="538819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8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5E4596-C375-B648-B5C7-B19E2C803B8E}"/>
              </a:ext>
            </a:extLst>
          </p:cNvPr>
          <p:cNvSpPr txBox="1"/>
          <p:nvPr/>
        </p:nvSpPr>
        <p:spPr>
          <a:xfrm>
            <a:off x="308920" y="172995"/>
            <a:ext cx="9242854" cy="6001643"/>
          </a:xfrm>
          <a:prstGeom prst="rect">
            <a:avLst/>
          </a:prstGeom>
          <a:noFill/>
        </p:spPr>
        <p:txBody>
          <a:bodyPr wrap="square" rtlCol="0">
            <a:spAutoFit/>
          </a:bodyPr>
          <a:lstStyle/>
          <a:p>
            <a:pPr marL="285750" indent="-285750">
              <a:buFont typeface="Arial" panose="020B0604020202020204" pitchFamily="34" charset="0"/>
              <a:buChar char="•"/>
            </a:pPr>
            <a:endParaRPr lang="en-US" sz="1600" dirty="0"/>
          </a:p>
          <a:p>
            <a:r>
              <a:rPr lang="en-US" sz="1400" b="1" u="sng" dirty="0"/>
              <a:t>Technological:</a:t>
            </a:r>
          </a:p>
          <a:p>
            <a:pPr marL="285750" indent="-285750">
              <a:buFont typeface="Arial" panose="020B0604020202020204" pitchFamily="34" charset="0"/>
              <a:buChar char="•"/>
            </a:pPr>
            <a:r>
              <a:rPr lang="en-US" sz="1400" dirty="0"/>
              <a:t>Fast changing world. Majority of things relying on technology to function.</a:t>
            </a:r>
          </a:p>
          <a:p>
            <a:pPr marL="285750" indent="-285750">
              <a:buFont typeface="Arial" panose="020B0604020202020204" pitchFamily="34" charset="0"/>
              <a:buChar char="•"/>
            </a:pPr>
            <a:r>
              <a:rPr lang="en-US" sz="1400" dirty="0"/>
              <a:t>Technology could have impact on the way Bellway offer their product and service. </a:t>
            </a:r>
          </a:p>
          <a:p>
            <a:pPr marL="285750" indent="-285750">
              <a:buFont typeface="Arial" panose="020B0604020202020204" pitchFamily="34" charset="0"/>
              <a:buChar char="•"/>
            </a:pPr>
            <a:r>
              <a:rPr lang="en-US" sz="1400" dirty="0"/>
              <a:t>Impact on the value chain structure in consumer goods. </a:t>
            </a:r>
          </a:p>
          <a:p>
            <a:pPr marL="285750" indent="-285750">
              <a:buFont typeface="Arial" panose="020B0604020202020204" pitchFamily="34" charset="0"/>
              <a:buChar char="•"/>
            </a:pPr>
            <a:r>
              <a:rPr lang="en-US" sz="1400" dirty="0"/>
              <a:t>Could alternate the pricing of items in the industry (Increase or Decrease) </a:t>
            </a:r>
          </a:p>
          <a:p>
            <a:pPr marL="285750" indent="-285750">
              <a:buFont typeface="Arial" panose="020B0604020202020204" pitchFamily="34" charset="0"/>
              <a:buChar char="•"/>
            </a:pPr>
            <a:r>
              <a:rPr lang="en-US" sz="1400" dirty="0"/>
              <a:t>Rate of technological diffusion. </a:t>
            </a:r>
          </a:p>
          <a:p>
            <a:pPr marL="285750" indent="-285750">
              <a:buFont typeface="Arial" panose="020B0604020202020204" pitchFamily="34" charset="0"/>
              <a:buChar char="•"/>
            </a:pPr>
            <a:endParaRPr lang="en-US" sz="1400" dirty="0"/>
          </a:p>
          <a:p>
            <a:r>
              <a:rPr lang="en-US" sz="1400" b="1" u="sng" dirty="0"/>
              <a:t>Environmental:</a:t>
            </a:r>
          </a:p>
          <a:p>
            <a:pPr marL="285750" indent="-285750">
              <a:buFont typeface="Arial" panose="020B0604020202020204" pitchFamily="34" charset="0"/>
              <a:buChar char="•"/>
            </a:pPr>
            <a:r>
              <a:rPr lang="en-US" sz="1400" dirty="0"/>
              <a:t>This is partly dependent on location. Environmental standards can vary from place to place.</a:t>
            </a:r>
          </a:p>
          <a:p>
            <a:pPr marL="285750" indent="-285750">
              <a:buFont typeface="Arial" panose="020B0604020202020204" pitchFamily="34" charset="0"/>
              <a:buChar char="•"/>
            </a:pPr>
            <a:r>
              <a:rPr lang="en-US" sz="1400" dirty="0"/>
              <a:t>The weather can have impact on how fast Bellway complete work, bad weather could mean a direct hit to profit margins. </a:t>
            </a:r>
          </a:p>
          <a:p>
            <a:pPr marL="285750" indent="-285750">
              <a:buFont typeface="Arial" panose="020B0604020202020204" pitchFamily="34" charset="0"/>
              <a:buChar char="•"/>
            </a:pPr>
            <a:r>
              <a:rPr lang="en-US" sz="1400" dirty="0"/>
              <a:t>Renewable housing is on the rise, Bellway may have to alter traditional ways of building, meaning re – training workforce. </a:t>
            </a:r>
          </a:p>
          <a:p>
            <a:pPr marL="285750" indent="-285750">
              <a:buFont typeface="Arial" panose="020B0604020202020204" pitchFamily="34" charset="0"/>
              <a:buChar char="•"/>
            </a:pPr>
            <a:r>
              <a:rPr lang="en-US" sz="1400" dirty="0"/>
              <a:t>Peoples attitude and beliefs towards green living</a:t>
            </a:r>
          </a:p>
          <a:p>
            <a:pPr marL="285750" indent="-285750">
              <a:buFont typeface="Arial" panose="020B0604020202020204" pitchFamily="34" charset="0"/>
              <a:buChar char="•"/>
            </a:pPr>
            <a:endParaRPr lang="en-US" sz="1400" dirty="0"/>
          </a:p>
          <a:p>
            <a:r>
              <a:rPr lang="en-US" sz="1400" b="1" u="sng" dirty="0"/>
              <a:t>Legal</a:t>
            </a:r>
          </a:p>
          <a:p>
            <a:pPr marL="285750" indent="-285750">
              <a:buFont typeface="Arial" panose="020B0604020202020204" pitchFamily="34" charset="0"/>
              <a:buChar char="•"/>
            </a:pPr>
            <a:r>
              <a:rPr lang="en-US" sz="1400" dirty="0"/>
              <a:t>Property rights changing in the United Kingdom. Bellway will have to pay close attention to these changes in the future. Their strategy should include managing the government closely (See Stakeholder analysis on slide 11) </a:t>
            </a:r>
          </a:p>
          <a:p>
            <a:pPr marL="285750" indent="-285750">
              <a:buFont typeface="Arial" panose="020B0604020202020204" pitchFamily="34" charset="0"/>
              <a:buChar char="•"/>
            </a:pPr>
            <a:r>
              <a:rPr lang="en-US" sz="1400" dirty="0"/>
              <a:t>Copy rights, patents and intellectual property law.</a:t>
            </a:r>
          </a:p>
          <a:p>
            <a:pPr marL="285750" indent="-285750">
              <a:buFont typeface="Arial" panose="020B0604020202020204" pitchFamily="34" charset="0"/>
              <a:buChar char="•"/>
            </a:pPr>
            <a:r>
              <a:rPr lang="en-US" sz="1400" dirty="0"/>
              <a:t>As previously mentioned, health and safety regulations are tightening. Bellway will have to monitor the regulations to ensure they don’t get breached, resulting in a hefty fine for the company. </a:t>
            </a:r>
          </a:p>
          <a:p>
            <a:pPr marL="285750" indent="-285750">
              <a:buFont typeface="Arial" panose="020B0604020202020204" pitchFamily="34" charset="0"/>
              <a:buChar char="•"/>
            </a:pPr>
            <a:r>
              <a:rPr lang="en-US" sz="1400" dirty="0"/>
              <a:t>Discrimination law. Unfair treatment for factors such as age, gender, relationship statement, race, sex, religion disability, sexual orientation all come under the </a:t>
            </a:r>
            <a:r>
              <a:rPr lang="en-US" sz="1400" i="1" dirty="0"/>
              <a:t>Equality Act 2010. </a:t>
            </a:r>
            <a:r>
              <a:rPr lang="en-US" sz="1600" b="1" dirty="0"/>
              <a:t>(</a:t>
            </a:r>
            <a:r>
              <a:rPr lang="en-US" sz="1600" b="1" dirty="0" err="1"/>
              <a:t>Gov.UK</a:t>
            </a:r>
            <a:r>
              <a:rPr lang="en-US" sz="1600" b="1" dirty="0"/>
              <a:t>)</a:t>
            </a:r>
          </a:p>
          <a:p>
            <a:pPr marL="285750" indent="-285750">
              <a:buFont typeface="Arial" panose="020B0604020202020204" pitchFamily="34" charset="0"/>
              <a:buChar char="•"/>
            </a:pPr>
            <a:endParaRPr lang="en-US" sz="1600" dirty="0"/>
          </a:p>
          <a:p>
            <a:endParaRPr lang="en-US" sz="1600" dirty="0"/>
          </a:p>
        </p:txBody>
      </p:sp>
      <p:sp>
        <p:nvSpPr>
          <p:cNvPr id="3" name="TextBox 2">
            <a:extLst>
              <a:ext uri="{FF2B5EF4-FFF2-40B4-BE49-F238E27FC236}">
                <a16:creationId xmlns:a16="http://schemas.microsoft.com/office/drawing/2014/main" id="{ACE2A1CD-81CC-3B4B-A0C3-C716D4413AC1}"/>
              </a:ext>
            </a:extLst>
          </p:cNvPr>
          <p:cNvSpPr txBox="1"/>
          <p:nvPr/>
        </p:nvSpPr>
        <p:spPr>
          <a:xfrm>
            <a:off x="593124" y="5968314"/>
            <a:ext cx="9687698" cy="615553"/>
          </a:xfrm>
          <a:prstGeom prst="rect">
            <a:avLst/>
          </a:prstGeom>
          <a:noFill/>
        </p:spPr>
        <p:txBody>
          <a:bodyPr wrap="square" rtlCol="0">
            <a:spAutoFit/>
          </a:bodyPr>
          <a:lstStyle/>
          <a:p>
            <a:r>
              <a:rPr lang="en-US" sz="1600" dirty="0"/>
              <a:t>Full PESTEL analysis can be viewed from Assignment 1 via icon link:</a:t>
            </a:r>
          </a:p>
          <a:p>
            <a:r>
              <a:rPr lang="en-US" b="1" dirty="0"/>
              <a:t>(Phillips, R. 2020) </a:t>
            </a:r>
          </a:p>
        </p:txBody>
      </p:sp>
      <p:graphicFrame>
        <p:nvGraphicFramePr>
          <p:cNvPr id="5" name="Object 4">
            <a:extLst>
              <a:ext uri="{FF2B5EF4-FFF2-40B4-BE49-F238E27FC236}">
                <a16:creationId xmlns:a16="http://schemas.microsoft.com/office/drawing/2014/main" id="{0EF754A7-FC06-6247-AA73-9B16B3844318}"/>
              </a:ext>
            </a:extLst>
          </p:cNvPr>
          <p:cNvGraphicFramePr>
            <a:graphicFrameLocks noChangeAspect="1"/>
          </p:cNvGraphicFramePr>
          <p:nvPr>
            <p:extLst>
              <p:ext uri="{D42A27DB-BD31-4B8C-83A1-F6EECF244321}">
                <p14:modId xmlns:p14="http://schemas.microsoft.com/office/powerpoint/2010/main" val="3732554679"/>
              </p:ext>
            </p:extLst>
          </p:nvPr>
        </p:nvGraphicFramePr>
        <p:xfrm>
          <a:off x="8084753" y="5874376"/>
          <a:ext cx="1467021" cy="926540"/>
        </p:xfrm>
        <a:graphic>
          <a:graphicData uri="http://schemas.openxmlformats.org/presentationml/2006/ole">
            <mc:AlternateContent xmlns:mc="http://schemas.openxmlformats.org/markup-compatibility/2006">
              <mc:Choice xmlns:v="urn:schemas-microsoft-com:vml" Requires="v">
                <p:oleObj spid="_x0000_s1080" name="Document" showAsIcon="1" r:id="rId5" imgW="965200" imgH="609600" progId="Word.Document.12">
                  <p:embed/>
                </p:oleObj>
              </mc:Choice>
              <mc:Fallback>
                <p:oleObj name="Document" showAsIcon="1" r:id="rId5" imgW="965200" imgH="609600" progId="Word.Document.12">
                  <p:embed/>
                  <p:pic>
                    <p:nvPicPr>
                      <p:cNvPr id="0" name=""/>
                      <p:cNvPicPr/>
                      <p:nvPr/>
                    </p:nvPicPr>
                    <p:blipFill>
                      <a:blip r:embed="rId6"/>
                      <a:stretch>
                        <a:fillRect/>
                      </a:stretch>
                    </p:blipFill>
                    <p:spPr>
                      <a:xfrm>
                        <a:off x="8084753" y="5874376"/>
                        <a:ext cx="1467021" cy="926540"/>
                      </a:xfrm>
                      <a:prstGeom prst="rect">
                        <a:avLst/>
                      </a:prstGeom>
                    </p:spPr>
                  </p:pic>
                </p:oleObj>
              </mc:Fallback>
            </mc:AlternateContent>
          </a:graphicData>
        </a:graphic>
      </p:graphicFrame>
      <p:pic>
        <p:nvPicPr>
          <p:cNvPr id="6" name="Audio Recording 26 Oct 2020 at 17:40:18" descr="Audio Recording 26 Oct 2020 at 17:40:18">
            <a:hlinkClick r:id="" action="ppaction://media"/>
            <a:extLst>
              <a:ext uri="{FF2B5EF4-FFF2-40B4-BE49-F238E27FC236}">
                <a16:creationId xmlns:a16="http://schemas.microsoft.com/office/drawing/2014/main" id="{75E4AE67-3FED-7049-91FA-A237B6CEAB1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0616163" y="410028"/>
            <a:ext cx="812800" cy="812800"/>
          </a:xfrm>
          <a:prstGeom prst="rect">
            <a:avLst/>
          </a:prstGeom>
        </p:spPr>
      </p:pic>
    </p:spTree>
    <p:extLst>
      <p:ext uri="{BB962C8B-B14F-4D97-AF65-F5344CB8AC3E}">
        <p14:creationId xmlns:p14="http://schemas.microsoft.com/office/powerpoint/2010/main" val="1592044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8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3EBA58C-B3CF-A64C-98BE-341A73B7BC56}"/>
              </a:ext>
            </a:extLst>
          </p:cNvPr>
          <p:cNvSpPr txBox="1"/>
          <p:nvPr/>
        </p:nvSpPr>
        <p:spPr>
          <a:xfrm>
            <a:off x="297386" y="430015"/>
            <a:ext cx="6370320" cy="523220"/>
          </a:xfrm>
          <a:prstGeom prst="rect">
            <a:avLst/>
          </a:prstGeom>
          <a:noFill/>
        </p:spPr>
        <p:txBody>
          <a:bodyPr wrap="square" rtlCol="0">
            <a:spAutoFit/>
          </a:bodyPr>
          <a:lstStyle/>
          <a:p>
            <a:r>
              <a:rPr lang="en-US" sz="2800" u="sng" dirty="0"/>
              <a:t>Bowman’s Strategy Clock </a:t>
            </a:r>
          </a:p>
        </p:txBody>
      </p:sp>
      <p:sp>
        <p:nvSpPr>
          <p:cNvPr id="3" name="TextBox 2">
            <a:extLst>
              <a:ext uri="{FF2B5EF4-FFF2-40B4-BE49-F238E27FC236}">
                <a16:creationId xmlns:a16="http://schemas.microsoft.com/office/drawing/2014/main" id="{91D789B2-CE5A-ED48-97A3-B224B85F2CBF}"/>
              </a:ext>
            </a:extLst>
          </p:cNvPr>
          <p:cNvSpPr txBox="1"/>
          <p:nvPr/>
        </p:nvSpPr>
        <p:spPr>
          <a:xfrm>
            <a:off x="297386" y="1173892"/>
            <a:ext cx="10688595" cy="615553"/>
          </a:xfrm>
          <a:prstGeom prst="rect">
            <a:avLst/>
          </a:prstGeom>
          <a:noFill/>
        </p:spPr>
        <p:txBody>
          <a:bodyPr wrap="square" rtlCol="0">
            <a:spAutoFit/>
          </a:bodyPr>
          <a:lstStyle/>
          <a:p>
            <a:r>
              <a:rPr lang="en-US" sz="1600" i="1" dirty="0"/>
              <a:t>“The Strategy Clock helps managers understand the changing requirements of their markets and the choices they can make about positioning and competitive advantage” </a:t>
            </a:r>
            <a:r>
              <a:rPr lang="en-US" b="1" dirty="0"/>
              <a:t>(Johnson et al 2011)  </a:t>
            </a:r>
          </a:p>
        </p:txBody>
      </p:sp>
      <p:pic>
        <p:nvPicPr>
          <p:cNvPr id="2050" name="Picture 2" descr="Bowman's Strategic Clock (Strategic Positioning) | Business | tutor2u">
            <a:extLst>
              <a:ext uri="{FF2B5EF4-FFF2-40B4-BE49-F238E27FC236}">
                <a16:creationId xmlns:a16="http://schemas.microsoft.com/office/drawing/2014/main" id="{BF9E67BD-F6C6-3A4F-A022-984F9B12E2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41683" y="2322899"/>
            <a:ext cx="5472544" cy="36592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BC135A8-D6AD-AD44-8D8D-0CC6BF071FA9}"/>
              </a:ext>
            </a:extLst>
          </p:cNvPr>
          <p:cNvSpPr txBox="1"/>
          <p:nvPr/>
        </p:nvSpPr>
        <p:spPr>
          <a:xfrm>
            <a:off x="498764" y="1989178"/>
            <a:ext cx="4655127" cy="1569660"/>
          </a:xfrm>
          <a:prstGeom prst="rect">
            <a:avLst/>
          </a:prstGeom>
          <a:noFill/>
        </p:spPr>
        <p:txBody>
          <a:bodyPr wrap="square" rtlCol="0">
            <a:spAutoFit/>
          </a:bodyPr>
          <a:lstStyle/>
          <a:p>
            <a:r>
              <a:rPr lang="en-US" sz="1600" dirty="0"/>
              <a:t>The strategy clock explores the options for how a business positions its product in the market strategically. The clock is made up of 8 different positions. Price and Perceived value are the two dimensions looked at within this strategic management tool. </a:t>
            </a:r>
          </a:p>
        </p:txBody>
      </p:sp>
      <p:cxnSp>
        <p:nvCxnSpPr>
          <p:cNvPr id="7" name="Straight Arrow Connector 6">
            <a:extLst>
              <a:ext uri="{FF2B5EF4-FFF2-40B4-BE49-F238E27FC236}">
                <a16:creationId xmlns:a16="http://schemas.microsoft.com/office/drawing/2014/main" id="{8243F0F6-2F27-FA4F-B434-FD4A95626ACB}"/>
              </a:ext>
            </a:extLst>
          </p:cNvPr>
          <p:cNvCxnSpPr>
            <a:cxnSpLocks/>
          </p:cNvCxnSpPr>
          <p:nvPr/>
        </p:nvCxnSpPr>
        <p:spPr>
          <a:xfrm flipV="1">
            <a:off x="4856205" y="3225117"/>
            <a:ext cx="4226011" cy="867175"/>
          </a:xfrm>
          <a:prstGeom prst="straightConnector1">
            <a:avLst/>
          </a:prstGeom>
          <a:ln>
            <a:tailEnd type="triangle"/>
          </a:ln>
        </p:spPr>
        <p:style>
          <a:lnRef idx="2">
            <a:schemeClr val="accent5"/>
          </a:lnRef>
          <a:fillRef idx="0">
            <a:schemeClr val="accent5"/>
          </a:fillRef>
          <a:effectRef idx="1">
            <a:schemeClr val="accent5"/>
          </a:effectRef>
          <a:fontRef idx="minor">
            <a:schemeClr val="tx1"/>
          </a:fontRef>
        </p:style>
      </p:cxnSp>
      <p:sp>
        <p:nvSpPr>
          <p:cNvPr id="11" name="TextBox 10">
            <a:extLst>
              <a:ext uri="{FF2B5EF4-FFF2-40B4-BE49-F238E27FC236}">
                <a16:creationId xmlns:a16="http://schemas.microsoft.com/office/drawing/2014/main" id="{07C4EC5B-E78F-D14C-8068-BFC50B56093B}"/>
              </a:ext>
            </a:extLst>
          </p:cNvPr>
          <p:cNvSpPr txBox="1"/>
          <p:nvPr/>
        </p:nvSpPr>
        <p:spPr>
          <a:xfrm>
            <a:off x="498764" y="3814724"/>
            <a:ext cx="4530436" cy="646331"/>
          </a:xfrm>
          <a:prstGeom prst="rect">
            <a:avLst/>
          </a:prstGeom>
          <a:noFill/>
        </p:spPr>
        <p:txBody>
          <a:bodyPr wrap="square" rtlCol="0">
            <a:spAutoFit/>
          </a:bodyPr>
          <a:lstStyle/>
          <a:p>
            <a:r>
              <a:rPr lang="en-US" dirty="0"/>
              <a:t>Bellway adopts the 5</a:t>
            </a:r>
            <a:r>
              <a:rPr lang="en-US" baseline="30000" dirty="0"/>
              <a:t>th</a:t>
            </a:r>
            <a:r>
              <a:rPr lang="en-US" dirty="0"/>
              <a:t> position of the clock: </a:t>
            </a:r>
            <a:r>
              <a:rPr lang="en-US" i="1" dirty="0"/>
              <a:t>Focused Differentiation</a:t>
            </a:r>
          </a:p>
        </p:txBody>
      </p:sp>
      <p:sp>
        <p:nvSpPr>
          <p:cNvPr id="14" name="TextBox 13">
            <a:extLst>
              <a:ext uri="{FF2B5EF4-FFF2-40B4-BE49-F238E27FC236}">
                <a16:creationId xmlns:a16="http://schemas.microsoft.com/office/drawing/2014/main" id="{C4B6CFC3-4555-C943-BBED-B94AC99722E4}"/>
              </a:ext>
            </a:extLst>
          </p:cNvPr>
          <p:cNvSpPr txBox="1"/>
          <p:nvPr/>
        </p:nvSpPr>
        <p:spPr>
          <a:xfrm>
            <a:off x="498763" y="4496912"/>
            <a:ext cx="4938209" cy="2308324"/>
          </a:xfrm>
          <a:prstGeom prst="rect">
            <a:avLst/>
          </a:prstGeom>
          <a:noFill/>
        </p:spPr>
        <p:txBody>
          <a:bodyPr wrap="square" rtlCol="0">
            <a:spAutoFit/>
          </a:bodyPr>
          <a:lstStyle/>
          <a:p>
            <a:r>
              <a:rPr lang="en-US" sz="1600" dirty="0"/>
              <a:t>This position allows Bellway to perceive their product and service as: </a:t>
            </a:r>
          </a:p>
          <a:p>
            <a:endParaRPr lang="en-US" sz="1600" dirty="0"/>
          </a:p>
          <a:p>
            <a:pPr marL="285750" indent="-285750">
              <a:buFont typeface="Arial" panose="020B0604020202020204" pitchFamily="34" charset="0"/>
              <a:buChar char="•"/>
            </a:pPr>
            <a:r>
              <a:rPr lang="en-US" sz="1600" dirty="0"/>
              <a:t>Highest price levels</a:t>
            </a:r>
          </a:p>
          <a:p>
            <a:pPr marL="285750" indent="-285750">
              <a:buFont typeface="Arial" panose="020B0604020202020204" pitchFamily="34" charset="0"/>
              <a:buChar char="•"/>
            </a:pPr>
            <a:r>
              <a:rPr lang="en-US" sz="1600" dirty="0"/>
              <a:t>Customers attracted to the product/service due to high value</a:t>
            </a:r>
          </a:p>
          <a:p>
            <a:pPr marL="285750" indent="-285750">
              <a:buFont typeface="Arial" panose="020B0604020202020204" pitchFamily="34" charset="0"/>
              <a:buChar char="•"/>
            </a:pPr>
            <a:r>
              <a:rPr lang="en-US" sz="1600" dirty="0"/>
              <a:t>High price = High targeted segmentation</a:t>
            </a:r>
          </a:p>
          <a:p>
            <a:pPr marL="285750" indent="-285750">
              <a:buFont typeface="Arial" panose="020B0604020202020204" pitchFamily="34" charset="0"/>
              <a:buChar char="•"/>
            </a:pPr>
            <a:r>
              <a:rPr lang="en-US" sz="1600" dirty="0"/>
              <a:t>Potentially higher profit margins </a:t>
            </a:r>
          </a:p>
          <a:p>
            <a:pPr marL="285750" indent="-285750">
              <a:buFont typeface="Arial" panose="020B0604020202020204" pitchFamily="34" charset="0"/>
              <a:buChar char="•"/>
            </a:pPr>
            <a:r>
              <a:rPr lang="en-US" sz="1600" dirty="0"/>
              <a:t>Only the best will sustain the strategy </a:t>
            </a:r>
          </a:p>
        </p:txBody>
      </p:sp>
      <p:sp>
        <p:nvSpPr>
          <p:cNvPr id="17" name="TextBox 16">
            <a:extLst>
              <a:ext uri="{FF2B5EF4-FFF2-40B4-BE49-F238E27FC236}">
                <a16:creationId xmlns:a16="http://schemas.microsoft.com/office/drawing/2014/main" id="{F7AD14D7-EE5B-504C-BD66-307365005269}"/>
              </a:ext>
            </a:extLst>
          </p:cNvPr>
          <p:cNvSpPr txBox="1"/>
          <p:nvPr/>
        </p:nvSpPr>
        <p:spPr>
          <a:xfrm>
            <a:off x="5647186" y="6150986"/>
            <a:ext cx="5597237" cy="276999"/>
          </a:xfrm>
          <a:prstGeom prst="rect">
            <a:avLst/>
          </a:prstGeom>
          <a:noFill/>
        </p:spPr>
        <p:txBody>
          <a:bodyPr wrap="square" rtlCol="0">
            <a:spAutoFit/>
          </a:bodyPr>
          <a:lstStyle/>
          <a:p>
            <a:r>
              <a:rPr lang="en-US" sz="1200" dirty="0"/>
              <a:t>(</a:t>
            </a:r>
            <a:r>
              <a:rPr lang="en-US" sz="1200" b="1" dirty="0"/>
              <a:t>https://</a:t>
            </a:r>
            <a:r>
              <a:rPr lang="en-US" sz="1200" b="1" dirty="0" err="1"/>
              <a:t>moodle.uwtsd.ac.uk</a:t>
            </a:r>
            <a:r>
              <a:rPr lang="en-US" sz="1200" b="1" dirty="0"/>
              <a:t>/mod/</a:t>
            </a:r>
            <a:r>
              <a:rPr lang="en-US" sz="1200" b="1" dirty="0" err="1"/>
              <a:t>turnitintooltwo</a:t>
            </a:r>
            <a:r>
              <a:rPr lang="en-US" sz="1200" b="1" dirty="0"/>
              <a:t>/</a:t>
            </a:r>
            <a:r>
              <a:rPr lang="en-US" sz="1200" b="1" dirty="0" err="1"/>
              <a:t>view.php?id</a:t>
            </a:r>
            <a:r>
              <a:rPr lang="en-US" sz="1200" b="1" dirty="0"/>
              <a:t>=289554)</a:t>
            </a:r>
          </a:p>
        </p:txBody>
      </p:sp>
      <p:pic>
        <p:nvPicPr>
          <p:cNvPr id="2" name="Audio Recording 26 Oct 2020 at 17:14:25" descr="Audio Recording 26 Oct 2020 at 17:14:25">
            <a:hlinkClick r:id="" action="ppaction://media"/>
            <a:extLst>
              <a:ext uri="{FF2B5EF4-FFF2-40B4-BE49-F238E27FC236}">
                <a16:creationId xmlns:a16="http://schemas.microsoft.com/office/drawing/2014/main" id="{C9178AA7-8C6B-DA43-A87A-B0B0F78A9F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31623" y="280878"/>
            <a:ext cx="812800" cy="812800"/>
          </a:xfrm>
          <a:prstGeom prst="rect">
            <a:avLst/>
          </a:prstGeom>
        </p:spPr>
      </p:pic>
    </p:spTree>
    <p:extLst>
      <p:ext uri="{BB962C8B-B14F-4D97-AF65-F5344CB8AC3E}">
        <p14:creationId xmlns:p14="http://schemas.microsoft.com/office/powerpoint/2010/main" val="843693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2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DD941C-8BE3-7946-A6DE-699DD019FD44}"/>
              </a:ext>
            </a:extLst>
          </p:cNvPr>
          <p:cNvSpPr txBox="1"/>
          <p:nvPr/>
        </p:nvSpPr>
        <p:spPr>
          <a:xfrm>
            <a:off x="358347" y="345065"/>
            <a:ext cx="11133438" cy="523220"/>
          </a:xfrm>
          <a:prstGeom prst="rect">
            <a:avLst/>
          </a:prstGeom>
          <a:noFill/>
        </p:spPr>
        <p:txBody>
          <a:bodyPr wrap="square" rtlCol="0">
            <a:spAutoFit/>
          </a:bodyPr>
          <a:lstStyle/>
          <a:p>
            <a:r>
              <a:rPr lang="en-US" sz="2800" u="sng" dirty="0"/>
              <a:t>Porters 5 Forces </a:t>
            </a:r>
          </a:p>
        </p:txBody>
      </p:sp>
      <p:sp>
        <p:nvSpPr>
          <p:cNvPr id="5" name="TextBox 4">
            <a:extLst>
              <a:ext uri="{FF2B5EF4-FFF2-40B4-BE49-F238E27FC236}">
                <a16:creationId xmlns:a16="http://schemas.microsoft.com/office/drawing/2014/main" id="{C1E40758-7955-3146-9FBB-CDA35C88E133}"/>
              </a:ext>
            </a:extLst>
          </p:cNvPr>
          <p:cNvSpPr txBox="1"/>
          <p:nvPr/>
        </p:nvSpPr>
        <p:spPr>
          <a:xfrm>
            <a:off x="358347" y="1229944"/>
            <a:ext cx="9835977" cy="3077766"/>
          </a:xfrm>
          <a:prstGeom prst="rect">
            <a:avLst/>
          </a:prstGeom>
          <a:noFill/>
        </p:spPr>
        <p:txBody>
          <a:bodyPr wrap="square" rtlCol="0">
            <a:spAutoFit/>
          </a:bodyPr>
          <a:lstStyle/>
          <a:p>
            <a:r>
              <a:rPr lang="en-US" sz="1600" dirty="0"/>
              <a:t>The 5 forces are used to determine a company’s strengths and weaknesses. The strategic management tool was first described by Michael Porter in his 1979 Harvard Business Review.            </a:t>
            </a:r>
            <a:r>
              <a:rPr lang="en-US" b="1" dirty="0"/>
              <a:t>( Porter, M 1979). </a:t>
            </a:r>
          </a:p>
          <a:p>
            <a:endParaRPr lang="en-US" b="1" dirty="0"/>
          </a:p>
          <a:p>
            <a:r>
              <a:rPr lang="en-US" b="1" dirty="0"/>
              <a:t> </a:t>
            </a:r>
            <a:r>
              <a:rPr lang="en-US" dirty="0"/>
              <a:t>The forces include: </a:t>
            </a:r>
          </a:p>
          <a:p>
            <a:endParaRPr lang="en-US" b="1" dirty="0"/>
          </a:p>
          <a:p>
            <a:r>
              <a:rPr lang="en-US" b="1" dirty="0"/>
              <a:t>1. Threat of new entrants</a:t>
            </a:r>
          </a:p>
          <a:p>
            <a:r>
              <a:rPr lang="en-US" b="1" dirty="0"/>
              <a:t>2. Threat of substitute products </a:t>
            </a:r>
          </a:p>
          <a:p>
            <a:r>
              <a:rPr lang="en-US" b="1" dirty="0"/>
              <a:t>3. Bargaining powers of suppliers</a:t>
            </a:r>
          </a:p>
          <a:p>
            <a:r>
              <a:rPr lang="en-US" b="1" dirty="0"/>
              <a:t>4. Bargaining powers of buyers</a:t>
            </a:r>
          </a:p>
          <a:p>
            <a:r>
              <a:rPr lang="en-US" b="1" dirty="0"/>
              <a:t>5. Rivalry among existing competitors</a:t>
            </a:r>
          </a:p>
        </p:txBody>
      </p:sp>
      <p:pic>
        <p:nvPicPr>
          <p:cNvPr id="3076" name="Picture 4" descr="Porter's Five Forces - Strategy Skills Training From MindTools.com">
            <a:extLst>
              <a:ext uri="{FF2B5EF4-FFF2-40B4-BE49-F238E27FC236}">
                <a16:creationId xmlns:a16="http://schemas.microsoft.com/office/drawing/2014/main" id="{E17A502B-0036-EE4F-B55D-1853DDCC41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17425" y="2268326"/>
            <a:ext cx="4455622" cy="357642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1A382B6-50F7-3E44-A45B-D3228B5E07F0}"/>
              </a:ext>
            </a:extLst>
          </p:cNvPr>
          <p:cNvSpPr txBox="1"/>
          <p:nvPr/>
        </p:nvSpPr>
        <p:spPr>
          <a:xfrm>
            <a:off x="358347" y="4396598"/>
            <a:ext cx="4917988" cy="2246769"/>
          </a:xfrm>
          <a:prstGeom prst="rect">
            <a:avLst/>
          </a:prstGeom>
          <a:noFill/>
        </p:spPr>
        <p:txBody>
          <a:bodyPr wrap="square" rtlCol="0">
            <a:spAutoFit/>
          </a:bodyPr>
          <a:lstStyle/>
          <a:p>
            <a:r>
              <a:rPr lang="en-US" sz="1400" dirty="0"/>
              <a:t>Putting this tool into practice with Bellway, the threat of new entrants are very low due to the scale of the company. The threats of new substitute products are unlikely due to how large the property industry (not something that happens over night). </a:t>
            </a:r>
          </a:p>
          <a:p>
            <a:endParaRPr lang="en-US" sz="1400" dirty="0"/>
          </a:p>
          <a:p>
            <a:r>
              <a:rPr lang="en-US" sz="1400" dirty="0"/>
              <a:t>Due to being a large business, a lot of suppliers want Bellway’s business, and therefor keen to bargain with them. This allows Bellway to purchase supplies at a lower price and maintaining high profit margins. </a:t>
            </a:r>
          </a:p>
        </p:txBody>
      </p:sp>
      <p:cxnSp>
        <p:nvCxnSpPr>
          <p:cNvPr id="8" name="Straight Arrow Connector 7">
            <a:extLst>
              <a:ext uri="{FF2B5EF4-FFF2-40B4-BE49-F238E27FC236}">
                <a16:creationId xmlns:a16="http://schemas.microsoft.com/office/drawing/2014/main" id="{626795A7-85E3-5E4E-A56A-5777D3BBF3E2}"/>
              </a:ext>
            </a:extLst>
          </p:cNvPr>
          <p:cNvCxnSpPr>
            <a:cxnSpLocks/>
          </p:cNvCxnSpPr>
          <p:nvPr/>
        </p:nvCxnSpPr>
        <p:spPr>
          <a:xfrm flipV="1">
            <a:off x="5016843" y="4307711"/>
            <a:ext cx="2051222" cy="1400040"/>
          </a:xfrm>
          <a:prstGeom prst="straightConnector1">
            <a:avLst/>
          </a:prstGeom>
          <a:ln>
            <a:solidFill>
              <a:srgbClr val="FF0000"/>
            </a:solidFill>
            <a:tailEnd type="triangle"/>
          </a:ln>
        </p:spPr>
        <p:style>
          <a:lnRef idx="3">
            <a:schemeClr val="accent6"/>
          </a:lnRef>
          <a:fillRef idx="0">
            <a:schemeClr val="accent6"/>
          </a:fillRef>
          <a:effectRef idx="2">
            <a:schemeClr val="accent6"/>
          </a:effectRef>
          <a:fontRef idx="minor">
            <a:schemeClr val="tx1"/>
          </a:fontRef>
        </p:style>
      </p:cxnSp>
      <p:pic>
        <p:nvPicPr>
          <p:cNvPr id="2" name="Audio Recording 26 Oct 2020 at 17:16:17" descr="Audio Recording 26 Oct 2020 at 17:16:17">
            <a:hlinkClick r:id="" action="ppaction://media"/>
            <a:extLst>
              <a:ext uri="{FF2B5EF4-FFF2-40B4-BE49-F238E27FC236}">
                <a16:creationId xmlns:a16="http://schemas.microsoft.com/office/drawing/2014/main" id="{483C11FF-2DD4-CA47-A2E4-206F9D3E49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66647" y="461885"/>
            <a:ext cx="812800" cy="812800"/>
          </a:xfrm>
          <a:prstGeom prst="rect">
            <a:avLst/>
          </a:prstGeom>
        </p:spPr>
      </p:pic>
    </p:spTree>
    <p:extLst>
      <p:ext uri="{BB962C8B-B14F-4D97-AF65-F5344CB8AC3E}">
        <p14:creationId xmlns:p14="http://schemas.microsoft.com/office/powerpoint/2010/main" val="1017488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5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4CFA6B9-9B95-CE4F-AC29-7BE427E1C12E}"/>
              </a:ext>
            </a:extLst>
          </p:cNvPr>
          <p:cNvSpPr txBox="1"/>
          <p:nvPr/>
        </p:nvSpPr>
        <p:spPr>
          <a:xfrm>
            <a:off x="358346" y="321276"/>
            <a:ext cx="9984259" cy="523220"/>
          </a:xfrm>
          <a:prstGeom prst="rect">
            <a:avLst/>
          </a:prstGeom>
          <a:noFill/>
        </p:spPr>
        <p:txBody>
          <a:bodyPr wrap="square" rtlCol="0">
            <a:spAutoFit/>
          </a:bodyPr>
          <a:lstStyle/>
          <a:p>
            <a:r>
              <a:rPr lang="en-US" sz="2800" u="sng" dirty="0"/>
              <a:t>SWOT Analysis – Bellway PLC </a:t>
            </a:r>
          </a:p>
        </p:txBody>
      </p:sp>
      <p:sp>
        <p:nvSpPr>
          <p:cNvPr id="5" name="TextBox 4">
            <a:extLst>
              <a:ext uri="{FF2B5EF4-FFF2-40B4-BE49-F238E27FC236}">
                <a16:creationId xmlns:a16="http://schemas.microsoft.com/office/drawing/2014/main" id="{E246518D-50AD-3643-ACE6-42991A14444F}"/>
              </a:ext>
            </a:extLst>
          </p:cNvPr>
          <p:cNvSpPr txBox="1"/>
          <p:nvPr/>
        </p:nvSpPr>
        <p:spPr>
          <a:xfrm>
            <a:off x="1013253" y="1050324"/>
            <a:ext cx="8822725" cy="800219"/>
          </a:xfrm>
          <a:prstGeom prst="rect">
            <a:avLst/>
          </a:prstGeom>
          <a:noFill/>
        </p:spPr>
        <p:txBody>
          <a:bodyPr wrap="square" rtlCol="0">
            <a:spAutoFit/>
          </a:bodyPr>
          <a:lstStyle/>
          <a:p>
            <a:r>
              <a:rPr lang="en-US" sz="1400" i="1" dirty="0"/>
              <a:t>“SWOT should not be viewed as a static analytical tool with emphasis solely on its output. It should be used as a dynamic port of the management and business development process”</a:t>
            </a:r>
          </a:p>
          <a:p>
            <a:pPr algn="ctr"/>
            <a:r>
              <a:rPr lang="en-US" b="1" dirty="0"/>
              <a:t>(</a:t>
            </a:r>
            <a:r>
              <a:rPr lang="en-US" b="1" dirty="0" err="1"/>
              <a:t>Pickton</a:t>
            </a:r>
            <a:r>
              <a:rPr lang="en-US" b="1" dirty="0"/>
              <a:t>, D and Wright, S. 101 – 109 1998)</a:t>
            </a:r>
          </a:p>
        </p:txBody>
      </p:sp>
      <p:sp>
        <p:nvSpPr>
          <p:cNvPr id="6" name="TextBox 5">
            <a:extLst>
              <a:ext uri="{FF2B5EF4-FFF2-40B4-BE49-F238E27FC236}">
                <a16:creationId xmlns:a16="http://schemas.microsoft.com/office/drawing/2014/main" id="{EFDA405D-D542-E848-975F-00D7FA5CF594}"/>
              </a:ext>
            </a:extLst>
          </p:cNvPr>
          <p:cNvSpPr txBox="1"/>
          <p:nvPr/>
        </p:nvSpPr>
        <p:spPr>
          <a:xfrm>
            <a:off x="358346" y="1977081"/>
            <a:ext cx="9638271" cy="2831544"/>
          </a:xfrm>
          <a:prstGeom prst="rect">
            <a:avLst/>
          </a:prstGeom>
          <a:noFill/>
        </p:spPr>
        <p:txBody>
          <a:bodyPr wrap="square" rtlCol="0">
            <a:spAutoFit/>
          </a:bodyPr>
          <a:lstStyle/>
          <a:p>
            <a:r>
              <a:rPr lang="en-US" sz="1600" b="1" dirty="0">
                <a:solidFill>
                  <a:srgbClr val="FFFF00"/>
                </a:solidFill>
              </a:rPr>
              <a:t>Strengths:</a:t>
            </a:r>
          </a:p>
          <a:p>
            <a:pPr marL="285750" indent="-285750">
              <a:buFont typeface="Arial" panose="020B0604020202020204" pitchFamily="34" charset="0"/>
              <a:buChar char="•"/>
            </a:pPr>
            <a:r>
              <a:rPr lang="en-US" sz="1600" dirty="0"/>
              <a:t>Highly skilled workforce due to numerous training programs being offered. </a:t>
            </a:r>
          </a:p>
          <a:p>
            <a:pPr marL="285750" indent="-285750">
              <a:buFont typeface="Arial" panose="020B0604020202020204" pitchFamily="34" charset="0"/>
              <a:buChar char="•"/>
            </a:pPr>
            <a:r>
              <a:rPr lang="en-US" sz="1600" dirty="0"/>
              <a:t>Workforce receives a lot of good reviews, resulting in increased motivation and morale. Bellway is seen as a good place to work. </a:t>
            </a:r>
          </a:p>
          <a:p>
            <a:pPr marL="285750" indent="-285750">
              <a:buFont typeface="Arial" panose="020B0604020202020204" pitchFamily="34" charset="0"/>
              <a:buChar char="•"/>
            </a:pPr>
            <a:r>
              <a:rPr lang="en-US" sz="1600" dirty="0"/>
              <a:t>Throughout the years they have developed strong relationships between distributors, dealers and suppliers. Many suppliers promote Bellway’s products/service to their customers. </a:t>
            </a:r>
          </a:p>
          <a:p>
            <a:pPr marL="285750" indent="-285750">
              <a:buFont typeface="Arial" panose="020B0604020202020204" pitchFamily="34" charset="0"/>
              <a:buChar char="•"/>
            </a:pPr>
            <a:r>
              <a:rPr lang="en-US" sz="1600" dirty="0"/>
              <a:t>Spending on advertising is reduced due to advertising being done for them. </a:t>
            </a:r>
          </a:p>
          <a:p>
            <a:pPr marL="285750" indent="-285750">
              <a:buFont typeface="Arial" panose="020B0604020202020204" pitchFamily="34" charset="0"/>
              <a:buChar char="•"/>
            </a:pPr>
            <a:r>
              <a:rPr lang="en-US" sz="1600" dirty="0"/>
              <a:t>Suppliers invest in training for Bellway’s workforce in exchange for Bellway’s business. </a:t>
            </a:r>
          </a:p>
          <a:p>
            <a:pPr marL="285750" indent="-285750">
              <a:buFont typeface="Arial" panose="020B0604020202020204" pitchFamily="34" charset="0"/>
              <a:buChar char="•"/>
            </a:pPr>
            <a:r>
              <a:rPr lang="en-US" sz="1600" dirty="0"/>
              <a:t>Strong performance in new markets, allowing Bellway to build new revenue streams and diversify. </a:t>
            </a:r>
          </a:p>
          <a:p>
            <a:pPr marL="285750" indent="-285750">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76ABA17D-2C80-7F45-9BC8-BBBBC53FAFAC}"/>
              </a:ext>
            </a:extLst>
          </p:cNvPr>
          <p:cNvSpPr txBox="1"/>
          <p:nvPr/>
        </p:nvSpPr>
        <p:spPr>
          <a:xfrm>
            <a:off x="358346" y="4935163"/>
            <a:ext cx="10861589" cy="1569660"/>
          </a:xfrm>
          <a:prstGeom prst="rect">
            <a:avLst/>
          </a:prstGeom>
          <a:noFill/>
        </p:spPr>
        <p:txBody>
          <a:bodyPr wrap="square" rtlCol="0">
            <a:spAutoFit/>
          </a:bodyPr>
          <a:lstStyle/>
          <a:p>
            <a:r>
              <a:rPr lang="en-US" sz="1600" b="1" dirty="0">
                <a:solidFill>
                  <a:schemeClr val="accent6"/>
                </a:solidFill>
              </a:rPr>
              <a:t>Weaknesses: </a:t>
            </a:r>
          </a:p>
          <a:p>
            <a:pPr marL="285750" indent="-285750">
              <a:buFont typeface="Arial" panose="020B0604020202020204" pitchFamily="34" charset="0"/>
              <a:buChar char="•"/>
            </a:pPr>
            <a:r>
              <a:rPr lang="en-US" sz="1600" dirty="0"/>
              <a:t>Having such a large - scale business can cause too much focus on one thing and reduce the chance of moving to other segments within the industry. This is known as the blinker effect.  </a:t>
            </a:r>
          </a:p>
          <a:p>
            <a:pPr marL="285750" indent="-285750">
              <a:buFont typeface="Arial" panose="020B0604020202020204" pitchFamily="34" charset="0"/>
              <a:buChar char="•"/>
            </a:pPr>
            <a:r>
              <a:rPr lang="en-US" sz="1600" dirty="0"/>
              <a:t>Lacking marketing skills, product is a success but their positioning and USP is not defined. </a:t>
            </a:r>
          </a:p>
          <a:p>
            <a:pPr marL="285750" indent="-285750">
              <a:buFont typeface="Arial" panose="020B0604020202020204" pitchFamily="34" charset="0"/>
              <a:buChar char="•"/>
            </a:pPr>
            <a:r>
              <a:rPr lang="en-US" sz="1600" dirty="0"/>
              <a:t>Could turn attention more towards financial planning. Cash could be used more efficiently. </a:t>
            </a:r>
          </a:p>
          <a:p>
            <a:pPr marL="285750" indent="-285750">
              <a:buFont typeface="Arial" panose="020B0604020202020204" pitchFamily="34" charset="0"/>
              <a:buChar char="•"/>
            </a:pPr>
            <a:endParaRPr lang="en-US" sz="1600" dirty="0"/>
          </a:p>
        </p:txBody>
      </p:sp>
      <p:pic>
        <p:nvPicPr>
          <p:cNvPr id="2" name="Audio Recording 26 Oct 2020 at 17:18:27" descr="Audio Recording 26 Oct 2020 at 17:18:27">
            <a:hlinkClick r:id="" action="ppaction://media"/>
            <a:extLst>
              <a:ext uri="{FF2B5EF4-FFF2-40B4-BE49-F238E27FC236}">
                <a16:creationId xmlns:a16="http://schemas.microsoft.com/office/drawing/2014/main" id="{D0798F14-1FAB-0946-8460-9E02EDD77D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72347" y="441818"/>
            <a:ext cx="812800" cy="812800"/>
          </a:xfrm>
          <a:prstGeom prst="rect">
            <a:avLst/>
          </a:prstGeom>
        </p:spPr>
      </p:pic>
    </p:spTree>
    <p:extLst>
      <p:ext uri="{BB962C8B-B14F-4D97-AF65-F5344CB8AC3E}">
        <p14:creationId xmlns:p14="http://schemas.microsoft.com/office/powerpoint/2010/main" val="295811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2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F59207-7F92-E942-BA09-0B4EA0D15132}"/>
              </a:ext>
            </a:extLst>
          </p:cNvPr>
          <p:cNvSpPr txBox="1"/>
          <p:nvPr/>
        </p:nvSpPr>
        <p:spPr>
          <a:xfrm>
            <a:off x="383059" y="628233"/>
            <a:ext cx="10552671" cy="2800767"/>
          </a:xfrm>
          <a:prstGeom prst="rect">
            <a:avLst/>
          </a:prstGeom>
          <a:noFill/>
        </p:spPr>
        <p:txBody>
          <a:bodyPr wrap="square" rtlCol="0">
            <a:spAutoFit/>
          </a:bodyPr>
          <a:lstStyle/>
          <a:p>
            <a:r>
              <a:rPr lang="en-US" sz="1600" b="1" dirty="0">
                <a:solidFill>
                  <a:srgbClr val="00B050"/>
                </a:solidFill>
              </a:rPr>
              <a:t>Opportunities:</a:t>
            </a:r>
          </a:p>
          <a:p>
            <a:pPr marL="285750" indent="-285750">
              <a:buFont typeface="Arial" panose="020B0604020202020204" pitchFamily="34" charset="0"/>
              <a:buChar char="•"/>
            </a:pPr>
            <a:r>
              <a:rPr lang="en-US" sz="1600" dirty="0"/>
              <a:t>New technology being introduced to the industry could give Bellway the opportunity to practice differentiated pricing strategies in new markets. </a:t>
            </a:r>
          </a:p>
          <a:p>
            <a:pPr marL="285750" indent="-285750">
              <a:buFont typeface="Arial" panose="020B0604020202020204" pitchFamily="34" charset="0"/>
              <a:buChar char="•"/>
            </a:pPr>
            <a:r>
              <a:rPr lang="en-US" sz="1600" dirty="0"/>
              <a:t>New trends in customer behavior can be seen as an opportunity for Bellway to open new markets. </a:t>
            </a:r>
          </a:p>
          <a:p>
            <a:pPr marL="285750" indent="-285750">
              <a:buFont typeface="Arial" panose="020B0604020202020204" pitchFamily="34" charset="0"/>
              <a:buChar char="•"/>
            </a:pPr>
            <a:r>
              <a:rPr lang="en-US" sz="1600" dirty="0"/>
              <a:t>Costs of transportation becoming less expensive could result in easier and cheaper means of shipping and freight forwarding for Bellway, inevitably increasing profit margins. </a:t>
            </a:r>
          </a:p>
          <a:p>
            <a:pPr marL="285750" indent="-285750">
              <a:buFont typeface="Arial" panose="020B0604020202020204" pitchFamily="34" charset="0"/>
              <a:buChar char="•"/>
            </a:pPr>
            <a:r>
              <a:rPr lang="en-US" sz="1600" dirty="0"/>
              <a:t>Lower mortgage deposits for first time buyers, this can open up a new market for Bellway as generation rent become generation buy/build. </a:t>
            </a:r>
          </a:p>
          <a:p>
            <a:pPr marL="285750" indent="-285750">
              <a:buFont typeface="Arial" panose="020B0604020202020204" pitchFamily="34" charset="0"/>
              <a:buChar char="•"/>
            </a:pPr>
            <a:r>
              <a:rPr lang="en-US" sz="1600" dirty="0"/>
              <a:t>Green housing and efficient living becoming more mainstream, another new market for Bellway as environmentally conscious consumers buy or build homes. (More on this in slide 12) </a:t>
            </a:r>
          </a:p>
          <a:p>
            <a:pPr marL="285750" indent="-285750">
              <a:buFont typeface="Arial" panose="020B0604020202020204" pitchFamily="34" charset="0"/>
              <a:buChar char="•"/>
            </a:pPr>
            <a:endParaRPr lang="en-US" sz="1600" dirty="0"/>
          </a:p>
        </p:txBody>
      </p:sp>
      <p:sp>
        <p:nvSpPr>
          <p:cNvPr id="6" name="TextBox 5">
            <a:extLst>
              <a:ext uri="{FF2B5EF4-FFF2-40B4-BE49-F238E27FC236}">
                <a16:creationId xmlns:a16="http://schemas.microsoft.com/office/drawing/2014/main" id="{298AD7D9-FD8C-154C-BD2E-C84120B36D8A}"/>
              </a:ext>
            </a:extLst>
          </p:cNvPr>
          <p:cNvSpPr txBox="1"/>
          <p:nvPr/>
        </p:nvSpPr>
        <p:spPr>
          <a:xfrm>
            <a:off x="383059" y="3564924"/>
            <a:ext cx="9452919" cy="2062103"/>
          </a:xfrm>
          <a:prstGeom prst="rect">
            <a:avLst/>
          </a:prstGeom>
          <a:noFill/>
        </p:spPr>
        <p:txBody>
          <a:bodyPr wrap="square" rtlCol="0">
            <a:spAutoFit/>
          </a:bodyPr>
          <a:lstStyle/>
          <a:p>
            <a:r>
              <a:rPr lang="en-US" sz="1600" b="1" dirty="0">
                <a:solidFill>
                  <a:srgbClr val="C00000"/>
                </a:solidFill>
              </a:rPr>
              <a:t>Threats:</a:t>
            </a:r>
          </a:p>
          <a:p>
            <a:pPr marL="285750" indent="-285750">
              <a:buFont typeface="Arial" panose="020B0604020202020204" pitchFamily="34" charset="0"/>
              <a:buChar char="•"/>
            </a:pPr>
            <a:r>
              <a:rPr lang="en-US" sz="1600" dirty="0"/>
              <a:t>Bellway function in many countries, exposing them to currency fluctuations and other globalization threats.</a:t>
            </a:r>
          </a:p>
          <a:p>
            <a:pPr marL="285750" indent="-285750">
              <a:buFont typeface="Arial" panose="020B0604020202020204" pitchFamily="34" charset="0"/>
              <a:buChar char="•"/>
            </a:pPr>
            <a:r>
              <a:rPr lang="en-US" sz="1600" dirty="0"/>
              <a:t>Some countries have lower skilled workers, meaning investing in more resources to train them.</a:t>
            </a:r>
          </a:p>
          <a:p>
            <a:pPr marL="285750" indent="-285750">
              <a:buFont typeface="Arial" panose="020B0604020202020204" pitchFamily="34" charset="0"/>
              <a:buChar char="•"/>
            </a:pPr>
            <a:r>
              <a:rPr lang="en-US" sz="1600" dirty="0"/>
              <a:t>The rise of minimum wage causes Bellway to increase prices in other sectors of the business, this could put pressure on relationships between customers and affect their profitability in the long term.  </a:t>
            </a:r>
          </a:p>
        </p:txBody>
      </p:sp>
      <p:sp>
        <p:nvSpPr>
          <p:cNvPr id="7" name="TextBox 6">
            <a:extLst>
              <a:ext uri="{FF2B5EF4-FFF2-40B4-BE49-F238E27FC236}">
                <a16:creationId xmlns:a16="http://schemas.microsoft.com/office/drawing/2014/main" id="{0C57FD10-396D-0745-8021-CE40E4BC13F9}"/>
              </a:ext>
            </a:extLst>
          </p:cNvPr>
          <p:cNvSpPr txBox="1"/>
          <p:nvPr/>
        </p:nvSpPr>
        <p:spPr>
          <a:xfrm>
            <a:off x="729049" y="5906530"/>
            <a:ext cx="8118389" cy="369332"/>
          </a:xfrm>
          <a:prstGeom prst="rect">
            <a:avLst/>
          </a:prstGeom>
          <a:noFill/>
        </p:spPr>
        <p:txBody>
          <a:bodyPr wrap="square" rtlCol="0">
            <a:spAutoFit/>
          </a:bodyPr>
          <a:lstStyle/>
          <a:p>
            <a:r>
              <a:rPr lang="en-US" dirty="0"/>
              <a:t>(The original analysis can be viewed via the icon link)</a:t>
            </a:r>
          </a:p>
        </p:txBody>
      </p:sp>
      <p:graphicFrame>
        <p:nvGraphicFramePr>
          <p:cNvPr id="9" name="Object 8">
            <a:extLst>
              <a:ext uri="{FF2B5EF4-FFF2-40B4-BE49-F238E27FC236}">
                <a16:creationId xmlns:a16="http://schemas.microsoft.com/office/drawing/2014/main" id="{96C57178-5D65-8D4E-B2F9-69A9FE0662E3}"/>
              </a:ext>
            </a:extLst>
          </p:cNvPr>
          <p:cNvGraphicFramePr>
            <a:graphicFrameLocks noChangeAspect="1"/>
          </p:cNvGraphicFramePr>
          <p:nvPr>
            <p:extLst>
              <p:ext uri="{D42A27DB-BD31-4B8C-83A1-F6EECF244321}">
                <p14:modId xmlns:p14="http://schemas.microsoft.com/office/powerpoint/2010/main" val="986413540"/>
              </p:ext>
            </p:extLst>
          </p:nvPr>
        </p:nvGraphicFramePr>
        <p:xfrm>
          <a:off x="7108566" y="5867006"/>
          <a:ext cx="1294709" cy="817711"/>
        </p:xfrm>
        <a:graphic>
          <a:graphicData uri="http://schemas.openxmlformats.org/presentationml/2006/ole">
            <mc:AlternateContent xmlns:mc="http://schemas.openxmlformats.org/markup-compatibility/2006">
              <mc:Choice xmlns:v="urn:schemas-microsoft-com:vml" Requires="v">
                <p:oleObj spid="_x0000_s4120" name="Document" showAsIcon="1" r:id="rId5" imgW="965200" imgH="609600" progId="Word.Document.12">
                  <p:embed/>
                </p:oleObj>
              </mc:Choice>
              <mc:Fallback>
                <p:oleObj name="Document" showAsIcon="1" r:id="rId5" imgW="965200" imgH="609600" progId="Word.Document.12">
                  <p:embed/>
                  <p:pic>
                    <p:nvPicPr>
                      <p:cNvPr id="0" name=""/>
                      <p:cNvPicPr/>
                      <p:nvPr/>
                    </p:nvPicPr>
                    <p:blipFill>
                      <a:blip r:embed="rId6"/>
                      <a:stretch>
                        <a:fillRect/>
                      </a:stretch>
                    </p:blipFill>
                    <p:spPr>
                      <a:xfrm>
                        <a:off x="7108566" y="5867006"/>
                        <a:ext cx="1294709" cy="817711"/>
                      </a:xfrm>
                      <a:prstGeom prst="rect">
                        <a:avLst/>
                      </a:prstGeom>
                    </p:spPr>
                  </p:pic>
                </p:oleObj>
              </mc:Fallback>
            </mc:AlternateContent>
          </a:graphicData>
        </a:graphic>
      </p:graphicFrame>
      <p:pic>
        <p:nvPicPr>
          <p:cNvPr id="2" name="Audio Recording 26 Oct 2020 at 17:20:07" descr="Audio Recording 26 Oct 2020 at 17:20:07">
            <a:hlinkClick r:id="" action="ppaction://media"/>
            <a:extLst>
              <a:ext uri="{FF2B5EF4-FFF2-40B4-BE49-F238E27FC236}">
                <a16:creationId xmlns:a16="http://schemas.microsoft.com/office/drawing/2014/main" id="{5F788E28-421D-0D4C-9DE1-E263CE95CBC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0690808" y="221833"/>
            <a:ext cx="812800" cy="812800"/>
          </a:xfrm>
          <a:prstGeom prst="rect">
            <a:avLst/>
          </a:prstGeom>
        </p:spPr>
      </p:pic>
    </p:spTree>
    <p:extLst>
      <p:ext uri="{BB962C8B-B14F-4D97-AF65-F5344CB8AC3E}">
        <p14:creationId xmlns:p14="http://schemas.microsoft.com/office/powerpoint/2010/main" val="2893082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2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2BA7DAE-617E-C146-955C-C610C6D83142}"/>
              </a:ext>
            </a:extLst>
          </p:cNvPr>
          <p:cNvSpPr txBox="1"/>
          <p:nvPr/>
        </p:nvSpPr>
        <p:spPr>
          <a:xfrm>
            <a:off x="259492" y="333632"/>
            <a:ext cx="11009870" cy="523220"/>
          </a:xfrm>
          <a:prstGeom prst="rect">
            <a:avLst/>
          </a:prstGeom>
          <a:noFill/>
        </p:spPr>
        <p:txBody>
          <a:bodyPr wrap="square" rtlCol="0">
            <a:spAutoFit/>
          </a:bodyPr>
          <a:lstStyle/>
          <a:p>
            <a:r>
              <a:rPr lang="en-US" sz="2800" u="sng" dirty="0"/>
              <a:t>Stakeholder Analysis for Bellway PLC </a:t>
            </a:r>
          </a:p>
        </p:txBody>
      </p:sp>
      <p:sp>
        <p:nvSpPr>
          <p:cNvPr id="6" name="TextBox 5">
            <a:extLst>
              <a:ext uri="{FF2B5EF4-FFF2-40B4-BE49-F238E27FC236}">
                <a16:creationId xmlns:a16="http://schemas.microsoft.com/office/drawing/2014/main" id="{73542B00-1295-384C-98F8-28162320ED63}"/>
              </a:ext>
            </a:extLst>
          </p:cNvPr>
          <p:cNvSpPr txBox="1"/>
          <p:nvPr/>
        </p:nvSpPr>
        <p:spPr>
          <a:xfrm>
            <a:off x="605481" y="1000898"/>
            <a:ext cx="9922476" cy="769441"/>
          </a:xfrm>
          <a:prstGeom prst="rect">
            <a:avLst/>
          </a:prstGeom>
          <a:noFill/>
        </p:spPr>
        <p:txBody>
          <a:bodyPr wrap="square" rtlCol="0">
            <a:spAutoFit/>
          </a:bodyPr>
          <a:lstStyle/>
          <a:p>
            <a:pPr algn="ctr"/>
            <a:r>
              <a:rPr lang="en-US" sz="1400" i="1" dirty="0"/>
              <a:t>“The idea that corporations have stakeholders has now become a common place in management literature – Both academic and professional”                                  </a:t>
            </a:r>
          </a:p>
          <a:p>
            <a:pPr algn="ctr"/>
            <a:r>
              <a:rPr lang="en-US" sz="1400" i="1" dirty="0"/>
              <a:t> </a:t>
            </a:r>
            <a:r>
              <a:rPr lang="en-US" sz="1600" b="1" i="1" dirty="0"/>
              <a:t>(Donaldson and Preston 1995, Pg65)</a:t>
            </a:r>
            <a:endParaRPr lang="en-US" b="1" i="1" dirty="0"/>
          </a:p>
        </p:txBody>
      </p:sp>
      <p:pic>
        <p:nvPicPr>
          <p:cNvPr id="12" name="Picture 11" descr="A screen shot of a computer&#10;&#10;Description automatically generated">
            <a:extLst>
              <a:ext uri="{FF2B5EF4-FFF2-40B4-BE49-F238E27FC236}">
                <a16:creationId xmlns:a16="http://schemas.microsoft.com/office/drawing/2014/main" id="{B6BD8EA2-C35E-AB4B-855A-B9AE6D4488DB}"/>
              </a:ext>
            </a:extLst>
          </p:cNvPr>
          <p:cNvPicPr>
            <a:picLocks noChangeAspect="1"/>
          </p:cNvPicPr>
          <p:nvPr/>
        </p:nvPicPr>
        <p:blipFill rotWithShape="1">
          <a:blip r:embed="rId4"/>
          <a:srcRect t="22047" r="75591" b="61945"/>
          <a:stretch/>
        </p:blipFill>
        <p:spPr>
          <a:xfrm>
            <a:off x="605481" y="2771369"/>
            <a:ext cx="3880246" cy="1430705"/>
          </a:xfrm>
          <a:prstGeom prst="rect">
            <a:avLst/>
          </a:prstGeom>
        </p:spPr>
      </p:pic>
      <p:sp>
        <p:nvSpPr>
          <p:cNvPr id="13" name="TextBox 12">
            <a:extLst>
              <a:ext uri="{FF2B5EF4-FFF2-40B4-BE49-F238E27FC236}">
                <a16:creationId xmlns:a16="http://schemas.microsoft.com/office/drawing/2014/main" id="{68C8A28B-C4AC-BD4B-AAE4-06CC16DEAB60}"/>
              </a:ext>
            </a:extLst>
          </p:cNvPr>
          <p:cNvSpPr txBox="1"/>
          <p:nvPr/>
        </p:nvSpPr>
        <p:spPr>
          <a:xfrm>
            <a:off x="1517485" y="4180429"/>
            <a:ext cx="4395635" cy="338554"/>
          </a:xfrm>
          <a:prstGeom prst="rect">
            <a:avLst/>
          </a:prstGeom>
          <a:noFill/>
        </p:spPr>
        <p:txBody>
          <a:bodyPr wrap="square" rtlCol="0">
            <a:spAutoFit/>
          </a:bodyPr>
          <a:lstStyle/>
          <a:p>
            <a:r>
              <a:rPr lang="en-US" sz="1600" b="1" dirty="0"/>
              <a:t>(Bellway PLC 2020) </a:t>
            </a:r>
          </a:p>
        </p:txBody>
      </p:sp>
      <p:sp>
        <p:nvSpPr>
          <p:cNvPr id="14" name="TextBox 13">
            <a:extLst>
              <a:ext uri="{FF2B5EF4-FFF2-40B4-BE49-F238E27FC236}">
                <a16:creationId xmlns:a16="http://schemas.microsoft.com/office/drawing/2014/main" id="{4D322B91-DA25-054A-B9D2-C70F5B425650}"/>
              </a:ext>
            </a:extLst>
          </p:cNvPr>
          <p:cNvSpPr txBox="1"/>
          <p:nvPr/>
        </p:nvSpPr>
        <p:spPr>
          <a:xfrm>
            <a:off x="163446" y="1924249"/>
            <a:ext cx="5403273" cy="738664"/>
          </a:xfrm>
          <a:prstGeom prst="rect">
            <a:avLst/>
          </a:prstGeom>
          <a:noFill/>
        </p:spPr>
        <p:txBody>
          <a:bodyPr wrap="square" rtlCol="0">
            <a:spAutoFit/>
          </a:bodyPr>
          <a:lstStyle/>
          <a:p>
            <a:r>
              <a:rPr lang="en-US" sz="1400" dirty="0"/>
              <a:t>This chart shows Bellway’s shareholders and the equity they hold within the business. On the far right of the chart is the overall percentage that the company holds. </a:t>
            </a:r>
          </a:p>
        </p:txBody>
      </p:sp>
      <p:pic>
        <p:nvPicPr>
          <p:cNvPr id="16" name="Picture 15">
            <a:extLst>
              <a:ext uri="{FF2B5EF4-FFF2-40B4-BE49-F238E27FC236}">
                <a16:creationId xmlns:a16="http://schemas.microsoft.com/office/drawing/2014/main" id="{94666CB7-F971-A548-A0A2-6D55FF22336F}"/>
              </a:ext>
            </a:extLst>
          </p:cNvPr>
          <p:cNvPicPr>
            <a:picLocks noChangeAspect="1"/>
          </p:cNvPicPr>
          <p:nvPr/>
        </p:nvPicPr>
        <p:blipFill rotWithShape="1">
          <a:blip r:embed="rId5"/>
          <a:srcRect l="3273" t="36115" r="44227" b="20714"/>
          <a:stretch/>
        </p:blipFill>
        <p:spPr>
          <a:xfrm>
            <a:off x="5564323" y="1857955"/>
            <a:ext cx="6400801" cy="4537117"/>
          </a:xfrm>
          <a:prstGeom prst="rect">
            <a:avLst/>
          </a:prstGeom>
        </p:spPr>
      </p:pic>
      <p:sp>
        <p:nvSpPr>
          <p:cNvPr id="17" name="TextBox 16">
            <a:extLst>
              <a:ext uri="{FF2B5EF4-FFF2-40B4-BE49-F238E27FC236}">
                <a16:creationId xmlns:a16="http://schemas.microsoft.com/office/drawing/2014/main" id="{69878DBD-4FF4-C740-AD50-1BB6C1F9BC94}"/>
              </a:ext>
            </a:extLst>
          </p:cNvPr>
          <p:cNvSpPr txBox="1"/>
          <p:nvPr/>
        </p:nvSpPr>
        <p:spPr>
          <a:xfrm>
            <a:off x="448887" y="4671753"/>
            <a:ext cx="4488873" cy="1815882"/>
          </a:xfrm>
          <a:prstGeom prst="rect">
            <a:avLst/>
          </a:prstGeom>
          <a:noFill/>
        </p:spPr>
        <p:txBody>
          <a:bodyPr wrap="square" rtlCol="0">
            <a:spAutoFit/>
          </a:bodyPr>
          <a:lstStyle/>
          <a:p>
            <a:r>
              <a:rPr lang="en-US" sz="1600" dirty="0"/>
              <a:t>This analysis shows various stakeholders for Bellway PLC. They have been allocated accordingly across the four categories. Following this strategy will ensure Bellway follow guidelines, keep the correct people satisfied and maintain an overall efficient business strategy </a:t>
            </a:r>
          </a:p>
        </p:txBody>
      </p:sp>
      <p:sp>
        <p:nvSpPr>
          <p:cNvPr id="18" name="TextBox 17">
            <a:extLst>
              <a:ext uri="{FF2B5EF4-FFF2-40B4-BE49-F238E27FC236}">
                <a16:creationId xmlns:a16="http://schemas.microsoft.com/office/drawing/2014/main" id="{1EE85EDE-12E0-0542-9BF6-1D95293C9CD4}"/>
              </a:ext>
            </a:extLst>
          </p:cNvPr>
          <p:cNvSpPr txBox="1"/>
          <p:nvPr/>
        </p:nvSpPr>
        <p:spPr>
          <a:xfrm>
            <a:off x="6640185" y="6395072"/>
            <a:ext cx="4249075" cy="369332"/>
          </a:xfrm>
          <a:prstGeom prst="rect">
            <a:avLst/>
          </a:prstGeom>
          <a:noFill/>
        </p:spPr>
        <p:txBody>
          <a:bodyPr wrap="square" rtlCol="0">
            <a:spAutoFit/>
          </a:bodyPr>
          <a:lstStyle/>
          <a:p>
            <a:r>
              <a:rPr lang="en-US" b="1" dirty="0"/>
              <a:t>(</a:t>
            </a:r>
            <a:r>
              <a:rPr lang="en-US" sz="1400" b="1" dirty="0"/>
              <a:t>Phillips, R 2020. Assessment Component 1) </a:t>
            </a:r>
            <a:endParaRPr lang="en-US" b="1" dirty="0"/>
          </a:p>
        </p:txBody>
      </p:sp>
      <p:pic>
        <p:nvPicPr>
          <p:cNvPr id="2" name="Audio Recording 26 Oct 2020 at 17:23:45" descr="Audio Recording 26 Oct 2020 at 17:23:45">
            <a:hlinkClick r:id="" action="ppaction://media"/>
            <a:extLst>
              <a:ext uri="{FF2B5EF4-FFF2-40B4-BE49-F238E27FC236}">
                <a16:creationId xmlns:a16="http://schemas.microsoft.com/office/drawing/2014/main" id="{799DF508-EA51-A144-910C-168491F353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73719" y="333632"/>
            <a:ext cx="812800" cy="812800"/>
          </a:xfrm>
          <a:prstGeom prst="rect">
            <a:avLst/>
          </a:prstGeom>
        </p:spPr>
      </p:pic>
    </p:spTree>
    <p:extLst>
      <p:ext uri="{BB962C8B-B14F-4D97-AF65-F5344CB8AC3E}">
        <p14:creationId xmlns:p14="http://schemas.microsoft.com/office/powerpoint/2010/main" val="286535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3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90E94C8-AD06-EC42-B44A-083D9329F87D}"/>
              </a:ext>
            </a:extLst>
          </p:cNvPr>
          <p:cNvSpPr txBox="1"/>
          <p:nvPr/>
        </p:nvSpPr>
        <p:spPr>
          <a:xfrm>
            <a:off x="353403" y="236808"/>
            <a:ext cx="7665720" cy="523220"/>
          </a:xfrm>
          <a:prstGeom prst="rect">
            <a:avLst/>
          </a:prstGeom>
          <a:noFill/>
        </p:spPr>
        <p:txBody>
          <a:bodyPr wrap="square" rtlCol="0">
            <a:spAutoFit/>
          </a:bodyPr>
          <a:lstStyle/>
          <a:p>
            <a:r>
              <a:rPr lang="en-US" sz="2800" u="sng" dirty="0"/>
              <a:t>Sustainable Strategy for Bellway PLC</a:t>
            </a:r>
          </a:p>
        </p:txBody>
      </p:sp>
      <p:sp>
        <p:nvSpPr>
          <p:cNvPr id="5" name="TextBox 4">
            <a:extLst>
              <a:ext uri="{FF2B5EF4-FFF2-40B4-BE49-F238E27FC236}">
                <a16:creationId xmlns:a16="http://schemas.microsoft.com/office/drawing/2014/main" id="{7A5D899A-F5FD-5344-A066-8E7E201C95D6}"/>
              </a:ext>
            </a:extLst>
          </p:cNvPr>
          <p:cNvSpPr txBox="1"/>
          <p:nvPr/>
        </p:nvSpPr>
        <p:spPr>
          <a:xfrm>
            <a:off x="472440" y="932611"/>
            <a:ext cx="9128760" cy="1323439"/>
          </a:xfrm>
          <a:prstGeom prst="rect">
            <a:avLst/>
          </a:prstGeom>
          <a:noFill/>
        </p:spPr>
        <p:txBody>
          <a:bodyPr wrap="square" rtlCol="0">
            <a:spAutoFit/>
          </a:bodyPr>
          <a:lstStyle/>
          <a:p>
            <a:r>
              <a:rPr lang="en-US" sz="1600" dirty="0"/>
              <a:t>Bellway’s current strategy revolves around premium quality work and a highly skilled workforce to achieve it. This allows them to offer their customers this service at an affordable price due to the quantity of work carried out, which puts them ahead of competitors such as  </a:t>
            </a:r>
            <a:r>
              <a:rPr lang="en-US" sz="1600" dirty="0">
                <a:solidFill>
                  <a:srgbClr val="FF0000"/>
                </a:solidFill>
              </a:rPr>
              <a:t>Barratt Developments PLC, The Berkeley Place Holdings PLC </a:t>
            </a:r>
            <a:r>
              <a:rPr lang="en-US" sz="1600" dirty="0"/>
              <a:t>and</a:t>
            </a:r>
            <a:r>
              <a:rPr lang="en-US" sz="1600" dirty="0">
                <a:solidFill>
                  <a:srgbClr val="FF0000"/>
                </a:solidFill>
              </a:rPr>
              <a:t> Taylor Wimpey PLC</a:t>
            </a:r>
            <a:r>
              <a:rPr lang="en-US" sz="1600" dirty="0"/>
              <a:t>. </a:t>
            </a:r>
          </a:p>
        </p:txBody>
      </p:sp>
      <p:sp>
        <p:nvSpPr>
          <p:cNvPr id="6" name="TextBox 5">
            <a:extLst>
              <a:ext uri="{FF2B5EF4-FFF2-40B4-BE49-F238E27FC236}">
                <a16:creationId xmlns:a16="http://schemas.microsoft.com/office/drawing/2014/main" id="{FF2F4E84-B2DB-0C48-ACAA-68BC78DF5875}"/>
              </a:ext>
            </a:extLst>
          </p:cNvPr>
          <p:cNvSpPr txBox="1"/>
          <p:nvPr/>
        </p:nvSpPr>
        <p:spPr>
          <a:xfrm>
            <a:off x="472440" y="2256050"/>
            <a:ext cx="8763000" cy="1569660"/>
          </a:xfrm>
          <a:prstGeom prst="rect">
            <a:avLst/>
          </a:prstGeom>
          <a:noFill/>
        </p:spPr>
        <p:txBody>
          <a:bodyPr wrap="square" rtlCol="0">
            <a:spAutoFit/>
          </a:bodyPr>
          <a:lstStyle/>
          <a:p>
            <a:r>
              <a:rPr lang="en-US" sz="1600" dirty="0"/>
              <a:t>The Proposed Strategy:</a:t>
            </a:r>
          </a:p>
          <a:p>
            <a:endParaRPr lang="en-US" sz="1600" dirty="0"/>
          </a:p>
          <a:p>
            <a:pPr marL="285750" indent="-285750">
              <a:buFont typeface="Arial" panose="020B0604020202020204" pitchFamily="34" charset="0"/>
              <a:buChar char="•"/>
            </a:pPr>
            <a:r>
              <a:rPr lang="en-US" sz="1600" dirty="0"/>
              <a:t>Work alongside the Government to introduce a </a:t>
            </a:r>
            <a:r>
              <a:rPr lang="en-US" sz="1600" dirty="0">
                <a:solidFill>
                  <a:srgbClr val="00B050"/>
                </a:solidFill>
              </a:rPr>
              <a:t>‘Sustainable Housing Program’</a:t>
            </a:r>
          </a:p>
          <a:p>
            <a:pPr marL="285750" indent="-285750">
              <a:buFont typeface="Arial" panose="020B0604020202020204" pitchFamily="34" charset="0"/>
              <a:buChar char="•"/>
            </a:pPr>
            <a:r>
              <a:rPr lang="en-US" sz="1600" dirty="0"/>
              <a:t>This scheme will benefit their clients as well as the environment and the market </a:t>
            </a:r>
          </a:p>
          <a:p>
            <a:pPr marL="285750" indent="-285750">
              <a:buFont typeface="Arial" panose="020B0604020202020204" pitchFamily="34" charset="0"/>
              <a:buChar char="•"/>
            </a:pPr>
            <a:r>
              <a:rPr lang="en-US" sz="1600" dirty="0"/>
              <a:t>This program will introduce new products to the market, resulting in potentially new clientele, for example, younger, more environmentally conscious buyers.</a:t>
            </a:r>
          </a:p>
        </p:txBody>
      </p:sp>
      <p:pic>
        <p:nvPicPr>
          <p:cNvPr id="3" name="Picture 2">
            <a:extLst>
              <a:ext uri="{FF2B5EF4-FFF2-40B4-BE49-F238E27FC236}">
                <a16:creationId xmlns:a16="http://schemas.microsoft.com/office/drawing/2014/main" id="{B81C3BE4-5733-8243-A3C6-752B18E61878}"/>
              </a:ext>
            </a:extLst>
          </p:cNvPr>
          <p:cNvPicPr>
            <a:picLocks noChangeAspect="1"/>
          </p:cNvPicPr>
          <p:nvPr/>
        </p:nvPicPr>
        <p:blipFill>
          <a:blip r:embed="rId4"/>
          <a:stretch>
            <a:fillRect/>
          </a:stretch>
        </p:blipFill>
        <p:spPr>
          <a:xfrm>
            <a:off x="353403" y="3835308"/>
            <a:ext cx="4900465" cy="2856721"/>
          </a:xfrm>
          <a:prstGeom prst="rect">
            <a:avLst/>
          </a:prstGeom>
          <a:ln>
            <a:noFill/>
          </a:ln>
          <a:effectLst>
            <a:softEdge rad="112500"/>
          </a:effectLst>
        </p:spPr>
      </p:pic>
      <p:sp>
        <p:nvSpPr>
          <p:cNvPr id="7" name="TextBox 6">
            <a:extLst>
              <a:ext uri="{FF2B5EF4-FFF2-40B4-BE49-F238E27FC236}">
                <a16:creationId xmlns:a16="http://schemas.microsoft.com/office/drawing/2014/main" id="{F1D0E17B-C5D7-8D4B-AAE4-B3C541E18760}"/>
              </a:ext>
            </a:extLst>
          </p:cNvPr>
          <p:cNvSpPr txBox="1"/>
          <p:nvPr/>
        </p:nvSpPr>
        <p:spPr>
          <a:xfrm>
            <a:off x="6350402" y="4109506"/>
            <a:ext cx="4361935" cy="2308324"/>
          </a:xfrm>
          <a:prstGeom prst="rect">
            <a:avLst/>
          </a:prstGeom>
          <a:noFill/>
        </p:spPr>
        <p:txBody>
          <a:bodyPr wrap="square" rtlCol="0">
            <a:spAutoFit/>
          </a:bodyPr>
          <a:lstStyle/>
          <a:p>
            <a:r>
              <a:rPr lang="en-US" sz="1600" dirty="0"/>
              <a:t>This picture shows houses in their United Kingdom and their different EPC rates (Energy Performance Certificate). The lighter areas represent lower EPC rates, indicating a potential new market for Bellway with their new and upcoming strategy. A lot of areas in wales and Scotland are currently markets that are yet to be explored. </a:t>
            </a:r>
          </a:p>
        </p:txBody>
      </p:sp>
      <p:cxnSp>
        <p:nvCxnSpPr>
          <p:cNvPr id="11" name="Straight Arrow Connector 10">
            <a:extLst>
              <a:ext uri="{FF2B5EF4-FFF2-40B4-BE49-F238E27FC236}">
                <a16:creationId xmlns:a16="http://schemas.microsoft.com/office/drawing/2014/main" id="{FBD33D68-0F08-3549-9CD2-0063C618CE20}"/>
              </a:ext>
            </a:extLst>
          </p:cNvPr>
          <p:cNvCxnSpPr>
            <a:cxnSpLocks/>
          </p:cNvCxnSpPr>
          <p:nvPr/>
        </p:nvCxnSpPr>
        <p:spPr>
          <a:xfrm flipH="1" flipV="1">
            <a:off x="2014151" y="4621427"/>
            <a:ext cx="4103719" cy="632644"/>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7" name="Straight Arrow Connector 16">
            <a:extLst>
              <a:ext uri="{FF2B5EF4-FFF2-40B4-BE49-F238E27FC236}">
                <a16:creationId xmlns:a16="http://schemas.microsoft.com/office/drawing/2014/main" id="{DC4C88AC-F00C-C14E-B006-E7FD3F918E14}"/>
              </a:ext>
            </a:extLst>
          </p:cNvPr>
          <p:cNvCxnSpPr>
            <a:cxnSpLocks/>
          </p:cNvCxnSpPr>
          <p:nvPr/>
        </p:nvCxnSpPr>
        <p:spPr>
          <a:xfrm flipH="1">
            <a:off x="1745674" y="5263668"/>
            <a:ext cx="4372196" cy="172857"/>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pic>
        <p:nvPicPr>
          <p:cNvPr id="2" name="Audio Recording 26 Oct 2020 at 17:25:39" descr="Audio Recording 26 Oct 2020 at 17:25:39">
            <a:hlinkClick r:id="" action="ppaction://media"/>
            <a:extLst>
              <a:ext uri="{FF2B5EF4-FFF2-40B4-BE49-F238E27FC236}">
                <a16:creationId xmlns:a16="http://schemas.microsoft.com/office/drawing/2014/main" id="{7D1325D0-5E21-FF43-9069-E0C6029693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06760" y="353628"/>
            <a:ext cx="812800" cy="812800"/>
          </a:xfrm>
          <a:prstGeom prst="rect">
            <a:avLst/>
          </a:prstGeom>
        </p:spPr>
      </p:pic>
    </p:spTree>
    <p:extLst>
      <p:ext uri="{BB962C8B-B14F-4D97-AF65-F5344CB8AC3E}">
        <p14:creationId xmlns:p14="http://schemas.microsoft.com/office/powerpoint/2010/main" val="367871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4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FB82F8-6AD4-E343-803A-BE3DC94EDCC6}"/>
              </a:ext>
            </a:extLst>
          </p:cNvPr>
          <p:cNvSpPr txBox="1"/>
          <p:nvPr/>
        </p:nvSpPr>
        <p:spPr>
          <a:xfrm>
            <a:off x="518160" y="518160"/>
            <a:ext cx="10134600" cy="2339102"/>
          </a:xfrm>
          <a:prstGeom prst="rect">
            <a:avLst/>
          </a:prstGeom>
          <a:noFill/>
        </p:spPr>
        <p:txBody>
          <a:bodyPr wrap="square" rtlCol="0">
            <a:spAutoFit/>
          </a:bodyPr>
          <a:lstStyle/>
          <a:p>
            <a:r>
              <a:rPr lang="en-US" dirty="0"/>
              <a:t>The Government are currently undergoing a green housing program that could potentially be a new avenue for Bellway to explore. This program involves: </a:t>
            </a:r>
          </a:p>
          <a:p>
            <a:endParaRPr lang="en-US" dirty="0"/>
          </a:p>
          <a:p>
            <a:pPr marL="285750" indent="-285750">
              <a:buFont typeface="Arial" panose="020B0604020202020204" pitchFamily="34" charset="0"/>
              <a:buChar char="•"/>
            </a:pPr>
            <a:r>
              <a:rPr lang="en-US" dirty="0"/>
              <a:t>New builds will have to meet new requirements standards, meaning a decrease in carbon emissions for future generations. </a:t>
            </a:r>
          </a:p>
          <a:p>
            <a:pPr marL="285750" indent="-285750">
              <a:buFont typeface="Arial" panose="020B0604020202020204" pitchFamily="34" charset="0"/>
              <a:buChar char="•"/>
            </a:pPr>
            <a:r>
              <a:rPr lang="en-US" dirty="0"/>
              <a:t>Alternating the current planning rules to create a system that caters for all.</a:t>
            </a:r>
          </a:p>
          <a:p>
            <a:pPr marL="285750" indent="-285750">
              <a:buFont typeface="Arial" panose="020B0604020202020204" pitchFamily="34" charset="0"/>
              <a:buChar char="•"/>
            </a:pPr>
            <a:r>
              <a:rPr lang="en-US" dirty="0"/>
              <a:t>Government promoting the design manual of building beautiful new homes. </a:t>
            </a:r>
          </a:p>
          <a:p>
            <a:r>
              <a:rPr lang="en-US" sz="2000" b="1" dirty="0"/>
              <a:t>(</a:t>
            </a:r>
            <a:r>
              <a:rPr lang="en-US" sz="2000" b="1" dirty="0" err="1"/>
              <a:t>Gov.Uk</a:t>
            </a:r>
            <a:r>
              <a:rPr lang="en-US" sz="2000" b="1" dirty="0"/>
              <a:t>, 01</a:t>
            </a:r>
            <a:r>
              <a:rPr lang="en-US" sz="2000" b="1" baseline="30000" dirty="0"/>
              <a:t>st</a:t>
            </a:r>
            <a:r>
              <a:rPr lang="en-US" sz="2000" b="1" dirty="0"/>
              <a:t> of October, 2019) </a:t>
            </a:r>
          </a:p>
        </p:txBody>
      </p:sp>
      <p:sp>
        <p:nvSpPr>
          <p:cNvPr id="7" name="TextBox 6">
            <a:extLst>
              <a:ext uri="{FF2B5EF4-FFF2-40B4-BE49-F238E27FC236}">
                <a16:creationId xmlns:a16="http://schemas.microsoft.com/office/drawing/2014/main" id="{E0C84B43-1A04-014E-8A36-7F1571CC25D5}"/>
              </a:ext>
            </a:extLst>
          </p:cNvPr>
          <p:cNvSpPr txBox="1"/>
          <p:nvPr/>
        </p:nvSpPr>
        <p:spPr>
          <a:xfrm>
            <a:off x="731520" y="3230880"/>
            <a:ext cx="10439400" cy="923330"/>
          </a:xfrm>
          <a:prstGeom prst="rect">
            <a:avLst/>
          </a:prstGeom>
          <a:noFill/>
        </p:spPr>
        <p:txBody>
          <a:bodyPr wrap="square" rtlCol="0">
            <a:spAutoFit/>
          </a:bodyPr>
          <a:lstStyle/>
          <a:p>
            <a:r>
              <a:rPr lang="en-US" dirty="0"/>
              <a:t>The new standard will see fossil fuel heating systems, such as gas boilers, banned from new builds by 2025. These will inevitably be replaced by a more modern, environmentally friendly solution, such as air source heat pumps and cutting - edge solar panels. </a:t>
            </a:r>
          </a:p>
        </p:txBody>
      </p:sp>
      <p:sp>
        <p:nvSpPr>
          <p:cNvPr id="8" name="TextBox 7">
            <a:extLst>
              <a:ext uri="{FF2B5EF4-FFF2-40B4-BE49-F238E27FC236}">
                <a16:creationId xmlns:a16="http://schemas.microsoft.com/office/drawing/2014/main" id="{30851355-7DE3-E846-90DB-F3389812DF2C}"/>
              </a:ext>
            </a:extLst>
          </p:cNvPr>
          <p:cNvSpPr txBox="1"/>
          <p:nvPr/>
        </p:nvSpPr>
        <p:spPr>
          <a:xfrm>
            <a:off x="731520" y="4527828"/>
            <a:ext cx="9921240" cy="1231106"/>
          </a:xfrm>
          <a:prstGeom prst="rect">
            <a:avLst/>
          </a:prstGeom>
          <a:noFill/>
        </p:spPr>
        <p:txBody>
          <a:bodyPr wrap="square" rtlCol="0">
            <a:spAutoFit/>
          </a:bodyPr>
          <a:lstStyle/>
          <a:p>
            <a:r>
              <a:rPr lang="en-US" i="1" dirty="0"/>
              <a:t>”Building new homes isn’t just about bricks and mortar; I want to ensure everyone, including developers, do their bit to protect the environment and give the next generation beautiful, environmentally friendly homes that local communities can support” </a:t>
            </a:r>
            <a:r>
              <a:rPr lang="en-US" sz="2000" b="1" dirty="0"/>
              <a:t>(Rt Hon Robert </a:t>
            </a:r>
            <a:r>
              <a:rPr lang="en-US" sz="2000" b="1" dirty="0" err="1"/>
              <a:t>Jenerick</a:t>
            </a:r>
            <a:r>
              <a:rPr lang="en-US" sz="2000" b="1" dirty="0"/>
              <a:t> MP) </a:t>
            </a:r>
            <a:endParaRPr lang="en-US" i="1" dirty="0"/>
          </a:p>
        </p:txBody>
      </p:sp>
      <p:pic>
        <p:nvPicPr>
          <p:cNvPr id="2" name="Audio Recording 26 Oct 2020 at 17:27:25" descr="Audio Recording 26 Oct 2020 at 17:27:25">
            <a:hlinkClick r:id="" action="ppaction://media"/>
            <a:extLst>
              <a:ext uri="{FF2B5EF4-FFF2-40B4-BE49-F238E27FC236}">
                <a16:creationId xmlns:a16="http://schemas.microsoft.com/office/drawing/2014/main" id="{F4E8A4FF-7F47-DA4C-9506-1F9B86F70B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64520" y="518160"/>
            <a:ext cx="812800" cy="812800"/>
          </a:xfrm>
          <a:prstGeom prst="rect">
            <a:avLst/>
          </a:prstGeom>
        </p:spPr>
      </p:pic>
    </p:spTree>
    <p:extLst>
      <p:ext uri="{BB962C8B-B14F-4D97-AF65-F5344CB8AC3E}">
        <p14:creationId xmlns:p14="http://schemas.microsoft.com/office/powerpoint/2010/main" val="3524485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1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F973E97-04B6-4142-A14C-4F1431AE5133}"/>
              </a:ext>
            </a:extLst>
          </p:cNvPr>
          <p:cNvSpPr txBox="1"/>
          <p:nvPr/>
        </p:nvSpPr>
        <p:spPr>
          <a:xfrm>
            <a:off x="310342" y="217115"/>
            <a:ext cx="5785658" cy="400110"/>
          </a:xfrm>
          <a:prstGeom prst="rect">
            <a:avLst/>
          </a:prstGeom>
          <a:noFill/>
        </p:spPr>
        <p:txBody>
          <a:bodyPr wrap="square" rtlCol="0">
            <a:spAutoFit/>
          </a:bodyPr>
          <a:lstStyle/>
          <a:p>
            <a:r>
              <a:rPr lang="en-US" sz="2000" u="sng" dirty="0"/>
              <a:t>References</a:t>
            </a:r>
          </a:p>
        </p:txBody>
      </p:sp>
      <p:sp>
        <p:nvSpPr>
          <p:cNvPr id="6" name="Rectangle 5">
            <a:extLst>
              <a:ext uri="{FF2B5EF4-FFF2-40B4-BE49-F238E27FC236}">
                <a16:creationId xmlns:a16="http://schemas.microsoft.com/office/drawing/2014/main" id="{30173295-4CC4-5E49-9441-F987963D062A}"/>
              </a:ext>
            </a:extLst>
          </p:cNvPr>
          <p:cNvSpPr/>
          <p:nvPr/>
        </p:nvSpPr>
        <p:spPr>
          <a:xfrm>
            <a:off x="310342" y="962407"/>
            <a:ext cx="10461171" cy="5478423"/>
          </a:xfrm>
          <a:prstGeom prst="rect">
            <a:avLst/>
          </a:prstGeom>
        </p:spPr>
        <p:txBody>
          <a:bodyPr wrap="square">
            <a:spAutoFit/>
          </a:bodyPr>
          <a:lstStyle/>
          <a:p>
            <a:r>
              <a:rPr lang="en-US" sz="1400" dirty="0">
                <a:latin typeface="Times New Roman" panose="02020603050405020304" pitchFamily="18" charset="0"/>
                <a:ea typeface="Calibri" panose="020F0502020204030204" pitchFamily="34" charset="0"/>
                <a:cs typeface="Times New Roman" panose="02020603050405020304" pitchFamily="18" charset="0"/>
              </a:rPr>
              <a:t>Johnson and Scholes, 1999. P10. Strategic Use of Evaluation and Performance Measurement.  Retrieved from: </a:t>
            </a:r>
            <a:r>
              <a:rPr lang="en-US"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http://libqual.org/documents/admin/ford.pdf</a:t>
            </a:r>
            <a:r>
              <a:rPr lang="en-US" sz="1400" dirty="0">
                <a:latin typeface="Times New Roman" panose="02020603050405020304" pitchFamily="18" charset="0"/>
                <a:ea typeface="Calibri" panose="020F0502020204030204" pitchFamily="34" charset="0"/>
                <a:cs typeface="Times New Roman" panose="02020603050405020304" pitchFamily="18" charset="0"/>
              </a:rPr>
              <a:t> (Accessed on 22/10/2020)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Porter, M. 1980. Competitive Strategy – Techniques for Analyzing Industries and Competitors (Accessed on 22/10/2020)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Mintzberg, H. The Strategy, Concept 1: Five Ps of Strategy. October 1</a:t>
            </a:r>
            <a:r>
              <a:rPr lang="en-US" sz="1400" baseline="30000" dirty="0">
                <a:latin typeface="Times New Roman" panose="02020603050405020304" pitchFamily="18" charset="0"/>
                <a:ea typeface="Calibri" panose="020F0502020204030204" pitchFamily="34" charset="0"/>
                <a:cs typeface="Times New Roman" panose="02020603050405020304" pitchFamily="18" charset="0"/>
              </a:rPr>
              <a:t>st</a:t>
            </a:r>
            <a:r>
              <a:rPr lang="en-US" sz="1400" dirty="0">
                <a:latin typeface="Times New Roman" panose="02020603050405020304" pitchFamily="18" charset="0"/>
                <a:ea typeface="Calibri" panose="020F0502020204030204" pitchFamily="34" charset="0"/>
                <a:cs typeface="Times New Roman" panose="02020603050405020304" pitchFamily="18" charset="0"/>
              </a:rPr>
              <a:t> 1987. Retrieved from: </a:t>
            </a:r>
            <a:r>
              <a:rPr lang="en-US"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https://journals.sagepub.com/doi/abs/10.2307/41165263#articleCitationDownloadContainer</a:t>
            </a:r>
            <a:r>
              <a:rPr lang="en-US" sz="14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(Accessed on 22/10/2020)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err="1">
                <a:latin typeface="Times New Roman" panose="02020603050405020304" pitchFamily="18" charset="0"/>
                <a:ea typeface="Calibri" panose="020F0502020204030204" pitchFamily="34" charset="0"/>
                <a:cs typeface="Times New Roman" panose="02020603050405020304" pitchFamily="18" charset="0"/>
              </a:rPr>
              <a:t>Rumelt</a:t>
            </a:r>
            <a:r>
              <a:rPr lang="en-US" sz="1400" dirty="0">
                <a:latin typeface="Times New Roman" panose="02020603050405020304" pitchFamily="18" charset="0"/>
                <a:ea typeface="Calibri" panose="020F0502020204030204" pitchFamily="34" charset="0"/>
                <a:cs typeface="Times New Roman" panose="02020603050405020304" pitchFamily="18" charset="0"/>
              </a:rPr>
              <a:t>, R. Strategic Management Journal 1991. (Accessed on 22/10/2020)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Bellway PLC, 2018. About Us. Retrieved from: </a:t>
            </a:r>
            <a:r>
              <a:rPr lang="en-US"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rPr>
              <a:t>https://www.bellway.co.uk/about-us</a:t>
            </a:r>
            <a:r>
              <a:rPr lang="en-US" sz="1400" dirty="0">
                <a:latin typeface="Times New Roman" panose="02020603050405020304" pitchFamily="18" charset="0"/>
                <a:ea typeface="Calibri" panose="020F0502020204030204" pitchFamily="34" charset="0"/>
                <a:cs typeface="Times New Roman" panose="02020603050405020304" pitchFamily="18" charset="0"/>
              </a:rPr>
              <a:t> (Accessed on 22/10/2020)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Map of Bellway Stores in the United Kingdom. Retrieved from: </a:t>
            </a:r>
            <a:r>
              <a:rPr lang="en-US"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rPr>
              <a:t>https://www.google.com/maps/search/bellway+plc+all+stores/@52.6150842,-3.2985696,7z</a:t>
            </a:r>
            <a:r>
              <a:rPr lang="en-US" sz="1400" dirty="0">
                <a:latin typeface="Times New Roman" panose="02020603050405020304" pitchFamily="18" charset="0"/>
                <a:ea typeface="Calibri" panose="020F0502020204030204" pitchFamily="34" charset="0"/>
                <a:cs typeface="Times New Roman" panose="02020603050405020304" pitchFamily="18" charset="0"/>
              </a:rPr>
              <a:t> (Accessed on 23/10/2020)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Picture of Bellway Site Clearing. Retrieved from: </a:t>
            </a:r>
            <a:r>
              <a:rPr lang="en-US"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rPr>
              <a:t>https://www.google.com/url?sa=i&amp;url=http%3A%2F%2Fwww.nricivils.co.uk%2Fbellway-homes-warboys-cambridgeshire%2F&amp;psig=AOvVaw2oJSMfSxVYwQnA2Xo5bden&amp;ust=1603563047392000&amp;source=images&amp;cd=vfe&amp;ved=0CAIQjRxqFwoTCLjYmoCoy-wCFQAAAAAdAAAAABAJ</a:t>
            </a:r>
            <a:r>
              <a:rPr lang="en-US" sz="1400" dirty="0">
                <a:latin typeface="Times New Roman" panose="02020603050405020304" pitchFamily="18" charset="0"/>
                <a:ea typeface="Calibri" panose="020F0502020204030204" pitchFamily="34" charset="0"/>
                <a:cs typeface="Times New Roman" panose="02020603050405020304" pitchFamily="18" charset="0"/>
              </a:rPr>
              <a:t> (Accessed on 23/10/2020)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Picture of Bellway Foundation Preparation. Retrieved from: </a:t>
            </a:r>
            <a:r>
              <a:rPr lang="en-US"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9"/>
              </a:rPr>
              <a:t>https://www.google.com/url?sa=i&amp;url=https%3A%2F%2Fwww.cityam.com%2Fcoronavirus-bellway-scraps-dividend-and-warns-of-substantial-disruption%2F&amp;psig=AOvVaw0ohd2_bEPrFdCtTTt3rXea&amp;ust=1603563624051000&amp;source=images&amp;cd=vfe&amp;ved=0CAIQjRxqFwoTCNiSxJOqy-wCFQAAAAAdAAAAABAE</a:t>
            </a:r>
            <a:r>
              <a:rPr lang="en-US" sz="1400" dirty="0">
                <a:latin typeface="Times New Roman" panose="02020603050405020304" pitchFamily="18" charset="0"/>
                <a:ea typeface="Calibri" panose="020F0502020204030204" pitchFamily="34" charset="0"/>
                <a:cs typeface="Times New Roman" panose="02020603050405020304" pitchFamily="18" charset="0"/>
              </a:rPr>
              <a:t> (Accessed on 23/10/2020)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Audio Recording 26 Oct 2020 at 17:44:31" descr="Audio Recording 26 Oct 2020 at 17:44:31">
            <a:hlinkClick r:id="" action="ppaction://media"/>
            <a:extLst>
              <a:ext uri="{FF2B5EF4-FFF2-40B4-BE49-F238E27FC236}">
                <a16:creationId xmlns:a16="http://schemas.microsoft.com/office/drawing/2014/main" id="{9680430F-228D-4345-84E7-CB3A7D91DF6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578841" y="556007"/>
            <a:ext cx="812800" cy="812800"/>
          </a:xfrm>
          <a:prstGeom prst="rect">
            <a:avLst/>
          </a:prstGeom>
        </p:spPr>
      </p:pic>
    </p:spTree>
    <p:extLst>
      <p:ext uri="{BB962C8B-B14F-4D97-AF65-F5344CB8AC3E}">
        <p14:creationId xmlns:p14="http://schemas.microsoft.com/office/powerpoint/2010/main" val="252874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6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DA60C5E-5D82-C949-BCFC-55D54B3819EA}"/>
              </a:ext>
            </a:extLst>
          </p:cNvPr>
          <p:cNvSpPr/>
          <p:nvPr/>
        </p:nvSpPr>
        <p:spPr>
          <a:xfrm>
            <a:off x="598714" y="474345"/>
            <a:ext cx="9508672" cy="5909310"/>
          </a:xfrm>
          <a:prstGeom prst="rect">
            <a:avLst/>
          </a:prstGeom>
        </p:spPr>
        <p:txBody>
          <a:bodyPr wrap="square">
            <a:spAutoFit/>
          </a:bodyPr>
          <a:lstStyle/>
          <a:p>
            <a:r>
              <a:rPr lang="en-GB" sz="1400" dirty="0">
                <a:latin typeface="Calibri" panose="020F0502020204030204" pitchFamily="34" charset="0"/>
                <a:ea typeface="Calibri" panose="020F0502020204030204" pitchFamily="34" charset="0"/>
                <a:cs typeface="Times New Roman" panose="02020603050405020304" pitchFamily="18" charset="0"/>
              </a:rPr>
              <a:t>Bellway PLC. Additions. Retrieved from: </a:t>
            </a:r>
            <a:r>
              <a:rPr lang="en-GB" sz="1400" dirty="0">
                <a:latin typeface="Calibri" panose="020F0502020204030204" pitchFamily="34" charset="0"/>
                <a:ea typeface="Calibri" panose="020F0502020204030204" pitchFamily="34" charset="0"/>
                <a:cs typeface="Times New Roman" panose="02020603050405020304" pitchFamily="18" charset="0"/>
                <a:hlinkClick r:id="rId2"/>
              </a:rPr>
              <a:t>https://www.bellway.co.uk/buying-with-bellway/additions</a:t>
            </a:r>
            <a:r>
              <a:rPr lang="en-GB" sz="1400" dirty="0">
                <a:latin typeface="Calibri" panose="020F0502020204030204" pitchFamily="34" charset="0"/>
                <a:ea typeface="Calibri" panose="020F0502020204030204" pitchFamily="34" charset="0"/>
                <a:cs typeface="Times New Roman" panose="02020603050405020304" pitchFamily="18" charset="0"/>
              </a:rPr>
              <a:t> (Accessed on 23/10/2020) </a:t>
            </a:r>
          </a:p>
          <a:p>
            <a:r>
              <a:rPr lang="en-GB" sz="1400" dirty="0">
                <a:latin typeface="Calibri" panose="020F0502020204030204" pitchFamily="34" charset="0"/>
                <a:ea typeface="Calibri" panose="020F0502020204030204" pitchFamily="34" charset="0"/>
                <a:cs typeface="Times New Roman" panose="02020603050405020304" pitchFamily="18" charset="0"/>
              </a:rPr>
              <a:t> </a:t>
            </a:r>
          </a:p>
          <a:p>
            <a:r>
              <a:rPr lang="en-GB" sz="1400" dirty="0" err="1">
                <a:latin typeface="Calibri" panose="020F0502020204030204" pitchFamily="34" charset="0"/>
                <a:ea typeface="Calibri" panose="020F0502020204030204" pitchFamily="34" charset="0"/>
                <a:cs typeface="Times New Roman" panose="02020603050405020304" pitchFamily="18" charset="0"/>
              </a:rPr>
              <a:t>Gov.UK</a:t>
            </a:r>
            <a:r>
              <a:rPr lang="en-GB" sz="1400" dirty="0">
                <a:latin typeface="Calibri" panose="020F0502020204030204" pitchFamily="34" charset="0"/>
                <a:ea typeface="Calibri" panose="020F0502020204030204" pitchFamily="34" charset="0"/>
                <a:cs typeface="Times New Roman" panose="02020603050405020304" pitchFamily="18" charset="0"/>
              </a:rPr>
              <a:t>. (Ministry of housing, communities and local government) Housing Secretary Unveils Green Housing Revelation. Retrieved from: </a:t>
            </a:r>
            <a:r>
              <a:rPr lang="en-GB" sz="1400" dirty="0">
                <a:latin typeface="Calibri" panose="020F0502020204030204" pitchFamily="34" charset="0"/>
                <a:ea typeface="Calibri" panose="020F0502020204030204" pitchFamily="34" charset="0"/>
                <a:cs typeface="Times New Roman" panose="02020603050405020304" pitchFamily="18" charset="0"/>
                <a:hlinkClick r:id="rId3"/>
              </a:rPr>
              <a:t>https://www.gov.uk/government/news/housing-secretary-unveils-green-housing-revolution</a:t>
            </a:r>
            <a:r>
              <a:rPr lang="en-GB" sz="1400" dirty="0">
                <a:latin typeface="Calibri" panose="020F0502020204030204" pitchFamily="34" charset="0"/>
                <a:ea typeface="Calibri" panose="020F0502020204030204" pitchFamily="34" charset="0"/>
                <a:cs typeface="Times New Roman" panose="02020603050405020304" pitchFamily="18" charset="0"/>
              </a:rPr>
              <a:t> (Accessed on 23/10/2020) </a:t>
            </a:r>
          </a:p>
          <a:p>
            <a:r>
              <a:rPr lang="en-GB" sz="1400" dirty="0">
                <a:latin typeface="Calibri" panose="020F0502020204030204" pitchFamily="34" charset="0"/>
                <a:ea typeface="Calibri" panose="020F0502020204030204" pitchFamily="34" charset="0"/>
                <a:cs typeface="Times New Roman" panose="02020603050405020304" pitchFamily="18" charset="0"/>
              </a:rPr>
              <a:t> </a:t>
            </a:r>
          </a:p>
          <a:p>
            <a:r>
              <a:rPr lang="en-GB" sz="1400" dirty="0">
                <a:latin typeface="Calibri" panose="020F0502020204030204" pitchFamily="34" charset="0"/>
                <a:ea typeface="Calibri" panose="020F0502020204030204" pitchFamily="34" charset="0"/>
                <a:cs typeface="Times New Roman" panose="02020603050405020304" pitchFamily="18" charset="0"/>
              </a:rPr>
              <a:t>Rt Hon Robert </a:t>
            </a:r>
            <a:r>
              <a:rPr lang="en-GB" sz="1400" dirty="0" err="1">
                <a:latin typeface="Calibri" panose="020F0502020204030204" pitchFamily="34" charset="0"/>
                <a:ea typeface="Calibri" panose="020F0502020204030204" pitchFamily="34" charset="0"/>
                <a:cs typeface="Times New Roman" panose="02020603050405020304" pitchFamily="18" charset="0"/>
              </a:rPr>
              <a:t>Jenerick</a:t>
            </a:r>
            <a:r>
              <a:rPr lang="en-GB" sz="1400" dirty="0">
                <a:latin typeface="Calibri" panose="020F0502020204030204" pitchFamily="34" charset="0"/>
                <a:ea typeface="Calibri" panose="020F0502020204030204" pitchFamily="34" charset="0"/>
                <a:cs typeface="Times New Roman" panose="02020603050405020304" pitchFamily="18" charset="0"/>
              </a:rPr>
              <a:t> MP. </a:t>
            </a:r>
            <a:r>
              <a:rPr lang="en-GB" sz="1400" dirty="0" err="1">
                <a:latin typeface="Calibri" panose="020F0502020204030204" pitchFamily="34" charset="0"/>
                <a:ea typeface="Calibri" panose="020F0502020204030204" pitchFamily="34" charset="0"/>
                <a:cs typeface="Times New Roman" panose="02020603050405020304" pitchFamily="18" charset="0"/>
              </a:rPr>
              <a:t>Retrived</a:t>
            </a:r>
            <a:r>
              <a:rPr lang="en-GB" sz="1400" dirty="0">
                <a:latin typeface="Calibri" panose="020F0502020204030204" pitchFamily="34" charset="0"/>
                <a:ea typeface="Calibri" panose="020F0502020204030204" pitchFamily="34" charset="0"/>
                <a:cs typeface="Times New Roman" panose="02020603050405020304" pitchFamily="18" charset="0"/>
              </a:rPr>
              <a:t> from: </a:t>
            </a:r>
            <a:r>
              <a:rPr lang="en-GB" sz="1400" dirty="0">
                <a:latin typeface="Calibri" panose="020F0502020204030204" pitchFamily="34" charset="0"/>
                <a:ea typeface="Calibri" panose="020F0502020204030204" pitchFamily="34" charset="0"/>
                <a:cs typeface="Times New Roman" panose="02020603050405020304" pitchFamily="18" charset="0"/>
                <a:hlinkClick r:id="rId3"/>
              </a:rPr>
              <a:t>https://www.gov.uk/government/news/housing-secretary-unveils-green-housing-revolution</a:t>
            </a:r>
            <a:r>
              <a:rPr lang="en-GB" sz="1400" dirty="0">
                <a:latin typeface="Calibri" panose="020F0502020204030204" pitchFamily="34" charset="0"/>
                <a:ea typeface="Calibri" panose="020F0502020204030204" pitchFamily="34" charset="0"/>
                <a:cs typeface="Times New Roman" panose="02020603050405020304" pitchFamily="18" charset="0"/>
              </a:rPr>
              <a:t> (Accessed on 23/10/2020) </a:t>
            </a:r>
          </a:p>
          <a:p>
            <a:r>
              <a:rPr lang="en-GB" sz="1400" dirty="0">
                <a:latin typeface="Calibri" panose="020F0502020204030204" pitchFamily="34" charset="0"/>
                <a:ea typeface="Calibri" panose="020F0502020204030204" pitchFamily="34" charset="0"/>
                <a:cs typeface="Times New Roman" panose="02020603050405020304" pitchFamily="18" charset="0"/>
              </a:rPr>
              <a:t> </a:t>
            </a:r>
          </a:p>
          <a:p>
            <a:r>
              <a:rPr lang="en-GB" sz="1400" dirty="0" err="1">
                <a:latin typeface="Calibri" panose="020F0502020204030204" pitchFamily="34" charset="0"/>
                <a:ea typeface="Calibri" panose="020F0502020204030204" pitchFamily="34" charset="0"/>
                <a:cs typeface="Times New Roman" panose="02020603050405020304" pitchFamily="18" charset="0"/>
              </a:rPr>
              <a:t>Gov.Uk</a:t>
            </a:r>
            <a:r>
              <a:rPr lang="en-GB" sz="1400" dirty="0">
                <a:latin typeface="Calibri" panose="020F0502020204030204" pitchFamily="34" charset="0"/>
                <a:ea typeface="Calibri" panose="020F0502020204030204" pitchFamily="34" charset="0"/>
                <a:cs typeface="Times New Roman" panose="02020603050405020304" pitchFamily="18" charset="0"/>
              </a:rPr>
              <a:t> – Equality Act 2010. Retrieved from: </a:t>
            </a:r>
            <a:r>
              <a:rPr lang="en-US" sz="1400" dirty="0">
                <a:latin typeface="Calibri" panose="020F0502020204030204" pitchFamily="34" charset="0"/>
                <a:ea typeface="Calibri" panose="020F0502020204030204" pitchFamily="34" charset="0"/>
                <a:cs typeface="Times New Roman" panose="02020603050405020304" pitchFamily="18" charset="0"/>
                <a:hlinkClick r:id="rId4"/>
              </a:rPr>
              <a:t>https://www.gov.uk/guidance/equality-act-2010-guidance</a:t>
            </a:r>
            <a:r>
              <a:rPr lang="en-GB" sz="1400" dirty="0">
                <a:latin typeface="Calibri" panose="020F0502020204030204" pitchFamily="34" charset="0"/>
                <a:ea typeface="Calibri" panose="020F0502020204030204" pitchFamily="34" charset="0"/>
                <a:cs typeface="Times New Roman" panose="02020603050405020304" pitchFamily="18" charset="0"/>
              </a:rPr>
              <a:t> (Accessed on 23/10/2020) </a:t>
            </a:r>
          </a:p>
          <a:p>
            <a:r>
              <a:rPr lang="en-GB" sz="1400" dirty="0">
                <a:latin typeface="Calibri" panose="020F0502020204030204" pitchFamily="34" charset="0"/>
                <a:ea typeface="Calibri" panose="020F0502020204030204" pitchFamily="34" charset="0"/>
                <a:cs typeface="Times New Roman" panose="02020603050405020304" pitchFamily="18" charset="0"/>
              </a:rPr>
              <a:t> </a:t>
            </a:r>
          </a:p>
          <a:p>
            <a:r>
              <a:rPr lang="en-GB" sz="1400" dirty="0">
                <a:latin typeface="Calibri" panose="020F0502020204030204" pitchFamily="34" charset="0"/>
                <a:ea typeface="Calibri" panose="020F0502020204030204" pitchFamily="34" charset="0"/>
                <a:cs typeface="Times New Roman" panose="02020603050405020304" pitchFamily="18" charset="0"/>
              </a:rPr>
              <a:t>Phillips, R. October 2020. Assessment Component 1 – Full analysis of the internal and external environment of Bellway Homes. Retrieved from: </a:t>
            </a:r>
            <a:r>
              <a:rPr lang="en-GB" sz="1400" dirty="0">
                <a:latin typeface="Calibri" panose="020F0502020204030204" pitchFamily="34" charset="0"/>
                <a:ea typeface="Calibri" panose="020F0502020204030204" pitchFamily="34" charset="0"/>
                <a:cs typeface="Times New Roman" panose="02020603050405020304" pitchFamily="18" charset="0"/>
                <a:hlinkClick r:id="rId5"/>
              </a:rPr>
              <a:t>https://moodle.uwtsd.ac.uk/mod/turnitintooltwo/view.php?id=289554</a:t>
            </a:r>
            <a:r>
              <a:rPr lang="en-GB" sz="1400" dirty="0">
                <a:latin typeface="Calibri" panose="020F0502020204030204" pitchFamily="34" charset="0"/>
                <a:ea typeface="Calibri" panose="020F0502020204030204" pitchFamily="34" charset="0"/>
                <a:cs typeface="Times New Roman" panose="02020603050405020304" pitchFamily="18" charset="0"/>
              </a:rPr>
              <a:t> (Accessed on 23/10/2020) </a:t>
            </a:r>
          </a:p>
          <a:p>
            <a:r>
              <a:rPr lang="en-GB" sz="1400" dirty="0">
                <a:latin typeface="Calibri" panose="020F0502020204030204" pitchFamily="34" charset="0"/>
                <a:ea typeface="Calibri" panose="020F0502020204030204" pitchFamily="34" charset="0"/>
                <a:cs typeface="Times New Roman" panose="02020603050405020304" pitchFamily="18" charset="0"/>
              </a:rPr>
              <a:t> </a:t>
            </a:r>
          </a:p>
          <a:p>
            <a:r>
              <a:rPr lang="en-GB" sz="1400" dirty="0">
                <a:latin typeface="Calibri" panose="020F0502020204030204" pitchFamily="34" charset="0"/>
                <a:ea typeface="Calibri" panose="020F0502020204030204" pitchFamily="34" charset="0"/>
                <a:cs typeface="Times New Roman" panose="02020603050405020304" pitchFamily="18" charset="0"/>
              </a:rPr>
              <a:t>Johnson et al 2011. Retrieved from: </a:t>
            </a:r>
            <a:r>
              <a:rPr lang="en-GB" sz="1400" dirty="0">
                <a:latin typeface="Calibri" panose="020F0502020204030204" pitchFamily="34" charset="0"/>
                <a:ea typeface="Calibri" panose="020F0502020204030204" pitchFamily="34" charset="0"/>
                <a:cs typeface="Times New Roman" panose="02020603050405020304" pitchFamily="18" charset="0"/>
                <a:hlinkClick r:id="rId6"/>
              </a:rPr>
              <a:t>https://moodle.uwtsd.ac.uk</a:t>
            </a:r>
            <a:r>
              <a:rPr lang="en-US" sz="1400" dirty="0">
                <a:latin typeface="Calibri" panose="020F0502020204030204" pitchFamily="34" charset="0"/>
                <a:ea typeface="Calibri" panose="020F0502020204030204" pitchFamily="34" charset="0"/>
                <a:cs typeface="Times New Roman" panose="02020603050405020304" pitchFamily="18" charset="0"/>
              </a:rPr>
              <a:t> </a:t>
            </a:r>
            <a:r>
              <a:rPr lang="en-GB" sz="1400" dirty="0">
                <a:latin typeface="Calibri" panose="020F0502020204030204" pitchFamily="34" charset="0"/>
                <a:ea typeface="Calibri" panose="020F0502020204030204" pitchFamily="34" charset="0"/>
                <a:cs typeface="Times New Roman" panose="02020603050405020304" pitchFamily="18" charset="0"/>
              </a:rPr>
              <a:t>(Accessed on 23/10/2020) </a:t>
            </a:r>
          </a:p>
          <a:p>
            <a:r>
              <a:rPr lang="en-GB" sz="1400" dirty="0">
                <a:latin typeface="Calibri" panose="020F0502020204030204" pitchFamily="34" charset="0"/>
                <a:ea typeface="Calibri" panose="020F0502020204030204" pitchFamily="34" charset="0"/>
                <a:cs typeface="Times New Roman" panose="02020603050405020304" pitchFamily="18" charset="0"/>
              </a:rPr>
              <a:t> </a:t>
            </a:r>
          </a:p>
          <a:p>
            <a:r>
              <a:rPr lang="en-GB" sz="1400" dirty="0">
                <a:latin typeface="Calibri" panose="020F0502020204030204" pitchFamily="34" charset="0"/>
                <a:ea typeface="Calibri" panose="020F0502020204030204" pitchFamily="34" charset="0"/>
                <a:cs typeface="Times New Roman" panose="02020603050405020304" pitchFamily="18" charset="0"/>
              </a:rPr>
              <a:t>Bowmans Strategy Clock. Assessment Component – Full analysis of internal and external environment of Bellway Homes: Retrieved from: </a:t>
            </a:r>
            <a:r>
              <a:rPr lang="en-US" sz="1400" dirty="0">
                <a:latin typeface="Calibri" panose="020F0502020204030204" pitchFamily="34" charset="0"/>
                <a:ea typeface="Calibri" panose="020F0502020204030204" pitchFamily="34" charset="0"/>
                <a:cs typeface="Times New Roman" panose="02020603050405020304" pitchFamily="18" charset="0"/>
                <a:hlinkClick r:id="rId5"/>
              </a:rPr>
              <a:t>https://moodle.uwtsd.ac.uk/mod/turnitintooltwo/view.php?id=289554</a:t>
            </a:r>
            <a:r>
              <a:rPr lang="en-GB" sz="1400" dirty="0">
                <a:latin typeface="Calibri" panose="020F0502020204030204" pitchFamily="34" charset="0"/>
                <a:ea typeface="Calibri" panose="020F0502020204030204" pitchFamily="34" charset="0"/>
                <a:cs typeface="Times New Roman" panose="02020603050405020304" pitchFamily="18" charset="0"/>
              </a:rPr>
              <a:t> (Accessed on 24/10/2020) </a:t>
            </a:r>
          </a:p>
          <a:p>
            <a:r>
              <a:rPr lang="en-GB" sz="1400" dirty="0">
                <a:latin typeface="Calibri" panose="020F0502020204030204" pitchFamily="34" charset="0"/>
                <a:ea typeface="Calibri" panose="020F0502020204030204" pitchFamily="34" charset="0"/>
                <a:cs typeface="Times New Roman" panose="02020603050405020304" pitchFamily="18" charset="0"/>
              </a:rPr>
              <a:t> </a:t>
            </a:r>
          </a:p>
          <a:p>
            <a:r>
              <a:rPr lang="en-GB" sz="1400" dirty="0">
                <a:latin typeface="Calibri" panose="020F0502020204030204" pitchFamily="34" charset="0"/>
                <a:ea typeface="Calibri" panose="020F0502020204030204" pitchFamily="34" charset="0"/>
                <a:cs typeface="Times New Roman" panose="02020603050405020304" pitchFamily="18" charset="0"/>
              </a:rPr>
              <a:t>Porter, M 1979. Harvard Business Review. Retrieved from: </a:t>
            </a:r>
            <a:r>
              <a:rPr lang="en-GB" sz="1400" dirty="0">
                <a:latin typeface="Calibri" panose="020F0502020204030204" pitchFamily="34" charset="0"/>
                <a:ea typeface="Calibri" panose="020F0502020204030204" pitchFamily="34" charset="0"/>
                <a:cs typeface="Times New Roman" panose="02020603050405020304" pitchFamily="18" charset="0"/>
                <a:hlinkClick r:id="rId7"/>
              </a:rPr>
              <a:t>https://aameg.org/wp-content/uploads/2013/10/Porter-Kramer-Strategy-Society-The-Link-between-Competitive-Advantage-CSR-2006.pdf</a:t>
            </a:r>
            <a:r>
              <a:rPr lang="en-US" sz="1400" dirty="0">
                <a:latin typeface="Calibri" panose="020F0502020204030204" pitchFamily="34" charset="0"/>
                <a:ea typeface="Calibri" panose="020F0502020204030204" pitchFamily="34" charset="0"/>
                <a:cs typeface="Times New Roman" panose="02020603050405020304" pitchFamily="18" charset="0"/>
              </a:rPr>
              <a:t> </a:t>
            </a:r>
            <a:r>
              <a:rPr lang="en-GB" sz="1400" dirty="0">
                <a:latin typeface="Calibri" panose="020F0502020204030204" pitchFamily="34" charset="0"/>
                <a:ea typeface="Calibri" panose="020F0502020204030204" pitchFamily="34" charset="0"/>
                <a:cs typeface="Times New Roman" panose="02020603050405020304" pitchFamily="18" charset="0"/>
              </a:rPr>
              <a:t>(Accessed on 24/10/2020) </a:t>
            </a:r>
          </a:p>
          <a:p>
            <a:r>
              <a:rPr lang="en-GB" sz="1400" dirty="0">
                <a:latin typeface="Calibri" panose="020F0502020204030204" pitchFamily="34" charset="0"/>
                <a:ea typeface="Calibri" panose="020F0502020204030204" pitchFamily="34" charset="0"/>
                <a:cs typeface="Times New Roman" panose="02020603050405020304" pitchFamily="18" charset="0"/>
              </a:rPr>
              <a:t> </a:t>
            </a:r>
          </a:p>
          <a:p>
            <a:r>
              <a:rPr lang="en-GB" sz="1400" dirty="0">
                <a:latin typeface="Calibri" panose="020F0502020204030204" pitchFamily="34" charset="0"/>
                <a:ea typeface="Calibri" panose="020F0502020204030204" pitchFamily="34" charset="0"/>
                <a:cs typeface="Times New Roman" panose="02020603050405020304" pitchFamily="18" charset="0"/>
              </a:rPr>
              <a:t>Picture Diagram of Porters 5 Forces. Retrieved from: </a:t>
            </a:r>
            <a:r>
              <a:rPr lang="en-US" sz="1400" dirty="0">
                <a:latin typeface="Calibri" panose="020F0502020204030204" pitchFamily="34" charset="0"/>
                <a:ea typeface="Calibri" panose="020F0502020204030204" pitchFamily="34" charset="0"/>
                <a:cs typeface="Times New Roman" panose="02020603050405020304" pitchFamily="18" charset="0"/>
                <a:hlinkClick r:id="rId8"/>
              </a:rPr>
              <a:t>https://www.google.com/url?sa=i&amp;url=https%3A%2F%2Fwww.mindtools.com%2Fpages%2Farticle%2FnewTMC_08.htm&amp;psig=AOvVaw0tCCaQdY_fZiDeatN3mpni&amp;ust=1603727909697000&amp;source=images&amp;cd=vfe&amp;ved=0CAIQjRxqFwoTCLjd6ZSO0OwCFQAAAAAdAAAAABAE</a:t>
            </a:r>
            <a:r>
              <a:rPr lang="en-GB" sz="1400" dirty="0">
                <a:latin typeface="Calibri" panose="020F0502020204030204" pitchFamily="34" charset="0"/>
                <a:ea typeface="Calibri" panose="020F0502020204030204" pitchFamily="34" charset="0"/>
                <a:cs typeface="Times New Roman" panose="02020603050405020304" pitchFamily="18" charset="0"/>
              </a:rPr>
              <a:t> (Accessed on 24/10/2020) </a:t>
            </a:r>
          </a:p>
        </p:txBody>
      </p:sp>
    </p:spTree>
    <p:extLst>
      <p:ext uri="{BB962C8B-B14F-4D97-AF65-F5344CB8AC3E}">
        <p14:creationId xmlns:p14="http://schemas.microsoft.com/office/powerpoint/2010/main" val="39950339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355D88E-57B5-A841-9B83-032BCFA7E7D3}"/>
              </a:ext>
            </a:extLst>
          </p:cNvPr>
          <p:cNvSpPr/>
          <p:nvPr/>
        </p:nvSpPr>
        <p:spPr>
          <a:xfrm>
            <a:off x="533398" y="466355"/>
            <a:ext cx="9835244" cy="3816429"/>
          </a:xfrm>
          <a:prstGeom prst="rect">
            <a:avLst/>
          </a:prstGeom>
        </p:spPr>
        <p:txBody>
          <a:bodyPr wrap="square">
            <a:spAutoFit/>
          </a:bodyPr>
          <a:lstStyle/>
          <a:p>
            <a:r>
              <a:rPr lang="en-US" sz="1400" dirty="0" err="1">
                <a:latin typeface="Times New Roman" panose="02020603050405020304" pitchFamily="18" charset="0"/>
                <a:ea typeface="Calibri" panose="020F0502020204030204" pitchFamily="34" charset="0"/>
                <a:cs typeface="Times New Roman" panose="02020603050405020304" pitchFamily="18" charset="0"/>
              </a:rPr>
              <a:t>Pickton</a:t>
            </a:r>
            <a:r>
              <a:rPr lang="en-US" sz="1400" dirty="0">
                <a:latin typeface="Times New Roman" panose="02020603050405020304" pitchFamily="18" charset="0"/>
                <a:ea typeface="Calibri" panose="020F0502020204030204" pitchFamily="34" charset="0"/>
                <a:cs typeface="Times New Roman" panose="02020603050405020304" pitchFamily="18" charset="0"/>
              </a:rPr>
              <a:t>, D. Wright, S. 101 – 109, 1998. What’s SWOT in Strategic Analysis? School of Business, De Montfort University. Retrieved from: </a:t>
            </a:r>
            <a:r>
              <a:rPr lang="en-US"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https://d1wqtxts1xzle7.cloudfront.net/38713150/1998_-_Whats_SWOT_PUBLISHED_Strategic_Chan_ge.pdf</a:t>
            </a:r>
            <a:r>
              <a:rPr lang="en-US" sz="1400" dirty="0">
                <a:latin typeface="Times New Roman" panose="02020603050405020304" pitchFamily="18" charset="0"/>
                <a:ea typeface="Calibri" panose="020F0502020204030204" pitchFamily="34" charset="0"/>
                <a:cs typeface="Times New Roman" panose="02020603050405020304" pitchFamily="18" charset="0"/>
              </a:rPr>
              <a:t> (Accessed on 24/10/2020)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Bridgeman, T. 2014 – 2015. Mapping Domestic Energy Efficiency in Great Britain. Retrieved from: </a:t>
            </a:r>
            <a:r>
              <a:rPr lang="en-US"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https://www.cse.org.uk/projects/view/1305</a:t>
            </a:r>
            <a:r>
              <a:rPr lang="en-US" sz="1400" dirty="0">
                <a:latin typeface="Calibri" panose="020F0502020204030204" pitchFamily="34" charset="0"/>
                <a:ea typeface="Calibri" panose="020F0502020204030204" pitchFamily="34" charset="0"/>
                <a:cs typeface="Times New Roman" panose="02020603050405020304" pitchFamily="18" charset="0"/>
              </a:rPr>
              <a:t> (Accessed on 24/10/2020)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Calibri" panose="020F0502020204030204" pitchFamily="34" charset="0"/>
                <a:ea typeface="Calibri" panose="020F0502020204030204" pitchFamily="34" charset="0"/>
                <a:cs typeface="Times New Roman" panose="02020603050405020304" pitchFamily="18" charset="0"/>
              </a:rPr>
              <a:t>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Donaldson, T and Preston, L. 1995. </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Donaldson, T. and Preston, L., 1995. The Stakeholder Theory of the Corporation: Concepts, Evidence and Implications. The Academy of Management Review, Vol. 20, No. 1. (Jan 1995), pp. 65-69. (Accessed on 24/10/2020)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GB" sz="1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Bellway PLC. Shareholders October 15, 2020. Retrieved from: </a:t>
            </a:r>
            <a:r>
              <a:rPr lang="en-US" sz="1400" u="sng" dirty="0">
                <a:solidFill>
                  <a:srgbClr val="002060"/>
                </a:solidFill>
                <a:latin typeface="Times New Roman" panose="02020603050405020304" pitchFamily="18" charset="0"/>
                <a:ea typeface="Calibri" panose="020F0502020204030204" pitchFamily="34" charset="0"/>
                <a:cs typeface="Times New Roman" panose="02020603050405020304" pitchFamily="18" charset="0"/>
                <a:hlinkClick r:id="rId4"/>
              </a:rPr>
              <a:t>https://www.bellwayplc.co.uk/investor-centre/shareholder-information/major-shareholders</a:t>
            </a:r>
            <a:r>
              <a:rPr lang="en-US" sz="1400" dirty="0">
                <a:solidFill>
                  <a:srgbClr val="002060"/>
                </a:solidFill>
                <a:latin typeface="Times New Roman" panose="02020603050405020304" pitchFamily="18" charset="0"/>
                <a:ea typeface="Calibri" panose="020F0502020204030204" pitchFamily="34" charset="0"/>
                <a:cs typeface="Times New Roman" panose="02020603050405020304" pitchFamily="18" charset="0"/>
              </a:rPr>
              <a:t> </a:t>
            </a:r>
            <a:r>
              <a:rPr lang="en-US" sz="1400" dirty="0">
                <a:latin typeface="Times New Roman" panose="02020603050405020304" pitchFamily="18" charset="0"/>
                <a:ea typeface="Calibri" panose="020F0502020204030204" pitchFamily="34" charset="0"/>
                <a:cs typeface="Times New Roman" panose="02020603050405020304" pitchFamily="18" charset="0"/>
              </a:rPr>
              <a:t>(Accessed on 24/10/2020)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Times New Roman" panose="02020603050405020304" pitchFamily="18" charset="0"/>
                <a:ea typeface="Calibri" panose="020F0502020204030204" pitchFamily="34" charset="0"/>
                <a:cs typeface="Times New Roman" panose="02020603050405020304" pitchFamily="18" charset="0"/>
              </a:rPr>
              <a:t>Phillips, R 2020. 2.2 Stakeholder Analysis for Bellway. Retrieved from: </a:t>
            </a:r>
            <a:r>
              <a:rPr lang="en-US"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https://moodle.uwtsd.ac.uk/mod/turnitintooltwo/view.php?id=289554</a:t>
            </a:r>
            <a:r>
              <a:rPr lang="en-US" sz="1400" dirty="0">
                <a:latin typeface="Times New Roman" panose="02020603050405020304" pitchFamily="18" charset="0"/>
                <a:ea typeface="Calibri" panose="020F0502020204030204" pitchFamily="34" charset="0"/>
                <a:cs typeface="Times New Roman" panose="02020603050405020304" pitchFamily="18" charset="0"/>
              </a:rPr>
              <a:t> (Accessed on 24/10/2020)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US" sz="3200" dirty="0">
                <a:latin typeface="Times New Roman" panose="02020603050405020304" pitchFamily="18"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470428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Mesh</Template>
  <TotalTime>629</TotalTime>
  <Words>3088</Words>
  <Application>Microsoft Macintosh PowerPoint</Application>
  <PresentationFormat>Widescreen</PresentationFormat>
  <Paragraphs>184</Paragraphs>
  <Slides>16</Slides>
  <Notes>0</Notes>
  <HiddenSlides>0</HiddenSlides>
  <MMClips>14</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23" baseType="lpstr">
      <vt:lpstr>Angsana New</vt:lpstr>
      <vt:lpstr>Arial</vt:lpstr>
      <vt:lpstr>Calibri</vt:lpstr>
      <vt:lpstr>Century Gothic</vt:lpstr>
      <vt:lpstr>Times New Roman</vt:lpstr>
      <vt:lpstr>Mesh</vt:lpstr>
      <vt:lpstr>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Rhodri Phillips (1805871)</dc:creator>
  <cp:lastModifiedBy>Rhodri Phillips (1805871)</cp:lastModifiedBy>
  <cp:revision>83</cp:revision>
  <dcterms:created xsi:type="dcterms:W3CDTF">2020-10-19T14:49:32Z</dcterms:created>
  <dcterms:modified xsi:type="dcterms:W3CDTF">2020-10-26T17:45:14Z</dcterms:modified>
</cp:coreProperties>
</file>