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65" r:id="rId4"/>
    <p:sldId id="258" r:id="rId5"/>
    <p:sldId id="259" r:id="rId6"/>
    <p:sldId id="266" r:id="rId7"/>
    <p:sldId id="264" r:id="rId8"/>
    <p:sldId id="261" r:id="rId9"/>
    <p:sldId id="262" r:id="rId10"/>
    <p:sldId id="263"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379"/>
    <p:restoredTop sz="94719"/>
  </p:normalViewPr>
  <p:slideViewPr>
    <p:cSldViewPr snapToGrid="0">
      <p:cViewPr>
        <p:scale>
          <a:sx n="73" d="100"/>
          <a:sy n="73" d="100"/>
        </p:scale>
        <p:origin x="2304" y="1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B537A0-DFBD-B442-8E4F-9EAE6921C415}" type="datetimeFigureOut">
              <a:rPr lang="en-US" smtClean="0"/>
              <a:t>3/22/26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1A05EB-735E-A54E-A856-63AF7763FB1B}" type="slidenum">
              <a:rPr lang="en-US" smtClean="0"/>
              <a:t>‹#›</a:t>
            </a:fld>
            <a:endParaRPr lang="en-US"/>
          </a:p>
        </p:txBody>
      </p:sp>
    </p:spTree>
    <p:extLst>
      <p:ext uri="{BB962C8B-B14F-4D97-AF65-F5344CB8AC3E}">
        <p14:creationId xmlns:p14="http://schemas.microsoft.com/office/powerpoint/2010/main" val="2073121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71A05EB-735E-A54E-A856-63AF7763FB1B}" type="slidenum">
              <a:rPr lang="en-US" smtClean="0"/>
              <a:t>8</a:t>
            </a:fld>
            <a:endParaRPr lang="en-US"/>
          </a:p>
        </p:txBody>
      </p:sp>
    </p:spTree>
    <p:extLst>
      <p:ext uri="{BB962C8B-B14F-4D97-AF65-F5344CB8AC3E}">
        <p14:creationId xmlns:p14="http://schemas.microsoft.com/office/powerpoint/2010/main" val="5810167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30A82-F5C6-5B16-989A-B1B3C5BBC92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A3529C1-8D4F-8AD1-1918-04B8C927C8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E344614-5627-5A8A-5380-BABDD9ECCE47}"/>
              </a:ext>
            </a:extLst>
          </p:cNvPr>
          <p:cNvSpPr>
            <a:spLocks noGrp="1"/>
          </p:cNvSpPr>
          <p:nvPr>
            <p:ph type="dt" sz="half" idx="10"/>
          </p:nvPr>
        </p:nvSpPr>
        <p:spPr/>
        <p:txBody>
          <a:bodyPr/>
          <a:lstStyle/>
          <a:p>
            <a:fld id="{67C84F70-F855-9B45-9E00-6D3DDDFF3D83}" type="datetimeFigureOut">
              <a:rPr lang="en-US" smtClean="0"/>
              <a:t>3/22/26</a:t>
            </a:fld>
            <a:endParaRPr lang="en-US"/>
          </a:p>
        </p:txBody>
      </p:sp>
      <p:sp>
        <p:nvSpPr>
          <p:cNvPr id="5" name="Footer Placeholder 4">
            <a:extLst>
              <a:ext uri="{FF2B5EF4-FFF2-40B4-BE49-F238E27FC236}">
                <a16:creationId xmlns:a16="http://schemas.microsoft.com/office/drawing/2014/main" id="{FD403F2D-F85B-7065-3B88-4F0CA72B77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6D2E9A-ECBA-6198-EDB8-948B7212EE1B}"/>
              </a:ext>
            </a:extLst>
          </p:cNvPr>
          <p:cNvSpPr>
            <a:spLocks noGrp="1"/>
          </p:cNvSpPr>
          <p:nvPr>
            <p:ph type="sldNum" sz="quarter" idx="12"/>
          </p:nvPr>
        </p:nvSpPr>
        <p:spPr/>
        <p:txBody>
          <a:bodyPr/>
          <a:lstStyle/>
          <a:p>
            <a:fld id="{7DAD1F30-37E8-794B-86D9-D503537F776E}" type="slidenum">
              <a:rPr lang="en-US" smtClean="0"/>
              <a:t>‹#›</a:t>
            </a:fld>
            <a:endParaRPr lang="en-US"/>
          </a:p>
        </p:txBody>
      </p:sp>
    </p:spTree>
    <p:extLst>
      <p:ext uri="{BB962C8B-B14F-4D97-AF65-F5344CB8AC3E}">
        <p14:creationId xmlns:p14="http://schemas.microsoft.com/office/powerpoint/2010/main" val="36589878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69B29-55F7-8BAD-5432-EC82A929C46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5839379-5334-C13A-4880-DAAF9863021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D789D8A-2BCB-2831-F900-FC03452DD616}"/>
              </a:ext>
            </a:extLst>
          </p:cNvPr>
          <p:cNvSpPr>
            <a:spLocks noGrp="1"/>
          </p:cNvSpPr>
          <p:nvPr>
            <p:ph type="dt" sz="half" idx="10"/>
          </p:nvPr>
        </p:nvSpPr>
        <p:spPr/>
        <p:txBody>
          <a:bodyPr/>
          <a:lstStyle/>
          <a:p>
            <a:fld id="{67C84F70-F855-9B45-9E00-6D3DDDFF3D83}" type="datetimeFigureOut">
              <a:rPr lang="en-US" smtClean="0"/>
              <a:t>3/22/26</a:t>
            </a:fld>
            <a:endParaRPr lang="en-US"/>
          </a:p>
        </p:txBody>
      </p:sp>
      <p:sp>
        <p:nvSpPr>
          <p:cNvPr id="5" name="Footer Placeholder 4">
            <a:extLst>
              <a:ext uri="{FF2B5EF4-FFF2-40B4-BE49-F238E27FC236}">
                <a16:creationId xmlns:a16="http://schemas.microsoft.com/office/drawing/2014/main" id="{18E6779D-3443-7142-508C-8D0B790CCD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1363F3-C179-D74C-75AC-C5E24CDFD855}"/>
              </a:ext>
            </a:extLst>
          </p:cNvPr>
          <p:cNvSpPr>
            <a:spLocks noGrp="1"/>
          </p:cNvSpPr>
          <p:nvPr>
            <p:ph type="sldNum" sz="quarter" idx="12"/>
          </p:nvPr>
        </p:nvSpPr>
        <p:spPr/>
        <p:txBody>
          <a:bodyPr/>
          <a:lstStyle/>
          <a:p>
            <a:fld id="{7DAD1F30-37E8-794B-86D9-D503537F776E}" type="slidenum">
              <a:rPr lang="en-US" smtClean="0"/>
              <a:t>‹#›</a:t>
            </a:fld>
            <a:endParaRPr lang="en-US"/>
          </a:p>
        </p:txBody>
      </p:sp>
    </p:spTree>
    <p:extLst>
      <p:ext uri="{BB962C8B-B14F-4D97-AF65-F5344CB8AC3E}">
        <p14:creationId xmlns:p14="http://schemas.microsoft.com/office/powerpoint/2010/main" val="1672811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79506-D77B-18B5-4620-5B4CC1EA7FB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5F8A75F-7700-C353-7F13-7635E81A19E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4BE4D0B-860B-C8CA-B993-CE5C2EE29984}"/>
              </a:ext>
            </a:extLst>
          </p:cNvPr>
          <p:cNvSpPr>
            <a:spLocks noGrp="1"/>
          </p:cNvSpPr>
          <p:nvPr>
            <p:ph type="dt" sz="half" idx="10"/>
          </p:nvPr>
        </p:nvSpPr>
        <p:spPr/>
        <p:txBody>
          <a:bodyPr/>
          <a:lstStyle/>
          <a:p>
            <a:fld id="{67C84F70-F855-9B45-9E00-6D3DDDFF3D83}" type="datetimeFigureOut">
              <a:rPr lang="en-US" smtClean="0"/>
              <a:t>3/22/26</a:t>
            </a:fld>
            <a:endParaRPr lang="en-US"/>
          </a:p>
        </p:txBody>
      </p:sp>
      <p:sp>
        <p:nvSpPr>
          <p:cNvPr id="5" name="Footer Placeholder 4">
            <a:extLst>
              <a:ext uri="{FF2B5EF4-FFF2-40B4-BE49-F238E27FC236}">
                <a16:creationId xmlns:a16="http://schemas.microsoft.com/office/drawing/2014/main" id="{D8EB8245-88E9-FACF-B19E-EA7561FC0E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2455E2-C268-1B6D-26FA-60A7C49C7AF3}"/>
              </a:ext>
            </a:extLst>
          </p:cNvPr>
          <p:cNvSpPr>
            <a:spLocks noGrp="1"/>
          </p:cNvSpPr>
          <p:nvPr>
            <p:ph type="sldNum" sz="quarter" idx="12"/>
          </p:nvPr>
        </p:nvSpPr>
        <p:spPr/>
        <p:txBody>
          <a:bodyPr/>
          <a:lstStyle/>
          <a:p>
            <a:fld id="{7DAD1F30-37E8-794B-86D9-D503537F776E}" type="slidenum">
              <a:rPr lang="en-US" smtClean="0"/>
              <a:t>‹#›</a:t>
            </a:fld>
            <a:endParaRPr lang="en-US"/>
          </a:p>
        </p:txBody>
      </p:sp>
    </p:spTree>
    <p:extLst>
      <p:ext uri="{BB962C8B-B14F-4D97-AF65-F5344CB8AC3E}">
        <p14:creationId xmlns:p14="http://schemas.microsoft.com/office/powerpoint/2010/main" val="2165428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73422-432A-9348-8CF8-53FB08FC695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659F4AD-43F3-D0DD-C5E2-7580F3FBA21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61315E7-71C2-559B-A6A4-036B76AF7F8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79AADC2-AF4F-51F3-3AE9-0E3B3079E750}"/>
              </a:ext>
            </a:extLst>
          </p:cNvPr>
          <p:cNvSpPr>
            <a:spLocks noGrp="1"/>
          </p:cNvSpPr>
          <p:nvPr>
            <p:ph type="dt" sz="half" idx="10"/>
          </p:nvPr>
        </p:nvSpPr>
        <p:spPr/>
        <p:txBody>
          <a:bodyPr/>
          <a:lstStyle/>
          <a:p>
            <a:fld id="{67C84F70-F855-9B45-9E00-6D3DDDFF3D83}" type="datetimeFigureOut">
              <a:rPr lang="en-US" smtClean="0"/>
              <a:t>3/22/26</a:t>
            </a:fld>
            <a:endParaRPr lang="en-US"/>
          </a:p>
        </p:txBody>
      </p:sp>
      <p:sp>
        <p:nvSpPr>
          <p:cNvPr id="6" name="Footer Placeholder 5">
            <a:extLst>
              <a:ext uri="{FF2B5EF4-FFF2-40B4-BE49-F238E27FC236}">
                <a16:creationId xmlns:a16="http://schemas.microsoft.com/office/drawing/2014/main" id="{DFC79A5C-1164-653D-3AA1-EF328374F7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7DCA11-DF5F-9463-06C6-7E5E4F3AE4BA}"/>
              </a:ext>
            </a:extLst>
          </p:cNvPr>
          <p:cNvSpPr>
            <a:spLocks noGrp="1"/>
          </p:cNvSpPr>
          <p:nvPr>
            <p:ph type="sldNum" sz="quarter" idx="12"/>
          </p:nvPr>
        </p:nvSpPr>
        <p:spPr/>
        <p:txBody>
          <a:bodyPr/>
          <a:lstStyle/>
          <a:p>
            <a:fld id="{7DAD1F30-37E8-794B-86D9-D503537F776E}" type="slidenum">
              <a:rPr lang="en-US" smtClean="0"/>
              <a:t>‹#›</a:t>
            </a:fld>
            <a:endParaRPr lang="en-US"/>
          </a:p>
        </p:txBody>
      </p:sp>
    </p:spTree>
    <p:extLst>
      <p:ext uri="{BB962C8B-B14F-4D97-AF65-F5344CB8AC3E}">
        <p14:creationId xmlns:p14="http://schemas.microsoft.com/office/powerpoint/2010/main" val="2330429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D7358-04B2-E1F6-B37C-19835479638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3AFD416-81DA-3DC6-A8C2-2F36F14C1A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071B733-E201-0FE8-39CC-9053676F29E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0A61FEB-64E3-0057-B2C8-93E4C2D7AF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619069-1983-F3AF-1BA8-04777279686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4089A01-7BFC-7F82-C666-82A865DF2082}"/>
              </a:ext>
            </a:extLst>
          </p:cNvPr>
          <p:cNvSpPr>
            <a:spLocks noGrp="1"/>
          </p:cNvSpPr>
          <p:nvPr>
            <p:ph type="dt" sz="half" idx="10"/>
          </p:nvPr>
        </p:nvSpPr>
        <p:spPr/>
        <p:txBody>
          <a:bodyPr/>
          <a:lstStyle/>
          <a:p>
            <a:fld id="{67C84F70-F855-9B45-9E00-6D3DDDFF3D83}" type="datetimeFigureOut">
              <a:rPr lang="en-US" smtClean="0"/>
              <a:t>3/22/26</a:t>
            </a:fld>
            <a:endParaRPr lang="en-US"/>
          </a:p>
        </p:txBody>
      </p:sp>
      <p:sp>
        <p:nvSpPr>
          <p:cNvPr id="8" name="Footer Placeholder 7">
            <a:extLst>
              <a:ext uri="{FF2B5EF4-FFF2-40B4-BE49-F238E27FC236}">
                <a16:creationId xmlns:a16="http://schemas.microsoft.com/office/drawing/2014/main" id="{F1ED7E1D-C0F0-2EC9-9950-FBF9E4EEBB7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F99B896-BDD0-8B0F-01AD-95BF9BAB4173}"/>
              </a:ext>
            </a:extLst>
          </p:cNvPr>
          <p:cNvSpPr>
            <a:spLocks noGrp="1"/>
          </p:cNvSpPr>
          <p:nvPr>
            <p:ph type="sldNum" sz="quarter" idx="12"/>
          </p:nvPr>
        </p:nvSpPr>
        <p:spPr/>
        <p:txBody>
          <a:bodyPr/>
          <a:lstStyle/>
          <a:p>
            <a:fld id="{7DAD1F30-37E8-794B-86D9-D503537F776E}" type="slidenum">
              <a:rPr lang="en-US" smtClean="0"/>
              <a:t>‹#›</a:t>
            </a:fld>
            <a:endParaRPr lang="en-US"/>
          </a:p>
        </p:txBody>
      </p:sp>
    </p:spTree>
    <p:extLst>
      <p:ext uri="{BB962C8B-B14F-4D97-AF65-F5344CB8AC3E}">
        <p14:creationId xmlns:p14="http://schemas.microsoft.com/office/powerpoint/2010/main" val="6180480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F3B6F-8DD5-5B1A-1792-998E393CE16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BD39735-529E-8EA7-A700-319E7DEC464F}"/>
              </a:ext>
            </a:extLst>
          </p:cNvPr>
          <p:cNvSpPr>
            <a:spLocks noGrp="1"/>
          </p:cNvSpPr>
          <p:nvPr>
            <p:ph type="dt" sz="half" idx="10"/>
          </p:nvPr>
        </p:nvSpPr>
        <p:spPr/>
        <p:txBody>
          <a:bodyPr/>
          <a:lstStyle/>
          <a:p>
            <a:fld id="{67C84F70-F855-9B45-9E00-6D3DDDFF3D83}" type="datetimeFigureOut">
              <a:rPr lang="en-US" smtClean="0"/>
              <a:t>3/22/26</a:t>
            </a:fld>
            <a:endParaRPr lang="en-US"/>
          </a:p>
        </p:txBody>
      </p:sp>
      <p:sp>
        <p:nvSpPr>
          <p:cNvPr id="4" name="Footer Placeholder 3">
            <a:extLst>
              <a:ext uri="{FF2B5EF4-FFF2-40B4-BE49-F238E27FC236}">
                <a16:creationId xmlns:a16="http://schemas.microsoft.com/office/drawing/2014/main" id="{D6A8958B-66F1-75F8-4F01-BEDC942D93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69FC211-2869-40C6-7A70-67F9A3B55B25}"/>
              </a:ext>
            </a:extLst>
          </p:cNvPr>
          <p:cNvSpPr>
            <a:spLocks noGrp="1"/>
          </p:cNvSpPr>
          <p:nvPr>
            <p:ph type="sldNum" sz="quarter" idx="12"/>
          </p:nvPr>
        </p:nvSpPr>
        <p:spPr/>
        <p:txBody>
          <a:bodyPr/>
          <a:lstStyle/>
          <a:p>
            <a:fld id="{7DAD1F30-37E8-794B-86D9-D503537F776E}" type="slidenum">
              <a:rPr lang="en-US" smtClean="0"/>
              <a:t>‹#›</a:t>
            </a:fld>
            <a:endParaRPr lang="en-US"/>
          </a:p>
        </p:txBody>
      </p:sp>
    </p:spTree>
    <p:extLst>
      <p:ext uri="{BB962C8B-B14F-4D97-AF65-F5344CB8AC3E}">
        <p14:creationId xmlns:p14="http://schemas.microsoft.com/office/powerpoint/2010/main" val="2514705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052C19-077C-3ECC-56F0-CCC853A627EA}"/>
              </a:ext>
            </a:extLst>
          </p:cNvPr>
          <p:cNvSpPr>
            <a:spLocks noGrp="1"/>
          </p:cNvSpPr>
          <p:nvPr>
            <p:ph type="dt" sz="half" idx="10"/>
          </p:nvPr>
        </p:nvSpPr>
        <p:spPr/>
        <p:txBody>
          <a:bodyPr/>
          <a:lstStyle/>
          <a:p>
            <a:fld id="{67C84F70-F855-9B45-9E00-6D3DDDFF3D83}" type="datetimeFigureOut">
              <a:rPr lang="en-US" smtClean="0"/>
              <a:t>3/22/26</a:t>
            </a:fld>
            <a:endParaRPr lang="en-US"/>
          </a:p>
        </p:txBody>
      </p:sp>
      <p:sp>
        <p:nvSpPr>
          <p:cNvPr id="3" name="Footer Placeholder 2">
            <a:extLst>
              <a:ext uri="{FF2B5EF4-FFF2-40B4-BE49-F238E27FC236}">
                <a16:creationId xmlns:a16="http://schemas.microsoft.com/office/drawing/2014/main" id="{F999C11E-8AF2-F577-F66C-25BE3463B58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713446-C870-A19F-D3F0-8DB28BA77599}"/>
              </a:ext>
            </a:extLst>
          </p:cNvPr>
          <p:cNvSpPr>
            <a:spLocks noGrp="1"/>
          </p:cNvSpPr>
          <p:nvPr>
            <p:ph type="sldNum" sz="quarter" idx="12"/>
          </p:nvPr>
        </p:nvSpPr>
        <p:spPr/>
        <p:txBody>
          <a:bodyPr/>
          <a:lstStyle/>
          <a:p>
            <a:fld id="{7DAD1F30-37E8-794B-86D9-D503537F776E}" type="slidenum">
              <a:rPr lang="en-US" smtClean="0"/>
              <a:t>‹#›</a:t>
            </a:fld>
            <a:endParaRPr lang="en-US"/>
          </a:p>
        </p:txBody>
      </p:sp>
    </p:spTree>
    <p:extLst>
      <p:ext uri="{BB962C8B-B14F-4D97-AF65-F5344CB8AC3E}">
        <p14:creationId xmlns:p14="http://schemas.microsoft.com/office/powerpoint/2010/main" val="957700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D740A-8BE3-7277-AD04-2E6130351E5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AC9E03F-96A9-A9BA-195F-0050D5E4B7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11B5B32-FADE-3E4B-FB75-EE53E11142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D738BD5-E51F-6441-AE42-257F0C999824}"/>
              </a:ext>
            </a:extLst>
          </p:cNvPr>
          <p:cNvSpPr>
            <a:spLocks noGrp="1"/>
          </p:cNvSpPr>
          <p:nvPr>
            <p:ph type="dt" sz="half" idx="10"/>
          </p:nvPr>
        </p:nvSpPr>
        <p:spPr/>
        <p:txBody>
          <a:bodyPr/>
          <a:lstStyle/>
          <a:p>
            <a:fld id="{67C84F70-F855-9B45-9E00-6D3DDDFF3D83}" type="datetimeFigureOut">
              <a:rPr lang="en-US" smtClean="0"/>
              <a:t>3/22/26</a:t>
            </a:fld>
            <a:endParaRPr lang="en-US"/>
          </a:p>
        </p:txBody>
      </p:sp>
      <p:sp>
        <p:nvSpPr>
          <p:cNvPr id="6" name="Footer Placeholder 5">
            <a:extLst>
              <a:ext uri="{FF2B5EF4-FFF2-40B4-BE49-F238E27FC236}">
                <a16:creationId xmlns:a16="http://schemas.microsoft.com/office/drawing/2014/main" id="{168325B1-642F-C3B5-91EC-087E6A9088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466F6E-E8E2-410B-6F0E-23F6C22803AB}"/>
              </a:ext>
            </a:extLst>
          </p:cNvPr>
          <p:cNvSpPr>
            <a:spLocks noGrp="1"/>
          </p:cNvSpPr>
          <p:nvPr>
            <p:ph type="sldNum" sz="quarter" idx="12"/>
          </p:nvPr>
        </p:nvSpPr>
        <p:spPr/>
        <p:txBody>
          <a:bodyPr/>
          <a:lstStyle/>
          <a:p>
            <a:fld id="{7DAD1F30-37E8-794B-86D9-D503537F776E}" type="slidenum">
              <a:rPr lang="en-US" smtClean="0"/>
              <a:t>‹#›</a:t>
            </a:fld>
            <a:endParaRPr lang="en-US"/>
          </a:p>
        </p:txBody>
      </p:sp>
    </p:spTree>
    <p:extLst>
      <p:ext uri="{BB962C8B-B14F-4D97-AF65-F5344CB8AC3E}">
        <p14:creationId xmlns:p14="http://schemas.microsoft.com/office/powerpoint/2010/main" val="2872852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FEC32-80B6-5ED3-55BE-6C417238DD3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4F65A9B-CA8C-E43F-259A-3D289D9EBBF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AA11740-90B3-7AD8-4D46-CF06D9C516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7543BBB-E7EE-76A6-8C00-AFA9462F83BF}"/>
              </a:ext>
            </a:extLst>
          </p:cNvPr>
          <p:cNvSpPr>
            <a:spLocks noGrp="1"/>
          </p:cNvSpPr>
          <p:nvPr>
            <p:ph type="dt" sz="half" idx="10"/>
          </p:nvPr>
        </p:nvSpPr>
        <p:spPr/>
        <p:txBody>
          <a:bodyPr/>
          <a:lstStyle/>
          <a:p>
            <a:fld id="{67C84F70-F855-9B45-9E00-6D3DDDFF3D83}" type="datetimeFigureOut">
              <a:rPr lang="en-US" smtClean="0"/>
              <a:t>3/22/26</a:t>
            </a:fld>
            <a:endParaRPr lang="en-US"/>
          </a:p>
        </p:txBody>
      </p:sp>
      <p:sp>
        <p:nvSpPr>
          <p:cNvPr id="6" name="Footer Placeholder 5">
            <a:extLst>
              <a:ext uri="{FF2B5EF4-FFF2-40B4-BE49-F238E27FC236}">
                <a16:creationId xmlns:a16="http://schemas.microsoft.com/office/drawing/2014/main" id="{14604535-EE10-E7BB-51E5-AFCAA130DC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1BC311-E3DE-EBFD-E37D-EDFFC1D40F8E}"/>
              </a:ext>
            </a:extLst>
          </p:cNvPr>
          <p:cNvSpPr>
            <a:spLocks noGrp="1"/>
          </p:cNvSpPr>
          <p:nvPr>
            <p:ph type="sldNum" sz="quarter" idx="12"/>
          </p:nvPr>
        </p:nvSpPr>
        <p:spPr/>
        <p:txBody>
          <a:bodyPr/>
          <a:lstStyle/>
          <a:p>
            <a:fld id="{7DAD1F30-37E8-794B-86D9-D503537F776E}" type="slidenum">
              <a:rPr lang="en-US" smtClean="0"/>
              <a:t>‹#›</a:t>
            </a:fld>
            <a:endParaRPr lang="en-US"/>
          </a:p>
        </p:txBody>
      </p:sp>
    </p:spTree>
    <p:extLst>
      <p:ext uri="{BB962C8B-B14F-4D97-AF65-F5344CB8AC3E}">
        <p14:creationId xmlns:p14="http://schemas.microsoft.com/office/powerpoint/2010/main" val="405890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7DDE9-FD0B-9974-C5E9-4C7C2420C4C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F93D454-BDC1-323A-E52D-E74BFA8BE72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EC1A7BA-1527-77F1-A842-FB4FFBAE8984}"/>
              </a:ext>
            </a:extLst>
          </p:cNvPr>
          <p:cNvSpPr>
            <a:spLocks noGrp="1"/>
          </p:cNvSpPr>
          <p:nvPr>
            <p:ph type="dt" sz="half" idx="10"/>
          </p:nvPr>
        </p:nvSpPr>
        <p:spPr/>
        <p:txBody>
          <a:bodyPr/>
          <a:lstStyle/>
          <a:p>
            <a:fld id="{67C84F70-F855-9B45-9E00-6D3DDDFF3D83}" type="datetimeFigureOut">
              <a:rPr lang="en-US" smtClean="0"/>
              <a:t>3/22/26</a:t>
            </a:fld>
            <a:endParaRPr lang="en-US"/>
          </a:p>
        </p:txBody>
      </p:sp>
      <p:sp>
        <p:nvSpPr>
          <p:cNvPr id="5" name="Footer Placeholder 4">
            <a:extLst>
              <a:ext uri="{FF2B5EF4-FFF2-40B4-BE49-F238E27FC236}">
                <a16:creationId xmlns:a16="http://schemas.microsoft.com/office/drawing/2014/main" id="{0CA91E5C-8264-75EC-6ACC-B0EA00B1A1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0D5841-2941-ADDE-DD3E-B314CCFCA6B2}"/>
              </a:ext>
            </a:extLst>
          </p:cNvPr>
          <p:cNvSpPr>
            <a:spLocks noGrp="1"/>
          </p:cNvSpPr>
          <p:nvPr>
            <p:ph type="sldNum" sz="quarter" idx="12"/>
          </p:nvPr>
        </p:nvSpPr>
        <p:spPr/>
        <p:txBody>
          <a:bodyPr/>
          <a:lstStyle/>
          <a:p>
            <a:fld id="{7DAD1F30-37E8-794B-86D9-D503537F776E}" type="slidenum">
              <a:rPr lang="en-US" smtClean="0"/>
              <a:t>‹#›</a:t>
            </a:fld>
            <a:endParaRPr lang="en-US"/>
          </a:p>
        </p:txBody>
      </p:sp>
    </p:spTree>
    <p:extLst>
      <p:ext uri="{BB962C8B-B14F-4D97-AF65-F5344CB8AC3E}">
        <p14:creationId xmlns:p14="http://schemas.microsoft.com/office/powerpoint/2010/main" val="2842030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E58784-A80A-F7E1-8DEB-F4C2D3546E6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C411F3D-BC9E-79A1-7551-388EBDD67B8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7A5E74-F03F-782E-12FB-AD3181060B85}"/>
              </a:ext>
            </a:extLst>
          </p:cNvPr>
          <p:cNvSpPr>
            <a:spLocks noGrp="1"/>
          </p:cNvSpPr>
          <p:nvPr>
            <p:ph type="dt" sz="half" idx="10"/>
          </p:nvPr>
        </p:nvSpPr>
        <p:spPr/>
        <p:txBody>
          <a:bodyPr/>
          <a:lstStyle/>
          <a:p>
            <a:fld id="{67C84F70-F855-9B45-9E00-6D3DDDFF3D83}" type="datetimeFigureOut">
              <a:rPr lang="en-US" smtClean="0"/>
              <a:t>3/22/26</a:t>
            </a:fld>
            <a:endParaRPr lang="en-US"/>
          </a:p>
        </p:txBody>
      </p:sp>
      <p:sp>
        <p:nvSpPr>
          <p:cNvPr id="5" name="Footer Placeholder 4">
            <a:extLst>
              <a:ext uri="{FF2B5EF4-FFF2-40B4-BE49-F238E27FC236}">
                <a16:creationId xmlns:a16="http://schemas.microsoft.com/office/drawing/2014/main" id="{12BFD61D-7D83-899D-AC35-3FA3E40594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55C18D-8EB1-0CF5-A935-3DB55D43D67A}"/>
              </a:ext>
            </a:extLst>
          </p:cNvPr>
          <p:cNvSpPr>
            <a:spLocks noGrp="1"/>
          </p:cNvSpPr>
          <p:nvPr>
            <p:ph type="sldNum" sz="quarter" idx="12"/>
          </p:nvPr>
        </p:nvSpPr>
        <p:spPr/>
        <p:txBody>
          <a:bodyPr/>
          <a:lstStyle/>
          <a:p>
            <a:fld id="{7DAD1F30-37E8-794B-86D9-D503537F776E}" type="slidenum">
              <a:rPr lang="en-US" smtClean="0"/>
              <a:t>‹#›</a:t>
            </a:fld>
            <a:endParaRPr lang="en-US"/>
          </a:p>
        </p:txBody>
      </p:sp>
    </p:spTree>
    <p:extLst>
      <p:ext uri="{BB962C8B-B14F-4D97-AF65-F5344CB8AC3E}">
        <p14:creationId xmlns:p14="http://schemas.microsoft.com/office/powerpoint/2010/main" val="3484015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3AACD6-CCE6-D12A-8699-53C50DD5DA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A0A6C62-D44D-2466-D3CE-12EABF76FC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462142-01F1-743B-3C29-EF3CF96515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7C84F70-F855-9B45-9E00-6D3DDDFF3D83}" type="datetimeFigureOut">
              <a:rPr lang="en-US" smtClean="0"/>
              <a:t>3/22/26</a:t>
            </a:fld>
            <a:endParaRPr lang="en-US"/>
          </a:p>
        </p:txBody>
      </p:sp>
      <p:sp>
        <p:nvSpPr>
          <p:cNvPr id="5" name="Footer Placeholder 4">
            <a:extLst>
              <a:ext uri="{FF2B5EF4-FFF2-40B4-BE49-F238E27FC236}">
                <a16:creationId xmlns:a16="http://schemas.microsoft.com/office/drawing/2014/main" id="{DAB90A7E-18D1-4D31-F167-E5B9BE2425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19E4E7D-EC98-9219-5D5E-1CCDBF6C94C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DAD1F30-37E8-794B-86D9-D503537F776E}" type="slidenum">
              <a:rPr lang="en-US" smtClean="0"/>
              <a:t>‹#›</a:t>
            </a:fld>
            <a:endParaRPr lang="en-US"/>
          </a:p>
        </p:txBody>
      </p:sp>
    </p:spTree>
    <p:extLst>
      <p:ext uri="{BB962C8B-B14F-4D97-AF65-F5344CB8AC3E}">
        <p14:creationId xmlns:p14="http://schemas.microsoft.com/office/powerpoint/2010/main" val="22297965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 name="Group 8">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0"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3" name="Group 12">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4" name="Freeform: Shape 13">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5" name="Freeform: Shape 14">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7A1F2BE-68AA-7DA6-4CCC-6925627F4716}"/>
              </a:ext>
            </a:extLst>
          </p:cNvPr>
          <p:cNvSpPr>
            <a:spLocks noGrp="1"/>
          </p:cNvSpPr>
          <p:nvPr>
            <p:ph type="ctrTitle"/>
          </p:nvPr>
        </p:nvSpPr>
        <p:spPr>
          <a:xfrm>
            <a:off x="789708" y="666351"/>
            <a:ext cx="10558405" cy="3044335"/>
          </a:xfrm>
        </p:spPr>
        <p:txBody>
          <a:bodyPr anchor="b">
            <a:normAutofit/>
          </a:bodyPr>
          <a:lstStyle/>
          <a:p>
            <a:r>
              <a:rPr lang="en-GB" altLang="en-US" sz="2600">
                <a:solidFill>
                  <a:schemeClr val="bg1"/>
                </a:solidFill>
              </a:rPr>
              <a:t>Module Title: </a:t>
            </a:r>
            <a:r>
              <a:rPr lang="en-GB" altLang="en-US" sz="2600" b="1" i="1">
                <a:solidFill>
                  <a:schemeClr val="bg1"/>
                </a:solidFill>
              </a:rPr>
              <a:t>Professional Career Development within H&amp;SC</a:t>
            </a:r>
            <a:br>
              <a:rPr lang="en-GB" altLang="en-US" sz="2600" b="1" i="1">
                <a:solidFill>
                  <a:schemeClr val="bg1"/>
                </a:solidFill>
              </a:rPr>
            </a:br>
            <a:r>
              <a:rPr lang="en-GB" altLang="en-US" sz="2600" u="sng">
                <a:solidFill>
                  <a:schemeClr val="bg1"/>
                </a:solidFill>
              </a:rPr>
              <a:t>Module Number</a:t>
            </a:r>
            <a:r>
              <a:rPr lang="en-GB" altLang="en-US" sz="2600">
                <a:solidFill>
                  <a:schemeClr val="bg1"/>
                </a:solidFill>
              </a:rPr>
              <a:t>: </a:t>
            </a:r>
            <a:r>
              <a:rPr lang="en-GB" altLang="en-US" sz="2600" b="1" i="1">
                <a:solidFill>
                  <a:schemeClr val="bg1"/>
                </a:solidFill>
              </a:rPr>
              <a:t>LCHS 4009 (LON)</a:t>
            </a:r>
            <a:br>
              <a:rPr lang="en-GB" altLang="en-US" sz="2600" b="1" i="1">
                <a:solidFill>
                  <a:schemeClr val="bg1"/>
                </a:solidFill>
              </a:rPr>
            </a:br>
            <a:r>
              <a:rPr lang="en-GB" altLang="en-US" sz="2600" u="sng">
                <a:solidFill>
                  <a:schemeClr val="bg1"/>
                </a:solidFill>
              </a:rPr>
              <a:t>Assignment No</a:t>
            </a:r>
            <a:r>
              <a:rPr lang="en-GB" altLang="en-US" sz="2600" b="1" i="1">
                <a:solidFill>
                  <a:schemeClr val="bg1"/>
                </a:solidFill>
              </a:rPr>
              <a:t>:     ASSIGNMENT 1</a:t>
            </a:r>
            <a:br>
              <a:rPr lang="en-GB" altLang="en-US" sz="2600" b="1" i="1">
                <a:solidFill>
                  <a:schemeClr val="bg1"/>
                </a:solidFill>
              </a:rPr>
            </a:br>
            <a:r>
              <a:rPr lang="en-GB" altLang="en-US" sz="2600" u="sng">
                <a:solidFill>
                  <a:schemeClr val="bg1"/>
                </a:solidFill>
              </a:rPr>
              <a:t>Student Name</a:t>
            </a:r>
            <a:r>
              <a:rPr lang="en-GB" altLang="en-US" sz="2600" b="1" i="1">
                <a:solidFill>
                  <a:schemeClr val="bg1"/>
                </a:solidFill>
              </a:rPr>
              <a:t>:Crisanta Rodrigues Sousa</a:t>
            </a:r>
            <a:br>
              <a:rPr lang="en-GB" altLang="en-US" sz="2600" b="1" i="1">
                <a:solidFill>
                  <a:schemeClr val="bg1"/>
                </a:solidFill>
              </a:rPr>
            </a:br>
            <a:r>
              <a:rPr lang="en-GB" altLang="en-US" sz="2600" u="sng">
                <a:solidFill>
                  <a:schemeClr val="bg1"/>
                </a:solidFill>
              </a:rPr>
              <a:t>Student ID: 2437846</a:t>
            </a:r>
            <a:br>
              <a:rPr lang="en-GB" altLang="en-US" sz="2600" b="1" i="1">
                <a:solidFill>
                  <a:schemeClr val="bg1"/>
                </a:solidFill>
              </a:rPr>
            </a:br>
            <a:r>
              <a:rPr lang="en-GB" altLang="en-US" sz="2600" u="sng">
                <a:solidFill>
                  <a:schemeClr val="bg1"/>
                </a:solidFill>
              </a:rPr>
              <a:t>Lecturer’s Name</a:t>
            </a:r>
            <a:r>
              <a:rPr lang="en-GB" altLang="en-US" sz="2600" b="1" i="1">
                <a:solidFill>
                  <a:schemeClr val="bg1"/>
                </a:solidFill>
              </a:rPr>
              <a:t>:Amitave Banik</a:t>
            </a:r>
            <a:br>
              <a:rPr lang="en-GB" altLang="en-US" sz="2600" b="1" i="1">
                <a:solidFill>
                  <a:schemeClr val="bg1"/>
                </a:solidFill>
              </a:rPr>
            </a:br>
            <a:r>
              <a:rPr lang="en-GB" altLang="en-US" sz="2600" b="1" i="1">
                <a:solidFill>
                  <a:schemeClr val="bg1"/>
                </a:solidFill>
              </a:rPr>
              <a:t>Topic : Problem Solving </a:t>
            </a:r>
            <a:br>
              <a:rPr lang="en-GB" altLang="en-US" sz="2600" b="1" i="1">
                <a:solidFill>
                  <a:schemeClr val="bg1"/>
                </a:solidFill>
              </a:rPr>
            </a:br>
            <a:endParaRPr lang="en-US" sz="2600">
              <a:solidFill>
                <a:schemeClr val="bg1"/>
              </a:solidFill>
            </a:endParaRPr>
          </a:p>
        </p:txBody>
      </p:sp>
    </p:spTree>
    <p:extLst>
      <p:ext uri="{BB962C8B-B14F-4D97-AF65-F5344CB8AC3E}">
        <p14:creationId xmlns:p14="http://schemas.microsoft.com/office/powerpoint/2010/main" val="589216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50" name="Group 1049">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051"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2"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53" name="Group 1052">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054"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5"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026" name="Picture 2" descr="A3 Problem Solving and Its Use in Healthcare - 6sigma">
            <a:extLst>
              <a:ext uri="{FF2B5EF4-FFF2-40B4-BE49-F238E27FC236}">
                <a16:creationId xmlns:a16="http://schemas.microsoft.com/office/drawing/2014/main" id="{12727C1F-7679-CE53-C451-1BE1837BEDE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77026" y="1891458"/>
            <a:ext cx="4571936" cy="3051767"/>
          </a:xfrm>
          <a:prstGeom prst="rect">
            <a:avLst/>
          </a:prstGeom>
          <a:noFill/>
          <a:extLst>
            <a:ext uri="{909E8E84-426E-40DD-AFC4-6F175D3DCCD1}">
              <a14:hiddenFill xmlns:a14="http://schemas.microsoft.com/office/drawing/2010/main">
                <a:solidFill>
                  <a:srgbClr val="FFFFFF"/>
                </a:solidFill>
              </a14:hiddenFill>
            </a:ext>
          </a:extLst>
        </p:spPr>
      </p:pic>
      <p:grpSp>
        <p:nvGrpSpPr>
          <p:cNvPr id="1056" name="Group 1055">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057" name="Freeform: Shape 104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58" name="Freeform: Shape 104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59" name="Freeform: Shape 104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5" name="Freeform: Shape 104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6" name="Freeform: Shape 104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7" name="Freeform: Shape 104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8" name="Freeform: Shape 104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D3C7B59-C6A7-0798-97D8-1E0A7D4F76F6}"/>
              </a:ext>
            </a:extLst>
          </p:cNvPr>
          <p:cNvSpPr>
            <a:spLocks noGrp="1"/>
          </p:cNvSpPr>
          <p:nvPr>
            <p:ph type="title"/>
          </p:nvPr>
        </p:nvSpPr>
        <p:spPr>
          <a:xfrm>
            <a:off x="1014985" y="819015"/>
            <a:ext cx="5501548" cy="2353362"/>
          </a:xfrm>
        </p:spPr>
        <p:txBody>
          <a:bodyPr anchor="b">
            <a:normAutofit/>
          </a:bodyPr>
          <a:lstStyle/>
          <a:p>
            <a:r>
              <a:rPr lang="en-US" sz="4800">
                <a:solidFill>
                  <a:schemeClr val="bg1"/>
                </a:solidFill>
              </a:rPr>
              <a:t>Introduction</a:t>
            </a:r>
          </a:p>
        </p:txBody>
      </p:sp>
      <p:sp>
        <p:nvSpPr>
          <p:cNvPr id="3" name="Content Placeholder 2">
            <a:extLst>
              <a:ext uri="{FF2B5EF4-FFF2-40B4-BE49-F238E27FC236}">
                <a16:creationId xmlns:a16="http://schemas.microsoft.com/office/drawing/2014/main" id="{9CA4A13F-002D-5F21-5D5F-745A7F29FA58}"/>
              </a:ext>
            </a:extLst>
          </p:cNvPr>
          <p:cNvSpPr>
            <a:spLocks noGrp="1"/>
          </p:cNvSpPr>
          <p:nvPr>
            <p:ph idx="1"/>
          </p:nvPr>
        </p:nvSpPr>
        <p:spPr>
          <a:xfrm>
            <a:off x="1014985" y="3442089"/>
            <a:ext cx="5501548" cy="2573579"/>
          </a:xfrm>
        </p:spPr>
        <p:txBody>
          <a:bodyPr anchor="t">
            <a:normAutofit lnSpcReduction="10000"/>
          </a:bodyPr>
          <a:lstStyle/>
          <a:p>
            <a:r>
              <a:rPr lang="en-US" sz="1800" dirty="0">
                <a:solidFill>
                  <a:schemeClr val="bg1"/>
                </a:solidFill>
              </a:rPr>
              <a:t>My name is Crisanta </a:t>
            </a:r>
          </a:p>
          <a:p>
            <a:r>
              <a:rPr lang="en-US" sz="1800" dirty="0">
                <a:solidFill>
                  <a:schemeClr val="bg1"/>
                </a:solidFill>
              </a:rPr>
              <a:t>I am studying  a Course in Health and Social Care</a:t>
            </a:r>
          </a:p>
          <a:p>
            <a:r>
              <a:rPr lang="en-US" sz="1800" dirty="0">
                <a:solidFill>
                  <a:schemeClr val="bg1"/>
                </a:solidFill>
              </a:rPr>
              <a:t>Problem Solving in healthcare involves a whole performing evidence- based approach diagnose, analyze, and resolve clinical operational challenges to improve patient outcomes. It is a vital  daily activity for healthcare professionals, requiring critical thinking, evidence –base data, and collaboration to improve patient safety  reduce medical errors and perform better care quality .</a:t>
            </a:r>
          </a:p>
          <a:p>
            <a:endParaRPr lang="en-US" sz="1800" dirty="0">
              <a:solidFill>
                <a:schemeClr val="bg1"/>
              </a:solidFill>
            </a:endParaRPr>
          </a:p>
          <a:p>
            <a:endParaRPr lang="en-US" sz="1500" dirty="0">
              <a:solidFill>
                <a:schemeClr val="bg1"/>
              </a:solidFill>
            </a:endParaRPr>
          </a:p>
        </p:txBody>
      </p:sp>
    </p:spTree>
    <p:extLst>
      <p:ext uri="{BB962C8B-B14F-4D97-AF65-F5344CB8AC3E}">
        <p14:creationId xmlns:p14="http://schemas.microsoft.com/office/powerpoint/2010/main" val="176935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BEDE808-9FA2-F2BB-E8FE-6F59E22BB90A}"/>
              </a:ext>
            </a:extLst>
          </p:cNvPr>
          <p:cNvSpPr>
            <a:spLocks noGrp="1"/>
          </p:cNvSpPr>
          <p:nvPr>
            <p:ph type="title"/>
          </p:nvPr>
        </p:nvSpPr>
        <p:spPr>
          <a:xfrm>
            <a:off x="789708" y="666351"/>
            <a:ext cx="10558405" cy="3044335"/>
          </a:xfrm>
        </p:spPr>
        <p:txBody>
          <a:bodyPr vert="horz" lIns="91440" tIns="45720" rIns="91440" bIns="45720" rtlCol="0" anchor="b">
            <a:normAutofit/>
          </a:bodyPr>
          <a:lstStyle/>
          <a:p>
            <a:pPr algn="ctr"/>
            <a:r>
              <a:rPr lang="en-US" sz="4800" b="1" kern="1200">
                <a:solidFill>
                  <a:schemeClr val="bg1"/>
                </a:solidFill>
                <a:latin typeface="+mj-lt"/>
                <a:ea typeface="+mj-ea"/>
                <a:cs typeface="+mj-cs"/>
              </a:rPr>
              <a:t>Acknowledge use of AI</a:t>
            </a:r>
            <a:endParaRPr lang="en-US" sz="4800" kern="1200">
              <a:solidFill>
                <a:schemeClr val="bg1"/>
              </a:solidFill>
              <a:latin typeface="+mj-lt"/>
              <a:ea typeface="+mj-ea"/>
              <a:cs typeface="+mj-cs"/>
            </a:endParaRPr>
          </a:p>
        </p:txBody>
      </p:sp>
      <p:sp>
        <p:nvSpPr>
          <p:cNvPr id="3" name="Content Placeholder 2">
            <a:extLst>
              <a:ext uri="{FF2B5EF4-FFF2-40B4-BE49-F238E27FC236}">
                <a16:creationId xmlns:a16="http://schemas.microsoft.com/office/drawing/2014/main" id="{5D550D1C-F1D0-733F-B725-4955E1EFDE64}"/>
              </a:ext>
            </a:extLst>
          </p:cNvPr>
          <p:cNvSpPr>
            <a:spLocks noGrp="1"/>
          </p:cNvSpPr>
          <p:nvPr>
            <p:ph idx="1"/>
          </p:nvPr>
        </p:nvSpPr>
        <p:spPr>
          <a:xfrm>
            <a:off x="789708" y="3866064"/>
            <a:ext cx="10558405" cy="2234485"/>
          </a:xfrm>
        </p:spPr>
        <p:txBody>
          <a:bodyPr vert="horz" lIns="91440" tIns="45720" rIns="91440" bIns="45720" rtlCol="0" anchor="t">
            <a:normAutofit/>
          </a:bodyPr>
          <a:lstStyle/>
          <a:p>
            <a:pPr marL="0" indent="0" algn="ctr">
              <a:buNone/>
            </a:pPr>
            <a:r>
              <a:rPr lang="en-US" sz="2400" kern="1200">
                <a:solidFill>
                  <a:schemeClr val="bg1"/>
                </a:solidFill>
                <a:latin typeface="+mn-lt"/>
                <a:ea typeface="+mn-ea"/>
                <a:cs typeface="+mn-cs"/>
              </a:rPr>
              <a:t>I’didn’t use any ai i did my own reaserch</a:t>
            </a:r>
          </a:p>
        </p:txBody>
      </p:sp>
    </p:spTree>
    <p:extLst>
      <p:ext uri="{BB962C8B-B14F-4D97-AF65-F5344CB8AC3E}">
        <p14:creationId xmlns:p14="http://schemas.microsoft.com/office/powerpoint/2010/main" val="1048069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153" name="Group 6152">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6154"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5"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157" name="Group 6156">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6158"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9"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146" name="Picture 2" descr="Critical Thinking Skills ...">
            <a:extLst>
              <a:ext uri="{FF2B5EF4-FFF2-40B4-BE49-F238E27FC236}">
                <a16:creationId xmlns:a16="http://schemas.microsoft.com/office/drawing/2014/main" id="{922C137C-96B6-BDCF-3E5E-AABD0BC79E6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77026" y="1635366"/>
            <a:ext cx="4571936" cy="3563950"/>
          </a:xfrm>
          <a:prstGeom prst="rect">
            <a:avLst/>
          </a:prstGeom>
          <a:noFill/>
          <a:extLst>
            <a:ext uri="{909E8E84-426E-40DD-AFC4-6F175D3DCCD1}">
              <a14:hiddenFill xmlns:a14="http://schemas.microsoft.com/office/drawing/2010/main">
                <a:solidFill>
                  <a:srgbClr val="FFFFFF"/>
                </a:solidFill>
              </a14:hiddenFill>
            </a:ext>
          </a:extLst>
        </p:spPr>
      </p:pic>
      <p:grpSp>
        <p:nvGrpSpPr>
          <p:cNvPr id="6161" name="Group 616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6162" name="Freeform: Shape 616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63" name="Freeform: Shape 616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64" name="Freeform: Shape 616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65" name="Freeform: Shape 616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66" name="Freeform: Shape 616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67" name="Freeform: Shape 616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68" name="Freeform: Shape 616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AE7986C-0E80-7BD0-D421-848DB52EBA64}"/>
              </a:ext>
            </a:extLst>
          </p:cNvPr>
          <p:cNvSpPr>
            <a:spLocks noGrp="1"/>
          </p:cNvSpPr>
          <p:nvPr>
            <p:ph type="title"/>
          </p:nvPr>
        </p:nvSpPr>
        <p:spPr>
          <a:xfrm>
            <a:off x="1014985" y="819015"/>
            <a:ext cx="5501548" cy="2353362"/>
          </a:xfrm>
        </p:spPr>
        <p:txBody>
          <a:bodyPr anchor="b">
            <a:normAutofit/>
          </a:bodyPr>
          <a:lstStyle/>
          <a:p>
            <a:r>
              <a:rPr lang="en-US" sz="4800" dirty="0">
                <a:solidFill>
                  <a:schemeClr val="bg1"/>
                </a:solidFill>
              </a:rPr>
              <a:t>What is Problem Solving ? </a:t>
            </a:r>
          </a:p>
        </p:txBody>
      </p:sp>
      <p:sp>
        <p:nvSpPr>
          <p:cNvPr id="3" name="Content Placeholder 2">
            <a:extLst>
              <a:ext uri="{FF2B5EF4-FFF2-40B4-BE49-F238E27FC236}">
                <a16:creationId xmlns:a16="http://schemas.microsoft.com/office/drawing/2014/main" id="{6CE42425-A549-A642-B943-DE351D8B20D8}"/>
              </a:ext>
            </a:extLst>
          </p:cNvPr>
          <p:cNvSpPr>
            <a:spLocks noGrp="1"/>
          </p:cNvSpPr>
          <p:nvPr>
            <p:ph idx="1"/>
          </p:nvPr>
        </p:nvSpPr>
        <p:spPr>
          <a:xfrm>
            <a:off x="1014985" y="3442089"/>
            <a:ext cx="5501548" cy="2573579"/>
          </a:xfrm>
        </p:spPr>
        <p:txBody>
          <a:bodyPr anchor="t">
            <a:normAutofit fontScale="92500" lnSpcReduction="20000"/>
          </a:bodyPr>
          <a:lstStyle/>
          <a:p>
            <a:r>
              <a:rPr lang="en-US" sz="1900" dirty="0">
                <a:solidFill>
                  <a:schemeClr val="bg1"/>
                </a:solidFill>
              </a:rPr>
              <a:t>Perman’s(1957) problem –solving method was a critical and timely for understanding the help-seeking process. Her foundational points-person problem  place, and process , together provide model or framework for understanding social work practice in general.</a:t>
            </a:r>
          </a:p>
          <a:p>
            <a:r>
              <a:rPr lang="en-US" sz="1900" dirty="0">
                <a:solidFill>
                  <a:schemeClr val="bg1"/>
                </a:solidFill>
              </a:rPr>
              <a:t>Counseling psychology is committed to helping people meet the challenges and solve the problems they counter in daily routines and in stressful circumstances. To a great extend, this holds true for other professional psychology specialties (including clinical, educational and health psychology).</a:t>
            </a:r>
          </a:p>
          <a:p>
            <a:pPr marL="0" indent="0">
              <a:buNone/>
            </a:pPr>
            <a:endParaRPr lang="en-US" sz="1500" dirty="0">
              <a:solidFill>
                <a:schemeClr val="bg1"/>
              </a:solidFill>
            </a:endParaRPr>
          </a:p>
        </p:txBody>
      </p:sp>
    </p:spTree>
    <p:extLst>
      <p:ext uri="{BB962C8B-B14F-4D97-AF65-F5344CB8AC3E}">
        <p14:creationId xmlns:p14="http://schemas.microsoft.com/office/powerpoint/2010/main" val="3358082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Slide Background Fill">
            <a:extLst>
              <a:ext uri="{FF2B5EF4-FFF2-40B4-BE49-F238E27FC236}">
                <a16:creationId xmlns:a16="http://schemas.microsoft.com/office/drawing/2014/main" id="{9EBF13D5-64BB-423E-9E4C-F3911447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FEBC7BED-6AA7-4C43-BEE8-A3CB5F8C1E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3" name="Color Cover">
              <a:extLst>
                <a:ext uri="{FF2B5EF4-FFF2-40B4-BE49-F238E27FC236}">
                  <a16:creationId xmlns:a16="http://schemas.microsoft.com/office/drawing/2014/main" id="{1C89947A-0D9D-4559-A1F6-5F6CD1970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Color Cover">
              <a:extLst>
                <a:ext uri="{FF2B5EF4-FFF2-40B4-BE49-F238E27FC236}">
                  <a16:creationId xmlns:a16="http://schemas.microsoft.com/office/drawing/2014/main" id="{E0255540-1F77-4262-B834-1ED14250F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6" name="Group 35">
            <a:extLst>
              <a:ext uri="{FF2B5EF4-FFF2-40B4-BE49-F238E27FC236}">
                <a16:creationId xmlns:a16="http://schemas.microsoft.com/office/drawing/2014/main" id="{BA19DEE5-2EE5-445A-B461-7D2879B052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7" name="Color">
              <a:extLst>
                <a:ext uri="{FF2B5EF4-FFF2-40B4-BE49-F238E27FC236}">
                  <a16:creationId xmlns:a16="http://schemas.microsoft.com/office/drawing/2014/main" id="{FCA5807F-F210-4970-A34F-3573405B4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Color">
              <a:extLst>
                <a:ext uri="{FF2B5EF4-FFF2-40B4-BE49-F238E27FC236}">
                  <a16:creationId xmlns:a16="http://schemas.microsoft.com/office/drawing/2014/main" id="{E9A8BB80-30A6-41EC-BE13-1B088DC3E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0" name="Group 3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1" name="Freeform: Shape 40">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6" name="Freeform: Shape 45">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7" name="Freeform: Shape 46">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128259C-5CC4-F3C3-FD36-A6B25D4D7D85}"/>
              </a:ext>
            </a:extLst>
          </p:cNvPr>
          <p:cNvSpPr>
            <a:spLocks noGrp="1"/>
          </p:cNvSpPr>
          <p:nvPr>
            <p:ph type="title"/>
          </p:nvPr>
        </p:nvSpPr>
        <p:spPr>
          <a:xfrm>
            <a:off x="1014984" y="908263"/>
            <a:ext cx="10158984" cy="670137"/>
          </a:xfrm>
        </p:spPr>
        <p:txBody>
          <a:bodyPr anchor="b">
            <a:normAutofit fontScale="90000"/>
          </a:bodyPr>
          <a:lstStyle/>
          <a:p>
            <a:r>
              <a:rPr lang="en-US" sz="4800" dirty="0">
                <a:solidFill>
                  <a:schemeClr val="bg1"/>
                </a:solidFill>
              </a:rPr>
              <a:t>Importance of skill in healthcare</a:t>
            </a:r>
          </a:p>
        </p:txBody>
      </p:sp>
      <p:sp>
        <p:nvSpPr>
          <p:cNvPr id="3" name="Content Placeholder 2">
            <a:extLst>
              <a:ext uri="{FF2B5EF4-FFF2-40B4-BE49-F238E27FC236}">
                <a16:creationId xmlns:a16="http://schemas.microsoft.com/office/drawing/2014/main" id="{9EC99487-31D2-183A-7163-AC7953058405}"/>
              </a:ext>
            </a:extLst>
          </p:cNvPr>
          <p:cNvSpPr>
            <a:spLocks noGrp="1"/>
          </p:cNvSpPr>
          <p:nvPr>
            <p:ph idx="1"/>
          </p:nvPr>
        </p:nvSpPr>
        <p:spPr>
          <a:xfrm>
            <a:off x="1014984" y="1561435"/>
            <a:ext cx="10158984" cy="4488432"/>
          </a:xfrm>
        </p:spPr>
        <p:txBody>
          <a:bodyPr anchor="t">
            <a:normAutofit fontScale="92500" lnSpcReduction="10000"/>
          </a:bodyPr>
          <a:lstStyle/>
          <a:p>
            <a:r>
              <a:rPr lang="en-US" sz="1900" dirty="0">
                <a:solidFill>
                  <a:schemeClr val="bg1"/>
                </a:solidFill>
              </a:rPr>
              <a:t>Problem –Solving is a procedure , includes multiple skills like observation , understanding, logical reasoning, synthesis, evaluation to solve a simple complex problem . The theorical framework of problem –solving  skill  is suggested on the above discussion.</a:t>
            </a:r>
          </a:p>
          <a:p>
            <a:r>
              <a:rPr lang="en-US" sz="1900" dirty="0">
                <a:solidFill>
                  <a:schemeClr val="bg1"/>
                </a:solidFill>
              </a:rPr>
              <a:t>Problem –Solving skill can be broken down into two core skills.</a:t>
            </a:r>
          </a:p>
          <a:p>
            <a:r>
              <a:rPr lang="en-US" sz="1900" dirty="0">
                <a:solidFill>
                  <a:schemeClr val="bg1"/>
                </a:solidFill>
              </a:rPr>
              <a:t>1. Observation Skill</a:t>
            </a:r>
          </a:p>
          <a:p>
            <a:r>
              <a:rPr lang="en-US" sz="1900" dirty="0">
                <a:solidFill>
                  <a:schemeClr val="bg1"/>
                </a:solidFill>
              </a:rPr>
              <a:t>2. Critical thinking Skill</a:t>
            </a:r>
          </a:p>
          <a:p>
            <a:r>
              <a:rPr lang="en-US" sz="1900" dirty="0">
                <a:solidFill>
                  <a:schemeClr val="bg1"/>
                </a:solidFill>
              </a:rPr>
              <a:t>Here is how to apply and develop skills in the healthcare  sector.</a:t>
            </a:r>
          </a:p>
          <a:p>
            <a:r>
              <a:rPr lang="en-US" sz="1900" dirty="0">
                <a:solidFill>
                  <a:schemeClr val="bg1"/>
                </a:solidFill>
              </a:rPr>
              <a:t>Communication: Essential for building trust with patients, families and multidisciplinary teams.</a:t>
            </a:r>
          </a:p>
          <a:p>
            <a:r>
              <a:rPr lang="en-US" sz="1900" dirty="0">
                <a:solidFill>
                  <a:schemeClr val="bg1"/>
                </a:solidFill>
              </a:rPr>
              <a:t>Empathy and compassion : Providing genuine care and understanding to patient during difficult moments.</a:t>
            </a:r>
          </a:p>
          <a:p>
            <a:r>
              <a:rPr lang="en-US" sz="1900" dirty="0">
                <a:solidFill>
                  <a:schemeClr val="bg1"/>
                </a:solidFill>
              </a:rPr>
              <a:t>Teamwork and collaboration: Working effectively towards,  shared goals  supporting colleagues under pressure  and respecting diverse roles.</a:t>
            </a:r>
          </a:p>
          <a:p>
            <a:r>
              <a:rPr lang="en-US" sz="1900" dirty="0">
                <a:solidFill>
                  <a:schemeClr val="bg1"/>
                </a:solidFill>
              </a:rPr>
              <a:t>Patient Assessment and Monitoring  : Conducting physical examination and interpreting findings.</a:t>
            </a:r>
          </a:p>
          <a:p>
            <a:r>
              <a:rPr lang="en-US" sz="1900" dirty="0">
                <a:solidFill>
                  <a:schemeClr val="bg1"/>
                </a:solidFill>
              </a:rPr>
              <a:t>Clinical Procedures : Administering medication , wound care and infection prevention.</a:t>
            </a:r>
          </a:p>
          <a:p>
            <a:endParaRPr lang="en-US" sz="900" dirty="0">
              <a:solidFill>
                <a:schemeClr val="bg1"/>
              </a:solidFill>
            </a:endParaRPr>
          </a:p>
          <a:p>
            <a:endParaRPr lang="en-US" sz="900" dirty="0">
              <a:solidFill>
                <a:schemeClr val="bg1"/>
              </a:solidFill>
            </a:endParaRPr>
          </a:p>
        </p:txBody>
      </p:sp>
    </p:spTree>
    <p:extLst>
      <p:ext uri="{BB962C8B-B14F-4D97-AF65-F5344CB8AC3E}">
        <p14:creationId xmlns:p14="http://schemas.microsoft.com/office/powerpoint/2010/main" val="28996653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C4C42016-34C0-4D37-91CF-4830826960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4EB45A5E-A300-4C79-A5AE-A78AB7C683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A4B8AED9-E236-44C8-A286-D5FAC4AC8F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5A7DBA8A-AFD3-4A43-8CFF-101BE55E4E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19812AD9-E6DC-4032-9634-F8BE9C8B3A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D2AFB4EC-2587-41C9-94B0-4F78DFB04C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03F997D7-F70D-41BF-9C5D-E357217C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035684B1-1016-4CA6-AA4F-40CF7D9FC7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DA0F1A9E-BA7D-4BF5-8200-1A9DB79A4A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E9E0FC27-B989-41F5-AAAA-539EA3DFF3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E6054A11-21E3-4D56-91DB-7E98A6256D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6" name="Title 1">
            <a:extLst>
              <a:ext uri="{FF2B5EF4-FFF2-40B4-BE49-F238E27FC236}">
                <a16:creationId xmlns:a16="http://schemas.microsoft.com/office/drawing/2014/main" id="{5E7B2A48-30A2-A1AF-DD4F-117E3B511638}"/>
              </a:ext>
            </a:extLst>
          </p:cNvPr>
          <p:cNvSpPr>
            <a:spLocks noGrp="1"/>
          </p:cNvSpPr>
          <p:nvPr>
            <p:ph type="ctrTitle"/>
          </p:nvPr>
        </p:nvSpPr>
        <p:spPr>
          <a:xfrm>
            <a:off x="790418" y="1561435"/>
            <a:ext cx="5274609" cy="5077861"/>
          </a:xfrm>
        </p:spPr>
        <p:txBody>
          <a:bodyPr anchor="t">
            <a:noAutofit/>
          </a:bodyPr>
          <a:lstStyle/>
          <a:p>
            <a:pPr marL="285750" indent="-285750" algn="l">
              <a:buFont typeface="Arial" panose="020B0604020202020204" pitchFamily="34" charset="0"/>
              <a:buChar char="•"/>
            </a:pPr>
            <a:r>
              <a:rPr lang="en-US" sz="1800" dirty="0">
                <a:solidFill>
                  <a:schemeClr val="bg1"/>
                </a:solidFill>
                <a:latin typeface="+mn-lt"/>
              </a:rPr>
              <a:t>A model for problem-solving is the fishbone diagram. is a visual to use to identify possible causes of problems and helps with root cause analysis and structural problem-solving is also known as the cause-and-effect diagram or Ishikawa diagram and is widely yield in quality management(Ishikawa, 1986), and it’s purpose is to identify root causes of a problem, organize ideas logically, support team brainstorming and preventing focusing only on symptoms(Slack et al 2010) is also broken into specific common categories that are show here. </a:t>
            </a:r>
            <a:br>
              <a:rPr lang="en-US" sz="1800" dirty="0">
                <a:solidFill>
                  <a:schemeClr val="bg1"/>
                </a:solidFill>
                <a:latin typeface="+mn-lt"/>
              </a:rPr>
            </a:br>
            <a:r>
              <a:rPr lang="en-US" sz="1800" dirty="0">
                <a:solidFill>
                  <a:schemeClr val="bg1"/>
                </a:solidFill>
                <a:latin typeface="+mn-lt"/>
              </a:rPr>
              <a:t>And  it helps professionals in the field of work by breaking down complex problems into care categories as we have gone into it encourages team collaboration and brainstorming and improved communications and understandings of issues and through this better decision-making can be achieved and more efficient long-term solution.  </a:t>
            </a:r>
            <a:br>
              <a:rPr lang="en-US" sz="1800" dirty="0">
                <a:solidFill>
                  <a:schemeClr val="bg1"/>
                </a:solidFill>
                <a:latin typeface="+mn-lt"/>
              </a:rPr>
            </a:br>
            <a:endParaRPr lang="en-US" sz="1800" dirty="0">
              <a:solidFill>
                <a:schemeClr val="bg1"/>
              </a:solidFill>
              <a:latin typeface="+mn-lt"/>
            </a:endParaRPr>
          </a:p>
        </p:txBody>
      </p:sp>
      <p:sp>
        <p:nvSpPr>
          <p:cNvPr id="28" name="TextBox 27">
            <a:extLst>
              <a:ext uri="{FF2B5EF4-FFF2-40B4-BE49-F238E27FC236}">
                <a16:creationId xmlns:a16="http://schemas.microsoft.com/office/drawing/2014/main" id="{B06C00D3-B4C9-1972-1A2D-7F83160C2655}"/>
              </a:ext>
            </a:extLst>
          </p:cNvPr>
          <p:cNvSpPr txBox="1"/>
          <p:nvPr/>
        </p:nvSpPr>
        <p:spPr>
          <a:xfrm>
            <a:off x="656708" y="465420"/>
            <a:ext cx="5708923" cy="769441"/>
          </a:xfrm>
          <a:prstGeom prst="rect">
            <a:avLst/>
          </a:prstGeom>
          <a:noFill/>
        </p:spPr>
        <p:txBody>
          <a:bodyPr wrap="square" rtlCol="0">
            <a:spAutoFit/>
          </a:bodyPr>
          <a:lstStyle/>
          <a:p>
            <a:r>
              <a:rPr lang="en-US" sz="4400" dirty="0">
                <a:solidFill>
                  <a:schemeClr val="bg1"/>
                </a:solidFill>
              </a:rPr>
              <a:t>Model problem solving </a:t>
            </a:r>
          </a:p>
        </p:txBody>
      </p:sp>
      <p:sp>
        <p:nvSpPr>
          <p:cNvPr id="31" name="TextBox 30">
            <a:extLst>
              <a:ext uri="{FF2B5EF4-FFF2-40B4-BE49-F238E27FC236}">
                <a16:creationId xmlns:a16="http://schemas.microsoft.com/office/drawing/2014/main" id="{7B9C0A8C-CB35-36D5-90DB-4B06EB271648}"/>
              </a:ext>
            </a:extLst>
          </p:cNvPr>
          <p:cNvSpPr txBox="1"/>
          <p:nvPr/>
        </p:nvSpPr>
        <p:spPr>
          <a:xfrm>
            <a:off x="6506308" y="1561435"/>
            <a:ext cx="5011615" cy="2862322"/>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bg1"/>
                </a:solidFill>
              </a:rPr>
              <a:t>The 6M are. </a:t>
            </a:r>
          </a:p>
          <a:p>
            <a:pPr marL="285750" indent="-285750">
              <a:buFont typeface="Arial" panose="020B0604020202020204" pitchFamily="34" charset="0"/>
              <a:buChar char="•"/>
            </a:pPr>
            <a:r>
              <a:rPr lang="en-US" dirty="0">
                <a:solidFill>
                  <a:schemeClr val="bg1"/>
                </a:solidFill>
              </a:rPr>
              <a:t>Man(people) which are human factors such as skill or training</a:t>
            </a:r>
          </a:p>
          <a:p>
            <a:pPr marL="285750" indent="-285750">
              <a:buFont typeface="Arial" panose="020B0604020202020204" pitchFamily="34" charset="0"/>
              <a:buChar char="•"/>
            </a:pPr>
            <a:r>
              <a:rPr lang="en-US" dirty="0">
                <a:solidFill>
                  <a:schemeClr val="bg1"/>
                </a:solidFill>
              </a:rPr>
              <a:t>Machine the equipment or tools use</a:t>
            </a:r>
          </a:p>
          <a:p>
            <a:pPr marL="285750" indent="-285750">
              <a:buFont typeface="Arial" panose="020B0604020202020204" pitchFamily="34" charset="0"/>
              <a:buChar char="•"/>
            </a:pPr>
            <a:r>
              <a:rPr lang="en-US" dirty="0">
                <a:solidFill>
                  <a:schemeClr val="bg1"/>
                </a:solidFill>
              </a:rPr>
              <a:t>Method the procedures or processes</a:t>
            </a:r>
          </a:p>
          <a:p>
            <a:pPr marL="285750" indent="-285750">
              <a:buFont typeface="Arial" panose="020B0604020202020204" pitchFamily="34" charset="0"/>
              <a:buChar char="•"/>
            </a:pPr>
            <a:r>
              <a:rPr lang="en-US" dirty="0">
                <a:solidFill>
                  <a:schemeClr val="bg1"/>
                </a:solidFill>
              </a:rPr>
              <a:t>Material the raw materials or inputs</a:t>
            </a:r>
          </a:p>
          <a:p>
            <a:pPr marL="285750" indent="-285750">
              <a:buFont typeface="Arial" panose="020B0604020202020204" pitchFamily="34" charset="0"/>
              <a:buChar char="•"/>
            </a:pPr>
            <a:r>
              <a:rPr lang="en-US" dirty="0">
                <a:solidFill>
                  <a:schemeClr val="bg1"/>
                </a:solidFill>
              </a:rPr>
              <a:t>Measurement data collection and accuracy</a:t>
            </a:r>
          </a:p>
          <a:p>
            <a:pPr marL="285750" indent="-285750">
              <a:buFont typeface="Arial" panose="020B0604020202020204" pitchFamily="34" charset="0"/>
              <a:buChar char="•"/>
            </a:pPr>
            <a:r>
              <a:rPr lang="en-US" dirty="0">
                <a:solidFill>
                  <a:schemeClr val="bg1"/>
                </a:solidFill>
              </a:rPr>
              <a:t>Mother nature(environment) external environmental conditions</a:t>
            </a:r>
          </a:p>
          <a:p>
            <a:endParaRPr lang="en-US" dirty="0"/>
          </a:p>
        </p:txBody>
      </p:sp>
      <p:sp>
        <p:nvSpPr>
          <p:cNvPr id="34" name="TextBox 33">
            <a:extLst>
              <a:ext uri="{FF2B5EF4-FFF2-40B4-BE49-F238E27FC236}">
                <a16:creationId xmlns:a16="http://schemas.microsoft.com/office/drawing/2014/main" id="{718EBA63-1FF9-7240-6EFE-88F2ED6C0676}"/>
              </a:ext>
            </a:extLst>
          </p:cNvPr>
          <p:cNvSpPr txBox="1"/>
          <p:nvPr/>
        </p:nvSpPr>
        <p:spPr>
          <a:xfrm>
            <a:off x="6534158" y="4158965"/>
            <a:ext cx="5099539" cy="2862322"/>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bg1"/>
                </a:solidFill>
              </a:rPr>
              <a:t>To construct the fishbone, diagram the process is usually to clearly define the problem and placing it at the head of diagram drawing a central spine and adding the major categories as branches brainstorming possible causes on each of the categories and repeatedly asking why to identify a deeper root course and finally analyzing the diagram to determine the most significant contributing facts</a:t>
            </a:r>
          </a:p>
          <a:p>
            <a:endParaRPr lang="en-US" dirty="0"/>
          </a:p>
        </p:txBody>
      </p:sp>
      <p:pic>
        <p:nvPicPr>
          <p:cNvPr id="10242" name="Picture 2" descr="Using Fishbone Diagrams to Solve Problems - TXM Lean Solutions">
            <a:extLst>
              <a:ext uri="{FF2B5EF4-FFF2-40B4-BE49-F238E27FC236}">
                <a16:creationId xmlns:a16="http://schemas.microsoft.com/office/drawing/2014/main" id="{3B22A300-2CE8-24D3-DFF9-69DAAA70CD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08477" y="90766"/>
            <a:ext cx="2836849" cy="177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81402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29" name="Group 5128">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5130"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1"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133" name="Group 5132">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5134"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5"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122" name="Picture 2" descr="2026's Most Sought-After Skills ...">
            <a:extLst>
              <a:ext uri="{FF2B5EF4-FFF2-40B4-BE49-F238E27FC236}">
                <a16:creationId xmlns:a16="http://schemas.microsoft.com/office/drawing/2014/main" id="{07BDB49E-BC5E-E976-72C8-32570627A8F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77026" y="1131373"/>
            <a:ext cx="4571936" cy="4571936"/>
          </a:xfrm>
          <a:prstGeom prst="rect">
            <a:avLst/>
          </a:prstGeom>
          <a:noFill/>
          <a:extLst>
            <a:ext uri="{909E8E84-426E-40DD-AFC4-6F175D3DCCD1}">
              <a14:hiddenFill xmlns:a14="http://schemas.microsoft.com/office/drawing/2010/main">
                <a:solidFill>
                  <a:srgbClr val="FFFFFF"/>
                </a:solidFill>
              </a14:hiddenFill>
            </a:ext>
          </a:extLst>
        </p:spPr>
      </p:pic>
      <p:grpSp>
        <p:nvGrpSpPr>
          <p:cNvPr id="5137" name="Group 513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138" name="Freeform: Shape 513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39" name="Freeform: Shape 513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40" name="Freeform: Shape 513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41" name="Freeform: Shape 514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42" name="Freeform: Shape 514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43" name="Freeform: Shape 514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44" name="Freeform: Shape 514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EBFF53A-7D34-56A4-E280-7B13393325BA}"/>
              </a:ext>
            </a:extLst>
          </p:cNvPr>
          <p:cNvSpPr>
            <a:spLocks noGrp="1"/>
          </p:cNvSpPr>
          <p:nvPr>
            <p:ph type="title"/>
          </p:nvPr>
        </p:nvSpPr>
        <p:spPr>
          <a:xfrm>
            <a:off x="1014985" y="819015"/>
            <a:ext cx="5501548" cy="2353362"/>
          </a:xfrm>
        </p:spPr>
        <p:txBody>
          <a:bodyPr anchor="b">
            <a:normAutofit/>
          </a:bodyPr>
          <a:lstStyle/>
          <a:p>
            <a:r>
              <a:rPr lang="en-US" sz="4800">
                <a:solidFill>
                  <a:schemeClr val="bg1"/>
                </a:solidFill>
              </a:rPr>
              <a:t>Examples Skills</a:t>
            </a:r>
          </a:p>
        </p:txBody>
      </p:sp>
      <p:sp>
        <p:nvSpPr>
          <p:cNvPr id="3" name="Content Placeholder 2">
            <a:extLst>
              <a:ext uri="{FF2B5EF4-FFF2-40B4-BE49-F238E27FC236}">
                <a16:creationId xmlns:a16="http://schemas.microsoft.com/office/drawing/2014/main" id="{A162723B-636A-B594-4447-E767A7C79008}"/>
              </a:ext>
            </a:extLst>
          </p:cNvPr>
          <p:cNvSpPr>
            <a:spLocks noGrp="1"/>
          </p:cNvSpPr>
          <p:nvPr>
            <p:ph idx="1"/>
          </p:nvPr>
        </p:nvSpPr>
        <p:spPr>
          <a:xfrm>
            <a:off x="1014985" y="3002973"/>
            <a:ext cx="5501548" cy="3012695"/>
          </a:xfrm>
        </p:spPr>
        <p:txBody>
          <a:bodyPr anchor="t">
            <a:normAutofit fontScale="92500" lnSpcReduction="20000"/>
          </a:bodyPr>
          <a:lstStyle/>
          <a:p>
            <a:r>
              <a:rPr lang="en-US" sz="1900" dirty="0">
                <a:solidFill>
                  <a:schemeClr val="bg1"/>
                </a:solidFill>
              </a:rPr>
              <a:t>NHS practical skills is applied healthcare encompass arrange of technical, clinical and interpersonal abilities designed to deliver Hight quality  patient care, safety and operational efficiently.</a:t>
            </a:r>
          </a:p>
          <a:p>
            <a:r>
              <a:rPr lang="en-US" sz="1900" dirty="0">
                <a:solidFill>
                  <a:schemeClr val="bg1"/>
                </a:solidFill>
              </a:rPr>
              <a:t>Key practical skills are categorized into clinical personal, and operational areas.</a:t>
            </a:r>
          </a:p>
          <a:p>
            <a:r>
              <a:rPr lang="en-US" sz="1900" dirty="0">
                <a:solidFill>
                  <a:schemeClr val="bg1"/>
                </a:solidFill>
              </a:rPr>
              <a:t>Patient Monitoring</a:t>
            </a:r>
          </a:p>
          <a:p>
            <a:r>
              <a:rPr lang="en-US" sz="1900" dirty="0">
                <a:solidFill>
                  <a:schemeClr val="bg1"/>
                </a:solidFill>
              </a:rPr>
              <a:t>Personal Care</a:t>
            </a:r>
          </a:p>
          <a:p>
            <a:r>
              <a:rPr lang="en-US" sz="1900" dirty="0">
                <a:solidFill>
                  <a:schemeClr val="bg1"/>
                </a:solidFill>
              </a:rPr>
              <a:t>Teamwork</a:t>
            </a:r>
          </a:p>
          <a:p>
            <a:r>
              <a:rPr lang="en-US" sz="1900" dirty="0">
                <a:solidFill>
                  <a:schemeClr val="bg1"/>
                </a:solidFill>
              </a:rPr>
              <a:t>Problem Solving</a:t>
            </a:r>
            <a:endParaRPr lang="en-US" sz="1800" dirty="0">
              <a:solidFill>
                <a:schemeClr val="bg1"/>
              </a:solidFill>
            </a:endParaRPr>
          </a:p>
        </p:txBody>
      </p:sp>
    </p:spTree>
    <p:extLst>
      <p:ext uri="{BB962C8B-B14F-4D97-AF65-F5344CB8AC3E}">
        <p14:creationId xmlns:p14="http://schemas.microsoft.com/office/powerpoint/2010/main" val="1765624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105" name="Group 4104">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4106"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07"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109" name="Group 4108">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4110"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11"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113" name="Group 4112">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114" name="Freeform: Shape 4113">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15" name="Freeform: Shape 4114">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16" name="Freeform: Shape 4115">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17" name="Freeform: Shape 4116">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18" name="Freeform: Shape 4117">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19" name="Freeform: Shape 4118">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20" name="Freeform: Shape 4119">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EBD1ECC-F6EC-E0A7-1EC0-B8F686EB230C}"/>
              </a:ext>
            </a:extLst>
          </p:cNvPr>
          <p:cNvSpPr>
            <a:spLocks noGrp="1"/>
          </p:cNvSpPr>
          <p:nvPr>
            <p:ph type="title"/>
          </p:nvPr>
        </p:nvSpPr>
        <p:spPr>
          <a:xfrm>
            <a:off x="519557" y="276642"/>
            <a:ext cx="5501548" cy="1610942"/>
          </a:xfrm>
        </p:spPr>
        <p:txBody>
          <a:bodyPr anchor="b">
            <a:normAutofit/>
          </a:bodyPr>
          <a:lstStyle/>
          <a:p>
            <a:r>
              <a:rPr lang="en-US" sz="4800" dirty="0">
                <a:solidFill>
                  <a:schemeClr val="bg1"/>
                </a:solidFill>
              </a:rPr>
              <a:t>Practical Skills in Healthcare</a:t>
            </a:r>
          </a:p>
        </p:txBody>
      </p:sp>
      <p:sp>
        <p:nvSpPr>
          <p:cNvPr id="3" name="Content Placeholder 2">
            <a:extLst>
              <a:ext uri="{FF2B5EF4-FFF2-40B4-BE49-F238E27FC236}">
                <a16:creationId xmlns:a16="http://schemas.microsoft.com/office/drawing/2014/main" id="{6435B285-C9CB-8B5A-AC32-E8330863EE33}"/>
              </a:ext>
            </a:extLst>
          </p:cNvPr>
          <p:cNvSpPr>
            <a:spLocks noGrp="1"/>
          </p:cNvSpPr>
          <p:nvPr>
            <p:ph idx="1"/>
          </p:nvPr>
        </p:nvSpPr>
        <p:spPr>
          <a:xfrm>
            <a:off x="410658" y="1791045"/>
            <a:ext cx="9694875" cy="5066955"/>
          </a:xfrm>
        </p:spPr>
        <p:txBody>
          <a:bodyPr anchor="t">
            <a:normAutofit lnSpcReduction="10000"/>
          </a:bodyPr>
          <a:lstStyle/>
          <a:p>
            <a:r>
              <a:rPr lang="en-US" sz="1800" dirty="0">
                <a:solidFill>
                  <a:schemeClr val="bg1"/>
                </a:solidFill>
              </a:rPr>
              <a:t>Here is a practical example of problem-solving in a care assistant in a residential care home scenario</a:t>
            </a:r>
          </a:p>
          <a:p>
            <a:r>
              <a:rPr lang="en-US" sz="1800" dirty="0">
                <a:solidFill>
                  <a:schemeClr val="bg1"/>
                </a:solidFill>
              </a:rPr>
              <a:t>The situation a resident with  dementia becomes agitated in the evening refusing to eat dinner and attempting to leave the dining area repeatedly  </a:t>
            </a:r>
          </a:p>
          <a:p>
            <a:r>
              <a:rPr lang="en-US" sz="1800" dirty="0">
                <a:solidFill>
                  <a:schemeClr val="bg1"/>
                </a:solidFill>
              </a:rPr>
              <a:t>The possible ways that problem-solving could be used in the situation is to observe the behavior of the individual and identify possible courses such as confusion the area that they’re currently in being too noisy or unmet needs such as they’re in pain or they feel incredibly fatigue. next if noise happens to be a problem it’s best to be calm and personable to the individual move them to a quieter area and offer reassurance and provide food later in a more relax. </a:t>
            </a:r>
          </a:p>
          <a:p>
            <a:r>
              <a:rPr lang="en-US" sz="1800" dirty="0">
                <a:solidFill>
                  <a:schemeClr val="bg1"/>
                </a:solidFill>
              </a:rPr>
              <a:t>Problem solving guides are actions by helping us avoid forcing rushing focusing on the individuals need and making an informed and appropriate decision based on what the problem is. </a:t>
            </a:r>
          </a:p>
          <a:p>
            <a:r>
              <a:rPr lang="en-US" sz="1800" dirty="0">
                <a:solidFill>
                  <a:schemeClr val="bg1"/>
                </a:solidFill>
              </a:rPr>
              <a:t>The impact that has on care and its outcomes is that it reduces stress and risk like the patient falling because you’re being too quick with them or becoming aggressive because they believe you are a fret and through this they become more cooperative and they’re able to get their nutritional intake and it make the quality care better and it makes the care that you provide safer to you as any problems that could occur has been negated and this leads to a more positive patient experience. </a:t>
            </a:r>
          </a:p>
        </p:txBody>
      </p:sp>
      <p:pic>
        <p:nvPicPr>
          <p:cNvPr id="4100" name="Picture 4" descr="Essential nursing skills: definitions ...">
            <a:extLst>
              <a:ext uri="{FF2B5EF4-FFF2-40B4-BE49-F238E27FC236}">
                <a16:creationId xmlns:a16="http://schemas.microsoft.com/office/drawing/2014/main" id="{F493B777-542A-56BA-D980-F6F14F6887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8095" y="113783"/>
            <a:ext cx="3810000" cy="1567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80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57" name="Group 2056">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058"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9"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061" name="Group 2060">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062"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3"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065" name="Group 2064">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066" name="Freeform: Shape 2065">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Freeform: Shape 2066">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Freeform: Shape 2067">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9" name="Freeform: Shape 2068">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0" name="Freeform: Shape 2069">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1" name="Freeform: Shape 2070">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2" name="Freeform: Shape 2071">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87CF106-35F2-FCE9-190E-051624D99706}"/>
              </a:ext>
            </a:extLst>
          </p:cNvPr>
          <p:cNvSpPr>
            <a:spLocks noGrp="1"/>
          </p:cNvSpPr>
          <p:nvPr>
            <p:ph type="title"/>
          </p:nvPr>
        </p:nvSpPr>
        <p:spPr>
          <a:xfrm>
            <a:off x="1014984" y="819015"/>
            <a:ext cx="5821537" cy="2353362"/>
          </a:xfrm>
        </p:spPr>
        <p:txBody>
          <a:bodyPr anchor="b">
            <a:normAutofit/>
          </a:bodyPr>
          <a:lstStyle/>
          <a:p>
            <a:r>
              <a:rPr lang="en-US" sz="4800">
                <a:solidFill>
                  <a:schemeClr val="bg1"/>
                </a:solidFill>
              </a:rPr>
              <a:t>How does this skill support my Future Career</a:t>
            </a:r>
          </a:p>
        </p:txBody>
      </p:sp>
      <p:sp>
        <p:nvSpPr>
          <p:cNvPr id="3" name="Content Placeholder 2">
            <a:extLst>
              <a:ext uri="{FF2B5EF4-FFF2-40B4-BE49-F238E27FC236}">
                <a16:creationId xmlns:a16="http://schemas.microsoft.com/office/drawing/2014/main" id="{F0C5139F-CEE8-A30B-4B87-271FC65AD433}"/>
              </a:ext>
            </a:extLst>
          </p:cNvPr>
          <p:cNvSpPr>
            <a:spLocks noGrp="1"/>
          </p:cNvSpPr>
          <p:nvPr>
            <p:ph idx="1"/>
          </p:nvPr>
        </p:nvSpPr>
        <p:spPr>
          <a:xfrm>
            <a:off x="670187" y="3166173"/>
            <a:ext cx="8785539" cy="3087364"/>
          </a:xfrm>
        </p:spPr>
        <p:txBody>
          <a:bodyPr anchor="t">
            <a:normAutofit/>
          </a:bodyPr>
          <a:lstStyle/>
          <a:p>
            <a:r>
              <a:rPr lang="en-US" sz="1800" dirty="0">
                <a:solidFill>
                  <a:schemeClr val="bg1"/>
                </a:solidFill>
              </a:rPr>
              <a:t>This skill will support my future as Care Assistant because problem solving is easily one of the most vital “soft skills”  . In this field problems aren’t just puzzles to solve they are often high-pressure situations involving human emotions and safety.</a:t>
            </a:r>
          </a:p>
          <a:p>
            <a:r>
              <a:rPr lang="en-US" sz="1800" dirty="0">
                <a:solidFill>
                  <a:schemeClr val="bg1"/>
                </a:solidFill>
              </a:rPr>
              <a:t>Handling Unpredictable Behavior:</a:t>
            </a:r>
          </a:p>
          <a:p>
            <a:r>
              <a:rPr lang="en-US" sz="1800" dirty="0">
                <a:solidFill>
                  <a:schemeClr val="bg1"/>
                </a:solidFill>
              </a:rPr>
              <a:t>Improving Patient Safety</a:t>
            </a:r>
          </a:p>
          <a:p>
            <a:r>
              <a:rPr lang="en-US" sz="1800" dirty="0">
                <a:solidFill>
                  <a:schemeClr val="bg1"/>
                </a:solidFill>
              </a:rPr>
              <a:t>Time Management &amp; </a:t>
            </a:r>
            <a:r>
              <a:rPr lang="en-US" sz="1800" dirty="0" err="1">
                <a:solidFill>
                  <a:schemeClr val="bg1"/>
                </a:solidFill>
              </a:rPr>
              <a:t>Prioritisation</a:t>
            </a:r>
            <a:endParaRPr lang="en-US" sz="1800" dirty="0">
              <a:solidFill>
                <a:schemeClr val="bg1"/>
              </a:solidFill>
            </a:endParaRPr>
          </a:p>
          <a:p>
            <a:r>
              <a:rPr lang="en-US" sz="1800" dirty="0">
                <a:solidFill>
                  <a:schemeClr val="bg1"/>
                </a:solidFill>
              </a:rPr>
              <a:t>Communication with Families</a:t>
            </a:r>
          </a:p>
          <a:p>
            <a:pPr marL="0" indent="0">
              <a:buNone/>
            </a:pPr>
            <a:endParaRPr lang="en-US" sz="1500" dirty="0">
              <a:solidFill>
                <a:schemeClr val="bg1"/>
              </a:solidFill>
            </a:endParaRPr>
          </a:p>
          <a:p>
            <a:pPr marL="0" indent="0">
              <a:buNone/>
            </a:pPr>
            <a:endParaRPr lang="en-US" sz="1500" dirty="0">
              <a:solidFill>
                <a:schemeClr val="bg1"/>
              </a:solidFill>
            </a:endParaRPr>
          </a:p>
          <a:p>
            <a:pPr marL="0" indent="0">
              <a:buNone/>
            </a:pPr>
            <a:endParaRPr lang="en-US" sz="1500" dirty="0">
              <a:solidFill>
                <a:schemeClr val="bg1"/>
              </a:solidFill>
            </a:endParaRPr>
          </a:p>
        </p:txBody>
      </p:sp>
    </p:spTree>
    <p:extLst>
      <p:ext uri="{BB962C8B-B14F-4D97-AF65-F5344CB8AC3E}">
        <p14:creationId xmlns:p14="http://schemas.microsoft.com/office/powerpoint/2010/main" val="30947938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177" name="Group 7176">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7178"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79"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181" name="Group 7180">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7182"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83"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170" name="Picture 2" descr="Problem Solving in Healthcare">
            <a:extLst>
              <a:ext uri="{FF2B5EF4-FFF2-40B4-BE49-F238E27FC236}">
                <a16:creationId xmlns:a16="http://schemas.microsoft.com/office/drawing/2014/main" id="{862AF63B-2280-49BE-7593-CF5FED52195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77026" y="1705072"/>
            <a:ext cx="4571936" cy="3424538"/>
          </a:xfrm>
          <a:prstGeom prst="rect">
            <a:avLst/>
          </a:prstGeom>
          <a:noFill/>
          <a:extLst>
            <a:ext uri="{909E8E84-426E-40DD-AFC4-6F175D3DCCD1}">
              <a14:hiddenFill xmlns:a14="http://schemas.microsoft.com/office/drawing/2010/main">
                <a:solidFill>
                  <a:srgbClr val="FFFFFF"/>
                </a:solidFill>
              </a14:hiddenFill>
            </a:ext>
          </a:extLst>
        </p:spPr>
      </p:pic>
      <p:grpSp>
        <p:nvGrpSpPr>
          <p:cNvPr id="7185" name="Group 7184">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7186" name="Freeform: Shape 7185">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187" name="Freeform: Shape 7186">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188" name="Freeform: Shape 7187">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189" name="Freeform: Shape 7188">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190" name="Freeform: Shape 7189">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191" name="Freeform: Shape 7190">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192" name="Freeform: Shape 7191">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78830FC-148D-9309-00BF-5512AF54587A}"/>
              </a:ext>
            </a:extLst>
          </p:cNvPr>
          <p:cNvSpPr>
            <a:spLocks noGrp="1"/>
          </p:cNvSpPr>
          <p:nvPr>
            <p:ph type="title"/>
          </p:nvPr>
        </p:nvSpPr>
        <p:spPr>
          <a:xfrm>
            <a:off x="1014985" y="819015"/>
            <a:ext cx="5501548" cy="2353362"/>
          </a:xfrm>
        </p:spPr>
        <p:txBody>
          <a:bodyPr anchor="b">
            <a:normAutofit/>
          </a:bodyPr>
          <a:lstStyle/>
          <a:p>
            <a:r>
              <a:rPr lang="en-US" sz="4800">
                <a:solidFill>
                  <a:schemeClr val="bg1"/>
                </a:solidFill>
              </a:rPr>
              <a:t>Conclusion</a:t>
            </a:r>
          </a:p>
        </p:txBody>
      </p:sp>
      <p:sp>
        <p:nvSpPr>
          <p:cNvPr id="3" name="Content Placeholder 2">
            <a:extLst>
              <a:ext uri="{FF2B5EF4-FFF2-40B4-BE49-F238E27FC236}">
                <a16:creationId xmlns:a16="http://schemas.microsoft.com/office/drawing/2014/main" id="{E362A447-2DC3-0BF5-A454-AF687665F608}"/>
              </a:ext>
            </a:extLst>
          </p:cNvPr>
          <p:cNvSpPr>
            <a:spLocks noGrp="1"/>
          </p:cNvSpPr>
          <p:nvPr>
            <p:ph idx="1"/>
          </p:nvPr>
        </p:nvSpPr>
        <p:spPr>
          <a:xfrm>
            <a:off x="1014985" y="3442089"/>
            <a:ext cx="5501548" cy="2573579"/>
          </a:xfrm>
        </p:spPr>
        <p:txBody>
          <a:bodyPr anchor="t">
            <a:normAutofit/>
          </a:bodyPr>
          <a:lstStyle/>
          <a:p>
            <a:r>
              <a:rPr lang="en-US" sz="1800" dirty="0">
                <a:solidFill>
                  <a:schemeClr val="bg1"/>
                </a:solidFill>
              </a:rPr>
              <a:t>Problem Solving is a central dimension to psychological well-been and the PSI is a practical base calculate of problem solving that seems to have a great deal of utility  for extensive  range of helping The  healthcare system is it a critical juncture, needing to move beyond short-term crisis management to address deep-rooted structural issues in staffing, funding and health equality to maintain its high standing.</a:t>
            </a:r>
          </a:p>
        </p:txBody>
      </p:sp>
    </p:spTree>
    <p:extLst>
      <p:ext uri="{BB962C8B-B14F-4D97-AF65-F5344CB8AC3E}">
        <p14:creationId xmlns:p14="http://schemas.microsoft.com/office/powerpoint/2010/main" val="1086065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6" name="Title 5">
            <a:extLst>
              <a:ext uri="{FF2B5EF4-FFF2-40B4-BE49-F238E27FC236}">
                <a16:creationId xmlns:a16="http://schemas.microsoft.com/office/drawing/2014/main" id="{776363FF-7394-48AC-29C6-3B7B12C3A79D}"/>
              </a:ext>
            </a:extLst>
          </p:cNvPr>
          <p:cNvSpPr>
            <a:spLocks noGrp="1"/>
          </p:cNvSpPr>
          <p:nvPr>
            <p:ph type="title"/>
          </p:nvPr>
        </p:nvSpPr>
        <p:spPr/>
        <p:txBody>
          <a:bodyPr/>
          <a:lstStyle/>
          <a:p>
            <a:r>
              <a:rPr lang="en-US" dirty="0"/>
              <a:t>References</a:t>
            </a:r>
          </a:p>
        </p:txBody>
      </p:sp>
      <p:sp>
        <p:nvSpPr>
          <p:cNvPr id="9" name="Title 1">
            <a:extLst>
              <a:ext uri="{FF2B5EF4-FFF2-40B4-BE49-F238E27FC236}">
                <a16:creationId xmlns:a16="http://schemas.microsoft.com/office/drawing/2014/main" id="{3883C6F4-7E75-4FF4-0782-AC91AA8593DD}"/>
              </a:ext>
            </a:extLst>
          </p:cNvPr>
          <p:cNvSpPr txBox="1">
            <a:spLocks/>
          </p:cNvSpPr>
          <p:nvPr/>
        </p:nvSpPr>
        <p:spPr>
          <a:xfrm>
            <a:off x="790418" y="1778750"/>
            <a:ext cx="8410370" cy="427375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900" dirty="0">
              <a:solidFill>
                <a:schemeClr val="bg1"/>
              </a:solidFill>
              <a:latin typeface="+mn-lt"/>
            </a:endParaRPr>
          </a:p>
        </p:txBody>
      </p:sp>
      <p:sp>
        <p:nvSpPr>
          <p:cNvPr id="26" name="TextBox 25">
            <a:extLst>
              <a:ext uri="{FF2B5EF4-FFF2-40B4-BE49-F238E27FC236}">
                <a16:creationId xmlns:a16="http://schemas.microsoft.com/office/drawing/2014/main" id="{79D136DF-FEEE-3902-2FE6-678DDC2FF9C9}"/>
              </a:ext>
            </a:extLst>
          </p:cNvPr>
          <p:cNvSpPr txBox="1"/>
          <p:nvPr/>
        </p:nvSpPr>
        <p:spPr>
          <a:xfrm>
            <a:off x="877648" y="1778750"/>
            <a:ext cx="10889442" cy="3139321"/>
          </a:xfrm>
          <a:prstGeom prst="rect">
            <a:avLst/>
          </a:prstGeom>
          <a:noFill/>
        </p:spPr>
        <p:txBody>
          <a:bodyPr wrap="square" rtlCol="0">
            <a:spAutoFit/>
          </a:bodyPr>
          <a:lstStyle/>
          <a:p>
            <a:r>
              <a:rPr lang="en-GB" dirty="0"/>
              <a:t>Ishikawa, K. (1986) </a:t>
            </a:r>
            <a:r>
              <a:rPr lang="en-GB" i="1" dirty="0"/>
              <a:t>Guide to Quality Control</a:t>
            </a:r>
            <a:r>
              <a:rPr lang="en-GB" dirty="0"/>
              <a:t>. Tokyo: Asian Productivity Organization.</a:t>
            </a:r>
          </a:p>
          <a:p>
            <a:r>
              <a:rPr lang="en-GB" dirty="0"/>
              <a:t>Perlman, H.H. (1957) </a:t>
            </a:r>
            <a:r>
              <a:rPr lang="en-GB" i="1" dirty="0"/>
              <a:t>Social Casework: A Problem-Solving Process</a:t>
            </a:r>
            <a:r>
              <a:rPr lang="en-GB" dirty="0"/>
              <a:t>. Chicago: University of Chicago Press. </a:t>
            </a:r>
          </a:p>
          <a:p>
            <a:r>
              <a:rPr lang="en-GB" dirty="0"/>
              <a:t>Slack, N., Chambers, S. and Johnston, R. (2010) </a:t>
            </a:r>
            <a:r>
              <a:rPr lang="en-GB" i="1" dirty="0"/>
              <a:t>Operations Management</a:t>
            </a:r>
            <a:r>
              <a:rPr lang="en-GB" dirty="0"/>
              <a:t>. 6th </a:t>
            </a:r>
            <a:r>
              <a:rPr lang="en-GB" dirty="0" err="1"/>
              <a:t>edn</a:t>
            </a:r>
            <a:r>
              <a:rPr lang="en-GB" dirty="0"/>
              <a:t>. Harlow: Pearson Education.</a:t>
            </a:r>
          </a:p>
          <a:p>
            <a:r>
              <a:rPr lang="en-GB" dirty="0"/>
              <a:t>National Health Service (NHS) (2023) </a:t>
            </a:r>
            <a:r>
              <a:rPr lang="en-GB" i="1" dirty="0"/>
              <a:t>Working in health</a:t>
            </a:r>
            <a:r>
              <a:rPr lang="en-GB" dirty="0"/>
              <a:t>. Available at: </a:t>
            </a:r>
            <a:r>
              <a:rPr lang="en-GB" dirty="0">
                <a:hlinkClick r:id="rId2"/>
              </a:rPr>
              <a:t>https://www.nhs.uk</a:t>
            </a:r>
            <a:r>
              <a:rPr lang="en-GB" dirty="0"/>
              <a:t> (Accessed: 23 March 2026).</a:t>
            </a:r>
          </a:p>
          <a:p>
            <a:r>
              <a:rPr lang="en-GB" dirty="0"/>
              <a:t>Benner, P. (1984) </a:t>
            </a:r>
            <a:r>
              <a:rPr lang="en-GB" i="1" dirty="0"/>
              <a:t>From Novice to Expert: Excellence and Power in Clinical Nursing Practice</a:t>
            </a:r>
            <a:r>
              <a:rPr lang="en-GB" dirty="0"/>
              <a:t>. Menlo Park, CA: Addison-Wesley. </a:t>
            </a:r>
          </a:p>
          <a:p>
            <a:r>
              <a:rPr lang="en-GB" dirty="0"/>
              <a:t>Boud, D., Keogh, R. and Walker, D. (19Facione, P.A. (2011) </a:t>
            </a:r>
            <a:r>
              <a:rPr lang="en-GB" i="1" dirty="0"/>
              <a:t>Critical Thinking: What It Is and Why It Counts</a:t>
            </a:r>
            <a:r>
              <a:rPr lang="en-GB" dirty="0"/>
              <a:t>. Millbrae, CA: Insight Assessment.85) </a:t>
            </a:r>
            <a:r>
              <a:rPr lang="en-GB" i="1" dirty="0"/>
              <a:t>Reflection: Turning Experience into Learning</a:t>
            </a:r>
            <a:r>
              <a:rPr lang="en-GB" dirty="0"/>
              <a:t>. London: Routledge.</a:t>
            </a:r>
          </a:p>
          <a:p>
            <a:endParaRPr lang="en-GB" dirty="0"/>
          </a:p>
        </p:txBody>
      </p:sp>
    </p:spTree>
    <p:extLst>
      <p:ext uri="{BB962C8B-B14F-4D97-AF65-F5344CB8AC3E}">
        <p14:creationId xmlns:p14="http://schemas.microsoft.com/office/powerpoint/2010/main" val="22988498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Vapor Trail</Template>
  <TotalTime>4896</TotalTime>
  <Words>1256</Words>
  <Application>Microsoft Macintosh PowerPoint</Application>
  <PresentationFormat>Widescreen</PresentationFormat>
  <Paragraphs>61</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Module Title: Professional Career Development within H&amp;SC Module Number: LCHS 4009 (LON) Assignment No:     ASSIGNMENT 1 Student Name:Crisanta Rodrigues Sousa Student ID: 2437846 Lecturer’s Name:Amitave Banik Topic : Problem Solving  </vt:lpstr>
      <vt:lpstr>Introduction</vt:lpstr>
      <vt:lpstr>Acknowledge use of AI</vt:lpstr>
      <vt:lpstr>What is Problem Solving ? </vt:lpstr>
      <vt:lpstr>Importance of skill in healthcare</vt:lpstr>
      <vt:lpstr>A model for problem-solving is the fishbone diagram. is a visual to use to identify possible causes of problems and helps with root cause analysis and structural problem-solving is also known as the cause-and-effect diagram or Ishikawa diagram and is widely yield in quality management(Ishikawa, 1986), and it’s purpose is to identify root causes of a problem, organize ideas logically, support team brainstorming and preventing focusing only on symptoms(Slack et al 2010) is also broken into specific common categories that are show here.  And  it helps professionals in the field of work by breaking down complex problems into care categories as we have gone into it encourages team collaboration and brainstorming and improved communications and understandings of issues and through this better decision-making can be achieved and more efficient long-term solution.   </vt:lpstr>
      <vt:lpstr>Examples Skills</vt:lpstr>
      <vt:lpstr>Practical Skills in Healthcare</vt:lpstr>
      <vt:lpstr>How does this skill support my Future Career</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Crisanta Rodrigues Sousa (2437846)</dc:creator>
  <cp:lastModifiedBy>Crisanta Rodrigues Sousa (2437846)</cp:lastModifiedBy>
  <cp:revision>23</cp:revision>
  <dcterms:created xsi:type="dcterms:W3CDTF">2026-03-17T01:04:11Z</dcterms:created>
  <dcterms:modified xsi:type="dcterms:W3CDTF">2026-03-23T01:03:28Z</dcterms:modified>
</cp:coreProperties>
</file>