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notesMasterIdLst>
    <p:notesMasterId r:id="rId36"/>
  </p:notesMasterIdLst>
  <p:handoutMasterIdLst>
    <p:handoutMasterId r:id="rId37"/>
  </p:handoutMasterIdLst>
  <p:sldIdLst>
    <p:sldId id="256" r:id="rId2"/>
    <p:sldId id="279" r:id="rId3"/>
    <p:sldId id="280" r:id="rId4"/>
    <p:sldId id="281" r:id="rId5"/>
    <p:sldId id="282" r:id="rId6"/>
    <p:sldId id="289" r:id="rId7"/>
    <p:sldId id="290" r:id="rId8"/>
    <p:sldId id="291" r:id="rId9"/>
    <p:sldId id="292" r:id="rId10"/>
    <p:sldId id="293" r:id="rId11"/>
    <p:sldId id="294" r:id="rId12"/>
    <p:sldId id="295" r:id="rId13"/>
    <p:sldId id="272" r:id="rId14"/>
    <p:sldId id="273" r:id="rId15"/>
    <p:sldId id="262" r:id="rId16"/>
    <p:sldId id="276" r:id="rId17"/>
    <p:sldId id="257" r:id="rId18"/>
    <p:sldId id="283" r:id="rId19"/>
    <p:sldId id="286" r:id="rId20"/>
    <p:sldId id="266" r:id="rId21"/>
    <p:sldId id="267" r:id="rId22"/>
    <p:sldId id="260" r:id="rId23"/>
    <p:sldId id="287" r:id="rId24"/>
    <p:sldId id="261" r:id="rId25"/>
    <p:sldId id="268" r:id="rId26"/>
    <p:sldId id="285" r:id="rId27"/>
    <p:sldId id="284" r:id="rId28"/>
    <p:sldId id="263" r:id="rId29"/>
    <p:sldId id="264" r:id="rId30"/>
    <p:sldId id="265" r:id="rId31"/>
    <p:sldId id="270" r:id="rId32"/>
    <p:sldId id="271" r:id="rId33"/>
    <p:sldId id="288" r:id="rId34"/>
    <p:sldId id="278" r:id="rId3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BF7F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1143" y="33"/>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214" y="-108"/>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DEB6EE9D-6F5D-4E44-ADC2-D1A54C09CF98}" type="slidenum">
              <a:rPr lang="en-GB" smtClean="0"/>
              <a:pPr/>
              <a:t>‹#›</a:t>
            </a:fld>
            <a:endParaRPr lang="en-GB"/>
          </a:p>
        </p:txBody>
      </p:sp>
    </p:spTree>
    <p:extLst>
      <p:ext uri="{BB962C8B-B14F-4D97-AF65-F5344CB8AC3E}">
        <p14:creationId xmlns:p14="http://schemas.microsoft.com/office/powerpoint/2010/main" val="15249734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5F5B395-B7EE-4254-AE22-99E42A100177}" type="datetimeFigureOut">
              <a:rPr lang="en-US" smtClean="0"/>
              <a:pPr/>
              <a:t>2/28/2020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58A679E-FE92-45E1-9DD4-C69DF52271ED}" type="slidenum">
              <a:rPr lang="en-GB" smtClean="0"/>
              <a:pPr/>
              <a:t>‹#›</a:t>
            </a:fld>
            <a:endParaRPr lang="en-GB"/>
          </a:p>
        </p:txBody>
      </p:sp>
    </p:spTree>
    <p:extLst>
      <p:ext uri="{BB962C8B-B14F-4D97-AF65-F5344CB8AC3E}">
        <p14:creationId xmlns:p14="http://schemas.microsoft.com/office/powerpoint/2010/main" val="3098114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a:t>
            </a:fld>
            <a:endParaRPr lang="en-GB"/>
          </a:p>
        </p:txBody>
      </p:sp>
    </p:spTree>
    <p:extLst>
      <p:ext uri="{BB962C8B-B14F-4D97-AF65-F5344CB8AC3E}">
        <p14:creationId xmlns:p14="http://schemas.microsoft.com/office/powerpoint/2010/main" val="30797798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a:t>
            </a:fld>
            <a:endParaRPr lang="en-GB"/>
          </a:p>
        </p:txBody>
      </p:sp>
    </p:spTree>
    <p:extLst>
      <p:ext uri="{BB962C8B-B14F-4D97-AF65-F5344CB8AC3E}">
        <p14:creationId xmlns:p14="http://schemas.microsoft.com/office/powerpoint/2010/main" val="2054290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3</a:t>
            </a:fld>
            <a:endParaRPr lang="en-GB"/>
          </a:p>
        </p:txBody>
      </p:sp>
    </p:spTree>
    <p:extLst>
      <p:ext uri="{BB962C8B-B14F-4D97-AF65-F5344CB8AC3E}">
        <p14:creationId xmlns:p14="http://schemas.microsoft.com/office/powerpoint/2010/main" val="3004173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4</a:t>
            </a:fld>
            <a:endParaRPr lang="en-GB"/>
          </a:p>
        </p:txBody>
      </p:sp>
    </p:spTree>
    <p:extLst>
      <p:ext uri="{BB962C8B-B14F-4D97-AF65-F5344CB8AC3E}">
        <p14:creationId xmlns:p14="http://schemas.microsoft.com/office/powerpoint/2010/main" val="22253000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5</a:t>
            </a:fld>
            <a:endParaRPr lang="en-GB"/>
          </a:p>
        </p:txBody>
      </p:sp>
    </p:spTree>
    <p:extLst>
      <p:ext uri="{BB962C8B-B14F-4D97-AF65-F5344CB8AC3E}">
        <p14:creationId xmlns:p14="http://schemas.microsoft.com/office/powerpoint/2010/main" val="298892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6</a:t>
            </a:fld>
            <a:endParaRPr lang="en-GB"/>
          </a:p>
        </p:txBody>
      </p:sp>
    </p:spTree>
    <p:extLst>
      <p:ext uri="{BB962C8B-B14F-4D97-AF65-F5344CB8AC3E}">
        <p14:creationId xmlns:p14="http://schemas.microsoft.com/office/powerpoint/2010/main" val="997002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7</a:t>
            </a:fld>
            <a:endParaRPr lang="en-GB"/>
          </a:p>
        </p:txBody>
      </p:sp>
    </p:spTree>
    <p:extLst>
      <p:ext uri="{BB962C8B-B14F-4D97-AF65-F5344CB8AC3E}">
        <p14:creationId xmlns:p14="http://schemas.microsoft.com/office/powerpoint/2010/main" val="3206471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8</a:t>
            </a:fld>
            <a:endParaRPr lang="en-GB"/>
          </a:p>
        </p:txBody>
      </p:sp>
    </p:spTree>
    <p:extLst>
      <p:ext uri="{BB962C8B-B14F-4D97-AF65-F5344CB8AC3E}">
        <p14:creationId xmlns:p14="http://schemas.microsoft.com/office/powerpoint/2010/main" val="1023938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9</a:t>
            </a:fld>
            <a:endParaRPr lang="en-GB"/>
          </a:p>
        </p:txBody>
      </p:sp>
    </p:spTree>
    <p:extLst>
      <p:ext uri="{BB962C8B-B14F-4D97-AF65-F5344CB8AC3E}">
        <p14:creationId xmlns:p14="http://schemas.microsoft.com/office/powerpoint/2010/main" val="3590028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10</a:t>
            </a:fld>
            <a:endParaRPr lang="en-GB"/>
          </a:p>
        </p:txBody>
      </p:sp>
    </p:spTree>
    <p:extLst>
      <p:ext uri="{BB962C8B-B14F-4D97-AF65-F5344CB8AC3E}">
        <p14:creationId xmlns:p14="http://schemas.microsoft.com/office/powerpoint/2010/main" val="3215391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11</a:t>
            </a:fld>
            <a:endParaRPr lang="en-GB"/>
          </a:p>
        </p:txBody>
      </p:sp>
    </p:spTree>
    <p:extLst>
      <p:ext uri="{BB962C8B-B14F-4D97-AF65-F5344CB8AC3E}">
        <p14:creationId xmlns:p14="http://schemas.microsoft.com/office/powerpoint/2010/main" val="308287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12</a:t>
            </a:fld>
            <a:endParaRPr lang="en-GB"/>
          </a:p>
        </p:txBody>
      </p:sp>
    </p:spTree>
    <p:extLst>
      <p:ext uri="{BB962C8B-B14F-4D97-AF65-F5344CB8AC3E}">
        <p14:creationId xmlns:p14="http://schemas.microsoft.com/office/powerpoint/2010/main" val="34602629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13</a:t>
            </a:fld>
            <a:endParaRPr lang="en-GB"/>
          </a:p>
        </p:txBody>
      </p:sp>
    </p:spTree>
    <p:extLst>
      <p:ext uri="{BB962C8B-B14F-4D97-AF65-F5344CB8AC3E}">
        <p14:creationId xmlns:p14="http://schemas.microsoft.com/office/powerpoint/2010/main" val="29688552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14</a:t>
            </a:fld>
            <a:endParaRPr lang="en-GB"/>
          </a:p>
        </p:txBody>
      </p:sp>
    </p:spTree>
    <p:extLst>
      <p:ext uri="{BB962C8B-B14F-4D97-AF65-F5344CB8AC3E}">
        <p14:creationId xmlns:p14="http://schemas.microsoft.com/office/powerpoint/2010/main" val="8825629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15</a:t>
            </a:fld>
            <a:endParaRPr lang="en-GB"/>
          </a:p>
        </p:txBody>
      </p:sp>
    </p:spTree>
    <p:extLst>
      <p:ext uri="{BB962C8B-B14F-4D97-AF65-F5344CB8AC3E}">
        <p14:creationId xmlns:p14="http://schemas.microsoft.com/office/powerpoint/2010/main" val="35687965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16</a:t>
            </a:fld>
            <a:endParaRPr lang="en-GB"/>
          </a:p>
        </p:txBody>
      </p:sp>
    </p:spTree>
    <p:extLst>
      <p:ext uri="{BB962C8B-B14F-4D97-AF65-F5344CB8AC3E}">
        <p14:creationId xmlns:p14="http://schemas.microsoft.com/office/powerpoint/2010/main" val="3350392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17</a:t>
            </a:fld>
            <a:endParaRPr lang="en-GB"/>
          </a:p>
        </p:txBody>
      </p:sp>
    </p:spTree>
    <p:extLst>
      <p:ext uri="{BB962C8B-B14F-4D97-AF65-F5344CB8AC3E}">
        <p14:creationId xmlns:p14="http://schemas.microsoft.com/office/powerpoint/2010/main" val="22173781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18</a:t>
            </a:fld>
            <a:endParaRPr lang="en-GB"/>
          </a:p>
        </p:txBody>
      </p:sp>
    </p:spTree>
    <p:extLst>
      <p:ext uri="{BB962C8B-B14F-4D97-AF65-F5344CB8AC3E}">
        <p14:creationId xmlns:p14="http://schemas.microsoft.com/office/powerpoint/2010/main" val="1245111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20</a:t>
            </a:fld>
            <a:endParaRPr lang="en-GB"/>
          </a:p>
        </p:txBody>
      </p:sp>
    </p:spTree>
    <p:extLst>
      <p:ext uri="{BB962C8B-B14F-4D97-AF65-F5344CB8AC3E}">
        <p14:creationId xmlns:p14="http://schemas.microsoft.com/office/powerpoint/2010/main" val="22891185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21</a:t>
            </a:fld>
            <a:endParaRPr lang="en-GB"/>
          </a:p>
        </p:txBody>
      </p:sp>
    </p:spTree>
    <p:extLst>
      <p:ext uri="{BB962C8B-B14F-4D97-AF65-F5344CB8AC3E}">
        <p14:creationId xmlns:p14="http://schemas.microsoft.com/office/powerpoint/2010/main" val="41200460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Force Field analysis is a useful</a:t>
            </a:r>
            <a:r>
              <a:rPr lang="en-GB" baseline="0" dirty="0" smtClean="0"/>
              <a:t> tool for management to aid them with the decision making process.  It enables management to analyse the forces for and against a change, and subsequently communicate the reasoning behind the decision.  The technique can be used for two purposes: helping management decide whether to go ahead with the change, and to increase the chances of successful change.  This is done by strengthening the forces supporting the change, and weakening those against it.</a:t>
            </a:r>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22</a:t>
            </a:fld>
            <a:endParaRPr lang="en-GB"/>
          </a:p>
        </p:txBody>
      </p:sp>
    </p:spTree>
    <p:extLst>
      <p:ext uri="{BB962C8B-B14F-4D97-AF65-F5344CB8AC3E}">
        <p14:creationId xmlns:p14="http://schemas.microsoft.com/office/powerpoint/2010/main" val="334316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24</a:t>
            </a:fld>
            <a:endParaRPr lang="en-GB"/>
          </a:p>
        </p:txBody>
      </p:sp>
    </p:spTree>
    <p:extLst>
      <p:ext uri="{BB962C8B-B14F-4D97-AF65-F5344CB8AC3E}">
        <p14:creationId xmlns:p14="http://schemas.microsoft.com/office/powerpoint/2010/main" val="6663456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25</a:t>
            </a:fld>
            <a:endParaRPr lang="en-GB"/>
          </a:p>
        </p:txBody>
      </p:sp>
    </p:spTree>
    <p:extLst>
      <p:ext uri="{BB962C8B-B14F-4D97-AF65-F5344CB8AC3E}">
        <p14:creationId xmlns:p14="http://schemas.microsoft.com/office/powerpoint/2010/main" val="597465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26</a:t>
            </a:fld>
            <a:endParaRPr lang="en-GB"/>
          </a:p>
        </p:txBody>
      </p:sp>
    </p:spTree>
    <p:extLst>
      <p:ext uri="{BB962C8B-B14F-4D97-AF65-F5344CB8AC3E}">
        <p14:creationId xmlns:p14="http://schemas.microsoft.com/office/powerpoint/2010/main" val="5454086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D0E9122-D30F-4BB9-AB0C-BCFB208F6973}" type="slidenum">
              <a:rPr lang="en-GB" smtClean="0"/>
              <a:t>27</a:t>
            </a:fld>
            <a:endParaRPr lang="en-GB"/>
          </a:p>
        </p:txBody>
      </p:sp>
    </p:spTree>
    <p:extLst>
      <p:ext uri="{BB962C8B-B14F-4D97-AF65-F5344CB8AC3E}">
        <p14:creationId xmlns:p14="http://schemas.microsoft.com/office/powerpoint/2010/main" val="19648590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58A679E-FE92-45E1-9DD4-C69DF52271ED}" type="slidenum">
              <a:rPr lang="en-GB" smtClean="0"/>
              <a:pPr/>
              <a:t>28</a:t>
            </a:fld>
            <a:endParaRPr lang="en-GB"/>
          </a:p>
        </p:txBody>
      </p:sp>
    </p:spTree>
    <p:extLst>
      <p:ext uri="{BB962C8B-B14F-4D97-AF65-F5344CB8AC3E}">
        <p14:creationId xmlns:p14="http://schemas.microsoft.com/office/powerpoint/2010/main" val="36539732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29</a:t>
            </a:fld>
            <a:endParaRPr lang="en-GB"/>
          </a:p>
        </p:txBody>
      </p:sp>
    </p:spTree>
    <p:extLst>
      <p:ext uri="{BB962C8B-B14F-4D97-AF65-F5344CB8AC3E}">
        <p14:creationId xmlns:p14="http://schemas.microsoft.com/office/powerpoint/2010/main" val="7847855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30</a:t>
            </a:fld>
            <a:endParaRPr lang="en-GB"/>
          </a:p>
        </p:txBody>
      </p:sp>
    </p:spTree>
    <p:extLst>
      <p:ext uri="{BB962C8B-B14F-4D97-AF65-F5344CB8AC3E}">
        <p14:creationId xmlns:p14="http://schemas.microsoft.com/office/powerpoint/2010/main" val="13817952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31</a:t>
            </a:fld>
            <a:endParaRPr lang="en-GB"/>
          </a:p>
        </p:txBody>
      </p:sp>
    </p:spTree>
    <p:extLst>
      <p:ext uri="{BB962C8B-B14F-4D97-AF65-F5344CB8AC3E}">
        <p14:creationId xmlns:p14="http://schemas.microsoft.com/office/powerpoint/2010/main" val="12047016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32</a:t>
            </a:fld>
            <a:endParaRPr lang="en-GB"/>
          </a:p>
        </p:txBody>
      </p:sp>
    </p:spTree>
    <p:extLst>
      <p:ext uri="{BB962C8B-B14F-4D97-AF65-F5344CB8AC3E}">
        <p14:creationId xmlns:p14="http://schemas.microsoft.com/office/powerpoint/2010/main" val="8976801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58A679E-FE92-45E1-9DD4-C69DF52271ED}" type="slidenum">
              <a:rPr lang="en-GB" smtClean="0"/>
              <a:pPr/>
              <a:t>34</a:t>
            </a:fld>
            <a:endParaRPr lang="en-GB"/>
          </a:p>
        </p:txBody>
      </p:sp>
    </p:spTree>
    <p:extLst>
      <p:ext uri="{BB962C8B-B14F-4D97-AF65-F5344CB8AC3E}">
        <p14:creationId xmlns:p14="http://schemas.microsoft.com/office/powerpoint/2010/main" val="3747784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802299"/>
            <a:ext cx="6477805" cy="2541431"/>
          </a:xfrm>
        </p:spPr>
        <p:txBody>
          <a:bodyPr bIns="0" anchor="b">
            <a:normAutofit/>
          </a:bodyPr>
          <a:lstStyle>
            <a:lvl1pPr algn="l">
              <a:defRPr sz="4950"/>
            </a:lvl1pPr>
          </a:lstStyle>
          <a:p>
            <a:r>
              <a:rPr lang="en-US" smtClean="0"/>
              <a:t>Click to edit Master title style</a:t>
            </a:r>
            <a:endParaRPr lang="en-US" dirty="0"/>
          </a:p>
        </p:txBody>
      </p:sp>
      <p:sp>
        <p:nvSpPr>
          <p:cNvPr id="3" name="Subtitle 2"/>
          <p:cNvSpPr>
            <a:spLocks noGrp="1"/>
          </p:cNvSpPr>
          <p:nvPr>
            <p:ph type="subTitle" idx="1"/>
          </p:nvPr>
        </p:nvSpPr>
        <p:spPr>
          <a:xfrm>
            <a:off x="1813335" y="3531205"/>
            <a:ext cx="6477804" cy="977621"/>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2/28/2020</a:t>
            </a:fld>
            <a:endParaRPr lang="en-GB"/>
          </a:p>
        </p:txBody>
      </p:sp>
      <p:sp>
        <p:nvSpPr>
          <p:cNvPr id="5" name="Footer Placeholder 4"/>
          <p:cNvSpPr>
            <a:spLocks noGrp="1"/>
          </p:cNvSpPr>
          <p:nvPr>
            <p:ph type="ftr" sz="quarter" idx="11"/>
          </p:nvPr>
        </p:nvSpPr>
        <p:spPr>
          <a:xfrm>
            <a:off x="1812376" y="329308"/>
            <a:ext cx="3730436" cy="309201"/>
          </a:xfrm>
        </p:spPr>
        <p:txBody>
          <a:bodyPr/>
          <a:lstStyle/>
          <a:p>
            <a:endParaRPr lang="en-GB"/>
          </a:p>
        </p:txBody>
      </p:sp>
      <p:sp>
        <p:nvSpPr>
          <p:cNvPr id="6" name="Slide Number Placeholder 5"/>
          <p:cNvSpPr>
            <a:spLocks noGrp="1"/>
          </p:cNvSpPr>
          <p:nvPr>
            <p:ph type="sldNum" sz="quarter" idx="12"/>
          </p:nvPr>
        </p:nvSpPr>
        <p:spPr>
          <a:xfrm>
            <a:off x="1078249" y="798973"/>
            <a:ext cx="608264" cy="503578"/>
          </a:xfrm>
        </p:spPr>
        <p:txBody>
          <a:bodyPr/>
          <a:lstStyle/>
          <a:p>
            <a:fld id="{AB0896FA-5376-4146-9CB9-C2DBB06080EF}" type="slidenum">
              <a:rPr lang="en-GB" smtClean="0"/>
              <a:pPr/>
              <a:t>‹#›</a:t>
            </a:fld>
            <a:endParaRPr lang="en-GB"/>
          </a:p>
        </p:txBody>
      </p:sp>
      <p:cxnSp>
        <p:nvCxnSpPr>
          <p:cNvPr id="15" name="Straight Connector 14"/>
          <p:cNvCxnSpPr/>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7650530"/>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33" name="Straight Connector 32"/>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3626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756130"/>
            <a:ext cx="6482366" cy="1887950"/>
          </a:xfrm>
        </p:spPr>
        <p:txBody>
          <a:bodyPr anchor="b">
            <a:normAutofit/>
          </a:bodyPr>
          <a:lstStyle>
            <a:lvl1pPr algn="l">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1090679" y="3806196"/>
            <a:ext cx="6472835" cy="1012929"/>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023B69-D3F8-420B-A403-58F92CB9B2E2}" type="datetimeFigureOut">
              <a:rPr lang="en-US" smtClean="0"/>
              <a:pPr/>
              <a:t>2/28/2020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1090679" y="3804985"/>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7057652"/>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804890"/>
            <a:ext cx="7204226"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85498" y="2010879"/>
            <a:ext cx="3483864"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10328" y="2017343"/>
            <a:ext cx="3483864"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023B69-D3F8-420B-A403-58F92CB9B2E2}" type="datetimeFigureOut">
              <a:rPr lang="en-US" smtClean="0"/>
              <a:pPr/>
              <a:t>2/28/2020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5" name="Straight Connector 3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23849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804164"/>
            <a:ext cx="7205746"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85393" y="2019550"/>
            <a:ext cx="3483864" cy="801943"/>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1085393" y="2824270"/>
            <a:ext cx="3483864"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09272" y="2023004"/>
            <a:ext cx="3483864" cy="80223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809272" y="2821491"/>
            <a:ext cx="3483864"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023B69-D3F8-420B-A403-58F92CB9B2E2}" type="datetimeFigureOut">
              <a:rPr lang="en-US" smtClean="0"/>
              <a:pPr/>
              <a:t>2/28/2020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896FA-5376-4146-9CB9-C2DBB06080EF}" type="slidenum">
              <a:rPr lang="en-GB" smtClean="0"/>
              <a:pPr/>
              <a:t>‹#›</a:t>
            </a:fld>
            <a:endParaRPr lang="en-GB"/>
          </a:p>
        </p:txBody>
      </p:sp>
      <p:cxnSp>
        <p:nvCxnSpPr>
          <p:cNvPr id="29" name="Straight Connector 28"/>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3515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023B69-D3F8-420B-A403-58F92CB9B2E2}" type="datetimeFigureOut">
              <a:rPr lang="en-US" smtClean="0"/>
              <a:pPr/>
              <a:t>2/28/2020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896FA-5376-4146-9CB9-C2DBB06080EF}" type="slidenum">
              <a:rPr lang="en-GB" smtClean="0"/>
              <a:pPr/>
              <a:t>‹#›</a:t>
            </a:fld>
            <a:endParaRPr lang="en-GB"/>
          </a:p>
        </p:txBody>
      </p:sp>
      <p:cxnSp>
        <p:nvCxnSpPr>
          <p:cNvPr id="25" name="Straight Connector 24"/>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783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23B69-D3F8-420B-A403-58F92CB9B2E2}" type="datetimeFigureOut">
              <a:rPr lang="en-US" smtClean="0"/>
              <a:pPr/>
              <a:t>2/28/2020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0896FA-5376-4146-9CB9-C2DBB06080EF}" type="slidenum">
              <a:rPr lang="en-GB" smtClean="0"/>
              <a:pPr/>
              <a:t>‹#›</a:t>
            </a:fld>
            <a:endParaRPr lang="en-GB"/>
          </a:p>
        </p:txBody>
      </p:sp>
    </p:spTree>
    <p:extLst>
      <p:ext uri="{BB962C8B-B14F-4D97-AF65-F5344CB8AC3E}">
        <p14:creationId xmlns:p14="http://schemas.microsoft.com/office/powerpoint/2010/main" val="3821045169"/>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798973"/>
            <a:ext cx="2454824" cy="2247117"/>
          </a:xfrm>
        </p:spPr>
        <p:txBody>
          <a:bodyPr anchor="b">
            <a:normAutofit/>
          </a:bodyPr>
          <a:lstStyle>
            <a:lvl1pPr algn="l">
              <a:defRPr sz="1800"/>
            </a:lvl1pPr>
          </a:lstStyle>
          <a:p>
            <a:r>
              <a:rPr lang="en-US" smtClean="0"/>
              <a:t>Click to edit Master title style</a:t>
            </a:r>
            <a:endParaRPr lang="en-US" dirty="0"/>
          </a:p>
        </p:txBody>
      </p:sp>
      <p:sp>
        <p:nvSpPr>
          <p:cNvPr id="3" name="Content Placeholder 2"/>
          <p:cNvSpPr>
            <a:spLocks noGrp="1"/>
          </p:cNvSpPr>
          <p:nvPr>
            <p:ph idx="1"/>
          </p:nvPr>
        </p:nvSpPr>
        <p:spPr>
          <a:xfrm>
            <a:off x="3782785" y="798974"/>
            <a:ext cx="4509353"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83504" y="3205492"/>
            <a:ext cx="2456260" cy="2248181"/>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023B69-D3F8-420B-A403-58F92CB9B2E2}" type="datetimeFigureOut">
              <a:rPr lang="en-US" smtClean="0"/>
              <a:pPr/>
              <a:t>2/28/2020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17" name="Straight Connector 16"/>
          <p:cNvCxnSpPr/>
          <p:nvPr/>
        </p:nvCxnSpPr>
        <p:spPr>
          <a:xfrm>
            <a:off x="1086210" y="3205491"/>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6005045"/>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482171"/>
            <a:ext cx="3055900"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1129513"/>
            <a:ext cx="4149246" cy="1830584"/>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3292" y="1122543"/>
            <a:ext cx="209337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1087747" y="3145992"/>
            <a:ext cx="4143303" cy="2003742"/>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a:xfrm>
            <a:off x="1085537" y="5469857"/>
            <a:ext cx="4145513" cy="320123"/>
          </a:xfrm>
        </p:spPr>
        <p:txBody>
          <a:bodyPr/>
          <a:lstStyle>
            <a:lvl1pPr algn="l">
              <a:defRPr/>
            </a:lvl1pPr>
          </a:lstStyle>
          <a:p>
            <a:fld id="{35023B69-D3F8-420B-A403-58F92CB9B2E2}" type="datetimeFigureOut">
              <a:rPr lang="en-US" smtClean="0"/>
              <a:pPr/>
              <a:t>2/28/2020</a:t>
            </a:fld>
            <a:endParaRPr lang="en-GB"/>
          </a:p>
        </p:txBody>
      </p:sp>
      <p:sp>
        <p:nvSpPr>
          <p:cNvPr id="6" name="Footer Placeholder 5"/>
          <p:cNvSpPr>
            <a:spLocks noGrp="1"/>
          </p:cNvSpPr>
          <p:nvPr>
            <p:ph type="ftr" sz="quarter" idx="11"/>
          </p:nvPr>
        </p:nvSpPr>
        <p:spPr>
          <a:xfrm>
            <a:off x="1085537" y="318641"/>
            <a:ext cx="4155753" cy="320931"/>
          </a:xfrm>
        </p:spPr>
        <p:txBody>
          <a:bodyPr/>
          <a:lstStyle/>
          <a:p>
            <a:endParaRPr lang="en-GB"/>
          </a:p>
        </p:txBody>
      </p:sp>
      <p:sp>
        <p:nvSpPr>
          <p:cNvPr id="7" name="Slide Number Placeholder 6"/>
          <p:cNvSpPr>
            <a:spLocks noGrp="1"/>
          </p:cNvSpPr>
          <p:nvPr>
            <p:ph type="sldNum" sz="quarter" idx="12"/>
          </p:nvPr>
        </p:nvSpPr>
        <p:spPr/>
        <p:txBody>
          <a:bodyPr/>
          <a:lstStyle/>
          <a:p>
            <a:fld id="{AB0896FA-5376-4146-9CB9-C2DBB06080EF}" type="slidenum">
              <a:rPr lang="en-GB" smtClean="0"/>
              <a:pPr/>
              <a:t>‹#›</a:t>
            </a:fld>
            <a:endParaRPr lang="en-GB"/>
          </a:p>
        </p:txBody>
      </p:sp>
      <p:cxnSp>
        <p:nvCxnSpPr>
          <p:cNvPr id="31" name="Straight Connector 30"/>
          <p:cNvCxnSpPr/>
          <p:nvPr/>
        </p:nvCxnSpPr>
        <p:spPr>
          <a:xfrm>
            <a:off x="1085537" y="3143605"/>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28048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26" name="Straight Connector 25"/>
          <p:cNvCxnSpPr/>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415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798974"/>
            <a:ext cx="1211807"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83504" y="798974"/>
            <a:ext cx="5871623"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023B69-D3F8-420B-A403-58F92CB9B2E2}" type="datetimeFigureOut">
              <a:rPr lang="en-US" smtClean="0"/>
              <a:pPr/>
              <a:t>2/28/2020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896FA-5376-4146-9CB9-C2DBB06080EF}" type="slidenum">
              <a:rPr lang="en-GB" smtClean="0"/>
              <a:pPr/>
              <a:t>‹#›</a:t>
            </a:fld>
            <a:endParaRPr lang="en-GB"/>
          </a:p>
        </p:txBody>
      </p:sp>
      <p:cxnSp>
        <p:nvCxnSpPr>
          <p:cNvPr id="15" name="Straight Connector 14"/>
          <p:cNvCxnSpPr/>
          <p:nvPr/>
        </p:nvCxnSpPr>
        <p:spPr>
          <a:xfrm>
            <a:off x="7079333"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838974"/>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7"/>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
        <p:nvSpPr>
          <p:cNvPr id="2" name="Title Placeholder 1"/>
          <p:cNvSpPr>
            <a:spLocks noGrp="1"/>
          </p:cNvSpPr>
          <p:nvPr>
            <p:ph type="title"/>
          </p:nvPr>
        </p:nvSpPr>
        <p:spPr>
          <a:xfrm>
            <a:off x="1088685" y="804520"/>
            <a:ext cx="7202456"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88685" y="2015733"/>
            <a:ext cx="7202456"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65604" y="330370"/>
            <a:ext cx="2625536" cy="309201"/>
          </a:xfrm>
          <a:prstGeom prst="rect">
            <a:avLst/>
          </a:prstGeom>
        </p:spPr>
        <p:txBody>
          <a:bodyPr vert="horz" lIns="91440" tIns="45720" rIns="91440" bIns="45720" rtlCol="0" anchor="ctr"/>
          <a:lstStyle>
            <a:lvl1pPr algn="r">
              <a:defRPr sz="750">
                <a:solidFill>
                  <a:schemeClr val="tx1">
                    <a:tint val="75000"/>
                  </a:schemeClr>
                </a:solidFill>
              </a:defRPr>
            </a:lvl1pPr>
          </a:lstStyle>
          <a:p>
            <a:fld id="{35023B69-D3F8-420B-A403-58F92CB9B2E2}" type="datetimeFigureOut">
              <a:rPr lang="en-US" smtClean="0"/>
              <a:pPr/>
              <a:t>2/28/2020</a:t>
            </a:fld>
            <a:endParaRPr lang="en-GB"/>
          </a:p>
        </p:txBody>
      </p:sp>
      <p:sp>
        <p:nvSpPr>
          <p:cNvPr id="5" name="Footer Placeholder 4"/>
          <p:cNvSpPr>
            <a:spLocks noGrp="1"/>
          </p:cNvSpPr>
          <p:nvPr>
            <p:ph type="ftr" sz="quarter" idx="3"/>
          </p:nvPr>
        </p:nvSpPr>
        <p:spPr>
          <a:xfrm>
            <a:off x="1088684" y="329308"/>
            <a:ext cx="4454127" cy="3092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60046" y="798973"/>
            <a:ext cx="608264" cy="503578"/>
          </a:xfrm>
          <a:prstGeom prst="rect">
            <a:avLst/>
          </a:prstGeom>
        </p:spPr>
        <p:txBody>
          <a:bodyPr vert="horz" lIns="91440" tIns="45720" rIns="91440" bIns="45720" rtlCol="0" anchor="t"/>
          <a:lstStyle>
            <a:lvl1pPr algn="r">
              <a:defRPr sz="2100">
                <a:solidFill>
                  <a:schemeClr val="accent1"/>
                </a:solidFill>
              </a:defRPr>
            </a:lvl1pPr>
          </a:lstStyle>
          <a:p>
            <a:fld id="{AB0896FA-5376-4146-9CB9-C2DBB06080EF}" type="slidenum">
              <a:rPr lang="en-GB" smtClean="0"/>
              <a:pPr/>
              <a:t>‹#›</a:t>
            </a:fld>
            <a:endParaRPr lang="en-GB"/>
          </a:p>
        </p:txBody>
      </p:sp>
      <p:cxnSp>
        <p:nvCxnSpPr>
          <p:cNvPr id="10" name="Straight Connector 9"/>
          <p:cNvCxnSpPr/>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78981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youtube.com/watch?v=vUbh2nVC5kI"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l2hIIvF5gJI"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youtube.com/watch?NR=1&amp;v=__IlYNMdV9E&amp;feature=endscreen"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The Management of Change</a:t>
            </a:r>
            <a:endParaRPr lang="en-GB" b="1" dirty="0"/>
          </a:p>
        </p:txBody>
      </p:sp>
      <p:sp>
        <p:nvSpPr>
          <p:cNvPr id="3" name="Subtitle 2"/>
          <p:cNvSpPr>
            <a:spLocks noGrp="1"/>
          </p:cNvSpPr>
          <p:nvPr>
            <p:ph type="subTitle" idx="1"/>
          </p:nvPr>
        </p:nvSpPr>
        <p:spPr/>
        <p:txBody>
          <a:bodyPr/>
          <a:lstStyle/>
          <a:p>
            <a:endParaRPr lang="en-GB" b="1" dirty="0">
              <a:solidFill>
                <a:schemeClr val="tx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000" dirty="0" smtClean="0"/>
              <a:t>The most successful organisations are those that are most agile and adaptable</a:t>
            </a:r>
          </a:p>
          <a:p>
            <a:endParaRPr lang="en-GB" sz="2000" dirty="0"/>
          </a:p>
          <a:p>
            <a:r>
              <a:rPr lang="en-GB" sz="2000" dirty="0" smtClean="0"/>
              <a:t>In today’s world, organisations must respond effectively to change or risk jeopardising the organisations performance, productivity and survivability.</a:t>
            </a:r>
            <a:endParaRPr lang="en-GB" sz="2000" dirty="0"/>
          </a:p>
        </p:txBody>
      </p:sp>
    </p:spTree>
    <p:extLst>
      <p:ext uri="{BB962C8B-B14F-4D97-AF65-F5344CB8AC3E}">
        <p14:creationId xmlns:p14="http://schemas.microsoft.com/office/powerpoint/2010/main" val="2029286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916832"/>
            <a:ext cx="7859216" cy="4255685"/>
          </a:xfrm>
        </p:spPr>
        <p:txBody>
          <a:bodyPr>
            <a:normAutofit lnSpcReduction="10000"/>
          </a:bodyPr>
          <a:lstStyle/>
          <a:p>
            <a:r>
              <a:rPr lang="en-US" sz="2000" dirty="0"/>
              <a:t>Organisations that make changes FASTER, BETTER, EASIER AND CHEAPER </a:t>
            </a:r>
            <a:r>
              <a:rPr lang="en-US" sz="2000" u="sng" dirty="0"/>
              <a:t>will</a:t>
            </a:r>
            <a:r>
              <a:rPr lang="en-US" sz="2000" dirty="0"/>
              <a:t> have the competitive advantage</a:t>
            </a:r>
          </a:p>
          <a:p>
            <a:endParaRPr lang="en-US" sz="2000" dirty="0"/>
          </a:p>
          <a:p>
            <a:r>
              <a:rPr lang="en-US" sz="2000" dirty="0"/>
              <a:t>21</a:t>
            </a:r>
            <a:r>
              <a:rPr lang="en-US" sz="2000" baseline="30000" dirty="0"/>
              <a:t>st</a:t>
            </a:r>
            <a:r>
              <a:rPr lang="en-US" sz="2000" dirty="0"/>
              <a:t> century organisations face multiple challenges.  Therefore flexibility and adaptability are </a:t>
            </a:r>
            <a:r>
              <a:rPr lang="en-US" sz="2000" dirty="0" smtClean="0"/>
              <a:t>key</a:t>
            </a:r>
          </a:p>
          <a:p>
            <a:endParaRPr lang="en-US" sz="2000" dirty="0" smtClean="0"/>
          </a:p>
          <a:p>
            <a:r>
              <a:rPr lang="en-US" sz="2000" dirty="0"/>
              <a:t>No company today is in a particularly stable environment, including Microsoft, Apple, Tesco</a:t>
            </a:r>
          </a:p>
          <a:p>
            <a:endParaRPr lang="en-US" sz="2000" dirty="0"/>
          </a:p>
          <a:p>
            <a:r>
              <a:rPr lang="en-US" sz="2000" dirty="0"/>
              <a:t>In groups, discuss this statement</a:t>
            </a:r>
          </a:p>
          <a:p>
            <a:endParaRPr lang="en-US" dirty="0"/>
          </a:p>
          <a:p>
            <a:endParaRPr lang="en-US" dirty="0"/>
          </a:p>
        </p:txBody>
      </p:sp>
    </p:spTree>
    <p:extLst>
      <p:ext uri="{BB962C8B-B14F-4D97-AF65-F5344CB8AC3E}">
        <p14:creationId xmlns:p14="http://schemas.microsoft.com/office/powerpoint/2010/main" val="4055732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Solution</a:t>
            </a:r>
            <a:endParaRPr lang="en-US" dirty="0"/>
          </a:p>
        </p:txBody>
      </p:sp>
      <p:sp>
        <p:nvSpPr>
          <p:cNvPr id="3" name="Content Placeholder 2"/>
          <p:cNvSpPr>
            <a:spLocks noGrp="1"/>
          </p:cNvSpPr>
          <p:nvPr>
            <p:ph idx="1"/>
          </p:nvPr>
        </p:nvSpPr>
        <p:spPr/>
        <p:txBody>
          <a:bodyPr>
            <a:normAutofit fontScale="85000" lnSpcReduction="20000"/>
          </a:bodyPr>
          <a:lstStyle/>
          <a:p>
            <a:r>
              <a:rPr lang="en-US" sz="2200" dirty="0"/>
              <a:t>Competition</a:t>
            </a:r>
          </a:p>
          <a:p>
            <a:r>
              <a:rPr lang="en-US" sz="2200" dirty="0"/>
              <a:t>Lack of innovation</a:t>
            </a:r>
          </a:p>
          <a:p>
            <a:r>
              <a:rPr lang="en-US" sz="2200" dirty="0"/>
              <a:t>Failure to update systems</a:t>
            </a:r>
          </a:p>
          <a:p>
            <a:r>
              <a:rPr lang="en-US" sz="2200" dirty="0"/>
              <a:t>Resistance to </a:t>
            </a:r>
            <a:r>
              <a:rPr lang="en-US" sz="2200" dirty="0" smtClean="0"/>
              <a:t>change</a:t>
            </a:r>
          </a:p>
          <a:p>
            <a:endParaRPr lang="en-US" sz="2200" dirty="0"/>
          </a:p>
          <a:p>
            <a:r>
              <a:rPr lang="en-US" sz="2200" dirty="0" smtClean="0"/>
              <a:t>30% of profits come from young products and services (less than 4 years) Organisations cannot rest on their Laurels.  </a:t>
            </a:r>
          </a:p>
          <a:p>
            <a:endParaRPr lang="en-US" sz="2200" dirty="0"/>
          </a:p>
          <a:p>
            <a:r>
              <a:rPr lang="en-US" sz="2200" dirty="0" smtClean="0"/>
              <a:t>Organisations must be innovative ALWAYS!</a:t>
            </a:r>
            <a:endParaRPr lang="en-US" sz="2200" dirty="0"/>
          </a:p>
          <a:p>
            <a:endParaRPr lang="en-US" dirty="0"/>
          </a:p>
          <a:p>
            <a:endParaRPr lang="en-US" dirty="0"/>
          </a:p>
          <a:p>
            <a:endParaRPr lang="en-US" dirty="0"/>
          </a:p>
        </p:txBody>
      </p:sp>
    </p:spTree>
    <p:extLst>
      <p:ext uri="{BB962C8B-B14F-4D97-AF65-F5344CB8AC3E}">
        <p14:creationId xmlns:p14="http://schemas.microsoft.com/office/powerpoint/2010/main" val="3943389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t>There are numerous forces that bring about change</a:t>
            </a:r>
            <a:endParaRPr lang="en-US" sz="3600" dirty="0"/>
          </a:p>
        </p:txBody>
      </p:sp>
      <p:sp>
        <p:nvSpPr>
          <p:cNvPr id="3" name="TextBox 2"/>
          <p:cNvSpPr txBox="1"/>
          <p:nvPr/>
        </p:nvSpPr>
        <p:spPr>
          <a:xfrm>
            <a:off x="457200" y="2410658"/>
            <a:ext cx="8229600" cy="3539430"/>
          </a:xfrm>
          <a:prstGeom prst="rect">
            <a:avLst/>
          </a:prstGeom>
          <a:noFill/>
        </p:spPr>
        <p:txBody>
          <a:bodyPr wrap="square" rtlCol="0">
            <a:spAutoFit/>
          </a:bodyPr>
          <a:lstStyle/>
          <a:p>
            <a:r>
              <a:rPr lang="en-US" sz="3200" dirty="0" smtClean="0"/>
              <a:t>Internal and external forces act as major drivers for change</a:t>
            </a:r>
          </a:p>
          <a:p>
            <a:endParaRPr lang="en-US" sz="3200" dirty="0"/>
          </a:p>
          <a:p>
            <a:r>
              <a:rPr lang="en-US" sz="3200" dirty="0" smtClean="0"/>
              <a:t>It is important that organisations have the capability to adapt and respond</a:t>
            </a:r>
          </a:p>
          <a:p>
            <a:endParaRPr lang="en-US" sz="3200" dirty="0"/>
          </a:p>
          <a:p>
            <a:r>
              <a:rPr lang="en-US" sz="3200" dirty="0" smtClean="0"/>
              <a:t> </a:t>
            </a:r>
            <a:endParaRPr lang="en-US" sz="3200" dirty="0"/>
          </a:p>
        </p:txBody>
      </p:sp>
    </p:spTree>
    <p:extLst>
      <p:ext uri="{BB962C8B-B14F-4D97-AF65-F5344CB8AC3E}">
        <p14:creationId xmlns:p14="http://schemas.microsoft.com/office/powerpoint/2010/main" val="229040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Nature of the workforce</a:t>
            </a:r>
          </a:p>
          <a:p>
            <a:pPr marL="0" indent="0">
              <a:buNone/>
            </a:pPr>
            <a:endParaRPr lang="en-US" dirty="0"/>
          </a:p>
          <a:p>
            <a:pPr marL="0" indent="0">
              <a:buNone/>
            </a:pPr>
            <a:r>
              <a:rPr lang="en-US" dirty="0" smtClean="0"/>
              <a:t>More cultural diversity</a:t>
            </a:r>
          </a:p>
          <a:p>
            <a:pPr marL="0" indent="0">
              <a:buNone/>
            </a:pPr>
            <a:endParaRPr lang="en-US" dirty="0" smtClean="0"/>
          </a:p>
          <a:p>
            <a:pPr marL="0" indent="0">
              <a:buNone/>
            </a:pPr>
            <a:r>
              <a:rPr lang="en-US" dirty="0"/>
              <a:t>A</a:t>
            </a:r>
            <a:r>
              <a:rPr lang="en-US" dirty="0" smtClean="0"/>
              <a:t>ging population </a:t>
            </a:r>
            <a:endParaRPr lang="en-US" dirty="0"/>
          </a:p>
          <a:p>
            <a:pPr marL="0" indent="0">
              <a:buNone/>
            </a:pPr>
            <a:endParaRPr lang="en-US" dirty="0" smtClean="0"/>
          </a:p>
          <a:p>
            <a:pPr marL="0" indent="0">
              <a:buNone/>
            </a:pPr>
            <a:r>
              <a:rPr lang="en-US" dirty="0"/>
              <a:t>M</a:t>
            </a:r>
            <a:r>
              <a:rPr lang="en-US" dirty="0" smtClean="0"/>
              <a:t>any new entrants with inadequate skills – computer, literacy, numerical </a:t>
            </a:r>
            <a:endParaRPr lang="en-US" dirty="0"/>
          </a:p>
        </p:txBody>
      </p:sp>
    </p:spTree>
    <p:extLst>
      <p:ext uri="{BB962C8B-B14F-4D97-AF65-F5344CB8AC3E}">
        <p14:creationId xmlns:p14="http://schemas.microsoft.com/office/powerpoint/2010/main" val="3772362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Technology</a:t>
            </a:r>
          </a:p>
          <a:p>
            <a:pPr marL="0" indent="0" algn="ctr">
              <a:buNone/>
            </a:pPr>
            <a:endParaRPr lang="en-US" dirty="0" smtClean="0"/>
          </a:p>
          <a:p>
            <a:pPr marL="0" indent="0">
              <a:buNone/>
            </a:pPr>
            <a:r>
              <a:rPr lang="en-US" dirty="0" smtClean="0"/>
              <a:t>Faster, cheaper and more mobile computers/tablets – sophisticated IT</a:t>
            </a:r>
          </a:p>
          <a:p>
            <a:pPr marL="0" indent="0">
              <a:buNone/>
            </a:pPr>
            <a:endParaRPr lang="en-US" dirty="0"/>
          </a:p>
          <a:p>
            <a:pPr marL="0" indent="0">
              <a:buNone/>
            </a:pPr>
            <a:r>
              <a:rPr lang="en-US" dirty="0"/>
              <a:t>W</a:t>
            </a:r>
            <a:r>
              <a:rPr lang="en-US" dirty="0" smtClean="0"/>
              <a:t>hat is the office of the future going to look like?</a:t>
            </a:r>
            <a:endParaRPr lang="en-US" dirty="0"/>
          </a:p>
        </p:txBody>
      </p:sp>
    </p:spTree>
    <p:extLst>
      <p:ext uri="{BB962C8B-B14F-4D97-AF65-F5344CB8AC3E}">
        <p14:creationId xmlns:p14="http://schemas.microsoft.com/office/powerpoint/2010/main" val="39935417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 that Stimulate Change</a:t>
            </a:r>
            <a:endParaRPr lang="en-US" dirty="0"/>
          </a:p>
        </p:txBody>
      </p:sp>
      <p:sp>
        <p:nvSpPr>
          <p:cNvPr id="3" name="Content Placeholder 2"/>
          <p:cNvSpPr>
            <a:spLocks noGrp="1"/>
          </p:cNvSpPr>
          <p:nvPr>
            <p:ph idx="1"/>
          </p:nvPr>
        </p:nvSpPr>
        <p:spPr/>
        <p:txBody>
          <a:bodyPr/>
          <a:lstStyle/>
          <a:p>
            <a:pPr marL="0" indent="0" algn="ctr">
              <a:buNone/>
            </a:pPr>
            <a:r>
              <a:rPr lang="en-US" b="1" u="sng" dirty="0" smtClean="0"/>
              <a:t>Economic Shocks</a:t>
            </a:r>
            <a:endParaRPr lang="en-US" dirty="0" smtClean="0"/>
          </a:p>
          <a:p>
            <a:pPr marL="0" indent="0">
              <a:buNone/>
            </a:pPr>
            <a:endParaRPr lang="en-US" dirty="0"/>
          </a:p>
          <a:p>
            <a:pPr marL="0" indent="0">
              <a:buNone/>
            </a:pPr>
            <a:r>
              <a:rPr lang="en-US" dirty="0" smtClean="0"/>
              <a:t>Volatility of stock markets</a:t>
            </a:r>
          </a:p>
          <a:p>
            <a:pPr marL="0" indent="0">
              <a:buNone/>
            </a:pPr>
            <a:r>
              <a:rPr lang="en-US" dirty="0" smtClean="0"/>
              <a:t>Low interest rates / high inflation</a:t>
            </a:r>
          </a:p>
          <a:p>
            <a:pPr marL="0" indent="0">
              <a:buNone/>
            </a:pPr>
            <a:r>
              <a:rPr lang="en-US" dirty="0" smtClean="0"/>
              <a:t>Immigration in high-and-low-skill jobs</a:t>
            </a:r>
          </a:p>
          <a:p>
            <a:pPr marL="0" indent="0">
              <a:buNone/>
            </a:pPr>
            <a:r>
              <a:rPr lang="en-US" dirty="0" smtClean="0"/>
              <a:t>Skyrocketing energy costs</a:t>
            </a:r>
          </a:p>
          <a:p>
            <a:pPr marL="0" indent="0">
              <a:buNone/>
            </a:pPr>
            <a:endParaRPr lang="en-US" dirty="0"/>
          </a:p>
        </p:txBody>
      </p:sp>
    </p:spTree>
    <p:extLst>
      <p:ext uri="{BB962C8B-B14F-4D97-AF65-F5344CB8AC3E}">
        <p14:creationId xmlns:p14="http://schemas.microsoft.com/office/powerpoint/2010/main" val="37735132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Competition</a:t>
            </a:r>
          </a:p>
          <a:p>
            <a:pPr marL="0" indent="0">
              <a:buNone/>
            </a:pPr>
            <a:endParaRPr lang="en-US" dirty="0" smtClean="0"/>
          </a:p>
          <a:p>
            <a:pPr marL="0" indent="0">
              <a:buNone/>
            </a:pPr>
            <a:r>
              <a:rPr lang="en-US" dirty="0" smtClean="0"/>
              <a:t>Global competitors </a:t>
            </a:r>
          </a:p>
          <a:p>
            <a:pPr marL="0" indent="0">
              <a:buNone/>
            </a:pPr>
            <a:r>
              <a:rPr lang="en-US" dirty="0" smtClean="0"/>
              <a:t>Entrepreneurs</a:t>
            </a:r>
          </a:p>
          <a:p>
            <a:pPr marL="0" indent="0">
              <a:buNone/>
            </a:pPr>
            <a:r>
              <a:rPr lang="en-US" dirty="0" smtClean="0"/>
              <a:t>Mergers and consolidations</a:t>
            </a:r>
          </a:p>
          <a:p>
            <a:pPr marL="0" indent="0">
              <a:buNone/>
            </a:pPr>
            <a:r>
              <a:rPr lang="en-US" dirty="0" smtClean="0"/>
              <a:t>Short product lifespan</a:t>
            </a:r>
          </a:p>
          <a:p>
            <a:pPr marL="0" indent="0">
              <a:buNone/>
            </a:pPr>
            <a:r>
              <a:rPr lang="en-US" dirty="0" smtClean="0"/>
              <a:t>Growth of e-commerce</a:t>
            </a:r>
            <a:endParaRPr lang="en-US" dirty="0"/>
          </a:p>
        </p:txBody>
      </p:sp>
    </p:spTree>
    <p:extLst>
      <p:ext uri="{BB962C8B-B14F-4D97-AF65-F5344CB8AC3E}">
        <p14:creationId xmlns:p14="http://schemas.microsoft.com/office/powerpoint/2010/main" val="2820080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Social Trends</a:t>
            </a:r>
          </a:p>
          <a:p>
            <a:pPr marL="0" indent="0">
              <a:buNone/>
            </a:pPr>
            <a:endParaRPr lang="en-US" dirty="0"/>
          </a:p>
          <a:p>
            <a:pPr marL="0" indent="0">
              <a:buNone/>
            </a:pPr>
            <a:r>
              <a:rPr lang="en-US" dirty="0" smtClean="0"/>
              <a:t>Internet chat rooms</a:t>
            </a:r>
          </a:p>
          <a:p>
            <a:pPr marL="0" indent="0">
              <a:buNone/>
            </a:pPr>
            <a:r>
              <a:rPr lang="en-US" dirty="0" smtClean="0"/>
              <a:t>Retirement of baby boomers</a:t>
            </a:r>
          </a:p>
          <a:p>
            <a:pPr marL="0" indent="0">
              <a:buNone/>
            </a:pPr>
            <a:r>
              <a:rPr lang="en-US" dirty="0" smtClean="0"/>
              <a:t>Rise in discount and ‘big box’ retailers</a:t>
            </a:r>
          </a:p>
          <a:p>
            <a:pPr marL="0" indent="0">
              <a:buNone/>
            </a:pPr>
            <a:r>
              <a:rPr lang="en-US" dirty="0" smtClean="0"/>
              <a:t>Generation X</a:t>
            </a:r>
          </a:p>
          <a:p>
            <a:pPr marL="0" indent="0">
              <a:buNone/>
            </a:pPr>
            <a:r>
              <a:rPr lang="en-US" dirty="0" smtClean="0"/>
              <a:t>Piercing/tattoos</a:t>
            </a:r>
            <a:endParaRPr lang="en-US" dirty="0"/>
          </a:p>
        </p:txBody>
      </p:sp>
    </p:spTree>
    <p:extLst>
      <p:ext uri="{BB962C8B-B14F-4D97-AF65-F5344CB8AC3E}">
        <p14:creationId xmlns:p14="http://schemas.microsoft.com/office/powerpoint/2010/main" val="11424776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Forces that Stimulate Change</a:t>
            </a:r>
          </a:p>
        </p:txBody>
      </p:sp>
      <p:sp>
        <p:nvSpPr>
          <p:cNvPr id="3" name="Content Placeholder 2"/>
          <p:cNvSpPr>
            <a:spLocks noGrp="1"/>
          </p:cNvSpPr>
          <p:nvPr>
            <p:ph idx="1"/>
          </p:nvPr>
        </p:nvSpPr>
        <p:spPr/>
        <p:txBody>
          <a:bodyPr/>
          <a:lstStyle/>
          <a:p>
            <a:pPr marL="0" indent="0" algn="ctr">
              <a:buNone/>
            </a:pPr>
            <a:r>
              <a:rPr lang="en-US" b="1" u="sng" dirty="0" smtClean="0"/>
              <a:t>World Politics</a:t>
            </a:r>
          </a:p>
          <a:p>
            <a:pPr marL="0" indent="0">
              <a:buNone/>
            </a:pPr>
            <a:endParaRPr lang="en-US" dirty="0"/>
          </a:p>
          <a:p>
            <a:pPr marL="0" indent="0">
              <a:buNone/>
            </a:pPr>
            <a:r>
              <a:rPr lang="en-US" dirty="0" smtClean="0"/>
              <a:t>Wars</a:t>
            </a:r>
          </a:p>
          <a:p>
            <a:pPr marL="0" indent="0">
              <a:buNone/>
            </a:pPr>
            <a:r>
              <a:rPr lang="en-US" dirty="0" smtClean="0"/>
              <a:t>Terrorism</a:t>
            </a:r>
          </a:p>
          <a:p>
            <a:pPr marL="0" indent="0">
              <a:buNone/>
            </a:pPr>
            <a:r>
              <a:rPr lang="en-US" dirty="0" smtClean="0"/>
              <a:t>Rise in Power of China</a:t>
            </a:r>
          </a:p>
          <a:p>
            <a:pPr marL="0" indent="0">
              <a:buNone/>
            </a:pPr>
            <a:r>
              <a:rPr lang="en-US" dirty="0" smtClean="0"/>
              <a:t>Break up of the Soviet Union</a:t>
            </a:r>
          </a:p>
          <a:p>
            <a:pPr marL="0" indent="0">
              <a:buNone/>
            </a:pPr>
            <a:r>
              <a:rPr lang="en-US" dirty="0" smtClean="0"/>
              <a:t>911 (New York)</a:t>
            </a:r>
          </a:p>
          <a:p>
            <a:pPr marL="0" indent="0">
              <a:buNone/>
            </a:pPr>
            <a:r>
              <a:rPr lang="en-US" dirty="0" smtClean="0"/>
              <a:t>9/11 Berlin Wall (fall of communism)</a:t>
            </a:r>
          </a:p>
          <a:p>
            <a:pPr marL="0" indent="0">
              <a:buNone/>
            </a:pPr>
            <a:r>
              <a:rPr lang="en-US" dirty="0" smtClean="0"/>
              <a:t>India commerce rise</a:t>
            </a:r>
            <a:endParaRPr lang="en-US" dirty="0"/>
          </a:p>
        </p:txBody>
      </p:sp>
    </p:spTree>
    <p:extLst>
      <p:ext uri="{BB962C8B-B14F-4D97-AF65-F5344CB8AC3E}">
        <p14:creationId xmlns:p14="http://schemas.microsoft.com/office/powerpoint/2010/main" val="32945345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Resistance to Change</a:t>
            </a:r>
            <a:endParaRPr lang="en-US" dirty="0"/>
          </a:p>
        </p:txBody>
      </p:sp>
      <p:sp>
        <p:nvSpPr>
          <p:cNvPr id="3" name="Content Placeholder 2"/>
          <p:cNvSpPr>
            <a:spLocks noGrp="1"/>
          </p:cNvSpPr>
          <p:nvPr>
            <p:ph idx="1"/>
          </p:nvPr>
        </p:nvSpPr>
        <p:spPr/>
        <p:txBody>
          <a:bodyPr>
            <a:normAutofit/>
          </a:bodyPr>
          <a:lstStyle/>
          <a:p>
            <a:r>
              <a:rPr lang="en-US" dirty="0" smtClean="0"/>
              <a:t>Resistance to change is an inbuilt mechanism</a:t>
            </a:r>
          </a:p>
          <a:p>
            <a:endParaRPr lang="en-US" dirty="0" smtClean="0"/>
          </a:p>
          <a:p>
            <a:r>
              <a:rPr lang="en-US" dirty="0" smtClean="0"/>
              <a:t>Organisations </a:t>
            </a:r>
            <a:r>
              <a:rPr lang="en-US" dirty="0"/>
              <a:t>and their members resist </a:t>
            </a:r>
            <a:r>
              <a:rPr lang="en-US" dirty="0" smtClean="0"/>
              <a:t>change</a:t>
            </a:r>
          </a:p>
          <a:p>
            <a:endParaRPr lang="en-US" dirty="0" smtClean="0"/>
          </a:p>
          <a:p>
            <a:r>
              <a:rPr lang="en-US" dirty="0" smtClean="0"/>
              <a:t>Resistance can be positive and negative</a:t>
            </a:r>
            <a:endParaRPr lang="en-US" dirty="0"/>
          </a:p>
        </p:txBody>
      </p:sp>
    </p:spTree>
    <p:extLst>
      <p:ext uri="{BB962C8B-B14F-4D97-AF65-F5344CB8AC3E}">
        <p14:creationId xmlns:p14="http://schemas.microsoft.com/office/powerpoint/2010/main" val="10404790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6923112" cy="796908"/>
          </a:xfrm>
        </p:spPr>
        <p:txBody>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357158" y="1785926"/>
            <a:ext cx="8329642" cy="4233874"/>
          </a:xfrm>
        </p:spPr>
        <p:txBody>
          <a:bodyPr/>
          <a:lstStyle/>
          <a:p>
            <a:pPr algn="ctr">
              <a:buNone/>
            </a:pPr>
            <a:r>
              <a:rPr lang="en-GB" dirty="0" smtClean="0"/>
              <a:t>	</a:t>
            </a:r>
            <a:r>
              <a:rPr lang="en-GB" sz="3200" dirty="0" smtClean="0"/>
              <a:t>In your groups, list the arguments for and against using an outsider or external change agent to manage change in an organisation</a:t>
            </a:r>
            <a:endParaRPr lang="en-GB" sz="32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91680" y="260648"/>
            <a:ext cx="7009422" cy="655620"/>
          </a:xfrm>
        </p:spPr>
        <p:txBody>
          <a:bodyPr>
            <a:normAutofit/>
          </a:bodyPr>
          <a:lstStyle/>
          <a:p>
            <a:r>
              <a:rPr lang="en-GB" b="1" dirty="0" smtClean="0">
                <a:solidFill>
                  <a:schemeClr val="tx1"/>
                </a:solidFill>
              </a:rPr>
              <a:t>Activity Solution</a:t>
            </a:r>
            <a:endParaRPr lang="en-GB" b="1" dirty="0">
              <a:solidFill>
                <a:schemeClr val="tx1"/>
              </a:solidFill>
            </a:endParaRPr>
          </a:p>
        </p:txBody>
      </p:sp>
      <p:sp>
        <p:nvSpPr>
          <p:cNvPr id="5" name="Text Placeholder 4"/>
          <p:cNvSpPr>
            <a:spLocks noGrp="1"/>
          </p:cNvSpPr>
          <p:nvPr>
            <p:ph type="body" idx="1"/>
          </p:nvPr>
        </p:nvSpPr>
        <p:spPr>
          <a:xfrm>
            <a:off x="1475656" y="1000108"/>
            <a:ext cx="2882030" cy="642942"/>
          </a:xfrm>
        </p:spPr>
        <p:txBody>
          <a:bodyPr/>
          <a:lstStyle/>
          <a:p>
            <a:r>
              <a:rPr lang="en-GB" sz="3000" dirty="0" smtClean="0"/>
              <a:t>FOR</a:t>
            </a:r>
            <a:endParaRPr lang="en-GB" sz="3000" dirty="0"/>
          </a:p>
        </p:txBody>
      </p:sp>
      <p:sp>
        <p:nvSpPr>
          <p:cNvPr id="6" name="Content Placeholder 5"/>
          <p:cNvSpPr>
            <a:spLocks noGrp="1"/>
          </p:cNvSpPr>
          <p:nvPr>
            <p:ph sz="half" idx="2"/>
          </p:nvPr>
        </p:nvSpPr>
        <p:spPr>
          <a:xfrm>
            <a:off x="285720" y="1785926"/>
            <a:ext cx="4071966" cy="4786346"/>
          </a:xfrm>
        </p:spPr>
        <p:txBody>
          <a:bodyPr>
            <a:normAutofit/>
          </a:bodyPr>
          <a:lstStyle/>
          <a:p>
            <a:r>
              <a:rPr lang="en-GB" sz="2000" dirty="0" smtClean="0"/>
              <a:t>A consultant will have previous experience of OD which internal managers unlikely to have</a:t>
            </a:r>
          </a:p>
          <a:p>
            <a:r>
              <a:rPr lang="en-GB" sz="2000" dirty="0" smtClean="0"/>
              <a:t>Not bound by status so can operate across all levels of the hierarchy</a:t>
            </a:r>
          </a:p>
          <a:p>
            <a:r>
              <a:rPr lang="en-GB" sz="2000" dirty="0" smtClean="0"/>
              <a:t>More objective view</a:t>
            </a:r>
          </a:p>
          <a:p>
            <a:r>
              <a:rPr lang="en-GB" sz="2000" dirty="0" smtClean="0"/>
              <a:t>Has more time</a:t>
            </a:r>
          </a:p>
          <a:p>
            <a:r>
              <a:rPr lang="en-GB" sz="2000" dirty="0" smtClean="0"/>
              <a:t>Leaves at the end – does not have to live with results</a:t>
            </a:r>
            <a:endParaRPr lang="en-GB" sz="2000" dirty="0"/>
          </a:p>
        </p:txBody>
      </p:sp>
      <p:sp>
        <p:nvSpPr>
          <p:cNvPr id="7" name="Text Placeholder 6"/>
          <p:cNvSpPr>
            <a:spLocks noGrp="1"/>
          </p:cNvSpPr>
          <p:nvPr>
            <p:ph type="body" sz="quarter" idx="3"/>
          </p:nvPr>
        </p:nvSpPr>
        <p:spPr>
          <a:xfrm>
            <a:off x="5508104" y="857232"/>
            <a:ext cx="3178696" cy="785818"/>
          </a:xfrm>
        </p:spPr>
        <p:txBody>
          <a:bodyPr/>
          <a:lstStyle/>
          <a:p>
            <a:r>
              <a:rPr lang="en-GB" sz="3000" dirty="0" smtClean="0"/>
              <a:t>AGAINST</a:t>
            </a:r>
            <a:endParaRPr lang="en-GB" sz="3000" dirty="0"/>
          </a:p>
        </p:txBody>
      </p:sp>
      <p:sp>
        <p:nvSpPr>
          <p:cNvPr id="8" name="Content Placeholder 7"/>
          <p:cNvSpPr>
            <a:spLocks noGrp="1"/>
          </p:cNvSpPr>
          <p:nvPr>
            <p:ph sz="quarter" idx="4"/>
          </p:nvPr>
        </p:nvSpPr>
        <p:spPr>
          <a:xfrm>
            <a:off x="4500562" y="1785926"/>
            <a:ext cx="4186238" cy="4348174"/>
          </a:xfrm>
        </p:spPr>
        <p:txBody>
          <a:bodyPr>
            <a:normAutofit/>
          </a:bodyPr>
          <a:lstStyle/>
          <a:p>
            <a:r>
              <a:rPr lang="en-GB" sz="2000" dirty="0" smtClean="0"/>
              <a:t>Lacks knowledge and understanding of the organisation and people in it</a:t>
            </a:r>
          </a:p>
          <a:p>
            <a:r>
              <a:rPr lang="en-GB" sz="2000" dirty="0" smtClean="0"/>
              <a:t>Will take time to become familiar</a:t>
            </a:r>
          </a:p>
          <a:p>
            <a:r>
              <a:rPr lang="en-GB" sz="2000" dirty="0" smtClean="0"/>
              <a:t>May be resented as ‘meddler’ and ‘tool of top management’</a:t>
            </a:r>
            <a:endParaRPr lang="en-GB" sz="20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74638"/>
            <a:ext cx="7094592" cy="796908"/>
          </a:xfrm>
        </p:spPr>
        <p:txBody>
          <a:bodyPr>
            <a:normAutofit/>
          </a:bodyPr>
          <a:lstStyle/>
          <a:p>
            <a:r>
              <a:rPr lang="en-GB" b="1" dirty="0" smtClean="0">
                <a:solidFill>
                  <a:schemeClr val="tx1"/>
                </a:solidFill>
              </a:rPr>
              <a:t>Change: Sequence of Events</a:t>
            </a:r>
            <a:endParaRPr lang="en-GB" b="1" dirty="0">
              <a:solidFill>
                <a:schemeClr val="tx1"/>
              </a:solidFill>
            </a:endParaRPr>
          </a:p>
        </p:txBody>
      </p:sp>
      <p:sp>
        <p:nvSpPr>
          <p:cNvPr id="4" name="TextBox 3"/>
          <p:cNvSpPr txBox="1"/>
          <p:nvPr/>
        </p:nvSpPr>
        <p:spPr>
          <a:xfrm>
            <a:off x="285720" y="1643050"/>
            <a:ext cx="2357454" cy="830997"/>
          </a:xfrm>
          <a:prstGeom prst="rect">
            <a:avLst/>
          </a:prstGeom>
          <a:solidFill>
            <a:srgbClr val="CBF7FD"/>
          </a:solidFill>
        </p:spPr>
        <p:txBody>
          <a:bodyPr wrap="square" rtlCol="0">
            <a:spAutoFit/>
          </a:bodyPr>
          <a:lstStyle/>
          <a:p>
            <a:pPr algn="ctr"/>
            <a:r>
              <a:rPr lang="en-GB" sz="2400" b="1" dirty="0" smtClean="0"/>
              <a:t>Environmental Forces</a:t>
            </a:r>
            <a:endParaRPr lang="en-GB" sz="2400" b="1" dirty="0"/>
          </a:p>
        </p:txBody>
      </p:sp>
      <p:sp>
        <p:nvSpPr>
          <p:cNvPr id="6" name="TextBox 5"/>
          <p:cNvSpPr txBox="1"/>
          <p:nvPr/>
        </p:nvSpPr>
        <p:spPr>
          <a:xfrm>
            <a:off x="285720" y="4143380"/>
            <a:ext cx="2286016" cy="461665"/>
          </a:xfrm>
          <a:prstGeom prst="rect">
            <a:avLst/>
          </a:prstGeom>
          <a:solidFill>
            <a:srgbClr val="CBF7FD"/>
          </a:solidFill>
        </p:spPr>
        <p:txBody>
          <a:bodyPr wrap="square" rtlCol="0">
            <a:spAutoFit/>
          </a:bodyPr>
          <a:lstStyle/>
          <a:p>
            <a:pPr algn="ctr"/>
            <a:r>
              <a:rPr lang="en-GB" sz="2400" b="1" dirty="0" smtClean="0"/>
              <a:t>Internal Forces</a:t>
            </a:r>
            <a:endParaRPr lang="en-GB" sz="2400" b="1" dirty="0"/>
          </a:p>
        </p:txBody>
      </p:sp>
      <p:sp>
        <p:nvSpPr>
          <p:cNvPr id="7" name="TextBox 6"/>
          <p:cNvSpPr txBox="1"/>
          <p:nvPr/>
        </p:nvSpPr>
        <p:spPr>
          <a:xfrm>
            <a:off x="2857488" y="2857496"/>
            <a:ext cx="1643074" cy="830997"/>
          </a:xfrm>
          <a:prstGeom prst="rect">
            <a:avLst/>
          </a:prstGeom>
          <a:solidFill>
            <a:srgbClr val="CBF7FD"/>
          </a:solidFill>
        </p:spPr>
        <p:txBody>
          <a:bodyPr wrap="square" rtlCol="0">
            <a:spAutoFit/>
          </a:bodyPr>
          <a:lstStyle/>
          <a:p>
            <a:pPr algn="ctr"/>
            <a:r>
              <a:rPr lang="en-GB" sz="2400" b="1" dirty="0" smtClean="0"/>
              <a:t>Need for Change</a:t>
            </a:r>
            <a:endParaRPr lang="en-GB" sz="2400" b="1" dirty="0"/>
          </a:p>
        </p:txBody>
      </p:sp>
      <p:sp>
        <p:nvSpPr>
          <p:cNvPr id="8" name="TextBox 7"/>
          <p:cNvSpPr txBox="1"/>
          <p:nvPr/>
        </p:nvSpPr>
        <p:spPr>
          <a:xfrm>
            <a:off x="5143504" y="2857496"/>
            <a:ext cx="1428760" cy="830997"/>
          </a:xfrm>
          <a:prstGeom prst="rect">
            <a:avLst/>
          </a:prstGeom>
          <a:solidFill>
            <a:srgbClr val="CBF7FD"/>
          </a:solidFill>
        </p:spPr>
        <p:txBody>
          <a:bodyPr wrap="square" rtlCol="0">
            <a:spAutoFit/>
          </a:bodyPr>
          <a:lstStyle/>
          <a:p>
            <a:pPr algn="ctr"/>
            <a:r>
              <a:rPr lang="en-GB" sz="2400" b="1" dirty="0" smtClean="0"/>
              <a:t>Initiate Change</a:t>
            </a:r>
            <a:endParaRPr lang="en-GB" sz="2400" b="1" dirty="0"/>
          </a:p>
        </p:txBody>
      </p:sp>
      <p:sp>
        <p:nvSpPr>
          <p:cNvPr id="9" name="TextBox 8"/>
          <p:cNvSpPr txBox="1"/>
          <p:nvPr/>
        </p:nvSpPr>
        <p:spPr>
          <a:xfrm>
            <a:off x="7143768" y="2857496"/>
            <a:ext cx="1714544" cy="830997"/>
          </a:xfrm>
          <a:prstGeom prst="rect">
            <a:avLst/>
          </a:prstGeom>
          <a:solidFill>
            <a:srgbClr val="CBF7FD"/>
          </a:solidFill>
        </p:spPr>
        <p:txBody>
          <a:bodyPr wrap="square" rtlCol="0">
            <a:spAutoFit/>
          </a:bodyPr>
          <a:lstStyle/>
          <a:p>
            <a:pPr algn="ctr"/>
            <a:r>
              <a:rPr lang="en-GB" sz="2400" b="1" dirty="0" smtClean="0"/>
              <a:t>Implement Change</a:t>
            </a:r>
            <a:endParaRPr lang="en-GB" sz="2400" b="1" dirty="0"/>
          </a:p>
        </p:txBody>
      </p:sp>
      <p:sp>
        <p:nvSpPr>
          <p:cNvPr id="10" name="TextBox 9"/>
          <p:cNvSpPr txBox="1"/>
          <p:nvPr/>
        </p:nvSpPr>
        <p:spPr>
          <a:xfrm>
            <a:off x="214282" y="2643182"/>
            <a:ext cx="2500330" cy="1015663"/>
          </a:xfrm>
          <a:prstGeom prst="rect">
            <a:avLst/>
          </a:prstGeom>
          <a:noFill/>
        </p:spPr>
        <p:txBody>
          <a:bodyPr wrap="square" rtlCol="0">
            <a:spAutoFit/>
          </a:bodyPr>
          <a:lstStyle/>
          <a:p>
            <a:pPr algn="ctr"/>
            <a:r>
              <a:rPr lang="en-GB" sz="2000" dirty="0" smtClean="0"/>
              <a:t>Monitor external environment, customers, competitors, etc.</a:t>
            </a:r>
            <a:endParaRPr lang="en-GB" sz="2000" dirty="0"/>
          </a:p>
        </p:txBody>
      </p:sp>
      <p:sp>
        <p:nvSpPr>
          <p:cNvPr id="11" name="TextBox 10"/>
          <p:cNvSpPr txBox="1"/>
          <p:nvPr/>
        </p:nvSpPr>
        <p:spPr>
          <a:xfrm>
            <a:off x="214282" y="5089580"/>
            <a:ext cx="3277598" cy="1015663"/>
          </a:xfrm>
          <a:prstGeom prst="rect">
            <a:avLst/>
          </a:prstGeom>
          <a:noFill/>
        </p:spPr>
        <p:txBody>
          <a:bodyPr wrap="square" rtlCol="0">
            <a:spAutoFit/>
          </a:bodyPr>
          <a:lstStyle/>
          <a:p>
            <a:pPr algn="ctr"/>
            <a:r>
              <a:rPr lang="en-GB" sz="2000" dirty="0" smtClean="0"/>
              <a:t>Consider plans, goals, organisational strengths, weaknesses, and needs</a:t>
            </a:r>
            <a:endParaRPr lang="en-GB" sz="2000" dirty="0"/>
          </a:p>
        </p:txBody>
      </p:sp>
      <p:cxnSp>
        <p:nvCxnSpPr>
          <p:cNvPr id="13" name="Straight Arrow Connector 12"/>
          <p:cNvCxnSpPr/>
          <p:nvPr/>
        </p:nvCxnSpPr>
        <p:spPr>
          <a:xfrm rot="16200000" flipH="1">
            <a:off x="2643174" y="2143116"/>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flipH="1" flipV="1">
            <a:off x="2607455" y="3750471"/>
            <a:ext cx="714380" cy="64294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4572000" y="3286124"/>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6643702" y="3286124"/>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a:bodyPr>
          <a:lstStyle/>
          <a:p>
            <a:pPr algn="ctr"/>
            <a:r>
              <a:rPr lang="en-GB" b="1" dirty="0" smtClean="0"/>
              <a:t>How many times have you changed jobs?</a:t>
            </a:r>
            <a:endParaRPr lang="en-GB" b="1" dirty="0"/>
          </a:p>
        </p:txBody>
      </p:sp>
      <p:sp>
        <p:nvSpPr>
          <p:cNvPr id="3" name="Content Placeholder 2"/>
          <p:cNvSpPr>
            <a:spLocks noGrp="1"/>
          </p:cNvSpPr>
          <p:nvPr>
            <p:ph idx="1"/>
          </p:nvPr>
        </p:nvSpPr>
        <p:spPr>
          <a:xfrm>
            <a:off x="914400" y="2132856"/>
            <a:ext cx="7772400" cy="3886944"/>
          </a:xfrm>
        </p:spPr>
        <p:txBody>
          <a:bodyPr/>
          <a:lstStyle/>
          <a:p>
            <a:r>
              <a:rPr lang="en-GB" dirty="0" smtClean="0">
                <a:hlinkClick r:id="rId3"/>
              </a:rPr>
              <a:t>http://www.youtube.com/watch?v=vUbh2nVC5kI</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34752" cy="1143000"/>
          </a:xfrm>
        </p:spPr>
        <p:txBody>
          <a:bodyPr>
            <a:normAutofit/>
          </a:bodyPr>
          <a:lstStyle/>
          <a:p>
            <a:r>
              <a:rPr lang="en-GB" b="1" dirty="0" smtClean="0">
                <a:solidFill>
                  <a:schemeClr val="tx1"/>
                </a:solidFill>
              </a:rPr>
              <a:t>Why is it important to ‘manage’ change?</a:t>
            </a:r>
            <a:endParaRPr lang="en-GB" b="1" dirty="0">
              <a:solidFill>
                <a:schemeClr val="tx1"/>
              </a:solidFill>
            </a:endParaRPr>
          </a:p>
        </p:txBody>
      </p:sp>
      <p:sp>
        <p:nvSpPr>
          <p:cNvPr id="3" name="Content Placeholder 2"/>
          <p:cNvSpPr>
            <a:spLocks noGrp="1"/>
          </p:cNvSpPr>
          <p:nvPr>
            <p:ph idx="1"/>
          </p:nvPr>
        </p:nvSpPr>
        <p:spPr>
          <a:xfrm>
            <a:off x="323528" y="2060848"/>
            <a:ext cx="8534752" cy="3960440"/>
          </a:xfrm>
        </p:spPr>
        <p:txBody>
          <a:bodyPr>
            <a:normAutofit fontScale="77500" lnSpcReduction="20000"/>
          </a:bodyPr>
          <a:lstStyle/>
          <a:p>
            <a:r>
              <a:rPr lang="en-GB" sz="3200" dirty="0" smtClean="0"/>
              <a:t>Constant</a:t>
            </a:r>
          </a:p>
          <a:p>
            <a:r>
              <a:rPr lang="en-GB" sz="3200" dirty="0" smtClean="0"/>
              <a:t>Disruption</a:t>
            </a:r>
          </a:p>
          <a:p>
            <a:r>
              <a:rPr lang="en-GB" sz="3200" dirty="0" smtClean="0"/>
              <a:t>Resistance</a:t>
            </a:r>
          </a:p>
          <a:p>
            <a:r>
              <a:rPr lang="en-GB" sz="3200" dirty="0" smtClean="0"/>
              <a:t>Rumours</a:t>
            </a:r>
          </a:p>
          <a:p>
            <a:r>
              <a:rPr lang="en-GB" sz="3200" dirty="0" smtClean="0"/>
              <a:t>Gossip</a:t>
            </a:r>
          </a:p>
          <a:p>
            <a:r>
              <a:rPr lang="en-GB" sz="3200" dirty="0" smtClean="0"/>
              <a:t>Motivation</a:t>
            </a:r>
          </a:p>
          <a:p>
            <a:r>
              <a:rPr lang="en-GB" sz="3200" dirty="0" smtClean="0"/>
              <a:t>Productivity, performance, effectiveness</a:t>
            </a:r>
          </a:p>
          <a:p>
            <a:r>
              <a:rPr lang="en-GB" sz="3200" dirty="0" smtClean="0"/>
              <a:t>Staff turnover.</a:t>
            </a:r>
          </a:p>
          <a:p>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111628" cy="1671843"/>
          </a:xfrm>
        </p:spPr>
        <p:txBody>
          <a:bodyPr>
            <a:normAutofit/>
          </a:bodyPr>
          <a:lstStyle/>
          <a:p>
            <a:r>
              <a:rPr lang="en-US" sz="3200" dirty="0"/>
              <a:t>People tend to resist change, even when the benefits of change are evident</a:t>
            </a:r>
          </a:p>
        </p:txBody>
      </p:sp>
      <p:sp>
        <p:nvSpPr>
          <p:cNvPr id="3" name="Text Placeholder 2"/>
          <p:cNvSpPr>
            <a:spLocks noGrp="1"/>
          </p:cNvSpPr>
          <p:nvPr>
            <p:ph type="body" idx="1"/>
          </p:nvPr>
        </p:nvSpPr>
        <p:spPr/>
        <p:txBody>
          <a:bodyPr/>
          <a:lstStyle/>
          <a:p>
            <a:pPr algn="ctr"/>
            <a:r>
              <a:rPr lang="en-US" dirty="0" smtClean="0"/>
              <a:t>Individual</a:t>
            </a:r>
            <a:endParaRPr lang="en-US" dirty="0"/>
          </a:p>
        </p:txBody>
      </p:sp>
      <p:sp>
        <p:nvSpPr>
          <p:cNvPr id="5" name="Content Placeholder 4"/>
          <p:cNvSpPr>
            <a:spLocks noGrp="1"/>
          </p:cNvSpPr>
          <p:nvPr>
            <p:ph sz="half" idx="2"/>
          </p:nvPr>
        </p:nvSpPr>
        <p:spPr>
          <a:xfrm>
            <a:off x="323528" y="2824270"/>
            <a:ext cx="4245729" cy="3197018"/>
          </a:xfrm>
        </p:spPr>
        <p:txBody>
          <a:bodyPr>
            <a:normAutofit/>
          </a:bodyPr>
          <a:lstStyle/>
          <a:p>
            <a:r>
              <a:rPr lang="en-US" dirty="0" smtClean="0"/>
              <a:t>Habit</a:t>
            </a:r>
          </a:p>
          <a:p>
            <a:r>
              <a:rPr lang="en-US" dirty="0">
                <a:hlinkClick r:id="rId3"/>
              </a:rPr>
              <a:t>https://www.youtube.com/watch?v=</a:t>
            </a:r>
            <a:r>
              <a:rPr lang="en-US" dirty="0" smtClean="0">
                <a:hlinkClick r:id="rId3"/>
              </a:rPr>
              <a:t>l2hIIvF5gJI</a:t>
            </a:r>
            <a:endParaRPr lang="en-US" dirty="0" smtClean="0"/>
          </a:p>
          <a:p>
            <a:r>
              <a:rPr lang="en-US" dirty="0" smtClean="0"/>
              <a:t>Security</a:t>
            </a:r>
          </a:p>
          <a:p>
            <a:r>
              <a:rPr lang="en-US" dirty="0" smtClean="0"/>
              <a:t>Economic Factors</a:t>
            </a:r>
          </a:p>
          <a:p>
            <a:r>
              <a:rPr lang="en-US" dirty="0" smtClean="0"/>
              <a:t>Fear of the Unknown</a:t>
            </a:r>
          </a:p>
          <a:p>
            <a:r>
              <a:rPr lang="en-US" dirty="0" smtClean="0"/>
              <a:t>Selective Information Processing (the world is view by individual perception)</a:t>
            </a:r>
          </a:p>
          <a:p>
            <a:endParaRPr lang="en-US" dirty="0"/>
          </a:p>
        </p:txBody>
      </p:sp>
      <p:sp>
        <p:nvSpPr>
          <p:cNvPr id="4" name="Text Placeholder 3"/>
          <p:cNvSpPr>
            <a:spLocks noGrp="1"/>
          </p:cNvSpPr>
          <p:nvPr>
            <p:ph type="body" sz="quarter" idx="3"/>
          </p:nvPr>
        </p:nvSpPr>
        <p:spPr/>
        <p:txBody>
          <a:bodyPr/>
          <a:lstStyle/>
          <a:p>
            <a:pPr algn="ctr"/>
            <a:r>
              <a:rPr lang="en-US" dirty="0" smtClean="0"/>
              <a:t>organisational</a:t>
            </a:r>
            <a:endParaRPr lang="en-US" dirty="0"/>
          </a:p>
        </p:txBody>
      </p:sp>
      <p:sp>
        <p:nvSpPr>
          <p:cNvPr id="6" name="Content Placeholder 5"/>
          <p:cNvSpPr>
            <a:spLocks noGrp="1"/>
          </p:cNvSpPr>
          <p:nvPr>
            <p:ph sz="quarter" idx="4"/>
          </p:nvPr>
        </p:nvSpPr>
        <p:spPr>
          <a:xfrm>
            <a:off x="4809272" y="2821491"/>
            <a:ext cx="4083208" cy="3199797"/>
          </a:xfrm>
        </p:spPr>
        <p:txBody>
          <a:bodyPr>
            <a:normAutofit/>
          </a:bodyPr>
          <a:lstStyle/>
          <a:p>
            <a:r>
              <a:rPr lang="en-US" dirty="0" smtClean="0"/>
              <a:t>Structural Inertia</a:t>
            </a:r>
          </a:p>
          <a:p>
            <a:r>
              <a:rPr lang="en-US" dirty="0" smtClean="0"/>
              <a:t>- in build mechanism.  Organisational structure, culture, function</a:t>
            </a:r>
          </a:p>
          <a:p>
            <a:r>
              <a:rPr lang="en-US" dirty="0" smtClean="0"/>
              <a:t>Limited Focus of Change</a:t>
            </a:r>
          </a:p>
          <a:p>
            <a:r>
              <a:rPr lang="en-US" dirty="0" smtClean="0"/>
              <a:t>Threat to Enterprise</a:t>
            </a:r>
          </a:p>
          <a:p>
            <a:r>
              <a:rPr lang="en-US" dirty="0" smtClean="0"/>
              <a:t>Threat to Established Power Relationships and Resource Allocation</a:t>
            </a:r>
          </a:p>
          <a:p>
            <a:endParaRPr lang="en-US" dirty="0"/>
          </a:p>
        </p:txBody>
      </p:sp>
    </p:spTree>
    <p:extLst>
      <p:ext uri="{BB962C8B-B14F-4D97-AF65-F5344CB8AC3E}">
        <p14:creationId xmlns:p14="http://schemas.microsoft.com/office/powerpoint/2010/main" val="10283564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do people resist change?</a:t>
            </a:r>
            <a:endParaRPr lang="en-GB" dirty="0"/>
          </a:p>
        </p:txBody>
      </p:sp>
      <p:pic>
        <p:nvPicPr>
          <p:cNvPr id="6" name="Content Placeholder 5"/>
          <p:cNvPicPr>
            <a:picLocks noGrp="1" noChangeAspect="1"/>
          </p:cNvPicPr>
          <p:nvPr>
            <p:ph sz="half" idx="1"/>
          </p:nvPr>
        </p:nvPicPr>
        <p:blipFill>
          <a:blip r:embed="rId2"/>
          <a:stretch>
            <a:fillRect/>
          </a:stretch>
        </p:blipFill>
        <p:spPr>
          <a:xfrm>
            <a:off x="1085850" y="2800634"/>
            <a:ext cx="3482975" cy="1869508"/>
          </a:xfrm>
          <a:prstGeom prst="rect">
            <a:avLst/>
          </a:prstGeom>
        </p:spPr>
      </p:pic>
      <p:pic>
        <p:nvPicPr>
          <p:cNvPr id="5" name="Content Placeholder 4"/>
          <p:cNvPicPr>
            <a:picLocks noGrp="1" noChangeAspect="1"/>
          </p:cNvPicPr>
          <p:nvPr>
            <p:ph sz="half" idx="2"/>
          </p:nvPr>
        </p:nvPicPr>
        <p:blipFill>
          <a:blip r:embed="rId3"/>
          <a:stretch>
            <a:fillRect/>
          </a:stretch>
        </p:blipFill>
        <p:spPr>
          <a:xfrm>
            <a:off x="4810125" y="2633115"/>
            <a:ext cx="3484563" cy="2210895"/>
          </a:xfrm>
          <a:prstGeom prst="rect">
            <a:avLst/>
          </a:prstGeom>
        </p:spPr>
      </p:pic>
    </p:spTree>
    <p:extLst>
      <p:ext uri="{BB962C8B-B14F-4D97-AF65-F5344CB8AC3E}">
        <p14:creationId xmlns:p14="http://schemas.microsoft.com/office/powerpoint/2010/main" val="20401692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274638"/>
            <a:ext cx="7067128" cy="1011222"/>
          </a:xfrm>
        </p:spPr>
        <p:txBody>
          <a:bodyPr>
            <a:normAutofit/>
          </a:bodyPr>
          <a:lstStyle/>
          <a:p>
            <a:r>
              <a:rPr lang="en-GB" b="1" dirty="0" smtClean="0">
                <a:solidFill>
                  <a:schemeClr val="tx1"/>
                </a:solidFill>
              </a:rPr>
              <a:t>Resistance to Change (</a:t>
            </a:r>
            <a:r>
              <a:rPr lang="en-GB" b="1" dirty="0" err="1" smtClean="0">
                <a:solidFill>
                  <a:schemeClr val="tx1"/>
                </a:solidFill>
              </a:rPr>
              <a:t>Hannigan</a:t>
            </a:r>
            <a:r>
              <a:rPr lang="en-GB" b="1" dirty="0" smtClean="0">
                <a:solidFill>
                  <a:schemeClr val="tx1"/>
                </a:solidFill>
              </a:rPr>
              <a:t>, 2008)</a:t>
            </a:r>
            <a:endParaRPr lang="en-GB" b="1" dirty="0">
              <a:solidFill>
                <a:schemeClr val="tx1"/>
              </a:solidFill>
            </a:endParaRPr>
          </a:p>
        </p:txBody>
      </p:sp>
      <p:sp>
        <p:nvSpPr>
          <p:cNvPr id="3" name="Content Placeholder 2"/>
          <p:cNvSpPr>
            <a:spLocks noGrp="1"/>
          </p:cNvSpPr>
          <p:nvPr>
            <p:ph idx="1"/>
          </p:nvPr>
        </p:nvSpPr>
        <p:spPr>
          <a:xfrm>
            <a:off x="285720" y="2060848"/>
            <a:ext cx="8401080" cy="3958952"/>
          </a:xfrm>
        </p:spPr>
        <p:txBody>
          <a:bodyPr>
            <a:normAutofit/>
          </a:bodyPr>
          <a:lstStyle/>
          <a:p>
            <a:r>
              <a:rPr lang="en-GB" sz="2800" b="1" dirty="0" smtClean="0"/>
              <a:t>Security</a:t>
            </a:r>
            <a:r>
              <a:rPr lang="en-GB" sz="2800" dirty="0" smtClean="0"/>
              <a:t> – ‘we don’t know where we stand’</a:t>
            </a:r>
          </a:p>
          <a:p>
            <a:r>
              <a:rPr lang="en-GB" sz="2800" b="1" dirty="0" smtClean="0"/>
              <a:t>Competence</a:t>
            </a:r>
            <a:r>
              <a:rPr lang="en-GB" sz="2800" dirty="0" smtClean="0"/>
              <a:t> – ‘we don’t know what to do’</a:t>
            </a:r>
          </a:p>
          <a:p>
            <a:r>
              <a:rPr lang="en-GB" sz="2800" b="1" dirty="0" smtClean="0"/>
              <a:t>Relationships</a:t>
            </a:r>
            <a:r>
              <a:rPr lang="en-GB" sz="2800" dirty="0" smtClean="0"/>
              <a:t> – ‘we don’t know who the boss is’</a:t>
            </a:r>
          </a:p>
          <a:p>
            <a:r>
              <a:rPr lang="en-GB" sz="2800" b="1" dirty="0" smtClean="0"/>
              <a:t>Territory</a:t>
            </a:r>
            <a:r>
              <a:rPr lang="en-GB" sz="2800" dirty="0" smtClean="0"/>
              <a:t> – ‘ we don’t know where we will be working or with whom’</a:t>
            </a:r>
          </a:p>
          <a:p>
            <a:r>
              <a:rPr lang="en-GB" sz="2800" b="1" dirty="0" smtClean="0"/>
              <a:t>Direction</a:t>
            </a:r>
            <a:r>
              <a:rPr lang="en-GB" sz="2800" dirty="0" smtClean="0"/>
              <a:t> – ‘why is this happening?’ </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40" y="169253"/>
            <a:ext cx="8472518" cy="714380"/>
          </a:xfrm>
        </p:spPr>
        <p:txBody>
          <a:bodyPr>
            <a:normAutofit/>
          </a:bodyPr>
          <a:lstStyle/>
          <a:p>
            <a:r>
              <a:rPr lang="en-GB" b="1" dirty="0" smtClean="0">
                <a:solidFill>
                  <a:schemeClr val="tx1"/>
                </a:solidFill>
              </a:rPr>
              <a:t>Managing Change: Transition</a:t>
            </a:r>
            <a:endParaRPr lang="en-GB" b="1" dirty="0">
              <a:solidFill>
                <a:schemeClr val="tx1"/>
              </a:solidFill>
            </a:endParaRPr>
          </a:p>
        </p:txBody>
      </p:sp>
      <p:sp>
        <p:nvSpPr>
          <p:cNvPr id="4" name="TextBox 3"/>
          <p:cNvSpPr txBox="1"/>
          <p:nvPr/>
        </p:nvSpPr>
        <p:spPr>
          <a:xfrm>
            <a:off x="1928794" y="1714488"/>
            <a:ext cx="5357850" cy="4524315"/>
          </a:xfrm>
          <a:prstGeom prst="rect">
            <a:avLst/>
          </a:prstGeom>
          <a:noFill/>
          <a:ln w="19050">
            <a:solidFill>
              <a:schemeClr val="tx1"/>
            </a:solidFill>
          </a:ln>
        </p:spPr>
        <p:txBody>
          <a:bodyPr wrap="square" rtlCol="0">
            <a:spAutoFit/>
          </a:bodyPr>
          <a:lstStyle/>
          <a:p>
            <a:r>
              <a:rPr lang="en-GB" sz="2800" b="1" dirty="0" smtClean="0"/>
              <a:t>        Denial                Commitment</a:t>
            </a:r>
          </a:p>
          <a:p>
            <a:endParaRPr lang="en-GB" sz="2800"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ln>
                <a:solidFill>
                  <a:schemeClr val="tx1"/>
                </a:solidFill>
              </a:ln>
            </a:endParaRPr>
          </a:p>
          <a:p>
            <a:endParaRPr lang="en-GB" dirty="0" smtClean="0"/>
          </a:p>
          <a:p>
            <a:endParaRPr lang="en-GB" dirty="0" smtClean="0"/>
          </a:p>
          <a:p>
            <a:endParaRPr lang="en-GB" dirty="0" smtClean="0"/>
          </a:p>
          <a:p>
            <a:endParaRPr lang="en-GB" dirty="0" smtClean="0"/>
          </a:p>
          <a:p>
            <a:r>
              <a:rPr lang="en-GB" sz="2400" b="1" dirty="0" smtClean="0"/>
              <a:t>     Resistance              Exploration</a:t>
            </a:r>
            <a:endParaRPr lang="en-GB" sz="2400" b="1" dirty="0"/>
          </a:p>
        </p:txBody>
      </p:sp>
      <p:cxnSp>
        <p:nvCxnSpPr>
          <p:cNvPr id="6" name="Straight Arrow Connector 5"/>
          <p:cNvCxnSpPr/>
          <p:nvPr/>
        </p:nvCxnSpPr>
        <p:spPr>
          <a:xfrm rot="5400000">
            <a:off x="2249471" y="3750471"/>
            <a:ext cx="4787140" cy="794"/>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rot="10800000">
            <a:off x="1285852" y="3786190"/>
            <a:ext cx="6429420"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357158" y="3429000"/>
            <a:ext cx="928694" cy="523220"/>
          </a:xfrm>
          <a:prstGeom prst="rect">
            <a:avLst/>
          </a:prstGeom>
          <a:noFill/>
        </p:spPr>
        <p:txBody>
          <a:bodyPr wrap="square" rtlCol="0">
            <a:spAutoFit/>
          </a:bodyPr>
          <a:lstStyle/>
          <a:p>
            <a:pPr algn="ctr"/>
            <a:r>
              <a:rPr lang="en-GB" sz="2800" b="1" dirty="0" smtClean="0"/>
              <a:t>Past</a:t>
            </a:r>
            <a:endParaRPr lang="en-GB" sz="2800" b="1" dirty="0"/>
          </a:p>
        </p:txBody>
      </p:sp>
      <p:sp>
        <p:nvSpPr>
          <p:cNvPr id="15" name="TextBox 14"/>
          <p:cNvSpPr txBox="1"/>
          <p:nvPr/>
        </p:nvSpPr>
        <p:spPr>
          <a:xfrm>
            <a:off x="2857488" y="857232"/>
            <a:ext cx="3571900" cy="523220"/>
          </a:xfrm>
          <a:prstGeom prst="rect">
            <a:avLst/>
          </a:prstGeom>
          <a:noFill/>
        </p:spPr>
        <p:txBody>
          <a:bodyPr wrap="square" rtlCol="0">
            <a:spAutoFit/>
          </a:bodyPr>
          <a:lstStyle/>
          <a:p>
            <a:pPr algn="ctr"/>
            <a:r>
              <a:rPr lang="en-GB" sz="2800" b="1" dirty="0" smtClean="0"/>
              <a:t>External Environment</a:t>
            </a:r>
            <a:endParaRPr lang="en-GB" sz="2800" b="1" dirty="0"/>
          </a:p>
        </p:txBody>
      </p:sp>
      <p:sp>
        <p:nvSpPr>
          <p:cNvPr id="16" name="TextBox 15"/>
          <p:cNvSpPr txBox="1"/>
          <p:nvPr/>
        </p:nvSpPr>
        <p:spPr>
          <a:xfrm>
            <a:off x="2428860" y="6143644"/>
            <a:ext cx="4572032" cy="523220"/>
          </a:xfrm>
          <a:prstGeom prst="rect">
            <a:avLst/>
          </a:prstGeom>
          <a:noFill/>
        </p:spPr>
        <p:txBody>
          <a:bodyPr wrap="square" rtlCol="0">
            <a:spAutoFit/>
          </a:bodyPr>
          <a:lstStyle/>
          <a:p>
            <a:pPr algn="ctr"/>
            <a:r>
              <a:rPr lang="en-GB" sz="2800" b="1" dirty="0" smtClean="0"/>
              <a:t>Internal Environment / Self</a:t>
            </a:r>
            <a:endParaRPr lang="en-GB" sz="2800" b="1" dirty="0"/>
          </a:p>
        </p:txBody>
      </p:sp>
      <p:sp>
        <p:nvSpPr>
          <p:cNvPr id="17" name="TextBox 16"/>
          <p:cNvSpPr txBox="1"/>
          <p:nvPr/>
        </p:nvSpPr>
        <p:spPr>
          <a:xfrm>
            <a:off x="7715272" y="3500438"/>
            <a:ext cx="1428728" cy="523220"/>
          </a:xfrm>
          <a:prstGeom prst="rect">
            <a:avLst/>
          </a:prstGeom>
          <a:noFill/>
        </p:spPr>
        <p:txBody>
          <a:bodyPr wrap="square" rtlCol="0">
            <a:spAutoFit/>
          </a:bodyPr>
          <a:lstStyle/>
          <a:p>
            <a:pPr algn="ctr"/>
            <a:r>
              <a:rPr lang="en-GB" sz="2800" b="1" dirty="0" smtClean="0"/>
              <a:t>Future</a:t>
            </a:r>
            <a:endParaRPr lang="en-GB" sz="2800" b="1" dirty="0"/>
          </a:p>
        </p:txBody>
      </p:sp>
      <p:cxnSp>
        <p:nvCxnSpPr>
          <p:cNvPr id="30" name="Curved Connector 29"/>
          <p:cNvCxnSpPr/>
          <p:nvPr/>
        </p:nvCxnSpPr>
        <p:spPr>
          <a:xfrm>
            <a:off x="2428860" y="2714620"/>
            <a:ext cx="2214578" cy="2143140"/>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31" name="Curved Connector 30"/>
          <p:cNvCxnSpPr/>
          <p:nvPr/>
        </p:nvCxnSpPr>
        <p:spPr>
          <a:xfrm rot="10800000" flipV="1">
            <a:off x="4572000" y="2643182"/>
            <a:ext cx="2357454" cy="2214578"/>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142844" y="1857364"/>
            <a:ext cx="1857388" cy="1107996"/>
          </a:xfrm>
          <a:prstGeom prst="rect">
            <a:avLst/>
          </a:prstGeom>
          <a:noFill/>
        </p:spPr>
        <p:txBody>
          <a:bodyPr wrap="square" rtlCol="0">
            <a:spAutoFit/>
          </a:bodyPr>
          <a:lstStyle/>
          <a:p>
            <a:pPr algn="ctr"/>
            <a:r>
              <a:rPr lang="en-GB" sz="2200" dirty="0" smtClean="0"/>
              <a:t>Information</a:t>
            </a:r>
          </a:p>
          <a:p>
            <a:pPr algn="ctr"/>
            <a:r>
              <a:rPr lang="en-GB" sz="2200" dirty="0" smtClean="0"/>
              <a:t>Time</a:t>
            </a:r>
          </a:p>
          <a:p>
            <a:pPr algn="ctr"/>
            <a:r>
              <a:rPr lang="en-GB" sz="2200" dirty="0" smtClean="0"/>
              <a:t>Action planning</a:t>
            </a:r>
            <a:endParaRPr lang="en-GB" sz="2200" dirty="0"/>
          </a:p>
        </p:txBody>
      </p:sp>
      <p:sp>
        <p:nvSpPr>
          <p:cNvPr id="43" name="TextBox 42"/>
          <p:cNvSpPr txBox="1"/>
          <p:nvPr/>
        </p:nvSpPr>
        <p:spPr>
          <a:xfrm>
            <a:off x="214282" y="4500570"/>
            <a:ext cx="1643074" cy="1723549"/>
          </a:xfrm>
          <a:prstGeom prst="rect">
            <a:avLst/>
          </a:prstGeom>
          <a:noFill/>
        </p:spPr>
        <p:txBody>
          <a:bodyPr wrap="square" rtlCol="0">
            <a:spAutoFit/>
          </a:bodyPr>
          <a:lstStyle/>
          <a:p>
            <a:pPr algn="ctr"/>
            <a:r>
              <a:rPr lang="en-GB" sz="2200" dirty="0" smtClean="0"/>
              <a:t>Acknowledge</a:t>
            </a:r>
          </a:p>
          <a:p>
            <a:pPr algn="ctr"/>
            <a:r>
              <a:rPr lang="en-GB" sz="2200" dirty="0" smtClean="0"/>
              <a:t>Accept</a:t>
            </a:r>
          </a:p>
          <a:p>
            <a:pPr algn="ctr"/>
            <a:r>
              <a:rPr lang="en-GB" sz="2200" dirty="0" smtClean="0"/>
              <a:t>Respond</a:t>
            </a:r>
          </a:p>
          <a:p>
            <a:pPr algn="ctr"/>
            <a:r>
              <a:rPr lang="en-GB" sz="2200" dirty="0" smtClean="0"/>
              <a:t>Encourage</a:t>
            </a:r>
          </a:p>
          <a:p>
            <a:endParaRPr lang="en-GB" dirty="0"/>
          </a:p>
        </p:txBody>
      </p:sp>
      <p:sp>
        <p:nvSpPr>
          <p:cNvPr id="44" name="TextBox 43"/>
          <p:cNvSpPr txBox="1"/>
          <p:nvPr/>
        </p:nvSpPr>
        <p:spPr>
          <a:xfrm>
            <a:off x="7286644" y="4357694"/>
            <a:ext cx="1643074" cy="1723549"/>
          </a:xfrm>
          <a:prstGeom prst="rect">
            <a:avLst/>
          </a:prstGeom>
          <a:noFill/>
        </p:spPr>
        <p:txBody>
          <a:bodyPr wrap="square" rtlCol="0">
            <a:spAutoFit/>
          </a:bodyPr>
          <a:lstStyle/>
          <a:p>
            <a:pPr algn="ctr"/>
            <a:r>
              <a:rPr lang="en-GB" sz="2200" dirty="0" smtClean="0"/>
              <a:t>Support</a:t>
            </a:r>
          </a:p>
          <a:p>
            <a:pPr algn="ctr"/>
            <a:r>
              <a:rPr lang="en-GB" sz="2200" dirty="0" smtClean="0"/>
              <a:t>Priorities</a:t>
            </a:r>
          </a:p>
          <a:p>
            <a:pPr algn="ctr"/>
            <a:r>
              <a:rPr lang="en-GB" sz="2200" dirty="0" smtClean="0"/>
              <a:t>Goals</a:t>
            </a:r>
          </a:p>
          <a:p>
            <a:pPr algn="ctr"/>
            <a:r>
              <a:rPr lang="en-GB" sz="2200" dirty="0" smtClean="0"/>
              <a:t>Planning</a:t>
            </a:r>
          </a:p>
          <a:p>
            <a:endParaRPr lang="en-GB" dirty="0"/>
          </a:p>
        </p:txBody>
      </p:sp>
      <p:sp>
        <p:nvSpPr>
          <p:cNvPr id="45" name="TextBox 44"/>
          <p:cNvSpPr txBox="1"/>
          <p:nvPr/>
        </p:nvSpPr>
        <p:spPr>
          <a:xfrm>
            <a:off x="7215206" y="1571612"/>
            <a:ext cx="1928794" cy="1384995"/>
          </a:xfrm>
          <a:prstGeom prst="rect">
            <a:avLst/>
          </a:prstGeom>
          <a:noFill/>
        </p:spPr>
        <p:txBody>
          <a:bodyPr wrap="square" rtlCol="0">
            <a:spAutoFit/>
          </a:bodyPr>
          <a:lstStyle/>
          <a:p>
            <a:pPr algn="ctr"/>
            <a:r>
              <a:rPr lang="en-GB" sz="2200" dirty="0" smtClean="0"/>
              <a:t>Objectives</a:t>
            </a:r>
          </a:p>
          <a:p>
            <a:pPr algn="ctr"/>
            <a:r>
              <a:rPr lang="en-GB" sz="2200" dirty="0" smtClean="0"/>
              <a:t>Team building</a:t>
            </a:r>
          </a:p>
          <a:p>
            <a:pPr algn="ctr"/>
            <a:r>
              <a:rPr lang="en-GB" sz="2200" dirty="0" smtClean="0"/>
              <a:t>Reward</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42" grpId="0"/>
      <p:bldP spid="43" grpId="0"/>
      <p:bldP spid="44" grpId="0"/>
      <p:bldP spid="4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274638"/>
            <a:ext cx="7598648" cy="796908"/>
          </a:xfrm>
        </p:spPr>
        <p:txBody>
          <a:bodyPr/>
          <a:lstStyle/>
          <a:p>
            <a:r>
              <a:rPr lang="en-GB" b="1" dirty="0" smtClean="0">
                <a:solidFill>
                  <a:schemeClr val="tx1"/>
                </a:solidFill>
              </a:rPr>
              <a:t>Force-Field Theory (</a:t>
            </a:r>
            <a:r>
              <a:rPr lang="en-GB" b="1" dirty="0" err="1" smtClean="0">
                <a:solidFill>
                  <a:schemeClr val="tx1"/>
                </a:solidFill>
              </a:rPr>
              <a:t>Lewin</a:t>
            </a:r>
            <a:r>
              <a:rPr lang="en-GB" b="1" dirty="0" smtClean="0">
                <a:solidFill>
                  <a:schemeClr val="tx1"/>
                </a:solidFill>
              </a:rPr>
              <a:t>, 1951)</a:t>
            </a:r>
            <a:endParaRPr lang="en-GB" b="1" dirty="0">
              <a:solidFill>
                <a:schemeClr val="tx1"/>
              </a:solidFill>
            </a:endParaRPr>
          </a:p>
        </p:txBody>
      </p:sp>
      <p:sp>
        <p:nvSpPr>
          <p:cNvPr id="5" name="TextBox 4"/>
          <p:cNvSpPr txBox="1"/>
          <p:nvPr/>
        </p:nvSpPr>
        <p:spPr>
          <a:xfrm>
            <a:off x="214282" y="1357298"/>
            <a:ext cx="8643998" cy="523220"/>
          </a:xfrm>
          <a:prstGeom prst="rect">
            <a:avLst/>
          </a:prstGeom>
          <a:noFill/>
        </p:spPr>
        <p:txBody>
          <a:bodyPr wrap="square" rtlCol="0">
            <a:spAutoFit/>
          </a:bodyPr>
          <a:lstStyle/>
          <a:p>
            <a:pPr algn="ctr"/>
            <a:r>
              <a:rPr lang="en-GB" sz="2800" b="1" dirty="0" smtClean="0"/>
              <a:t>Forces Resisting Change / Maintaining the Status </a:t>
            </a:r>
            <a:r>
              <a:rPr lang="en-GB" sz="2800" b="1" dirty="0"/>
              <a:t>Q</a:t>
            </a:r>
            <a:r>
              <a:rPr lang="en-GB" sz="2800" b="1" dirty="0" smtClean="0"/>
              <a:t>uo</a:t>
            </a:r>
            <a:endParaRPr lang="en-GB" sz="2800" b="1" dirty="0"/>
          </a:p>
        </p:txBody>
      </p:sp>
      <p:sp>
        <p:nvSpPr>
          <p:cNvPr id="6" name="TextBox 5"/>
          <p:cNvSpPr txBox="1"/>
          <p:nvPr/>
        </p:nvSpPr>
        <p:spPr>
          <a:xfrm>
            <a:off x="571472" y="3071810"/>
            <a:ext cx="8215370" cy="369332"/>
          </a:xfrm>
          <a:prstGeom prst="rect">
            <a:avLst/>
          </a:prstGeom>
          <a:noFill/>
        </p:spPr>
        <p:txBody>
          <a:bodyPr wrap="square" rtlCol="0">
            <a:spAutoFit/>
          </a:bodyPr>
          <a:lstStyle/>
          <a:p>
            <a:pPr algn="ctr"/>
            <a:r>
              <a:rPr lang="en-GB" dirty="0" smtClean="0"/>
              <a:t>_____________________________________________________________________</a:t>
            </a:r>
            <a:endParaRPr lang="en-GB" dirty="0"/>
          </a:p>
        </p:txBody>
      </p:sp>
      <p:sp>
        <p:nvSpPr>
          <p:cNvPr id="7" name="TextBox 6"/>
          <p:cNvSpPr txBox="1"/>
          <p:nvPr/>
        </p:nvSpPr>
        <p:spPr>
          <a:xfrm>
            <a:off x="500034" y="4714884"/>
            <a:ext cx="8358246" cy="523220"/>
          </a:xfrm>
          <a:prstGeom prst="rect">
            <a:avLst/>
          </a:prstGeom>
          <a:noFill/>
        </p:spPr>
        <p:txBody>
          <a:bodyPr wrap="square" rtlCol="0">
            <a:spAutoFit/>
          </a:bodyPr>
          <a:lstStyle/>
          <a:p>
            <a:pPr algn="ctr"/>
            <a:r>
              <a:rPr lang="en-GB" sz="2800" b="1" dirty="0" smtClean="0"/>
              <a:t>Forces for Change</a:t>
            </a:r>
            <a:endParaRPr lang="en-GB" sz="2800" b="1" dirty="0"/>
          </a:p>
        </p:txBody>
      </p:sp>
      <p:cxnSp>
        <p:nvCxnSpPr>
          <p:cNvPr id="9" name="Straight Arrow Connector 8"/>
          <p:cNvCxnSpPr/>
          <p:nvPr/>
        </p:nvCxnSpPr>
        <p:spPr>
          <a:xfrm rot="5400000">
            <a:off x="121520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rot="5400000">
            <a:off x="4144166"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5144298"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rot="5400000">
            <a:off x="614443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a:off x="7216000"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5400000">
            <a:off x="3144034"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2143902" y="2713826"/>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rot="5400000" flipH="1" flipV="1">
            <a:off x="1215208" y="3928272"/>
            <a:ext cx="85725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2178827" y="3893347"/>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5400000" flipH="1" flipV="1">
            <a:off x="3179753" y="3893347"/>
            <a:ext cx="785024" cy="79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rot="5400000" flipH="1" flipV="1">
            <a:off x="4179885"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5179223" y="3964785"/>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rot="5400000" flipH="1" flipV="1">
            <a:off x="618014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rot="5400000" flipH="1" flipV="1">
            <a:off x="7251719" y="396399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use the force field analysis</a:t>
            </a:r>
            <a:endParaRPr lang="en-GB" dirty="0"/>
          </a:p>
        </p:txBody>
      </p:sp>
      <p:sp>
        <p:nvSpPr>
          <p:cNvPr id="3" name="Content Placeholder 2"/>
          <p:cNvSpPr>
            <a:spLocks noGrp="1"/>
          </p:cNvSpPr>
          <p:nvPr>
            <p:ph idx="1"/>
          </p:nvPr>
        </p:nvSpPr>
        <p:spPr/>
        <p:txBody>
          <a:bodyPr/>
          <a:lstStyle/>
          <a:p>
            <a:pPr marL="0" indent="0">
              <a:buNone/>
            </a:pPr>
            <a:r>
              <a:rPr lang="en-GB" dirty="0" smtClean="0"/>
              <a:t>When using force field analysis, it is important to consider the following questions:</a:t>
            </a:r>
          </a:p>
          <a:p>
            <a:r>
              <a:rPr lang="en-GB" dirty="0" smtClean="0"/>
              <a:t>What business benefit will the change deliver?</a:t>
            </a:r>
          </a:p>
          <a:p>
            <a:r>
              <a:rPr lang="en-GB" dirty="0" smtClean="0"/>
              <a:t>Who supports the change? Who is against it? Why?</a:t>
            </a:r>
          </a:p>
          <a:p>
            <a:r>
              <a:rPr lang="en-GB" dirty="0" smtClean="0"/>
              <a:t>How easy will it be to make the change?</a:t>
            </a:r>
          </a:p>
          <a:p>
            <a:r>
              <a:rPr lang="en-GB" dirty="0" smtClean="0"/>
              <a:t>Do you have enough time and resources to make it work?</a:t>
            </a:r>
          </a:p>
          <a:p>
            <a:r>
              <a:rPr lang="en-GB" dirty="0" smtClean="0"/>
              <a:t>What costs are involved?</a:t>
            </a:r>
          </a:p>
          <a:p>
            <a:r>
              <a:rPr lang="en-GB" dirty="0" smtClean="0"/>
              <a:t>What other business processes will be affected by the change?</a:t>
            </a:r>
          </a:p>
          <a:p>
            <a:r>
              <a:rPr lang="en-GB" dirty="0" smtClean="0"/>
              <a:t>What are the risks?</a:t>
            </a:r>
          </a:p>
          <a:p>
            <a:endParaRPr lang="en-GB" dirty="0"/>
          </a:p>
        </p:txBody>
      </p:sp>
    </p:spTree>
    <p:extLst>
      <p:ext uri="{BB962C8B-B14F-4D97-AF65-F5344CB8AC3E}">
        <p14:creationId xmlns:p14="http://schemas.microsoft.com/office/powerpoint/2010/main" val="12806179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42852"/>
            <a:ext cx="7454632" cy="785818"/>
          </a:xfrm>
        </p:spPr>
        <p:txBody>
          <a:bodyPr/>
          <a:lstStyle/>
          <a:p>
            <a:r>
              <a:rPr lang="en-GB" b="1" dirty="0" smtClean="0">
                <a:solidFill>
                  <a:schemeClr val="tx1"/>
                </a:solidFill>
              </a:rPr>
              <a:t>Applying Force-Field Analysis</a:t>
            </a:r>
            <a:endParaRPr lang="en-GB" b="1" dirty="0">
              <a:solidFill>
                <a:schemeClr val="tx1"/>
              </a:solidFill>
            </a:endParaRPr>
          </a:p>
        </p:txBody>
      </p:sp>
      <p:sp>
        <p:nvSpPr>
          <p:cNvPr id="4" name="TextBox 3"/>
          <p:cNvSpPr txBox="1"/>
          <p:nvPr/>
        </p:nvSpPr>
        <p:spPr>
          <a:xfrm>
            <a:off x="214282" y="1000108"/>
            <a:ext cx="8715436" cy="461665"/>
          </a:xfrm>
          <a:prstGeom prst="rect">
            <a:avLst/>
          </a:prstGeom>
          <a:noFill/>
        </p:spPr>
        <p:txBody>
          <a:bodyPr wrap="square" rtlCol="0">
            <a:spAutoFit/>
          </a:bodyPr>
          <a:lstStyle/>
          <a:p>
            <a:pPr algn="ctr"/>
            <a:r>
              <a:rPr lang="en-GB" sz="2400" b="1" dirty="0" smtClean="0"/>
              <a:t>Forces Resisting Change / Maintaining the Status Quo</a:t>
            </a:r>
            <a:endParaRPr lang="en-GB" sz="2400" b="1" dirty="0"/>
          </a:p>
        </p:txBody>
      </p:sp>
      <p:sp>
        <p:nvSpPr>
          <p:cNvPr id="5" name="TextBox 4"/>
          <p:cNvSpPr txBox="1"/>
          <p:nvPr/>
        </p:nvSpPr>
        <p:spPr>
          <a:xfrm>
            <a:off x="500034" y="1714488"/>
            <a:ext cx="1500198" cy="923330"/>
          </a:xfrm>
          <a:prstGeom prst="rect">
            <a:avLst/>
          </a:prstGeom>
          <a:noFill/>
        </p:spPr>
        <p:txBody>
          <a:bodyPr wrap="square" rtlCol="0">
            <a:spAutoFit/>
          </a:bodyPr>
          <a:lstStyle/>
          <a:p>
            <a:pPr algn="ctr"/>
            <a:r>
              <a:rPr lang="en-GB" dirty="0" smtClean="0"/>
              <a:t>Individual fears about job security</a:t>
            </a:r>
            <a:endParaRPr lang="en-GB" dirty="0"/>
          </a:p>
        </p:txBody>
      </p:sp>
      <p:sp>
        <p:nvSpPr>
          <p:cNvPr id="6" name="TextBox 5"/>
          <p:cNvSpPr txBox="1"/>
          <p:nvPr/>
        </p:nvSpPr>
        <p:spPr>
          <a:xfrm>
            <a:off x="2143108" y="1643050"/>
            <a:ext cx="1857388" cy="923330"/>
          </a:xfrm>
          <a:prstGeom prst="rect">
            <a:avLst/>
          </a:prstGeom>
          <a:noFill/>
        </p:spPr>
        <p:txBody>
          <a:bodyPr wrap="square" rtlCol="0">
            <a:spAutoFit/>
          </a:bodyPr>
          <a:lstStyle/>
          <a:p>
            <a:pPr algn="ctr"/>
            <a:r>
              <a:rPr lang="en-GB" dirty="0" smtClean="0"/>
              <a:t>Staff contentment with current system of work</a:t>
            </a:r>
            <a:endParaRPr lang="en-GB" dirty="0"/>
          </a:p>
        </p:txBody>
      </p:sp>
      <p:sp>
        <p:nvSpPr>
          <p:cNvPr id="7" name="TextBox 6"/>
          <p:cNvSpPr txBox="1"/>
          <p:nvPr/>
        </p:nvSpPr>
        <p:spPr>
          <a:xfrm>
            <a:off x="4214810" y="1643050"/>
            <a:ext cx="2643206" cy="1200329"/>
          </a:xfrm>
          <a:prstGeom prst="rect">
            <a:avLst/>
          </a:prstGeom>
          <a:noFill/>
        </p:spPr>
        <p:txBody>
          <a:bodyPr wrap="square" rtlCol="0">
            <a:spAutoFit/>
          </a:bodyPr>
          <a:lstStyle/>
          <a:p>
            <a:pPr algn="ctr"/>
            <a:r>
              <a:rPr lang="en-GB" dirty="0" smtClean="0"/>
              <a:t>Trade Union suspicions that changes will be used to enforce redundancies and/or reduce pay levels</a:t>
            </a:r>
            <a:endParaRPr lang="en-GB" dirty="0"/>
          </a:p>
        </p:txBody>
      </p:sp>
      <p:sp>
        <p:nvSpPr>
          <p:cNvPr id="8" name="TextBox 7"/>
          <p:cNvSpPr txBox="1"/>
          <p:nvPr/>
        </p:nvSpPr>
        <p:spPr>
          <a:xfrm>
            <a:off x="6858016" y="1571612"/>
            <a:ext cx="1857388" cy="1754326"/>
          </a:xfrm>
          <a:prstGeom prst="rect">
            <a:avLst/>
          </a:prstGeom>
          <a:noFill/>
        </p:spPr>
        <p:txBody>
          <a:bodyPr wrap="square" rtlCol="0">
            <a:spAutoFit/>
          </a:bodyPr>
          <a:lstStyle/>
          <a:p>
            <a:pPr algn="ctr"/>
            <a:r>
              <a:rPr lang="en-GB" dirty="0" smtClean="0"/>
              <a:t>Middle management anxieties concerning implementation of the changes</a:t>
            </a:r>
            <a:endParaRPr lang="en-GB" dirty="0"/>
          </a:p>
        </p:txBody>
      </p:sp>
      <p:sp>
        <p:nvSpPr>
          <p:cNvPr id="9" name="TextBox 8"/>
          <p:cNvSpPr txBox="1"/>
          <p:nvPr/>
        </p:nvSpPr>
        <p:spPr>
          <a:xfrm>
            <a:off x="714348" y="3643314"/>
            <a:ext cx="7929618" cy="369332"/>
          </a:xfrm>
          <a:prstGeom prst="rect">
            <a:avLst/>
          </a:prstGeom>
          <a:noFill/>
        </p:spPr>
        <p:txBody>
          <a:bodyPr wrap="square" rtlCol="0">
            <a:spAutoFit/>
          </a:bodyPr>
          <a:lstStyle/>
          <a:p>
            <a:pPr algn="ctr"/>
            <a:r>
              <a:rPr lang="en-GB" dirty="0" smtClean="0"/>
              <a:t>___________________________________________________________________</a:t>
            </a:r>
            <a:endParaRPr lang="en-GB" dirty="0"/>
          </a:p>
        </p:txBody>
      </p:sp>
      <p:sp>
        <p:nvSpPr>
          <p:cNvPr id="10" name="TextBox 9"/>
          <p:cNvSpPr txBox="1"/>
          <p:nvPr/>
        </p:nvSpPr>
        <p:spPr>
          <a:xfrm>
            <a:off x="214282" y="4357694"/>
            <a:ext cx="2786082" cy="1754326"/>
          </a:xfrm>
          <a:prstGeom prst="rect">
            <a:avLst/>
          </a:prstGeom>
          <a:noFill/>
        </p:spPr>
        <p:txBody>
          <a:bodyPr wrap="square" rtlCol="0">
            <a:spAutoFit/>
          </a:bodyPr>
          <a:lstStyle/>
          <a:p>
            <a:pPr algn="ctr"/>
            <a:r>
              <a:rPr lang="en-GB" dirty="0" smtClean="0"/>
              <a:t>Senior management’s desire to achieve cost competitiveness and survival of business by enhancing technology and broadening staff skills / responsibilities</a:t>
            </a:r>
            <a:endParaRPr lang="en-GB" dirty="0"/>
          </a:p>
        </p:txBody>
      </p:sp>
      <p:sp>
        <p:nvSpPr>
          <p:cNvPr id="11" name="TextBox 10"/>
          <p:cNvSpPr txBox="1"/>
          <p:nvPr/>
        </p:nvSpPr>
        <p:spPr>
          <a:xfrm>
            <a:off x="3000364" y="4429132"/>
            <a:ext cx="2428892" cy="1200329"/>
          </a:xfrm>
          <a:prstGeom prst="rect">
            <a:avLst/>
          </a:prstGeom>
          <a:noFill/>
        </p:spPr>
        <p:txBody>
          <a:bodyPr wrap="square" rtlCol="0">
            <a:spAutoFit/>
          </a:bodyPr>
          <a:lstStyle/>
          <a:p>
            <a:pPr algn="ctr"/>
            <a:r>
              <a:rPr lang="en-GB" dirty="0" smtClean="0"/>
              <a:t>Existence of competitors ready and willing to take over the company’s customers / business</a:t>
            </a:r>
            <a:endParaRPr lang="en-GB" dirty="0"/>
          </a:p>
        </p:txBody>
      </p:sp>
      <p:sp>
        <p:nvSpPr>
          <p:cNvPr id="12" name="TextBox 11"/>
          <p:cNvSpPr txBox="1"/>
          <p:nvPr/>
        </p:nvSpPr>
        <p:spPr>
          <a:xfrm>
            <a:off x="5786446" y="4500570"/>
            <a:ext cx="1571636" cy="1477328"/>
          </a:xfrm>
          <a:prstGeom prst="rect">
            <a:avLst/>
          </a:prstGeom>
          <a:noFill/>
        </p:spPr>
        <p:txBody>
          <a:bodyPr wrap="square" rtlCol="0">
            <a:spAutoFit/>
          </a:bodyPr>
          <a:lstStyle/>
          <a:p>
            <a:pPr algn="ctr"/>
            <a:r>
              <a:rPr lang="en-GB" dirty="0" smtClean="0"/>
              <a:t>Concern of all staff regarding survival of the business / their jobs</a:t>
            </a:r>
            <a:endParaRPr lang="en-GB" dirty="0"/>
          </a:p>
        </p:txBody>
      </p:sp>
      <p:sp>
        <p:nvSpPr>
          <p:cNvPr id="13" name="TextBox 12"/>
          <p:cNvSpPr txBox="1"/>
          <p:nvPr/>
        </p:nvSpPr>
        <p:spPr>
          <a:xfrm>
            <a:off x="7572396" y="4429132"/>
            <a:ext cx="1357322" cy="1200329"/>
          </a:xfrm>
          <a:prstGeom prst="rect">
            <a:avLst/>
          </a:prstGeom>
          <a:noFill/>
        </p:spPr>
        <p:txBody>
          <a:bodyPr wrap="square" rtlCol="0">
            <a:spAutoFit/>
          </a:bodyPr>
          <a:lstStyle/>
          <a:p>
            <a:pPr algn="ctr"/>
            <a:r>
              <a:rPr lang="en-GB" dirty="0" smtClean="0"/>
              <a:t>Prospects of multi-skilling attractive to many staff</a:t>
            </a:r>
            <a:endParaRPr lang="en-GB" dirty="0"/>
          </a:p>
        </p:txBody>
      </p:sp>
      <p:cxnSp>
        <p:nvCxnSpPr>
          <p:cNvPr id="15" name="Straight Arrow Connector 14"/>
          <p:cNvCxnSpPr/>
          <p:nvPr/>
        </p:nvCxnSpPr>
        <p:spPr>
          <a:xfrm rot="5400000">
            <a:off x="750861" y="3106735"/>
            <a:ext cx="92869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2"/>
          </p:cNvCxnSpPr>
          <p:nvPr/>
        </p:nvCxnSpPr>
        <p:spPr>
          <a:xfrm rot="5400000">
            <a:off x="2640492" y="2997690"/>
            <a:ext cx="86262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a:off x="5108579" y="3249611"/>
            <a:ext cx="78581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a:stCxn id="8" idx="2"/>
          </p:cNvCxnSpPr>
          <p:nvPr/>
        </p:nvCxnSpPr>
        <p:spPr>
          <a:xfrm rot="5400000">
            <a:off x="7663741" y="3448907"/>
            <a:ext cx="24593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rot="5400000" flipH="1" flipV="1">
            <a:off x="1465241" y="410686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rot="5400000" flipH="1" flipV="1">
            <a:off x="4001290" y="4142586"/>
            <a:ext cx="42862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rot="5400000" flipH="1" flipV="1">
            <a:off x="6287306" y="4214024"/>
            <a:ext cx="571504"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rot="5400000" flipH="1" flipV="1">
            <a:off x="8037537" y="4178305"/>
            <a:ext cx="50006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2" name="TextBox 41"/>
          <p:cNvSpPr txBox="1"/>
          <p:nvPr/>
        </p:nvSpPr>
        <p:spPr>
          <a:xfrm>
            <a:off x="214282" y="6143644"/>
            <a:ext cx="8715436" cy="523220"/>
          </a:xfrm>
          <a:prstGeom prst="rect">
            <a:avLst/>
          </a:prstGeom>
          <a:noFill/>
        </p:spPr>
        <p:txBody>
          <a:bodyPr wrap="square" rtlCol="0">
            <a:spAutoFit/>
          </a:bodyPr>
          <a:lstStyle/>
          <a:p>
            <a:pPr algn="ctr"/>
            <a:r>
              <a:rPr lang="en-GB" sz="2800" b="1" dirty="0" smtClean="0"/>
              <a:t>Forces for Change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74638"/>
            <a:ext cx="7139136" cy="1154098"/>
          </a:xfrm>
        </p:spPr>
        <p:txBody>
          <a:bodyPr>
            <a:normAutofit/>
          </a:bodyPr>
          <a:lstStyle/>
          <a:p>
            <a:r>
              <a:rPr lang="en-GB" b="1" dirty="0" err="1" smtClean="0">
                <a:solidFill>
                  <a:schemeClr val="tx1"/>
                </a:solidFill>
              </a:rPr>
              <a:t>Lewin’s</a:t>
            </a:r>
            <a:r>
              <a:rPr lang="en-GB" b="1" dirty="0" smtClean="0">
                <a:solidFill>
                  <a:schemeClr val="tx1"/>
                </a:solidFill>
              </a:rPr>
              <a:t> Three-Step Model to changing behaviour</a:t>
            </a:r>
            <a:endParaRPr lang="en-GB" b="1" dirty="0">
              <a:solidFill>
                <a:schemeClr val="tx1"/>
              </a:solidFill>
            </a:endParaRPr>
          </a:p>
        </p:txBody>
      </p:sp>
      <p:sp>
        <p:nvSpPr>
          <p:cNvPr id="5" name="TextBox 4"/>
          <p:cNvSpPr txBox="1"/>
          <p:nvPr/>
        </p:nvSpPr>
        <p:spPr>
          <a:xfrm>
            <a:off x="357158" y="2285992"/>
            <a:ext cx="2428892" cy="1200329"/>
          </a:xfrm>
          <a:prstGeom prst="rect">
            <a:avLst/>
          </a:prstGeom>
          <a:noFill/>
        </p:spPr>
        <p:txBody>
          <a:bodyPr wrap="square" rtlCol="0">
            <a:spAutoFit/>
          </a:bodyPr>
          <a:lstStyle/>
          <a:p>
            <a:pPr algn="ctr"/>
            <a:r>
              <a:rPr lang="en-GB" sz="2400" b="1" dirty="0" smtClean="0"/>
              <a:t>UNFREEZE EXISTING BEHAVIOUR</a:t>
            </a:r>
            <a:endParaRPr lang="en-GB" sz="2400" b="1" dirty="0"/>
          </a:p>
        </p:txBody>
      </p:sp>
      <p:sp>
        <p:nvSpPr>
          <p:cNvPr id="6" name="TextBox 5"/>
          <p:cNvSpPr txBox="1"/>
          <p:nvPr/>
        </p:nvSpPr>
        <p:spPr>
          <a:xfrm>
            <a:off x="3500430" y="2285992"/>
            <a:ext cx="2286016" cy="1200329"/>
          </a:xfrm>
          <a:prstGeom prst="rect">
            <a:avLst/>
          </a:prstGeom>
          <a:noFill/>
        </p:spPr>
        <p:txBody>
          <a:bodyPr wrap="square" rtlCol="0">
            <a:spAutoFit/>
          </a:bodyPr>
          <a:lstStyle/>
          <a:p>
            <a:pPr algn="ctr"/>
            <a:r>
              <a:rPr lang="en-GB" sz="2400" b="1" dirty="0" smtClean="0"/>
              <a:t>CHANGE </a:t>
            </a:r>
          </a:p>
          <a:p>
            <a:pPr algn="ctr"/>
            <a:r>
              <a:rPr lang="en-GB" sz="2400" b="1" dirty="0" smtClean="0"/>
              <a:t>TO NEW BEHAVIOUR</a:t>
            </a:r>
            <a:endParaRPr lang="en-GB" sz="2400" b="1" dirty="0"/>
          </a:p>
        </p:txBody>
      </p:sp>
      <p:sp>
        <p:nvSpPr>
          <p:cNvPr id="7" name="TextBox 6"/>
          <p:cNvSpPr txBox="1"/>
          <p:nvPr/>
        </p:nvSpPr>
        <p:spPr>
          <a:xfrm>
            <a:off x="6500826" y="2285992"/>
            <a:ext cx="2357454" cy="1200329"/>
          </a:xfrm>
          <a:prstGeom prst="rect">
            <a:avLst/>
          </a:prstGeom>
          <a:noFill/>
        </p:spPr>
        <p:txBody>
          <a:bodyPr wrap="square" rtlCol="0">
            <a:spAutoFit/>
          </a:bodyPr>
          <a:lstStyle/>
          <a:p>
            <a:pPr algn="ctr"/>
            <a:r>
              <a:rPr lang="en-GB" sz="2400" b="1" dirty="0" smtClean="0"/>
              <a:t>REFREEZE NEW BEHAVIOUR</a:t>
            </a:r>
            <a:endParaRPr lang="en-GB" sz="2400" b="1" dirty="0"/>
          </a:p>
        </p:txBody>
      </p:sp>
      <p:cxnSp>
        <p:nvCxnSpPr>
          <p:cNvPr id="9" name="Straight Arrow Connector 8"/>
          <p:cNvCxnSpPr>
            <a:stCxn id="5" idx="3"/>
            <a:endCxn id="6" idx="1"/>
          </p:cNvCxnSpPr>
          <p:nvPr/>
        </p:nvCxnSpPr>
        <p:spPr>
          <a:xfrm>
            <a:off x="2786050" y="2886157"/>
            <a:ext cx="71438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5715008" y="3071810"/>
            <a:ext cx="71438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Lewin’s</a:t>
            </a:r>
            <a:r>
              <a:rPr lang="en-US" dirty="0" smtClean="0"/>
              <a:t> Three-Step Model</a:t>
            </a:r>
            <a:endParaRPr lang="en-US" dirty="0"/>
          </a:p>
        </p:txBody>
      </p:sp>
      <p:pic>
        <p:nvPicPr>
          <p:cNvPr id="6" name="Content Placeholder 5" descr="lewins 5 step model"/>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a:stretch/>
        </p:blipFill>
        <p:spPr>
          <a:xfrm>
            <a:off x="0" y="1646238"/>
            <a:ext cx="9144000" cy="4525962"/>
          </a:xfrm>
          <a:ln>
            <a:solidFill>
              <a:srgbClr val="94C600"/>
            </a:solidFill>
          </a:ln>
        </p:spPr>
      </p:pic>
    </p:spTree>
    <p:extLst>
      <p:ext uri="{BB962C8B-B14F-4D97-AF65-F5344CB8AC3E}">
        <p14:creationId xmlns:p14="http://schemas.microsoft.com/office/powerpoint/2010/main" val="34466156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Unfreezing can be achieved by:</a:t>
            </a:r>
            <a:endParaRPr lang="en-US" dirty="0"/>
          </a:p>
        </p:txBody>
      </p:sp>
      <p:sp>
        <p:nvSpPr>
          <p:cNvPr id="3" name="Content Placeholder 2"/>
          <p:cNvSpPr>
            <a:spLocks noGrp="1"/>
          </p:cNvSpPr>
          <p:nvPr>
            <p:ph idx="1"/>
          </p:nvPr>
        </p:nvSpPr>
        <p:spPr/>
        <p:txBody>
          <a:bodyPr>
            <a:normAutofit/>
          </a:bodyPr>
          <a:lstStyle/>
          <a:p>
            <a:r>
              <a:rPr lang="en-US" sz="2000" dirty="0" smtClean="0"/>
              <a:t>Increase driving forces that direct behaviour away from the status quo</a:t>
            </a:r>
          </a:p>
          <a:p>
            <a:endParaRPr lang="en-US" sz="2000" dirty="0" smtClean="0"/>
          </a:p>
          <a:p>
            <a:r>
              <a:rPr lang="en-US" sz="2000" dirty="0" smtClean="0"/>
              <a:t>Decrease restraining forces that hinder movement from the existing equilibrium</a:t>
            </a:r>
          </a:p>
          <a:p>
            <a:endParaRPr lang="en-US" sz="2000" dirty="0" smtClean="0"/>
          </a:p>
          <a:p>
            <a:r>
              <a:rPr lang="en-US" sz="2000" dirty="0" smtClean="0"/>
              <a:t>Combine the two above approaches</a:t>
            </a:r>
            <a:endParaRPr lang="en-US" sz="2000" dirty="0"/>
          </a:p>
        </p:txBody>
      </p:sp>
    </p:spTree>
    <p:extLst>
      <p:ext uri="{BB962C8B-B14F-4D97-AF65-F5344CB8AC3E}">
        <p14:creationId xmlns:p14="http://schemas.microsoft.com/office/powerpoint/2010/main" val="15088037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142852"/>
            <a:ext cx="8786874" cy="1000132"/>
          </a:xfrm>
        </p:spPr>
        <p:txBody>
          <a:bodyPr>
            <a:normAutofit fontScale="90000"/>
          </a:bodyPr>
          <a:lstStyle/>
          <a:p>
            <a:r>
              <a:rPr lang="en-GB" sz="3600" b="1" dirty="0" smtClean="0">
                <a:solidFill>
                  <a:schemeClr val="tx1"/>
                </a:solidFill>
              </a:rPr>
              <a:t>Roles in organisational change</a:t>
            </a:r>
            <a:br>
              <a:rPr lang="en-GB" sz="3600" b="1" dirty="0" smtClean="0">
                <a:solidFill>
                  <a:schemeClr val="tx1"/>
                </a:solidFill>
              </a:rPr>
            </a:br>
            <a:r>
              <a:rPr lang="en-GB" sz="2400" b="1" dirty="0" smtClean="0">
                <a:solidFill>
                  <a:schemeClr val="tx1"/>
                </a:solidFill>
              </a:rPr>
              <a:t>(Angle &amp; Van De </a:t>
            </a:r>
            <a:r>
              <a:rPr lang="en-GB" sz="2400" b="1" dirty="0" err="1" smtClean="0">
                <a:solidFill>
                  <a:schemeClr val="tx1"/>
                </a:solidFill>
              </a:rPr>
              <a:t>Ven</a:t>
            </a:r>
            <a:r>
              <a:rPr lang="en-GB" sz="2400" b="1" dirty="0" smtClean="0">
                <a:solidFill>
                  <a:schemeClr val="tx1"/>
                </a:solidFill>
              </a:rPr>
              <a:t>, 1982)</a:t>
            </a:r>
            <a:endParaRPr lang="en-GB" sz="2400" b="1" dirty="0">
              <a:solidFill>
                <a:schemeClr val="tx1"/>
              </a:solidFill>
            </a:endParaRPr>
          </a:p>
        </p:txBody>
      </p:sp>
      <p:sp>
        <p:nvSpPr>
          <p:cNvPr id="4" name="TextBox 3"/>
          <p:cNvSpPr txBox="1"/>
          <p:nvPr/>
        </p:nvSpPr>
        <p:spPr>
          <a:xfrm>
            <a:off x="142844" y="1214422"/>
            <a:ext cx="2214578" cy="4093428"/>
          </a:xfrm>
          <a:prstGeom prst="rect">
            <a:avLst/>
          </a:prstGeom>
          <a:solidFill>
            <a:schemeClr val="accent1">
              <a:lumMod val="20000"/>
              <a:lumOff val="80000"/>
            </a:schemeClr>
          </a:solidFill>
          <a:ln cmpd="sng">
            <a:solidFill>
              <a:schemeClr val="tx1"/>
            </a:solidFill>
          </a:ln>
        </p:spPr>
        <p:txBody>
          <a:bodyPr wrap="square" rtlCol="0">
            <a:spAutoFit/>
          </a:bodyPr>
          <a:lstStyle/>
          <a:p>
            <a:pPr algn="ctr"/>
            <a:r>
              <a:rPr lang="en-GB" sz="2000" dirty="0" smtClean="0"/>
              <a:t>Inventor</a:t>
            </a:r>
          </a:p>
          <a:p>
            <a:pPr algn="ctr"/>
            <a:endParaRPr lang="en-GB" sz="2000" dirty="0" smtClean="0"/>
          </a:p>
          <a:p>
            <a:pPr algn="ctr"/>
            <a:r>
              <a:rPr lang="en-GB" sz="2000" dirty="0" smtClean="0"/>
              <a:t>Develops and understands technical aspects of the idea</a:t>
            </a:r>
          </a:p>
          <a:p>
            <a:pPr algn="ctr"/>
            <a:endParaRPr lang="en-GB" sz="2000" dirty="0" smtClean="0">
              <a:ln>
                <a:solidFill>
                  <a:srgbClr val="000000"/>
                </a:solidFill>
              </a:ln>
            </a:endParaRPr>
          </a:p>
          <a:p>
            <a:pPr algn="ctr"/>
            <a:r>
              <a:rPr lang="en-GB" sz="2000" dirty="0" smtClean="0"/>
              <a:t>Does </a:t>
            </a:r>
            <a:r>
              <a:rPr lang="en-GB" sz="2000" dirty="0" smtClean="0">
                <a:ln>
                  <a:solidFill>
                    <a:schemeClr val="tx1"/>
                  </a:solidFill>
                </a:ln>
              </a:rPr>
              <a:t>not</a:t>
            </a:r>
            <a:r>
              <a:rPr lang="en-GB" sz="2000" dirty="0" smtClean="0"/>
              <a:t> know how to win support for the idea or make a business of it</a:t>
            </a:r>
            <a:endParaRPr lang="en-GB" sz="2000" dirty="0"/>
          </a:p>
        </p:txBody>
      </p:sp>
      <p:sp>
        <p:nvSpPr>
          <p:cNvPr id="5" name="TextBox 4"/>
          <p:cNvSpPr txBox="1"/>
          <p:nvPr/>
        </p:nvSpPr>
        <p:spPr>
          <a:xfrm>
            <a:off x="2357422" y="1214423"/>
            <a:ext cx="2428892" cy="5632311"/>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800" dirty="0" smtClean="0"/>
              <a:t>Champion</a:t>
            </a:r>
          </a:p>
          <a:p>
            <a:pPr algn="ctr"/>
            <a:endParaRPr lang="en-GB" sz="2000" dirty="0" smtClean="0"/>
          </a:p>
          <a:p>
            <a:pPr algn="ctr"/>
            <a:r>
              <a:rPr lang="en-GB" sz="2200" dirty="0" smtClean="0"/>
              <a:t>Believes in idea</a:t>
            </a:r>
          </a:p>
          <a:p>
            <a:pPr algn="ctr"/>
            <a:endParaRPr lang="en-GB" sz="1200" dirty="0" smtClean="0"/>
          </a:p>
          <a:p>
            <a:pPr algn="ctr"/>
            <a:r>
              <a:rPr lang="en-GB" sz="2200" dirty="0" smtClean="0"/>
              <a:t>Visualises its benefits</a:t>
            </a:r>
          </a:p>
          <a:p>
            <a:pPr algn="ctr"/>
            <a:endParaRPr lang="en-GB" sz="1200" dirty="0" smtClean="0"/>
          </a:p>
          <a:p>
            <a:pPr algn="ctr"/>
            <a:r>
              <a:rPr lang="en-GB" sz="2200" dirty="0" smtClean="0"/>
              <a:t>Confronts </a:t>
            </a:r>
            <a:r>
              <a:rPr lang="en-GB" sz="2200" dirty="0" smtClean="0">
                <a:ln w="12700">
                  <a:solidFill>
                    <a:srgbClr val="000000"/>
                  </a:solidFill>
                </a:ln>
              </a:rPr>
              <a:t>organisational</a:t>
            </a:r>
            <a:r>
              <a:rPr lang="en-GB" sz="2200" dirty="0" smtClean="0"/>
              <a:t> realities of costs, </a:t>
            </a:r>
            <a:r>
              <a:rPr lang="en-GB" sz="2200" dirty="0" smtClean="0">
                <a:ln>
                  <a:solidFill>
                    <a:srgbClr val="000000"/>
                  </a:solidFill>
                </a:ln>
              </a:rPr>
              <a:t>benefits</a:t>
            </a:r>
          </a:p>
          <a:p>
            <a:pPr algn="ctr"/>
            <a:endParaRPr lang="en-GB" sz="1200" dirty="0" smtClean="0"/>
          </a:p>
          <a:p>
            <a:pPr algn="ctr"/>
            <a:r>
              <a:rPr lang="en-GB" sz="2200" dirty="0" smtClean="0"/>
              <a:t>Obtains financial and political support</a:t>
            </a:r>
          </a:p>
          <a:p>
            <a:pPr algn="ctr"/>
            <a:endParaRPr lang="en-GB" sz="1200" dirty="0" smtClean="0"/>
          </a:p>
          <a:p>
            <a:pPr algn="ctr"/>
            <a:r>
              <a:rPr lang="en-GB" sz="2200" dirty="0" smtClean="0"/>
              <a:t>Overcomes obstacles</a:t>
            </a:r>
          </a:p>
        </p:txBody>
      </p:sp>
      <p:sp>
        <p:nvSpPr>
          <p:cNvPr id="6" name="TextBox 5"/>
          <p:cNvSpPr txBox="1"/>
          <p:nvPr/>
        </p:nvSpPr>
        <p:spPr>
          <a:xfrm>
            <a:off x="4786314" y="1214422"/>
            <a:ext cx="2143140" cy="4955203"/>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800" dirty="0" smtClean="0"/>
              <a:t>Sponsor</a:t>
            </a:r>
          </a:p>
          <a:p>
            <a:pPr algn="ctr"/>
            <a:endParaRPr lang="en-GB" sz="2400" dirty="0" smtClean="0"/>
          </a:p>
          <a:p>
            <a:pPr algn="ctr"/>
            <a:r>
              <a:rPr lang="en-GB" sz="2400" dirty="0" smtClean="0"/>
              <a:t>High-level manager who removes organisational barriers</a:t>
            </a:r>
          </a:p>
          <a:p>
            <a:pPr algn="ctr"/>
            <a:endParaRPr lang="en-GB" sz="2400" dirty="0" smtClean="0"/>
          </a:p>
          <a:p>
            <a:pPr algn="ctr"/>
            <a:r>
              <a:rPr lang="en-GB" sz="2400" dirty="0" smtClean="0"/>
              <a:t>Approves and protects idea within organisation</a:t>
            </a:r>
            <a:endParaRPr lang="en-GB" sz="2400" dirty="0"/>
          </a:p>
        </p:txBody>
      </p:sp>
      <p:sp>
        <p:nvSpPr>
          <p:cNvPr id="7" name="TextBox 6"/>
          <p:cNvSpPr txBox="1"/>
          <p:nvPr/>
        </p:nvSpPr>
        <p:spPr>
          <a:xfrm>
            <a:off x="6929454" y="1214422"/>
            <a:ext cx="2071702" cy="3785652"/>
          </a:xfrm>
          <a:prstGeom prst="rect">
            <a:avLst/>
          </a:prstGeom>
          <a:solidFill>
            <a:schemeClr val="accent1">
              <a:lumMod val="20000"/>
              <a:lumOff val="80000"/>
            </a:schemeClr>
          </a:solidFill>
          <a:ln>
            <a:solidFill>
              <a:srgbClr val="000000"/>
            </a:solidFill>
          </a:ln>
        </p:spPr>
        <p:txBody>
          <a:bodyPr wrap="square" rtlCol="0">
            <a:spAutoFit/>
          </a:bodyPr>
          <a:lstStyle/>
          <a:p>
            <a:pPr algn="ctr"/>
            <a:r>
              <a:rPr lang="en-GB" sz="2000" dirty="0" smtClean="0"/>
              <a:t>Critic</a:t>
            </a:r>
          </a:p>
          <a:p>
            <a:pPr algn="ctr"/>
            <a:endParaRPr lang="en-GB" sz="2000" dirty="0" smtClean="0"/>
          </a:p>
          <a:p>
            <a:pPr algn="ctr"/>
            <a:r>
              <a:rPr lang="en-GB" sz="2000" dirty="0" smtClean="0"/>
              <a:t>Provides reality test</a:t>
            </a:r>
          </a:p>
          <a:p>
            <a:pPr algn="ctr"/>
            <a:endParaRPr lang="en-GB" sz="2000" dirty="0" smtClean="0"/>
          </a:p>
          <a:p>
            <a:pPr algn="ctr"/>
            <a:r>
              <a:rPr lang="en-GB" sz="2000" dirty="0" smtClean="0"/>
              <a:t>Looks for shortcomings</a:t>
            </a:r>
          </a:p>
          <a:p>
            <a:pPr algn="ctr"/>
            <a:endParaRPr lang="en-GB" sz="2000" dirty="0" smtClean="0"/>
          </a:p>
          <a:p>
            <a:pPr algn="ctr"/>
            <a:r>
              <a:rPr lang="en-GB" sz="2000" dirty="0" smtClean="0"/>
              <a:t>Defines hard-nosed criteria that idea must pass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142852"/>
            <a:ext cx="8472518" cy="857256"/>
          </a:xfrm>
        </p:spPr>
        <p:txBody>
          <a:bodyPr>
            <a:normAutofit/>
          </a:bodyPr>
          <a:lstStyle/>
          <a:p>
            <a:r>
              <a:rPr lang="en-GB" b="1" dirty="0" smtClean="0">
                <a:solidFill>
                  <a:schemeClr val="tx1"/>
                </a:solidFill>
              </a:rPr>
              <a:t>Tactics for overcoming resistance</a:t>
            </a:r>
            <a:endParaRPr lang="en-GB" b="1" dirty="0">
              <a:solidFill>
                <a:schemeClr val="tx1"/>
              </a:solidFill>
            </a:endParaRPr>
          </a:p>
        </p:txBody>
      </p:sp>
      <p:graphicFrame>
        <p:nvGraphicFramePr>
          <p:cNvPr id="4" name="Table 3"/>
          <p:cNvGraphicFramePr>
            <a:graphicFrameLocks noGrp="1"/>
          </p:cNvGraphicFramePr>
          <p:nvPr/>
        </p:nvGraphicFramePr>
        <p:xfrm>
          <a:off x="214282" y="1071546"/>
          <a:ext cx="8715436" cy="5684332"/>
        </p:xfrm>
        <a:graphic>
          <a:graphicData uri="http://schemas.openxmlformats.org/drawingml/2006/table">
            <a:tbl>
              <a:tblPr firstRow="1" bandRow="1">
                <a:tableStyleId>{5C22544A-7EE6-4342-B048-85BDC9FD1C3A}</a:tableStyleId>
              </a:tblPr>
              <a:tblGrid>
                <a:gridCol w="3046860">
                  <a:extLst>
                    <a:ext uri="{9D8B030D-6E8A-4147-A177-3AD203B41FA5}">
                      <a16:colId xmlns:a16="http://schemas.microsoft.com/office/drawing/2014/main" val="20000"/>
                    </a:ext>
                  </a:extLst>
                </a:gridCol>
                <a:gridCol w="5668576">
                  <a:extLst>
                    <a:ext uri="{9D8B030D-6E8A-4147-A177-3AD203B41FA5}">
                      <a16:colId xmlns:a16="http://schemas.microsoft.com/office/drawing/2014/main" val="20001"/>
                    </a:ext>
                  </a:extLst>
                </a:gridCol>
              </a:tblGrid>
              <a:tr h="902300">
                <a:tc>
                  <a:txBody>
                    <a:bodyPr/>
                    <a:lstStyle/>
                    <a:p>
                      <a:r>
                        <a:rPr lang="en-GB" sz="2400" b="1" dirty="0" smtClean="0">
                          <a:solidFill>
                            <a:schemeClr val="tx1"/>
                          </a:solidFill>
                        </a:rPr>
                        <a:t>Approach</a:t>
                      </a:r>
                      <a:endParaRPr lang="en-GB" sz="2400" b="1" dirty="0">
                        <a:solidFill>
                          <a:schemeClr val="tx1"/>
                        </a:solidFill>
                      </a:endParaRPr>
                    </a:p>
                  </a:txBody>
                  <a:tcPr>
                    <a:solidFill>
                      <a:schemeClr val="accent1">
                        <a:lumMod val="20000"/>
                        <a:lumOff val="80000"/>
                      </a:schemeClr>
                    </a:solidFill>
                  </a:tcPr>
                </a:tc>
                <a:tc>
                  <a:txBody>
                    <a:bodyPr/>
                    <a:lstStyle/>
                    <a:p>
                      <a:r>
                        <a:rPr lang="en-GB" sz="2400" b="1" dirty="0" smtClean="0">
                          <a:solidFill>
                            <a:schemeClr val="tx1"/>
                          </a:solidFill>
                        </a:rPr>
                        <a:t>When to Use</a:t>
                      </a:r>
                      <a:endParaRPr lang="en-GB" sz="2400" b="1"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0"/>
                  </a:ext>
                </a:extLst>
              </a:tr>
              <a:tr h="969933">
                <a:tc>
                  <a:txBody>
                    <a:bodyPr/>
                    <a:lstStyle/>
                    <a:p>
                      <a:r>
                        <a:rPr lang="en-GB" sz="2200" b="1" dirty="0" smtClean="0"/>
                        <a:t>Communication, Education</a:t>
                      </a:r>
                      <a:endParaRPr lang="en-GB" sz="2200" b="1" dirty="0"/>
                    </a:p>
                  </a:txBody>
                  <a:tcPr/>
                </a:tc>
                <a:tc>
                  <a:txBody>
                    <a:bodyPr/>
                    <a:lstStyle/>
                    <a:p>
                      <a:pPr>
                        <a:buFont typeface="Perpetua" pitchFamily="18" charset="0"/>
                        <a:buChar char="•"/>
                      </a:pPr>
                      <a:r>
                        <a:rPr lang="en-GB" dirty="0" smtClean="0"/>
                        <a:t>  Change is technical</a:t>
                      </a:r>
                    </a:p>
                    <a:p>
                      <a:pPr>
                        <a:buFont typeface="Perpetua" pitchFamily="18" charset="0"/>
                        <a:buChar char="•"/>
                      </a:pPr>
                      <a:r>
                        <a:rPr lang="en-GB" dirty="0" smtClean="0"/>
                        <a:t>  Users need accurate information and analysis to understand</a:t>
                      </a:r>
                      <a:r>
                        <a:rPr lang="en-GB" baseline="0" dirty="0" smtClean="0"/>
                        <a:t> </a:t>
                      </a:r>
                      <a:r>
                        <a:rPr lang="en-GB" dirty="0" smtClean="0"/>
                        <a:t>change</a:t>
                      </a:r>
                      <a:endParaRPr lang="en-GB" dirty="0"/>
                    </a:p>
                  </a:txBody>
                  <a:tcPr/>
                </a:tc>
                <a:extLst>
                  <a:ext uri="{0D108BD9-81ED-4DB2-BD59-A6C34878D82A}">
                    <a16:rowId xmlns:a16="http://schemas.microsoft.com/office/drawing/2014/main" val="10001"/>
                  </a:ext>
                </a:extLst>
              </a:tr>
              <a:tr h="969933">
                <a:tc>
                  <a:txBody>
                    <a:bodyPr/>
                    <a:lstStyle/>
                    <a:p>
                      <a:r>
                        <a:rPr lang="en-GB" sz="2200" b="1" dirty="0" smtClean="0"/>
                        <a:t>Participation</a:t>
                      </a:r>
                      <a:endParaRPr lang="en-GB" sz="2200" b="1" dirty="0"/>
                    </a:p>
                  </a:txBody>
                  <a:tcPr/>
                </a:tc>
                <a:tc>
                  <a:txBody>
                    <a:bodyPr/>
                    <a:lstStyle/>
                    <a:p>
                      <a:pPr>
                        <a:buFont typeface="Arial" pitchFamily="34" charset="0"/>
                        <a:buChar char="•"/>
                      </a:pPr>
                      <a:r>
                        <a:rPr lang="en-GB" dirty="0" smtClean="0"/>
                        <a:t>  Users need to feel involved</a:t>
                      </a:r>
                    </a:p>
                    <a:p>
                      <a:pPr>
                        <a:buFont typeface="Arial" pitchFamily="34" charset="0"/>
                        <a:buChar char="•"/>
                      </a:pPr>
                      <a:r>
                        <a:rPr lang="en-GB" dirty="0" smtClean="0"/>
                        <a:t>  Design requires information from others</a:t>
                      </a:r>
                    </a:p>
                    <a:p>
                      <a:pPr>
                        <a:buFont typeface="Arial" pitchFamily="34" charset="0"/>
                        <a:buChar char="•"/>
                      </a:pPr>
                      <a:r>
                        <a:rPr lang="en-GB" dirty="0" smtClean="0"/>
                        <a:t>  Users have power to resist</a:t>
                      </a:r>
                      <a:endParaRPr lang="en-GB" dirty="0"/>
                    </a:p>
                  </a:txBody>
                  <a:tcPr/>
                </a:tc>
                <a:extLst>
                  <a:ext uri="{0D108BD9-81ED-4DB2-BD59-A6C34878D82A}">
                    <a16:rowId xmlns:a16="http://schemas.microsoft.com/office/drawing/2014/main" val="10002"/>
                  </a:ext>
                </a:extLst>
              </a:tr>
              <a:tr h="902300">
                <a:tc>
                  <a:txBody>
                    <a:bodyPr/>
                    <a:lstStyle/>
                    <a:p>
                      <a:r>
                        <a:rPr lang="en-GB" sz="2200" b="1" dirty="0" smtClean="0"/>
                        <a:t>Negotiation</a:t>
                      </a:r>
                      <a:endParaRPr lang="en-GB" sz="2200" b="1" dirty="0"/>
                    </a:p>
                  </a:txBody>
                  <a:tcPr/>
                </a:tc>
                <a:tc>
                  <a:txBody>
                    <a:bodyPr/>
                    <a:lstStyle/>
                    <a:p>
                      <a:pPr>
                        <a:buFont typeface="Arial" pitchFamily="34" charset="0"/>
                        <a:buChar char="•"/>
                      </a:pPr>
                      <a:r>
                        <a:rPr lang="en-GB" dirty="0" smtClean="0"/>
                        <a:t>  Group has power over implementation</a:t>
                      </a:r>
                    </a:p>
                    <a:p>
                      <a:pPr>
                        <a:buFont typeface="Arial" pitchFamily="34" charset="0"/>
                        <a:buChar char="•"/>
                      </a:pPr>
                      <a:r>
                        <a:rPr lang="en-GB" dirty="0" smtClean="0"/>
                        <a:t>  Group will lose out in the change</a:t>
                      </a:r>
                      <a:endParaRPr lang="en-GB" dirty="0"/>
                    </a:p>
                  </a:txBody>
                  <a:tcPr/>
                </a:tc>
                <a:extLst>
                  <a:ext uri="{0D108BD9-81ED-4DB2-BD59-A6C34878D82A}">
                    <a16:rowId xmlns:a16="http://schemas.microsoft.com/office/drawing/2014/main" val="10003"/>
                  </a:ext>
                </a:extLst>
              </a:tr>
              <a:tr h="969933">
                <a:tc>
                  <a:txBody>
                    <a:bodyPr/>
                    <a:lstStyle/>
                    <a:p>
                      <a:r>
                        <a:rPr lang="en-GB" sz="2200" b="1" dirty="0" smtClean="0"/>
                        <a:t>Coercion</a:t>
                      </a:r>
                      <a:endParaRPr lang="en-GB" sz="2200" b="1" dirty="0"/>
                    </a:p>
                  </a:txBody>
                  <a:tcPr/>
                </a:tc>
                <a:tc>
                  <a:txBody>
                    <a:bodyPr/>
                    <a:lstStyle/>
                    <a:p>
                      <a:pPr>
                        <a:buFont typeface="Arial" pitchFamily="34" charset="0"/>
                        <a:buChar char="•"/>
                      </a:pPr>
                      <a:r>
                        <a:rPr lang="en-GB" dirty="0" smtClean="0"/>
                        <a:t>  A crisis exists</a:t>
                      </a:r>
                    </a:p>
                    <a:p>
                      <a:pPr>
                        <a:buFont typeface="Arial" pitchFamily="34" charset="0"/>
                        <a:buChar char="•"/>
                      </a:pPr>
                      <a:r>
                        <a:rPr lang="en-GB" dirty="0" smtClean="0"/>
                        <a:t>  Initiators</a:t>
                      </a:r>
                      <a:r>
                        <a:rPr lang="en-GB" baseline="0" dirty="0" smtClean="0"/>
                        <a:t> clearly have power</a:t>
                      </a:r>
                    </a:p>
                    <a:p>
                      <a:pPr>
                        <a:buFont typeface="Arial" pitchFamily="34" charset="0"/>
                        <a:buChar char="•"/>
                      </a:pPr>
                      <a:r>
                        <a:rPr lang="en-GB" baseline="0" dirty="0" smtClean="0"/>
                        <a:t>  Other implementation techniques have failed</a:t>
                      </a:r>
                      <a:endParaRPr lang="en-GB" dirty="0"/>
                    </a:p>
                  </a:txBody>
                  <a:tcPr/>
                </a:tc>
                <a:extLst>
                  <a:ext uri="{0D108BD9-81ED-4DB2-BD59-A6C34878D82A}">
                    <a16:rowId xmlns:a16="http://schemas.microsoft.com/office/drawing/2014/main" val="10004"/>
                  </a:ext>
                </a:extLst>
              </a:tr>
              <a:tr h="969933">
                <a:tc>
                  <a:txBody>
                    <a:bodyPr/>
                    <a:lstStyle/>
                    <a:p>
                      <a:r>
                        <a:rPr lang="en-GB" sz="2200" b="1" dirty="0" smtClean="0"/>
                        <a:t>Top Management Support</a:t>
                      </a:r>
                      <a:endParaRPr lang="en-GB" sz="2200" b="1" dirty="0"/>
                    </a:p>
                  </a:txBody>
                  <a:tcPr/>
                </a:tc>
                <a:tc>
                  <a:txBody>
                    <a:bodyPr/>
                    <a:lstStyle/>
                    <a:p>
                      <a:pPr>
                        <a:buFont typeface="Arial" pitchFamily="34" charset="0"/>
                        <a:buChar char="•"/>
                      </a:pPr>
                      <a:r>
                        <a:rPr lang="en-GB" dirty="0" smtClean="0"/>
                        <a:t>  Change involves multiple departments or reallocation of resources</a:t>
                      </a:r>
                    </a:p>
                    <a:p>
                      <a:pPr>
                        <a:buFont typeface="Arial" pitchFamily="34" charset="0"/>
                        <a:buChar char="•"/>
                      </a:pPr>
                      <a:r>
                        <a:rPr lang="en-GB" dirty="0" smtClean="0"/>
                        <a:t>  Users doubt legitimacy of change</a:t>
                      </a:r>
                      <a:endParaRPr lang="en-GB" dirty="0"/>
                    </a:p>
                  </a:txBody>
                  <a:tcPr/>
                </a:tc>
                <a:extLst>
                  <a:ext uri="{0D108BD9-81ED-4DB2-BD59-A6C34878D82A}">
                    <a16:rowId xmlns:a16="http://schemas.microsoft.com/office/drawing/2014/main" val="10005"/>
                  </a:ext>
                </a:extLst>
              </a:tr>
            </a:tbl>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74638"/>
            <a:ext cx="7454062" cy="796908"/>
          </a:xfrm>
        </p:spPr>
        <p:txBody>
          <a:bodyPr>
            <a:normAutofit fontScale="90000"/>
          </a:bodyPr>
          <a:lstStyle/>
          <a:p>
            <a:r>
              <a:rPr lang="en-GB" b="1" dirty="0" smtClean="0">
                <a:solidFill>
                  <a:schemeClr val="tx1"/>
                </a:solidFill>
              </a:rPr>
              <a:t>Types of Organisational Change </a:t>
            </a:r>
            <a:r>
              <a:rPr lang="en-GB" sz="3100" b="1" dirty="0" smtClean="0">
                <a:solidFill>
                  <a:schemeClr val="tx1"/>
                </a:solidFill>
              </a:rPr>
              <a:t>(Leavitt, 1964)</a:t>
            </a:r>
            <a:endParaRPr lang="en-GB" sz="3100" b="1" dirty="0">
              <a:solidFill>
                <a:schemeClr val="tx1"/>
              </a:solidFill>
            </a:endParaRPr>
          </a:p>
        </p:txBody>
      </p:sp>
      <p:sp>
        <p:nvSpPr>
          <p:cNvPr id="4" name="TextBox 3"/>
          <p:cNvSpPr txBox="1"/>
          <p:nvPr/>
        </p:nvSpPr>
        <p:spPr>
          <a:xfrm>
            <a:off x="3214678" y="1571612"/>
            <a:ext cx="2286016" cy="553998"/>
          </a:xfrm>
          <a:prstGeom prst="rect">
            <a:avLst/>
          </a:prstGeom>
          <a:solidFill>
            <a:schemeClr val="accent1">
              <a:lumMod val="20000"/>
              <a:lumOff val="80000"/>
            </a:schemeClr>
          </a:solidFill>
        </p:spPr>
        <p:txBody>
          <a:bodyPr wrap="square" rtlCol="0">
            <a:spAutoFit/>
          </a:bodyPr>
          <a:lstStyle/>
          <a:p>
            <a:pPr algn="ctr"/>
            <a:r>
              <a:rPr lang="en-GB" sz="3000" b="1" dirty="0" smtClean="0"/>
              <a:t>Structure</a:t>
            </a:r>
            <a:endParaRPr lang="en-GB" sz="3000" b="1" dirty="0"/>
          </a:p>
        </p:txBody>
      </p:sp>
      <p:sp>
        <p:nvSpPr>
          <p:cNvPr id="5" name="TextBox 4"/>
          <p:cNvSpPr txBox="1"/>
          <p:nvPr/>
        </p:nvSpPr>
        <p:spPr>
          <a:xfrm>
            <a:off x="857224" y="3009919"/>
            <a:ext cx="2286016" cy="523220"/>
          </a:xfrm>
          <a:prstGeom prst="rect">
            <a:avLst/>
          </a:prstGeom>
          <a:solidFill>
            <a:schemeClr val="accent1">
              <a:lumMod val="20000"/>
              <a:lumOff val="80000"/>
            </a:schemeClr>
          </a:solidFill>
        </p:spPr>
        <p:txBody>
          <a:bodyPr wrap="square" rtlCol="0">
            <a:spAutoFit/>
          </a:bodyPr>
          <a:lstStyle/>
          <a:p>
            <a:pPr algn="ctr"/>
            <a:r>
              <a:rPr lang="en-GB" sz="2800" b="1" dirty="0" smtClean="0"/>
              <a:t>Technology</a:t>
            </a:r>
            <a:endParaRPr lang="en-GB" sz="2800" b="1" dirty="0"/>
          </a:p>
        </p:txBody>
      </p:sp>
      <p:sp>
        <p:nvSpPr>
          <p:cNvPr id="6" name="TextBox 5"/>
          <p:cNvSpPr txBox="1"/>
          <p:nvPr/>
        </p:nvSpPr>
        <p:spPr>
          <a:xfrm>
            <a:off x="2857488" y="4929198"/>
            <a:ext cx="3357586" cy="553998"/>
          </a:xfrm>
          <a:prstGeom prst="rect">
            <a:avLst/>
          </a:prstGeom>
          <a:solidFill>
            <a:schemeClr val="accent1">
              <a:lumMod val="20000"/>
              <a:lumOff val="80000"/>
            </a:schemeClr>
          </a:solidFill>
        </p:spPr>
        <p:txBody>
          <a:bodyPr wrap="square" rtlCol="0">
            <a:spAutoFit/>
          </a:bodyPr>
          <a:lstStyle/>
          <a:p>
            <a:pPr algn="ctr"/>
            <a:r>
              <a:rPr lang="en-GB" sz="3000" b="1" dirty="0" smtClean="0"/>
              <a:t>Culture / People</a:t>
            </a:r>
            <a:endParaRPr lang="en-GB" sz="3000" b="1" dirty="0"/>
          </a:p>
        </p:txBody>
      </p:sp>
      <p:sp>
        <p:nvSpPr>
          <p:cNvPr id="7" name="TextBox 6"/>
          <p:cNvSpPr txBox="1"/>
          <p:nvPr/>
        </p:nvSpPr>
        <p:spPr>
          <a:xfrm>
            <a:off x="5500694" y="3071810"/>
            <a:ext cx="3429024" cy="523220"/>
          </a:xfrm>
          <a:prstGeom prst="rect">
            <a:avLst/>
          </a:prstGeom>
          <a:solidFill>
            <a:schemeClr val="accent1">
              <a:lumMod val="20000"/>
              <a:lumOff val="80000"/>
            </a:schemeClr>
          </a:solidFill>
        </p:spPr>
        <p:txBody>
          <a:bodyPr wrap="square" rtlCol="0">
            <a:spAutoFit/>
          </a:bodyPr>
          <a:lstStyle/>
          <a:p>
            <a:pPr algn="ctr"/>
            <a:r>
              <a:rPr lang="en-GB" sz="2800" b="1" dirty="0" smtClean="0"/>
              <a:t>Products / Service</a:t>
            </a:r>
            <a:endParaRPr lang="en-GB" sz="2800" b="1" dirty="0"/>
          </a:p>
        </p:txBody>
      </p:sp>
      <p:sp>
        <p:nvSpPr>
          <p:cNvPr id="8" name="Left-Up Arrow 7"/>
          <p:cNvSpPr/>
          <p:nvPr/>
        </p:nvSpPr>
        <p:spPr>
          <a:xfrm rot="16200000">
            <a:off x="6643702" y="1000108"/>
            <a:ext cx="1214446" cy="2214578"/>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eft-Up Arrow 8"/>
          <p:cNvSpPr/>
          <p:nvPr/>
        </p:nvSpPr>
        <p:spPr>
          <a:xfrm>
            <a:off x="6572264" y="4071942"/>
            <a:ext cx="1857388" cy="1428760"/>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eft-Up Arrow 9"/>
          <p:cNvSpPr/>
          <p:nvPr/>
        </p:nvSpPr>
        <p:spPr>
          <a:xfrm rot="5400000">
            <a:off x="1000100" y="3786190"/>
            <a:ext cx="1357322" cy="1928826"/>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Up Arrow 10"/>
          <p:cNvSpPr/>
          <p:nvPr/>
        </p:nvSpPr>
        <p:spPr>
          <a:xfrm rot="10800000">
            <a:off x="785786" y="1500174"/>
            <a:ext cx="2143140" cy="1285884"/>
          </a:xfrm>
          <a:prstGeom prst="leftUpArrow">
            <a:avLst>
              <a:gd name="adj1" fmla="val 25000"/>
              <a:gd name="adj2" fmla="val 26514"/>
              <a:gd name="adj3" fmla="val 25000"/>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p:cNvCxnSpPr/>
          <p:nvPr/>
        </p:nvCxnSpPr>
        <p:spPr>
          <a:xfrm>
            <a:off x="3286116" y="3357562"/>
            <a:ext cx="1928826"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rot="5400000">
            <a:off x="3108315" y="3463925"/>
            <a:ext cx="2357454"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346134932"/>
              </p:ext>
            </p:extLst>
          </p:nvPr>
        </p:nvGraphicFramePr>
        <p:xfrm>
          <a:off x="357156" y="214291"/>
          <a:ext cx="8572563" cy="6179070"/>
        </p:xfrm>
        <a:graphic>
          <a:graphicData uri="http://schemas.openxmlformats.org/drawingml/2006/table">
            <a:tbl>
              <a:tblPr firstRow="1" bandRow="1">
                <a:tableStyleId>{5C22544A-7EE6-4342-B048-85BDC9FD1C3A}</a:tableStyleId>
              </a:tblPr>
              <a:tblGrid>
                <a:gridCol w="2571770">
                  <a:extLst>
                    <a:ext uri="{9D8B030D-6E8A-4147-A177-3AD203B41FA5}">
                      <a16:colId xmlns:a16="http://schemas.microsoft.com/office/drawing/2014/main" val="20000"/>
                    </a:ext>
                  </a:extLst>
                </a:gridCol>
                <a:gridCol w="2071702">
                  <a:extLst>
                    <a:ext uri="{9D8B030D-6E8A-4147-A177-3AD203B41FA5}">
                      <a16:colId xmlns:a16="http://schemas.microsoft.com/office/drawing/2014/main" val="20001"/>
                    </a:ext>
                  </a:extLst>
                </a:gridCol>
                <a:gridCol w="2000264">
                  <a:extLst>
                    <a:ext uri="{9D8B030D-6E8A-4147-A177-3AD203B41FA5}">
                      <a16:colId xmlns:a16="http://schemas.microsoft.com/office/drawing/2014/main" val="20002"/>
                    </a:ext>
                  </a:extLst>
                </a:gridCol>
                <a:gridCol w="1928827">
                  <a:extLst>
                    <a:ext uri="{9D8B030D-6E8A-4147-A177-3AD203B41FA5}">
                      <a16:colId xmlns:a16="http://schemas.microsoft.com/office/drawing/2014/main" val="20003"/>
                    </a:ext>
                  </a:extLst>
                </a:gridCol>
              </a:tblGrid>
              <a:tr h="642941">
                <a:tc>
                  <a:txBody>
                    <a:bodyPr/>
                    <a:lstStyle/>
                    <a:p>
                      <a:pPr algn="ctr"/>
                      <a:r>
                        <a:rPr lang="en-GB" sz="1800" b="1" dirty="0" smtClean="0">
                          <a:solidFill>
                            <a:schemeClr val="tx1"/>
                          </a:solidFill>
                        </a:rPr>
                        <a:t>Structural</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Culture/</a:t>
                      </a:r>
                    </a:p>
                    <a:p>
                      <a:pPr algn="ctr"/>
                      <a:r>
                        <a:rPr lang="en-GB" sz="1800" b="1" dirty="0" smtClean="0">
                          <a:solidFill>
                            <a:schemeClr val="tx1"/>
                          </a:solidFill>
                        </a:rPr>
                        <a:t>People</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Technology</a:t>
                      </a:r>
                      <a:endParaRPr lang="en-GB" sz="1800" b="1" dirty="0">
                        <a:solidFill>
                          <a:schemeClr val="tx1"/>
                        </a:solidFill>
                      </a:endParaRPr>
                    </a:p>
                  </a:txBody>
                  <a:tcPr>
                    <a:solidFill>
                      <a:schemeClr val="accent1">
                        <a:lumMod val="20000"/>
                        <a:lumOff val="80000"/>
                      </a:schemeClr>
                    </a:solidFill>
                  </a:tcPr>
                </a:tc>
                <a:tc>
                  <a:txBody>
                    <a:bodyPr/>
                    <a:lstStyle/>
                    <a:p>
                      <a:pPr algn="ctr"/>
                      <a:r>
                        <a:rPr lang="en-GB" sz="1800" b="1" dirty="0" smtClean="0">
                          <a:solidFill>
                            <a:schemeClr val="tx1"/>
                          </a:solidFill>
                        </a:rPr>
                        <a:t>Product /</a:t>
                      </a:r>
                    </a:p>
                    <a:p>
                      <a:pPr algn="ctr"/>
                      <a:r>
                        <a:rPr lang="en-GB" sz="1800" b="1" dirty="0" smtClean="0">
                          <a:solidFill>
                            <a:schemeClr val="tx1"/>
                          </a:solidFill>
                        </a:rPr>
                        <a:t>Service</a:t>
                      </a:r>
                      <a:endParaRPr lang="en-GB" sz="1800" b="1" dirty="0">
                        <a:solidFill>
                          <a:schemeClr val="tx1"/>
                        </a:solidFill>
                      </a:endParaRPr>
                    </a:p>
                  </a:txBody>
                  <a:tcPr>
                    <a:solidFill>
                      <a:schemeClr val="accent1">
                        <a:lumMod val="20000"/>
                        <a:lumOff val="80000"/>
                      </a:schemeClr>
                    </a:solidFill>
                  </a:tcPr>
                </a:tc>
                <a:extLst>
                  <a:ext uri="{0D108BD9-81ED-4DB2-BD59-A6C34878D82A}">
                    <a16:rowId xmlns:a16="http://schemas.microsoft.com/office/drawing/2014/main" val="10000"/>
                  </a:ext>
                </a:extLst>
              </a:tr>
              <a:tr h="5536129">
                <a:tc>
                  <a:txBody>
                    <a:bodyPr/>
                    <a:lstStyle/>
                    <a:p>
                      <a:pPr>
                        <a:buFont typeface="Arial" pitchFamily="34" charset="0"/>
                        <a:buChar char="•"/>
                      </a:pPr>
                      <a:r>
                        <a:rPr lang="en-GB" sz="1800" dirty="0" smtClean="0"/>
                        <a:t>  Structural reorganisation</a:t>
                      </a:r>
                    </a:p>
                    <a:p>
                      <a:pPr>
                        <a:buFont typeface="Arial" pitchFamily="34" charset="0"/>
                        <a:buChar char="•"/>
                      </a:pPr>
                      <a:endParaRPr lang="en-GB" sz="1800" dirty="0" smtClean="0"/>
                    </a:p>
                    <a:p>
                      <a:pPr>
                        <a:buFont typeface="Arial" pitchFamily="34" charset="0"/>
                        <a:buChar char="•"/>
                      </a:pPr>
                      <a:r>
                        <a:rPr lang="en-GB" sz="1800" dirty="0" smtClean="0"/>
                        <a:t>  Hierarchy of authority</a:t>
                      </a:r>
                    </a:p>
                    <a:p>
                      <a:pPr>
                        <a:buFont typeface="Arial" pitchFamily="34" charset="0"/>
                        <a:buChar char="•"/>
                      </a:pPr>
                      <a:endParaRPr lang="en-GB" sz="1800" dirty="0" smtClean="0"/>
                    </a:p>
                    <a:p>
                      <a:pPr>
                        <a:buFont typeface="Arial" pitchFamily="34" charset="0"/>
                        <a:buChar char="•"/>
                      </a:pPr>
                      <a:r>
                        <a:rPr lang="en-GB" sz="1800" dirty="0" smtClean="0"/>
                        <a:t>  Goals</a:t>
                      </a:r>
                    </a:p>
                    <a:p>
                      <a:pPr>
                        <a:buFont typeface="Arial" pitchFamily="34" charset="0"/>
                        <a:buChar char="•"/>
                      </a:pPr>
                      <a:endParaRPr lang="en-GB" sz="1800" dirty="0" smtClean="0"/>
                    </a:p>
                    <a:p>
                      <a:pPr>
                        <a:buFont typeface="Arial" pitchFamily="34" charset="0"/>
                        <a:buChar char="•"/>
                      </a:pPr>
                      <a:r>
                        <a:rPr lang="en-GB" sz="1800" dirty="0" smtClean="0"/>
                        <a:t>  Structural characteristics</a:t>
                      </a:r>
                    </a:p>
                    <a:p>
                      <a:pPr>
                        <a:buFont typeface="Arial" pitchFamily="34" charset="0"/>
                        <a:buChar char="•"/>
                      </a:pPr>
                      <a:endParaRPr lang="en-GB" sz="1800" dirty="0" smtClean="0"/>
                    </a:p>
                    <a:p>
                      <a:pPr>
                        <a:buFont typeface="Arial" pitchFamily="34" charset="0"/>
                        <a:buChar char="•"/>
                      </a:pPr>
                      <a:r>
                        <a:rPr lang="en-GB" sz="1800" dirty="0" smtClean="0"/>
                        <a:t>  Admin procedures</a:t>
                      </a:r>
                    </a:p>
                    <a:p>
                      <a:pPr>
                        <a:buFont typeface="Arial" pitchFamily="34" charset="0"/>
                        <a:buChar char="•"/>
                      </a:pPr>
                      <a:endParaRPr lang="en-GB" sz="1800" dirty="0" smtClean="0"/>
                    </a:p>
                    <a:p>
                      <a:pPr>
                        <a:buFont typeface="Arial" pitchFamily="34" charset="0"/>
                        <a:buChar char="•"/>
                      </a:pPr>
                      <a:r>
                        <a:rPr lang="en-GB" sz="1800" dirty="0" smtClean="0"/>
                        <a:t>  Management systems</a:t>
                      </a:r>
                    </a:p>
                    <a:p>
                      <a:pPr>
                        <a:buFont typeface="Arial" pitchFamily="34" charset="0"/>
                        <a:buChar char="•"/>
                      </a:pPr>
                      <a:endParaRPr lang="en-GB" sz="1800" dirty="0" smtClean="0"/>
                    </a:p>
                    <a:p>
                      <a:pPr>
                        <a:buFont typeface="Arial" pitchFamily="34" charset="0"/>
                        <a:buChar char="•"/>
                      </a:pPr>
                      <a:r>
                        <a:rPr lang="en-GB" sz="1800" dirty="0" smtClean="0"/>
                        <a:t>  New pay incentives</a:t>
                      </a:r>
                    </a:p>
                    <a:p>
                      <a:pPr>
                        <a:buFont typeface="Arial" pitchFamily="34" charset="0"/>
                        <a:buChar char="•"/>
                      </a:pPr>
                      <a:endParaRPr lang="en-GB" sz="1800" dirty="0" smtClean="0"/>
                    </a:p>
                    <a:p>
                      <a:pPr>
                        <a:buFont typeface="Arial" pitchFamily="34" charset="0"/>
                        <a:buChar char="•"/>
                      </a:pPr>
                      <a:r>
                        <a:rPr lang="en-GB" sz="1800" dirty="0" smtClean="0"/>
                        <a:t>  Revised</a:t>
                      </a:r>
                      <a:r>
                        <a:rPr lang="en-GB" sz="1800" baseline="0" dirty="0" smtClean="0"/>
                        <a:t> performance appraisal system</a:t>
                      </a:r>
                    </a:p>
                    <a:p>
                      <a:endParaRPr lang="en-GB" sz="1800" baseline="0" dirty="0" smtClean="0"/>
                    </a:p>
                  </a:txBody>
                  <a:tcPr/>
                </a:tc>
                <a:tc>
                  <a:txBody>
                    <a:bodyPr/>
                    <a:lstStyle/>
                    <a:p>
                      <a:pPr>
                        <a:buFont typeface="Arial" pitchFamily="34" charset="0"/>
                        <a:buChar char="•"/>
                      </a:pPr>
                      <a:r>
                        <a:rPr lang="en-GB" sz="1800" dirty="0" smtClean="0"/>
                        <a:t>  Change in employee values, norms, attitudes, beliefs and behaviour</a:t>
                      </a:r>
                    </a:p>
                    <a:p>
                      <a:pPr>
                        <a:buFont typeface="Arial" pitchFamily="34" charset="0"/>
                        <a:buChar char="•"/>
                      </a:pPr>
                      <a:endParaRPr lang="en-GB" sz="1800" dirty="0" smtClean="0"/>
                    </a:p>
                    <a:p>
                      <a:pPr>
                        <a:buFont typeface="Arial" pitchFamily="34" charset="0"/>
                        <a:buChar char="•"/>
                      </a:pPr>
                      <a:r>
                        <a:rPr lang="en-GB" sz="1800" dirty="0" smtClean="0"/>
                        <a:t>  How employees think – their </a:t>
                      </a:r>
                      <a:r>
                        <a:rPr lang="en-GB" sz="1800" dirty="0" err="1" smtClean="0"/>
                        <a:t>mindset</a:t>
                      </a:r>
                      <a:endParaRPr lang="en-GB" sz="1800" dirty="0" smtClean="0"/>
                    </a:p>
                    <a:p>
                      <a:pPr>
                        <a:buFont typeface="Arial" pitchFamily="34" charset="0"/>
                        <a:buChar char="•"/>
                      </a:pPr>
                      <a:endParaRPr lang="en-GB" sz="1800" dirty="0" smtClean="0"/>
                    </a:p>
                    <a:p>
                      <a:pPr>
                        <a:buFont typeface="Arial" pitchFamily="34" charset="0"/>
                        <a:buChar char="•"/>
                      </a:pPr>
                      <a:r>
                        <a:rPr lang="en-GB" sz="1800" dirty="0" smtClean="0"/>
                        <a:t>  E.g.</a:t>
                      </a:r>
                      <a:r>
                        <a:rPr lang="en-GB" sz="1800" baseline="0" dirty="0" smtClean="0"/>
                        <a:t> Less bureaucracy, customer focus, quality initiatives</a:t>
                      </a:r>
                      <a:endParaRPr lang="en-GB" sz="1800" dirty="0" smtClean="0"/>
                    </a:p>
                  </a:txBody>
                  <a:tcPr/>
                </a:tc>
                <a:tc>
                  <a:txBody>
                    <a:bodyPr/>
                    <a:lstStyle/>
                    <a:p>
                      <a:pPr>
                        <a:buFont typeface="Arial" pitchFamily="34" charset="0"/>
                        <a:buChar char="•"/>
                      </a:pPr>
                      <a:r>
                        <a:rPr lang="en-GB" sz="1800" dirty="0" smtClean="0"/>
                        <a:t>  Relates to ‘how’ work is done</a:t>
                      </a:r>
                    </a:p>
                    <a:p>
                      <a:pPr>
                        <a:buFont typeface="Arial" pitchFamily="34" charset="0"/>
                        <a:buChar char="•"/>
                      </a:pPr>
                      <a:endParaRPr lang="en-GB" sz="1800" dirty="0" smtClean="0"/>
                    </a:p>
                    <a:p>
                      <a:pPr>
                        <a:buFont typeface="Arial" pitchFamily="34" charset="0"/>
                        <a:buChar char="•"/>
                      </a:pPr>
                      <a:r>
                        <a:rPr lang="en-GB" sz="1800" dirty="0" smtClean="0"/>
                        <a:t>  Improved efficiencies</a:t>
                      </a:r>
                    </a:p>
                    <a:p>
                      <a:pPr>
                        <a:buFont typeface="Arial" pitchFamily="34" charset="0"/>
                        <a:buChar char="•"/>
                      </a:pPr>
                      <a:endParaRPr lang="en-GB" sz="1800" dirty="0" smtClean="0"/>
                    </a:p>
                    <a:p>
                      <a:pPr>
                        <a:buFont typeface="Arial" pitchFamily="34" charset="0"/>
                        <a:buChar char="•"/>
                      </a:pPr>
                      <a:r>
                        <a:rPr lang="en-GB" sz="1800" dirty="0" smtClean="0"/>
                        <a:t>  Automation</a:t>
                      </a:r>
                    </a:p>
                    <a:p>
                      <a:pPr>
                        <a:buFont typeface="Arial" pitchFamily="34" charset="0"/>
                        <a:buChar char="•"/>
                      </a:pPr>
                      <a:endParaRPr lang="en-GB" sz="1800" dirty="0" smtClean="0"/>
                    </a:p>
                    <a:p>
                      <a:pPr>
                        <a:buFont typeface="Arial" pitchFamily="34" charset="0"/>
                        <a:buChar char="•"/>
                      </a:pPr>
                      <a:r>
                        <a:rPr lang="en-GB" sz="1800" dirty="0" smtClean="0"/>
                        <a:t>  Management systems</a:t>
                      </a:r>
                    </a:p>
                    <a:p>
                      <a:pPr>
                        <a:buFont typeface="Arial" pitchFamily="34" charset="0"/>
                        <a:buNone/>
                      </a:pPr>
                      <a:endParaRPr lang="en-GB" sz="1800" dirty="0"/>
                    </a:p>
                  </a:txBody>
                  <a:tcPr/>
                </a:tc>
                <a:tc>
                  <a:txBody>
                    <a:bodyPr/>
                    <a:lstStyle/>
                    <a:p>
                      <a:pPr>
                        <a:buFont typeface="Arial" pitchFamily="34" charset="0"/>
                        <a:buChar char="•"/>
                      </a:pPr>
                      <a:r>
                        <a:rPr lang="en-GB" sz="1800" dirty="0" smtClean="0"/>
                        <a:t> Based on market needs and wants</a:t>
                      </a:r>
                    </a:p>
                    <a:p>
                      <a:pPr>
                        <a:buFont typeface="Arial" pitchFamily="34" charset="0"/>
                        <a:buChar char="•"/>
                      </a:pPr>
                      <a:endParaRPr lang="en-GB" sz="1800" dirty="0" smtClean="0"/>
                    </a:p>
                    <a:p>
                      <a:pPr>
                        <a:buFont typeface="Arial" pitchFamily="34" charset="0"/>
                        <a:buChar char="•"/>
                      </a:pPr>
                      <a:r>
                        <a:rPr lang="en-GB" sz="1800" dirty="0" smtClean="0"/>
                        <a:t>  Usually new strategic direction</a:t>
                      </a:r>
                    </a:p>
                    <a:p>
                      <a:pPr>
                        <a:buFont typeface="Arial" pitchFamily="34" charset="0"/>
                        <a:buChar char="•"/>
                      </a:pPr>
                      <a:endParaRPr lang="en-GB" sz="1800" dirty="0" smtClean="0"/>
                    </a:p>
                    <a:p>
                      <a:pPr>
                        <a:buFont typeface="Arial" pitchFamily="34" charset="0"/>
                        <a:buChar char="•"/>
                      </a:pPr>
                      <a:r>
                        <a:rPr lang="en-GB" sz="1800" dirty="0" smtClean="0"/>
                        <a:t>  May define new market</a:t>
                      </a:r>
                    </a:p>
                    <a:p>
                      <a:pPr>
                        <a:buFont typeface="Arial" pitchFamily="34" charset="0"/>
                        <a:buNone/>
                      </a:pPr>
                      <a:endParaRPr lang="en-GB" sz="1800" dirty="0"/>
                    </a:p>
                  </a:txBody>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257261"/>
            <a:ext cx="8401080" cy="654032"/>
          </a:xfrm>
        </p:spPr>
        <p:txBody>
          <a:bodyPr>
            <a:normAutofit/>
          </a:bodyPr>
          <a:lstStyle/>
          <a:p>
            <a:r>
              <a:rPr lang="en-GB" b="1" dirty="0" smtClean="0">
                <a:solidFill>
                  <a:schemeClr val="tx1"/>
                </a:solidFill>
              </a:rPr>
              <a:t>Activity</a:t>
            </a:r>
            <a:endParaRPr lang="en-GB" b="1" dirty="0">
              <a:solidFill>
                <a:schemeClr val="tx1"/>
              </a:solidFill>
            </a:endParaRPr>
          </a:p>
        </p:txBody>
      </p:sp>
      <p:sp>
        <p:nvSpPr>
          <p:cNvPr id="3" name="Content Placeholder 2"/>
          <p:cNvSpPr>
            <a:spLocks noGrp="1"/>
          </p:cNvSpPr>
          <p:nvPr>
            <p:ph idx="1"/>
          </p:nvPr>
        </p:nvSpPr>
        <p:spPr>
          <a:xfrm>
            <a:off x="285720" y="2060848"/>
            <a:ext cx="8401080" cy="4582862"/>
          </a:xfrm>
        </p:spPr>
        <p:txBody>
          <a:bodyPr>
            <a:normAutofit/>
          </a:bodyPr>
          <a:lstStyle/>
          <a:p>
            <a:pPr>
              <a:buNone/>
            </a:pPr>
            <a:r>
              <a:rPr lang="en-GB" dirty="0" smtClean="0"/>
              <a:t>	</a:t>
            </a:r>
            <a:r>
              <a:rPr lang="en-GB" sz="2000" dirty="0" smtClean="0"/>
              <a:t>In your groups, and based on your experiences, discuss and agree an example of one type of change and:</a:t>
            </a:r>
          </a:p>
          <a:p>
            <a:pPr lvl="1"/>
            <a:r>
              <a:rPr lang="en-GB" sz="2000" dirty="0" smtClean="0"/>
              <a:t>Describe the change</a:t>
            </a:r>
          </a:p>
          <a:p>
            <a:pPr lvl="1"/>
            <a:r>
              <a:rPr lang="en-GB" sz="2000" dirty="0" smtClean="0"/>
              <a:t>Advise the most appropriate tactic(s) for overcoming resistance – i.e. The approach(s) to be adopted in managing the change</a:t>
            </a:r>
          </a:p>
          <a:p>
            <a:pPr lvl="1"/>
            <a:r>
              <a:rPr lang="en-GB" sz="2000" dirty="0" smtClean="0"/>
              <a:t>Apply </a:t>
            </a:r>
            <a:r>
              <a:rPr lang="en-GB" sz="2000" dirty="0" err="1" smtClean="0"/>
              <a:t>Lewin’s</a:t>
            </a:r>
            <a:r>
              <a:rPr lang="en-GB" sz="2000" dirty="0" smtClean="0"/>
              <a:t> three-step approach and outline what would be involved in each stage to:</a:t>
            </a:r>
          </a:p>
          <a:p>
            <a:pPr lvl="2"/>
            <a:r>
              <a:rPr lang="en-GB" sz="2000" dirty="0" smtClean="0"/>
              <a:t>Unfreeze current behaviour</a:t>
            </a:r>
          </a:p>
          <a:p>
            <a:pPr lvl="2"/>
            <a:r>
              <a:rPr lang="en-GB" sz="2000" dirty="0" smtClean="0"/>
              <a:t>Change behaviour</a:t>
            </a:r>
          </a:p>
          <a:p>
            <a:pPr lvl="2"/>
            <a:r>
              <a:rPr lang="en-GB" sz="2000" dirty="0" smtClean="0"/>
              <a:t>Refreeze new behaviour</a:t>
            </a:r>
            <a:endParaRPr lang="en-GB" sz="20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Techniques to effectively manage change</a:t>
            </a:r>
            <a:endParaRPr lang="en-GB" dirty="0"/>
          </a:p>
        </p:txBody>
      </p:sp>
      <p:sp>
        <p:nvSpPr>
          <p:cNvPr id="3" name="Content Placeholder 2"/>
          <p:cNvSpPr>
            <a:spLocks noGrp="1"/>
          </p:cNvSpPr>
          <p:nvPr>
            <p:ph sz="half" idx="1"/>
          </p:nvPr>
        </p:nvSpPr>
        <p:spPr/>
        <p:txBody>
          <a:bodyPr/>
          <a:lstStyle/>
          <a:p>
            <a:r>
              <a:rPr lang="en-GB" dirty="0"/>
              <a:t>Predict and plan</a:t>
            </a:r>
          </a:p>
          <a:p>
            <a:r>
              <a:rPr lang="en-GB" dirty="0"/>
              <a:t>Provide information</a:t>
            </a:r>
          </a:p>
          <a:p>
            <a:r>
              <a:rPr lang="en-GB" dirty="0"/>
              <a:t>Encourage queries</a:t>
            </a:r>
          </a:p>
          <a:p>
            <a:r>
              <a:rPr lang="en-GB" dirty="0"/>
              <a:t>Provide reassurances</a:t>
            </a:r>
          </a:p>
          <a:p>
            <a:r>
              <a:rPr lang="en-GB" dirty="0"/>
              <a:t>Encourage participation</a:t>
            </a:r>
          </a:p>
          <a:p>
            <a:endParaRPr lang="en-GB" dirty="0"/>
          </a:p>
        </p:txBody>
      </p:sp>
      <p:sp>
        <p:nvSpPr>
          <p:cNvPr id="4" name="Content Placeholder 3"/>
          <p:cNvSpPr>
            <a:spLocks noGrp="1"/>
          </p:cNvSpPr>
          <p:nvPr>
            <p:ph sz="half" idx="2"/>
          </p:nvPr>
        </p:nvSpPr>
        <p:spPr/>
        <p:txBody>
          <a:bodyPr/>
          <a:lstStyle/>
          <a:p>
            <a:r>
              <a:rPr lang="en-GB" dirty="0"/>
              <a:t>Maintain existing work groups, where possible</a:t>
            </a:r>
          </a:p>
          <a:p>
            <a:r>
              <a:rPr lang="en-GB" dirty="0"/>
              <a:t>Delegate</a:t>
            </a:r>
          </a:p>
          <a:p>
            <a:r>
              <a:rPr lang="en-GB" dirty="0"/>
              <a:t>Stress similarities</a:t>
            </a:r>
          </a:p>
          <a:p>
            <a:r>
              <a:rPr lang="en-GB" dirty="0"/>
              <a:t>Use open language</a:t>
            </a:r>
          </a:p>
          <a:p>
            <a:r>
              <a:rPr lang="en-GB" dirty="0"/>
              <a:t>Allow time</a:t>
            </a:r>
          </a:p>
          <a:p>
            <a:r>
              <a:rPr lang="en-GB" dirty="0"/>
              <a:t>Have empathy.</a:t>
            </a:r>
          </a:p>
          <a:p>
            <a:endParaRPr lang="en-GB" dirty="0"/>
          </a:p>
        </p:txBody>
      </p:sp>
    </p:spTree>
    <p:extLst>
      <p:ext uri="{BB962C8B-B14F-4D97-AF65-F5344CB8AC3E}">
        <p14:creationId xmlns:p14="http://schemas.microsoft.com/office/powerpoint/2010/main" val="2162144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404664"/>
            <a:ext cx="7772400" cy="1143000"/>
          </a:xfrm>
        </p:spPr>
        <p:txBody>
          <a:bodyPr>
            <a:normAutofit/>
          </a:bodyPr>
          <a:lstStyle/>
          <a:p>
            <a:r>
              <a:rPr lang="en-GB" b="1" dirty="0" smtClean="0"/>
              <a:t>RECAP</a:t>
            </a:r>
            <a:endParaRPr lang="en-GB" b="1" dirty="0"/>
          </a:p>
        </p:txBody>
      </p:sp>
      <p:sp>
        <p:nvSpPr>
          <p:cNvPr id="3" name="Content Placeholder 2"/>
          <p:cNvSpPr>
            <a:spLocks noGrp="1"/>
          </p:cNvSpPr>
          <p:nvPr>
            <p:ph idx="1"/>
          </p:nvPr>
        </p:nvSpPr>
        <p:spPr>
          <a:xfrm>
            <a:off x="914400" y="1988840"/>
            <a:ext cx="7772400" cy="4030960"/>
          </a:xfrm>
        </p:spPr>
        <p:txBody>
          <a:bodyPr/>
          <a:lstStyle/>
          <a:p>
            <a:r>
              <a:rPr lang="en-GB" dirty="0" smtClean="0">
                <a:hlinkClick r:id="rId3"/>
              </a:rPr>
              <a:t>http://www.youtube.com/watch?NR=1&amp;v=__IlYNMdV9E&amp;feature=endscreen</a:t>
            </a:r>
            <a:endParaRPr lang="en-GB" dirty="0" smtClean="0"/>
          </a:p>
          <a:p>
            <a:endParaRPr lang="en-GB" dirty="0" smtClean="0"/>
          </a:p>
          <a:p>
            <a:r>
              <a:rPr lang="en-GB" sz="3600" dirty="0" smtClean="0"/>
              <a:t>Corporate Lessons</a:t>
            </a:r>
            <a:endParaRPr lang="en-GB" sz="36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budgeting ihm</Template>
  <TotalTime>3642</TotalTime>
  <Words>1467</Words>
  <Application>Microsoft Office PowerPoint</Application>
  <PresentationFormat>On-screen Show (4:3)</PresentationFormat>
  <Paragraphs>350</Paragraphs>
  <Slides>34</Slides>
  <Notes>31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Gill Sans MT</vt:lpstr>
      <vt:lpstr>Perpetua</vt:lpstr>
      <vt:lpstr>Gallery</vt:lpstr>
      <vt:lpstr>The Management of Change</vt:lpstr>
      <vt:lpstr>PowerPoint Presentation</vt:lpstr>
      <vt:lpstr>PowerPoint Presentation</vt:lpstr>
      <vt:lpstr>Solution</vt:lpstr>
      <vt:lpstr>There are numerous forces that bring about change</vt:lpstr>
      <vt:lpstr>Forces that stimulate change</vt:lpstr>
      <vt:lpstr>Forces that Stimulate change</vt:lpstr>
      <vt:lpstr>Forces that Stimulate Change</vt:lpstr>
      <vt:lpstr>Forces that Stimulate Change</vt:lpstr>
      <vt:lpstr>Forces that Stimulate Change</vt:lpstr>
      <vt:lpstr>Forces that Stimulate Change</vt:lpstr>
      <vt:lpstr>Resistance to Change</vt:lpstr>
      <vt:lpstr>Activity</vt:lpstr>
      <vt:lpstr>Activity Solution</vt:lpstr>
      <vt:lpstr>Change: Sequence of Events</vt:lpstr>
      <vt:lpstr>How many times have you changed jobs?</vt:lpstr>
      <vt:lpstr>Why is it important to ‘manage’ change?</vt:lpstr>
      <vt:lpstr>People tend to resist change, even when the benefits of change are evident</vt:lpstr>
      <vt:lpstr>Why do people resist change?</vt:lpstr>
      <vt:lpstr>Resistance to Change (Hannigan, 2008)</vt:lpstr>
      <vt:lpstr>Managing Change: Transition</vt:lpstr>
      <vt:lpstr>Force-Field Theory (Lewin, 1951)</vt:lpstr>
      <vt:lpstr>How to use the force field analysis</vt:lpstr>
      <vt:lpstr>Applying Force-Field Analysis</vt:lpstr>
      <vt:lpstr>Lewin’s Three-Step Model to changing behaviour</vt:lpstr>
      <vt:lpstr>Lewin’s Three-Step Model</vt:lpstr>
      <vt:lpstr>Unfreezing can be achieved by:</vt:lpstr>
      <vt:lpstr>Roles in organisational change (Angle &amp; Van De Ven, 1982)</vt:lpstr>
      <vt:lpstr>Tactics for overcoming resistance</vt:lpstr>
      <vt:lpstr>Types of Organisational Change (Leavitt, 1964)</vt:lpstr>
      <vt:lpstr>PowerPoint Presentation</vt:lpstr>
      <vt:lpstr>Activity</vt:lpstr>
      <vt:lpstr>Techniques to effectively manage change</vt:lpstr>
      <vt:lpstr>RECAP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Management of Change</dc:title>
  <dc:creator>And Everyone else xD</dc:creator>
  <cp:lastModifiedBy>Rachel Alexander</cp:lastModifiedBy>
  <cp:revision>103</cp:revision>
  <cp:lastPrinted>2017-02-23T10:47:49Z</cp:lastPrinted>
  <dcterms:created xsi:type="dcterms:W3CDTF">2009-10-31T21:49:07Z</dcterms:created>
  <dcterms:modified xsi:type="dcterms:W3CDTF">2020-03-01T14:06:41Z</dcterms:modified>
</cp:coreProperties>
</file>