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4"/>
  </p:sldMasterIdLst>
  <p:notesMasterIdLst>
    <p:notesMasterId r:id="rId17"/>
  </p:notesMasterIdLst>
  <p:sldIdLst>
    <p:sldId id="266" r:id="rId5"/>
    <p:sldId id="257" r:id="rId6"/>
    <p:sldId id="258" r:id="rId7"/>
    <p:sldId id="267" r:id="rId8"/>
    <p:sldId id="269" r:id="rId9"/>
    <p:sldId id="270" r:id="rId10"/>
    <p:sldId id="271" r:id="rId11"/>
    <p:sldId id="261" r:id="rId12"/>
    <p:sldId id="263" r:id="rId13"/>
    <p:sldId id="264" r:id="rId14"/>
    <p:sldId id="25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37FA4-780E-4D33-8638-1DFD118EE5CF}" type="datetimeFigureOut">
              <a:rPr lang="en-GB"/>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F778FE-B2D2-426C-A6F8-93C700582199}" type="slidenum">
              <a:rPr lang="en-GB"/>
              <a:t>‹#›</a:t>
            </a:fld>
            <a:endParaRPr lang="en-GB"/>
          </a:p>
        </p:txBody>
      </p:sp>
    </p:spTree>
    <p:extLst>
      <p:ext uri="{BB962C8B-B14F-4D97-AF65-F5344CB8AC3E}">
        <p14:creationId xmlns:p14="http://schemas.microsoft.com/office/powerpoint/2010/main" val="375129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2</a:t>
            </a:fld>
            <a:endParaRPr lang="en-GB"/>
          </a:p>
        </p:txBody>
      </p:sp>
    </p:spTree>
    <p:extLst>
      <p:ext uri="{BB962C8B-B14F-4D97-AF65-F5344CB8AC3E}">
        <p14:creationId xmlns:p14="http://schemas.microsoft.com/office/powerpoint/2010/main" val="584889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3</a:t>
            </a:fld>
            <a:endParaRPr lang="en-GB"/>
          </a:p>
        </p:txBody>
      </p:sp>
    </p:spTree>
    <p:extLst>
      <p:ext uri="{BB962C8B-B14F-4D97-AF65-F5344CB8AC3E}">
        <p14:creationId xmlns:p14="http://schemas.microsoft.com/office/powerpoint/2010/main" val="2908909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10</a:t>
            </a:fld>
            <a:endParaRPr lang="en-GB"/>
          </a:p>
        </p:txBody>
      </p:sp>
    </p:spTree>
    <p:extLst>
      <p:ext uri="{BB962C8B-B14F-4D97-AF65-F5344CB8AC3E}">
        <p14:creationId xmlns:p14="http://schemas.microsoft.com/office/powerpoint/2010/main" val="982741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2142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3087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788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4638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3123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032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3716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486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4721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904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6996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2826767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A1408-CF40-4EF8-9237-CB450AECE668}"/>
              </a:ext>
            </a:extLst>
          </p:cNvPr>
          <p:cNvSpPr>
            <a:spLocks noGrp="1"/>
          </p:cNvSpPr>
          <p:nvPr>
            <p:ph type="title"/>
          </p:nvPr>
        </p:nvSpPr>
        <p:spPr>
          <a:xfrm>
            <a:off x="838200" y="585216"/>
            <a:ext cx="10515600" cy="1325563"/>
          </a:xfrm>
        </p:spPr>
        <p:txBody>
          <a:bodyPr>
            <a:normAutofit/>
          </a:bodyPr>
          <a:lstStyle/>
          <a:p>
            <a:r>
              <a:rPr lang="en-US">
                <a:solidFill>
                  <a:schemeClr val="bg1"/>
                </a:solidFill>
                <a:ea typeface="+mj-lt"/>
                <a:cs typeface="+mj-lt"/>
              </a:rPr>
              <a:t>Strategies for effective communication </a:t>
            </a:r>
            <a:br>
              <a:rPr lang="en-US" dirty="0">
                <a:solidFill>
                  <a:schemeClr val="bg1"/>
                </a:solidFill>
                <a:ea typeface="+mj-lt"/>
                <a:cs typeface="+mj-lt"/>
              </a:rPr>
            </a:br>
            <a:r>
              <a:rPr lang="en-US">
                <a:solidFill>
                  <a:schemeClr val="bg1"/>
                </a:solidFill>
                <a:ea typeface="+mj-lt"/>
                <a:cs typeface="+mj-lt"/>
              </a:rPr>
              <a:t>in a Business setting</a:t>
            </a:r>
            <a:endParaRPr lang="en-US">
              <a:solidFill>
                <a:schemeClr val="bg1"/>
              </a:solidFill>
            </a:endParaRPr>
          </a:p>
        </p:txBody>
      </p:sp>
      <p:pic>
        <p:nvPicPr>
          <p:cNvPr id="5" name="Picture 5" descr="A picture containing text&#10;&#10;Description automatically generated">
            <a:extLst>
              <a:ext uri="{FF2B5EF4-FFF2-40B4-BE49-F238E27FC236}">
                <a16:creationId xmlns:a16="http://schemas.microsoft.com/office/drawing/2014/main" id="{50AFDAFB-2653-4D70-A7E1-0CA3CA4A90C9}"/>
              </a:ext>
            </a:extLst>
          </p:cNvPr>
          <p:cNvPicPr>
            <a:picLocks noChangeAspect="1"/>
          </p:cNvPicPr>
          <p:nvPr/>
        </p:nvPicPr>
        <p:blipFill rotWithShape="1">
          <a:blip r:embed="rId2"/>
          <a:srcRect r="2" b="227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2DEF17C9-B33A-487D-9A6C-2F0501CC0F7B}"/>
              </a:ext>
            </a:extLst>
          </p:cNvPr>
          <p:cNvSpPr>
            <a:spLocks noGrp="1"/>
          </p:cNvSpPr>
          <p:nvPr>
            <p:ph idx="1"/>
          </p:nvPr>
        </p:nvSpPr>
        <p:spPr>
          <a:xfrm>
            <a:off x="7413800" y="2746587"/>
            <a:ext cx="3803904" cy="3660185"/>
          </a:xfrm>
        </p:spPr>
        <p:txBody>
          <a:bodyPr vert="horz" lIns="91440" tIns="45720" rIns="91440" bIns="45720" rtlCol="0" anchor="ctr">
            <a:noAutofit/>
          </a:bodyPr>
          <a:lstStyle/>
          <a:p>
            <a:pPr>
              <a:buFont typeface="Arial,Sans-Serif" panose="020B0604020202020204" pitchFamily="34" charset="0"/>
            </a:pPr>
            <a:r>
              <a:rPr lang="en-US" sz="2000" dirty="0">
                <a:latin typeface="Arial"/>
                <a:ea typeface="+mn-lt"/>
                <a:cs typeface="+mn-lt"/>
              </a:rPr>
              <a:t>Module: Effective Team Working and communication</a:t>
            </a:r>
          </a:p>
          <a:p>
            <a:pPr>
              <a:buFont typeface="Arial,Sans-Serif" panose="020B0604020202020204" pitchFamily="34" charset="0"/>
            </a:pPr>
            <a:r>
              <a:rPr lang="en-US" sz="2000" dirty="0">
                <a:latin typeface="Arial"/>
                <a:ea typeface="+mn-lt"/>
                <a:cs typeface="+mn-lt"/>
              </a:rPr>
              <a:t>Code: BMSW4002</a:t>
            </a:r>
          </a:p>
          <a:p>
            <a:pPr>
              <a:buFont typeface="Arial,Sans-Serif" panose="020B0604020202020204" pitchFamily="34" charset="0"/>
            </a:pPr>
            <a:r>
              <a:rPr lang="en-US" sz="2000" dirty="0">
                <a:latin typeface="Arial"/>
                <a:ea typeface="+mn-lt"/>
                <a:cs typeface="+mn-lt"/>
              </a:rPr>
              <a:t>Student names: </a:t>
            </a:r>
          </a:p>
          <a:p>
            <a:pPr>
              <a:buFont typeface="Arial,Sans-Serif" panose="020B0604020202020204" pitchFamily="34" charset="0"/>
            </a:pPr>
            <a:r>
              <a:rPr lang="en-US" sz="2000" dirty="0">
                <a:latin typeface="Arial"/>
                <a:ea typeface="+mn-lt"/>
                <a:cs typeface="+mn-lt"/>
              </a:rPr>
              <a:t>Nikolay Todorov </a:t>
            </a:r>
            <a:r>
              <a:rPr lang="en-US" sz="2000" dirty="0" err="1">
                <a:latin typeface="Arial"/>
                <a:ea typeface="+mn-lt"/>
                <a:cs typeface="+mn-lt"/>
              </a:rPr>
              <a:t>Terziev</a:t>
            </a:r>
            <a:r>
              <a:rPr lang="en-US" sz="2000" dirty="0">
                <a:latin typeface="Arial"/>
                <a:ea typeface="+mn-lt"/>
                <a:cs typeface="+mn-lt"/>
              </a:rPr>
              <a:t> (2028389)</a:t>
            </a:r>
          </a:p>
          <a:p>
            <a:pPr>
              <a:buFont typeface="Arial,Sans-Serif" panose="020B0604020202020204" pitchFamily="34" charset="0"/>
            </a:pPr>
            <a:r>
              <a:rPr lang="en-US" sz="2000" dirty="0">
                <a:latin typeface="Arial"/>
                <a:ea typeface="+mn-lt"/>
                <a:cs typeface="+mn-lt"/>
              </a:rPr>
              <a:t>Florentin Adrian Gruev (2029241)</a:t>
            </a:r>
          </a:p>
          <a:p>
            <a:pPr>
              <a:buFont typeface="Arial,Sans-Serif" panose="020B0604020202020204" pitchFamily="34" charset="0"/>
            </a:pPr>
            <a:r>
              <a:rPr lang="en-US" sz="2000" dirty="0">
                <a:latin typeface="Arial"/>
                <a:ea typeface="+mn-lt"/>
                <a:cs typeface="+mn-lt"/>
              </a:rPr>
              <a:t>Eleonora Dimitrova </a:t>
            </a:r>
            <a:r>
              <a:rPr lang="en-US" sz="2000" dirty="0" err="1">
                <a:latin typeface="Arial"/>
                <a:ea typeface="+mn-lt"/>
                <a:cs typeface="+mn-lt"/>
              </a:rPr>
              <a:t>Terzieva</a:t>
            </a:r>
            <a:r>
              <a:rPr lang="en-US" sz="2000" dirty="0">
                <a:latin typeface="Arial"/>
                <a:ea typeface="+mn-lt"/>
                <a:cs typeface="+mn-lt"/>
              </a:rPr>
              <a:t> (2017029)</a:t>
            </a:r>
          </a:p>
          <a:p>
            <a:pPr>
              <a:buFont typeface="Arial,Sans-Serif" panose="020B0604020202020204" pitchFamily="34" charset="0"/>
            </a:pPr>
            <a:r>
              <a:rPr lang="en-US" sz="2000" dirty="0">
                <a:latin typeface="Arial"/>
                <a:ea typeface="+mn-lt"/>
                <a:cs typeface="+mn-lt"/>
              </a:rPr>
              <a:t>Lecturer's name: </a:t>
            </a:r>
            <a:r>
              <a:rPr lang="en-US" sz="2000" dirty="0" err="1">
                <a:latin typeface="Arial"/>
                <a:ea typeface="+mn-lt"/>
                <a:cs typeface="+mn-lt"/>
              </a:rPr>
              <a:t>Suzannag</a:t>
            </a:r>
            <a:r>
              <a:rPr lang="en-US" sz="2000" dirty="0">
                <a:latin typeface="Arial"/>
                <a:ea typeface="+mn-lt"/>
                <a:cs typeface="+mn-lt"/>
              </a:rPr>
              <a:t> </a:t>
            </a:r>
            <a:r>
              <a:rPr lang="en-US" sz="2000" dirty="0" err="1">
                <a:latin typeface="Arial"/>
                <a:ea typeface="+mn-lt"/>
                <a:cs typeface="+mn-lt"/>
              </a:rPr>
              <a:t>Ogwu</a:t>
            </a:r>
            <a:endParaRPr lang="en-US" sz="2000" dirty="0">
              <a:latin typeface="Arial"/>
              <a:ea typeface="+mn-lt"/>
              <a:cs typeface="+mn-lt"/>
            </a:endParaRPr>
          </a:p>
          <a:p>
            <a:endParaRPr lang="en-GB" sz="2000" dirty="0">
              <a:latin typeface="Arial"/>
              <a:cs typeface="Calibri"/>
            </a:endParaRPr>
          </a:p>
        </p:txBody>
      </p:sp>
    </p:spTree>
    <p:extLst>
      <p:ext uri="{BB962C8B-B14F-4D97-AF65-F5344CB8AC3E}">
        <p14:creationId xmlns:p14="http://schemas.microsoft.com/office/powerpoint/2010/main" val="2169234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7E1598AF-A0F0-4367-8FA7-8FC92FF6E72A}"/>
              </a:ext>
            </a:extLst>
          </p:cNvPr>
          <p:cNvPicPr>
            <a:picLocks noChangeAspect="1"/>
          </p:cNvPicPr>
          <p:nvPr/>
        </p:nvPicPr>
        <p:blipFill rotWithShape="1">
          <a:blip r:embed="rId3"/>
          <a:srcRect t="2176" r="-1" b="2156"/>
          <a:stretch/>
        </p:blipFill>
        <p:spPr>
          <a:xfrm>
            <a:off x="1682462" y="133928"/>
            <a:ext cx="8968032" cy="4835871"/>
          </a:xfrm>
          <a:prstGeom prst="rect">
            <a:avLst/>
          </a:prstGeom>
        </p:spPr>
      </p:pic>
      <p:sp>
        <p:nvSpPr>
          <p:cNvPr id="6" name="TextBox 5">
            <a:extLst>
              <a:ext uri="{FF2B5EF4-FFF2-40B4-BE49-F238E27FC236}">
                <a16:creationId xmlns:a16="http://schemas.microsoft.com/office/drawing/2014/main" id="{07DD807A-E752-41DC-8A73-D045EDF1FE8F}"/>
              </a:ext>
            </a:extLst>
          </p:cNvPr>
          <p:cNvSpPr txBox="1"/>
          <p:nvPr/>
        </p:nvSpPr>
        <p:spPr>
          <a:xfrm>
            <a:off x="1200711" y="5184644"/>
            <a:ext cx="10273746" cy="16851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90000"/>
              </a:lnSpc>
              <a:spcAft>
                <a:spcPts val="600"/>
              </a:spcAft>
              <a:buFont typeface="Arial" panose="020B0604020202020204" pitchFamily="34" charset="0"/>
              <a:buChar char="•"/>
            </a:pPr>
            <a:r>
              <a:rPr lang="en-US" sz="2000" dirty="0">
                <a:latin typeface="Arial"/>
                <a:cs typeface="Arial"/>
              </a:rPr>
              <a:t>According to Mehrabian (1981), only 7% of a message is transmitted through the words used in verbal communication, 38% takes place through tone and voice and the remaining 55% take place through body language.</a:t>
            </a:r>
            <a:endParaRPr lang="en-US" sz="2000" b="1">
              <a:latin typeface="Arial"/>
              <a:cs typeface="Arial"/>
            </a:endParaRPr>
          </a:p>
          <a:p>
            <a:pPr indent="-228600" algn="ctr">
              <a:lnSpc>
                <a:spcPct val="90000"/>
              </a:lnSpc>
              <a:spcAft>
                <a:spcPts val="600"/>
              </a:spcAft>
              <a:buFont typeface="Arial" panose="020B0604020202020204" pitchFamily="34" charset="0"/>
              <a:buChar char="•"/>
            </a:pPr>
            <a:endParaRPr lang="en-US" sz="1700" dirty="0">
              <a:latin typeface="Arial"/>
              <a:cs typeface="Arial"/>
            </a:endParaRPr>
          </a:p>
        </p:txBody>
      </p:sp>
    </p:spTree>
    <p:extLst>
      <p:ext uri="{BB962C8B-B14F-4D97-AF65-F5344CB8AC3E}">
        <p14:creationId xmlns:p14="http://schemas.microsoft.com/office/powerpoint/2010/main" val="184885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Diagram&#10;&#10;Description automatically generated">
            <a:extLst>
              <a:ext uri="{FF2B5EF4-FFF2-40B4-BE49-F238E27FC236}">
                <a16:creationId xmlns:a16="http://schemas.microsoft.com/office/drawing/2014/main" id="{C6B403A9-2ED8-41FD-B0C3-67FA02351DB2}"/>
              </a:ext>
            </a:extLst>
          </p:cNvPr>
          <p:cNvPicPr>
            <a:picLocks noChangeAspect="1"/>
          </p:cNvPicPr>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645775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diagram&#10;&#10;Description automatically generated">
            <a:extLst>
              <a:ext uri="{FF2B5EF4-FFF2-40B4-BE49-F238E27FC236}">
                <a16:creationId xmlns:a16="http://schemas.microsoft.com/office/drawing/2014/main" id="{850B79E5-6BC1-4637-B91E-4BB523B2C5FA}"/>
              </a:ext>
            </a:extLst>
          </p:cNvPr>
          <p:cNvPicPr>
            <a:picLocks noChangeAspect="1"/>
          </p:cNvPicPr>
          <p:nvPr/>
        </p:nvPicPr>
        <p:blipFill>
          <a:blip r:embed="rId2"/>
          <a:stretch>
            <a:fillRect/>
          </a:stretch>
        </p:blipFill>
        <p:spPr>
          <a:xfrm>
            <a:off x="643467" y="1316144"/>
            <a:ext cx="10905066" cy="4225712"/>
          </a:xfrm>
          <a:prstGeom prst="rect">
            <a:avLst/>
          </a:prstGeom>
        </p:spPr>
      </p:pic>
      <p:sp>
        <p:nvSpPr>
          <p:cNvPr id="3" name="TextBox 2">
            <a:extLst>
              <a:ext uri="{FF2B5EF4-FFF2-40B4-BE49-F238E27FC236}">
                <a16:creationId xmlns:a16="http://schemas.microsoft.com/office/drawing/2014/main" id="{F90F6A48-AAE8-4A56-9252-E0B6D89DFD40}"/>
              </a:ext>
            </a:extLst>
          </p:cNvPr>
          <p:cNvSpPr txBox="1"/>
          <p:nvPr/>
        </p:nvSpPr>
        <p:spPr>
          <a:xfrm>
            <a:off x="1906209" y="370115"/>
            <a:ext cx="828281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According to Mehrabian (1981), only 7% of a message is transmitted through the words used in verbal communication, 38% takes place</a:t>
            </a:r>
            <a:br>
              <a:rPr lang="en-GB" sz="2000" dirty="0">
                <a:latin typeface="Arial"/>
                <a:ea typeface="+mn-lt"/>
                <a:cs typeface="+mn-lt"/>
              </a:rPr>
            </a:br>
            <a:r>
              <a:rPr lang="en-GB" sz="2000" dirty="0">
                <a:latin typeface="Arial"/>
                <a:ea typeface="+mn-lt"/>
                <a:cs typeface="+mn-lt"/>
              </a:rPr>
              <a:t> through tone and voice and the remaining 55% take place through body language.</a:t>
            </a:r>
            <a:endParaRPr lang="en-US" sz="2000">
              <a:latin typeface="Arial"/>
              <a:ea typeface="+mn-lt"/>
              <a:cs typeface="+mn-lt"/>
            </a:endParaRPr>
          </a:p>
          <a:p>
            <a:pPr algn="l"/>
            <a:endParaRPr lang="en-GB" sz="2000" dirty="0">
              <a:latin typeface="Arial"/>
              <a:cs typeface="Calibri"/>
            </a:endParaRPr>
          </a:p>
        </p:txBody>
      </p:sp>
    </p:spTree>
    <p:extLst>
      <p:ext uri="{BB962C8B-B14F-4D97-AF65-F5344CB8AC3E}">
        <p14:creationId xmlns:p14="http://schemas.microsoft.com/office/powerpoint/2010/main" val="3114416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F76A51D-1A39-42A1-B4A6-214F8FCA28C8}"/>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err="1">
                <a:latin typeface="Arial"/>
                <a:cs typeface="Arial"/>
              </a:rPr>
              <a:t>Coiera</a:t>
            </a:r>
            <a:r>
              <a:rPr lang="en-US" sz="2000" dirty="0">
                <a:latin typeface="Arial"/>
                <a:cs typeface="Arial"/>
              </a:rPr>
              <a:t> (2006) says if information is the lifeblood of healthcare then communication systems are the heart that pumps it.</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24" name="Rectangle 2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88973A78-62C4-46D8-89DC-B92E68881A78}"/>
              </a:ext>
            </a:extLst>
          </p:cNvPr>
          <p:cNvPicPr>
            <a:picLocks noChangeAspect="1"/>
          </p:cNvPicPr>
          <p:nvPr/>
        </p:nvPicPr>
        <p:blipFill>
          <a:blip r:embed="rId2"/>
          <a:stretch>
            <a:fillRect/>
          </a:stretch>
        </p:blipFill>
        <p:spPr>
          <a:xfrm>
            <a:off x="5405862" y="1170127"/>
            <a:ext cx="6019331" cy="4514500"/>
          </a:xfrm>
          <a:prstGeom prst="rect">
            <a:avLst/>
          </a:prstGeom>
          <a:effectLst/>
        </p:spPr>
      </p:pic>
    </p:spTree>
    <p:extLst>
      <p:ext uri="{BB962C8B-B14F-4D97-AF65-F5344CB8AC3E}">
        <p14:creationId xmlns:p14="http://schemas.microsoft.com/office/powerpoint/2010/main" val="269931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Picture 2" descr="Diagram&#10;&#10;Description automatically generated">
            <a:extLst>
              <a:ext uri="{FF2B5EF4-FFF2-40B4-BE49-F238E27FC236}">
                <a16:creationId xmlns:a16="http://schemas.microsoft.com/office/drawing/2014/main" id="{5216288D-17AA-4943-BB1B-C96872D835DC}"/>
              </a:ext>
            </a:extLst>
          </p:cNvPr>
          <p:cNvPicPr>
            <a:picLocks noChangeAspect="1"/>
          </p:cNvPicPr>
          <p:nvPr/>
        </p:nvPicPr>
        <p:blipFill>
          <a:blip r:embed="rId2"/>
          <a:stretch>
            <a:fillRect/>
          </a:stretch>
        </p:blipFill>
        <p:spPr>
          <a:xfrm>
            <a:off x="3865316" y="225109"/>
            <a:ext cx="5844757" cy="5083870"/>
          </a:xfrm>
          <a:prstGeom prst="rect">
            <a:avLst/>
          </a:prstGeom>
        </p:spPr>
      </p:pic>
    </p:spTree>
    <p:extLst>
      <p:ext uri="{BB962C8B-B14F-4D97-AF65-F5344CB8AC3E}">
        <p14:creationId xmlns:p14="http://schemas.microsoft.com/office/powerpoint/2010/main" val="1214841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5599BF-E8D6-440D-A551-93E458984244}"/>
              </a:ext>
            </a:extLst>
          </p:cNvPr>
          <p:cNvSpPr txBox="1"/>
          <p:nvPr/>
        </p:nvSpPr>
        <p:spPr>
          <a:xfrm>
            <a:off x="648931" y="1475874"/>
            <a:ext cx="3505494" cy="347794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latin typeface="Arial"/>
                <a:cs typeface="Arial"/>
              </a:rPr>
              <a:t>Daft (2013) says ‘Information richness is defined as the ability of an information exchange to change participant’s understanding within a time interval.’ It is very important for the sender of a message to make sure their message has high information richness, especially in a healthcare setting.</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6" name="Rectangle 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ble&#10;&#10;Description automatically generated">
            <a:extLst>
              <a:ext uri="{FF2B5EF4-FFF2-40B4-BE49-F238E27FC236}">
                <a16:creationId xmlns:a16="http://schemas.microsoft.com/office/drawing/2014/main" id="{4BE40C60-1C86-405D-8AC1-1A56FA6BC452}"/>
              </a:ext>
            </a:extLst>
          </p:cNvPr>
          <p:cNvPicPr>
            <a:picLocks noChangeAspect="1"/>
          </p:cNvPicPr>
          <p:nvPr/>
        </p:nvPicPr>
        <p:blipFill>
          <a:blip r:embed="rId2"/>
          <a:stretch>
            <a:fillRect/>
          </a:stretch>
        </p:blipFill>
        <p:spPr>
          <a:xfrm>
            <a:off x="5405862" y="1410900"/>
            <a:ext cx="6019331" cy="4032953"/>
          </a:xfrm>
          <a:prstGeom prst="rect">
            <a:avLst/>
          </a:prstGeom>
          <a:effectLst/>
        </p:spPr>
      </p:pic>
    </p:spTree>
    <p:extLst>
      <p:ext uri="{BB962C8B-B14F-4D97-AF65-F5344CB8AC3E}">
        <p14:creationId xmlns:p14="http://schemas.microsoft.com/office/powerpoint/2010/main" val="43354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8CC54-BAAB-4282-A66A-A54ECAD547F2}"/>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b="1" kern="1200">
                <a:solidFill>
                  <a:schemeClr val="tx1"/>
                </a:solidFill>
                <a:latin typeface="+mj-lt"/>
                <a:ea typeface="+mj-ea"/>
                <a:cs typeface="+mj-cs"/>
              </a:rPr>
              <a:t>                    Barriers to effective teamwork</a:t>
            </a:r>
            <a:r>
              <a:rPr lang="en-US" sz="3600" kern="1200">
                <a:solidFill>
                  <a:schemeClr val="tx1"/>
                </a:solidFill>
                <a:latin typeface="+mj-lt"/>
                <a:ea typeface="+mj-ea"/>
                <a:cs typeface="+mj-cs"/>
              </a:rPr>
              <a:t> </a:t>
            </a:r>
          </a:p>
        </p:txBody>
      </p:sp>
      <p:sp>
        <p:nvSpPr>
          <p:cNvPr id="4" name="Text Placeholder 3">
            <a:extLst>
              <a:ext uri="{FF2B5EF4-FFF2-40B4-BE49-F238E27FC236}">
                <a16:creationId xmlns:a16="http://schemas.microsoft.com/office/drawing/2014/main" id="{C2A60AFD-7320-4D75-BC2F-D9F600AE5313}"/>
              </a:ext>
            </a:extLst>
          </p:cNvPr>
          <p:cNvSpPr>
            <a:spLocks noGrp="1"/>
          </p:cNvSpPr>
          <p:nvPr>
            <p:ph type="body" sz="half" idx="2"/>
          </p:nvPr>
        </p:nvSpPr>
        <p:spPr>
          <a:xfrm>
            <a:off x="643469" y="1782981"/>
            <a:ext cx="4008384" cy="4393982"/>
          </a:xfrm>
        </p:spPr>
        <p:txBody>
          <a:bodyPr vert="horz" lIns="91440" tIns="45720" rIns="91440" bIns="45720" rtlCol="0">
            <a:normAutofit/>
          </a:bodyPr>
          <a:lstStyle/>
          <a:p>
            <a:pPr indent="-228600">
              <a:buFont typeface="Arial" panose="020B0604020202020204" pitchFamily="34" charset="0"/>
              <a:buChar char="•"/>
            </a:pPr>
            <a:r>
              <a:rPr lang="en-US" sz="1300"/>
              <a:t>  There are many barriers for  a team to be truly effective.  Among  them are : </a:t>
            </a:r>
          </a:p>
          <a:p>
            <a:pPr marL="57150" indent="-228600">
              <a:buFont typeface="Arial" panose="020B0604020202020204" pitchFamily="34" charset="0"/>
              <a:buChar char="•"/>
            </a:pPr>
            <a:r>
              <a:rPr lang="en-US" sz="1300" b="1"/>
              <a:t>   1)  Language barriers</a:t>
            </a:r>
          </a:p>
          <a:p>
            <a:pPr marL="57150" indent="-228600">
              <a:buFont typeface="Arial" panose="020B0604020202020204" pitchFamily="34" charset="0"/>
              <a:buChar char="•"/>
            </a:pPr>
            <a:r>
              <a:rPr lang="en-US" sz="1300"/>
              <a:t>Language problems are a major source of misunderstandingbetween medical practitioners and patients, and they have a detrimental impact on the quality of healthcare services and patient satisfaction. </a:t>
            </a:r>
          </a:p>
          <a:p>
            <a:pPr marL="57150" indent="-228600">
              <a:buFont typeface="Arial" panose="020B0604020202020204" pitchFamily="34" charset="0"/>
              <a:buChar char="•"/>
            </a:pPr>
            <a:r>
              <a:rPr lang="en-US" sz="1300"/>
              <a:t>Common instances of  linguistic obstacles include individualsfrom various nations engaging with one another, people fromdifferent countries greeting one another differently and people speaking the same language speaking in distinct dialects.Linguistic barriers are greatly influenced by culture. </a:t>
            </a:r>
          </a:p>
          <a:p>
            <a:pPr marL="57150" indent="-228600">
              <a:buFont typeface="Arial" panose="020B0604020202020204" pitchFamily="34" charset="0"/>
              <a:buChar char="•"/>
            </a:pPr>
            <a:r>
              <a:rPr lang="en-US" sz="1300"/>
              <a:t> A way to communicate with patient language barriers is to use body language. Head nodding,hand gestures,  facial expressions, eye gaze, touch, and demonstration are all global modes of communication. Before the patient and family arrive, the effective team should be familiar with body language or culturally incorrect gestures. </a:t>
            </a:r>
          </a:p>
          <a:p>
            <a:pPr indent="-228600">
              <a:buFont typeface="Arial" panose="020B0604020202020204" pitchFamily="34" charset="0"/>
              <a:buChar char="•"/>
            </a:pPr>
            <a:endParaRPr lang="en-US" sz="1300"/>
          </a:p>
        </p:txBody>
      </p:sp>
      <p:grpSp>
        <p:nvGrpSpPr>
          <p:cNvPr id="25" name="Group 2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0" name="Isosceles Triangle 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Graphical user interface, application&#10;&#10;Description automatically generated">
            <a:extLst>
              <a:ext uri="{FF2B5EF4-FFF2-40B4-BE49-F238E27FC236}">
                <a16:creationId xmlns:a16="http://schemas.microsoft.com/office/drawing/2014/main" id="{59E4E525-264A-41FE-B22B-34A30D2C039F}"/>
              </a:ext>
            </a:extLst>
          </p:cNvPr>
          <p:cNvPicPr>
            <a:picLocks noGrp="1" noChangeAspect="1"/>
          </p:cNvPicPr>
          <p:nvPr>
            <p:ph type="pic" idx="1"/>
          </p:nvPr>
        </p:nvPicPr>
        <p:blipFill rotWithShape="1">
          <a:blip r:embed="rId2"/>
          <a:srcRect l="5745" r="5745"/>
          <a:stretch/>
        </p:blipFill>
        <p:spPr>
          <a:xfrm>
            <a:off x="5659874" y="1782981"/>
            <a:ext cx="5524103" cy="4361892"/>
          </a:xfrm>
          <a:prstGeom prst="rect">
            <a:avLst/>
          </a:prstGeom>
        </p:spPr>
      </p:pic>
      <p:grpSp>
        <p:nvGrpSpPr>
          <p:cNvPr id="34" name="Group 28">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0" name="Rectangle 29">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9755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A9C37-3205-478D-8B5C-C675CA1334C3}"/>
              </a:ext>
            </a:extLst>
          </p:cNvPr>
          <p:cNvSpPr>
            <a:spLocks noGrp="1"/>
          </p:cNvSpPr>
          <p:nvPr>
            <p:ph type="title"/>
          </p:nvPr>
        </p:nvSpPr>
        <p:spPr>
          <a:xfrm>
            <a:off x="917092" y="376168"/>
            <a:ext cx="10515600" cy="729216"/>
          </a:xfrm>
        </p:spPr>
        <p:txBody>
          <a:bodyPr/>
          <a:lstStyle/>
          <a:p>
            <a:r>
              <a:rPr lang="ro" sz="2800" b="1">
                <a:latin typeface="Arial"/>
                <a:cs typeface="Arial"/>
              </a:rPr>
              <a:t>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environment</a:t>
            </a:r>
            <a:r>
              <a:rPr lang="ro" sz="2800" b="1">
                <a:latin typeface="Arial"/>
                <a:cs typeface="Arial"/>
              </a:rPr>
              <a:t> /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conditions</a:t>
            </a:r>
            <a:r>
              <a:rPr lang="ro" sz="2800" b="1">
                <a:latin typeface="Arial"/>
                <a:cs typeface="Arial"/>
              </a:rPr>
              <a:t> </a:t>
            </a:r>
            <a:endParaRPr lang="en-US" sz="2800" err="1"/>
          </a:p>
        </p:txBody>
      </p:sp>
      <p:sp>
        <p:nvSpPr>
          <p:cNvPr id="3" name="Text Placeholder 2">
            <a:extLst>
              <a:ext uri="{FF2B5EF4-FFF2-40B4-BE49-F238E27FC236}">
                <a16:creationId xmlns:a16="http://schemas.microsoft.com/office/drawing/2014/main" id="{B2535C99-F1B4-4E5C-9C39-8B78E60E5300}"/>
              </a:ext>
            </a:extLst>
          </p:cNvPr>
          <p:cNvSpPr>
            <a:spLocks noGrp="1"/>
          </p:cNvSpPr>
          <p:nvPr>
            <p:ph type="body" idx="1"/>
          </p:nvPr>
        </p:nvSpPr>
        <p:spPr>
          <a:xfrm>
            <a:off x="839788" y="1040643"/>
            <a:ext cx="5179873" cy="2557734"/>
          </a:xfrm>
        </p:spPr>
        <p:txBody>
          <a:bodyPr vert="horz" lIns="91440" tIns="45720" rIns="91440" bIns="45720" rtlCol="0" anchor="b">
            <a:noAutofit/>
          </a:bodyPr>
          <a:lstStyle/>
          <a:p>
            <a:r>
              <a:rPr lang="ro" sz="1200">
                <a:latin typeface="Arial"/>
                <a:cs typeface="Calibri Light"/>
              </a:rPr>
              <a:t>2) </a:t>
            </a:r>
            <a:r>
              <a:rPr lang="ro" sz="1200" err="1">
                <a:latin typeface="Arial"/>
                <a:cs typeface="Calibri Light"/>
              </a:rPr>
              <a:t>Poor</a:t>
            </a:r>
            <a:r>
              <a:rPr lang="ro" sz="1200">
                <a:latin typeface="Arial"/>
                <a:cs typeface="Calibri Light"/>
              </a:rPr>
              <a:t> </a:t>
            </a:r>
            <a:r>
              <a:rPr lang="ro" sz="1200" err="1">
                <a:latin typeface="Arial"/>
                <a:cs typeface="Calibri Light"/>
              </a:rPr>
              <a:t>working</a:t>
            </a:r>
            <a:r>
              <a:rPr lang="ro" sz="1200">
                <a:latin typeface="Arial"/>
                <a:cs typeface="Calibri Light"/>
              </a:rPr>
              <a:t> </a:t>
            </a:r>
            <a:r>
              <a:rPr lang="ro" sz="1200" err="1">
                <a:latin typeface="Arial"/>
                <a:cs typeface="Calibri Light"/>
              </a:rPr>
              <a:t>environment</a:t>
            </a:r>
            <a:endParaRPr lang="en-US" sz="1200" err="1">
              <a:latin typeface="Calibri" panose="020F0502020204030204"/>
              <a:cs typeface="Calibri"/>
            </a:endParaRPr>
          </a:p>
          <a:p>
            <a:r>
              <a:rPr lang="ro" sz="1200" b="0" err="1">
                <a:latin typeface="Arial"/>
                <a:cs typeface="Arial"/>
              </a:rPr>
              <a:t>Factors</a:t>
            </a:r>
            <a:r>
              <a:rPr lang="ro" sz="1200" b="0">
                <a:latin typeface="Arial"/>
                <a:cs typeface="Arial"/>
              </a:rPr>
              <a:t> </a:t>
            </a:r>
            <a:r>
              <a:rPr lang="ro" sz="1200" b="0" err="1">
                <a:latin typeface="Arial"/>
                <a:cs typeface="Arial"/>
              </a:rPr>
              <a:t>such</a:t>
            </a:r>
            <a:r>
              <a:rPr lang="ro" sz="1200" b="0">
                <a:latin typeface="Arial"/>
                <a:cs typeface="Arial"/>
              </a:rPr>
              <a:t> as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hours</a:t>
            </a:r>
            <a:r>
              <a:rPr lang="ro" sz="1200" b="0">
                <a:latin typeface="Arial"/>
                <a:cs typeface="Arial"/>
              </a:rPr>
              <a:t> </a:t>
            </a:r>
            <a:r>
              <a:rPr lang="ro" sz="1200" b="0" err="1">
                <a:latin typeface="Arial"/>
                <a:cs typeface="Arial"/>
              </a:rPr>
              <a:t>all</a:t>
            </a:r>
            <a:r>
              <a:rPr lang="ro" sz="1200" b="0">
                <a:latin typeface="Arial"/>
                <a:cs typeface="Arial"/>
              </a:rPr>
              <a:t> </a:t>
            </a:r>
            <a:r>
              <a:rPr lang="ro" sz="1200" b="0" err="1">
                <a:latin typeface="Arial"/>
                <a:cs typeface="Arial"/>
              </a:rPr>
              <a:t>have</a:t>
            </a:r>
            <a:r>
              <a:rPr lang="ro" sz="1200" b="0">
                <a:latin typeface="Arial"/>
                <a:cs typeface="Arial"/>
              </a:rPr>
              <a:t> an impact on </a:t>
            </a:r>
            <a:r>
              <a:rPr lang="ro" sz="1200" b="0" err="1">
                <a:latin typeface="Arial"/>
                <a:cs typeface="Arial"/>
              </a:rPr>
              <a:t>the</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 </a:t>
            </a:r>
            <a:r>
              <a:rPr lang="ro" sz="1200" b="0" err="1">
                <a:latin typeface="Arial"/>
                <a:cs typeface="Arial"/>
              </a:rPr>
              <a:t>hazardous</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t>
            </a:r>
            <a:r>
              <a:rPr lang="ro" sz="1200" b="0" err="1">
                <a:latin typeface="Arial"/>
                <a:cs typeface="Arial"/>
              </a:rPr>
              <a:t>can</a:t>
            </a:r>
            <a:r>
              <a:rPr lang="ro" sz="1200" b="0">
                <a:latin typeface="Arial"/>
                <a:cs typeface="Arial"/>
              </a:rPr>
              <a:t> </a:t>
            </a:r>
            <a:r>
              <a:rPr lang="ro" sz="1200" b="0" err="1">
                <a:latin typeface="Arial"/>
                <a:cs typeface="Arial"/>
              </a:rPr>
              <a:t>be</a:t>
            </a:r>
            <a:r>
              <a:rPr lang="ro" sz="1200" b="0">
                <a:latin typeface="Arial"/>
                <a:cs typeface="Arial"/>
              </a:rPr>
              <a:t> </a:t>
            </a:r>
            <a:r>
              <a:rPr lang="ro" sz="1200" b="0" err="1">
                <a:latin typeface="Arial"/>
                <a:cs typeface="Arial"/>
              </a:rPr>
              <a:t>harmful</a:t>
            </a:r>
            <a:r>
              <a:rPr lang="ro" sz="1200" b="0">
                <a:latin typeface="Arial"/>
                <a:cs typeface="Arial"/>
              </a:rPr>
              <a:t> </a:t>
            </a:r>
            <a:r>
              <a:rPr lang="ro" sz="1200" b="0" err="1">
                <a:latin typeface="Arial"/>
                <a:cs typeface="Arial"/>
              </a:rPr>
              <a:t>to</a:t>
            </a:r>
            <a:r>
              <a:rPr lang="ro" sz="1200" b="0">
                <a:latin typeface="Arial"/>
                <a:cs typeface="Arial"/>
              </a:rPr>
              <a:t>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endanger</a:t>
            </a:r>
            <a:r>
              <a:rPr lang="ro" sz="1200" b="0">
                <a:latin typeface="Arial"/>
                <a:cs typeface="Arial"/>
              </a:rPr>
              <a:t> </a:t>
            </a:r>
            <a:r>
              <a:rPr lang="ro" sz="1200" b="0" err="1">
                <a:latin typeface="Arial"/>
                <a:cs typeface="Arial"/>
              </a:rPr>
              <a:t>safety</a:t>
            </a:r>
            <a:r>
              <a:rPr lang="ro" sz="1200" b="0">
                <a:latin typeface="Arial"/>
                <a:cs typeface="Arial"/>
              </a:rPr>
              <a:t>. The </a:t>
            </a:r>
            <a:r>
              <a:rPr lang="ro" sz="1200" b="0" err="1">
                <a:latin typeface="Arial"/>
                <a:cs typeface="Arial"/>
              </a:rPr>
              <a:t>employer</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legally</a:t>
            </a:r>
            <a:r>
              <a:rPr lang="ro" sz="1200" b="0">
                <a:latin typeface="Arial"/>
                <a:cs typeface="Arial"/>
              </a:rPr>
              <a:t> </a:t>
            </a:r>
            <a:r>
              <a:rPr lang="ro" sz="1200" b="0" err="1">
                <a:latin typeface="Arial"/>
                <a:cs typeface="Arial"/>
              </a:rPr>
              <a:t>responsible</a:t>
            </a:r>
            <a:r>
              <a:rPr lang="ro" sz="1200" b="0">
                <a:latin typeface="Arial"/>
                <a:cs typeface="Arial"/>
              </a:rPr>
              <a:t> for </a:t>
            </a:r>
            <a:r>
              <a:rPr lang="ro" sz="1200" b="0" err="1">
                <a:latin typeface="Arial"/>
                <a:cs typeface="Arial"/>
              </a:rPr>
              <a:t>ensuring</a:t>
            </a:r>
            <a:r>
              <a:rPr lang="ro" sz="1200" b="0">
                <a:latin typeface="Arial"/>
                <a:cs typeface="Arial"/>
              </a:rPr>
              <a:t> safe </a:t>
            </a:r>
            <a:r>
              <a:rPr lang="ro" sz="1200" b="0" err="1">
                <a:latin typeface="Arial"/>
                <a:cs typeface="Arial"/>
              </a:rPr>
              <a:t>working</a:t>
            </a:r>
            <a:r>
              <a:rPr lang="ro" sz="1200" b="0">
                <a:latin typeface="Arial"/>
                <a:cs typeface="Arial"/>
              </a:rPr>
              <a:t> </a:t>
            </a:r>
            <a:r>
              <a:rPr lang="ro" sz="1200" b="0" err="1">
                <a:latin typeface="Arial"/>
                <a:cs typeface="Arial"/>
              </a:rPr>
              <a:t>conditions</a:t>
            </a:r>
            <a:r>
              <a:rPr lang="ro" sz="1200" b="0">
                <a:latin typeface="Arial"/>
                <a:cs typeface="Arial"/>
              </a:rPr>
              <a:t>, but </a:t>
            </a:r>
            <a:r>
              <a:rPr lang="ro" sz="1200" b="0" err="1">
                <a:latin typeface="Arial"/>
                <a:cs typeface="Arial"/>
              </a:rPr>
              <a:t>the</a:t>
            </a:r>
            <a:r>
              <a:rPr lang="ro" sz="1200" b="0">
                <a:latin typeface="Arial"/>
                <a:cs typeface="Arial"/>
              </a:rPr>
              <a:t> team of </a:t>
            </a:r>
            <a:r>
              <a:rPr lang="ro" sz="1200" b="0" err="1">
                <a:latin typeface="Arial"/>
                <a:cs typeface="Arial"/>
              </a:rPr>
              <a:t>employees</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equally</a:t>
            </a:r>
            <a:r>
              <a:rPr lang="ro" sz="1200" b="0">
                <a:latin typeface="Arial"/>
                <a:cs typeface="Arial"/>
              </a:rPr>
              <a:t> </a:t>
            </a:r>
            <a:r>
              <a:rPr lang="ro" sz="1200" b="0" err="1">
                <a:latin typeface="Arial"/>
                <a:cs typeface="Arial"/>
              </a:rPr>
              <a:t>responsible</a:t>
            </a:r>
            <a:r>
              <a:rPr lang="ro" sz="1200" b="0">
                <a:latin typeface="Arial"/>
                <a:cs typeface="Arial"/>
              </a:rPr>
              <a:t> for safe </a:t>
            </a:r>
            <a:r>
              <a:rPr lang="ro" sz="1200" b="0" err="1">
                <a:latin typeface="Arial"/>
                <a:cs typeface="Arial"/>
              </a:rPr>
              <a:t>work.Which</a:t>
            </a:r>
            <a:r>
              <a:rPr lang="ro" sz="1200" b="0">
                <a:latin typeface="Arial"/>
                <a:cs typeface="Arial"/>
              </a:rPr>
              <a:t> </a:t>
            </a:r>
            <a:r>
              <a:rPr lang="ro" sz="1200" b="0" err="1">
                <a:latin typeface="Arial"/>
                <a:cs typeface="Arial"/>
              </a:rPr>
              <a:t>causes</a:t>
            </a:r>
            <a:r>
              <a:rPr lang="ro" sz="1200" b="0">
                <a:latin typeface="Arial"/>
                <a:cs typeface="Arial"/>
              </a:rPr>
              <a:t> a </a:t>
            </a:r>
            <a:r>
              <a:rPr lang="ro" sz="1200" b="0" err="1">
                <a:latin typeface="Arial"/>
                <a:cs typeface="Arial"/>
              </a:rPr>
              <a:t>bad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environment</a:t>
            </a:r>
            <a:r>
              <a:rPr lang="ro" sz="1200" b="0">
                <a:latin typeface="Arial"/>
                <a:cs typeface="Arial"/>
              </a:rPr>
              <a:t> are: </a:t>
            </a:r>
            <a:r>
              <a:rPr lang="ro" sz="1200" b="0" err="1">
                <a:latin typeface="Arial"/>
                <a:cs typeface="Arial"/>
              </a:rPr>
              <a:t>lack</a:t>
            </a:r>
            <a:r>
              <a:rPr lang="ro" sz="1200" b="0">
                <a:latin typeface="Arial"/>
                <a:cs typeface="Arial"/>
              </a:rPr>
              <a:t> of </a:t>
            </a:r>
            <a:r>
              <a:rPr lang="ro" sz="1200" b="0" err="1">
                <a:latin typeface="Arial"/>
                <a:cs typeface="Arial"/>
              </a:rPr>
              <a:t>appreciation</a:t>
            </a:r>
            <a:r>
              <a:rPr lang="ro" sz="1200" b="0">
                <a:latin typeface="Arial"/>
                <a:cs typeface="Arial"/>
              </a:rPr>
              <a:t>, favoritism, </a:t>
            </a:r>
            <a:r>
              <a:rPr lang="ro" sz="1200" b="0" err="1">
                <a:latin typeface="Arial"/>
                <a:cs typeface="Arial"/>
              </a:rPr>
              <a:t>unhealthy</a:t>
            </a:r>
            <a:r>
              <a:rPr lang="ro" sz="1200" b="0">
                <a:latin typeface="Arial"/>
                <a:cs typeface="Arial"/>
              </a:rPr>
              <a:t> </a:t>
            </a:r>
            <a:r>
              <a:rPr lang="ro" sz="1200" b="0" err="1">
                <a:latin typeface="Arial"/>
                <a:cs typeface="Arial"/>
              </a:rPr>
              <a:t>communication</a:t>
            </a:r>
            <a:r>
              <a:rPr lang="ro" sz="1200" b="0">
                <a:latin typeface="Arial"/>
                <a:cs typeface="Arial"/>
              </a:rPr>
              <a:t>, </a:t>
            </a:r>
            <a:r>
              <a:rPr lang="ro" sz="1200" b="0" err="1">
                <a:latin typeface="Arial"/>
                <a:cs typeface="Arial"/>
              </a:rPr>
              <a:t>gossiping</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excessive</a:t>
            </a:r>
            <a:r>
              <a:rPr lang="ro" sz="1200" b="0">
                <a:latin typeface="Arial"/>
                <a:cs typeface="Arial"/>
              </a:rPr>
              <a:t> </a:t>
            </a:r>
            <a:r>
              <a:rPr lang="ro" sz="1200" b="0" err="1">
                <a:latin typeface="Arial"/>
                <a:cs typeface="Arial"/>
              </a:rPr>
              <a:t>turnover</a:t>
            </a:r>
            <a:r>
              <a:rPr lang="ro" sz="1200" b="0">
                <a:latin typeface="Arial"/>
                <a:cs typeface="Arial"/>
              </a:rPr>
              <a:t> are just a </a:t>
            </a:r>
            <a:r>
              <a:rPr lang="ro" sz="1200" b="0" err="1">
                <a:latin typeface="Arial"/>
                <a:cs typeface="Arial"/>
              </a:rPr>
              <a:t>few</a:t>
            </a:r>
            <a:r>
              <a:rPr lang="ro" sz="1200" b="0">
                <a:latin typeface="Arial"/>
                <a:cs typeface="Arial"/>
              </a:rPr>
              <a:t> of </a:t>
            </a:r>
            <a:r>
              <a:rPr lang="ro" sz="1200" b="0" err="1">
                <a:latin typeface="Arial"/>
                <a:cs typeface="Arial"/>
              </a:rPr>
              <a:t>the</a:t>
            </a:r>
            <a:r>
              <a:rPr lang="ro" sz="1200" b="0">
                <a:latin typeface="Arial"/>
                <a:cs typeface="Arial"/>
              </a:rPr>
              <a:t> </a:t>
            </a:r>
            <a:r>
              <a:rPr lang="ro" sz="1200" b="0" err="1">
                <a:latin typeface="Arial"/>
                <a:cs typeface="Arial"/>
              </a:rPr>
              <a:t>factors</a:t>
            </a:r>
            <a:r>
              <a:rPr lang="ro" sz="1200" b="0">
                <a:latin typeface="Arial"/>
                <a:cs typeface="Arial"/>
              </a:rPr>
              <a:t> </a:t>
            </a:r>
            <a:r>
              <a:rPr lang="ro" sz="1200" b="0" err="1">
                <a:latin typeface="Arial"/>
                <a:cs typeface="Arial"/>
              </a:rPr>
              <a:t>that</a:t>
            </a:r>
            <a:r>
              <a:rPr lang="ro" sz="1200" b="0">
                <a:latin typeface="Arial"/>
                <a:cs typeface="Arial"/>
              </a:rPr>
              <a:t> </a:t>
            </a:r>
            <a:r>
              <a:rPr lang="ro" sz="1200" b="0" err="1">
                <a:latin typeface="Arial"/>
                <a:cs typeface="Arial"/>
              </a:rPr>
              <a:t>contribute</a:t>
            </a:r>
            <a:r>
              <a:rPr lang="ro" sz="1200" b="0">
                <a:latin typeface="Arial"/>
                <a:cs typeface="Arial"/>
              </a:rPr>
              <a:t> </a:t>
            </a:r>
            <a:r>
              <a:rPr lang="ro" sz="1200" b="0" err="1">
                <a:latin typeface="Arial"/>
                <a:cs typeface="Arial"/>
              </a:rPr>
              <a:t>to</a:t>
            </a:r>
            <a:r>
              <a:rPr lang="ro" sz="1200" b="0">
                <a:latin typeface="Arial"/>
                <a:cs typeface="Arial"/>
              </a:rPr>
              <a:t> a </a:t>
            </a:r>
            <a:r>
              <a:rPr lang="ro" sz="1200" b="0" err="1">
                <a:latin typeface="Arial"/>
                <a:cs typeface="Arial"/>
              </a:rPr>
              <a:t>burnout</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culture</a:t>
            </a:r>
            <a:r>
              <a:rPr lang="ro" sz="1200" b="0">
                <a:latin typeface="Arial"/>
                <a:cs typeface="Arial"/>
              </a:rPr>
              <a:t>. </a:t>
            </a:r>
            <a:r>
              <a:rPr lang="ro" sz="1200" b="0" err="1">
                <a:latin typeface="Arial"/>
                <a:cs typeface="Arial"/>
              </a:rPr>
              <a:t>Toxicity</a:t>
            </a:r>
            <a:r>
              <a:rPr lang="ro" sz="1200" b="0">
                <a:latin typeface="Arial"/>
                <a:cs typeface="Arial"/>
              </a:rPr>
              <a:t> in </a:t>
            </a:r>
            <a:r>
              <a:rPr lang="ro" sz="1200" b="0" err="1">
                <a:latin typeface="Arial"/>
                <a:cs typeface="Arial"/>
              </a:rPr>
              <a:t>the</a:t>
            </a:r>
            <a:r>
              <a:rPr lang="ro" sz="1200" b="0">
                <a:latin typeface="Arial"/>
                <a:cs typeface="Arial"/>
              </a:rPr>
              <a:t> </a:t>
            </a:r>
            <a:r>
              <a:rPr lang="ro" sz="1200" b="0" err="1">
                <a:latin typeface="Arial"/>
                <a:cs typeface="Arial"/>
              </a:rPr>
              <a:t>workplace</a:t>
            </a:r>
            <a:r>
              <a:rPr lang="ro" sz="1200" b="0">
                <a:latin typeface="Arial"/>
                <a:cs typeface="Arial"/>
              </a:rPr>
              <a:t> </a:t>
            </a:r>
            <a:r>
              <a:rPr lang="ro" sz="1200" b="0" err="1">
                <a:latin typeface="Arial"/>
                <a:cs typeface="Arial"/>
              </a:rPr>
              <a:t>also</a:t>
            </a:r>
            <a:r>
              <a:rPr lang="ro" sz="1200" b="0">
                <a:latin typeface="Arial"/>
                <a:cs typeface="Arial"/>
              </a:rPr>
              <a:t> </a:t>
            </a:r>
            <a:r>
              <a:rPr lang="ro" sz="1200" b="0" err="1">
                <a:latin typeface="Arial"/>
                <a:cs typeface="Arial"/>
              </a:rPr>
              <a:t>involves</a:t>
            </a:r>
            <a:r>
              <a:rPr lang="ro" sz="1200" b="0">
                <a:latin typeface="Arial"/>
                <a:cs typeface="Arial"/>
              </a:rPr>
              <a:t> </a:t>
            </a:r>
            <a:r>
              <a:rPr lang="ro" sz="1200" b="0" err="1">
                <a:latin typeface="Arial"/>
                <a:cs typeface="Arial"/>
              </a:rPr>
              <a:t>inadequate</a:t>
            </a:r>
            <a:r>
              <a:rPr lang="ro" sz="1200" b="0">
                <a:latin typeface="Arial"/>
                <a:cs typeface="Arial"/>
              </a:rPr>
              <a:t> leadership, </a:t>
            </a:r>
            <a:r>
              <a:rPr lang="ro" sz="1200" b="0" err="1">
                <a:latin typeface="Arial"/>
                <a:cs typeface="Arial"/>
              </a:rPr>
              <a:t>weak</a:t>
            </a:r>
            <a:r>
              <a:rPr lang="ro" sz="1200" b="0">
                <a:latin typeface="Arial"/>
                <a:cs typeface="Arial"/>
              </a:rPr>
              <a:t> management </a:t>
            </a:r>
            <a:r>
              <a:rPr lang="ro" sz="1200" b="0" err="1">
                <a:latin typeface="Arial"/>
                <a:cs typeface="Arial"/>
              </a:rPr>
              <a:t>abilities</a:t>
            </a:r>
            <a:r>
              <a:rPr lang="ro" sz="1200" b="0">
                <a:cs typeface="Calibri"/>
              </a:rPr>
              <a:t>, </a:t>
            </a:r>
            <a:r>
              <a:rPr lang="ro" sz="1200" b="0">
                <a:latin typeface="Arial"/>
                <a:cs typeface="Arial"/>
              </a:rPr>
              <a:t>a lax code of </a:t>
            </a:r>
            <a:r>
              <a:rPr lang="ro" sz="1200" b="0" err="1">
                <a:latin typeface="Arial"/>
                <a:cs typeface="Arial"/>
              </a:rPr>
              <a:t>behavior</a:t>
            </a:r>
            <a:r>
              <a:rPr lang="ro" sz="1200" b="0">
                <a:latin typeface="Arial"/>
                <a:cs typeface="Arial"/>
              </a:rPr>
              <a:t>, </a:t>
            </a:r>
            <a:r>
              <a:rPr lang="ro" sz="1200" b="0" err="1">
                <a:latin typeface="Arial"/>
                <a:cs typeface="Arial"/>
              </a:rPr>
              <a:t>and</a:t>
            </a:r>
            <a:r>
              <a:rPr lang="ro" sz="1200" b="0">
                <a:latin typeface="Arial"/>
                <a:cs typeface="Arial"/>
              </a:rPr>
              <a:t> a </a:t>
            </a:r>
            <a:r>
              <a:rPr lang="ro" sz="1200" b="0" err="1">
                <a:latin typeface="Arial"/>
                <a:cs typeface="Arial"/>
              </a:rPr>
              <a:t>lack</a:t>
            </a:r>
            <a:r>
              <a:rPr lang="ro" sz="1200" b="0">
                <a:latin typeface="Arial"/>
                <a:cs typeface="Arial"/>
              </a:rPr>
              <a:t> of </a:t>
            </a:r>
            <a:r>
              <a:rPr lang="ro" sz="1200" b="0" err="1">
                <a:latin typeface="Arial"/>
                <a:cs typeface="Arial"/>
              </a:rPr>
              <a:t>communication</a:t>
            </a:r>
            <a:r>
              <a:rPr lang="ro" sz="1200" b="0">
                <a:latin typeface="Arial"/>
                <a:cs typeface="Arial"/>
              </a:rPr>
              <a:t>.</a:t>
            </a:r>
            <a:r>
              <a:rPr lang="en-US" sz="1200" b="0">
                <a:latin typeface="Arial"/>
                <a:cs typeface="Arial"/>
              </a:rPr>
              <a:t> </a:t>
            </a:r>
            <a:endParaRPr lang="en-US" sz="1200">
              <a:cs typeface="Calibri"/>
            </a:endParaRPr>
          </a:p>
        </p:txBody>
      </p:sp>
      <p:pic>
        <p:nvPicPr>
          <p:cNvPr id="14" name="Picture 14" descr="A picture containing person, indoor&#10;&#10;Description automatically generated">
            <a:extLst>
              <a:ext uri="{FF2B5EF4-FFF2-40B4-BE49-F238E27FC236}">
                <a16:creationId xmlns:a16="http://schemas.microsoft.com/office/drawing/2014/main" id="{409A9F2A-5531-4229-B435-3951D8269233}"/>
              </a:ext>
            </a:extLst>
          </p:cNvPr>
          <p:cNvPicPr>
            <a:picLocks noGrp="1" noChangeAspect="1"/>
          </p:cNvPicPr>
          <p:nvPr>
            <p:ph sz="half" idx="2"/>
          </p:nvPr>
        </p:nvPicPr>
        <p:blipFill>
          <a:blip r:embed="rId2"/>
          <a:stretch>
            <a:fillRect/>
          </a:stretch>
        </p:blipFill>
        <p:spPr>
          <a:xfrm>
            <a:off x="1570737" y="4112820"/>
            <a:ext cx="2706624" cy="1805940"/>
          </a:xfrm>
        </p:spPr>
      </p:pic>
      <p:sp>
        <p:nvSpPr>
          <p:cNvPr id="5" name="Text Placeholder 4">
            <a:extLst>
              <a:ext uri="{FF2B5EF4-FFF2-40B4-BE49-F238E27FC236}">
                <a16:creationId xmlns:a16="http://schemas.microsoft.com/office/drawing/2014/main" id="{2FAA9D8E-76FB-4517-9271-2F86C343EA88}"/>
              </a:ext>
            </a:extLst>
          </p:cNvPr>
          <p:cNvSpPr>
            <a:spLocks noGrp="1"/>
          </p:cNvSpPr>
          <p:nvPr>
            <p:ph type="body" sz="quarter" idx="3"/>
          </p:nvPr>
        </p:nvSpPr>
        <p:spPr>
          <a:xfrm>
            <a:off x="6238461" y="985425"/>
            <a:ext cx="5183188" cy="470521"/>
          </a:xfrm>
        </p:spPr>
        <p:txBody>
          <a:bodyPr>
            <a:normAutofit/>
          </a:bodyPr>
          <a:lstStyle/>
          <a:p>
            <a:r>
              <a:rPr lang="ro" sz="1200">
                <a:latin typeface="Arial"/>
                <a:ea typeface="+mn-lt"/>
                <a:cs typeface="+mn-lt"/>
              </a:rPr>
              <a:t> 3) </a:t>
            </a:r>
            <a:r>
              <a:rPr lang="ro" sz="1200" err="1">
                <a:latin typeface="Arial"/>
                <a:ea typeface="+mn-lt"/>
                <a:cs typeface="+mn-lt"/>
              </a:rPr>
              <a:t>Poor</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endParaRPr lang="en-US" sz="1200"/>
          </a:p>
        </p:txBody>
      </p:sp>
      <p:sp>
        <p:nvSpPr>
          <p:cNvPr id="6" name="Content Placeholder 5">
            <a:extLst>
              <a:ext uri="{FF2B5EF4-FFF2-40B4-BE49-F238E27FC236}">
                <a16:creationId xmlns:a16="http://schemas.microsoft.com/office/drawing/2014/main" id="{ECBEF4D1-4AAE-4F01-8BEB-74A54393CFE0}"/>
              </a:ext>
            </a:extLst>
          </p:cNvPr>
          <p:cNvSpPr>
            <a:spLocks noGrp="1"/>
          </p:cNvSpPr>
          <p:nvPr>
            <p:ph sz="quarter" idx="4"/>
          </p:nvPr>
        </p:nvSpPr>
        <p:spPr>
          <a:xfrm>
            <a:off x="6172200" y="1455947"/>
            <a:ext cx="5183188" cy="4462813"/>
          </a:xfrm>
        </p:spPr>
        <p:txBody>
          <a:bodyPr vert="horz" lIns="91440" tIns="45720" rIns="91440" bIns="45720" rtlCol="0" anchor="t">
            <a:noAutofit/>
          </a:bodyPr>
          <a:lstStyle/>
          <a:p>
            <a:pPr marL="0" indent="0">
              <a:buNone/>
            </a:pPr>
            <a:r>
              <a:rPr lang="ro" sz="1200" dirty="0">
                <a:latin typeface="Arial"/>
                <a:ea typeface="+mn-lt"/>
                <a:cs typeface="+mn-lt"/>
              </a:rPr>
              <a:t>Working conditions are at the heart of paid work and labor relations. Working conditions, in the broadest sense, encompass a wide range of concerns, from working hours, rest times and working hours, pay scales and physical and mental stressors which are also a significant component. of the office environment.</a:t>
            </a:r>
            <a:r>
              <a:rPr lang="en-US" sz="1200" dirty="0">
                <a:latin typeface="Arial"/>
                <a:ea typeface="+mn-lt"/>
                <a:cs typeface="+mn-lt"/>
              </a:rPr>
              <a:t> </a:t>
            </a:r>
            <a:endParaRPr lang="en-US" sz="1200" dirty="0">
              <a:latin typeface="Arial"/>
              <a:cs typeface="Calibri" panose="020F0502020204030204"/>
            </a:endParaRPr>
          </a:p>
          <a:p>
            <a:pPr marL="0" indent="0">
              <a:buNone/>
            </a:pPr>
            <a:r>
              <a:rPr lang="ro" sz="1200" dirty="0">
                <a:latin typeface="Arial"/>
                <a:ea typeface="+mn-lt"/>
                <a:cs typeface="+mn-lt"/>
              </a:rPr>
              <a:t>Poor working conditions favor an environment that reduces employee productivity. Unproductive staff is slow and demotivating, slowing down the growth of the organization. So, in the long run, maintaining attractive working conditions has benefited both the health and social care institution and the employees.</a:t>
            </a:r>
            <a:r>
              <a:rPr lang="en-US" sz="1200" dirty="0">
                <a:latin typeface="Arial"/>
                <a:ea typeface="+mn-lt"/>
                <a:cs typeface="+mn-lt"/>
              </a:rPr>
              <a:t> </a:t>
            </a:r>
            <a:endParaRPr lang="en-US" sz="1200" dirty="0">
              <a:latin typeface="Arial"/>
              <a:cs typeface="Arial"/>
            </a:endParaRPr>
          </a:p>
          <a:p>
            <a:pPr marL="0" indent="0">
              <a:buNone/>
            </a:pPr>
            <a:r>
              <a:rPr lang="ro" sz="1200" dirty="0">
                <a:latin typeface="Arial"/>
                <a:ea typeface="+mn-lt"/>
                <a:cs typeface="+mn-lt"/>
              </a:rPr>
              <a:t>Working conditions are in principle the expectations, environment and circumstances of a work that have a direct influence on the pleasure and activity of its employees. Various care centers are usually in competition that provide attractive conditions to keep good resources for the institution.</a:t>
            </a:r>
            <a:r>
              <a:rPr lang="en-US" sz="1200" dirty="0">
                <a:latin typeface="Arial"/>
                <a:ea typeface="+mn-lt"/>
                <a:cs typeface="+mn-lt"/>
              </a:rPr>
              <a:t> </a:t>
            </a:r>
            <a:endParaRPr lang="en-US" sz="1200" dirty="0">
              <a:latin typeface="Arial"/>
              <a:cs typeface="Arial"/>
            </a:endParaRPr>
          </a:p>
          <a:p>
            <a:pPr marL="0" indent="0">
              <a:buNone/>
            </a:pPr>
            <a:r>
              <a:rPr lang="ro" sz="1200" dirty="0">
                <a:latin typeface="Arial"/>
                <a:ea typeface="+mn-lt"/>
                <a:cs typeface="+mn-lt"/>
              </a:rPr>
              <a:t>The following are the most prevalent working circumstances that should be addressed:</a:t>
            </a:r>
            <a:r>
              <a:rPr lang="en-US" sz="1200" dirty="0">
                <a:latin typeface="Arial"/>
                <a:ea typeface="+mn-lt"/>
                <a:cs typeface="+mn-lt"/>
              </a:rPr>
              <a:t> </a:t>
            </a:r>
            <a:endParaRPr lang="en-US" sz="1200" dirty="0">
              <a:latin typeface="Arial"/>
              <a:ea typeface="+mn-lt"/>
              <a:cs typeface="Arial"/>
            </a:endParaRPr>
          </a:p>
          <a:p>
            <a:pPr marL="0" indent="0">
              <a:buNone/>
            </a:pPr>
            <a:r>
              <a:rPr lang="ro" sz="1200" dirty="0">
                <a:latin typeface="Arial"/>
                <a:ea typeface="+mn-lt"/>
                <a:cs typeface="+mn-lt"/>
              </a:rPr>
              <a:t>- Factors affecting hygiene</a:t>
            </a:r>
            <a:r>
              <a:rPr lang="en-US" sz="1200" dirty="0">
                <a:latin typeface="Arial"/>
                <a:ea typeface="+mn-lt"/>
                <a:cs typeface="+mn-lt"/>
              </a:rPr>
              <a:t> ; </a:t>
            </a:r>
            <a:r>
              <a:rPr lang="ro" sz="1200" dirty="0">
                <a:latin typeface="Arial"/>
                <a:ea typeface="+mn-lt"/>
                <a:cs typeface="+mn-lt"/>
              </a:rPr>
              <a:t>- Health and security</a:t>
            </a:r>
            <a:r>
              <a:rPr lang="en-US" sz="1200" dirty="0">
                <a:latin typeface="Arial"/>
                <a:ea typeface="+mn-lt"/>
                <a:cs typeface="+mn-lt"/>
              </a:rPr>
              <a:t> ;  </a:t>
            </a:r>
            <a:r>
              <a:rPr lang="ro" sz="1200" dirty="0">
                <a:latin typeface="Arial"/>
                <a:ea typeface="+mn-lt"/>
                <a:cs typeface="+mn-lt"/>
              </a:rPr>
              <a:t>- Remuneration ; </a:t>
            </a:r>
            <a:endParaRPr lang="en-US" sz="1200" dirty="0">
              <a:latin typeface="Arial"/>
              <a:ea typeface="+mn-lt"/>
              <a:cs typeface="Arial"/>
            </a:endParaRPr>
          </a:p>
          <a:p>
            <a:pPr marL="0" indent="0">
              <a:buNone/>
            </a:pPr>
            <a:r>
              <a:rPr lang="ro" sz="1200" dirty="0">
                <a:latin typeface="Arial"/>
                <a:ea typeface="+mn-lt"/>
                <a:cs typeface="+mn-lt"/>
              </a:rPr>
              <a:t>-Employee advantages</a:t>
            </a:r>
            <a:r>
              <a:rPr lang="en-US" sz="1200" dirty="0">
                <a:latin typeface="Arial"/>
                <a:ea typeface="+mn-lt"/>
                <a:cs typeface="+mn-lt"/>
              </a:rPr>
              <a:t> ; </a:t>
            </a:r>
            <a:r>
              <a:rPr lang="ro" sz="1200" dirty="0">
                <a:latin typeface="Arial"/>
                <a:ea typeface="+mn-lt"/>
                <a:cs typeface="+mn-lt"/>
              </a:rPr>
              <a:t>- Workload</a:t>
            </a:r>
            <a:r>
              <a:rPr lang="en-US" sz="1200" dirty="0">
                <a:latin typeface="Arial"/>
                <a:ea typeface="+mn-lt"/>
                <a:cs typeface="+mn-lt"/>
              </a:rPr>
              <a:t> ;</a:t>
            </a:r>
            <a:r>
              <a:rPr lang="ro" sz="1200" dirty="0">
                <a:latin typeface="Arial"/>
                <a:ea typeface="+mn-lt"/>
                <a:cs typeface="+mn-lt"/>
              </a:rPr>
              <a:t>- Workplace stress</a:t>
            </a:r>
            <a:r>
              <a:rPr lang="en-US" sz="1200" dirty="0">
                <a:latin typeface="Arial"/>
                <a:ea typeface="+mn-lt"/>
                <a:cs typeface="+mn-lt"/>
              </a:rPr>
              <a:t> ;</a:t>
            </a:r>
            <a:r>
              <a:rPr lang="ro" sz="1200" dirty="0">
                <a:latin typeface="Arial"/>
                <a:ea typeface="+mn-lt"/>
                <a:cs typeface="+mn-lt"/>
              </a:rPr>
              <a:t>- Work-life integration</a:t>
            </a:r>
            <a:r>
              <a:rPr lang="en-US" sz="1200" dirty="0">
                <a:latin typeface="Arial"/>
                <a:ea typeface="+mn-lt"/>
                <a:cs typeface="+mn-lt"/>
              </a:rPr>
              <a:t> ; </a:t>
            </a:r>
            <a:r>
              <a:rPr lang="ro" sz="1200" dirty="0">
                <a:latin typeface="Arial"/>
                <a:ea typeface="+mn-lt"/>
                <a:cs typeface="+mn-lt"/>
              </a:rPr>
              <a:t>- Travel and commuting </a:t>
            </a:r>
            <a:r>
              <a:rPr lang="en-US" sz="1200" dirty="0">
                <a:latin typeface="Arial"/>
                <a:ea typeface="+mn-lt"/>
                <a:cs typeface="+mn-lt"/>
              </a:rPr>
              <a:t> ;</a:t>
            </a:r>
            <a:r>
              <a:rPr lang="ro" sz="1200" dirty="0">
                <a:latin typeface="Arial"/>
                <a:ea typeface="+mn-lt"/>
                <a:cs typeface="+mn-lt"/>
              </a:rPr>
              <a:t>- Organizational culture</a:t>
            </a:r>
            <a:r>
              <a:rPr lang="en-US" sz="1200" dirty="0">
                <a:latin typeface="Arial"/>
                <a:ea typeface="+mn-lt"/>
                <a:cs typeface="+mn-lt"/>
              </a:rPr>
              <a:t> ; </a:t>
            </a:r>
            <a:r>
              <a:rPr lang="ro" sz="1200" dirty="0">
                <a:latin typeface="Arial"/>
                <a:ea typeface="+mn-lt"/>
                <a:cs typeface="+mn-lt"/>
              </a:rPr>
              <a:t>- Management of performance</a:t>
            </a:r>
            <a:r>
              <a:rPr lang="en-US" sz="1200" dirty="0">
                <a:latin typeface="Arial"/>
                <a:ea typeface="+mn-lt"/>
                <a:cs typeface="+mn-lt"/>
              </a:rPr>
              <a:t> </a:t>
            </a:r>
            <a:endParaRPr lang="ro" dirty="0">
              <a:ea typeface="+mn-lt"/>
              <a:cs typeface="+mn-lt"/>
            </a:endParaRPr>
          </a:p>
          <a:p>
            <a:pPr marL="0" indent="0">
              <a:buNone/>
            </a:pPr>
            <a:endParaRPr lang="en-US" sz="1200" dirty="0">
              <a:latin typeface="Arial"/>
              <a:cs typeface="Calibri"/>
            </a:endParaRPr>
          </a:p>
        </p:txBody>
      </p:sp>
    </p:spTree>
    <p:extLst>
      <p:ext uri="{BB962C8B-B14F-4D97-AF65-F5344CB8AC3E}">
        <p14:creationId xmlns:p14="http://schemas.microsoft.com/office/powerpoint/2010/main" val="2376787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DCEB-BE8F-48BE-BF10-876440F2089C}"/>
              </a:ext>
            </a:extLst>
          </p:cNvPr>
          <p:cNvSpPr>
            <a:spLocks noGrp="1"/>
          </p:cNvSpPr>
          <p:nvPr>
            <p:ph type="title"/>
          </p:nvPr>
        </p:nvSpPr>
        <p:spPr>
          <a:xfrm>
            <a:off x="839788" y="365125"/>
            <a:ext cx="10515600" cy="972172"/>
          </a:xfrm>
        </p:spPr>
        <p:txBody>
          <a:bodyPr/>
          <a:lstStyle/>
          <a:p>
            <a:r>
              <a:rPr lang="ro" sz="2800" b="1">
                <a:latin typeface="Arial"/>
                <a:ea typeface="+mj-lt"/>
                <a:cs typeface="+mj-lt"/>
              </a:rPr>
              <a:t>The </a:t>
            </a:r>
            <a:r>
              <a:rPr lang="ro" sz="2800" b="1" err="1">
                <a:latin typeface="Arial"/>
                <a:ea typeface="+mj-lt"/>
                <a:cs typeface="+mj-lt"/>
              </a:rPr>
              <a:t>types</a:t>
            </a:r>
            <a:r>
              <a:rPr lang="ro" sz="2800" b="1">
                <a:latin typeface="Arial"/>
                <a:ea typeface="+mj-lt"/>
                <a:cs typeface="+mj-lt"/>
              </a:rPr>
              <a:t> of </a:t>
            </a:r>
            <a:r>
              <a:rPr lang="ro" sz="2800" b="1" err="1">
                <a:latin typeface="Arial"/>
                <a:ea typeface="+mj-lt"/>
                <a:cs typeface="+mj-lt"/>
              </a:rPr>
              <a:t>roles</a:t>
            </a:r>
            <a:r>
              <a:rPr lang="ro" sz="2800" b="1">
                <a:latin typeface="Arial"/>
                <a:ea typeface="+mj-lt"/>
                <a:cs typeface="+mj-lt"/>
              </a:rPr>
              <a:t> </a:t>
            </a:r>
            <a:r>
              <a:rPr lang="ro" sz="2800" b="1" err="1">
                <a:latin typeface="Arial"/>
                <a:ea typeface="+mj-lt"/>
                <a:cs typeface="+mj-lt"/>
              </a:rPr>
              <a:t>that</a:t>
            </a:r>
            <a:r>
              <a:rPr lang="ro" sz="2800" b="1">
                <a:latin typeface="Arial"/>
                <a:ea typeface="+mj-lt"/>
                <a:cs typeface="+mj-lt"/>
              </a:rPr>
              <a:t> are </a:t>
            </a:r>
            <a:r>
              <a:rPr lang="ro" sz="2800" b="1" err="1">
                <a:latin typeface="Arial"/>
                <a:ea typeface="+mj-lt"/>
                <a:cs typeface="+mj-lt"/>
              </a:rPr>
              <a:t>needed</a:t>
            </a:r>
            <a:r>
              <a:rPr lang="ro" sz="2800" b="1">
                <a:latin typeface="Arial"/>
                <a:ea typeface="+mj-lt"/>
                <a:cs typeface="+mj-lt"/>
              </a:rPr>
              <a:t> </a:t>
            </a:r>
            <a:r>
              <a:rPr lang="ro" sz="2800" b="1" err="1">
                <a:latin typeface="Arial"/>
                <a:ea typeface="+mj-lt"/>
                <a:cs typeface="+mj-lt"/>
              </a:rPr>
              <a:t>to</a:t>
            </a:r>
            <a:r>
              <a:rPr lang="ro" sz="2800" b="1">
                <a:latin typeface="Arial"/>
                <a:ea typeface="+mj-lt"/>
                <a:cs typeface="+mj-lt"/>
              </a:rPr>
              <a:t> create a </a:t>
            </a:r>
            <a:r>
              <a:rPr lang="ro" sz="2800" b="1" err="1">
                <a:latin typeface="Arial"/>
                <a:ea typeface="+mj-lt"/>
                <a:cs typeface="+mj-lt"/>
              </a:rPr>
              <a:t>cohesive</a:t>
            </a:r>
            <a:r>
              <a:rPr lang="ro" sz="2800" b="1">
                <a:latin typeface="Arial"/>
                <a:ea typeface="+mj-lt"/>
                <a:cs typeface="+mj-lt"/>
              </a:rPr>
              <a:t> </a:t>
            </a:r>
            <a:r>
              <a:rPr lang="ro" sz="2800" b="1" err="1">
                <a:latin typeface="Arial"/>
                <a:ea typeface="+mj-lt"/>
                <a:cs typeface="+mj-lt"/>
              </a:rPr>
              <a:t>and</a:t>
            </a:r>
            <a:r>
              <a:rPr lang="ro" sz="2800" b="1">
                <a:latin typeface="Arial"/>
                <a:ea typeface="+mj-lt"/>
                <a:cs typeface="+mj-lt"/>
              </a:rPr>
              <a:t>  </a:t>
            </a:r>
            <a:r>
              <a:rPr lang="ro" sz="2800" b="1" err="1">
                <a:latin typeface="Arial"/>
                <a:ea typeface="+mj-lt"/>
                <a:cs typeface="+mj-lt"/>
              </a:rPr>
              <a:t>effective</a:t>
            </a:r>
            <a:r>
              <a:rPr lang="ro" sz="2800" b="1">
                <a:latin typeface="Arial"/>
                <a:ea typeface="+mj-lt"/>
                <a:cs typeface="+mj-lt"/>
              </a:rPr>
              <a:t> team</a:t>
            </a:r>
            <a:r>
              <a:rPr lang="en-US" sz="2800">
                <a:latin typeface="Arial"/>
                <a:ea typeface="+mj-lt"/>
                <a:cs typeface="+mj-lt"/>
              </a:rPr>
              <a:t> </a:t>
            </a:r>
            <a:endParaRPr lang="en-US" sz="2800">
              <a:latin typeface="Arial"/>
            </a:endParaRPr>
          </a:p>
        </p:txBody>
      </p:sp>
      <p:sp>
        <p:nvSpPr>
          <p:cNvPr id="3" name="Text Placeholder 2">
            <a:extLst>
              <a:ext uri="{FF2B5EF4-FFF2-40B4-BE49-F238E27FC236}">
                <a16:creationId xmlns:a16="http://schemas.microsoft.com/office/drawing/2014/main" id="{15BB8163-0A52-4640-BA3D-7672BA83F270}"/>
              </a:ext>
            </a:extLst>
          </p:cNvPr>
          <p:cNvSpPr>
            <a:spLocks noGrp="1"/>
          </p:cNvSpPr>
          <p:nvPr>
            <p:ph type="body" idx="1"/>
          </p:nvPr>
        </p:nvSpPr>
        <p:spPr>
          <a:xfrm>
            <a:off x="707266" y="1504467"/>
            <a:ext cx="5157787" cy="603043"/>
          </a:xfrm>
        </p:spPr>
        <p:txBody>
          <a:bodyPr>
            <a:normAutofit lnSpcReduction="10000"/>
          </a:bodyPr>
          <a:lstStyle/>
          <a:p>
            <a:r>
              <a:rPr lang="ro">
                <a:latin typeface="Arial"/>
                <a:cs typeface="Arial"/>
              </a:rPr>
              <a:t>              </a:t>
            </a:r>
            <a:r>
              <a:rPr lang="ro" err="1">
                <a:latin typeface="Arial"/>
                <a:cs typeface="Arial"/>
              </a:rPr>
              <a:t>Types</a:t>
            </a:r>
            <a:r>
              <a:rPr lang="ro">
                <a:latin typeface="Arial"/>
                <a:cs typeface="Arial"/>
              </a:rPr>
              <a:t> of </a:t>
            </a:r>
            <a:r>
              <a:rPr lang="ro" err="1">
                <a:latin typeface="Arial"/>
                <a:cs typeface="Arial"/>
              </a:rPr>
              <a:t>roles</a:t>
            </a:r>
            <a:endParaRPr lang="en-US" err="1"/>
          </a:p>
        </p:txBody>
      </p:sp>
      <p:sp>
        <p:nvSpPr>
          <p:cNvPr id="4" name="Content Placeholder 3">
            <a:extLst>
              <a:ext uri="{FF2B5EF4-FFF2-40B4-BE49-F238E27FC236}">
                <a16:creationId xmlns:a16="http://schemas.microsoft.com/office/drawing/2014/main" id="{0E278B1B-9933-42BD-A071-1C05E7271022}"/>
              </a:ext>
            </a:extLst>
          </p:cNvPr>
          <p:cNvSpPr>
            <a:spLocks noGrp="1"/>
          </p:cNvSpPr>
          <p:nvPr>
            <p:ph sz="half" idx="2"/>
          </p:nvPr>
        </p:nvSpPr>
        <p:spPr>
          <a:xfrm>
            <a:off x="1038571" y="2538207"/>
            <a:ext cx="4495179" cy="3761891"/>
          </a:xfrm>
        </p:spPr>
        <p:txBody>
          <a:bodyPr vert="horz" lIns="91440" tIns="45720" rIns="91440" bIns="45720" rtlCol="0" anchor="t">
            <a:normAutofit fontScale="92500" lnSpcReduction="20000"/>
          </a:bodyPr>
          <a:lstStyle/>
          <a:p>
            <a:pPr marL="0" indent="0">
              <a:buNone/>
            </a:pP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many</a:t>
            </a:r>
            <a:r>
              <a:rPr lang="ro" sz="1400">
                <a:latin typeface="Arial"/>
                <a:ea typeface="+mn-lt"/>
                <a:cs typeface="+mn-lt"/>
              </a:rPr>
              <a:t> </a:t>
            </a:r>
            <a:r>
              <a:rPr lang="ro" sz="1400" err="1">
                <a:latin typeface="Arial"/>
                <a:ea typeface="+mn-lt"/>
                <a:cs typeface="+mn-lt"/>
              </a:rPr>
              <a:t>ways</a:t>
            </a:r>
            <a:r>
              <a:rPr lang="ro" sz="1400">
                <a:latin typeface="Arial"/>
                <a:ea typeface="+mn-lt"/>
                <a:cs typeface="+mn-lt"/>
              </a:rPr>
              <a:t> </a:t>
            </a:r>
            <a:r>
              <a:rPr lang="ro" sz="1400" err="1">
                <a:latin typeface="Arial"/>
                <a:ea typeface="+mn-lt"/>
                <a:cs typeface="+mn-lt"/>
              </a:rPr>
              <a:t>which</a:t>
            </a:r>
            <a:r>
              <a:rPr lang="ro" sz="1400">
                <a:latin typeface="Arial"/>
                <a:ea typeface="+mn-lt"/>
                <a:cs typeface="+mn-lt"/>
              </a:rPr>
              <a:t> </a:t>
            </a:r>
            <a:r>
              <a:rPr lang="ro" sz="1400" err="1">
                <a:latin typeface="Arial"/>
                <a:ea typeface="+mn-lt"/>
                <a:cs typeface="+mn-lt"/>
              </a:rPr>
              <a:t>helps</a:t>
            </a:r>
            <a:r>
              <a:rPr lang="ro" sz="1400">
                <a:latin typeface="Arial"/>
                <a:ea typeface="+mn-lt"/>
                <a:cs typeface="+mn-lt"/>
              </a:rPr>
              <a:t> </a:t>
            </a:r>
            <a:r>
              <a:rPr lang="ro" sz="1400" err="1">
                <a:latin typeface="Arial"/>
                <a:ea typeface="+mn-lt"/>
                <a:cs typeface="+mn-lt"/>
              </a:rPr>
              <a:t>us</a:t>
            </a:r>
            <a:r>
              <a:rPr lang="ro" sz="1400">
                <a:latin typeface="Arial"/>
                <a:ea typeface="+mn-lt"/>
                <a:cs typeface="+mn-lt"/>
              </a:rPr>
              <a:t> </a:t>
            </a:r>
            <a:r>
              <a:rPr lang="ro" sz="1400" err="1">
                <a:latin typeface="Arial"/>
                <a:ea typeface="+mn-lt"/>
                <a:cs typeface="+mn-lt"/>
              </a:rPr>
              <a:t>to</a:t>
            </a:r>
            <a:r>
              <a:rPr lang="ro" sz="1400">
                <a:latin typeface="Arial"/>
                <a:ea typeface="+mn-lt"/>
                <a:cs typeface="+mn-lt"/>
              </a:rPr>
              <a:t> </a:t>
            </a:r>
            <a:r>
              <a:rPr lang="ro" sz="1400" err="1">
                <a:latin typeface="Arial"/>
                <a:ea typeface="+mn-lt"/>
                <a:cs typeface="+mn-lt"/>
              </a:rPr>
              <a:t>build</a:t>
            </a:r>
            <a:r>
              <a:rPr lang="ro" sz="1400">
                <a:latin typeface="Arial"/>
                <a:ea typeface="+mn-lt"/>
                <a:cs typeface="+mn-lt"/>
              </a:rPr>
              <a:t> a </a:t>
            </a:r>
            <a:r>
              <a:rPr lang="ro" sz="1400" err="1">
                <a:latin typeface="Arial"/>
                <a:ea typeface="+mn-lt"/>
                <a:cs typeface="+mn-lt"/>
              </a:rPr>
              <a:t>cohesitive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like</a:t>
            </a:r>
            <a:r>
              <a:rPr lang="ro" sz="1400">
                <a:latin typeface="Arial"/>
                <a:ea typeface="+mn-lt"/>
                <a:cs typeface="+mn-lt"/>
              </a:rPr>
              <a:t>: </a:t>
            </a:r>
            <a:endParaRPr lang="en-US" sz="1400">
              <a:latin typeface="Arial"/>
              <a:cs typeface="Calibri" panose="020F0502020204030204"/>
            </a:endParaRPr>
          </a:p>
          <a:p>
            <a:pPr marL="0" indent="0">
              <a:buNone/>
            </a:pPr>
            <a:r>
              <a:rPr lang="ro" sz="1400" err="1">
                <a:latin typeface="Arial"/>
                <a:ea typeface="+mn-lt"/>
                <a:cs typeface="+mn-lt"/>
              </a:rPr>
              <a:t>Make</a:t>
            </a:r>
            <a:r>
              <a:rPr lang="ro" sz="1400">
                <a:latin typeface="Arial"/>
                <a:ea typeface="+mn-lt"/>
                <a:cs typeface="+mn-lt"/>
              </a:rPr>
              <a:t> a </a:t>
            </a:r>
            <a:r>
              <a:rPr lang="ro" sz="1400" err="1">
                <a:latin typeface="Arial"/>
                <a:ea typeface="+mn-lt"/>
                <a:cs typeface="+mn-lt"/>
              </a:rPr>
              <a:t>mission</a:t>
            </a:r>
            <a:r>
              <a:rPr lang="ro" sz="1400">
                <a:latin typeface="Arial"/>
                <a:ea typeface="+mn-lt"/>
                <a:cs typeface="+mn-lt"/>
              </a:rPr>
              <a:t> </a:t>
            </a:r>
            <a:r>
              <a:rPr lang="ro" sz="1400" err="1">
                <a:latin typeface="Arial"/>
                <a:ea typeface="+mn-lt"/>
                <a:cs typeface="+mn-lt"/>
              </a:rPr>
              <a:t>statement</a:t>
            </a:r>
            <a:r>
              <a:rPr lang="ro" sz="1400">
                <a:latin typeface="Arial"/>
                <a:ea typeface="+mn-lt"/>
                <a:cs typeface="+mn-lt"/>
              </a:rPr>
              <a:t>. The </a:t>
            </a:r>
            <a:r>
              <a:rPr lang="ro" sz="1400" err="1">
                <a:latin typeface="Arial"/>
                <a:ea typeface="+mn-lt"/>
                <a:cs typeface="+mn-lt"/>
              </a:rPr>
              <a:t>purpose</a:t>
            </a:r>
            <a:r>
              <a:rPr lang="ro" sz="1400">
                <a:latin typeface="Arial"/>
                <a:ea typeface="+mn-lt"/>
                <a:cs typeface="+mn-lt"/>
              </a:rPr>
              <a:t> of </a:t>
            </a:r>
            <a:r>
              <a:rPr lang="ro" sz="1400" err="1">
                <a:latin typeface="Arial"/>
                <a:ea typeface="+mn-lt"/>
                <a:cs typeface="+mn-lt"/>
              </a:rPr>
              <a:t>the</a:t>
            </a:r>
            <a:r>
              <a:rPr lang="ro" sz="1400">
                <a:latin typeface="Arial"/>
                <a:ea typeface="+mn-lt"/>
                <a:cs typeface="+mn-lt"/>
              </a:rPr>
              <a:t> team </a:t>
            </a:r>
            <a:r>
              <a:rPr lang="ro" sz="1400" err="1">
                <a:latin typeface="Arial"/>
                <a:ea typeface="+mn-lt"/>
                <a:cs typeface="+mn-lt"/>
              </a:rPr>
              <a:t>is</a:t>
            </a:r>
            <a:r>
              <a:rPr lang="ro" sz="1400">
                <a:latin typeface="Arial"/>
                <a:ea typeface="+mn-lt"/>
                <a:cs typeface="+mn-lt"/>
              </a:rPr>
              <a:t>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most</a:t>
            </a:r>
            <a:r>
              <a:rPr lang="ro" sz="1400">
                <a:latin typeface="Arial"/>
                <a:ea typeface="+mn-lt"/>
                <a:cs typeface="+mn-lt"/>
              </a:rPr>
              <a:t> crucial element </a:t>
            </a:r>
            <a:r>
              <a:rPr lang="ro" sz="1400" err="1">
                <a:latin typeface="Arial"/>
                <a:ea typeface="+mn-lt"/>
                <a:cs typeface="+mn-lt"/>
              </a:rPr>
              <a:t>to</a:t>
            </a:r>
            <a:r>
              <a:rPr lang="ro" sz="1400">
                <a:latin typeface="Arial"/>
                <a:ea typeface="+mn-lt"/>
                <a:cs typeface="+mn-lt"/>
              </a:rPr>
              <a:t> consider </a:t>
            </a:r>
            <a:r>
              <a:rPr lang="ro" sz="1400" err="1">
                <a:latin typeface="Arial"/>
                <a:ea typeface="+mn-lt"/>
                <a:cs typeface="+mn-lt"/>
              </a:rPr>
              <a:t>when</a:t>
            </a:r>
            <a:r>
              <a:rPr lang="ro" sz="1400">
                <a:latin typeface="Arial"/>
                <a:ea typeface="+mn-lt"/>
                <a:cs typeface="+mn-lt"/>
              </a:rPr>
              <a:t> </a:t>
            </a:r>
            <a:r>
              <a:rPr lang="ro" sz="1400" err="1">
                <a:latin typeface="Arial"/>
                <a:ea typeface="+mn-lt"/>
                <a:cs typeface="+mn-lt"/>
              </a:rPr>
              <a:t>selecting</a:t>
            </a:r>
            <a:r>
              <a:rPr lang="ro" sz="1400">
                <a:latin typeface="Arial"/>
                <a:ea typeface="+mn-lt"/>
                <a:cs typeface="+mn-lt"/>
              </a:rPr>
              <a:t> </a:t>
            </a:r>
            <a:r>
              <a:rPr lang="ro" sz="1400" err="1">
                <a:latin typeface="Arial"/>
                <a:ea typeface="+mn-lt"/>
                <a:cs typeface="+mn-lt"/>
              </a:rPr>
              <a:t>individuals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Look for </a:t>
            </a:r>
            <a:r>
              <a:rPr lang="ro" sz="1400" err="1">
                <a:latin typeface="Arial"/>
                <a:ea typeface="+mn-lt"/>
                <a:cs typeface="+mn-lt"/>
              </a:rPr>
              <a:t>variety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Teamwork</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practiced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Make</a:t>
            </a:r>
            <a:r>
              <a:rPr lang="ro" sz="1400">
                <a:latin typeface="Arial"/>
                <a:ea typeface="+mn-lt"/>
                <a:cs typeface="+mn-lt"/>
              </a:rPr>
              <a:t> </a:t>
            </a:r>
            <a:r>
              <a:rPr lang="ro" sz="1400" err="1">
                <a:latin typeface="Arial"/>
                <a:ea typeface="+mn-lt"/>
                <a:cs typeface="+mn-lt"/>
              </a:rPr>
              <a:t>use</a:t>
            </a:r>
            <a:r>
              <a:rPr lang="ro" sz="1400">
                <a:latin typeface="Arial"/>
                <a:ea typeface="+mn-lt"/>
                <a:cs typeface="+mn-lt"/>
              </a:rPr>
              <a:t> of individual </a:t>
            </a:r>
            <a:r>
              <a:rPr lang="ro" sz="1400" err="1">
                <a:latin typeface="Arial"/>
                <a:ea typeface="+mn-lt"/>
                <a:cs typeface="+mn-lt"/>
              </a:rPr>
              <a:t>strengths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Communicate</a:t>
            </a:r>
            <a:r>
              <a:rPr lang="ro" sz="1400">
                <a:latin typeface="Arial"/>
                <a:ea typeface="+mn-lt"/>
                <a:cs typeface="+mn-lt"/>
              </a:rPr>
              <a:t> </a:t>
            </a:r>
            <a:r>
              <a:rPr lang="ro" sz="1400" err="1">
                <a:latin typeface="Arial"/>
                <a:ea typeface="+mn-lt"/>
                <a:cs typeface="+mn-lt"/>
              </a:rPr>
              <a:t>clearly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Please</a:t>
            </a:r>
            <a:r>
              <a:rPr lang="ro" sz="1400">
                <a:latin typeface="Arial"/>
                <a:ea typeface="+mn-lt"/>
                <a:cs typeface="+mn-lt"/>
              </a:rPr>
              <a:t> </a:t>
            </a:r>
            <a:r>
              <a:rPr lang="ro" sz="1400" err="1">
                <a:latin typeface="Arial"/>
                <a:ea typeface="+mn-lt"/>
                <a:cs typeface="+mn-lt"/>
              </a:rPr>
              <a:t>provide</a:t>
            </a:r>
            <a:r>
              <a:rPr lang="ro" sz="1400">
                <a:latin typeface="Arial"/>
                <a:ea typeface="+mn-lt"/>
                <a:cs typeface="+mn-lt"/>
              </a:rPr>
              <a:t> </a:t>
            </a:r>
            <a:r>
              <a:rPr lang="ro" sz="1400" err="1">
                <a:latin typeface="Arial"/>
                <a:ea typeface="+mn-lt"/>
                <a:cs typeface="+mn-lt"/>
              </a:rPr>
              <a:t>comments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Request</a:t>
            </a:r>
            <a:r>
              <a:rPr lang="ro" sz="1400">
                <a:latin typeface="Arial"/>
                <a:ea typeface="+mn-lt"/>
                <a:cs typeface="+mn-lt"/>
              </a:rPr>
              <a:t> feedback.</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Success</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celebrated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 </a:t>
            </a: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some</a:t>
            </a:r>
            <a:r>
              <a:rPr lang="ro" sz="1400">
                <a:latin typeface="Arial"/>
                <a:ea typeface="+mn-lt"/>
                <a:cs typeface="+mn-lt"/>
              </a:rPr>
              <a:t> </a:t>
            </a:r>
            <a:r>
              <a:rPr lang="ro" sz="1400" err="1">
                <a:latin typeface="Arial"/>
                <a:ea typeface="+mn-lt"/>
                <a:cs typeface="+mn-lt"/>
              </a:rPr>
              <a:t>types</a:t>
            </a:r>
            <a:r>
              <a:rPr lang="ro" sz="1400">
                <a:latin typeface="Arial"/>
                <a:ea typeface="+mn-lt"/>
                <a:cs typeface="+mn-lt"/>
              </a:rPr>
              <a:t> of </a:t>
            </a:r>
            <a:r>
              <a:rPr lang="ro" sz="1400" err="1">
                <a:latin typeface="Arial"/>
                <a:ea typeface="+mn-lt"/>
                <a:cs typeface="+mn-lt"/>
              </a:rPr>
              <a:t>roles</a:t>
            </a:r>
            <a:r>
              <a:rPr lang="ro" sz="1400">
                <a:latin typeface="Arial"/>
                <a:ea typeface="+mn-lt"/>
                <a:cs typeface="+mn-lt"/>
              </a:rPr>
              <a:t> </a:t>
            </a:r>
            <a:r>
              <a:rPr lang="ro" sz="1400" err="1">
                <a:latin typeface="Arial"/>
                <a:ea typeface="+mn-lt"/>
                <a:cs typeface="+mn-lt"/>
              </a:rPr>
              <a:t>that</a:t>
            </a:r>
            <a:r>
              <a:rPr lang="ro" sz="1400">
                <a:latin typeface="Arial"/>
                <a:ea typeface="+mn-lt"/>
                <a:cs typeface="+mn-lt"/>
              </a:rPr>
              <a:t> are </a:t>
            </a:r>
            <a:r>
              <a:rPr lang="ro" sz="1400" err="1">
                <a:latin typeface="Arial"/>
                <a:ea typeface="+mn-lt"/>
                <a:cs typeface="+mn-lt"/>
              </a:rPr>
              <a:t>needed</a:t>
            </a:r>
            <a:r>
              <a:rPr lang="ro" sz="1400">
                <a:latin typeface="Arial"/>
                <a:ea typeface="+mn-lt"/>
                <a:cs typeface="+mn-lt"/>
              </a:rPr>
              <a:t> </a:t>
            </a:r>
            <a:r>
              <a:rPr lang="ro" sz="1400" err="1">
                <a:latin typeface="Arial"/>
                <a:ea typeface="+mn-lt"/>
                <a:cs typeface="+mn-lt"/>
              </a:rPr>
              <a:t>to</a:t>
            </a:r>
            <a:r>
              <a:rPr lang="ro" sz="1400">
                <a:latin typeface="Arial"/>
                <a:ea typeface="+mn-lt"/>
                <a:cs typeface="+mn-lt"/>
              </a:rPr>
              <a:t> create a </a:t>
            </a:r>
            <a:r>
              <a:rPr lang="ro" sz="1400" err="1">
                <a:latin typeface="Arial"/>
                <a:ea typeface="+mn-lt"/>
                <a:cs typeface="+mn-lt"/>
              </a:rPr>
              <a:t>cohesive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Among</a:t>
            </a:r>
            <a:r>
              <a:rPr lang="ro" sz="1400">
                <a:latin typeface="Arial"/>
                <a:ea typeface="+mn-lt"/>
                <a:cs typeface="+mn-lt"/>
              </a:rPr>
              <a:t> </a:t>
            </a:r>
            <a:r>
              <a:rPr lang="ro" sz="1400" err="1">
                <a:latin typeface="Arial"/>
                <a:ea typeface="+mn-lt"/>
                <a:cs typeface="+mn-lt"/>
              </a:rPr>
              <a:t>theese</a:t>
            </a:r>
            <a:r>
              <a:rPr lang="ro" sz="1400">
                <a:latin typeface="Arial"/>
                <a:ea typeface="+mn-lt"/>
                <a:cs typeface="+mn-lt"/>
              </a:rPr>
              <a:t> are : </a:t>
            </a:r>
            <a:r>
              <a:rPr lang="ro" sz="1400" err="1">
                <a:latin typeface="Arial"/>
                <a:ea typeface="+mn-lt"/>
                <a:cs typeface="+mn-lt"/>
              </a:rPr>
              <a:t>Leader</a:t>
            </a:r>
            <a:r>
              <a:rPr lang="ro" sz="1400">
                <a:latin typeface="Arial"/>
                <a:ea typeface="+mn-lt"/>
                <a:cs typeface="+mn-lt"/>
              </a:rPr>
              <a:t>, Facilitator, </a:t>
            </a:r>
            <a:r>
              <a:rPr lang="ro" sz="1400" err="1">
                <a:latin typeface="Arial"/>
                <a:ea typeface="+mn-lt"/>
                <a:cs typeface="+mn-lt"/>
              </a:rPr>
              <a:t>Coach</a:t>
            </a:r>
            <a:r>
              <a:rPr lang="ro" sz="1400">
                <a:latin typeface="Arial"/>
                <a:ea typeface="+mn-lt"/>
                <a:cs typeface="+mn-lt"/>
              </a:rPr>
              <a:t> or a </a:t>
            </a:r>
            <a:r>
              <a:rPr lang="ro" sz="1400" err="1">
                <a:latin typeface="Arial"/>
                <a:ea typeface="+mn-lt"/>
                <a:cs typeface="+mn-lt"/>
              </a:rPr>
              <a:t>Member</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All</a:t>
            </a:r>
            <a:r>
              <a:rPr lang="ro" sz="1400">
                <a:latin typeface="Arial"/>
                <a:ea typeface="+mn-lt"/>
                <a:cs typeface="+mn-lt"/>
              </a:rPr>
              <a:t> </a:t>
            </a:r>
            <a:r>
              <a:rPr lang="ro" sz="1400" err="1">
                <a:latin typeface="Arial"/>
                <a:ea typeface="+mn-lt"/>
                <a:cs typeface="+mn-lt"/>
              </a:rPr>
              <a:t>these</a:t>
            </a:r>
            <a:r>
              <a:rPr lang="ro" sz="1400">
                <a:latin typeface="Arial"/>
                <a:ea typeface="+mn-lt"/>
                <a:cs typeface="+mn-lt"/>
              </a:rPr>
              <a:t> are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components</a:t>
            </a:r>
            <a:r>
              <a:rPr lang="ro" sz="1400">
                <a:latin typeface="Arial"/>
                <a:ea typeface="+mn-lt"/>
                <a:cs typeface="+mn-lt"/>
              </a:rPr>
              <a:t> of a team, but  </a:t>
            </a:r>
            <a:r>
              <a:rPr lang="ro" sz="1400" err="1">
                <a:latin typeface="Arial"/>
                <a:ea typeface="+mn-lt"/>
                <a:cs typeface="+mn-lt"/>
              </a:rPr>
              <a:t>theese</a:t>
            </a:r>
            <a:r>
              <a:rPr lang="ro" sz="1400">
                <a:latin typeface="Arial"/>
                <a:ea typeface="+mn-lt"/>
                <a:cs typeface="+mn-lt"/>
              </a:rPr>
              <a:t> </a:t>
            </a:r>
            <a:r>
              <a:rPr lang="ro" sz="1400" err="1">
                <a:latin typeface="Arial"/>
                <a:ea typeface="+mn-lt"/>
                <a:cs typeface="+mn-lt"/>
              </a:rPr>
              <a:t>need</a:t>
            </a:r>
            <a:r>
              <a:rPr lang="ro" sz="1400">
                <a:latin typeface="Arial"/>
                <a:ea typeface="+mn-lt"/>
                <a:cs typeface="+mn-lt"/>
              </a:rPr>
              <a:t> </a:t>
            </a:r>
            <a:r>
              <a:rPr lang="ro" sz="1400" err="1">
                <a:latin typeface="Arial"/>
                <a:ea typeface="+mn-lt"/>
                <a:cs typeface="+mn-lt"/>
              </a:rPr>
              <a:t>not</a:t>
            </a:r>
            <a:r>
              <a:rPr lang="ro" sz="1400">
                <a:latin typeface="Arial"/>
                <a:ea typeface="+mn-lt"/>
                <a:cs typeface="+mn-lt"/>
              </a:rPr>
              <a:t> </a:t>
            </a:r>
            <a:r>
              <a:rPr lang="ro" sz="1400" err="1">
                <a:latin typeface="Arial"/>
                <a:ea typeface="+mn-lt"/>
                <a:cs typeface="+mn-lt"/>
              </a:rPr>
              <a:t>be</a:t>
            </a:r>
            <a:r>
              <a:rPr lang="ro" sz="1400">
                <a:latin typeface="Arial"/>
                <a:ea typeface="+mn-lt"/>
                <a:cs typeface="+mn-lt"/>
              </a:rPr>
              <a:t> exclusive.</a:t>
            </a:r>
            <a:r>
              <a:rPr lang="en-US" sz="1400">
                <a:latin typeface="Arial"/>
                <a:ea typeface="+mn-lt"/>
                <a:cs typeface="+mn-lt"/>
              </a:rPr>
              <a:t> </a:t>
            </a:r>
            <a:endParaRPr lang="en-US" sz="1400">
              <a:cs typeface="Calibri" panose="020F0502020204030204"/>
            </a:endParaRPr>
          </a:p>
        </p:txBody>
      </p:sp>
      <p:sp>
        <p:nvSpPr>
          <p:cNvPr id="5" name="Text Placeholder 4">
            <a:extLst>
              <a:ext uri="{FF2B5EF4-FFF2-40B4-BE49-F238E27FC236}">
                <a16:creationId xmlns:a16="http://schemas.microsoft.com/office/drawing/2014/main" id="{F09149DC-AB3A-4497-A760-9770CEE744F8}"/>
              </a:ext>
            </a:extLst>
          </p:cNvPr>
          <p:cNvSpPr>
            <a:spLocks noGrp="1"/>
          </p:cNvSpPr>
          <p:nvPr>
            <p:ph type="body" sz="quarter" idx="3"/>
          </p:nvPr>
        </p:nvSpPr>
        <p:spPr>
          <a:xfrm>
            <a:off x="5749014" y="2538206"/>
            <a:ext cx="5901013" cy="3313953"/>
          </a:xfrm>
        </p:spPr>
        <p:txBody>
          <a:bodyPr vert="horz" lIns="91440" tIns="45720" rIns="91440" bIns="45720" rtlCol="0" anchor="b">
            <a:noAutofit/>
          </a:bodyPr>
          <a:lstStyle/>
          <a:p>
            <a:r>
              <a:rPr lang="ro" sz="1200" u="sng" dirty="0">
                <a:latin typeface="Arial"/>
                <a:ea typeface="+mn-lt"/>
                <a:cs typeface="+mn-lt"/>
              </a:rPr>
              <a:t>A leader's</a:t>
            </a:r>
            <a:r>
              <a:rPr lang="ro" sz="1200" b="0" dirty="0">
                <a:latin typeface="Arial"/>
                <a:ea typeface="+mn-lt"/>
                <a:cs typeface="+mn-lt"/>
              </a:rPr>
              <a:t> responsibility is to offer direction to the team, vision to the team, motivation to the team, and to set ground rules for working together. What kind of communication will take place, and how will events be reported? The leader establishes all of these ground rules.</a:t>
            </a:r>
            <a:r>
              <a:rPr lang="en-US" sz="1200" b="0" dirty="0">
                <a:latin typeface="Arial"/>
                <a:ea typeface="+mn-lt"/>
                <a:cs typeface="+mn-lt"/>
              </a:rPr>
              <a:t> </a:t>
            </a:r>
            <a:endParaRPr lang="en-US" sz="1200" dirty="0">
              <a:latin typeface="Arial"/>
              <a:cs typeface="Arial"/>
            </a:endParaRPr>
          </a:p>
          <a:p>
            <a:endParaRPr lang="en-US" sz="1200" u="sng" dirty="0">
              <a:latin typeface="Arial"/>
              <a:ea typeface="+mn-lt"/>
              <a:cs typeface="+mn-lt"/>
            </a:endParaRPr>
          </a:p>
          <a:p>
            <a:r>
              <a:rPr lang="ro" sz="1200" u="sng" dirty="0">
                <a:latin typeface="Arial"/>
                <a:ea typeface="+mn-lt"/>
                <a:cs typeface="+mn-lt"/>
              </a:rPr>
              <a:t>The facilitator</a:t>
            </a:r>
            <a:r>
              <a:rPr lang="ro" sz="1200" b="0" dirty="0">
                <a:latin typeface="Arial"/>
                <a:ea typeface="+mn-lt"/>
                <a:cs typeface="+mn-lt"/>
              </a:rPr>
              <a:t> frequently does not have official power; instead, the facilitator assists the team in understanding objectives and making decisions.</a:t>
            </a:r>
            <a:r>
              <a:rPr lang="en-US" sz="1200" b="0" dirty="0">
                <a:latin typeface="Arial"/>
                <a:ea typeface="+mn-lt"/>
                <a:cs typeface="+mn-lt"/>
              </a:rPr>
              <a:t> </a:t>
            </a:r>
            <a:endParaRPr lang="en-US" sz="1200" dirty="0">
              <a:latin typeface="Arial"/>
              <a:cs typeface="Arial"/>
            </a:endParaRPr>
          </a:p>
          <a:p>
            <a:r>
              <a:rPr lang="ro" sz="1200" b="0" dirty="0">
                <a:latin typeface="Arial"/>
                <a:ea typeface="+mn-lt"/>
                <a:cs typeface="+mn-lt"/>
              </a:rPr>
              <a:t>Even if a leader is serving as a facilitator, the leader is asking or assisting the team in making such decisions.</a:t>
            </a:r>
            <a:r>
              <a:rPr lang="en-US" sz="1200" b="0" dirty="0">
                <a:latin typeface="Arial"/>
                <a:ea typeface="+mn-lt"/>
                <a:cs typeface="+mn-lt"/>
              </a:rPr>
              <a:t> </a:t>
            </a:r>
            <a:endParaRPr lang="en-US" sz="1200" dirty="0">
              <a:latin typeface="Arial"/>
              <a:cs typeface="Arial"/>
            </a:endParaRPr>
          </a:p>
          <a:p>
            <a:endParaRPr lang="en-US" sz="1200" u="sng" dirty="0">
              <a:latin typeface="Arial"/>
              <a:ea typeface="+mn-lt"/>
              <a:cs typeface="+mn-lt"/>
            </a:endParaRPr>
          </a:p>
          <a:p>
            <a:r>
              <a:rPr lang="ro" sz="1200" u="sng" dirty="0">
                <a:latin typeface="Arial"/>
                <a:ea typeface="+mn-lt"/>
                <a:cs typeface="+mn-lt"/>
              </a:rPr>
              <a:t>Coach </a:t>
            </a:r>
            <a:r>
              <a:rPr lang="ro" sz="1200" b="0" dirty="0">
                <a:latin typeface="Arial"/>
                <a:ea typeface="+mn-lt"/>
                <a:cs typeface="+mn-lt"/>
              </a:rPr>
              <a:t>provides one-to-one support after training.</a:t>
            </a:r>
            <a:r>
              <a:rPr lang="en-US" sz="1200" b="0" dirty="0">
                <a:latin typeface="Arial"/>
                <a:ea typeface="+mn-lt"/>
                <a:cs typeface="+mn-lt"/>
              </a:rPr>
              <a:t> </a:t>
            </a:r>
            <a:endParaRPr lang="en-US" sz="1200" dirty="0">
              <a:latin typeface="Arial"/>
              <a:cs typeface="Arial"/>
            </a:endParaRPr>
          </a:p>
          <a:p>
            <a:r>
              <a:rPr lang="ro" sz="1200" u="sng" dirty="0">
                <a:latin typeface="Arial"/>
                <a:ea typeface="+mn-lt"/>
                <a:cs typeface="+mn-lt"/>
              </a:rPr>
              <a:t>Members'</a:t>
            </a:r>
            <a:r>
              <a:rPr lang="ro" sz="1200" b="0" u="sng" dirty="0">
                <a:latin typeface="Arial"/>
                <a:ea typeface="+mn-lt"/>
                <a:cs typeface="+mn-lt"/>
              </a:rPr>
              <a:t> </a:t>
            </a:r>
            <a:r>
              <a:rPr lang="ro" sz="1200" b="0" dirty="0">
                <a:latin typeface="Arial"/>
                <a:ea typeface="+mn-lt"/>
                <a:cs typeface="+mn-lt"/>
              </a:rPr>
              <a:t>roles are to attend team meetings, perform whatever is allocated to them, and actively engage in brainstorming, idea generating, and any other assistance that is required. Members are actively involved in the team.</a:t>
            </a:r>
            <a:r>
              <a:rPr lang="en-US" sz="1200" b="0" dirty="0">
                <a:latin typeface="Arial"/>
                <a:ea typeface="+mn-lt"/>
                <a:cs typeface="+mn-lt"/>
              </a:rPr>
              <a:t> </a:t>
            </a:r>
            <a:endParaRPr lang="en-US" sz="1200" dirty="0">
              <a:latin typeface="Arial"/>
              <a:cs typeface="Arial"/>
            </a:endParaRPr>
          </a:p>
        </p:txBody>
      </p:sp>
      <p:pic>
        <p:nvPicPr>
          <p:cNvPr id="7" name="Picture 7" descr="Logo, company name&#10;&#10;Description automatically generated">
            <a:extLst>
              <a:ext uri="{FF2B5EF4-FFF2-40B4-BE49-F238E27FC236}">
                <a16:creationId xmlns:a16="http://schemas.microsoft.com/office/drawing/2014/main" id="{96577EE6-5642-4261-86DF-4757BEDC9939}"/>
              </a:ext>
            </a:extLst>
          </p:cNvPr>
          <p:cNvPicPr>
            <a:picLocks noGrp="1" noChangeAspect="1"/>
          </p:cNvPicPr>
          <p:nvPr>
            <p:ph sz="quarter" idx="4"/>
          </p:nvPr>
        </p:nvPicPr>
        <p:blipFill>
          <a:blip r:embed="rId3"/>
          <a:stretch>
            <a:fillRect/>
          </a:stretch>
        </p:blipFill>
        <p:spPr>
          <a:xfrm>
            <a:off x="6705566" y="1239181"/>
            <a:ext cx="2857500" cy="1302029"/>
          </a:xfrm>
        </p:spPr>
      </p:pic>
    </p:spTree>
    <p:extLst>
      <p:ext uri="{BB962C8B-B14F-4D97-AF65-F5344CB8AC3E}">
        <p14:creationId xmlns:p14="http://schemas.microsoft.com/office/powerpoint/2010/main" val="4038222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5DF8965-68DD-4366-982C-270DEDE0FC01}"/>
              </a:ext>
            </a:extLst>
          </p:cNvPr>
          <p:cNvSpPr txBox="1"/>
          <p:nvPr/>
        </p:nvSpPr>
        <p:spPr>
          <a:xfrm>
            <a:off x="589547" y="713127"/>
            <a:ext cx="10958986" cy="4520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dirty="0">
                <a:latin typeface="Arial"/>
                <a:cs typeface="Arial"/>
              </a:rPr>
              <a:t>Ahearn, K.K., Ferris, G.R., Hochwarter, W.A. et al. (2004) Leader political skill and team performance. Journal of Management, 30(3), 309–327)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Ainsworth, M.D.S. (1982) Attachment: Retrospect and prospect, in The Place of Attachment in Human Behavior (eds C.M. Parkes and J. Stevenson-Hinde), Basic Books, New York, pp. 3–30).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GB" sz="1600" dirty="0" err="1">
                <a:latin typeface="Arial" panose="020B0604020202020204" pitchFamily="34" charset="0"/>
                <a:cs typeface="Arial" panose="020B0604020202020204" pitchFamily="34" charset="0"/>
              </a:rPr>
              <a:t>Coiera</a:t>
            </a:r>
            <a:r>
              <a:rPr lang="en-GB" sz="1600" dirty="0">
                <a:latin typeface="Arial" panose="020B0604020202020204" pitchFamily="34" charset="0"/>
                <a:cs typeface="Arial" panose="020B0604020202020204" pitchFamily="34" charset="0"/>
              </a:rPr>
              <a:t> E. (2006). Communication systems in healthcare. </a:t>
            </a:r>
            <a:r>
              <a:rPr lang="en-GB" sz="1600" i="1" dirty="0">
                <a:latin typeface="Arial" panose="020B0604020202020204" pitchFamily="34" charset="0"/>
                <a:cs typeface="Arial" panose="020B0604020202020204" pitchFamily="34" charset="0"/>
              </a:rPr>
              <a:t>The Clinical biochemist. Reviews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27</a:t>
            </a:r>
            <a:r>
              <a:rPr lang="en-GB" sz="1600" dirty="0">
                <a:latin typeface="Arial" panose="020B0604020202020204" pitchFamily="34" charset="0"/>
                <a:cs typeface="Arial" panose="020B0604020202020204" pitchFamily="34" charset="0"/>
              </a:rPr>
              <a:t>(2), 89–98.</a:t>
            </a:r>
            <a:endParaRPr lang="en-US" sz="1600" dirty="0">
              <a:latin typeface="Arial" panose="020B0604020202020204" pitchFamily="34" charset="0"/>
              <a:cs typeface="Arial" panose="020B0604020202020204" pitchFamily="34" charset="0"/>
            </a:endParaRPr>
          </a:p>
          <a:p>
            <a:pPr>
              <a:lnSpc>
                <a:spcPct val="90000"/>
              </a:lnSpc>
              <a:spcAft>
                <a:spcPts val="600"/>
              </a:spcAft>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Daft, R. (2013). Information richness theory. In E. Kessler (Ed.), Encyclopedia of management theory (Vol. 1, pp. 370-372). SAGE Publications, Ltd., https://www.doi.org/10.4135/9781452276090.n129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err="1">
                <a:latin typeface="Arial"/>
                <a:cs typeface="Arial"/>
              </a:rPr>
              <a:t>Famadas</a:t>
            </a:r>
            <a:r>
              <a:rPr lang="en-US" sz="1600" dirty="0">
                <a:latin typeface="Arial"/>
                <a:cs typeface="Arial"/>
              </a:rPr>
              <a:t> JC, Frick KD, Haydar ZR, Nicewander D, Ballard D, Boult C. The effects of interdisciplinary outpatient geriatrics on the use, costs and quality of health services in the fee-for-service environment. Aging Clinical and Experimental Research 2008; 20:556–561. [PubMed] [Google Scholar] )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Mehrabian, A. (1981). Silent messages: implicit communication of emotions and attitudes. Belmont, Calif, Wadsworth Pub. Co.</a:t>
            </a:r>
          </a:p>
          <a:p>
            <a:pPr indent="-228600">
              <a:lnSpc>
                <a:spcPct val="90000"/>
              </a:lnSpc>
              <a:spcAft>
                <a:spcPts val="600"/>
              </a:spcAft>
              <a:buFont typeface="Arial" panose="020B0604020202020204" pitchFamily="34" charset="0"/>
              <a:buChar char="•"/>
            </a:pPr>
            <a:endParaRPr lang="en-US" sz="1600" dirty="0">
              <a:latin typeface="Arial"/>
              <a:cs typeface="Arial"/>
            </a:endParaRPr>
          </a:p>
          <a:p>
            <a:pPr>
              <a:lnSpc>
                <a:spcPct val="90000"/>
              </a:lnSpc>
              <a:spcAft>
                <a:spcPts val="600"/>
              </a:spcAft>
            </a:pPr>
            <a:r>
              <a:rPr lang="en-US" sz="1600" dirty="0" err="1">
                <a:latin typeface="Arial"/>
                <a:cs typeface="Arial"/>
              </a:rPr>
              <a:t>Velentzas</a:t>
            </a:r>
            <a:r>
              <a:rPr lang="en-US" sz="1600" dirty="0">
                <a:latin typeface="Arial"/>
                <a:cs typeface="Arial"/>
              </a:rPr>
              <a:t>, J. and Broni,. G., (2014). Communication cycle: Definition, process, models and examples. Recent advances in financial planning and product development, pp. 117-131.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West, R., &amp; L.H. Turner. (2007), Introducing communication theories: Analysis and application (3rd ed,) New York: McGraw-Hill. </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D6233C7-9B2A-4772-A762-3644D58A7986}"/>
              </a:ext>
            </a:extLst>
          </p:cNvPr>
          <p:cNvSpPr txBox="1"/>
          <p:nvPr/>
        </p:nvSpPr>
        <p:spPr>
          <a:xfrm>
            <a:off x="4724400" y="37011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2400" dirty="0">
                <a:latin typeface="Arial"/>
                <a:cs typeface="Arial"/>
              </a:rPr>
              <a:t>References</a:t>
            </a:r>
            <a:endParaRPr lang="en-US" sz="2400">
              <a:latin typeface="Arial"/>
              <a:cs typeface="Arial"/>
            </a:endParaRPr>
          </a:p>
        </p:txBody>
      </p:sp>
    </p:spTree>
    <p:extLst>
      <p:ext uri="{BB962C8B-B14F-4D97-AF65-F5344CB8AC3E}">
        <p14:creationId xmlns:p14="http://schemas.microsoft.com/office/powerpoint/2010/main" val="411236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able&#10;&#10;Description automatically generated">
            <a:extLst>
              <a:ext uri="{FF2B5EF4-FFF2-40B4-BE49-F238E27FC236}">
                <a16:creationId xmlns:a16="http://schemas.microsoft.com/office/drawing/2014/main" id="{6839D7CE-6BBB-4BC7-AA52-23F8266F3303}"/>
              </a:ext>
            </a:extLst>
          </p:cNvPr>
          <p:cNvPicPr>
            <a:picLocks noChangeAspect="1"/>
          </p:cNvPicPr>
          <p:nvPr/>
        </p:nvPicPr>
        <p:blipFill>
          <a:blip r:embed="rId2"/>
          <a:stretch>
            <a:fillRect/>
          </a:stretch>
        </p:blipFill>
        <p:spPr>
          <a:xfrm>
            <a:off x="596437" y="643466"/>
            <a:ext cx="10511446" cy="5571067"/>
          </a:xfrm>
          <a:prstGeom prst="rect">
            <a:avLst/>
          </a:prstGeom>
        </p:spPr>
      </p:pic>
    </p:spTree>
    <p:extLst>
      <p:ext uri="{BB962C8B-B14F-4D97-AF65-F5344CB8AC3E}">
        <p14:creationId xmlns:p14="http://schemas.microsoft.com/office/powerpoint/2010/main" val="42416644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7388F1-1E3F-450C-97AB-C4DDD7F463D3}">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7F893F14-0657-4376-B340-6B905CF8ECAA}">
  <ds:schemaRefs>
    <ds:schemaRef ds:uri="http://schemas.microsoft.com/office/2006/metadata/contentType"/>
    <ds:schemaRef ds:uri="http://schemas.microsoft.com/office/2006/metadata/properties/metaAttributes"/>
    <ds:schemaRef ds:uri="http://www.w3.org/2000/xmlns/"/>
    <ds:schemaRef ds:uri="http://www.w3.org/2001/XMLSchema"/>
    <ds:schemaRef ds:uri="0340dd18-0450-4afb-b5d1-97b484958e7b"/>
    <ds:schemaRef ds:uri="5861d064-84cb-4d90-8285-3b98c6fe967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6968C9-7999-4EB3-AD7B-1D453A69C5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TotalTime>
  <Words>1289</Words>
  <Application>Microsoft Office PowerPoint</Application>
  <PresentationFormat>Widescreen</PresentationFormat>
  <Paragraphs>67</Paragraphs>
  <Slides>12</Slides>
  <Notes>3</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Arial,Sans-Serif</vt:lpstr>
      <vt:lpstr>Calibri</vt:lpstr>
      <vt:lpstr>Calibri Light</vt:lpstr>
      <vt:lpstr>Office Theme</vt:lpstr>
      <vt:lpstr>Strategies for effective communication  in a Business setting</vt:lpstr>
      <vt:lpstr>PowerPoint Presentation</vt:lpstr>
      <vt:lpstr>PowerPoint Presentation</vt:lpstr>
      <vt:lpstr>PowerPoint Presentation</vt:lpstr>
      <vt:lpstr>PowerPoint Presentation</vt:lpstr>
      <vt:lpstr>PowerPoint Presentation</vt:lpstr>
      <vt:lpstr>PowerPoint Presentation</vt:lpstr>
      <vt:lpstr>                    Barriers to effective teamwork </vt:lpstr>
      <vt:lpstr>      Poor working environment /  Poor working conditions </vt:lpstr>
      <vt:lpstr>The types of roles that are needed to create a cohesive and  effective team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233</cp:revision>
  <dcterms:created xsi:type="dcterms:W3CDTF">2021-10-27T15:44:00Z</dcterms:created>
  <dcterms:modified xsi:type="dcterms:W3CDTF">2021-11-22T20:40:39Z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