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6"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66" r:id="rId4"/>
  </p:sldMasterIdLst>
  <p:notesMasterIdLst>
    <p:notesMasterId r:id="rId17"/>
  </p:notesMasterIdLst>
  <p:handoutMasterIdLst>
    <p:handoutMasterId r:id="rId18"/>
  </p:handoutMasterIdLst>
  <p:sldIdLst>
    <p:sldId id="317" r:id="rId5"/>
    <p:sldId id="318" r:id="rId6"/>
    <p:sldId id="326" r:id="rId7"/>
    <p:sldId id="327" r:id="rId8"/>
    <p:sldId id="320" r:id="rId9"/>
    <p:sldId id="321" r:id="rId10"/>
    <p:sldId id="319" r:id="rId11"/>
    <p:sldId id="323" r:id="rId12"/>
    <p:sldId id="328" r:id="rId13"/>
    <p:sldId id="325" r:id="rId14"/>
    <p:sldId id="324" r:id="rId15"/>
    <p:sldId id="32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0" autoAdjust="0"/>
    <p:restoredTop sz="81170" autoAdjust="0"/>
  </p:normalViewPr>
  <p:slideViewPr>
    <p:cSldViewPr snapToGrid="0">
      <p:cViewPr varScale="1">
        <p:scale>
          <a:sx n="69" d="100"/>
          <a:sy n="69" d="100"/>
        </p:scale>
        <p:origin x="1238" y="67"/>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10/20/2026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10/20/2026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r>
              <a:rPr lang="en-US" sz="2000" b="0" i="0" dirty="0">
                <a:effectLst/>
                <a:latin typeface="ui-sans-serif"/>
              </a:rPr>
              <a:t>Good Morning, I am going to talk you about our case: Basil's Bakery. I am going to talk about the business and some of their main problems, talk about their way of management, give solutions to these problems and talk about customer service. Finally I am going to give some recommendations.</a:t>
            </a:r>
            <a:endParaRPr lang="en-US" sz="1400"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Basil's Bakery is a small local firm based in Coventry. It sells organic bread, cake and pastry products. The firm was doing well up to 2020 but sales fell during the Covid-19 pandemic. Although the firm's sales recovered after this, they still were around 25% below 2019 levels between 2023 and 2025. This suggests that the business is still struggling.</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3956730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The retail park is not getting many customers and some of the local shops are closing down. 2. Many of the office workers are now working from home so they will not buy their lunch from Basil so much. Basil has got increased costs. 3. Customers are asking for delivery and pre-ordering service but Basil is finding it hard to do this as he is trying to bake all the time. These problems could affect sales and profit.</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598510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A PESTEL analysis can be used to gain understanding of external factors that can affect a business. There are six areas which should be covered in a PESTEL analysis: - Political - Economic - Social - Technological - Environmental - Legal For Basil's Bakery, we can look at these external factors and why they may explain why sales are still below those of 2019. For instance, increases in costs could impact profits, as well as working from home changing customer </a:t>
            </a:r>
            <a:r>
              <a:rPr lang="en-US" b="0" i="0" dirty="0" err="1">
                <a:effectLst/>
                <a:latin typeface="ui-sans-serif"/>
              </a:rPr>
              <a:t>behaviour</a:t>
            </a:r>
            <a:r>
              <a:rPr lang="en-US" b="0" i="0" dirty="0">
                <a:effectLst/>
                <a:latin typeface="ui-sans-serif"/>
              </a:rPr>
              <a:t>. </a:t>
            </a:r>
            <a:r>
              <a:rPr lang="en-US" b="0" i="0" dirty="0" err="1">
                <a:effectLst/>
                <a:latin typeface="ui-sans-serif"/>
              </a:rPr>
              <a:t>Tecnology</a:t>
            </a:r>
            <a:r>
              <a:rPr lang="en-US" b="0" i="0" dirty="0">
                <a:effectLst/>
                <a:latin typeface="ui-sans-serif"/>
              </a:rPr>
              <a:t> could potentially help Basil with new online pre-ordering and delivery systems.</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2197421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The PESTEL analysis illustrates the effects of external factors on Basil's. The economic factor can make it expensive to run, pressure on profit; the social change could be relevant, as more workers are working from home, the amount of visits to the retail park could have a decrease; the technological factor could be an opportunity to introduce online pre-ordering and delivery; the environmental factor can make ingredients more expensive and hard to get; the political can be something with the legal can affect costs and operation. Overall, Basil needs to change to get better sales.</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2582905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A Fishbone Diagram can be used to identify the potential causes of a business problem. In this example the problem is Basil's Bakery not reaching the level of sales in 2019. The first potential cause is fewer customers due to the fact the retail park is a lot quieter and there are a greater number of workers at home. The second potential cause is due to the fact some local shops are shut down. The third potential cause could be due to the lack of delivery and pre-order system. The fourth potential cause is the costs of running the shop are greater and the cost of ingredients are more volatile.</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3793880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As customers have already asked for this type of service, the bakery could start with it to cut waiting times and allow Basil to process orders while baking. Second, Basil could have a trial run of a local delivery company, for the customers working from home. Basil can also use social media to attract customers without spending much on advertising. Basil will need to watch out for sales and costs each month.</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7</a:t>
            </a:fld>
            <a:endParaRPr lang="en-US" noProof="0" dirty="0"/>
          </a:p>
        </p:txBody>
      </p:sp>
    </p:spTree>
    <p:extLst>
      <p:ext uri="{BB962C8B-B14F-4D97-AF65-F5344CB8AC3E}">
        <p14:creationId xmlns:p14="http://schemas.microsoft.com/office/powerpoint/2010/main" val="1384516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ui-sans-serif"/>
              </a:rPr>
              <a:t>In brief, Basil's Bakery is seeing decline sales with less customers, shifting demand and increasing expenses. The PESTEL analysis highlighted the environment circumstances which were influencing Basil's Bakery, but Fishbone Diagram identified the root causes of the slumping sales. Basil has the potential to introduce online pre-orders, run a trial of delivering services to a local area and maintain expenses, in which could increase the number of customers.</a:t>
            </a:r>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8</a:t>
            </a:fld>
            <a:endParaRPr lang="en-US" noProof="0" dirty="0"/>
          </a:p>
        </p:txBody>
      </p:sp>
    </p:spTree>
    <p:extLst>
      <p:ext uri="{BB962C8B-B14F-4D97-AF65-F5344CB8AC3E}">
        <p14:creationId xmlns:p14="http://schemas.microsoft.com/office/powerpoint/2010/main" val="3797668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effectLst/>
                <a:latin typeface="ui-sans-serif"/>
              </a:rPr>
              <a:t>In conclusion, Basil's Bakery has some problems, such as fewer clients and higher expenses. The PESTEL analysis was useful in finding the external factors and the Fishbone Diagram illustrated the main reasons for the declining sale. I suggest you, to create an online pre-order system, trial some local delivery and manage your costs more efficiently. Basil should keep track of the results to learn which changes make the biggest difference.</a:t>
            </a:r>
          </a:p>
          <a:p>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9</a:t>
            </a:fld>
            <a:endParaRPr lang="en-US" noProof="0" dirty="0"/>
          </a:p>
        </p:txBody>
      </p:sp>
    </p:spTree>
    <p:extLst>
      <p:ext uri="{BB962C8B-B14F-4D97-AF65-F5344CB8AC3E}">
        <p14:creationId xmlns:p14="http://schemas.microsoft.com/office/powerpoint/2010/main" val="296113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are the sources used to support my understanding of the business and the recommendations. The Basil’s Bakery case study provided the main information about the business and its problems. The marketing textbooks helped me understand the importance of customer needs, promotion and business improvement.</a:t>
            </a:r>
          </a:p>
          <a:p>
            <a:endParaRPr lang="ro-RO"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10</a:t>
            </a:fld>
            <a:endParaRPr lang="en-US" noProof="0" dirty="0"/>
          </a:p>
        </p:txBody>
      </p:sp>
    </p:spTree>
    <p:extLst>
      <p:ext uri="{BB962C8B-B14F-4D97-AF65-F5344CB8AC3E}">
        <p14:creationId xmlns:p14="http://schemas.microsoft.com/office/powerpoint/2010/main" val="3920199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93322525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88716443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90621186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73733479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48625149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19276898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8FB4751-880F-D840-AAA9-3A15815CC996}" type="slidenum">
              <a:rPr lang="en-US" smtClean="0"/>
              <a:pPr/>
              <a:t>‹#›</a:t>
            </a:fld>
            <a:endParaRPr lang="en-US" dirty="0"/>
          </a:p>
        </p:txBody>
      </p:sp>
      <p:grpSp>
        <p:nvGrpSpPr>
          <p:cNvPr id="5" name="Group 4">
            <a:extLst>
              <a:ext uri="{FF2B5EF4-FFF2-40B4-BE49-F238E27FC236}">
                <a16:creationId xmlns:a16="http://schemas.microsoft.com/office/drawing/2014/main" id="{58B06DA4-D47F-4FB8-AEDC-F8809D14406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6" name="Freeform: Shape 5">
              <a:extLst>
                <a:ext uri="{FF2B5EF4-FFF2-40B4-BE49-F238E27FC236}">
                  <a16:creationId xmlns:a16="http://schemas.microsoft.com/office/drawing/2014/main" id="{9E7855D8-8B8E-4536-98DD-8FBA0D00607F}"/>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623FFB18-6E38-4E9B-9782-63DBCB392B75}"/>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Freeform: Shape 7">
            <a:extLst>
              <a:ext uri="{FF2B5EF4-FFF2-40B4-BE49-F238E27FC236}">
                <a16:creationId xmlns:a16="http://schemas.microsoft.com/office/drawing/2014/main" id="{4CDF78DD-C495-4332-BDAA-4B9E702C06F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4206770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52311502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39411685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7707160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94148820"/>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39336066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2006642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939601193"/>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556892528"/>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035658359"/>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8785288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41857391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FB4751-880F-D840-AAA9-3A15815CC996}" type="slidenum">
              <a:rPr lang="en-US" smtClean="0"/>
              <a:pPr/>
              <a:t>‹#›</a:t>
            </a:fld>
            <a:endParaRPr lang="en-US" dirty="0"/>
          </a:p>
        </p:txBody>
      </p:sp>
      <p:cxnSp>
        <p:nvCxnSpPr>
          <p:cNvPr id="18" name="Straight Connector 17">
            <a:extLst>
              <a:ext uri="{FF2B5EF4-FFF2-40B4-BE49-F238E27FC236}">
                <a16:creationId xmlns:a16="http://schemas.microsoft.com/office/drawing/2014/main" id="{004FE9D5-24B5-4E5B-9F9D-F54F1908DD26}"/>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17450381"/>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654" r:id="rId19"/>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hyperlink" Target="https://dude4food.blogspot.com/2018/08/m-bakery-new-yorks-finest-opens-at-one.htm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xhere.com/ru/photo/1215637"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en.wikivoyage.org/wiki/Talk:Bread_and_confectionery"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lupinepublishers.com/fashion-technology-textile-engineering/fulltext/analysis-of-fashion-industry-business-environment.ID.000144.php"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rawpixel.com/search/bakery%20storefron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journalistsresource.org/media/dont-say-prove-research-tip-shee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www.picpedia.org/chalkboard/c/conclusions.html"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ipd.org/en/knowledge/factsheets/pestle-analysis-factsheet/"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0" y="100360"/>
            <a:ext cx="6500724" cy="2187279"/>
          </a:xfrm>
        </p:spPr>
        <p:txBody>
          <a:bodyPr anchor="ctr">
            <a:normAutofit fontScale="90000"/>
          </a:bodyPr>
          <a:lstStyle/>
          <a:p>
            <a:r>
              <a:rPr lang="en-US" sz="3600" b="1" dirty="0">
                <a:solidFill>
                  <a:schemeClr val="tx1"/>
                </a:solidFill>
                <a:latin typeface="Times New Roman" panose="02020603050405020304" pitchFamily="18" charset="0"/>
                <a:cs typeface="Times New Roman" panose="02020603050405020304" pitchFamily="18" charset="0"/>
              </a:rPr>
              <a:t>Basil’s Bakery: Analysis of Business Challenges</a:t>
            </a:r>
            <a:br>
              <a:rPr lang="en-US" sz="1600" b="1" dirty="0">
                <a:solidFill>
                  <a:schemeClr val="tx1"/>
                </a:solidFill>
              </a:rPr>
            </a:br>
            <a:r>
              <a:rPr lang="en-US" sz="1600" dirty="0">
                <a:solidFill>
                  <a:schemeClr val="tx1"/>
                </a:solidFill>
                <a:latin typeface="Times New Roman" panose="02020603050405020304" pitchFamily="18" charset="0"/>
                <a:cs typeface="Times New Roman" panose="02020603050405020304" pitchFamily="18" charset="0"/>
              </a:rPr>
              <a:t>Student Name: </a:t>
            </a:r>
            <a:r>
              <a:rPr lang="ro-RO" sz="1600" dirty="0">
                <a:solidFill>
                  <a:schemeClr val="tx1"/>
                </a:solidFill>
                <a:latin typeface="Times New Roman" panose="02020603050405020304" pitchFamily="18" charset="0"/>
                <a:cs typeface="Times New Roman" panose="02020603050405020304" pitchFamily="18" charset="0"/>
              </a:rPr>
              <a:t>Diana Nicoleta Chiriac </a:t>
            </a:r>
            <a:br>
              <a:rPr lang="en-US" sz="1600" dirty="0">
                <a:solidFill>
                  <a:schemeClr val="tx1"/>
                </a:solidFill>
                <a:latin typeface="Times New Roman" panose="02020603050405020304" pitchFamily="18" charset="0"/>
                <a:cs typeface="Times New Roman" panose="02020603050405020304" pitchFamily="18" charset="0"/>
              </a:rPr>
            </a:br>
            <a:r>
              <a:rPr lang="en-US" sz="1600" dirty="0">
                <a:solidFill>
                  <a:schemeClr val="tx1"/>
                </a:solidFill>
                <a:latin typeface="Times New Roman" panose="02020603050405020304" pitchFamily="18" charset="0"/>
                <a:cs typeface="Times New Roman" panose="02020603050405020304" pitchFamily="18" charset="0"/>
              </a:rPr>
              <a:t>Student Number:</a:t>
            </a:r>
            <a:r>
              <a:rPr lang="ro-RO" sz="1600" dirty="0">
                <a:solidFill>
                  <a:schemeClr val="tx1"/>
                </a:solidFill>
                <a:latin typeface="Times New Roman" panose="02020603050405020304" pitchFamily="18" charset="0"/>
                <a:cs typeface="Times New Roman" panose="02020603050405020304" pitchFamily="18" charset="0"/>
              </a:rPr>
              <a:t> </a:t>
            </a:r>
            <a:r>
              <a:rPr lang="en-GB"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2542848</a:t>
            </a:r>
            <a:br>
              <a:rPr lang="en-US" sz="1600" dirty="0">
                <a:solidFill>
                  <a:schemeClr val="tx1"/>
                </a:solidFill>
                <a:latin typeface="Times New Roman" panose="02020603050405020304" pitchFamily="18" charset="0"/>
                <a:cs typeface="Times New Roman" panose="02020603050405020304" pitchFamily="18" charset="0"/>
              </a:rPr>
            </a:br>
            <a:r>
              <a:rPr lang="en-US" sz="1600" dirty="0">
                <a:solidFill>
                  <a:schemeClr val="tx1"/>
                </a:solidFill>
                <a:latin typeface="Times New Roman" panose="02020603050405020304" pitchFamily="18" charset="0"/>
                <a:cs typeface="Times New Roman" panose="02020603050405020304" pitchFamily="18" charset="0"/>
              </a:rPr>
              <a:t>Module Code: </a:t>
            </a:r>
            <a:r>
              <a:rPr lang="en-GB"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LCLM4004</a:t>
            </a:r>
            <a:br>
              <a:rPr lang="en-US" sz="1600" dirty="0">
                <a:solidFill>
                  <a:schemeClr val="tx1"/>
                </a:solidFill>
                <a:latin typeface="Times New Roman" panose="02020603050405020304" pitchFamily="18" charset="0"/>
                <a:cs typeface="Times New Roman" panose="02020603050405020304" pitchFamily="18" charset="0"/>
              </a:rPr>
            </a:br>
            <a:r>
              <a:rPr lang="en-US" sz="1600" dirty="0">
                <a:solidFill>
                  <a:schemeClr val="tx1"/>
                </a:solidFill>
                <a:latin typeface="Times New Roman" panose="02020603050405020304" pitchFamily="18" charset="0"/>
                <a:cs typeface="Times New Roman" panose="02020603050405020304" pitchFamily="18" charset="0"/>
              </a:rPr>
              <a:t>Module Name:</a:t>
            </a:r>
            <a:r>
              <a:rPr lang="ro-RO" sz="1600" dirty="0">
                <a:solidFill>
                  <a:schemeClr val="tx1"/>
                </a:solidFill>
                <a:latin typeface="Times New Roman" panose="02020603050405020304" pitchFamily="18" charset="0"/>
                <a:cs typeface="Times New Roman" panose="02020603050405020304" pitchFamily="18" charset="0"/>
              </a:rPr>
              <a:t> </a:t>
            </a:r>
            <a:r>
              <a:rPr lang="en-GB" sz="16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Problem Solving and Decision Making</a:t>
            </a:r>
            <a:br>
              <a:rPr lang="en-US" sz="1600" dirty="0">
                <a:solidFill>
                  <a:schemeClr val="tx1"/>
                </a:solidFill>
                <a:latin typeface="Times New Roman" panose="02020603050405020304" pitchFamily="18" charset="0"/>
                <a:cs typeface="Times New Roman" panose="02020603050405020304" pitchFamily="18" charset="0"/>
              </a:rPr>
            </a:br>
            <a:r>
              <a:rPr lang="en-US" sz="1600" dirty="0">
                <a:solidFill>
                  <a:schemeClr val="tx1"/>
                </a:solidFill>
                <a:latin typeface="Times New Roman" panose="02020603050405020304" pitchFamily="18" charset="0"/>
                <a:cs typeface="Times New Roman" panose="02020603050405020304" pitchFamily="18" charset="0"/>
              </a:rPr>
              <a:t>Lecturer’s Name: </a:t>
            </a:r>
            <a:r>
              <a:rPr lang="ro-RO" sz="1600" b="0" i="0" dirty="0">
                <a:solidFill>
                  <a:srgbClr val="1D2125"/>
                </a:solidFill>
                <a:effectLst/>
                <a:latin typeface="Times New Roman" panose="02020603050405020304" pitchFamily="18" charset="0"/>
                <a:cs typeface="Times New Roman" panose="02020603050405020304" pitchFamily="18" charset="0"/>
              </a:rPr>
              <a:t>Bohdan Kovalov </a:t>
            </a:r>
            <a:br>
              <a:rPr lang="en-US" sz="1600" dirty="0">
                <a:solidFill>
                  <a:schemeClr val="tx1"/>
                </a:solidFill>
                <a:latin typeface="Times New Roman" panose="02020603050405020304" pitchFamily="18" charset="0"/>
                <a:cs typeface="Times New Roman" panose="02020603050405020304" pitchFamily="18" charset="0"/>
              </a:rPr>
            </a:br>
            <a:endParaRPr lang="en-US" sz="1600"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4CEF37AD-3DDE-490B-A3F7-97F4F667FD0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590984" y="3739000"/>
            <a:ext cx="4690226" cy="3119000"/>
          </a:xfrm>
          <a:prstGeom prst="rect">
            <a:avLst/>
          </a:prstGeom>
        </p:spPr>
      </p:pic>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F8AC5-0CC1-4D05-9EC8-B288A98003D9}"/>
              </a:ext>
            </a:extLst>
          </p:cNvPr>
          <p:cNvSpPr>
            <a:spLocks noGrp="1"/>
          </p:cNvSpPr>
          <p:nvPr>
            <p:ph type="title"/>
          </p:nvPr>
        </p:nvSpPr>
        <p:spPr>
          <a:xfrm>
            <a:off x="-6005" y="0"/>
            <a:ext cx="8596668" cy="1320800"/>
          </a:xfrm>
        </p:spPr>
        <p:txBody>
          <a:bodyPr>
            <a:normAutofit/>
          </a:bodyPr>
          <a:lstStyle/>
          <a:p>
            <a:r>
              <a:rPr lang="ro-RO" sz="3200" b="1" dirty="0">
                <a:solidFill>
                  <a:schemeClr val="tx1"/>
                </a:solidFill>
                <a:latin typeface="Times New Roman" panose="02020603050405020304" pitchFamily="18" charset="0"/>
                <a:cs typeface="Times New Roman" panose="02020603050405020304" pitchFamily="18" charset="0"/>
              </a:rPr>
              <a:t>Overview of Basil’s Bakery</a:t>
            </a:r>
          </a:p>
        </p:txBody>
      </p:sp>
      <p:sp>
        <p:nvSpPr>
          <p:cNvPr id="3" name="Content Placeholder 2">
            <a:extLst>
              <a:ext uri="{FF2B5EF4-FFF2-40B4-BE49-F238E27FC236}">
                <a16:creationId xmlns:a16="http://schemas.microsoft.com/office/drawing/2014/main" id="{1FC4C649-E189-4F29-9BB0-32DEA2F19E45}"/>
              </a:ext>
            </a:extLst>
          </p:cNvPr>
          <p:cNvSpPr>
            <a:spLocks noGrp="1"/>
          </p:cNvSpPr>
          <p:nvPr>
            <p:ph idx="1"/>
          </p:nvPr>
        </p:nvSpPr>
        <p:spPr>
          <a:xfrm>
            <a:off x="0" y="1569575"/>
            <a:ext cx="6936059" cy="3292358"/>
          </a:xfrm>
        </p:spPr>
        <p:txBody>
          <a:bodyPr/>
          <a:lstStyle/>
          <a:p>
            <a:r>
              <a:rPr lang="en-US" sz="1400" b="1" dirty="0">
                <a:latin typeface="Times New Roman" panose="02020603050405020304" pitchFamily="18" charset="0"/>
                <a:cs typeface="Times New Roman" panose="02020603050405020304" pitchFamily="18" charset="0"/>
              </a:rPr>
              <a:t>Overview of Basil’s Bakery</a:t>
            </a:r>
            <a:endParaRPr lang="en-US" sz="1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Located in a retail park in Coventry, UK.</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Opened in 2015 by Basil, a skilled baker.</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Sells fresh bread, cakes and pastries made with high-quality organic ingredients.</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Attracts local shoppers, office workers and warehouse employees.</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Sales increased until 2019 but dropped significantly in 2020 due to Covid-19.</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Between 2023 and 2025, sales remained around 25% below the 2019 level.</a:t>
            </a:r>
          </a:p>
          <a:p>
            <a:endParaRPr lang="ro-RO" dirty="0"/>
          </a:p>
        </p:txBody>
      </p:sp>
      <p:sp>
        <p:nvSpPr>
          <p:cNvPr id="4" name="Slide Number Placeholder 3">
            <a:extLst>
              <a:ext uri="{FF2B5EF4-FFF2-40B4-BE49-F238E27FC236}">
                <a16:creationId xmlns:a16="http://schemas.microsoft.com/office/drawing/2014/main" id="{CD911047-066C-4011-A5D0-93EB57101CFF}"/>
              </a:ext>
            </a:extLst>
          </p:cNvPr>
          <p:cNvSpPr>
            <a:spLocks noGrp="1"/>
          </p:cNvSpPr>
          <p:nvPr>
            <p:ph type="sldNum" sz="quarter" idx="12"/>
          </p:nvPr>
        </p:nvSpPr>
        <p:spPr/>
        <p:txBody>
          <a:bodyPr/>
          <a:lstStyle/>
          <a:p>
            <a:fld id="{58FB4751-880F-D840-AAA9-3A15815CC996}" type="slidenum">
              <a:rPr lang="en-US" smtClean="0"/>
              <a:pPr/>
              <a:t>2</a:t>
            </a:fld>
            <a:endParaRPr lang="en-US" dirty="0"/>
          </a:p>
        </p:txBody>
      </p:sp>
      <p:pic>
        <p:nvPicPr>
          <p:cNvPr id="6" name="Picture 5">
            <a:extLst>
              <a:ext uri="{FF2B5EF4-FFF2-40B4-BE49-F238E27FC236}">
                <a16:creationId xmlns:a16="http://schemas.microsoft.com/office/drawing/2014/main" id="{130438E7-AADF-4857-9A96-B292D0D4B38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048500" y="3429000"/>
            <a:ext cx="5143500" cy="3429000"/>
          </a:xfrm>
          <a:prstGeom prst="rect">
            <a:avLst/>
          </a:prstGeom>
        </p:spPr>
      </p:pic>
    </p:spTree>
    <p:extLst>
      <p:ext uri="{BB962C8B-B14F-4D97-AF65-F5344CB8AC3E}">
        <p14:creationId xmlns:p14="http://schemas.microsoft.com/office/powerpoint/2010/main" val="62555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F8AC5-0CC1-4D05-9EC8-B288A98003D9}"/>
              </a:ext>
            </a:extLst>
          </p:cNvPr>
          <p:cNvSpPr>
            <a:spLocks noGrp="1"/>
          </p:cNvSpPr>
          <p:nvPr>
            <p:ph type="title"/>
          </p:nvPr>
        </p:nvSpPr>
        <p:spPr>
          <a:xfrm>
            <a:off x="86320" y="167813"/>
            <a:ext cx="8596668" cy="1320800"/>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Main Problems Affecting the Bakery</a:t>
            </a:r>
            <a:endParaRPr lang="ro-RO" sz="32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FC4C649-E189-4F29-9BB0-32DEA2F19E45}"/>
              </a:ext>
            </a:extLst>
          </p:cNvPr>
          <p:cNvSpPr>
            <a:spLocks noGrp="1"/>
          </p:cNvSpPr>
          <p:nvPr>
            <p:ph idx="1"/>
          </p:nvPr>
        </p:nvSpPr>
        <p:spPr>
          <a:xfrm>
            <a:off x="86320" y="1488614"/>
            <a:ext cx="7095065" cy="3462528"/>
          </a:xfrm>
        </p:spPr>
        <p:txBody>
          <a:bodyPr/>
          <a:lstStyle/>
          <a:p>
            <a:r>
              <a:rPr lang="en-US" sz="1400" b="1" dirty="0">
                <a:latin typeface="Times New Roman" panose="02020603050405020304" pitchFamily="18" charset="0"/>
                <a:cs typeface="Times New Roman" panose="02020603050405020304" pitchFamily="18" charset="0"/>
              </a:rPr>
              <a:t>Main Problems Affecting Basil’s Bakery</a:t>
            </a:r>
            <a:endParaRPr lang="en-US" sz="1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Fewer customers:</a:t>
            </a:r>
            <a:r>
              <a:rPr lang="en-US" sz="1400" dirty="0">
                <a:latin typeface="Times New Roman" panose="02020603050405020304" pitchFamily="18" charset="0"/>
                <a:cs typeface="Times New Roman" panose="02020603050405020304" pitchFamily="18" charset="0"/>
              </a:rPr>
              <a:t> The retail park is quieter than before.</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Changing work patterns:</a:t>
            </a:r>
            <a:r>
              <a:rPr lang="en-US" sz="1400" dirty="0">
                <a:latin typeface="Times New Roman" panose="02020603050405020304" pitchFamily="18" charset="0"/>
                <a:cs typeface="Times New Roman" panose="02020603050405020304" pitchFamily="18" charset="0"/>
              </a:rPr>
              <a:t> Many office workers now work from home.</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Higher costs:</a:t>
            </a:r>
            <a:r>
              <a:rPr lang="en-US" sz="1400" dirty="0">
                <a:latin typeface="Times New Roman" panose="02020603050405020304" pitchFamily="18" charset="0"/>
                <a:cs typeface="Times New Roman" panose="02020603050405020304" pitchFamily="18" charset="0"/>
              </a:rPr>
              <a:t> Rent, energy bills, insurance and business rates have increased.</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No delivery service:</a:t>
            </a:r>
            <a:r>
              <a:rPr lang="en-US" sz="1400" dirty="0">
                <a:latin typeface="Times New Roman" panose="02020603050405020304" pitchFamily="18" charset="0"/>
                <a:cs typeface="Times New Roman" panose="02020603050405020304" pitchFamily="18" charset="0"/>
              </a:rPr>
              <a:t> Some customers cannot visit the bakery in person.</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Pre-order difficulties:</a:t>
            </a:r>
            <a:r>
              <a:rPr lang="en-US" sz="1400" dirty="0">
                <a:latin typeface="Times New Roman" panose="02020603050405020304" pitchFamily="18" charset="0"/>
                <a:cs typeface="Times New Roman" panose="02020603050405020304" pitchFamily="18" charset="0"/>
              </a:rPr>
              <a:t> Basil cannot always answer the phone when baking.</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Unpredictable stock costs:</a:t>
            </a:r>
            <a:r>
              <a:rPr lang="en-US" sz="1400" dirty="0">
                <a:latin typeface="Times New Roman" panose="02020603050405020304" pitchFamily="18" charset="0"/>
                <a:cs typeface="Times New Roman" panose="02020603050405020304" pitchFamily="18" charset="0"/>
              </a:rPr>
              <a:t> Organic ingredients can be expensive and difficult to budget for.</a:t>
            </a:r>
          </a:p>
          <a:p>
            <a:endParaRPr lang="ro-RO" dirty="0"/>
          </a:p>
        </p:txBody>
      </p:sp>
      <p:sp>
        <p:nvSpPr>
          <p:cNvPr id="4" name="Slide Number Placeholder 3">
            <a:extLst>
              <a:ext uri="{FF2B5EF4-FFF2-40B4-BE49-F238E27FC236}">
                <a16:creationId xmlns:a16="http://schemas.microsoft.com/office/drawing/2014/main" id="{CD911047-066C-4011-A5D0-93EB57101CFF}"/>
              </a:ext>
            </a:extLst>
          </p:cNvPr>
          <p:cNvSpPr>
            <a:spLocks noGrp="1"/>
          </p:cNvSpPr>
          <p:nvPr>
            <p:ph type="sldNum" sz="quarter" idx="12"/>
          </p:nvPr>
        </p:nvSpPr>
        <p:spPr/>
        <p:txBody>
          <a:bodyPr/>
          <a:lstStyle/>
          <a:p>
            <a:fld id="{58FB4751-880F-D840-AAA9-3A15815CC996}" type="slidenum">
              <a:rPr lang="en-US" smtClean="0"/>
              <a:pPr/>
              <a:t>3</a:t>
            </a:fld>
            <a:endParaRPr lang="en-US" dirty="0"/>
          </a:p>
        </p:txBody>
      </p:sp>
      <p:pic>
        <p:nvPicPr>
          <p:cNvPr id="6" name="Picture 5">
            <a:extLst>
              <a:ext uri="{FF2B5EF4-FFF2-40B4-BE49-F238E27FC236}">
                <a16:creationId xmlns:a16="http://schemas.microsoft.com/office/drawing/2014/main" id="{A28564F0-9257-49E7-9406-500CDCE05CB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340199" y="4131288"/>
            <a:ext cx="4851801" cy="2726712"/>
          </a:xfrm>
          <a:prstGeom prst="rect">
            <a:avLst/>
          </a:prstGeom>
        </p:spPr>
      </p:pic>
    </p:spTree>
    <p:extLst>
      <p:ext uri="{BB962C8B-B14F-4D97-AF65-F5344CB8AC3E}">
        <p14:creationId xmlns:p14="http://schemas.microsoft.com/office/powerpoint/2010/main" val="2932635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FFA9F-C304-4396-B4AB-00B531AC4C42}"/>
              </a:ext>
            </a:extLst>
          </p:cNvPr>
          <p:cNvSpPr>
            <a:spLocks noGrp="1"/>
          </p:cNvSpPr>
          <p:nvPr>
            <p:ph type="title"/>
          </p:nvPr>
        </p:nvSpPr>
        <p:spPr>
          <a:xfrm>
            <a:off x="-6005" y="85493"/>
            <a:ext cx="8596668" cy="1320800"/>
          </a:xfrm>
        </p:spPr>
        <p:txBody>
          <a:bodyPr/>
          <a:lstStyle/>
          <a:p>
            <a:r>
              <a:rPr lang="ro-RO" dirty="0">
                <a:latin typeface="Times New Roman" panose="02020603050405020304" pitchFamily="18" charset="0"/>
                <a:cs typeface="Times New Roman" panose="02020603050405020304" pitchFamily="18" charset="0"/>
              </a:rPr>
              <a:t> </a:t>
            </a:r>
            <a:r>
              <a:rPr lang="ro-RO" sz="3200" b="1" dirty="0">
                <a:solidFill>
                  <a:schemeClr val="tx1"/>
                </a:solidFill>
                <a:latin typeface="Times New Roman" panose="02020603050405020304" pitchFamily="18" charset="0"/>
                <a:cs typeface="Times New Roman" panose="02020603050405020304" pitchFamily="18" charset="0"/>
              </a:rPr>
              <a:t>Introduction to PESTEL Analysis</a:t>
            </a:r>
          </a:p>
        </p:txBody>
      </p:sp>
      <p:sp>
        <p:nvSpPr>
          <p:cNvPr id="3" name="Content Placeholder 2">
            <a:extLst>
              <a:ext uri="{FF2B5EF4-FFF2-40B4-BE49-F238E27FC236}">
                <a16:creationId xmlns:a16="http://schemas.microsoft.com/office/drawing/2014/main" id="{7D093B0C-8DC0-4EA0-B357-5426F110ECFD}"/>
              </a:ext>
            </a:extLst>
          </p:cNvPr>
          <p:cNvSpPr>
            <a:spLocks noGrp="1"/>
          </p:cNvSpPr>
          <p:nvPr>
            <p:ph idx="1"/>
          </p:nvPr>
        </p:nvSpPr>
        <p:spPr>
          <a:xfrm>
            <a:off x="119773" y="1488614"/>
            <a:ext cx="6749378" cy="3005328"/>
          </a:xfrm>
        </p:spPr>
        <p:txBody>
          <a:bodyPr>
            <a:normAutofit lnSpcReduction="10000"/>
          </a:bodyPr>
          <a:lstStyle/>
          <a:p>
            <a:r>
              <a:rPr lang="en-US" sz="1400" b="1" dirty="0">
                <a:latin typeface="Times New Roman" panose="02020603050405020304" pitchFamily="18" charset="0"/>
                <a:cs typeface="Times New Roman" panose="02020603050405020304" pitchFamily="18" charset="0"/>
              </a:rPr>
              <a:t>What is PESTEL Analysis?</a:t>
            </a:r>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PESTEL is a business tool used to identify external factors that can affect a business.</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P – Political:</a:t>
            </a:r>
            <a:r>
              <a:rPr lang="en-US" sz="1400" dirty="0">
                <a:latin typeface="Times New Roman" panose="02020603050405020304" pitchFamily="18" charset="0"/>
                <a:cs typeface="Times New Roman" panose="02020603050405020304" pitchFamily="18" charset="0"/>
              </a:rPr>
              <a:t> Government policies and business support.</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E – Economic:</a:t>
            </a:r>
            <a:r>
              <a:rPr lang="en-US" sz="1400" dirty="0">
                <a:latin typeface="Times New Roman" panose="02020603050405020304" pitchFamily="18" charset="0"/>
                <a:cs typeface="Times New Roman" panose="02020603050405020304" pitchFamily="18" charset="0"/>
              </a:rPr>
              <a:t> Inflation and increasing costs.</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S – Social:</a:t>
            </a:r>
            <a:r>
              <a:rPr lang="en-US" sz="1400" dirty="0">
                <a:latin typeface="Times New Roman" panose="02020603050405020304" pitchFamily="18" charset="0"/>
                <a:cs typeface="Times New Roman" panose="02020603050405020304" pitchFamily="18" charset="0"/>
              </a:rPr>
              <a:t> Customer habits and working from home.</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T – Technological:</a:t>
            </a:r>
            <a:r>
              <a:rPr lang="en-US" sz="1400" dirty="0">
                <a:latin typeface="Times New Roman" panose="02020603050405020304" pitchFamily="18" charset="0"/>
                <a:cs typeface="Times New Roman" panose="02020603050405020304" pitchFamily="18" charset="0"/>
              </a:rPr>
              <a:t> Online orders and delivery systems.</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E – Environmental:</a:t>
            </a:r>
            <a:r>
              <a:rPr lang="en-US" sz="1400" dirty="0">
                <a:latin typeface="Times New Roman" panose="02020603050405020304" pitchFamily="18" charset="0"/>
                <a:cs typeface="Times New Roman" panose="02020603050405020304" pitchFamily="18" charset="0"/>
              </a:rPr>
              <a:t> Organic ingredients and food waste.</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L – Legal:</a:t>
            </a:r>
            <a:r>
              <a:rPr lang="en-US" sz="1400" dirty="0">
                <a:latin typeface="Times New Roman" panose="02020603050405020304" pitchFamily="18" charset="0"/>
                <a:cs typeface="Times New Roman" panose="02020603050405020304" pitchFamily="18" charset="0"/>
              </a:rPr>
              <a:t> Food safety and employment laws.</a:t>
            </a:r>
          </a:p>
          <a:p>
            <a:r>
              <a:rPr lang="en-US" sz="1400" dirty="0">
                <a:latin typeface="Times New Roman" panose="02020603050405020304" pitchFamily="18" charset="0"/>
                <a:cs typeface="Times New Roman" panose="02020603050405020304" pitchFamily="18" charset="0"/>
              </a:rPr>
              <a:t>PESTEL helps Basil understand the external challenges affecting his bakery.</a:t>
            </a:r>
          </a:p>
          <a:p>
            <a:endParaRPr lang="ro-RO" dirty="0"/>
          </a:p>
        </p:txBody>
      </p:sp>
      <p:sp>
        <p:nvSpPr>
          <p:cNvPr id="4" name="Slide Number Placeholder 3">
            <a:extLst>
              <a:ext uri="{FF2B5EF4-FFF2-40B4-BE49-F238E27FC236}">
                <a16:creationId xmlns:a16="http://schemas.microsoft.com/office/drawing/2014/main" id="{EC721BD9-0DB3-46D2-AF9E-5F7E00257A23}"/>
              </a:ext>
            </a:extLst>
          </p:cNvPr>
          <p:cNvSpPr>
            <a:spLocks noGrp="1"/>
          </p:cNvSpPr>
          <p:nvPr>
            <p:ph type="sldNum" sz="quarter" idx="12"/>
          </p:nvPr>
        </p:nvSpPr>
        <p:spPr/>
        <p:txBody>
          <a:bodyPr/>
          <a:lstStyle/>
          <a:p>
            <a:fld id="{58FB4751-880F-D840-AAA9-3A15815CC996}" type="slidenum">
              <a:rPr lang="en-US" smtClean="0"/>
              <a:pPr/>
              <a:t>4</a:t>
            </a:fld>
            <a:endParaRPr lang="en-US" dirty="0"/>
          </a:p>
        </p:txBody>
      </p:sp>
      <p:pic>
        <p:nvPicPr>
          <p:cNvPr id="8" name="Picture 7">
            <a:extLst>
              <a:ext uri="{FF2B5EF4-FFF2-40B4-BE49-F238E27FC236}">
                <a16:creationId xmlns:a16="http://schemas.microsoft.com/office/drawing/2014/main" id="{ECAEAD52-798A-4F93-8E0F-5750FF000FA7}"/>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184995" y="3563898"/>
            <a:ext cx="4007005" cy="3294102"/>
          </a:xfrm>
          <a:prstGeom prst="rect">
            <a:avLst/>
          </a:prstGeom>
        </p:spPr>
      </p:pic>
    </p:spTree>
    <p:extLst>
      <p:ext uri="{BB962C8B-B14F-4D97-AF65-F5344CB8AC3E}">
        <p14:creationId xmlns:p14="http://schemas.microsoft.com/office/powerpoint/2010/main" val="3214232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C8F8D-9E87-4EC7-BAFE-DA356CD1AD78}"/>
              </a:ext>
            </a:extLst>
          </p:cNvPr>
          <p:cNvSpPr>
            <a:spLocks noGrp="1"/>
          </p:cNvSpPr>
          <p:nvPr>
            <p:ph type="title"/>
          </p:nvPr>
        </p:nvSpPr>
        <p:spPr>
          <a:xfrm>
            <a:off x="0" y="0"/>
            <a:ext cx="8596668" cy="1320800"/>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PESTEL Analysis Applied to Basil’s Bakery</a:t>
            </a:r>
            <a:endParaRPr lang="ro-RO" sz="32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491C9F2-D1B3-4754-8A37-57404131C1E7}"/>
              </a:ext>
            </a:extLst>
          </p:cNvPr>
          <p:cNvSpPr>
            <a:spLocks noGrp="1"/>
          </p:cNvSpPr>
          <p:nvPr>
            <p:ph idx="1"/>
          </p:nvPr>
        </p:nvSpPr>
        <p:spPr>
          <a:xfrm>
            <a:off x="0" y="2071379"/>
            <a:ext cx="6749378" cy="3091635"/>
          </a:xfrm>
        </p:spPr>
        <p:txBody>
          <a:bodyPr>
            <a:normAutofit/>
          </a:bodyPr>
          <a:lstStyle/>
          <a:p>
            <a:r>
              <a:rPr lang="en-US" sz="1400" b="1" dirty="0">
                <a:latin typeface="Times New Roman" panose="02020603050405020304" pitchFamily="18" charset="0"/>
                <a:cs typeface="Times New Roman" panose="02020603050405020304" pitchFamily="18" charset="0"/>
              </a:rPr>
              <a:t>PESTEL Analysis</a:t>
            </a:r>
            <a:endParaRPr lang="en-US" sz="1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Political:</a:t>
            </a:r>
            <a:r>
              <a:rPr lang="en-US" sz="1400" dirty="0">
                <a:latin typeface="Times New Roman" panose="02020603050405020304" pitchFamily="18" charset="0"/>
                <a:cs typeface="Times New Roman" panose="02020603050405020304" pitchFamily="18" charset="0"/>
              </a:rPr>
              <a:t> Government decisions about business support and taxation may affect the bakery.</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Economic:</a:t>
            </a:r>
            <a:r>
              <a:rPr lang="en-US" sz="1400" dirty="0">
                <a:latin typeface="Times New Roman" panose="02020603050405020304" pitchFamily="18" charset="0"/>
                <a:cs typeface="Times New Roman" panose="02020603050405020304" pitchFamily="18" charset="0"/>
              </a:rPr>
              <a:t> Higher rent, energy bills and organic ingredient costs reduce profit.</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Social:</a:t>
            </a:r>
            <a:r>
              <a:rPr lang="en-US" sz="1400" dirty="0">
                <a:latin typeface="Times New Roman" panose="02020603050405020304" pitchFamily="18" charset="0"/>
                <a:cs typeface="Times New Roman" panose="02020603050405020304" pitchFamily="18" charset="0"/>
              </a:rPr>
              <a:t> More people work from home, and fewer customers visit the retail park.</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Technological:</a:t>
            </a:r>
            <a:r>
              <a:rPr lang="en-US" sz="1400" dirty="0">
                <a:latin typeface="Times New Roman" panose="02020603050405020304" pitchFamily="18" charset="0"/>
                <a:cs typeface="Times New Roman" panose="02020603050405020304" pitchFamily="18" charset="0"/>
              </a:rPr>
              <a:t> Online ordering and delivery could help Basil reach more customers.</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Environmental:</a:t>
            </a:r>
            <a:r>
              <a:rPr lang="en-US" sz="1400" dirty="0">
                <a:latin typeface="Times New Roman" panose="02020603050405020304" pitchFamily="18" charset="0"/>
                <a:cs typeface="Times New Roman" panose="02020603050405020304" pitchFamily="18" charset="0"/>
              </a:rPr>
              <a:t> Organic ingredients support sustainable choices, but crop failures can increase costs.</a:t>
            </a:r>
          </a:p>
          <a:p>
            <a:pPr>
              <a:buFont typeface="Arial" panose="020B0604020202020204" pitchFamily="34" charset="0"/>
              <a:buChar char="•"/>
            </a:pPr>
            <a:r>
              <a:rPr lang="en-US" sz="1400" b="1" dirty="0">
                <a:latin typeface="Times New Roman" panose="02020603050405020304" pitchFamily="18" charset="0"/>
                <a:cs typeface="Times New Roman" panose="02020603050405020304" pitchFamily="18" charset="0"/>
              </a:rPr>
              <a:t>Legal:</a:t>
            </a:r>
            <a:r>
              <a:rPr lang="en-US" sz="1400" dirty="0">
                <a:latin typeface="Times New Roman" panose="02020603050405020304" pitchFamily="18" charset="0"/>
                <a:cs typeface="Times New Roman" panose="02020603050405020304" pitchFamily="18" charset="0"/>
              </a:rPr>
              <a:t> Basil must follow food hygiene, health and safety, and employment laws.</a:t>
            </a:r>
          </a:p>
          <a:p>
            <a:endParaRPr lang="ro-RO" dirty="0"/>
          </a:p>
        </p:txBody>
      </p:sp>
      <p:sp>
        <p:nvSpPr>
          <p:cNvPr id="4" name="Slide Number Placeholder 3">
            <a:extLst>
              <a:ext uri="{FF2B5EF4-FFF2-40B4-BE49-F238E27FC236}">
                <a16:creationId xmlns:a16="http://schemas.microsoft.com/office/drawing/2014/main" id="{CF9E41FE-2BD5-4653-A1F9-04CD0D169079}"/>
              </a:ext>
            </a:extLst>
          </p:cNvPr>
          <p:cNvSpPr>
            <a:spLocks noGrp="1"/>
          </p:cNvSpPr>
          <p:nvPr>
            <p:ph type="sldNum" sz="quarter" idx="12"/>
          </p:nvPr>
        </p:nvSpPr>
        <p:spPr/>
        <p:txBody>
          <a:bodyPr/>
          <a:lstStyle/>
          <a:p>
            <a:fld id="{58FB4751-880F-D840-AAA9-3A15815CC996}" type="slidenum">
              <a:rPr lang="en-US" smtClean="0"/>
              <a:pPr/>
              <a:t>5</a:t>
            </a:fld>
            <a:endParaRPr lang="en-US" dirty="0"/>
          </a:p>
        </p:txBody>
      </p:sp>
      <p:pic>
        <p:nvPicPr>
          <p:cNvPr id="12" name="Picture 11">
            <a:extLst>
              <a:ext uri="{FF2B5EF4-FFF2-40B4-BE49-F238E27FC236}">
                <a16:creationId xmlns:a16="http://schemas.microsoft.com/office/drawing/2014/main" id="{95FA48FA-180D-4D99-B569-FEE271E436F5}"/>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285356" y="2951356"/>
            <a:ext cx="3906644" cy="3906644"/>
          </a:xfrm>
          <a:prstGeom prst="rect">
            <a:avLst/>
          </a:prstGeom>
        </p:spPr>
      </p:pic>
    </p:spTree>
    <p:extLst>
      <p:ext uri="{BB962C8B-B14F-4D97-AF65-F5344CB8AC3E}">
        <p14:creationId xmlns:p14="http://schemas.microsoft.com/office/powerpoint/2010/main" val="1551119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910A7-7059-4366-995C-904B096F7C8A}"/>
              </a:ext>
            </a:extLst>
          </p:cNvPr>
          <p:cNvSpPr>
            <a:spLocks noGrp="1"/>
          </p:cNvSpPr>
          <p:nvPr>
            <p:ph type="title"/>
          </p:nvPr>
        </p:nvSpPr>
        <p:spPr>
          <a:xfrm>
            <a:off x="0" y="0"/>
            <a:ext cx="8596668" cy="1320800"/>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Fishbone Diagram: Causes of Falling Sales</a:t>
            </a:r>
            <a:endParaRPr lang="ro-RO" sz="3200" b="1"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1F10696-3A99-45C3-9A77-CB4B8E57A893}"/>
              </a:ext>
            </a:extLst>
          </p:cNvPr>
          <p:cNvSpPr>
            <a:spLocks noGrp="1"/>
          </p:cNvSpPr>
          <p:nvPr>
            <p:ph type="sldNum" sz="quarter" idx="12"/>
          </p:nvPr>
        </p:nvSpPr>
        <p:spPr/>
        <p:txBody>
          <a:bodyPr/>
          <a:lstStyle/>
          <a:p>
            <a:fld id="{58FB4751-880F-D840-AAA9-3A15815CC996}" type="slidenum">
              <a:rPr lang="en-US" smtClean="0"/>
              <a:pPr/>
              <a:t>6</a:t>
            </a:fld>
            <a:endParaRPr lang="en-US" dirty="0"/>
          </a:p>
        </p:txBody>
      </p:sp>
      <p:sp>
        <p:nvSpPr>
          <p:cNvPr id="5" name="Rectangle 1">
            <a:extLst>
              <a:ext uri="{FF2B5EF4-FFF2-40B4-BE49-F238E27FC236}">
                <a16:creationId xmlns:a16="http://schemas.microsoft.com/office/drawing/2014/main" id="{8B955A70-7575-4E46-97F8-336333BB17F9}"/>
              </a:ext>
            </a:extLst>
          </p:cNvPr>
          <p:cNvSpPr>
            <a:spLocks noGrp="1" noChangeArrowheads="1"/>
          </p:cNvSpPr>
          <p:nvPr>
            <p:ph idx="1"/>
          </p:nvPr>
        </p:nvSpPr>
        <p:spPr bwMode="auto">
          <a:xfrm>
            <a:off x="136658" y="1014371"/>
            <a:ext cx="4714122" cy="5052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1400" b="1" dirty="0"/>
              <a:t>CAUSES OF FALLING SALES</a:t>
            </a:r>
          </a:p>
          <a:p>
            <a:r>
              <a:rPr lang="en-US" sz="1400" dirty="0"/>
              <a:t>Customers</a:t>
            </a:r>
          </a:p>
          <a:p>
            <a:r>
              <a:rPr lang="en-US" sz="1400" dirty="0"/>
              <a:t>• Fewer visitors</a:t>
            </a:r>
          </a:p>
          <a:p>
            <a:r>
              <a:rPr lang="en-US" sz="1400" dirty="0"/>
              <a:t>• Working from home</a:t>
            </a:r>
          </a:p>
          <a:p>
            <a:r>
              <a:rPr lang="en-US" sz="1400" dirty="0"/>
              <a:t>Location</a:t>
            </a:r>
          </a:p>
          <a:p>
            <a:r>
              <a:rPr lang="en-US" sz="1400" dirty="0"/>
              <a:t>• Shops closing</a:t>
            </a:r>
          </a:p>
          <a:p>
            <a:r>
              <a:rPr lang="en-US" sz="1400" dirty="0"/>
              <a:t>• Quieter retail park</a:t>
            </a:r>
          </a:p>
          <a:p>
            <a:r>
              <a:rPr lang="en-US" sz="1400" dirty="0"/>
              <a:t>Services</a:t>
            </a:r>
          </a:p>
          <a:p>
            <a:r>
              <a:rPr lang="en-US" sz="1400" dirty="0"/>
              <a:t>• No delivery service</a:t>
            </a:r>
          </a:p>
          <a:p>
            <a:r>
              <a:rPr lang="en-US" sz="1400" dirty="0"/>
              <a:t>• Difficult pre-orders</a:t>
            </a:r>
          </a:p>
          <a:p>
            <a:r>
              <a:rPr lang="en-US" sz="1400" dirty="0"/>
              <a:t>Costs</a:t>
            </a:r>
          </a:p>
          <a:p>
            <a:r>
              <a:rPr lang="en-US" sz="1400" dirty="0"/>
              <a:t>• Higher overheads</a:t>
            </a:r>
          </a:p>
          <a:p>
            <a:r>
              <a:rPr lang="en-US" sz="1400" dirty="0"/>
              <a:t>• Unpredictable ingredient prices</a:t>
            </a:r>
          </a:p>
          <a:p>
            <a:r>
              <a:rPr lang="en-US" sz="1400" b="1" dirty="0"/>
              <a:t>Effect: Sales remain around 25% below 2019</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o-RO" altLang="ro-RO" sz="1800" b="0" i="0" u="none" strike="noStrike" cap="none" normalizeH="0" baseline="0" dirty="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8E13DE92-8889-4F13-83FD-5BE7C45C6DE9}"/>
              </a:ext>
            </a:extLst>
          </p:cNvPr>
          <p:cNvPicPr>
            <a:picLocks noChangeAspect="1"/>
          </p:cNvPicPr>
          <p:nvPr/>
        </p:nvPicPr>
        <p:blipFill>
          <a:blip r:embed="rId3"/>
          <a:stretch>
            <a:fillRect/>
          </a:stretch>
        </p:blipFill>
        <p:spPr>
          <a:xfrm>
            <a:off x="4736371" y="2791624"/>
            <a:ext cx="7455629" cy="4066376"/>
          </a:xfrm>
          <a:prstGeom prst="rect">
            <a:avLst/>
          </a:prstGeom>
        </p:spPr>
      </p:pic>
    </p:spTree>
    <p:extLst>
      <p:ext uri="{BB962C8B-B14F-4D97-AF65-F5344CB8AC3E}">
        <p14:creationId xmlns:p14="http://schemas.microsoft.com/office/powerpoint/2010/main" val="2834373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30786-8D39-4444-AE2C-0C253E2FD2C8}"/>
              </a:ext>
            </a:extLst>
          </p:cNvPr>
          <p:cNvSpPr>
            <a:spLocks noGrp="1"/>
          </p:cNvSpPr>
          <p:nvPr>
            <p:ph type="title"/>
          </p:nvPr>
        </p:nvSpPr>
        <p:spPr>
          <a:xfrm>
            <a:off x="0" y="0"/>
            <a:ext cx="8596668" cy="1320800"/>
          </a:xfrm>
        </p:spPr>
        <p:txBody>
          <a:bodyPr>
            <a:normAutofit/>
          </a:bodyPr>
          <a:lstStyle/>
          <a:p>
            <a:r>
              <a:rPr lang="ro-RO" sz="3200" b="1" dirty="0">
                <a:solidFill>
                  <a:schemeClr val="tx1"/>
                </a:solidFill>
                <a:latin typeface="Times New Roman" panose="02020603050405020304" pitchFamily="18" charset="0"/>
                <a:cs typeface="Times New Roman" panose="02020603050405020304" pitchFamily="18" charset="0"/>
              </a:rPr>
              <a:t>Fishbone Analysis: Key Findings</a:t>
            </a:r>
          </a:p>
        </p:txBody>
      </p:sp>
      <p:sp>
        <p:nvSpPr>
          <p:cNvPr id="3" name="Content Placeholder 2">
            <a:extLst>
              <a:ext uri="{FF2B5EF4-FFF2-40B4-BE49-F238E27FC236}">
                <a16:creationId xmlns:a16="http://schemas.microsoft.com/office/drawing/2014/main" id="{13A1AE76-7654-41DB-B20A-3396A2B3699A}"/>
              </a:ext>
            </a:extLst>
          </p:cNvPr>
          <p:cNvSpPr>
            <a:spLocks noGrp="1"/>
          </p:cNvSpPr>
          <p:nvPr>
            <p:ph idx="1"/>
          </p:nvPr>
        </p:nvSpPr>
        <p:spPr>
          <a:xfrm>
            <a:off x="0" y="1320800"/>
            <a:ext cx="7452732" cy="3525156"/>
          </a:xfrm>
        </p:spPr>
        <p:txBody>
          <a:bodyPr>
            <a:normAutofit lnSpcReduction="10000"/>
          </a:bodyPr>
          <a:lstStyle/>
          <a:p>
            <a:r>
              <a:rPr lang="en-US" sz="1900" b="1" dirty="0">
                <a:latin typeface="Times New Roman" panose="02020603050405020304" pitchFamily="18" charset="0"/>
                <a:cs typeface="Times New Roman" panose="02020603050405020304" pitchFamily="18" charset="0"/>
              </a:rPr>
              <a:t>Key Findings from the Fishbone Analysis</a:t>
            </a:r>
            <a:endParaRPr lang="en-US" sz="19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Customer changes:</a:t>
            </a:r>
            <a:r>
              <a:rPr lang="en-US" sz="1900" dirty="0">
                <a:latin typeface="Times New Roman" panose="02020603050405020304" pitchFamily="18" charset="0"/>
                <a:cs typeface="Times New Roman" panose="02020603050405020304" pitchFamily="18" charset="0"/>
              </a:rPr>
              <a:t> More people work from home, reducing visits.</a:t>
            </a:r>
          </a:p>
          <a:p>
            <a:pPr>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Location problems:</a:t>
            </a:r>
            <a:r>
              <a:rPr lang="en-US" sz="1900" dirty="0">
                <a:latin typeface="Times New Roman" panose="02020603050405020304" pitchFamily="18" charset="0"/>
                <a:cs typeface="Times New Roman" panose="02020603050405020304" pitchFamily="18" charset="0"/>
              </a:rPr>
              <a:t> Nearby shop closures mean fewer potential customers.</a:t>
            </a:r>
          </a:p>
          <a:p>
            <a:pPr>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Limited services:</a:t>
            </a:r>
            <a:r>
              <a:rPr lang="en-US" sz="1900" dirty="0">
                <a:latin typeface="Times New Roman" panose="02020603050405020304" pitchFamily="18" charset="0"/>
                <a:cs typeface="Times New Roman" panose="02020603050405020304" pitchFamily="18" charset="0"/>
              </a:rPr>
              <a:t> No delivery and difficult pre-orders may lead to lost sales.</a:t>
            </a:r>
          </a:p>
          <a:p>
            <a:pPr>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Financial pressure:</a:t>
            </a:r>
            <a:r>
              <a:rPr lang="en-US" sz="1900" dirty="0">
                <a:latin typeface="Times New Roman" panose="02020603050405020304" pitchFamily="18" charset="0"/>
                <a:cs typeface="Times New Roman" panose="02020603050405020304" pitchFamily="18" charset="0"/>
              </a:rPr>
              <a:t> Higher overheads and unpredictable ingredient costs affect profitability.</a:t>
            </a:r>
          </a:p>
          <a:p>
            <a:r>
              <a:rPr lang="en-US" sz="1900" b="1" dirty="0">
                <a:latin typeface="Times New Roman" panose="02020603050405020304" pitchFamily="18" charset="0"/>
                <a:cs typeface="Times New Roman" panose="02020603050405020304" pitchFamily="18" charset="0"/>
              </a:rPr>
              <a:t>Main finding:</a:t>
            </a:r>
            <a:r>
              <a:rPr lang="en-US" sz="1900" dirty="0">
                <a:latin typeface="Times New Roman" panose="02020603050405020304" pitchFamily="18" charset="0"/>
                <a:cs typeface="Times New Roman" panose="02020603050405020304" pitchFamily="18" charset="0"/>
              </a:rPr>
              <a:t> Basil needs to adapt his services to changing customer needs and manage costs more carefully.</a:t>
            </a:r>
          </a:p>
          <a:p>
            <a:endParaRPr lang="ro-RO" dirty="0"/>
          </a:p>
        </p:txBody>
      </p:sp>
      <p:sp>
        <p:nvSpPr>
          <p:cNvPr id="4" name="Slide Number Placeholder 3">
            <a:extLst>
              <a:ext uri="{FF2B5EF4-FFF2-40B4-BE49-F238E27FC236}">
                <a16:creationId xmlns:a16="http://schemas.microsoft.com/office/drawing/2014/main" id="{4B100FE4-534C-4E02-84A7-AB8B6320D2C4}"/>
              </a:ext>
            </a:extLst>
          </p:cNvPr>
          <p:cNvSpPr>
            <a:spLocks noGrp="1"/>
          </p:cNvSpPr>
          <p:nvPr>
            <p:ph type="sldNum" sz="quarter" idx="12"/>
          </p:nvPr>
        </p:nvSpPr>
        <p:spPr/>
        <p:txBody>
          <a:bodyPr/>
          <a:lstStyle/>
          <a:p>
            <a:fld id="{58FB4751-880F-D840-AAA9-3A15815CC996}" type="slidenum">
              <a:rPr lang="en-US" smtClean="0"/>
              <a:pPr/>
              <a:t>7</a:t>
            </a:fld>
            <a:endParaRPr lang="en-US" dirty="0"/>
          </a:p>
        </p:txBody>
      </p:sp>
      <p:pic>
        <p:nvPicPr>
          <p:cNvPr id="9" name="Picture 8">
            <a:extLst>
              <a:ext uri="{FF2B5EF4-FFF2-40B4-BE49-F238E27FC236}">
                <a16:creationId xmlns:a16="http://schemas.microsoft.com/office/drawing/2014/main" id="{90D72485-C481-45BA-887E-9FB6B421EF15}"/>
              </a:ext>
            </a:extLst>
          </p:cNvPr>
          <p:cNvPicPr>
            <a:picLocks noChangeAspect="1"/>
          </p:cNvPicPr>
          <p:nvPr/>
        </p:nvPicPr>
        <p:blipFill>
          <a:blip r:embed="rId3"/>
          <a:stretch>
            <a:fillRect/>
          </a:stretch>
        </p:blipFill>
        <p:spPr>
          <a:xfrm>
            <a:off x="7452732" y="3696908"/>
            <a:ext cx="4739268" cy="3161092"/>
          </a:xfrm>
          <a:prstGeom prst="rect">
            <a:avLst/>
          </a:prstGeom>
        </p:spPr>
      </p:pic>
    </p:spTree>
    <p:extLst>
      <p:ext uri="{BB962C8B-B14F-4D97-AF65-F5344CB8AC3E}">
        <p14:creationId xmlns:p14="http://schemas.microsoft.com/office/powerpoint/2010/main" val="4200457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D6014-D06C-49C3-A630-95505BE79CFE}"/>
              </a:ext>
            </a:extLst>
          </p:cNvPr>
          <p:cNvSpPr>
            <a:spLocks noGrp="1"/>
          </p:cNvSpPr>
          <p:nvPr>
            <p:ph type="title"/>
          </p:nvPr>
        </p:nvSpPr>
        <p:spPr>
          <a:xfrm>
            <a:off x="0" y="0"/>
            <a:ext cx="8596668" cy="1320800"/>
          </a:xfrm>
        </p:spPr>
        <p:txBody>
          <a:bodyPr>
            <a:normAutofit/>
          </a:bodyPr>
          <a:lstStyle/>
          <a:p>
            <a:r>
              <a:rPr lang="ro-RO" sz="3200" b="1" dirty="0">
                <a:solidFill>
                  <a:schemeClr val="tx1"/>
                </a:solidFill>
                <a:latin typeface="Times New Roman" panose="02020603050405020304" pitchFamily="18" charset="0"/>
                <a:cs typeface="Times New Roman" panose="02020603050405020304" pitchFamily="18" charset="0"/>
              </a:rPr>
              <a:t>Key Findings</a:t>
            </a:r>
          </a:p>
        </p:txBody>
      </p:sp>
      <p:sp>
        <p:nvSpPr>
          <p:cNvPr id="3" name="Content Placeholder 2">
            <a:extLst>
              <a:ext uri="{FF2B5EF4-FFF2-40B4-BE49-F238E27FC236}">
                <a16:creationId xmlns:a16="http://schemas.microsoft.com/office/drawing/2014/main" id="{EF2D86FD-6846-4BD2-9D9F-6B46AF74314B}"/>
              </a:ext>
            </a:extLst>
          </p:cNvPr>
          <p:cNvSpPr>
            <a:spLocks noGrp="1"/>
          </p:cNvSpPr>
          <p:nvPr>
            <p:ph idx="1"/>
          </p:nvPr>
        </p:nvSpPr>
        <p:spPr>
          <a:xfrm>
            <a:off x="-6005" y="1803750"/>
            <a:ext cx="8596668" cy="3880773"/>
          </a:xfrm>
        </p:spPr>
        <p:txBody>
          <a:bodyPr/>
          <a:lstStyle/>
          <a:p>
            <a:r>
              <a:rPr lang="en-US" sz="1400" b="1" dirty="0">
                <a:latin typeface="Times New Roman" panose="02020603050405020304" pitchFamily="18" charset="0"/>
                <a:cs typeface="Times New Roman" panose="02020603050405020304" pitchFamily="18" charset="0"/>
              </a:rPr>
              <a:t>Key Findings</a:t>
            </a:r>
            <a:endParaRPr lang="en-US" sz="1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Sales remained around 25% below the 2019 level between 2023 and 2025.</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Fewer visitors and shop closures have reduced potential customers.</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Higher operating costs put pressure on profit.</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PESTEL analysis identifies external challenges and opportunities.</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Fishbone analysis highlights the main causes of falling sales.</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Online pre-orders, delivery and better cost control could help improve performance.</a:t>
            </a:r>
          </a:p>
          <a:p>
            <a:endParaRPr lang="ro-RO" dirty="0"/>
          </a:p>
        </p:txBody>
      </p:sp>
      <p:sp>
        <p:nvSpPr>
          <p:cNvPr id="4" name="Slide Number Placeholder 3">
            <a:extLst>
              <a:ext uri="{FF2B5EF4-FFF2-40B4-BE49-F238E27FC236}">
                <a16:creationId xmlns:a16="http://schemas.microsoft.com/office/drawing/2014/main" id="{E90CB545-CA4D-4738-B954-D21DA71B5F77}"/>
              </a:ext>
            </a:extLst>
          </p:cNvPr>
          <p:cNvSpPr>
            <a:spLocks noGrp="1"/>
          </p:cNvSpPr>
          <p:nvPr>
            <p:ph type="sldNum" sz="quarter" idx="12"/>
          </p:nvPr>
        </p:nvSpPr>
        <p:spPr/>
        <p:txBody>
          <a:bodyPr/>
          <a:lstStyle/>
          <a:p>
            <a:fld id="{58FB4751-880F-D840-AAA9-3A15815CC996}" type="slidenum">
              <a:rPr lang="en-US" smtClean="0"/>
              <a:pPr/>
              <a:t>8</a:t>
            </a:fld>
            <a:endParaRPr lang="en-US" dirty="0"/>
          </a:p>
        </p:txBody>
      </p:sp>
      <p:pic>
        <p:nvPicPr>
          <p:cNvPr id="6" name="Picture 5">
            <a:extLst>
              <a:ext uri="{FF2B5EF4-FFF2-40B4-BE49-F238E27FC236}">
                <a16:creationId xmlns:a16="http://schemas.microsoft.com/office/drawing/2014/main" id="{761DAF93-0928-42DE-B513-FFEA9F61E9D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315201" y="3967163"/>
            <a:ext cx="4876799" cy="2890837"/>
          </a:xfrm>
          <a:prstGeom prst="rect">
            <a:avLst/>
          </a:prstGeom>
        </p:spPr>
      </p:pic>
    </p:spTree>
    <p:extLst>
      <p:ext uri="{BB962C8B-B14F-4D97-AF65-F5344CB8AC3E}">
        <p14:creationId xmlns:p14="http://schemas.microsoft.com/office/powerpoint/2010/main" val="1036202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9A942-6D8E-4FFE-984A-A10838F61E1B}"/>
              </a:ext>
            </a:extLst>
          </p:cNvPr>
          <p:cNvSpPr>
            <a:spLocks noGrp="1"/>
          </p:cNvSpPr>
          <p:nvPr>
            <p:ph type="title"/>
          </p:nvPr>
        </p:nvSpPr>
        <p:spPr>
          <a:xfrm>
            <a:off x="0" y="0"/>
            <a:ext cx="8596668" cy="1320800"/>
          </a:xfrm>
        </p:spPr>
        <p:txBody>
          <a:bodyPr/>
          <a:lstStyle/>
          <a:p>
            <a:r>
              <a:rPr lang="ro-RO" sz="3200" b="1" dirty="0">
                <a:solidFill>
                  <a:schemeClr val="tx1"/>
                </a:solidFill>
                <a:latin typeface="Times New Roman" panose="02020603050405020304" pitchFamily="18" charset="0"/>
                <a:cs typeface="Times New Roman" panose="02020603050405020304" pitchFamily="18" charset="0"/>
              </a:rPr>
              <a:t>Conclusion</a:t>
            </a:r>
            <a:br>
              <a:rPr lang="ro-RO" dirty="0"/>
            </a:br>
            <a:endParaRPr lang="ro-RO" dirty="0"/>
          </a:p>
        </p:txBody>
      </p:sp>
      <p:sp>
        <p:nvSpPr>
          <p:cNvPr id="3" name="Content Placeholder 2">
            <a:extLst>
              <a:ext uri="{FF2B5EF4-FFF2-40B4-BE49-F238E27FC236}">
                <a16:creationId xmlns:a16="http://schemas.microsoft.com/office/drawing/2014/main" id="{B1CBA9E0-7B42-4E19-808A-C05A602A2166}"/>
              </a:ext>
            </a:extLst>
          </p:cNvPr>
          <p:cNvSpPr>
            <a:spLocks noGrp="1"/>
          </p:cNvSpPr>
          <p:nvPr>
            <p:ph idx="1"/>
          </p:nvPr>
        </p:nvSpPr>
        <p:spPr>
          <a:xfrm>
            <a:off x="-17662" y="1145828"/>
            <a:ext cx="7544735" cy="3883372"/>
          </a:xfrm>
        </p:spPr>
        <p:txBody>
          <a:bodyPr>
            <a:normAutofit/>
          </a:bodyPr>
          <a:lstStyle/>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Basil’s Bakery faces falling sales and increasing costs.</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PESTEL analysis identified important external factors affecting the business.</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Fishbone analysis showed the main causes of the sales problem.</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Online pre-orders and local delivery could attract more customers.</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Better cost control could help protect profits.</a:t>
            </a:r>
          </a:p>
          <a:p>
            <a:r>
              <a:rPr lang="en-US" b="1" dirty="0">
                <a:latin typeface="Times New Roman" panose="02020603050405020304" pitchFamily="18" charset="0"/>
                <a:cs typeface="Times New Roman" panose="02020603050405020304" pitchFamily="18" charset="0"/>
              </a:rPr>
              <a:t>Final recommendation:</a:t>
            </a:r>
            <a:r>
              <a:rPr lang="en-US" dirty="0">
                <a:latin typeface="Times New Roman" panose="02020603050405020304" pitchFamily="18" charset="0"/>
                <a:cs typeface="Times New Roman" panose="02020603050405020304" pitchFamily="18" charset="0"/>
              </a:rPr>
              <a:t> Basil should introduce changes gradually and review sales regularly to measure improvement.</a:t>
            </a:r>
          </a:p>
          <a:p>
            <a:endParaRPr lang="ro-RO" dirty="0"/>
          </a:p>
        </p:txBody>
      </p:sp>
      <p:sp>
        <p:nvSpPr>
          <p:cNvPr id="4" name="Slide Number Placeholder 3">
            <a:extLst>
              <a:ext uri="{FF2B5EF4-FFF2-40B4-BE49-F238E27FC236}">
                <a16:creationId xmlns:a16="http://schemas.microsoft.com/office/drawing/2014/main" id="{5FB30895-B371-4504-9806-BD5EDBCE805B}"/>
              </a:ext>
            </a:extLst>
          </p:cNvPr>
          <p:cNvSpPr>
            <a:spLocks noGrp="1"/>
          </p:cNvSpPr>
          <p:nvPr>
            <p:ph type="sldNum" sz="quarter" idx="12"/>
          </p:nvPr>
        </p:nvSpPr>
        <p:spPr/>
        <p:txBody>
          <a:bodyPr/>
          <a:lstStyle/>
          <a:p>
            <a:fld id="{58FB4751-880F-D840-AAA9-3A15815CC996}" type="slidenum">
              <a:rPr lang="en-US" smtClean="0"/>
              <a:pPr/>
              <a:t>9</a:t>
            </a:fld>
            <a:endParaRPr lang="en-US" dirty="0"/>
          </a:p>
        </p:txBody>
      </p:sp>
      <p:pic>
        <p:nvPicPr>
          <p:cNvPr id="6" name="Picture 5">
            <a:extLst>
              <a:ext uri="{FF2B5EF4-FFF2-40B4-BE49-F238E27FC236}">
                <a16:creationId xmlns:a16="http://schemas.microsoft.com/office/drawing/2014/main" id="{8B522872-F840-4B29-8FF0-D137BBD4F26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240313" y="4259766"/>
            <a:ext cx="3951687" cy="2598234"/>
          </a:xfrm>
          <a:prstGeom prst="rect">
            <a:avLst/>
          </a:prstGeom>
        </p:spPr>
      </p:pic>
      <p:sp>
        <p:nvSpPr>
          <p:cNvPr id="7" name="TextBox 6">
            <a:extLst>
              <a:ext uri="{FF2B5EF4-FFF2-40B4-BE49-F238E27FC236}">
                <a16:creationId xmlns:a16="http://schemas.microsoft.com/office/drawing/2014/main" id="{4F1710C9-9D02-4A58-9761-DCCFE80F59F9}"/>
              </a:ext>
            </a:extLst>
          </p:cNvPr>
          <p:cNvSpPr txBox="1"/>
          <p:nvPr/>
        </p:nvSpPr>
        <p:spPr>
          <a:xfrm>
            <a:off x="9626499" y="7024817"/>
            <a:ext cx="2721772" cy="369332"/>
          </a:xfrm>
          <a:prstGeom prst="rect">
            <a:avLst/>
          </a:prstGeom>
          <a:noFill/>
        </p:spPr>
        <p:txBody>
          <a:bodyPr wrap="square" rtlCol="0">
            <a:spAutoFit/>
          </a:bodyPr>
          <a:lstStyle/>
          <a:p>
            <a:r>
              <a:rPr lang="ro-RO" sz="900">
                <a:hlinkClick r:id="rId4" tooltip="https://www.picpedia.org/chalkboard/c/conclusions.html"/>
              </a:rPr>
              <a:t>This Photo</a:t>
            </a:r>
            <a:r>
              <a:rPr lang="ro-RO" sz="900"/>
              <a:t> by Unknown Author is licensed under </a:t>
            </a:r>
            <a:r>
              <a:rPr lang="ro-RO" sz="900">
                <a:hlinkClick r:id="rId5" tooltip="https://creativecommons.org/licenses/by-sa/3.0/"/>
              </a:rPr>
              <a:t>CC BY-SA</a:t>
            </a:r>
            <a:endParaRPr lang="ro-RO" sz="900"/>
          </a:p>
        </p:txBody>
      </p:sp>
    </p:spTree>
    <p:extLst>
      <p:ext uri="{BB962C8B-B14F-4D97-AF65-F5344CB8AC3E}">
        <p14:creationId xmlns:p14="http://schemas.microsoft.com/office/powerpoint/2010/main" val="531146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6FD84-4AF9-4D07-ADED-73C5FE1ED93B}"/>
              </a:ext>
            </a:extLst>
          </p:cNvPr>
          <p:cNvSpPr>
            <a:spLocks noGrp="1"/>
          </p:cNvSpPr>
          <p:nvPr>
            <p:ph type="title"/>
          </p:nvPr>
        </p:nvSpPr>
        <p:spPr/>
        <p:txBody>
          <a:bodyPr/>
          <a:lstStyle/>
          <a:p>
            <a:r>
              <a:rPr lang="ro-RO" sz="3200" b="1" dirty="0">
                <a:solidFill>
                  <a:schemeClr val="tx1"/>
                </a:solidFill>
                <a:latin typeface="Times New Roman" panose="02020603050405020304" pitchFamily="18" charset="0"/>
                <a:cs typeface="Times New Roman" panose="02020603050405020304" pitchFamily="18" charset="0"/>
              </a:rPr>
              <a:t>References</a:t>
            </a:r>
            <a:br>
              <a:rPr lang="ro-RO" b="1" dirty="0"/>
            </a:br>
            <a:endParaRPr lang="ro-RO" dirty="0"/>
          </a:p>
        </p:txBody>
      </p:sp>
      <p:sp>
        <p:nvSpPr>
          <p:cNvPr id="3" name="Content Placeholder 2">
            <a:extLst>
              <a:ext uri="{FF2B5EF4-FFF2-40B4-BE49-F238E27FC236}">
                <a16:creationId xmlns:a16="http://schemas.microsoft.com/office/drawing/2014/main" id="{16BBD27E-B1A5-4B33-A1A6-B50C03D5685A}"/>
              </a:ext>
            </a:extLst>
          </p:cNvPr>
          <p:cNvSpPr>
            <a:spLocks noGrp="1"/>
          </p:cNvSpPr>
          <p:nvPr>
            <p:ph idx="1"/>
          </p:nvPr>
        </p:nvSpPr>
        <p:spPr>
          <a:xfrm>
            <a:off x="-6005" y="2045494"/>
            <a:ext cx="8596668" cy="3880773"/>
          </a:xfrm>
        </p:spPr>
        <p:txBody>
          <a:bodyPr/>
          <a:lstStyle/>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Basil’s Bakery (2025). </a:t>
            </a:r>
            <a:r>
              <a:rPr lang="en-US" sz="1400" i="1" dirty="0">
                <a:latin typeface="Times New Roman" panose="02020603050405020304" pitchFamily="18" charset="0"/>
                <a:cs typeface="Times New Roman" panose="02020603050405020304" pitchFamily="18" charset="0"/>
              </a:rPr>
              <a:t>Basil’s Bakery Case Study.</a:t>
            </a:r>
            <a:r>
              <a:rPr lang="en-US" sz="1400" dirty="0">
                <a:latin typeface="Times New Roman" panose="02020603050405020304" pitchFamily="18" charset="0"/>
                <a:cs typeface="Times New Roman" panose="02020603050405020304" pitchFamily="18" charset="0"/>
              </a:rPr>
              <a:t> Module assessment brief.</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Chartered Institute of Personnel and Development (CIPD) (n.d.). </a:t>
            </a:r>
            <a:r>
              <a:rPr lang="en-US" sz="1400" i="1" dirty="0">
                <a:latin typeface="Times New Roman" panose="02020603050405020304" pitchFamily="18" charset="0"/>
                <a:cs typeface="Times New Roman" panose="02020603050405020304" pitchFamily="18" charset="0"/>
              </a:rPr>
              <a:t>PESTLE analysis.</a:t>
            </a:r>
            <a:r>
              <a:rPr lang="en-US" sz="1400" dirty="0">
                <a:latin typeface="Times New Roman" panose="02020603050405020304" pitchFamily="18" charset="0"/>
                <a:cs typeface="Times New Roman" panose="02020603050405020304" pitchFamily="18" charset="0"/>
              </a:rPr>
              <a:t> Available at: </a:t>
            </a:r>
            <a:r>
              <a:rPr lang="en-US" sz="1400" dirty="0">
                <a:latin typeface="Times New Roman" panose="02020603050405020304" pitchFamily="18" charset="0"/>
                <a:cs typeface="Times New Roman" panose="02020603050405020304" pitchFamily="18" charset="0"/>
                <a:hlinkClick r:id="rId3"/>
              </a:rPr>
              <a:t>https://www.cipd.org/en/knowledge/factsheets/pestle-analysis-factsheet/</a:t>
            </a:r>
            <a:r>
              <a:rPr lang="en-US" sz="1400" dirty="0">
                <a:latin typeface="Times New Roman" panose="02020603050405020304" pitchFamily="18" charset="0"/>
                <a:cs typeface="Times New Roman" panose="02020603050405020304" pitchFamily="18" charset="0"/>
              </a:rPr>
              <a:t> (Accessed: 20 October 2026).</a:t>
            </a:r>
          </a:p>
          <a:p>
            <a:endParaRPr lang="ro-RO" dirty="0"/>
          </a:p>
        </p:txBody>
      </p:sp>
      <p:sp>
        <p:nvSpPr>
          <p:cNvPr id="4" name="Slide Number Placeholder 3">
            <a:extLst>
              <a:ext uri="{FF2B5EF4-FFF2-40B4-BE49-F238E27FC236}">
                <a16:creationId xmlns:a16="http://schemas.microsoft.com/office/drawing/2014/main" id="{7BD8F90B-704B-4224-8E6E-3101F26CD326}"/>
              </a:ext>
            </a:extLst>
          </p:cNvPr>
          <p:cNvSpPr>
            <a:spLocks noGrp="1"/>
          </p:cNvSpPr>
          <p:nvPr>
            <p:ph type="sldNum" sz="quarter" idx="12"/>
          </p:nvPr>
        </p:nvSpPr>
        <p:spPr/>
        <p:txBody>
          <a:bodyPr/>
          <a:lstStyle/>
          <a:p>
            <a:fld id="{58FB4751-880F-D840-AAA9-3A15815CC996}" type="slidenum">
              <a:rPr lang="en-US" smtClean="0"/>
              <a:pPr/>
              <a:t>10</a:t>
            </a:fld>
            <a:endParaRPr lang="en-US" dirty="0"/>
          </a:p>
        </p:txBody>
      </p:sp>
    </p:spTree>
    <p:extLst>
      <p:ext uri="{BB962C8B-B14F-4D97-AF65-F5344CB8AC3E}">
        <p14:creationId xmlns:p14="http://schemas.microsoft.com/office/powerpoint/2010/main" val="4217893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FBD81-823C-4E92-86DA-FF034DA6089E}"/>
              </a:ext>
            </a:extLst>
          </p:cNvPr>
          <p:cNvSpPr>
            <a:spLocks noGrp="1"/>
          </p:cNvSpPr>
          <p:nvPr>
            <p:ph type="title"/>
          </p:nvPr>
        </p:nvSpPr>
        <p:spPr/>
        <p:txBody>
          <a:bodyPr/>
          <a:lstStyle/>
          <a:p>
            <a:endParaRPr lang="ro-RO"/>
          </a:p>
        </p:txBody>
      </p:sp>
      <p:sp>
        <p:nvSpPr>
          <p:cNvPr id="3" name="Content Placeholder 2">
            <a:extLst>
              <a:ext uri="{FF2B5EF4-FFF2-40B4-BE49-F238E27FC236}">
                <a16:creationId xmlns:a16="http://schemas.microsoft.com/office/drawing/2014/main" id="{620CE9FA-5F30-4C06-B9BD-04E82457A5D6}"/>
              </a:ext>
            </a:extLst>
          </p:cNvPr>
          <p:cNvSpPr>
            <a:spLocks noGrp="1"/>
          </p:cNvSpPr>
          <p:nvPr>
            <p:ph idx="1"/>
          </p:nvPr>
        </p:nvSpPr>
        <p:spPr/>
        <p:txBody>
          <a:bodyPr/>
          <a:lstStyle/>
          <a:p>
            <a:endParaRPr lang="ro-RO"/>
          </a:p>
        </p:txBody>
      </p:sp>
      <p:sp>
        <p:nvSpPr>
          <p:cNvPr id="4" name="Slide Number Placeholder 3">
            <a:extLst>
              <a:ext uri="{FF2B5EF4-FFF2-40B4-BE49-F238E27FC236}">
                <a16:creationId xmlns:a16="http://schemas.microsoft.com/office/drawing/2014/main" id="{603ABAEE-1CE5-44E7-A6EA-010A692C5BCA}"/>
              </a:ext>
            </a:extLst>
          </p:cNvPr>
          <p:cNvSpPr>
            <a:spLocks noGrp="1"/>
          </p:cNvSpPr>
          <p:nvPr>
            <p:ph type="sldNum" sz="quarter" idx="12"/>
          </p:nvPr>
        </p:nvSpPr>
        <p:spPr/>
        <p:txBody>
          <a:bodyPr/>
          <a:lstStyle/>
          <a:p>
            <a:fld id="{58FB4751-880F-D840-AAA9-3A15815CC996}" type="slidenum">
              <a:rPr lang="en-US" smtClean="0"/>
              <a:pPr/>
              <a:t>11</a:t>
            </a:fld>
            <a:endParaRPr lang="en-US" dirty="0"/>
          </a:p>
        </p:txBody>
      </p:sp>
    </p:spTree>
    <p:extLst>
      <p:ext uri="{BB962C8B-B14F-4D97-AF65-F5344CB8AC3E}">
        <p14:creationId xmlns:p14="http://schemas.microsoft.com/office/powerpoint/2010/main" val="2102830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87139-BF18-4000-9633-FBD3836ADC49}"/>
              </a:ext>
            </a:extLst>
          </p:cNvPr>
          <p:cNvSpPr>
            <a:spLocks noGrp="1"/>
          </p:cNvSpPr>
          <p:nvPr>
            <p:ph type="title"/>
          </p:nvPr>
        </p:nvSpPr>
        <p:spPr/>
        <p:txBody>
          <a:bodyPr/>
          <a:lstStyle/>
          <a:p>
            <a:endParaRPr lang="ro-RO"/>
          </a:p>
        </p:txBody>
      </p:sp>
      <p:sp>
        <p:nvSpPr>
          <p:cNvPr id="3" name="Picture Placeholder 2">
            <a:extLst>
              <a:ext uri="{FF2B5EF4-FFF2-40B4-BE49-F238E27FC236}">
                <a16:creationId xmlns:a16="http://schemas.microsoft.com/office/drawing/2014/main" id="{FBCDA0D1-E1B8-4037-8F61-D0D78598E4D2}"/>
              </a:ext>
            </a:extLst>
          </p:cNvPr>
          <p:cNvSpPr>
            <a:spLocks noGrp="1"/>
          </p:cNvSpPr>
          <p:nvPr>
            <p:ph type="pic" idx="1"/>
          </p:nvPr>
        </p:nvSpPr>
        <p:spPr/>
      </p:sp>
    </p:spTree>
    <p:extLst>
      <p:ext uri="{BB962C8B-B14F-4D97-AF65-F5344CB8AC3E}">
        <p14:creationId xmlns:p14="http://schemas.microsoft.com/office/powerpoint/2010/main" val="21250859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2.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124</TotalTime>
  <Words>1569</Words>
  <Application>Microsoft Office PowerPoint</Application>
  <PresentationFormat>Widescreen</PresentationFormat>
  <Paragraphs>106</Paragraphs>
  <Slides>12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Sagona Book</vt:lpstr>
      <vt:lpstr>Times New Roman</vt:lpstr>
      <vt:lpstr>Trebuchet MS</vt:lpstr>
      <vt:lpstr>ui-sans-serif</vt:lpstr>
      <vt:lpstr>Wingdings 3</vt:lpstr>
      <vt:lpstr>Facet</vt:lpstr>
      <vt:lpstr>Basil’s Bakery: Analysis of Business Challenges Student Name: Diana Nicoleta Chiriac  Student Number: 2542848 Module Code: LCLM4004 Module Name: Problem Solving and Decision Making Lecturer’s Name: Bohdan Kovalov  </vt:lpstr>
      <vt:lpstr>Overview of Basil’s Bakery</vt:lpstr>
      <vt:lpstr>Main Problems Affecting the Bakery</vt:lpstr>
      <vt:lpstr> Introduction to PESTEL Analysis</vt:lpstr>
      <vt:lpstr>PESTEL Analysis Applied to Basil’s Bakery</vt:lpstr>
      <vt:lpstr>Fishbone Diagram: Causes of Falling Sales</vt:lpstr>
      <vt:lpstr>Fishbone Analysis: Key Findings</vt:lpstr>
      <vt:lpstr>Key Findings</vt:lpstr>
      <vt:lpstr>Conclusion </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Basil’s Bakery: Analysis of Business Challenges Student Name: Diana Nicoleta Chiriac  Student Number: 2542848 Module Code: LCLM4004 Module Name: Problem Solving and Decision Making Lecturer’s Name: [Lecturer’s Name]</dc:title>
  <dc:creator>david macinoi</dc:creator>
  <cp:lastModifiedBy>david macinoi</cp:lastModifiedBy>
  <cp:revision>12</cp:revision>
  <dcterms:created xsi:type="dcterms:W3CDTF">2026-10-17T14:54:11Z</dcterms:created>
  <dcterms:modified xsi:type="dcterms:W3CDTF">2026-10-20T20:38:01Z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