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1" r:id="rId5"/>
    <p:sldId id="257" r:id="rId6"/>
    <p:sldId id="262" r:id="rId7"/>
    <p:sldId id="271" r:id="rId8"/>
    <p:sldId id="264" r:id="rId9"/>
    <p:sldId id="266" r:id="rId10"/>
    <p:sldId id="267" r:id="rId11"/>
    <p:sldId id="269" r:id="rId12"/>
    <p:sldId id="274" r:id="rId13"/>
    <p:sldId id="275" r:id="rId14"/>
    <p:sldId id="273" r:id="rId15"/>
    <p:sldId id="259" r:id="rId16"/>
    <p:sldId id="26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4A407-C45E-FCE4-434A-3B9D331C4DE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96114E4-16B8-0F63-F1AB-AB19605CB3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4EBB315-7CA1-96DA-5EE5-1055BAD1E839}"/>
              </a:ext>
            </a:extLst>
          </p:cNvPr>
          <p:cNvSpPr>
            <a:spLocks noGrp="1"/>
          </p:cNvSpPr>
          <p:nvPr>
            <p:ph type="dt" sz="half" idx="10"/>
          </p:nvPr>
        </p:nvSpPr>
        <p:spPr/>
        <p:txBody>
          <a:bodyPr/>
          <a:lstStyle/>
          <a:p>
            <a:fld id="{1F595663-3FEC-49FA-A5CB-DB82C89B8BB1}" type="datetimeFigureOut">
              <a:rPr lang="en-GB" smtClean="0"/>
              <a:t>27/12/2025</a:t>
            </a:fld>
            <a:endParaRPr lang="en-GB"/>
          </a:p>
        </p:txBody>
      </p:sp>
      <p:sp>
        <p:nvSpPr>
          <p:cNvPr id="5" name="Footer Placeholder 4">
            <a:extLst>
              <a:ext uri="{FF2B5EF4-FFF2-40B4-BE49-F238E27FC236}">
                <a16:creationId xmlns:a16="http://schemas.microsoft.com/office/drawing/2014/main" id="{76826E5C-ABF6-CAA6-5F79-C34732911C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B9BC68-FEF9-9776-03DD-0B0CFB91166B}"/>
              </a:ext>
            </a:extLst>
          </p:cNvPr>
          <p:cNvSpPr>
            <a:spLocks noGrp="1"/>
          </p:cNvSpPr>
          <p:nvPr>
            <p:ph type="sldNum" sz="quarter" idx="12"/>
          </p:nvPr>
        </p:nvSpPr>
        <p:spPr/>
        <p:txBody>
          <a:bodyPr/>
          <a:lstStyle/>
          <a:p>
            <a:fld id="{F8C295A5-8E08-47B5-81C5-DFCF93CE7097}" type="slidenum">
              <a:rPr lang="en-GB" smtClean="0"/>
              <a:t>‹#›</a:t>
            </a:fld>
            <a:endParaRPr lang="en-GB"/>
          </a:p>
        </p:txBody>
      </p:sp>
    </p:spTree>
    <p:extLst>
      <p:ext uri="{BB962C8B-B14F-4D97-AF65-F5344CB8AC3E}">
        <p14:creationId xmlns:p14="http://schemas.microsoft.com/office/powerpoint/2010/main" val="68634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F9CF8-B285-C5F7-4D4A-27A932AD18F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5957247-EFF1-F7AD-1584-984C86C1CAD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13DD4BE-715E-3F9D-994A-2D770425D0F7}"/>
              </a:ext>
            </a:extLst>
          </p:cNvPr>
          <p:cNvSpPr>
            <a:spLocks noGrp="1"/>
          </p:cNvSpPr>
          <p:nvPr>
            <p:ph type="dt" sz="half" idx="10"/>
          </p:nvPr>
        </p:nvSpPr>
        <p:spPr/>
        <p:txBody>
          <a:bodyPr/>
          <a:lstStyle/>
          <a:p>
            <a:fld id="{1F595663-3FEC-49FA-A5CB-DB82C89B8BB1}" type="datetimeFigureOut">
              <a:rPr lang="en-GB" smtClean="0"/>
              <a:t>27/12/2025</a:t>
            </a:fld>
            <a:endParaRPr lang="en-GB"/>
          </a:p>
        </p:txBody>
      </p:sp>
      <p:sp>
        <p:nvSpPr>
          <p:cNvPr id="5" name="Footer Placeholder 4">
            <a:extLst>
              <a:ext uri="{FF2B5EF4-FFF2-40B4-BE49-F238E27FC236}">
                <a16:creationId xmlns:a16="http://schemas.microsoft.com/office/drawing/2014/main" id="{CDBEA00F-A612-E86F-D965-782A941E4F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700C76-3727-5397-6EE8-7F4BC627D5D5}"/>
              </a:ext>
            </a:extLst>
          </p:cNvPr>
          <p:cNvSpPr>
            <a:spLocks noGrp="1"/>
          </p:cNvSpPr>
          <p:nvPr>
            <p:ph type="sldNum" sz="quarter" idx="12"/>
          </p:nvPr>
        </p:nvSpPr>
        <p:spPr/>
        <p:txBody>
          <a:bodyPr/>
          <a:lstStyle/>
          <a:p>
            <a:fld id="{F8C295A5-8E08-47B5-81C5-DFCF93CE7097}" type="slidenum">
              <a:rPr lang="en-GB" smtClean="0"/>
              <a:t>‹#›</a:t>
            </a:fld>
            <a:endParaRPr lang="en-GB"/>
          </a:p>
        </p:txBody>
      </p:sp>
    </p:spTree>
    <p:extLst>
      <p:ext uri="{BB962C8B-B14F-4D97-AF65-F5344CB8AC3E}">
        <p14:creationId xmlns:p14="http://schemas.microsoft.com/office/powerpoint/2010/main" val="3953653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2544A-20F8-D536-88A2-4CD774E2C62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FBB3754-E72F-6A8A-9D88-4D120837174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9216DE5-512C-129D-B32C-B8CC9388F766}"/>
              </a:ext>
            </a:extLst>
          </p:cNvPr>
          <p:cNvSpPr>
            <a:spLocks noGrp="1"/>
          </p:cNvSpPr>
          <p:nvPr>
            <p:ph type="dt" sz="half" idx="10"/>
          </p:nvPr>
        </p:nvSpPr>
        <p:spPr/>
        <p:txBody>
          <a:bodyPr/>
          <a:lstStyle/>
          <a:p>
            <a:fld id="{1F595663-3FEC-49FA-A5CB-DB82C89B8BB1}" type="datetimeFigureOut">
              <a:rPr lang="en-GB" smtClean="0"/>
              <a:t>27/12/2025</a:t>
            </a:fld>
            <a:endParaRPr lang="en-GB"/>
          </a:p>
        </p:txBody>
      </p:sp>
      <p:sp>
        <p:nvSpPr>
          <p:cNvPr id="5" name="Footer Placeholder 4">
            <a:extLst>
              <a:ext uri="{FF2B5EF4-FFF2-40B4-BE49-F238E27FC236}">
                <a16:creationId xmlns:a16="http://schemas.microsoft.com/office/drawing/2014/main" id="{8DA8DE01-9942-2AE6-89A0-F6AAA74954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073390-B2B4-F4EE-80E8-6291CF2F1A24}"/>
              </a:ext>
            </a:extLst>
          </p:cNvPr>
          <p:cNvSpPr>
            <a:spLocks noGrp="1"/>
          </p:cNvSpPr>
          <p:nvPr>
            <p:ph type="sldNum" sz="quarter" idx="12"/>
          </p:nvPr>
        </p:nvSpPr>
        <p:spPr/>
        <p:txBody>
          <a:bodyPr/>
          <a:lstStyle/>
          <a:p>
            <a:fld id="{F8C295A5-8E08-47B5-81C5-DFCF93CE7097}" type="slidenum">
              <a:rPr lang="en-GB" smtClean="0"/>
              <a:t>‹#›</a:t>
            </a:fld>
            <a:endParaRPr lang="en-GB"/>
          </a:p>
        </p:txBody>
      </p:sp>
    </p:spTree>
    <p:extLst>
      <p:ext uri="{BB962C8B-B14F-4D97-AF65-F5344CB8AC3E}">
        <p14:creationId xmlns:p14="http://schemas.microsoft.com/office/powerpoint/2010/main" val="3854287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9B01F-EDF6-45D8-B024-F8871B75D30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963C1F7-43E8-5D5F-95B0-FF3E5387DCC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9098439-0F6A-A7A5-1157-31745EF830F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4085F68-6288-F6D0-FDFE-77EDD2C9529B}"/>
              </a:ext>
            </a:extLst>
          </p:cNvPr>
          <p:cNvSpPr>
            <a:spLocks noGrp="1"/>
          </p:cNvSpPr>
          <p:nvPr>
            <p:ph type="dt" sz="half" idx="10"/>
          </p:nvPr>
        </p:nvSpPr>
        <p:spPr/>
        <p:txBody>
          <a:bodyPr/>
          <a:lstStyle/>
          <a:p>
            <a:fld id="{1F595663-3FEC-49FA-A5CB-DB82C89B8BB1}" type="datetimeFigureOut">
              <a:rPr lang="en-GB" smtClean="0"/>
              <a:t>27/12/2025</a:t>
            </a:fld>
            <a:endParaRPr lang="en-GB"/>
          </a:p>
        </p:txBody>
      </p:sp>
      <p:sp>
        <p:nvSpPr>
          <p:cNvPr id="6" name="Footer Placeholder 5">
            <a:extLst>
              <a:ext uri="{FF2B5EF4-FFF2-40B4-BE49-F238E27FC236}">
                <a16:creationId xmlns:a16="http://schemas.microsoft.com/office/drawing/2014/main" id="{96E5A63E-A9B1-8D62-A48D-800A295F86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D34B96-C231-BDFE-BB3A-041A0B1A8E58}"/>
              </a:ext>
            </a:extLst>
          </p:cNvPr>
          <p:cNvSpPr>
            <a:spLocks noGrp="1"/>
          </p:cNvSpPr>
          <p:nvPr>
            <p:ph type="sldNum" sz="quarter" idx="12"/>
          </p:nvPr>
        </p:nvSpPr>
        <p:spPr/>
        <p:txBody>
          <a:bodyPr/>
          <a:lstStyle/>
          <a:p>
            <a:fld id="{F8C295A5-8E08-47B5-81C5-DFCF93CE7097}" type="slidenum">
              <a:rPr lang="en-GB" smtClean="0"/>
              <a:t>‹#›</a:t>
            </a:fld>
            <a:endParaRPr lang="en-GB"/>
          </a:p>
        </p:txBody>
      </p:sp>
    </p:spTree>
    <p:extLst>
      <p:ext uri="{BB962C8B-B14F-4D97-AF65-F5344CB8AC3E}">
        <p14:creationId xmlns:p14="http://schemas.microsoft.com/office/powerpoint/2010/main" val="3640003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EBEFE-7E33-FCDE-3B9B-DA201645DAD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A90FF8B-8370-119F-6B2F-978F43E214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9BAD0C7-CC60-5B2A-450B-4F0A861DF45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1515996-9369-69F9-5507-D66D7058D8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A6321C2-91DD-DFF6-54AE-ED326BF2E18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C96D6AD-62AA-7869-D483-7C483C2553FA}"/>
              </a:ext>
            </a:extLst>
          </p:cNvPr>
          <p:cNvSpPr>
            <a:spLocks noGrp="1"/>
          </p:cNvSpPr>
          <p:nvPr>
            <p:ph type="dt" sz="half" idx="10"/>
          </p:nvPr>
        </p:nvSpPr>
        <p:spPr/>
        <p:txBody>
          <a:bodyPr/>
          <a:lstStyle/>
          <a:p>
            <a:fld id="{1F595663-3FEC-49FA-A5CB-DB82C89B8BB1}" type="datetimeFigureOut">
              <a:rPr lang="en-GB" smtClean="0"/>
              <a:t>27/12/2025</a:t>
            </a:fld>
            <a:endParaRPr lang="en-GB"/>
          </a:p>
        </p:txBody>
      </p:sp>
      <p:sp>
        <p:nvSpPr>
          <p:cNvPr id="8" name="Footer Placeholder 7">
            <a:extLst>
              <a:ext uri="{FF2B5EF4-FFF2-40B4-BE49-F238E27FC236}">
                <a16:creationId xmlns:a16="http://schemas.microsoft.com/office/drawing/2014/main" id="{08A4F9C9-5E66-7B8E-11E7-7833F573B1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B2D7974-937E-A1DF-2BC2-618809FF59B8}"/>
              </a:ext>
            </a:extLst>
          </p:cNvPr>
          <p:cNvSpPr>
            <a:spLocks noGrp="1"/>
          </p:cNvSpPr>
          <p:nvPr>
            <p:ph type="sldNum" sz="quarter" idx="12"/>
          </p:nvPr>
        </p:nvSpPr>
        <p:spPr/>
        <p:txBody>
          <a:bodyPr/>
          <a:lstStyle/>
          <a:p>
            <a:fld id="{F8C295A5-8E08-47B5-81C5-DFCF93CE7097}" type="slidenum">
              <a:rPr lang="en-GB" smtClean="0"/>
              <a:t>‹#›</a:t>
            </a:fld>
            <a:endParaRPr lang="en-GB"/>
          </a:p>
        </p:txBody>
      </p:sp>
    </p:spTree>
    <p:extLst>
      <p:ext uri="{BB962C8B-B14F-4D97-AF65-F5344CB8AC3E}">
        <p14:creationId xmlns:p14="http://schemas.microsoft.com/office/powerpoint/2010/main" val="1216132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AB8D4-BE6A-0729-81DA-D253B4F1F96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7875EDA-40E8-22E5-D519-546301C9A2C0}"/>
              </a:ext>
            </a:extLst>
          </p:cNvPr>
          <p:cNvSpPr>
            <a:spLocks noGrp="1"/>
          </p:cNvSpPr>
          <p:nvPr>
            <p:ph type="dt" sz="half" idx="10"/>
          </p:nvPr>
        </p:nvSpPr>
        <p:spPr/>
        <p:txBody>
          <a:bodyPr/>
          <a:lstStyle/>
          <a:p>
            <a:fld id="{1F595663-3FEC-49FA-A5CB-DB82C89B8BB1}" type="datetimeFigureOut">
              <a:rPr lang="en-GB" smtClean="0"/>
              <a:t>27/12/2025</a:t>
            </a:fld>
            <a:endParaRPr lang="en-GB"/>
          </a:p>
        </p:txBody>
      </p:sp>
      <p:sp>
        <p:nvSpPr>
          <p:cNvPr id="4" name="Footer Placeholder 3">
            <a:extLst>
              <a:ext uri="{FF2B5EF4-FFF2-40B4-BE49-F238E27FC236}">
                <a16:creationId xmlns:a16="http://schemas.microsoft.com/office/drawing/2014/main" id="{6593F454-CFD2-3C18-E9CF-B44D1CBA37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D48CCB8-2C39-D912-D6E5-146BC364D76C}"/>
              </a:ext>
            </a:extLst>
          </p:cNvPr>
          <p:cNvSpPr>
            <a:spLocks noGrp="1"/>
          </p:cNvSpPr>
          <p:nvPr>
            <p:ph type="sldNum" sz="quarter" idx="12"/>
          </p:nvPr>
        </p:nvSpPr>
        <p:spPr/>
        <p:txBody>
          <a:bodyPr/>
          <a:lstStyle/>
          <a:p>
            <a:fld id="{F8C295A5-8E08-47B5-81C5-DFCF93CE7097}" type="slidenum">
              <a:rPr lang="en-GB" smtClean="0"/>
              <a:t>‹#›</a:t>
            </a:fld>
            <a:endParaRPr lang="en-GB"/>
          </a:p>
        </p:txBody>
      </p:sp>
    </p:spTree>
    <p:extLst>
      <p:ext uri="{BB962C8B-B14F-4D97-AF65-F5344CB8AC3E}">
        <p14:creationId xmlns:p14="http://schemas.microsoft.com/office/powerpoint/2010/main" val="21482401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523CE1-8304-DC8C-6639-3E7A22A960B9}"/>
              </a:ext>
            </a:extLst>
          </p:cNvPr>
          <p:cNvSpPr>
            <a:spLocks noGrp="1"/>
          </p:cNvSpPr>
          <p:nvPr>
            <p:ph type="dt" sz="half" idx="10"/>
          </p:nvPr>
        </p:nvSpPr>
        <p:spPr/>
        <p:txBody>
          <a:bodyPr/>
          <a:lstStyle/>
          <a:p>
            <a:fld id="{1F595663-3FEC-49FA-A5CB-DB82C89B8BB1}" type="datetimeFigureOut">
              <a:rPr lang="en-GB" smtClean="0"/>
              <a:t>27/12/2025</a:t>
            </a:fld>
            <a:endParaRPr lang="en-GB"/>
          </a:p>
        </p:txBody>
      </p:sp>
      <p:sp>
        <p:nvSpPr>
          <p:cNvPr id="3" name="Footer Placeholder 2">
            <a:extLst>
              <a:ext uri="{FF2B5EF4-FFF2-40B4-BE49-F238E27FC236}">
                <a16:creationId xmlns:a16="http://schemas.microsoft.com/office/drawing/2014/main" id="{742B2040-6565-DBEE-6B8F-8EDDB7E171C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F317D60-3548-80D6-B25B-13CBAFAEBFCE}"/>
              </a:ext>
            </a:extLst>
          </p:cNvPr>
          <p:cNvSpPr>
            <a:spLocks noGrp="1"/>
          </p:cNvSpPr>
          <p:nvPr>
            <p:ph type="sldNum" sz="quarter" idx="12"/>
          </p:nvPr>
        </p:nvSpPr>
        <p:spPr/>
        <p:txBody>
          <a:bodyPr/>
          <a:lstStyle/>
          <a:p>
            <a:fld id="{F8C295A5-8E08-47B5-81C5-DFCF93CE7097}" type="slidenum">
              <a:rPr lang="en-GB" smtClean="0"/>
              <a:t>‹#›</a:t>
            </a:fld>
            <a:endParaRPr lang="en-GB"/>
          </a:p>
        </p:txBody>
      </p:sp>
    </p:spTree>
    <p:extLst>
      <p:ext uri="{BB962C8B-B14F-4D97-AF65-F5344CB8AC3E}">
        <p14:creationId xmlns:p14="http://schemas.microsoft.com/office/powerpoint/2010/main" val="2134473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E97F4-767E-62DF-4F65-6E16DB9544D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3A78683-2B8A-0B49-F381-02533081BE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BB6B65B-89D3-DFF3-FC65-8B505168DC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9C8D19-E055-BBE2-F6F6-1B82C938D98B}"/>
              </a:ext>
            </a:extLst>
          </p:cNvPr>
          <p:cNvSpPr>
            <a:spLocks noGrp="1"/>
          </p:cNvSpPr>
          <p:nvPr>
            <p:ph type="dt" sz="half" idx="10"/>
          </p:nvPr>
        </p:nvSpPr>
        <p:spPr/>
        <p:txBody>
          <a:bodyPr/>
          <a:lstStyle/>
          <a:p>
            <a:fld id="{1F595663-3FEC-49FA-A5CB-DB82C89B8BB1}" type="datetimeFigureOut">
              <a:rPr lang="en-GB" smtClean="0"/>
              <a:t>27/12/2025</a:t>
            </a:fld>
            <a:endParaRPr lang="en-GB"/>
          </a:p>
        </p:txBody>
      </p:sp>
      <p:sp>
        <p:nvSpPr>
          <p:cNvPr id="6" name="Footer Placeholder 5">
            <a:extLst>
              <a:ext uri="{FF2B5EF4-FFF2-40B4-BE49-F238E27FC236}">
                <a16:creationId xmlns:a16="http://schemas.microsoft.com/office/drawing/2014/main" id="{B6B1FFFE-2DDA-BF21-3997-FB780FC4EF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826900-6CBE-B088-8805-F6FE194DE6B1}"/>
              </a:ext>
            </a:extLst>
          </p:cNvPr>
          <p:cNvSpPr>
            <a:spLocks noGrp="1"/>
          </p:cNvSpPr>
          <p:nvPr>
            <p:ph type="sldNum" sz="quarter" idx="12"/>
          </p:nvPr>
        </p:nvSpPr>
        <p:spPr/>
        <p:txBody>
          <a:bodyPr/>
          <a:lstStyle/>
          <a:p>
            <a:fld id="{F8C295A5-8E08-47B5-81C5-DFCF93CE7097}" type="slidenum">
              <a:rPr lang="en-GB" smtClean="0"/>
              <a:t>‹#›</a:t>
            </a:fld>
            <a:endParaRPr lang="en-GB"/>
          </a:p>
        </p:txBody>
      </p:sp>
    </p:spTree>
    <p:extLst>
      <p:ext uri="{BB962C8B-B14F-4D97-AF65-F5344CB8AC3E}">
        <p14:creationId xmlns:p14="http://schemas.microsoft.com/office/powerpoint/2010/main" val="338121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B3907-E4F4-0956-1E39-EE094C34D1A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947B6CD-F415-0AD3-202B-CA7CC5A940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8484BBE-ED2C-49DB-9CEE-796585214D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00D7A1-1CF1-7034-5ADA-679FD84AF94D}"/>
              </a:ext>
            </a:extLst>
          </p:cNvPr>
          <p:cNvSpPr>
            <a:spLocks noGrp="1"/>
          </p:cNvSpPr>
          <p:nvPr>
            <p:ph type="dt" sz="half" idx="10"/>
          </p:nvPr>
        </p:nvSpPr>
        <p:spPr/>
        <p:txBody>
          <a:bodyPr/>
          <a:lstStyle/>
          <a:p>
            <a:fld id="{1F595663-3FEC-49FA-A5CB-DB82C89B8BB1}" type="datetimeFigureOut">
              <a:rPr lang="en-GB" smtClean="0"/>
              <a:t>27/12/2025</a:t>
            </a:fld>
            <a:endParaRPr lang="en-GB"/>
          </a:p>
        </p:txBody>
      </p:sp>
      <p:sp>
        <p:nvSpPr>
          <p:cNvPr id="6" name="Footer Placeholder 5">
            <a:extLst>
              <a:ext uri="{FF2B5EF4-FFF2-40B4-BE49-F238E27FC236}">
                <a16:creationId xmlns:a16="http://schemas.microsoft.com/office/drawing/2014/main" id="{C5CB2289-30D8-FB6B-928A-A95A567054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191379-983A-A0F9-042A-87113A685634}"/>
              </a:ext>
            </a:extLst>
          </p:cNvPr>
          <p:cNvSpPr>
            <a:spLocks noGrp="1"/>
          </p:cNvSpPr>
          <p:nvPr>
            <p:ph type="sldNum" sz="quarter" idx="12"/>
          </p:nvPr>
        </p:nvSpPr>
        <p:spPr/>
        <p:txBody>
          <a:bodyPr/>
          <a:lstStyle/>
          <a:p>
            <a:fld id="{F8C295A5-8E08-47B5-81C5-DFCF93CE7097}" type="slidenum">
              <a:rPr lang="en-GB" smtClean="0"/>
              <a:t>‹#›</a:t>
            </a:fld>
            <a:endParaRPr lang="en-GB"/>
          </a:p>
        </p:txBody>
      </p:sp>
    </p:spTree>
    <p:extLst>
      <p:ext uri="{BB962C8B-B14F-4D97-AF65-F5344CB8AC3E}">
        <p14:creationId xmlns:p14="http://schemas.microsoft.com/office/powerpoint/2010/main" val="2099134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8366A-5B2A-2DF5-B8D1-A4014316504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A2FC05A-2527-4AC8-FE7D-1D68FBD6735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29AA2C-E089-5852-89C8-90ACA13D1564}"/>
              </a:ext>
            </a:extLst>
          </p:cNvPr>
          <p:cNvSpPr>
            <a:spLocks noGrp="1"/>
          </p:cNvSpPr>
          <p:nvPr>
            <p:ph type="dt" sz="half" idx="10"/>
          </p:nvPr>
        </p:nvSpPr>
        <p:spPr/>
        <p:txBody>
          <a:bodyPr/>
          <a:lstStyle/>
          <a:p>
            <a:fld id="{1F595663-3FEC-49FA-A5CB-DB82C89B8BB1}" type="datetimeFigureOut">
              <a:rPr lang="en-GB" smtClean="0"/>
              <a:t>27/12/2025</a:t>
            </a:fld>
            <a:endParaRPr lang="en-GB"/>
          </a:p>
        </p:txBody>
      </p:sp>
      <p:sp>
        <p:nvSpPr>
          <p:cNvPr id="5" name="Footer Placeholder 4">
            <a:extLst>
              <a:ext uri="{FF2B5EF4-FFF2-40B4-BE49-F238E27FC236}">
                <a16:creationId xmlns:a16="http://schemas.microsoft.com/office/drawing/2014/main" id="{E0141D58-7708-91EC-03FE-B8999064CB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7D4195-1BF8-4ECD-E736-91035B2A013A}"/>
              </a:ext>
            </a:extLst>
          </p:cNvPr>
          <p:cNvSpPr>
            <a:spLocks noGrp="1"/>
          </p:cNvSpPr>
          <p:nvPr>
            <p:ph type="sldNum" sz="quarter" idx="12"/>
          </p:nvPr>
        </p:nvSpPr>
        <p:spPr/>
        <p:txBody>
          <a:bodyPr/>
          <a:lstStyle/>
          <a:p>
            <a:fld id="{F8C295A5-8E08-47B5-81C5-DFCF93CE7097}" type="slidenum">
              <a:rPr lang="en-GB" smtClean="0"/>
              <a:t>‹#›</a:t>
            </a:fld>
            <a:endParaRPr lang="en-GB"/>
          </a:p>
        </p:txBody>
      </p:sp>
    </p:spTree>
    <p:extLst>
      <p:ext uri="{BB962C8B-B14F-4D97-AF65-F5344CB8AC3E}">
        <p14:creationId xmlns:p14="http://schemas.microsoft.com/office/powerpoint/2010/main" val="1210301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84CD5F-CB28-3017-A390-0B5A30AF1A6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D9783A0-5838-587B-6AAD-526D32DE188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D6C85D5-2987-3E21-DB61-48980F3035A3}"/>
              </a:ext>
            </a:extLst>
          </p:cNvPr>
          <p:cNvSpPr>
            <a:spLocks noGrp="1"/>
          </p:cNvSpPr>
          <p:nvPr>
            <p:ph type="dt" sz="half" idx="10"/>
          </p:nvPr>
        </p:nvSpPr>
        <p:spPr/>
        <p:txBody>
          <a:bodyPr/>
          <a:lstStyle/>
          <a:p>
            <a:fld id="{1F595663-3FEC-49FA-A5CB-DB82C89B8BB1}" type="datetimeFigureOut">
              <a:rPr lang="en-GB" smtClean="0"/>
              <a:t>27/12/2025</a:t>
            </a:fld>
            <a:endParaRPr lang="en-GB"/>
          </a:p>
        </p:txBody>
      </p:sp>
      <p:sp>
        <p:nvSpPr>
          <p:cNvPr id="5" name="Footer Placeholder 4">
            <a:extLst>
              <a:ext uri="{FF2B5EF4-FFF2-40B4-BE49-F238E27FC236}">
                <a16:creationId xmlns:a16="http://schemas.microsoft.com/office/drawing/2014/main" id="{1D94AB91-0F0A-F609-891C-186CCF46CE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6F4204-0A6A-8F2A-7A17-E59B93DCA3F4}"/>
              </a:ext>
            </a:extLst>
          </p:cNvPr>
          <p:cNvSpPr>
            <a:spLocks noGrp="1"/>
          </p:cNvSpPr>
          <p:nvPr>
            <p:ph type="sldNum" sz="quarter" idx="12"/>
          </p:nvPr>
        </p:nvSpPr>
        <p:spPr/>
        <p:txBody>
          <a:bodyPr/>
          <a:lstStyle/>
          <a:p>
            <a:fld id="{F8C295A5-8E08-47B5-81C5-DFCF93CE7097}" type="slidenum">
              <a:rPr lang="en-GB" smtClean="0"/>
              <a:t>‹#›</a:t>
            </a:fld>
            <a:endParaRPr lang="en-GB"/>
          </a:p>
        </p:txBody>
      </p:sp>
    </p:spTree>
    <p:extLst>
      <p:ext uri="{BB962C8B-B14F-4D97-AF65-F5344CB8AC3E}">
        <p14:creationId xmlns:p14="http://schemas.microsoft.com/office/powerpoint/2010/main" val="925305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AE02A4-F968-3050-AD65-C441606E53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F9C01E6-57E8-686A-9487-CDE344BCF7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F4C66FB-89B7-8924-E773-27A99EF6EC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F595663-3FEC-49FA-A5CB-DB82C89B8BB1}" type="datetimeFigureOut">
              <a:rPr lang="en-GB" smtClean="0"/>
              <a:t>27/12/2025</a:t>
            </a:fld>
            <a:endParaRPr lang="en-GB"/>
          </a:p>
        </p:txBody>
      </p:sp>
      <p:sp>
        <p:nvSpPr>
          <p:cNvPr id="5" name="Footer Placeholder 4">
            <a:extLst>
              <a:ext uri="{FF2B5EF4-FFF2-40B4-BE49-F238E27FC236}">
                <a16:creationId xmlns:a16="http://schemas.microsoft.com/office/drawing/2014/main" id="{28EB9116-7DA3-F135-E97B-6A31BA35D1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05458CE-36BF-FF06-9D78-7C6AB0CB8F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8C295A5-8E08-47B5-81C5-DFCF93CE7097}" type="slidenum">
              <a:rPr lang="en-GB" smtClean="0"/>
              <a:t>‹#›</a:t>
            </a:fld>
            <a:endParaRPr lang="en-GB"/>
          </a:p>
        </p:txBody>
      </p:sp>
    </p:spTree>
    <p:extLst>
      <p:ext uri="{BB962C8B-B14F-4D97-AF65-F5344CB8AC3E}">
        <p14:creationId xmlns:p14="http://schemas.microsoft.com/office/powerpoint/2010/main" val="8483885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www.eastsussexsab.org.uk/what-is/types-of-abuse?utm_source=chatgpt.com" TargetMode="External"/><Relationship Id="rId13" Type="http://schemas.openxmlformats.org/officeDocument/2006/relationships/hyperlink" Target="https://www.ncacia.org/post/child-abuse-and-its-lasting-effects-on-trust-relationships-and-emotional-health?utm_source=chatgpt.com" TargetMode="External"/><Relationship Id="rId3" Type="http://schemas.openxmlformats.org/officeDocument/2006/relationships/hyperlink" Target="https://www.google.co.uk/books/edition/Policing_Domestic_Abuse/BfqGEAAAQBAJ?hl=en&amp;gbpv=1&amp;dq=Long+term+social+effects+on+abuse+victims+uk&amp;pg=PT93&amp;printsec=frontcover" TargetMode="External"/><Relationship Id="rId7" Type="http://schemas.openxmlformats.org/officeDocument/2006/relationships/hyperlink" Target="https://www.college.police.uk/app/prosecution-and-case-management/victim-and-witness-care" TargetMode="External"/><Relationship Id="rId12" Type="http://schemas.openxmlformats.org/officeDocument/2006/relationships/hyperlink" Target="https://www.thenextchapter.org.uk/information/what-is-domestic-abuse/why-do-people-abuse?utm_source=chatgpt.com" TargetMode="External"/><Relationship Id="rId17" Type="http://schemas.openxmlformats.org/officeDocument/2006/relationships/hyperlink" Target="https://www.wokingham.gov.uk/community-and-safety/domestic-abuse/signs-domestic-abuse/how-domestic-abuse-affects-children/physical-and-emotional-effects?utm_source=chatgpt.com" TargetMode="External"/><Relationship Id="rId2" Type="http://schemas.openxmlformats.org/officeDocument/2006/relationships/hyperlink" Target="https://www.bracknell-forest.gov.uk/crime-and-emergencies/crime-and-community-safety/domestic-abuse/effects-domestic-abuse?utm_source=chatgpt.com" TargetMode="External"/><Relationship Id="rId16" Type="http://schemas.openxmlformats.org/officeDocument/2006/relationships/hyperlink" Target="https://somersetdomesticabuse.org.uk/the-impact-of-domestic-abuse-on-mental-health-beyond-ptsd/" TargetMode="External"/><Relationship Id="rId1" Type="http://schemas.openxmlformats.org/officeDocument/2006/relationships/slideLayout" Target="../slideLayouts/slideLayout1.xml"/><Relationship Id="rId6" Type="http://schemas.openxmlformats.org/officeDocument/2006/relationships/hyperlink" Target="https://www.college.police.uk/app/roads-policing/partner-agencies?utm_source=chatgpt.com" TargetMode="External"/><Relationship Id="rId11" Type="http://schemas.openxmlformats.org/officeDocument/2006/relationships/hyperlink" Target="https://news.npcc.police.uk/releases/policing-health-and-social-care-consensus?utm_source=chatgpt.com" TargetMode="External"/><Relationship Id="rId5" Type="http://schemas.openxmlformats.org/officeDocument/2006/relationships/hyperlink" Target="https://www.college.police.uk/app/major-investigation-and-public-protection/domestic-abuse/partnership-working-and-multi-agency-responsesmechanisms" TargetMode="External"/><Relationship Id="rId15" Type="http://schemas.openxmlformats.org/officeDocument/2006/relationships/hyperlink" Target="https://womensaid.org.uk/information-support/the-survivors-handbook/ive-left-and-i-need-support/?utm_source=chatgpt.com" TargetMode="External"/><Relationship Id="rId10" Type="http://schemas.openxmlformats.org/officeDocument/2006/relationships/hyperlink" Target="https://uk.hfonline.org/what-is-multi-agency-working-in-safeguarding/?utm_source=chatgpt.com" TargetMode="External"/><Relationship Id="rId4" Type="http://schemas.openxmlformats.org/officeDocument/2006/relationships/hyperlink" Target="https://www.google.co.uk/books/edition/Safeguarding_in_Social_Work_Practice/gnWKDwAAQBAJ?hl=en&amp;gbpv=1&amp;dq=what+are+the+short+term+social+effects+on+abuse+victims+uk&amp;pg=PA146&amp;printsec=frontcover" TargetMode="External"/><Relationship Id="rId9" Type="http://schemas.openxmlformats.org/officeDocument/2006/relationships/hyperlink" Target="https://books.google.co.uk/books?id=sUkVDAy8Vk4C&amp;newbks=0&amp;printsec=frontcover&amp;pg=PA60&amp;dq=short+term+psychological+and+emotional+effects+of+abuse&amp;hl=en&amp;source=newbks_fb&amp;redir_esc=y#v=onepage&amp;q=short%20term%20psychological%20and%20emotional%20effects%20of%20abuse&amp;f=false" TargetMode="External"/><Relationship Id="rId14" Type="http://schemas.openxmlformats.org/officeDocument/2006/relationships/hyperlink" Target="https://www.scie.org.uk/safeguarding/adults/introduction/types-and-indicators-of-abuse/?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C8EA3D-2D15-3D77-F1DE-AE3D6088E5AF}"/>
              </a:ext>
            </a:extLst>
          </p:cNvPr>
          <p:cNvSpPr>
            <a:spLocks noGrp="1"/>
          </p:cNvSpPr>
          <p:nvPr>
            <p:ph type="ctrTitle"/>
          </p:nvPr>
        </p:nvSpPr>
        <p:spPr>
          <a:xfrm>
            <a:off x="5547228" y="-357704"/>
            <a:ext cx="5751841" cy="3566160"/>
          </a:xfrm>
        </p:spPr>
        <p:txBody>
          <a:bodyPr anchor="b">
            <a:normAutofit/>
          </a:bodyPr>
          <a:lstStyle/>
          <a:p>
            <a:r>
              <a:rPr lang="en-GB" sz="2800" dirty="0"/>
              <a:t>The Short and long term psychological, emotional and social impact of abuse on victims and how should police work with supporting services to ensure effective safeguarding </a:t>
            </a:r>
          </a:p>
        </p:txBody>
      </p:sp>
      <p:sp>
        <p:nvSpPr>
          <p:cNvPr id="3" name="Subtitle 2">
            <a:extLst>
              <a:ext uri="{FF2B5EF4-FFF2-40B4-BE49-F238E27FC236}">
                <a16:creationId xmlns:a16="http://schemas.microsoft.com/office/drawing/2014/main" id="{19E1B15E-4C2A-5F36-5626-4BD2FA76F0FD}"/>
              </a:ext>
            </a:extLst>
          </p:cNvPr>
          <p:cNvSpPr>
            <a:spLocks noGrp="1"/>
          </p:cNvSpPr>
          <p:nvPr>
            <p:ph type="subTitle" idx="1"/>
          </p:nvPr>
        </p:nvSpPr>
        <p:spPr>
          <a:xfrm>
            <a:off x="5297760" y="4636008"/>
            <a:ext cx="6251111" cy="1572768"/>
          </a:xfrm>
        </p:spPr>
        <p:txBody>
          <a:bodyPr>
            <a:normAutofit/>
          </a:bodyPr>
          <a:lstStyle/>
          <a:p>
            <a:pPr algn="l"/>
            <a:r>
              <a:rPr lang="en-GB" dirty="0"/>
              <a:t>Jake Pooley </a:t>
            </a:r>
          </a:p>
          <a:p>
            <a:pPr algn="l"/>
            <a:r>
              <a:rPr lang="en-GB" dirty="0"/>
              <a:t>2405143</a:t>
            </a:r>
          </a:p>
          <a:p>
            <a:pPr algn="l"/>
            <a:r>
              <a:rPr lang="en-GB" dirty="0"/>
              <a:t>BMPL5015</a:t>
            </a:r>
          </a:p>
        </p:txBody>
      </p:sp>
      <p:pic>
        <p:nvPicPr>
          <p:cNvPr id="5" name="Picture 4">
            <a:extLst>
              <a:ext uri="{FF2B5EF4-FFF2-40B4-BE49-F238E27FC236}">
                <a16:creationId xmlns:a16="http://schemas.microsoft.com/office/drawing/2014/main" id="{4BC78DAA-C9BE-066B-8E49-FC066E5AE874}"/>
              </a:ext>
            </a:extLst>
          </p:cNvPr>
          <p:cNvPicPr>
            <a:picLocks noChangeAspect="1"/>
          </p:cNvPicPr>
          <p:nvPr/>
        </p:nvPicPr>
        <p:blipFill>
          <a:blip r:embed="rId2"/>
          <a:srcRect l="37246" r="24554"/>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8926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149FB5C3-7336-4FE0-A30C-CC0A3646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55" name="Group 6154">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6156" name="Rectangle 6155">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59" name="Rectangle 6158">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1D6246-7C5B-503B-19FC-185BDBCEFA0E}"/>
              </a:ext>
            </a:extLst>
          </p:cNvPr>
          <p:cNvSpPr>
            <a:spLocks noGrp="1"/>
          </p:cNvSpPr>
          <p:nvPr>
            <p:ph type="ctrTitle"/>
          </p:nvPr>
        </p:nvSpPr>
        <p:spPr>
          <a:xfrm>
            <a:off x="1057025" y="922644"/>
            <a:ext cx="5040285" cy="1169585"/>
          </a:xfrm>
        </p:spPr>
        <p:txBody>
          <a:bodyPr vert="horz" lIns="91440" tIns="45720" rIns="91440" bIns="45720" rtlCol="0" anchor="b">
            <a:normAutofit/>
          </a:bodyPr>
          <a:lstStyle/>
          <a:p>
            <a:pPr algn="l"/>
            <a:r>
              <a:rPr lang="en-US" sz="4000" dirty="0"/>
              <a:t>Introduction </a:t>
            </a:r>
          </a:p>
        </p:txBody>
      </p:sp>
      <p:sp>
        <p:nvSpPr>
          <p:cNvPr id="6161" name="Rectangle 6160">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2F19EC4-89FF-9862-CCDB-8DA6E676680B}"/>
              </a:ext>
            </a:extLst>
          </p:cNvPr>
          <p:cNvSpPr>
            <a:spLocks noGrp="1"/>
          </p:cNvSpPr>
          <p:nvPr>
            <p:ph type="subTitle" idx="1"/>
          </p:nvPr>
        </p:nvSpPr>
        <p:spPr>
          <a:xfrm>
            <a:off x="761999" y="2373093"/>
            <a:ext cx="6438495" cy="3767505"/>
          </a:xfrm>
        </p:spPr>
        <p:txBody>
          <a:bodyPr vert="horz" lIns="91440" tIns="45720" rIns="91440" bIns="45720" rtlCol="0" anchor="ctr">
            <a:normAutofit/>
          </a:bodyPr>
          <a:lstStyle/>
          <a:p>
            <a:pPr algn="l"/>
            <a:r>
              <a:rPr lang="en-US" sz="1600" dirty="0"/>
              <a:t>The short term and long-term indicators of abuse towards victims often originates from effects leading to the individual to feel an emotional, physical of intellectual element of distress and uncomforted incidents (Social Care Institute, 2020).</a:t>
            </a:r>
          </a:p>
          <a:p>
            <a:pPr algn="l"/>
            <a:r>
              <a:rPr lang="en-US" sz="1600" dirty="0"/>
              <a:t>The reasonings of an abuser needs when targeting an individual often is resulted by wanting to take control of an individual and taking control of the victim mentally and physically (Next Chapter, 2023).</a:t>
            </a:r>
          </a:p>
          <a:p>
            <a:pPr algn="l"/>
            <a:r>
              <a:rPr lang="en-US" sz="1600" dirty="0"/>
              <a:t>In the use of multi agency policing within policing to ensure safeguarding to communities underlies the correct need on what services that are required which can guarantee the safeguarding through communication and decision making through agencies  (National Police Chiefs’ Council, 2018).</a:t>
            </a:r>
          </a:p>
          <a:p>
            <a:pPr indent="-228600" algn="l">
              <a:buFont typeface="Arial" panose="020B0604020202020204" pitchFamily="34" charset="0"/>
              <a:buChar char="•"/>
            </a:pPr>
            <a:endParaRPr lang="en-US" sz="1400" dirty="0"/>
          </a:p>
        </p:txBody>
      </p:sp>
      <p:pic>
        <p:nvPicPr>
          <p:cNvPr id="6146" name="Picture 2" descr="Different Types Of Abuse And Their Impact On You | Betterhelp">
            <a:extLst>
              <a:ext uri="{FF2B5EF4-FFF2-40B4-BE49-F238E27FC236}">
                <a16:creationId xmlns:a16="http://schemas.microsoft.com/office/drawing/2014/main" id="{C5A6E4D6-F168-DEEA-99B3-C23772017F3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00495" y="774285"/>
            <a:ext cx="3881463" cy="2581173"/>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Dixons City Academy | Safeguarding">
            <a:extLst>
              <a:ext uri="{FF2B5EF4-FFF2-40B4-BE49-F238E27FC236}">
                <a16:creationId xmlns:a16="http://schemas.microsoft.com/office/drawing/2014/main" id="{8D3FBD07-45B4-6D9C-8CA0-6B76B57FDEC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46667" y="3713516"/>
            <a:ext cx="4389120" cy="2304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157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32B9D-E02C-EC04-AEF3-FFE456814580}"/>
              </a:ext>
            </a:extLst>
          </p:cNvPr>
          <p:cNvSpPr>
            <a:spLocks noGrp="1"/>
          </p:cNvSpPr>
          <p:nvPr>
            <p:ph type="ctrTitle"/>
          </p:nvPr>
        </p:nvSpPr>
        <p:spPr>
          <a:xfrm>
            <a:off x="5290457" y="209018"/>
            <a:ext cx="5649686" cy="1621971"/>
          </a:xfrm>
        </p:spPr>
        <p:txBody>
          <a:bodyPr>
            <a:normAutofit fontScale="90000"/>
          </a:bodyPr>
          <a:lstStyle/>
          <a:p>
            <a:r>
              <a:rPr lang="en-GB" sz="4400" b="1" dirty="0"/>
              <a:t>Effects of abuse on victims</a:t>
            </a:r>
            <a:br>
              <a:rPr lang="en-GB" sz="4400" dirty="0"/>
            </a:br>
            <a:endParaRPr lang="en-GB" sz="4400" dirty="0"/>
          </a:p>
        </p:txBody>
      </p:sp>
      <p:sp>
        <p:nvSpPr>
          <p:cNvPr id="3" name="Subtitle 2">
            <a:extLst>
              <a:ext uri="{FF2B5EF4-FFF2-40B4-BE49-F238E27FC236}">
                <a16:creationId xmlns:a16="http://schemas.microsoft.com/office/drawing/2014/main" id="{604E0F50-D2B9-9B00-AF5B-1E652973FDF7}"/>
              </a:ext>
            </a:extLst>
          </p:cNvPr>
          <p:cNvSpPr>
            <a:spLocks noGrp="1"/>
          </p:cNvSpPr>
          <p:nvPr>
            <p:ph type="subTitle" idx="1"/>
          </p:nvPr>
        </p:nvSpPr>
        <p:spPr>
          <a:xfrm>
            <a:off x="337457" y="1881778"/>
            <a:ext cx="6270171" cy="4817994"/>
          </a:xfrm>
        </p:spPr>
        <p:txBody>
          <a:bodyPr>
            <a:normAutofit/>
          </a:bodyPr>
          <a:lstStyle/>
          <a:p>
            <a:pPr algn="just"/>
            <a:r>
              <a:rPr lang="en-GB" sz="1800" b="1" u="sng" dirty="0"/>
              <a:t>Physiological-</a:t>
            </a:r>
            <a:r>
              <a:rPr lang="en-GB" sz="1800" dirty="0"/>
              <a:t> </a:t>
            </a:r>
          </a:p>
          <a:p>
            <a:pPr marL="285750" indent="-285750" algn="just">
              <a:buFont typeface="Arial" panose="020B0604020202020204" pitchFamily="34" charset="0"/>
              <a:buChar char="•"/>
            </a:pPr>
            <a:r>
              <a:rPr lang="en-GB" sz="1600" dirty="0"/>
              <a:t>The physical effects of abuse within victims can cause physical harm indicators from another individual involving major and minor injuries to body parts and body features (Women’s Aid, 2025).</a:t>
            </a:r>
          </a:p>
          <a:p>
            <a:pPr algn="just"/>
            <a:endParaRPr lang="en-GB" sz="1800" dirty="0"/>
          </a:p>
          <a:p>
            <a:pPr algn="just"/>
            <a:endParaRPr lang="en-GB" sz="1800" dirty="0"/>
          </a:p>
          <a:p>
            <a:pPr algn="just"/>
            <a:endParaRPr lang="en-GB" sz="1800" dirty="0"/>
          </a:p>
          <a:p>
            <a:pPr algn="just"/>
            <a:endParaRPr lang="en-GB" sz="1800" b="1" u="sng" dirty="0"/>
          </a:p>
          <a:p>
            <a:pPr algn="just"/>
            <a:endParaRPr lang="en-GB" sz="1800" b="1" u="sng" dirty="0"/>
          </a:p>
          <a:p>
            <a:pPr algn="just"/>
            <a:r>
              <a:rPr lang="en-GB" sz="1800" b="1" u="sng" dirty="0"/>
              <a:t>Emotional </a:t>
            </a:r>
          </a:p>
          <a:p>
            <a:pPr marL="285750" indent="-285750" algn="just">
              <a:buFont typeface="Arial" panose="020B0604020202020204" pitchFamily="34" charset="0"/>
              <a:buChar char="•"/>
            </a:pPr>
            <a:r>
              <a:rPr lang="en-GB" sz="1600" dirty="0"/>
              <a:t>The emotional effects of abuse on victims can lead to short and long-term mental indicators of withdrawal and limits from every day-to-day activities from previous abuse (Wokingham Borough Council, 2023).</a:t>
            </a:r>
          </a:p>
          <a:p>
            <a:pPr algn="just"/>
            <a:endParaRPr lang="en-GB" sz="2000" b="1" u="sng" dirty="0"/>
          </a:p>
          <a:p>
            <a:pPr algn="just"/>
            <a:endParaRPr lang="en-GB" sz="2000" dirty="0"/>
          </a:p>
          <a:p>
            <a:pPr algn="just"/>
            <a:endParaRPr lang="en-GB" sz="2000" dirty="0"/>
          </a:p>
          <a:p>
            <a:pPr algn="l"/>
            <a:endParaRPr lang="en-GB" dirty="0"/>
          </a:p>
        </p:txBody>
      </p:sp>
      <p:sp>
        <p:nvSpPr>
          <p:cNvPr id="5" name="TextBox 4">
            <a:extLst>
              <a:ext uri="{FF2B5EF4-FFF2-40B4-BE49-F238E27FC236}">
                <a16:creationId xmlns:a16="http://schemas.microsoft.com/office/drawing/2014/main" id="{8CA38575-5478-68B5-7AA5-2D7664FF304F}"/>
              </a:ext>
            </a:extLst>
          </p:cNvPr>
          <p:cNvSpPr txBox="1"/>
          <p:nvPr/>
        </p:nvSpPr>
        <p:spPr>
          <a:xfrm>
            <a:off x="5627914" y="3336668"/>
            <a:ext cx="6008915" cy="1908215"/>
          </a:xfrm>
          <a:prstGeom prst="rect">
            <a:avLst/>
          </a:prstGeom>
          <a:noFill/>
        </p:spPr>
        <p:txBody>
          <a:bodyPr wrap="square" rtlCol="0">
            <a:spAutoFit/>
          </a:bodyPr>
          <a:lstStyle/>
          <a:p>
            <a:pPr algn="just"/>
            <a:r>
              <a:rPr lang="en-GB" b="1" u="sng" dirty="0"/>
              <a:t>Social</a:t>
            </a:r>
          </a:p>
          <a:p>
            <a:pPr algn="just"/>
            <a:r>
              <a:rPr lang="en-GB" sz="1600" dirty="0"/>
              <a:t>The social factor effects of abuse for an individual often is commonly seen from children as abuse to children can lead to problems socialising in the short and long term stages of life  (National Crimes Against Children Investigators Association, 2024).</a:t>
            </a:r>
          </a:p>
          <a:p>
            <a:endParaRPr lang="en-GB" dirty="0"/>
          </a:p>
        </p:txBody>
      </p:sp>
      <p:pic>
        <p:nvPicPr>
          <p:cNvPr id="1026" name="Picture 2" descr="How Emotional And Physical Abuse Affects A Child">
            <a:extLst>
              <a:ext uri="{FF2B5EF4-FFF2-40B4-BE49-F238E27FC236}">
                <a16:creationId xmlns:a16="http://schemas.microsoft.com/office/drawing/2014/main" id="{87E650E6-52A3-5363-7906-2CA5A70B40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87343" y="1472971"/>
            <a:ext cx="2819400" cy="158591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Emotional Abuse Help | EDCAB">
            <a:extLst>
              <a:ext uri="{FF2B5EF4-FFF2-40B4-BE49-F238E27FC236}">
                <a16:creationId xmlns:a16="http://schemas.microsoft.com/office/drawing/2014/main" id="{B74DD0C0-FFF7-8400-1E32-83E0523F06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222" y="3254829"/>
            <a:ext cx="3841977" cy="148769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CDA3CDD-EA8D-4889-312E-D47F7B6E538C}"/>
              </a:ext>
            </a:extLst>
          </p:cNvPr>
          <p:cNvSpPr txBox="1"/>
          <p:nvPr/>
        </p:nvSpPr>
        <p:spPr>
          <a:xfrm>
            <a:off x="729343" y="348343"/>
            <a:ext cx="3722914" cy="1200329"/>
          </a:xfrm>
          <a:prstGeom prst="rect">
            <a:avLst/>
          </a:prstGeom>
          <a:noFill/>
        </p:spPr>
        <p:txBody>
          <a:bodyPr wrap="square" rtlCol="0">
            <a:spAutoFit/>
          </a:bodyPr>
          <a:lstStyle/>
          <a:p>
            <a:pPr algn="just"/>
            <a:r>
              <a:rPr lang="en-GB" dirty="0"/>
              <a:t>The three indications that involves the effects on abuse victims are portrayed as psychological, emotional and social effects being:</a:t>
            </a:r>
          </a:p>
        </p:txBody>
      </p:sp>
    </p:spTree>
    <p:extLst>
      <p:ext uri="{BB962C8B-B14F-4D97-AF65-F5344CB8AC3E}">
        <p14:creationId xmlns:p14="http://schemas.microsoft.com/office/powerpoint/2010/main" val="3054175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C7E0A2C-7C0A-4AAC-B3B0-6C12B2EBA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ED01D-6580-9E3F-12C5-A3E1047FE00A}"/>
              </a:ext>
            </a:extLst>
          </p:cNvPr>
          <p:cNvSpPr>
            <a:spLocks noGrp="1"/>
          </p:cNvSpPr>
          <p:nvPr>
            <p:ph type="ctrTitle"/>
          </p:nvPr>
        </p:nvSpPr>
        <p:spPr>
          <a:xfrm>
            <a:off x="1524000" y="769328"/>
            <a:ext cx="9144000" cy="901529"/>
          </a:xfrm>
        </p:spPr>
        <p:txBody>
          <a:bodyPr>
            <a:normAutofit/>
          </a:bodyPr>
          <a:lstStyle/>
          <a:p>
            <a:r>
              <a:rPr lang="en-GB" sz="5400" b="1" u="sng" dirty="0"/>
              <a:t>Types of abuse </a:t>
            </a:r>
          </a:p>
        </p:txBody>
      </p:sp>
      <p:sp>
        <p:nvSpPr>
          <p:cNvPr id="3" name="Subtitle 2">
            <a:extLst>
              <a:ext uri="{FF2B5EF4-FFF2-40B4-BE49-F238E27FC236}">
                <a16:creationId xmlns:a16="http://schemas.microsoft.com/office/drawing/2014/main" id="{B51EA10A-6DDD-735A-7B55-23C57A7699E9}"/>
              </a:ext>
            </a:extLst>
          </p:cNvPr>
          <p:cNvSpPr>
            <a:spLocks noGrp="1"/>
          </p:cNvSpPr>
          <p:nvPr>
            <p:ph type="subTitle" idx="1"/>
          </p:nvPr>
        </p:nvSpPr>
        <p:spPr>
          <a:xfrm>
            <a:off x="849087" y="1670856"/>
            <a:ext cx="5834742" cy="4131317"/>
          </a:xfrm>
        </p:spPr>
        <p:txBody>
          <a:bodyPr>
            <a:normAutofit fontScale="92500" lnSpcReduction="20000"/>
          </a:bodyPr>
          <a:lstStyle/>
          <a:p>
            <a:r>
              <a:rPr lang="en-GB" sz="2000" dirty="0"/>
              <a:t>In this listed section will be a list of abuse that victims can apprehend:</a:t>
            </a:r>
          </a:p>
          <a:p>
            <a:pPr marL="342900" indent="-342900" algn="l">
              <a:buFont typeface="Arial" panose="020B0604020202020204" pitchFamily="34" charset="0"/>
              <a:buChar char="•"/>
            </a:pPr>
            <a:r>
              <a:rPr lang="en-GB" sz="2000" dirty="0"/>
              <a:t>Domestic abuse </a:t>
            </a:r>
          </a:p>
          <a:p>
            <a:pPr marL="342900" indent="-342900" algn="l">
              <a:buFont typeface="Arial" panose="020B0604020202020204" pitchFamily="34" charset="0"/>
              <a:buChar char="•"/>
            </a:pPr>
            <a:r>
              <a:rPr lang="en-GB" sz="2000" dirty="0"/>
              <a:t>Discriminatory abuse </a:t>
            </a:r>
          </a:p>
          <a:p>
            <a:pPr marL="342900" indent="-342900" algn="l">
              <a:buFont typeface="Arial" panose="020B0604020202020204" pitchFamily="34" charset="0"/>
              <a:buChar char="•"/>
            </a:pPr>
            <a:r>
              <a:rPr lang="en-GB" sz="2000" dirty="0"/>
              <a:t>Finance abuse </a:t>
            </a:r>
          </a:p>
          <a:p>
            <a:pPr marL="342900" indent="-342900" algn="l">
              <a:buFont typeface="Arial" panose="020B0604020202020204" pitchFamily="34" charset="0"/>
              <a:buChar char="•"/>
            </a:pPr>
            <a:r>
              <a:rPr lang="en-GB" sz="2000" dirty="0"/>
              <a:t>Modern day slavery abuse </a:t>
            </a:r>
          </a:p>
          <a:p>
            <a:pPr marL="342900" indent="-342900" algn="l">
              <a:buFont typeface="Arial" panose="020B0604020202020204" pitchFamily="34" charset="0"/>
              <a:buChar char="•"/>
            </a:pPr>
            <a:r>
              <a:rPr lang="en-GB" sz="2000" dirty="0"/>
              <a:t>Neglect abuse </a:t>
            </a:r>
          </a:p>
          <a:p>
            <a:pPr marL="342900" indent="-342900" algn="l">
              <a:buFont typeface="Arial" panose="020B0604020202020204" pitchFamily="34" charset="0"/>
              <a:buChar char="•"/>
            </a:pPr>
            <a:r>
              <a:rPr lang="en-GB" sz="2000" dirty="0"/>
              <a:t>Organisational abuse </a:t>
            </a:r>
          </a:p>
          <a:p>
            <a:pPr marL="342900" indent="-342900" algn="l">
              <a:buFont typeface="Arial" panose="020B0604020202020204" pitchFamily="34" charset="0"/>
              <a:buChar char="•"/>
            </a:pPr>
            <a:r>
              <a:rPr lang="en-GB" sz="2000" dirty="0"/>
              <a:t>Physical abuse</a:t>
            </a:r>
          </a:p>
          <a:p>
            <a:pPr marL="342900" indent="-342900" algn="l">
              <a:buFont typeface="Arial" panose="020B0604020202020204" pitchFamily="34" charset="0"/>
              <a:buChar char="•"/>
            </a:pPr>
            <a:r>
              <a:rPr lang="en-GB" sz="2000" dirty="0"/>
              <a:t>Sexual abuse </a:t>
            </a:r>
          </a:p>
          <a:p>
            <a:pPr marL="342900" indent="-342900" algn="l">
              <a:buFont typeface="Arial" panose="020B0604020202020204" pitchFamily="34" charset="0"/>
              <a:buChar char="•"/>
            </a:pPr>
            <a:r>
              <a:rPr lang="en-GB" sz="2000" dirty="0"/>
              <a:t>Emotion abuse</a:t>
            </a:r>
          </a:p>
          <a:p>
            <a:pPr marL="342900" indent="-342900" algn="l">
              <a:buFont typeface="Arial" panose="020B0604020202020204" pitchFamily="34" charset="0"/>
              <a:buChar char="•"/>
            </a:pPr>
            <a:r>
              <a:rPr lang="en-GB" sz="2000" dirty="0"/>
              <a:t>Neglect </a:t>
            </a:r>
          </a:p>
          <a:p>
            <a:pPr marL="342900" indent="-342900" algn="l">
              <a:buFont typeface="Arial" panose="020B0604020202020204" pitchFamily="34" charset="0"/>
              <a:buChar char="•"/>
            </a:pPr>
            <a:endParaRPr lang="en-GB" sz="2000" dirty="0"/>
          </a:p>
          <a:p>
            <a:pPr marL="342900" indent="-342900" algn="l">
              <a:buFont typeface="Arial" panose="020B0604020202020204" pitchFamily="34" charset="0"/>
              <a:buChar char="•"/>
            </a:pPr>
            <a:endParaRPr lang="en-GB" sz="2000" dirty="0"/>
          </a:p>
        </p:txBody>
      </p:sp>
      <p:cxnSp>
        <p:nvCxnSpPr>
          <p:cNvPr id="19" name="Straight Connector 18">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B4DE1C5-ED84-65F9-0140-89B4BFA69DE1}"/>
              </a:ext>
            </a:extLst>
          </p:cNvPr>
          <p:cNvSpPr txBox="1"/>
          <p:nvPr/>
        </p:nvSpPr>
        <p:spPr>
          <a:xfrm>
            <a:off x="5334000" y="3251936"/>
            <a:ext cx="5334000" cy="1631216"/>
          </a:xfrm>
          <a:prstGeom prst="rect">
            <a:avLst/>
          </a:prstGeom>
          <a:noFill/>
        </p:spPr>
        <p:txBody>
          <a:bodyPr wrap="square" rtlCol="0">
            <a:spAutoFit/>
          </a:bodyPr>
          <a:lstStyle/>
          <a:p>
            <a:pPr algn="just"/>
            <a:r>
              <a:rPr lang="en-GB" sz="2000" dirty="0"/>
              <a:t>In the conclusion of a victim experiencing any of these selected abuses can lead to short term and long term physiological, emotional and physical effects, (East Sussex Safeguarding Adults Board, 2025).</a:t>
            </a:r>
          </a:p>
        </p:txBody>
      </p:sp>
    </p:spTree>
    <p:extLst>
      <p:ext uri="{BB962C8B-B14F-4D97-AF65-F5344CB8AC3E}">
        <p14:creationId xmlns:p14="http://schemas.microsoft.com/office/powerpoint/2010/main" val="1255450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03BE0F-22FA-C763-0157-561988871636}"/>
              </a:ext>
            </a:extLst>
          </p:cNvPr>
          <p:cNvSpPr>
            <a:spLocks noGrp="1"/>
          </p:cNvSpPr>
          <p:nvPr>
            <p:ph type="ctrTitle"/>
          </p:nvPr>
        </p:nvSpPr>
        <p:spPr>
          <a:xfrm>
            <a:off x="630936" y="640080"/>
            <a:ext cx="4818888" cy="1481328"/>
          </a:xfrm>
        </p:spPr>
        <p:txBody>
          <a:bodyPr vert="horz" lIns="91440" tIns="45720" rIns="91440" bIns="45720" rtlCol="0" anchor="b">
            <a:normAutofit/>
          </a:bodyPr>
          <a:lstStyle/>
          <a:p>
            <a:pPr algn="l"/>
            <a:r>
              <a:rPr lang="en-US" sz="3000" kern="1200" dirty="0">
                <a:solidFill>
                  <a:schemeClr val="tx1"/>
                </a:solidFill>
                <a:latin typeface="+mj-lt"/>
                <a:ea typeface="+mj-ea"/>
                <a:cs typeface="+mj-cs"/>
              </a:rPr>
              <a:t>Short term Psychological and emotional Effects on Abuse victims </a:t>
            </a:r>
          </a:p>
        </p:txBody>
      </p:sp>
      <p:sp>
        <p:nvSpPr>
          <p:cNvPr id="205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4C4C201-B29E-4EB0-17B8-49485223F086}"/>
              </a:ext>
            </a:extLst>
          </p:cNvPr>
          <p:cNvSpPr>
            <a:spLocks noGrp="1"/>
          </p:cNvSpPr>
          <p:nvPr>
            <p:ph type="subTitle" idx="1"/>
          </p:nvPr>
        </p:nvSpPr>
        <p:spPr>
          <a:xfrm>
            <a:off x="359229" y="2660904"/>
            <a:ext cx="5344885" cy="3547872"/>
          </a:xfrm>
        </p:spPr>
        <p:txBody>
          <a:bodyPr vert="horz" lIns="91440" tIns="45720" rIns="91440" bIns="45720" rtlCol="0" anchor="t">
            <a:normAutofit/>
          </a:bodyPr>
          <a:lstStyle/>
          <a:p>
            <a:pPr indent="-228600" algn="l">
              <a:buFont typeface="Arial" panose="020B0604020202020204" pitchFamily="34" charset="0"/>
              <a:buChar char="•"/>
            </a:pPr>
            <a:r>
              <a:rPr lang="en-US" sz="1700" dirty="0"/>
              <a:t>The short-term psychological and emotional effects of abuse are commonly seen when a victim has experienced the immediate effects of, (Finkelman, B, pg. 61, 1995):</a:t>
            </a:r>
          </a:p>
          <a:p>
            <a:pPr indent="-228600" algn="l">
              <a:buFont typeface="Arial" panose="020B0604020202020204" pitchFamily="34" charset="0"/>
              <a:buChar char="•"/>
            </a:pPr>
            <a:endParaRPr lang="en-US" sz="1700" dirty="0"/>
          </a:p>
          <a:p>
            <a:pPr marL="342900" indent="-228600" algn="l">
              <a:buFont typeface="Arial" panose="020B0604020202020204" pitchFamily="34" charset="0"/>
              <a:buChar char="•"/>
            </a:pPr>
            <a:r>
              <a:rPr lang="en-US" sz="1700" dirty="0"/>
              <a:t>Imbalance of usual sleeping times </a:t>
            </a:r>
          </a:p>
          <a:p>
            <a:pPr marL="342900" indent="-228600" algn="l">
              <a:buFont typeface="Arial" panose="020B0604020202020204" pitchFamily="34" charset="0"/>
              <a:buChar char="•"/>
            </a:pPr>
            <a:r>
              <a:rPr lang="en-US" sz="1700" dirty="0"/>
              <a:t>Waves of depression </a:t>
            </a:r>
          </a:p>
          <a:p>
            <a:pPr marL="342900" indent="-228600" algn="l">
              <a:buFont typeface="Arial" panose="020B0604020202020204" pitchFamily="34" charset="0"/>
              <a:buChar char="•"/>
            </a:pPr>
            <a:r>
              <a:rPr lang="en-US" sz="1700" dirty="0"/>
              <a:t>Unable to concentrate </a:t>
            </a:r>
          </a:p>
          <a:p>
            <a:pPr marL="342900" indent="-228600" algn="l">
              <a:buFont typeface="Arial" panose="020B0604020202020204" pitchFamily="34" charset="0"/>
              <a:buChar char="•"/>
            </a:pPr>
            <a:r>
              <a:rPr lang="en-US" sz="1700" dirty="0"/>
              <a:t>Fearful for participating in usual every day to day to activities </a:t>
            </a:r>
          </a:p>
          <a:p>
            <a:pPr marL="342900" indent="-228600" algn="l">
              <a:buFont typeface="Arial" panose="020B0604020202020204" pitchFamily="34" charset="0"/>
              <a:buChar char="•"/>
            </a:pPr>
            <a:r>
              <a:rPr lang="en-US" sz="1700" dirty="0"/>
              <a:t>Unable to control emotions </a:t>
            </a:r>
          </a:p>
          <a:p>
            <a:pPr indent="-228600" algn="l">
              <a:buFont typeface="Arial" panose="020B0604020202020204" pitchFamily="34" charset="0"/>
              <a:buChar char="•"/>
            </a:pPr>
            <a:endParaRPr lang="en-US" sz="1700" dirty="0"/>
          </a:p>
        </p:txBody>
      </p:sp>
      <p:pic>
        <p:nvPicPr>
          <p:cNvPr id="2050" name="Picture 2" descr="Science of Emotion: The Basics of Emotional Psychology | UWA">
            <a:extLst>
              <a:ext uri="{FF2B5EF4-FFF2-40B4-BE49-F238E27FC236}">
                <a16:creationId xmlns:a16="http://schemas.microsoft.com/office/drawing/2014/main" id="{C5FBF82B-FF0A-3812-E0DE-DF48703E3DA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719987"/>
            <a:ext cx="5458968" cy="5418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42395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Identifying psychological abuse - Counseling Today Archive">
            <a:extLst>
              <a:ext uri="{FF2B5EF4-FFF2-40B4-BE49-F238E27FC236}">
                <a16:creationId xmlns:a16="http://schemas.microsoft.com/office/drawing/2014/main" id="{DFB2C9FE-9E93-CAD7-F3C5-3F510EDD2088}"/>
              </a:ext>
            </a:extLst>
          </p:cNvPr>
          <p:cNvPicPr>
            <a:picLocks noChangeAspect="1" noChangeArrowheads="1"/>
          </p:cNvPicPr>
          <p:nvPr/>
        </p:nvPicPr>
        <p:blipFill>
          <a:blip r:embed="rId2">
            <a:alphaModFix amt="55000"/>
            <a:extLst>
              <a:ext uri="{28A0092B-C50C-407E-A947-70E740481C1C}">
                <a14:useLocalDpi xmlns:a14="http://schemas.microsoft.com/office/drawing/2010/main" val="0"/>
              </a:ext>
            </a:extLst>
          </a:blip>
          <a:srcRect b="15730"/>
          <a:stretch>
            <a:fillRect/>
          </a:stretch>
        </p:blipFill>
        <p:spPr bwMode="auto">
          <a:xfrm>
            <a:off x="20" y="-8467"/>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2C55E-DEEC-2DA9-8C1C-36642AC89666}"/>
              </a:ext>
            </a:extLst>
          </p:cNvPr>
          <p:cNvSpPr>
            <a:spLocks noGrp="1"/>
          </p:cNvSpPr>
          <p:nvPr>
            <p:ph type="ctrTitle"/>
          </p:nvPr>
        </p:nvSpPr>
        <p:spPr>
          <a:xfrm>
            <a:off x="457175" y="217715"/>
            <a:ext cx="3758563" cy="3352800"/>
          </a:xfrm>
        </p:spPr>
        <p:txBody>
          <a:bodyPr vert="horz" lIns="91440" tIns="45720" rIns="91440" bIns="45720" rtlCol="0" anchor="ctr">
            <a:normAutofit/>
          </a:bodyPr>
          <a:lstStyle/>
          <a:p>
            <a:pPr algn="l"/>
            <a:r>
              <a:rPr lang="en-US" sz="4400" dirty="0">
                <a:solidFill>
                  <a:srgbClr val="FFFFFF"/>
                </a:solidFill>
              </a:rPr>
              <a:t>Short term social effects on abuse victims </a:t>
            </a:r>
          </a:p>
        </p:txBody>
      </p:sp>
      <p:sp>
        <p:nvSpPr>
          <p:cNvPr id="3081" name="Arc 308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B07BE4E6-F168-C258-35DB-635F0E6A85D6}"/>
              </a:ext>
            </a:extLst>
          </p:cNvPr>
          <p:cNvSpPr>
            <a:spLocks noGrp="1"/>
          </p:cNvSpPr>
          <p:nvPr>
            <p:ph type="subTitle" idx="1"/>
          </p:nvPr>
        </p:nvSpPr>
        <p:spPr>
          <a:xfrm>
            <a:off x="5479139" y="1276614"/>
            <a:ext cx="5449458" cy="5585619"/>
          </a:xfrm>
        </p:spPr>
        <p:txBody>
          <a:bodyPr vert="horz" lIns="91440" tIns="45720" rIns="91440" bIns="45720" rtlCol="0" anchor="ctr">
            <a:normAutofit/>
          </a:bodyPr>
          <a:lstStyle/>
          <a:p>
            <a:pPr algn="l"/>
            <a:r>
              <a:rPr lang="en-US" sz="2000" dirty="0">
                <a:solidFill>
                  <a:srgbClr val="FFFFFF"/>
                </a:solidFill>
              </a:rPr>
              <a:t>The outcome of a victims experiencing signs of abuse often results in short term factors of isolation.</a:t>
            </a:r>
          </a:p>
          <a:p>
            <a:pPr algn="l"/>
            <a:r>
              <a:rPr lang="en-US" sz="2000" dirty="0">
                <a:solidFill>
                  <a:srgbClr val="FFFFFF"/>
                </a:solidFill>
              </a:rPr>
              <a:t>This isolation can often be seen from victims at any age category and can be seen to be resulted in signs of ,(Chisnell, C. and Kelly, C, Pg, 146, 2019):</a:t>
            </a:r>
          </a:p>
          <a:p>
            <a:pPr marL="342900" indent="-228600" algn="l">
              <a:buFont typeface="Arial" panose="020B0604020202020204" pitchFamily="34" charset="0"/>
              <a:buChar char="•"/>
            </a:pPr>
            <a:r>
              <a:rPr lang="en-US" sz="2000" dirty="0">
                <a:solidFill>
                  <a:srgbClr val="FFFFFF"/>
                </a:solidFill>
              </a:rPr>
              <a:t>Distancing from the closest individuals to leading into cases of loneliness and depression leading to emotional detachment.</a:t>
            </a:r>
          </a:p>
          <a:p>
            <a:pPr marL="342900" indent="-228600" algn="l">
              <a:buFont typeface="Arial" panose="020B0604020202020204" pitchFamily="34" charset="0"/>
              <a:buChar char="•"/>
            </a:pPr>
            <a:r>
              <a:rPr lang="en-US" sz="2000" dirty="0">
                <a:solidFill>
                  <a:srgbClr val="FFFFFF"/>
                </a:solidFill>
              </a:rPr>
              <a:t>The indications of being afraid to go outside and leave there home to socialize with other or usual day to day activities.</a:t>
            </a:r>
          </a:p>
          <a:p>
            <a:pPr marL="342900" indent="-228600" algn="l">
              <a:buFont typeface="Arial" panose="020B0604020202020204" pitchFamily="34" charset="0"/>
              <a:buChar char="•"/>
            </a:pPr>
            <a:endParaRPr lang="en-US" dirty="0">
              <a:solidFill>
                <a:srgbClr val="FFFFFF"/>
              </a:solidFill>
            </a:endParaRPr>
          </a:p>
          <a:p>
            <a:pPr indent="-228600" algn="l">
              <a:buFont typeface="Arial" panose="020B0604020202020204" pitchFamily="34" charset="0"/>
              <a:buChar char="•"/>
            </a:pPr>
            <a:endParaRPr lang="en-US" dirty="0">
              <a:solidFill>
                <a:srgbClr val="FFFFFF"/>
              </a:solidFill>
            </a:endParaRPr>
          </a:p>
        </p:txBody>
      </p:sp>
    </p:spTree>
    <p:extLst>
      <p:ext uri="{BB962C8B-B14F-4D97-AF65-F5344CB8AC3E}">
        <p14:creationId xmlns:p14="http://schemas.microsoft.com/office/powerpoint/2010/main" val="4007559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78E629A-A1B4-9D81-AFBA-E6CB27F60699}"/>
              </a:ext>
            </a:extLst>
          </p:cNvPr>
          <p:cNvSpPr>
            <a:spLocks noGrp="1"/>
          </p:cNvSpPr>
          <p:nvPr>
            <p:ph type="ctrTitle"/>
          </p:nvPr>
        </p:nvSpPr>
        <p:spPr>
          <a:xfrm>
            <a:off x="1159933" y="995318"/>
            <a:ext cx="9872134" cy="1193968"/>
          </a:xfrm>
          <a:solidFill>
            <a:srgbClr val="FFFFFF"/>
          </a:solidFill>
          <a:ln w="38100">
            <a:solidFill>
              <a:srgbClr val="7F7F7F"/>
            </a:solidFill>
            <a:miter lim="800000"/>
          </a:ln>
        </p:spPr>
        <p:txBody>
          <a:bodyPr vert="horz" lIns="91440" tIns="45720" rIns="91440" bIns="45720" rtlCol="0" anchor="ctr">
            <a:normAutofit/>
          </a:bodyPr>
          <a:lstStyle/>
          <a:p>
            <a:r>
              <a:rPr lang="en-US" sz="3600" kern="1200">
                <a:solidFill>
                  <a:srgbClr val="3F3F3F"/>
                </a:solidFill>
                <a:latin typeface="+mj-lt"/>
                <a:ea typeface="+mj-ea"/>
                <a:cs typeface="+mj-cs"/>
              </a:rPr>
              <a:t>Long term psychological and emotional effects on abuse victims </a:t>
            </a:r>
          </a:p>
        </p:txBody>
      </p:sp>
      <p:sp>
        <p:nvSpPr>
          <p:cNvPr id="3" name="Subtitle 2">
            <a:extLst>
              <a:ext uri="{FF2B5EF4-FFF2-40B4-BE49-F238E27FC236}">
                <a16:creationId xmlns:a16="http://schemas.microsoft.com/office/drawing/2014/main" id="{37B4C10A-37D3-D27B-3401-07DAFC4C0F8E}"/>
              </a:ext>
            </a:extLst>
          </p:cNvPr>
          <p:cNvSpPr>
            <a:spLocks noGrp="1"/>
          </p:cNvSpPr>
          <p:nvPr>
            <p:ph type="subTitle" idx="1"/>
          </p:nvPr>
        </p:nvSpPr>
        <p:spPr>
          <a:xfrm>
            <a:off x="892630" y="2888250"/>
            <a:ext cx="4147456" cy="3371036"/>
          </a:xfrm>
        </p:spPr>
        <p:txBody>
          <a:bodyPr vert="horz" lIns="91440" tIns="45720" rIns="91440" bIns="45720" rtlCol="0" anchor="t">
            <a:normAutofit/>
          </a:bodyPr>
          <a:lstStyle/>
          <a:p>
            <a:pPr algn="l"/>
            <a:r>
              <a:rPr lang="en-US" sz="2000" dirty="0"/>
              <a:t>The Long-term Psychological effects for abuse victims are seen to be affected in a manner of major psychological mental factors being, (Somerset Domestic Abuse (2025):</a:t>
            </a:r>
          </a:p>
          <a:p>
            <a:pPr marL="342900" indent="-228600" algn="l">
              <a:buFont typeface="Arial" panose="020B0604020202020204" pitchFamily="34" charset="0"/>
              <a:buChar char="•"/>
            </a:pPr>
            <a:r>
              <a:rPr lang="en-US" sz="2000" dirty="0"/>
              <a:t>Symptoms of Post traumatic stress disorder(PTSD) in anxiety factors.</a:t>
            </a:r>
          </a:p>
          <a:p>
            <a:pPr marL="342900" indent="-228600" algn="l">
              <a:buFont typeface="Arial" panose="020B0604020202020204" pitchFamily="34" charset="0"/>
              <a:buChar char="•"/>
            </a:pPr>
            <a:r>
              <a:rPr lang="en-US" sz="2000" dirty="0"/>
              <a:t>The experiencing of feeling depressed.</a:t>
            </a:r>
            <a:endParaRPr lang="en-US" sz="1900" dirty="0"/>
          </a:p>
          <a:p>
            <a:pPr indent="-228600" algn="l">
              <a:buFont typeface="Arial" panose="020B0604020202020204" pitchFamily="34" charset="0"/>
              <a:buChar char="•"/>
            </a:pPr>
            <a:endParaRPr lang="en-US" sz="1900" dirty="0"/>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36A8195-60AD-8719-D9E7-D7EE2A5BC85D}"/>
              </a:ext>
            </a:extLst>
          </p:cNvPr>
          <p:cNvSpPr txBox="1"/>
          <p:nvPr/>
        </p:nvSpPr>
        <p:spPr>
          <a:xfrm>
            <a:off x="6417731" y="2888250"/>
            <a:ext cx="3962395" cy="3371036"/>
          </a:xfrm>
          <a:prstGeom prst="rect">
            <a:avLst/>
          </a:prstGeom>
        </p:spPr>
        <p:txBody>
          <a:bodyPr vert="horz" lIns="91440" tIns="45720" rIns="91440" bIns="45720" rtlCol="0" anchor="t">
            <a:normAutofit/>
          </a:bodyPr>
          <a:lstStyle/>
          <a:p>
            <a:pPr>
              <a:lnSpc>
                <a:spcPct val="90000"/>
              </a:lnSpc>
              <a:spcAft>
                <a:spcPts val="600"/>
              </a:spcAft>
            </a:pPr>
            <a:r>
              <a:rPr lang="en-US" sz="2000" dirty="0"/>
              <a:t>The long-term emotional effects for abuse victims are seen to affected in emotional mental factors being, (Bracknell Forest Council, 2025):</a:t>
            </a:r>
          </a:p>
          <a:p>
            <a:pPr marL="342900" indent="-342900">
              <a:lnSpc>
                <a:spcPct val="90000"/>
              </a:lnSpc>
              <a:spcAft>
                <a:spcPts val="600"/>
              </a:spcAft>
              <a:buFont typeface="Arial" panose="020B0604020202020204" pitchFamily="34" charset="0"/>
              <a:buChar char="•"/>
            </a:pPr>
            <a:r>
              <a:rPr lang="en-US" sz="2000" dirty="0"/>
              <a:t>A development of mental factors like anger issues. </a:t>
            </a:r>
          </a:p>
          <a:p>
            <a:pPr marL="342900" indent="-342900">
              <a:lnSpc>
                <a:spcPct val="90000"/>
              </a:lnSpc>
              <a:spcAft>
                <a:spcPts val="600"/>
              </a:spcAft>
              <a:buFont typeface="Arial" panose="020B0604020202020204" pitchFamily="34" charset="0"/>
              <a:buChar char="•"/>
            </a:pPr>
            <a:r>
              <a:rPr lang="en-US" sz="2000" dirty="0"/>
              <a:t>Future drug problems to deal with the previous abuse on victim.</a:t>
            </a:r>
          </a:p>
          <a:p>
            <a:pPr>
              <a:lnSpc>
                <a:spcPct val="90000"/>
              </a:lnSpc>
              <a:spcAft>
                <a:spcPts val="600"/>
              </a:spcAft>
            </a:pPr>
            <a:endParaRPr lang="en-US" sz="2000" dirty="0"/>
          </a:p>
          <a:p>
            <a:pPr marL="342900" indent="-342900">
              <a:lnSpc>
                <a:spcPct val="90000"/>
              </a:lnSpc>
              <a:spcAft>
                <a:spcPts val="600"/>
              </a:spcAft>
              <a:buFont typeface="Arial" panose="020B0604020202020204" pitchFamily="34" charset="0"/>
              <a:buChar char="•"/>
            </a:pPr>
            <a:endParaRPr lang="en-US" sz="2000" dirty="0"/>
          </a:p>
          <a:p>
            <a:pPr marL="342900" indent="-3429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57410008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Rectangle 11">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ACF9A4-7975-69D1-22E7-04D8FC337107}"/>
              </a:ext>
            </a:extLst>
          </p:cNvPr>
          <p:cNvSpPr>
            <a:spLocks noGrp="1"/>
          </p:cNvSpPr>
          <p:nvPr>
            <p:ph type="ctrTitle"/>
          </p:nvPr>
        </p:nvSpPr>
        <p:spPr>
          <a:xfrm>
            <a:off x="5517759" y="-544663"/>
            <a:ext cx="6300994" cy="2387918"/>
          </a:xfrm>
        </p:spPr>
        <p:txBody>
          <a:bodyPr anchor="b">
            <a:normAutofit/>
          </a:bodyPr>
          <a:lstStyle/>
          <a:p>
            <a:r>
              <a:rPr lang="en-GB" sz="4800" dirty="0">
                <a:solidFill>
                  <a:schemeClr val="tx2"/>
                </a:solidFill>
              </a:rPr>
              <a:t>Long term social effects on abuse victims </a:t>
            </a:r>
          </a:p>
        </p:txBody>
      </p:sp>
      <p:sp>
        <p:nvSpPr>
          <p:cNvPr id="3" name="Subtitle 2">
            <a:extLst>
              <a:ext uri="{FF2B5EF4-FFF2-40B4-BE49-F238E27FC236}">
                <a16:creationId xmlns:a16="http://schemas.microsoft.com/office/drawing/2014/main" id="{A4B297ED-12B1-9C4D-580B-65319C6C9808}"/>
              </a:ext>
            </a:extLst>
          </p:cNvPr>
          <p:cNvSpPr>
            <a:spLocks noGrp="1"/>
          </p:cNvSpPr>
          <p:nvPr>
            <p:ph type="subTitle" idx="1"/>
          </p:nvPr>
        </p:nvSpPr>
        <p:spPr>
          <a:xfrm>
            <a:off x="1480457" y="2858284"/>
            <a:ext cx="6487887" cy="3755573"/>
          </a:xfrm>
        </p:spPr>
        <p:txBody>
          <a:bodyPr>
            <a:normAutofit/>
          </a:bodyPr>
          <a:lstStyle/>
          <a:p>
            <a:r>
              <a:rPr lang="en-GB" sz="2100" dirty="0"/>
              <a:t>The long term social effects of abuse on victims leads to factors of (Barrow Grint K, Seiber, J, Turton, J. and Weir  R, 2022):</a:t>
            </a:r>
          </a:p>
          <a:p>
            <a:pPr marL="342900" indent="-342900" algn="l">
              <a:buFont typeface="Arial" panose="020B0604020202020204" pitchFamily="34" charset="0"/>
              <a:buChar char="•"/>
            </a:pPr>
            <a:r>
              <a:rPr lang="en-GB" sz="2100" dirty="0">
                <a:solidFill>
                  <a:schemeClr val="tx2"/>
                </a:solidFill>
              </a:rPr>
              <a:t>In the future becoming a repeated offender to the similar abuse experiences that the victim individual has experienced.</a:t>
            </a:r>
          </a:p>
          <a:p>
            <a:pPr marL="342900" indent="-342900" algn="l">
              <a:buFont typeface="Arial" panose="020B0604020202020204" pitchFamily="34" charset="0"/>
              <a:buChar char="•"/>
            </a:pPr>
            <a:r>
              <a:rPr lang="en-GB" sz="2100" dirty="0">
                <a:solidFill>
                  <a:schemeClr val="tx2"/>
                </a:solidFill>
              </a:rPr>
              <a:t>Children having a different upcoming life due to effects the trauma has withheld in them.</a:t>
            </a:r>
          </a:p>
          <a:p>
            <a:pPr marL="342900" indent="-342900" algn="l">
              <a:buFont typeface="Arial" panose="020B0604020202020204" pitchFamily="34" charset="0"/>
              <a:buChar char="•"/>
            </a:pPr>
            <a:r>
              <a:rPr lang="en-GB" sz="2100" dirty="0">
                <a:solidFill>
                  <a:schemeClr val="tx2"/>
                </a:solidFill>
              </a:rPr>
              <a:t>Not having the ability to attach to individuals they meet due to lack of trust and previous experiences.</a:t>
            </a:r>
          </a:p>
        </p:txBody>
      </p:sp>
      <p:grpSp>
        <p:nvGrpSpPr>
          <p:cNvPr id="14" name="Group 13">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15" name="Freeform: Shape 14">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1" name="Freeform: Shape 20">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4" name="Freeform: Shape 23">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6662135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2F827CC5-46A3-9F0C-E59F-3CDA49C24CFC}"/>
              </a:ext>
            </a:extLst>
          </p:cNvPr>
          <p:cNvSpPr>
            <a:spLocks noGrp="1"/>
          </p:cNvSpPr>
          <p:nvPr>
            <p:ph type="ctrTitle"/>
          </p:nvPr>
        </p:nvSpPr>
        <p:spPr>
          <a:xfrm>
            <a:off x="640080" y="1243013"/>
            <a:ext cx="3855720" cy="4371974"/>
          </a:xfrm>
        </p:spPr>
        <p:txBody>
          <a:bodyPr vert="horz" lIns="91440" tIns="45720" rIns="91440" bIns="45720" rtlCol="0" anchor="ctr">
            <a:normAutofit/>
          </a:bodyPr>
          <a:lstStyle/>
          <a:p>
            <a:pPr algn="l"/>
            <a:r>
              <a:rPr lang="en-US" sz="3600" kern="1200">
                <a:solidFill>
                  <a:schemeClr val="tx2"/>
                </a:solidFill>
                <a:latin typeface="+mj-lt"/>
                <a:ea typeface="+mj-ea"/>
                <a:cs typeface="+mj-cs"/>
              </a:rPr>
              <a:t>Policing safeguarding with supporting services in ensuring safeguarding</a:t>
            </a:r>
          </a:p>
        </p:txBody>
      </p:sp>
      <p:sp>
        <p:nvSpPr>
          <p:cNvPr id="3" name="Subtitle 2">
            <a:extLst>
              <a:ext uri="{FF2B5EF4-FFF2-40B4-BE49-F238E27FC236}">
                <a16:creationId xmlns:a16="http://schemas.microsoft.com/office/drawing/2014/main" id="{39E1BBFE-FA48-F8BB-70F3-D602AE5DBECA}"/>
              </a:ext>
            </a:extLst>
          </p:cNvPr>
          <p:cNvSpPr>
            <a:spLocks noGrp="1"/>
          </p:cNvSpPr>
          <p:nvPr>
            <p:ph type="subTitle" idx="1"/>
          </p:nvPr>
        </p:nvSpPr>
        <p:spPr>
          <a:xfrm>
            <a:off x="5573486" y="1011916"/>
            <a:ext cx="5715641" cy="5230368"/>
          </a:xfrm>
        </p:spPr>
        <p:txBody>
          <a:bodyPr vert="horz" lIns="91440" tIns="45720" rIns="91440" bIns="45720" rtlCol="0" anchor="ctr">
            <a:normAutofit/>
          </a:bodyPr>
          <a:lstStyle/>
          <a:p>
            <a:pPr algn="l"/>
            <a:r>
              <a:rPr lang="en-US" sz="2100" dirty="0">
                <a:solidFill>
                  <a:schemeClr val="tx2"/>
                </a:solidFill>
              </a:rPr>
              <a:t>Safeguarding within policing allows there to be a use of co-operation with other supporting emergency and nonemergency services as the use of tactics for safeguarding that are used involve (Haven, A, 2025):</a:t>
            </a:r>
          </a:p>
          <a:p>
            <a:pPr indent="-228600" algn="l">
              <a:buFont typeface="Arial" panose="020B0604020202020204" pitchFamily="34" charset="0"/>
              <a:buChar char="•"/>
            </a:pPr>
            <a:endParaRPr lang="en-US" sz="2100" dirty="0">
              <a:solidFill>
                <a:schemeClr val="tx2"/>
              </a:solidFill>
            </a:endParaRPr>
          </a:p>
          <a:p>
            <a:pPr marL="342900" indent="-228600" algn="l">
              <a:buFont typeface="Arial" panose="020B0604020202020204" pitchFamily="34" charset="0"/>
              <a:buChar char="•"/>
            </a:pPr>
            <a:r>
              <a:rPr lang="en-US" sz="2100" dirty="0">
                <a:solidFill>
                  <a:schemeClr val="tx2"/>
                </a:solidFill>
              </a:rPr>
              <a:t>The Gathering of information and intelligence and needs to be met from other services if the police do not have the right services.</a:t>
            </a:r>
          </a:p>
          <a:p>
            <a:pPr marL="342900" indent="-228600" algn="l">
              <a:buFont typeface="Arial" panose="020B0604020202020204" pitchFamily="34" charset="0"/>
              <a:buChar char="•"/>
            </a:pPr>
            <a:r>
              <a:rPr lang="en-US" sz="2100" dirty="0">
                <a:solidFill>
                  <a:schemeClr val="tx2"/>
                </a:solidFill>
              </a:rPr>
              <a:t>Reducing policing workload and making sure that the victim is safeguarded to the corrected services required. </a:t>
            </a:r>
          </a:p>
          <a:p>
            <a:pPr marL="342900" indent="-228600" algn="l">
              <a:buFont typeface="Arial" panose="020B0604020202020204" pitchFamily="34" charset="0"/>
              <a:buChar char="•"/>
            </a:pPr>
            <a:endParaRPr lang="en-US" sz="1800" dirty="0">
              <a:solidFill>
                <a:schemeClr val="tx2"/>
              </a:solidFill>
            </a:endParaRPr>
          </a:p>
          <a:p>
            <a:pPr algn="l"/>
            <a:endParaRPr lang="en-US" sz="1800" dirty="0">
              <a:solidFill>
                <a:schemeClr val="tx2"/>
              </a:solidFill>
            </a:endParaRPr>
          </a:p>
        </p:txBody>
      </p:sp>
    </p:spTree>
    <p:extLst>
      <p:ext uri="{BB962C8B-B14F-4D97-AF65-F5344CB8AC3E}">
        <p14:creationId xmlns:p14="http://schemas.microsoft.com/office/powerpoint/2010/main" val="3111145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Client Support and Resource Center | logicpath">
            <a:extLst>
              <a:ext uri="{FF2B5EF4-FFF2-40B4-BE49-F238E27FC236}">
                <a16:creationId xmlns:a16="http://schemas.microsoft.com/office/drawing/2014/main" id="{A3588088-20F8-B6DB-A580-FD101C8597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 b="28342"/>
          <a:stretch>
            <a:fillRect/>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A8E1317E-E07D-8303-CAE0-F6A94C023B39}"/>
              </a:ext>
            </a:extLst>
          </p:cNvPr>
          <p:cNvPicPr>
            <a:picLocks noChangeAspect="1"/>
          </p:cNvPicPr>
          <p:nvPr/>
        </p:nvPicPr>
        <p:blipFill>
          <a:blip r:embed="rId3"/>
          <a:srcRect t="12231" r="-2" b="5920"/>
          <a:stretch>
            <a:fillRect/>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5129" name="Freeform: Shape 5128">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131" name="Freeform: Shape 5130">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310B584-3DAC-510A-1CB3-59802E4E8F25}"/>
              </a:ext>
            </a:extLst>
          </p:cNvPr>
          <p:cNvSpPr>
            <a:spLocks noGrp="1"/>
          </p:cNvSpPr>
          <p:nvPr>
            <p:ph type="ctrTitle"/>
          </p:nvPr>
        </p:nvSpPr>
        <p:spPr>
          <a:xfrm>
            <a:off x="448056" y="859536"/>
            <a:ext cx="4832802" cy="1243584"/>
          </a:xfrm>
        </p:spPr>
        <p:txBody>
          <a:bodyPr vert="horz" lIns="91440" tIns="45720" rIns="91440" bIns="45720" rtlCol="0" anchor="ctr">
            <a:normAutofit/>
          </a:bodyPr>
          <a:lstStyle/>
          <a:p>
            <a:pPr algn="l"/>
            <a:r>
              <a:rPr lang="en-US" sz="2600" kern="1200">
                <a:solidFill>
                  <a:schemeClr val="tx1"/>
                </a:solidFill>
                <a:latin typeface="+mj-lt"/>
                <a:ea typeface="+mj-ea"/>
                <a:cs typeface="+mj-cs"/>
              </a:rPr>
              <a:t>The supporting services the police work with to ensure safeguarding</a:t>
            </a:r>
          </a:p>
        </p:txBody>
      </p:sp>
      <p:sp>
        <p:nvSpPr>
          <p:cNvPr id="5133" name="Rectangle 5132">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5135" name="Rectangle 5134">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37" name="Rectangle 5136">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a:extLst>
              <a:ext uri="{FF2B5EF4-FFF2-40B4-BE49-F238E27FC236}">
                <a16:creationId xmlns:a16="http://schemas.microsoft.com/office/drawing/2014/main" id="{C3844578-9AEF-392F-7EED-75BD1778528D}"/>
              </a:ext>
            </a:extLst>
          </p:cNvPr>
          <p:cNvSpPr>
            <a:spLocks noGrp="1"/>
          </p:cNvSpPr>
          <p:nvPr>
            <p:ph type="subTitle" idx="1"/>
          </p:nvPr>
        </p:nvSpPr>
        <p:spPr>
          <a:xfrm>
            <a:off x="448056" y="2512611"/>
            <a:ext cx="4832803" cy="4127675"/>
          </a:xfrm>
        </p:spPr>
        <p:txBody>
          <a:bodyPr vert="horz" lIns="91440" tIns="45720" rIns="91440" bIns="45720" rtlCol="0">
            <a:normAutofit lnSpcReduction="10000"/>
          </a:bodyPr>
          <a:lstStyle/>
          <a:p>
            <a:pPr indent="-228600" algn="just">
              <a:buFont typeface="Arial" panose="020B0604020202020204" pitchFamily="34" charset="0"/>
              <a:buChar char="•"/>
            </a:pPr>
            <a:r>
              <a:rPr lang="en-US" sz="1800" dirty="0"/>
              <a:t>The supporting services that the police collaborate with to ensure the safety of vulnerable individuals in a scene that are emergency services personal are the, (College Of Policing,  2020):</a:t>
            </a:r>
          </a:p>
          <a:p>
            <a:pPr marL="342900" indent="-228600" algn="just">
              <a:buFont typeface="Arial" panose="020B0604020202020204" pitchFamily="34" charset="0"/>
              <a:buChar char="•"/>
            </a:pPr>
            <a:r>
              <a:rPr lang="en-US" sz="1800" dirty="0"/>
              <a:t>Ambulance services </a:t>
            </a:r>
          </a:p>
          <a:p>
            <a:pPr marL="342900" indent="-228600" algn="just">
              <a:buFont typeface="Arial" panose="020B0604020202020204" pitchFamily="34" charset="0"/>
              <a:buChar char="•"/>
            </a:pPr>
            <a:r>
              <a:rPr lang="en-US" sz="1800" dirty="0"/>
              <a:t>Fire Services</a:t>
            </a:r>
          </a:p>
          <a:p>
            <a:pPr marL="342900" indent="-228600" algn="just">
              <a:buFont typeface="Arial" panose="020B0604020202020204" pitchFamily="34" charset="0"/>
              <a:buChar char="•"/>
            </a:pPr>
            <a:r>
              <a:rPr lang="en-US" sz="1800" dirty="0"/>
              <a:t>Crown Prosecution services </a:t>
            </a:r>
          </a:p>
          <a:p>
            <a:pPr indent="-228600" algn="just">
              <a:buFont typeface="Arial" panose="020B0604020202020204" pitchFamily="34" charset="0"/>
              <a:buChar char="•"/>
            </a:pPr>
            <a:r>
              <a:rPr lang="en-US" sz="1800" dirty="0"/>
              <a:t>The supporting services that the police partner with to ensure the safety of vulnerable people during an effect of psychological, mental or physical effect of abuse are the, </a:t>
            </a:r>
          </a:p>
          <a:p>
            <a:pPr marL="342900" indent="-228600" algn="just">
              <a:buFont typeface="Arial" panose="020B0604020202020204" pitchFamily="34" charset="0"/>
              <a:buChar char="•"/>
            </a:pPr>
            <a:r>
              <a:rPr lang="en-US" sz="1800" dirty="0"/>
              <a:t>Victim Support </a:t>
            </a:r>
          </a:p>
          <a:p>
            <a:pPr marL="342900" indent="-228600" algn="just">
              <a:buFont typeface="Arial" panose="020B0604020202020204" pitchFamily="34" charset="0"/>
              <a:buChar char="•"/>
            </a:pPr>
            <a:r>
              <a:rPr lang="en-US" sz="1800" dirty="0"/>
              <a:t>Witness care </a:t>
            </a:r>
          </a:p>
        </p:txBody>
      </p:sp>
    </p:spTree>
    <p:extLst>
      <p:ext uri="{BB962C8B-B14F-4D97-AF65-F5344CB8AC3E}">
        <p14:creationId xmlns:p14="http://schemas.microsoft.com/office/powerpoint/2010/main" val="186015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9F561EAB-7F63-03AD-2C0C-0908B3C69776}"/>
              </a:ext>
            </a:extLst>
          </p:cNvPr>
          <p:cNvSpPr>
            <a:spLocks noGrp="1"/>
          </p:cNvSpPr>
          <p:nvPr>
            <p:ph type="ctrTitle"/>
          </p:nvPr>
        </p:nvSpPr>
        <p:spPr>
          <a:xfrm>
            <a:off x="1573675" y="279860"/>
            <a:ext cx="8071706" cy="1434640"/>
          </a:xfrm>
        </p:spPr>
        <p:txBody>
          <a:bodyPr>
            <a:normAutofit/>
          </a:bodyPr>
          <a:lstStyle/>
          <a:p>
            <a:pPr algn="just"/>
            <a:r>
              <a:rPr lang="en-GB" sz="4800" dirty="0">
                <a:solidFill>
                  <a:schemeClr val="bg1"/>
                </a:solidFill>
              </a:rPr>
              <a:t>Importance of Working with other services for safeguarding </a:t>
            </a:r>
          </a:p>
        </p:txBody>
      </p:sp>
      <p:sp>
        <p:nvSpPr>
          <p:cNvPr id="3" name="Subtitle 2">
            <a:extLst>
              <a:ext uri="{FF2B5EF4-FFF2-40B4-BE49-F238E27FC236}">
                <a16:creationId xmlns:a16="http://schemas.microsoft.com/office/drawing/2014/main" id="{2DC94317-8BB3-9D56-9263-00830D41AF6F}"/>
              </a:ext>
            </a:extLst>
          </p:cNvPr>
          <p:cNvSpPr>
            <a:spLocks noGrp="1"/>
          </p:cNvSpPr>
          <p:nvPr>
            <p:ph type="subTitle" idx="1"/>
          </p:nvPr>
        </p:nvSpPr>
        <p:spPr>
          <a:xfrm>
            <a:off x="5508175" y="2303010"/>
            <a:ext cx="5422541" cy="3629701"/>
          </a:xfrm>
        </p:spPr>
        <p:txBody>
          <a:bodyPr>
            <a:normAutofit lnSpcReduction="10000"/>
          </a:bodyPr>
          <a:lstStyle/>
          <a:p>
            <a:pPr algn="just"/>
            <a:r>
              <a:rPr lang="en-GB" sz="2200" dirty="0">
                <a:solidFill>
                  <a:schemeClr val="bg1"/>
                </a:solidFill>
              </a:rPr>
              <a:t>The involvement that the police have with working with other agencies to ensure effective safeguarding as it will allow for (College of Policing, 2015):</a:t>
            </a:r>
          </a:p>
          <a:p>
            <a:pPr marL="342900" indent="-342900" algn="just">
              <a:buFont typeface="Arial" panose="020B0604020202020204" pitchFamily="34" charset="0"/>
              <a:buChar char="•"/>
            </a:pPr>
            <a:r>
              <a:rPr lang="en-GB" sz="2200" dirty="0">
                <a:solidFill>
                  <a:schemeClr val="bg1"/>
                </a:solidFill>
              </a:rPr>
              <a:t>The ability to form a more precise early intervention and risk identification of an incident. </a:t>
            </a:r>
          </a:p>
          <a:p>
            <a:pPr marL="342900" indent="-342900" algn="just">
              <a:buFont typeface="Arial" panose="020B0604020202020204" pitchFamily="34" charset="0"/>
              <a:buChar char="•"/>
            </a:pPr>
            <a:r>
              <a:rPr lang="en-GB" sz="2200" dirty="0">
                <a:solidFill>
                  <a:schemeClr val="bg1"/>
                </a:solidFill>
              </a:rPr>
              <a:t>The allowance to make sure that the correct decisions and personal are made and used for the needs of a vulnerable individual of an incident.</a:t>
            </a:r>
          </a:p>
          <a:p>
            <a:pPr marL="342900" indent="-342900" algn="l">
              <a:buFont typeface="Arial" panose="020B0604020202020204" pitchFamily="34" charset="0"/>
              <a:buChar char="•"/>
            </a:pPr>
            <a:endParaRPr lang="en-GB" sz="2200" dirty="0">
              <a:solidFill>
                <a:schemeClr val="bg1"/>
              </a:solidFill>
            </a:endParaRPr>
          </a:p>
          <a:p>
            <a:pPr algn="l"/>
            <a:endParaRPr lang="en-GB" dirty="0">
              <a:solidFill>
                <a:schemeClr val="bg1"/>
              </a:solidFill>
            </a:endParaRPr>
          </a:p>
        </p:txBody>
      </p:sp>
      <p:cxnSp>
        <p:nvCxnSpPr>
          <p:cNvPr id="10" name="Straight Connector 9">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098" name="Picture 2" descr="Stopsley Community Primary School - Safeguarding">
            <a:extLst>
              <a:ext uri="{FF2B5EF4-FFF2-40B4-BE49-F238E27FC236}">
                <a16:creationId xmlns:a16="http://schemas.microsoft.com/office/drawing/2014/main" id="{ACC9F238-8F97-498A-BDE0-7CF04F2BF7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6653" y="2803906"/>
            <a:ext cx="3552367" cy="24095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4598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BF721BF-CAF6-8A3A-7618-AB13147300EA}"/>
              </a:ext>
            </a:extLst>
          </p:cNvPr>
          <p:cNvSpPr>
            <a:spLocks noGrp="1"/>
          </p:cNvSpPr>
          <p:nvPr>
            <p:ph type="ctrTitle"/>
          </p:nvPr>
        </p:nvSpPr>
        <p:spPr>
          <a:xfrm>
            <a:off x="1115568" y="548640"/>
            <a:ext cx="10168128" cy="1179576"/>
          </a:xfrm>
        </p:spPr>
        <p:txBody>
          <a:bodyPr vert="horz" lIns="91440" tIns="45720" rIns="91440" bIns="45720" rtlCol="0" anchor="ctr">
            <a:normAutofit/>
          </a:bodyPr>
          <a:lstStyle/>
          <a:p>
            <a:pPr algn="l"/>
            <a:r>
              <a:rPr lang="en-US" sz="4000" kern="1200" dirty="0">
                <a:solidFill>
                  <a:schemeClr val="tx1"/>
                </a:solidFill>
                <a:latin typeface="+mj-lt"/>
                <a:ea typeface="+mj-ea"/>
                <a:cs typeface="+mj-cs"/>
              </a:rPr>
              <a:t>Conclusion</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a:extLst>
              <a:ext uri="{FF2B5EF4-FFF2-40B4-BE49-F238E27FC236}">
                <a16:creationId xmlns:a16="http://schemas.microsoft.com/office/drawing/2014/main" id="{830A00BF-DC58-FC63-8A29-131633875159}"/>
              </a:ext>
            </a:extLst>
          </p:cNvPr>
          <p:cNvSpPr>
            <a:spLocks noGrp="1"/>
          </p:cNvSpPr>
          <p:nvPr>
            <p:ph type="subTitle" idx="1"/>
          </p:nvPr>
        </p:nvSpPr>
        <p:spPr>
          <a:xfrm>
            <a:off x="1115568" y="2177143"/>
            <a:ext cx="7309975" cy="3999820"/>
          </a:xfrm>
        </p:spPr>
        <p:txBody>
          <a:bodyPr vert="horz" lIns="91440" tIns="45720" rIns="91440" bIns="45720" rtlCol="0">
            <a:normAutofit fontScale="92500" lnSpcReduction="20000"/>
          </a:bodyPr>
          <a:lstStyle/>
          <a:p>
            <a:pPr indent="-228600" algn="just">
              <a:buFont typeface="Arial" panose="020B0604020202020204" pitchFamily="34" charset="0"/>
              <a:buChar char="•"/>
            </a:pPr>
            <a:r>
              <a:rPr lang="en-US" sz="2200" dirty="0"/>
              <a:t>In conclusion it Is seen that abuse is seen to affect a victim in a way of physiological, emotional and social traumas causing short term and long-term effects being signs of mental health factors and become avoidant. </a:t>
            </a:r>
          </a:p>
          <a:p>
            <a:pPr algn="just"/>
            <a:endParaRPr lang="en-US" sz="2200" dirty="0"/>
          </a:p>
          <a:p>
            <a:pPr indent="-228600" algn="just">
              <a:buFont typeface="Arial" panose="020B0604020202020204" pitchFamily="34" charset="0"/>
              <a:buChar char="•"/>
            </a:pPr>
            <a:r>
              <a:rPr lang="en-US" sz="2200" dirty="0"/>
              <a:t>The abuser has been seen to target a set type of individual to become a victim from identifying a vulnerable person and forming a relationship to make the victim rely on the abuser in all aspects of life and become vulnerable.</a:t>
            </a:r>
          </a:p>
          <a:p>
            <a:pPr algn="just"/>
            <a:endParaRPr lang="en-US" sz="2200" dirty="0"/>
          </a:p>
          <a:p>
            <a:pPr indent="-228600" algn="just">
              <a:buFont typeface="Arial" panose="020B0604020202020204" pitchFamily="34" charset="0"/>
              <a:buChar char="•"/>
            </a:pPr>
            <a:r>
              <a:rPr lang="en-US" sz="2200" dirty="0"/>
              <a:t>Policing with the work and support of other supporting services are seen to be vital within safeguarding individuals as it has allowed there to be the right services requirements to be met to an individual in need.</a:t>
            </a:r>
          </a:p>
          <a:p>
            <a:pPr indent="-228600" algn="l">
              <a:buFont typeface="Arial" panose="020B0604020202020204" pitchFamily="34" charset="0"/>
              <a:buChar char="•"/>
            </a:pPr>
            <a:endParaRPr lang="en-US" sz="2200" dirty="0"/>
          </a:p>
          <a:p>
            <a:pPr indent="-228600" algn="l">
              <a:buFont typeface="Arial" panose="020B0604020202020204" pitchFamily="34" charset="0"/>
              <a:buChar char="•"/>
            </a:pPr>
            <a:endParaRPr lang="en-US" sz="2200" dirty="0"/>
          </a:p>
        </p:txBody>
      </p:sp>
    </p:spTree>
    <p:extLst>
      <p:ext uri="{BB962C8B-B14F-4D97-AF65-F5344CB8AC3E}">
        <p14:creationId xmlns:p14="http://schemas.microsoft.com/office/powerpoint/2010/main" val="2945411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F4A2F-F786-D8ED-EB28-54A004B3B08C}"/>
              </a:ext>
            </a:extLst>
          </p:cNvPr>
          <p:cNvSpPr>
            <a:spLocks noGrp="1"/>
          </p:cNvSpPr>
          <p:nvPr>
            <p:ph type="ctrTitle"/>
          </p:nvPr>
        </p:nvSpPr>
        <p:spPr>
          <a:xfrm>
            <a:off x="1186544" y="-336323"/>
            <a:ext cx="9144000" cy="1000351"/>
          </a:xfrm>
        </p:spPr>
        <p:txBody>
          <a:bodyPr/>
          <a:lstStyle/>
          <a:p>
            <a:r>
              <a:rPr lang="en-GB" sz="4400" dirty="0"/>
              <a:t>References</a:t>
            </a:r>
            <a:r>
              <a:rPr lang="en-GB" dirty="0"/>
              <a:t> </a:t>
            </a:r>
          </a:p>
        </p:txBody>
      </p:sp>
      <p:sp>
        <p:nvSpPr>
          <p:cNvPr id="3" name="Subtitle 2">
            <a:extLst>
              <a:ext uri="{FF2B5EF4-FFF2-40B4-BE49-F238E27FC236}">
                <a16:creationId xmlns:a16="http://schemas.microsoft.com/office/drawing/2014/main" id="{592175ED-A4D6-1B07-C979-4AFA4A696023}"/>
              </a:ext>
            </a:extLst>
          </p:cNvPr>
          <p:cNvSpPr>
            <a:spLocks noGrp="1"/>
          </p:cNvSpPr>
          <p:nvPr>
            <p:ph type="subTitle" idx="1"/>
          </p:nvPr>
        </p:nvSpPr>
        <p:spPr>
          <a:xfrm>
            <a:off x="293913" y="478972"/>
            <a:ext cx="11571515" cy="6770914"/>
          </a:xfrm>
        </p:spPr>
        <p:txBody>
          <a:bodyPr>
            <a:normAutofit lnSpcReduction="10000"/>
          </a:bodyPr>
          <a:lstStyle/>
          <a:p>
            <a:pPr algn="just"/>
            <a:r>
              <a:rPr lang="en-GB" sz="1200" dirty="0"/>
              <a:t>Bracknell Forest Council (2025) </a:t>
            </a:r>
            <a:r>
              <a:rPr lang="en-GB" sz="1200" i="1" dirty="0"/>
              <a:t>Effects of domestic abuse</a:t>
            </a:r>
            <a:r>
              <a:rPr lang="en-GB" sz="1200" dirty="0"/>
              <a:t>. Available at: </a:t>
            </a:r>
            <a:r>
              <a:rPr lang="en-GB" sz="1200" dirty="0">
                <a:hlinkClick r:id="rId2"/>
              </a:rPr>
              <a:t>https://www.bracknell-forest.gov.uk/crime-and-emergencies/crime-and-community-safety/domestic-abuse/effects-domestic-abuse</a:t>
            </a:r>
            <a:r>
              <a:rPr lang="en-GB" sz="1200" dirty="0"/>
              <a:t> (Accessed: 2 January 2026).</a:t>
            </a:r>
          </a:p>
          <a:p>
            <a:pPr algn="just"/>
            <a:r>
              <a:rPr lang="en-GB" sz="1200" dirty="0"/>
              <a:t>Barrow‑Grint, K., </a:t>
            </a:r>
            <a:r>
              <a:rPr lang="en-GB" sz="1200" dirty="0" err="1"/>
              <a:t>Sebire</a:t>
            </a:r>
            <a:r>
              <a:rPr lang="en-GB" sz="1200" dirty="0"/>
              <a:t>, J, Turton, J. and Weir, R. (2022) </a:t>
            </a:r>
            <a:r>
              <a:rPr lang="en-GB" sz="1200" i="1" dirty="0"/>
              <a:t>Policing Domestic Abuse: Risk, Policy and Practice</a:t>
            </a:r>
            <a:r>
              <a:rPr lang="en-GB" sz="1200" dirty="0"/>
              <a:t>. </a:t>
            </a:r>
            <a:r>
              <a:rPr lang="en-GB" sz="1200" dirty="0">
                <a:hlinkClick r:id="rId3"/>
              </a:rPr>
              <a:t>Policing Domestic Abuse - Google Books</a:t>
            </a:r>
            <a:r>
              <a:rPr lang="en-GB" sz="1200" dirty="0"/>
              <a:t>, (Accessed: 4 January 2026).</a:t>
            </a:r>
          </a:p>
          <a:p>
            <a:pPr algn="just"/>
            <a:r>
              <a:rPr lang="en-GB" sz="1200" dirty="0"/>
              <a:t>Chisnell, C. and Kelly, C. (2019) </a:t>
            </a:r>
            <a:r>
              <a:rPr lang="en-GB" sz="1200" i="1" dirty="0"/>
              <a:t>Safeguarding in Social Work Practice, </a:t>
            </a:r>
            <a:r>
              <a:rPr lang="en-GB" sz="1200" dirty="0"/>
              <a:t>Available at </a:t>
            </a:r>
            <a:r>
              <a:rPr lang="en-GB" sz="1200" dirty="0">
                <a:hlinkClick r:id="rId4"/>
              </a:rPr>
              <a:t>Safeguarding in Social Work Practice - Google Books</a:t>
            </a:r>
            <a:r>
              <a:rPr lang="en-GB" sz="1200" dirty="0"/>
              <a:t>, (Accessed: 4 January 2026).</a:t>
            </a:r>
          </a:p>
          <a:p>
            <a:pPr algn="just"/>
            <a:r>
              <a:rPr lang="en-GB" sz="1200" dirty="0"/>
              <a:t>College of Policing (2015,) </a:t>
            </a:r>
            <a:r>
              <a:rPr lang="en-GB" sz="1200" i="1" dirty="0"/>
              <a:t>Partnership working and multi‑agency responses/mechanisms</a:t>
            </a:r>
            <a:r>
              <a:rPr lang="en-GB" sz="1200" dirty="0"/>
              <a:t>. Available at: </a:t>
            </a:r>
            <a:r>
              <a:rPr lang="en-GB" sz="1200" dirty="0">
                <a:hlinkClick r:id="rId5"/>
              </a:rPr>
              <a:t>Partnership working and multi-agency responses/mechanisms | College of Policing </a:t>
            </a:r>
            <a:r>
              <a:rPr lang="en-GB" sz="1200" dirty="0"/>
              <a:t>(Accessed: 5 January 2026).</a:t>
            </a:r>
          </a:p>
          <a:p>
            <a:pPr algn="just"/>
            <a:r>
              <a:rPr lang="en-GB" sz="1200" dirty="0"/>
              <a:t>College of Policing (2020), </a:t>
            </a:r>
            <a:r>
              <a:rPr lang="en-GB" sz="1200" i="1" dirty="0"/>
              <a:t>Partner agencies</a:t>
            </a:r>
            <a:r>
              <a:rPr lang="en-GB" sz="1200" dirty="0"/>
              <a:t>. Available at: </a:t>
            </a:r>
            <a:r>
              <a:rPr lang="en-GB" sz="1200" dirty="0">
                <a:hlinkClick r:id="rId6"/>
              </a:rPr>
              <a:t>https://www.college.police.uk/app/roads-policing/partner-agencies</a:t>
            </a:r>
            <a:r>
              <a:rPr lang="en-GB" sz="1200" dirty="0"/>
              <a:t> (Accessed: 5 January 2026).</a:t>
            </a:r>
          </a:p>
          <a:p>
            <a:pPr algn="just"/>
            <a:r>
              <a:rPr lang="en-GB" sz="1200" dirty="0"/>
              <a:t>College of Policing (August 2025), </a:t>
            </a:r>
            <a:r>
              <a:rPr lang="en-GB" sz="1200" i="1" dirty="0"/>
              <a:t>Victim and witness care</a:t>
            </a:r>
            <a:r>
              <a:rPr lang="en-GB" sz="1200" dirty="0"/>
              <a:t>. Available at: </a:t>
            </a:r>
            <a:r>
              <a:rPr lang="en-GB" sz="1200" dirty="0">
                <a:hlinkClick r:id="rId7"/>
              </a:rPr>
              <a:t>https://www.college.police.uk/app/prosecution-and-case-management/victim-and-witness-care</a:t>
            </a:r>
            <a:r>
              <a:rPr lang="en-GB" sz="1200" dirty="0"/>
              <a:t> (Accessed: 5 January 2026).</a:t>
            </a:r>
          </a:p>
          <a:p>
            <a:pPr algn="just"/>
            <a:r>
              <a:rPr lang="en-GB" sz="1200" dirty="0"/>
              <a:t>East Sussex Safeguarding Adults Board (2025) </a:t>
            </a:r>
            <a:r>
              <a:rPr lang="en-GB" sz="1200" i="1" dirty="0"/>
              <a:t>Types of abuse and neglect</a:t>
            </a:r>
            <a:r>
              <a:rPr lang="en-GB" sz="1200" dirty="0"/>
              <a:t>. Available at: </a:t>
            </a:r>
            <a:r>
              <a:rPr lang="en-GB" sz="1200" dirty="0">
                <a:hlinkClick r:id="rId8"/>
              </a:rPr>
              <a:t>https://www.eastsussexsab.org.uk/what-is/types-of-abuse</a:t>
            </a:r>
            <a:r>
              <a:rPr lang="en-GB" sz="1200" dirty="0"/>
              <a:t> (Accessed: 4 January 2026).</a:t>
            </a:r>
          </a:p>
          <a:p>
            <a:pPr algn="just"/>
            <a:r>
              <a:rPr lang="en-GB" sz="1200" dirty="0"/>
              <a:t>Finkelman, B, pg. 61 (1995) </a:t>
            </a:r>
            <a:r>
              <a:rPr lang="en-GB" sz="1200" i="1" dirty="0"/>
              <a:t>Child Abuse: Short‑ and long‑term effects</a:t>
            </a:r>
            <a:r>
              <a:rPr lang="en-GB" sz="1200" dirty="0"/>
              <a:t>. Taylor &amp; Francis. Available at: </a:t>
            </a:r>
            <a:r>
              <a:rPr lang="en-GB" sz="1200" dirty="0">
                <a:hlinkClick r:id="rId9"/>
              </a:rPr>
              <a:t>Child Abuse: Short- and long-term effects - Google Books </a:t>
            </a:r>
            <a:r>
              <a:rPr lang="en-GB" sz="1200" dirty="0"/>
              <a:t>(Accessed: 4 January 2026). </a:t>
            </a:r>
          </a:p>
          <a:p>
            <a:pPr algn="just"/>
            <a:r>
              <a:rPr lang="en-GB" sz="1200" dirty="0"/>
              <a:t>Haven, A. (2025), </a:t>
            </a:r>
            <a:r>
              <a:rPr lang="en-GB" sz="1200" i="1" dirty="0"/>
              <a:t>What is multi‑agency working in safeguarding</a:t>
            </a:r>
            <a:r>
              <a:rPr lang="en-GB" sz="1200" dirty="0"/>
              <a:t>. Available at: </a:t>
            </a:r>
            <a:r>
              <a:rPr lang="en-GB" sz="1200" dirty="0">
                <a:hlinkClick r:id="rId10"/>
              </a:rPr>
              <a:t>https://uk.hfonline.org/what-is-multi-agency-working-in-safeguarding/</a:t>
            </a:r>
            <a:r>
              <a:rPr lang="en-GB" sz="1200" dirty="0"/>
              <a:t> (Accessed: 5 January 2026).</a:t>
            </a:r>
          </a:p>
          <a:p>
            <a:pPr algn="just"/>
            <a:r>
              <a:rPr lang="en-GB" sz="1200" dirty="0"/>
              <a:t>National Police Chiefs’ Council (2018), </a:t>
            </a:r>
            <a:r>
              <a:rPr lang="en-GB" sz="1200" i="1" dirty="0"/>
              <a:t>Policing, Health and Social Care: working together to protect and prevent harm to vulnerable people</a:t>
            </a:r>
            <a:r>
              <a:rPr lang="en-GB" sz="1200" dirty="0"/>
              <a:t>. Available at: </a:t>
            </a:r>
            <a:r>
              <a:rPr lang="en-GB" sz="1200" dirty="0">
                <a:hlinkClick r:id="rId11"/>
              </a:rPr>
              <a:t>https://news.npcc.police.uk/releases/policing-health-and-social-care-consensus</a:t>
            </a:r>
            <a:r>
              <a:rPr lang="en-GB" sz="1200" dirty="0"/>
              <a:t> (Accessed: 5 January 2026)</a:t>
            </a:r>
          </a:p>
          <a:p>
            <a:pPr algn="l"/>
            <a:r>
              <a:rPr lang="en-GB" sz="1200" dirty="0"/>
              <a:t>Next Chapter (2023),</a:t>
            </a:r>
            <a:r>
              <a:rPr lang="en-GB" sz="1200" i="1" dirty="0"/>
              <a:t>Why do people abuse.</a:t>
            </a:r>
            <a:r>
              <a:rPr lang="en-GB" sz="1200" dirty="0"/>
              <a:t> Available at: </a:t>
            </a:r>
            <a:r>
              <a:rPr lang="en-GB" sz="1200" dirty="0">
                <a:hlinkClick r:id="rId12"/>
              </a:rPr>
              <a:t>https://www.thenextchapter.org.uk/information/what-is-domestic-abuse/why-do-people-abuse</a:t>
            </a:r>
            <a:r>
              <a:rPr lang="en-GB" sz="1200" dirty="0"/>
              <a:t> (Accessed: 4 January 2026).</a:t>
            </a:r>
          </a:p>
          <a:p>
            <a:pPr algn="l"/>
            <a:r>
              <a:rPr lang="en-GB" sz="1200" dirty="0"/>
              <a:t>National Crimes Against Children Investigators Association (2024) </a:t>
            </a:r>
            <a:r>
              <a:rPr lang="en-GB" sz="1200" i="1" dirty="0"/>
              <a:t>Child abuse and its lasting effects on trust, relationships, and emotional health</a:t>
            </a:r>
            <a:r>
              <a:rPr lang="en-GB" sz="1200" dirty="0"/>
              <a:t>. Available at: </a:t>
            </a:r>
            <a:r>
              <a:rPr lang="en-GB" sz="1200" dirty="0">
                <a:hlinkClick r:id="rId13"/>
              </a:rPr>
              <a:t>https://www.ncacia.org/post/child-abuse-and-its-lasting-effects-on-trust-relationships-and-emotional-health</a:t>
            </a:r>
            <a:r>
              <a:rPr lang="en-GB" sz="1200" dirty="0"/>
              <a:t> (Accessed: 4 January 2026). </a:t>
            </a:r>
          </a:p>
          <a:p>
            <a:pPr algn="l"/>
            <a:r>
              <a:rPr lang="en-GB" sz="1200" dirty="0"/>
              <a:t>Social Care Institute for Excellence (2020) </a:t>
            </a:r>
            <a:r>
              <a:rPr lang="en-GB" sz="1200" i="1" dirty="0"/>
              <a:t>Types and indicators of abuse: Safeguarding adults</a:t>
            </a:r>
            <a:r>
              <a:rPr lang="en-GB" sz="1200" dirty="0"/>
              <a:t>. Available at: </a:t>
            </a:r>
            <a:r>
              <a:rPr lang="en-GB" sz="1200" dirty="0">
                <a:hlinkClick r:id="rId14"/>
              </a:rPr>
              <a:t>https://www.scie.org.uk/safeguarding/adults/introduction/types-and-indicators-of-abuse/</a:t>
            </a:r>
            <a:r>
              <a:rPr lang="en-GB" sz="1200" dirty="0"/>
              <a:t> (Accessed: 2 January 2026).</a:t>
            </a:r>
          </a:p>
          <a:p>
            <a:pPr algn="l"/>
            <a:r>
              <a:rPr lang="en-GB" sz="1200" dirty="0"/>
              <a:t>Women’s Aid (2025), </a:t>
            </a:r>
            <a:r>
              <a:rPr lang="en-GB" sz="1200" i="1" dirty="0"/>
              <a:t>The effects of domestic abuse</a:t>
            </a:r>
            <a:r>
              <a:rPr lang="en-GB" sz="1200" dirty="0"/>
              <a:t>. Available at: </a:t>
            </a:r>
            <a:r>
              <a:rPr lang="en-GB" sz="1200" dirty="0">
                <a:hlinkClick r:id="rId15"/>
              </a:rPr>
              <a:t>https://womensaid.org.uk/information-support/the-survivors-handbook/ive-left-and-i-need-support/</a:t>
            </a:r>
            <a:r>
              <a:rPr lang="en-GB" sz="1200" dirty="0"/>
              <a:t> (Accessed: 2 January 2026). </a:t>
            </a:r>
          </a:p>
          <a:p>
            <a:pPr algn="l"/>
            <a:r>
              <a:rPr lang="en-GB" sz="1200" dirty="0"/>
              <a:t>Somerset Domestic Abuse (2025), </a:t>
            </a:r>
            <a:r>
              <a:rPr lang="en-GB" sz="1200" i="1" dirty="0"/>
              <a:t>The impact of domestic abuse on mental health beyond PTSD</a:t>
            </a:r>
            <a:r>
              <a:rPr lang="en-GB" sz="1200" dirty="0"/>
              <a:t>. Available at: </a:t>
            </a:r>
            <a:r>
              <a:rPr lang="en-GB" sz="1200" dirty="0">
                <a:hlinkClick r:id="rId16"/>
              </a:rPr>
              <a:t>https://somersetdomesticabuse.org.uk/the-impact-of-domestic-abuse-on-mental-health-beyond-ptsd/</a:t>
            </a:r>
            <a:r>
              <a:rPr lang="en-GB" sz="1200" dirty="0"/>
              <a:t> (Accessed: 2 January 2026).</a:t>
            </a:r>
            <a:endParaRPr lang="en-GB" sz="1200" u="sng" dirty="0"/>
          </a:p>
          <a:p>
            <a:pPr algn="l"/>
            <a:r>
              <a:rPr lang="en-GB" sz="1200" dirty="0"/>
              <a:t>Wokingham Borough Council (2023) </a:t>
            </a:r>
            <a:r>
              <a:rPr lang="en-GB" sz="1200" i="1" dirty="0"/>
              <a:t>Physical and emotional effects, how domestic abuse affects children</a:t>
            </a:r>
            <a:r>
              <a:rPr lang="en-GB" sz="1200" dirty="0"/>
              <a:t>. Available at: </a:t>
            </a:r>
            <a:r>
              <a:rPr lang="en-GB" sz="1200" dirty="0">
                <a:hlinkClick r:id="rId17"/>
              </a:rPr>
              <a:t>https://www.wokingham.gov.uk/community-and-safety/domestic-abuse/signs-domestic-abuse/how-domestic-abuse-affects-children/physical-and-emotional-effects</a:t>
            </a:r>
            <a:r>
              <a:rPr lang="en-GB" sz="1200" dirty="0"/>
              <a:t> (Accessed: 2 January 2026).</a:t>
            </a:r>
          </a:p>
        </p:txBody>
      </p:sp>
    </p:spTree>
    <p:extLst>
      <p:ext uri="{BB962C8B-B14F-4D97-AF65-F5344CB8AC3E}">
        <p14:creationId xmlns:p14="http://schemas.microsoft.com/office/powerpoint/2010/main" val="9408443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6" ma:contentTypeDescription="Create a new document." ma:contentTypeScope="" ma:versionID="a7d7ed5bcc237d7924dd674312322a33">
  <xsd:schema xmlns:xsd="http://www.w3.org/2001/XMLSchema" xmlns:xs="http://www.w3.org/2001/XMLSchema" xmlns:p="http://schemas.microsoft.com/office/2006/metadata/properties" xmlns:ns3="bf244c3e-e0b4-4871-bb4e-fd032a14544d" targetNamespace="http://schemas.microsoft.com/office/2006/metadata/properties" ma:root="true" ma:fieldsID="b4f47844c7090611f4dfd55e8a500333"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Props1.xml><?xml version="1.0" encoding="utf-8"?>
<ds:datastoreItem xmlns:ds="http://schemas.openxmlformats.org/officeDocument/2006/customXml" ds:itemID="{160C0B89-BAA9-4FD0-9C1D-0E2E94482A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4EEFEBB-3887-4C3B-AA00-CBE92B8BEAAD}">
  <ds:schemaRefs>
    <ds:schemaRef ds:uri="http://schemas.microsoft.com/sharepoint/v3/contenttype/forms"/>
  </ds:schemaRefs>
</ds:datastoreItem>
</file>

<file path=customXml/itemProps3.xml><?xml version="1.0" encoding="utf-8"?>
<ds:datastoreItem xmlns:ds="http://schemas.openxmlformats.org/officeDocument/2006/customXml" ds:itemID="{AFC35C0B-93EF-426F-9796-A9AD94D13D51}">
  <ds:schemaRefs>
    <ds:schemaRef ds:uri="bf244c3e-e0b4-4871-bb4e-fd032a14544d"/>
    <ds:schemaRef ds:uri="http://purl.org/dc/elements/1.1/"/>
    <ds:schemaRef ds:uri="http://schemas.microsoft.com/office/2006/documentManagement/types"/>
    <ds:schemaRef ds:uri="http://purl.org/dc/terms/"/>
    <ds:schemaRef ds:uri="http://schemas.openxmlformats.org/package/2006/metadata/core-properties"/>
    <ds:schemaRef ds:uri="http://schemas.microsoft.com/office/2006/metadata/properties"/>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1736</Words>
  <Application>Microsoft Office PowerPoint</Application>
  <PresentationFormat>Widescreen</PresentationFormat>
  <Paragraphs>103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The Short and long term psychological, emotional and social impact of abuse on victims and how should police work with supporting services to ensure effective safeguarding </vt:lpstr>
      <vt:lpstr>Introduction </vt:lpstr>
      <vt:lpstr>Effects of abuse on victims </vt:lpstr>
      <vt:lpstr>Types of abuse </vt:lpstr>
      <vt:lpstr>Short term Psychological and emotional Effects on Abuse victims </vt:lpstr>
      <vt:lpstr>Short term social effects on abuse victims </vt:lpstr>
      <vt:lpstr>Long term psychological and emotional effects on abuse victims </vt:lpstr>
      <vt:lpstr>Long term social effects on abuse victims </vt:lpstr>
      <vt:lpstr>Policing safeguarding with supporting services in ensuring safeguarding</vt:lpstr>
      <vt:lpstr>The supporting services the police work with to ensure safeguarding</vt:lpstr>
      <vt:lpstr>Importance of Working with other services for safeguarding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Jake Pooley (2405143)</dc:creator>
  <cp:lastModifiedBy>Jake Pooley (2405143)</cp:lastModifiedBy>
  <cp:revision>4</cp:revision>
  <dcterms:created xsi:type="dcterms:W3CDTF">2025-12-27T07:27:08Z</dcterms:created>
  <dcterms:modified xsi:type="dcterms:W3CDTF">2026-01-05T22:06:46Z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