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C39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5033" autoAdjust="0"/>
  </p:normalViewPr>
  <p:slideViewPr>
    <p:cSldViewPr snapToGrid="0" snapToObjects="1">
      <p:cViewPr varScale="1">
        <p:scale>
          <a:sx n="80" d="100"/>
          <a:sy n="80" d="100"/>
        </p:scale>
        <p:origin x="1116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277725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280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" name="Image 0" descr="/home/claude/nurse_patien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3520" y="0"/>
            <a:ext cx="3840480" cy="5143500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5303520" y="0"/>
            <a:ext cx="3840480" cy="5143500"/>
          </a:xfrm>
          <a:prstGeom prst="rect">
            <a:avLst/>
          </a:prstGeom>
          <a:solidFill>
            <a:srgbClr val="028090">
              <a:alpha val="60000"/>
            </a:srgbClr>
          </a:solidFill>
          <a:ln w="12700">
            <a:solidFill>
              <a:srgbClr val="028090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457200" y="640080"/>
            <a:ext cx="4572000" cy="77724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Communication</a:t>
            </a:r>
            <a:endParaRPr lang="en-US" sz="3800" dirty="0"/>
          </a:p>
        </p:txBody>
      </p:sp>
      <p:sp>
        <p:nvSpPr>
          <p:cNvPr id="6" name="Text 3"/>
          <p:cNvSpPr/>
          <p:nvPr/>
        </p:nvSpPr>
        <p:spPr>
          <a:xfrm>
            <a:off x="457200" y="1417320"/>
            <a:ext cx="4572000" cy="59436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 algn="l">
              <a:buNone/>
            </a:pPr>
            <a:r>
              <a:rPr lang="en-US" sz="2200" dirty="0">
                <a:solidFill>
                  <a:srgbClr val="02C39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 Health &amp; Social Care</a:t>
            </a:r>
            <a:endParaRPr lang="en-US" sz="2200" dirty="0"/>
          </a:p>
        </p:txBody>
      </p:sp>
      <p:sp>
        <p:nvSpPr>
          <p:cNvPr id="7" name="Shape 4"/>
          <p:cNvSpPr/>
          <p:nvPr/>
        </p:nvSpPr>
        <p:spPr>
          <a:xfrm>
            <a:off x="457200" y="2103120"/>
            <a:ext cx="3200400" cy="4572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457200" y="2240280"/>
            <a:ext cx="4572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C8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Key Professional Skill for Effective Practice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457200" y="3931920"/>
            <a:ext cx="47548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Development within Health and Social Care
</a:t>
            </a:r>
            <a:r>
              <a:rPr lang="en-US" sz="11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Code: 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LCHS4009</a:t>
            </a:r>
            <a:b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11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Presenter: </a:t>
            </a:r>
            <a:r>
              <a:rPr lang="en-US" sz="11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Kainat</a:t>
            </a:r>
            <a:endParaRPr lang="en-US" sz="11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0F7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What is Communication?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822960"/>
            <a:ext cx="4114800" cy="164592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365760" y="868680"/>
            <a:ext cx="393192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
</a:t>
            </a:r>
            <a:endParaRPr lang="en-US" sz="14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Communications involve the sharing of information, thoughts, feelings, and meaning between people using verbal, non-verbal, and written forms of communication (Northouse and Northouse, 2019).</a:t>
            </a:r>
          </a:p>
        </p:txBody>
      </p:sp>
      <p:sp>
        <p:nvSpPr>
          <p:cNvPr id="6" name="Shape 4"/>
          <p:cNvSpPr/>
          <p:nvPr/>
        </p:nvSpPr>
        <p:spPr>
          <a:xfrm>
            <a:off x="274320" y="2560320"/>
            <a:ext cx="4114800" cy="109728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65760" y="2606040"/>
            <a:ext cx="39319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93%</a:t>
            </a:r>
            <a:endParaRPr lang="en-US" sz="36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D0F0F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of communication is non-verbal</a:t>
            </a:r>
            <a:endParaRPr lang="en-US" sz="36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D0F0F4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(Mehrabian, 1971)</a:t>
            </a:r>
            <a:endParaRPr lang="en-US" sz="3600" dirty="0"/>
          </a:p>
        </p:txBody>
      </p:sp>
      <p:sp>
        <p:nvSpPr>
          <p:cNvPr id="8" name="Text 6"/>
          <p:cNvSpPr/>
          <p:nvPr/>
        </p:nvSpPr>
        <p:spPr>
          <a:xfrm>
            <a:off x="4663440" y="804672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28090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Types of Communication</a:t>
            </a:r>
            <a:endParaRPr lang="en-US" sz="1300" dirty="0"/>
          </a:p>
        </p:txBody>
      </p:sp>
      <p:pic>
        <p:nvPicPr>
          <p:cNvPr id="9" name="Image 0" descr="/home/claude/types_communication.jp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572000" y="1143000"/>
            <a:ext cx="4297680" cy="265176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274320" y="4754880"/>
            <a:ext cx="8595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i="1" dirty="0">
                <a:solidFill>
                  <a:srgbClr val="5A6A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Northouse and Northouse (2019)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Why is Communication Important in Health &amp; Social Care?</a:t>
            </a:r>
            <a:endParaRPr lang="en-US" sz="2200" dirty="0"/>
          </a:p>
        </p:txBody>
      </p:sp>
      <p:pic>
        <p:nvPicPr>
          <p:cNvPr id="4" name="Image 0" descr="/home/claude/nurse_patient.jp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2880" y="777240"/>
            <a:ext cx="3474720" cy="320040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182880" y="777240"/>
            <a:ext cx="73152" cy="320040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3"/>
          <p:cNvSpPr/>
          <p:nvPr/>
        </p:nvSpPr>
        <p:spPr>
          <a:xfrm>
            <a:off x="3931920" y="822960"/>
            <a:ext cx="2423160" cy="164592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Text 4"/>
          <p:cNvSpPr/>
          <p:nvPr/>
        </p:nvSpPr>
        <p:spPr>
          <a:xfrm>
            <a:off x="4023360" y="896112"/>
            <a:ext cx="2240280" cy="1508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Patient Safety
</a:t>
            </a:r>
            <a:endParaRPr lang="en-US" sz="1200" dirty="0"/>
          </a:p>
          <a:p>
            <a:pPr marL="0" indent="0" algn="l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safety is achieved through successful communication. This prevents medical errors, ensures clear handover, and correct documentation.</a:t>
            </a:r>
          </a:p>
        </p:txBody>
      </p:sp>
      <p:sp>
        <p:nvSpPr>
          <p:cNvPr id="8" name="Shape 5"/>
          <p:cNvSpPr/>
          <p:nvPr/>
        </p:nvSpPr>
        <p:spPr>
          <a:xfrm>
            <a:off x="6492240" y="822960"/>
            <a:ext cx="2423160" cy="164592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6583680" y="896112"/>
            <a:ext cx="2240280" cy="1508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Patient-Centred Care
</a:t>
            </a:r>
            <a:endParaRPr lang="en-US" sz="1200" dirty="0"/>
          </a:p>
          <a:p>
            <a:pPr marL="0" indent="0" algn="l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Good communication skills enable the patient to understand his illness and contribute to the decision making process.</a:t>
            </a:r>
          </a:p>
        </p:txBody>
      </p:sp>
      <p:sp>
        <p:nvSpPr>
          <p:cNvPr id="10" name="Shape 7"/>
          <p:cNvSpPr/>
          <p:nvPr/>
        </p:nvSpPr>
        <p:spPr>
          <a:xfrm>
            <a:off x="3931920" y="2651760"/>
            <a:ext cx="2423160" cy="164592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Text 8"/>
          <p:cNvSpPr/>
          <p:nvPr/>
        </p:nvSpPr>
        <p:spPr>
          <a:xfrm>
            <a:off x="4023360" y="2724912"/>
            <a:ext cx="2240280" cy="1508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Building Trust
</a:t>
            </a:r>
            <a:endParaRPr lang="en-US" sz="1200" dirty="0"/>
          </a:p>
          <a:p>
            <a:pPr marL="0" indent="0" algn="l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listening contributes to building therapeutic relationships which are essential for healthcare practitioners.</a:t>
            </a:r>
          </a:p>
        </p:txBody>
      </p:sp>
      <p:sp>
        <p:nvSpPr>
          <p:cNvPr id="12" name="Shape 9"/>
          <p:cNvSpPr/>
          <p:nvPr/>
        </p:nvSpPr>
        <p:spPr>
          <a:xfrm>
            <a:off x="6492240" y="2651760"/>
            <a:ext cx="2423160" cy="164592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Text 10"/>
          <p:cNvSpPr/>
          <p:nvPr/>
        </p:nvSpPr>
        <p:spPr>
          <a:xfrm>
            <a:off x="6583680" y="2724912"/>
            <a:ext cx="2240280" cy="1508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Multidisciplinary Teamwork
</a:t>
            </a:r>
            <a:endParaRPr lang="en-US" sz="1200" dirty="0"/>
          </a:p>
          <a:p>
            <a:pPr marL="0" indent="0" algn="l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Collaboration between the nurses, doctors, and the social worker requires successful communication.</a:t>
            </a:r>
          </a:p>
        </p:txBody>
      </p:sp>
      <p:sp>
        <p:nvSpPr>
          <p:cNvPr id="14" name="Text 11"/>
          <p:cNvSpPr/>
          <p:nvPr/>
        </p:nvSpPr>
        <p:spPr>
          <a:xfrm>
            <a:off x="182880" y="4304213"/>
            <a:ext cx="8778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failures contribute to 70% of adverse healthcare events (The Joint Commission, 2017)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7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Communication Model: Shannon-Weaver (1949)</a:t>
            </a:r>
            <a:endParaRPr lang="en-US" sz="2400" dirty="0"/>
          </a:p>
        </p:txBody>
      </p:sp>
      <p:pic>
        <p:nvPicPr>
          <p:cNvPr id="4" name="Image 0" descr="/home/claude/watercolor_bg.jpg"/>
          <p:cNvPicPr>
            <a:picLocks noChangeAspect="1"/>
          </p:cNvPicPr>
          <p:nvPr/>
        </p:nvPicPr>
        <p:blipFill>
          <a:blip r:embed="rId3">
            <a:alphaModFix amt="15000"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1" descr="/home/claude/types_communicatio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880" y="777240"/>
            <a:ext cx="914400" cy="914400"/>
          </a:xfrm>
          <a:prstGeom prst="rect">
            <a:avLst/>
          </a:prstGeom>
        </p:spPr>
      </p:pic>
      <p:pic>
        <p:nvPicPr>
          <p:cNvPr id="6" name="Image 2" descr="/home/claude/watercolor_bg.jp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82880" y="822960"/>
            <a:ext cx="5029200" cy="3474720"/>
          </a:xfrm>
          <a:prstGeom prst="rect">
            <a:avLst/>
          </a:prstGeom>
        </p:spPr>
      </p:pic>
      <p:sp>
        <p:nvSpPr>
          <p:cNvPr id="7" name="Shape 2"/>
          <p:cNvSpPr/>
          <p:nvPr/>
        </p:nvSpPr>
        <p:spPr>
          <a:xfrm>
            <a:off x="5394960" y="804672"/>
            <a:ext cx="73152" cy="566928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3"/>
          <p:cNvSpPr/>
          <p:nvPr/>
        </p:nvSpPr>
        <p:spPr>
          <a:xfrm>
            <a:off x="5577840" y="804672"/>
            <a:ext cx="338328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Source: </a:t>
            </a:r>
            <a:r>
              <a:rPr lang="en-US" sz="11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Nurse - Source of the Message</a:t>
            </a:r>
          </a:p>
        </p:txBody>
      </p:sp>
      <p:sp>
        <p:nvSpPr>
          <p:cNvPr id="9" name="Shape 4"/>
          <p:cNvSpPr/>
          <p:nvPr/>
        </p:nvSpPr>
        <p:spPr>
          <a:xfrm>
            <a:off x="5394960" y="1517904"/>
            <a:ext cx="73152" cy="566928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5"/>
          <p:cNvSpPr/>
          <p:nvPr/>
        </p:nvSpPr>
        <p:spPr>
          <a:xfrm>
            <a:off x="5577840" y="1517904"/>
            <a:ext cx="338328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Process: </a:t>
            </a:r>
            <a:r>
              <a:rPr lang="en-US" sz="11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Verbal, non-verbal, and written communication</a:t>
            </a:r>
          </a:p>
        </p:txBody>
      </p:sp>
      <p:sp>
        <p:nvSpPr>
          <p:cNvPr id="11" name="Shape 6"/>
          <p:cNvSpPr/>
          <p:nvPr/>
        </p:nvSpPr>
        <p:spPr>
          <a:xfrm>
            <a:off x="5394960" y="2231136"/>
            <a:ext cx="73152" cy="566928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7"/>
          <p:cNvSpPr/>
          <p:nvPr/>
        </p:nvSpPr>
        <p:spPr>
          <a:xfrm>
            <a:off x="5577840" y="2231136"/>
            <a:ext cx="338328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Interference or Noise: </a:t>
            </a:r>
            <a:r>
              <a:rPr lang="en-US" sz="11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Linguistic noise, stress, and other distractions</a:t>
            </a:r>
          </a:p>
        </p:txBody>
      </p:sp>
      <p:sp>
        <p:nvSpPr>
          <p:cNvPr id="13" name="Shape 8"/>
          <p:cNvSpPr/>
          <p:nvPr/>
        </p:nvSpPr>
        <p:spPr>
          <a:xfrm>
            <a:off x="5394960" y="2944368"/>
            <a:ext cx="73152" cy="566928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9"/>
          <p:cNvSpPr/>
          <p:nvPr/>
        </p:nvSpPr>
        <p:spPr>
          <a:xfrm>
            <a:off x="5577840" y="2944368"/>
            <a:ext cx="338328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Receiver/Decoder: </a:t>
            </a:r>
            <a:r>
              <a:rPr lang="en-US" sz="11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– Receiver and decoder of the message</a:t>
            </a:r>
          </a:p>
          <a:p>
            <a:pPr marL="0" indent="0" algn="l">
              <a:buNone/>
            </a:pPr>
            <a:endParaRPr lang="en-US" sz="1100" dirty="0"/>
          </a:p>
        </p:txBody>
      </p:sp>
      <p:sp>
        <p:nvSpPr>
          <p:cNvPr id="15" name="Shape 10"/>
          <p:cNvSpPr/>
          <p:nvPr/>
        </p:nvSpPr>
        <p:spPr>
          <a:xfrm>
            <a:off x="5394960" y="3657600"/>
            <a:ext cx="73152" cy="566928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1"/>
          <p:cNvSpPr/>
          <p:nvPr/>
        </p:nvSpPr>
        <p:spPr>
          <a:xfrm>
            <a:off x="5577840" y="3657600"/>
            <a:ext cx="338328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Feedback: </a:t>
            </a:r>
            <a:r>
              <a:rPr lang="en-US" sz="11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Response of the patient</a:t>
            </a:r>
            <a:endParaRPr lang="en-US" sz="1100" dirty="0"/>
          </a:p>
        </p:txBody>
      </p:sp>
      <p:sp>
        <p:nvSpPr>
          <p:cNvPr id="17" name="Text 12"/>
          <p:cNvSpPr/>
          <p:nvPr/>
        </p:nvSpPr>
        <p:spPr>
          <a:xfrm>
            <a:off x="274320" y="4754880"/>
            <a:ext cx="8595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Shannon, C.E. and Weaver, W. (1949) The Mathematical Theory of Communication.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A2E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200" b="1" dirty="0">
                <a:solidFill>
                  <a:srgbClr val="1A2E35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Practical Example: Communication in Action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822960"/>
            <a:ext cx="8595360" cy="1005840"/>
          </a:xfrm>
          <a:prstGeom prst="rect">
            <a:avLst/>
          </a:prstGeom>
          <a:solidFill>
            <a:srgbClr val="1E3A40"/>
          </a:solidFill>
          <a:ln w="127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57200" y="86868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nurse is preparing to convey information about a new medication regimen to an 80 year old patient who suffers from minor hearing and cognitive difficulties within a hospital ward.</a:t>
            </a:r>
          </a:p>
        </p:txBody>
      </p:sp>
      <p:sp>
        <p:nvSpPr>
          <p:cNvPr id="6" name="Shape 4"/>
          <p:cNvSpPr/>
          <p:nvPr/>
        </p:nvSpPr>
        <p:spPr>
          <a:xfrm>
            <a:off x="228600" y="1965960"/>
            <a:ext cx="2816352" cy="242316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38328" y="2029968"/>
            <a:ext cx="2606040" cy="2286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1
</a:t>
            </a:r>
            <a:endParaRPr lang="en-US" sz="1000" dirty="0"/>
          </a:p>
          <a:p>
            <a:pPr marL="0" indent="0" algn="l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Verbal Clarity
</a:t>
            </a:r>
            <a:endParaRPr lang="en-US" sz="1000" dirty="0"/>
          </a:p>
          <a:p>
            <a:pPr marL="0" indent="0" algn="l">
              <a:buNone/>
            </a:pPr>
            <a:r>
              <a:rPr lang="en-US" sz="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endParaRPr lang="en-US" sz="10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D0F0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nurse speaks clearly and slowly and refrains from using technical medical jargon. She also makes sure that she is understood after making each point.</a:t>
            </a:r>
          </a:p>
        </p:txBody>
      </p:sp>
      <p:sp>
        <p:nvSpPr>
          <p:cNvPr id="8" name="Shape 6"/>
          <p:cNvSpPr/>
          <p:nvPr/>
        </p:nvSpPr>
        <p:spPr>
          <a:xfrm>
            <a:off x="3172968" y="1965960"/>
            <a:ext cx="2816352" cy="2423160"/>
          </a:xfrm>
          <a:prstGeom prst="rect">
            <a:avLst/>
          </a:prstGeom>
          <a:solidFill>
            <a:srgbClr val="00A896"/>
          </a:solidFill>
          <a:ln w="12700">
            <a:solidFill>
              <a:srgbClr val="00A896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282696" y="2029968"/>
            <a:ext cx="2606040" cy="2286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2
</a:t>
            </a:r>
            <a:endParaRPr lang="en-US" sz="1000" dirty="0"/>
          </a:p>
          <a:p>
            <a:pPr marL="0" indent="0" algn="l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Non-Verbal Support
</a:t>
            </a:r>
            <a:endParaRPr lang="en-US" sz="1000" dirty="0"/>
          </a:p>
          <a:p>
            <a:pPr marL="0" indent="0" algn="l">
              <a:buNone/>
            </a:pPr>
            <a:r>
              <a:rPr lang="en-US" sz="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endParaRPr lang="en-US" sz="10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D0F0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nurse makes eye contact, uses a soothing tone of voice, stands in front of the patient and nods actively. He or she gently puts his/her hand on the patient's shoulder.</a:t>
            </a:r>
          </a:p>
        </p:txBody>
      </p:sp>
      <p:sp>
        <p:nvSpPr>
          <p:cNvPr id="10" name="Shape 8"/>
          <p:cNvSpPr/>
          <p:nvPr/>
        </p:nvSpPr>
        <p:spPr>
          <a:xfrm>
            <a:off x="6117336" y="1965960"/>
            <a:ext cx="2816352" cy="242316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227064" y="2029968"/>
            <a:ext cx="2606040" cy="2286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3
</a:t>
            </a:r>
            <a:endParaRPr lang="en-US" sz="1000" dirty="0"/>
          </a:p>
          <a:p>
            <a:pPr marL="0" indent="0" algn="l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Written Confirmation
</a:t>
            </a:r>
            <a:endParaRPr lang="en-US" sz="1000" dirty="0"/>
          </a:p>
          <a:p>
            <a:pPr marL="0" indent="0" algn="l">
              <a:buNone/>
            </a:pPr>
            <a:r>
              <a:rPr lang="en-US" sz="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endParaRPr lang="en-US" sz="10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D0F0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written summary of the medication schedule is offered to the patient in large typeface. The nurse documents the consultation in the patient's care plan.</a:t>
            </a:r>
          </a:p>
        </p:txBody>
      </p:sp>
      <p:sp>
        <p:nvSpPr>
          <p:cNvPr id="12" name="Shape 10"/>
          <p:cNvSpPr/>
          <p:nvPr/>
        </p:nvSpPr>
        <p:spPr>
          <a:xfrm>
            <a:off x="274320" y="4526280"/>
            <a:ext cx="8595360" cy="41148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365760" y="4544568"/>
            <a:ext cx="84124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Result: Patient takes medicine independently, preventing errors and hospital admission (NICE, 2021)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280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A2E35"/>
          </a:solidFill>
          <a:ln w="12700">
            <a:solidFill>
              <a:srgbClr val="1A2E3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2C39A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274320" y="777240"/>
            <a:ext cx="73152" cy="4114800"/>
          </a:xfrm>
          <a:prstGeom prst="rect">
            <a:avLst/>
          </a:prstGeom>
          <a:solidFill>
            <a:srgbClr val="02C39A"/>
          </a:solidFill>
          <a:ln w="12700">
            <a:solidFill>
              <a:srgbClr val="02C3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02920" y="841248"/>
            <a:ext cx="832104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Mehrabian, A. (1971) Silent Messages: Implicit Communication of Emotions and Attitudes. Belmont, CA: Wadsworth.
</a:t>
            </a:r>
            <a:endParaRPr lang="en-US" sz="1050" dirty="0"/>
          </a:p>
          <a:p>
            <a:pPr marL="0" indent="0" algn="l">
              <a:buNone/>
            </a:pPr>
            <a:r>
              <a:rPr lang="en-US" sz="900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to support the statistic on non-verbal communication (93% rule) on Slide 2.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502920" y="1536192"/>
            <a:ext cx="832104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(2023) Patient Safety Incident Response Framework. London: NHS England.
</a:t>
            </a:r>
            <a:endParaRPr lang="en-US" sz="1050" dirty="0"/>
          </a:p>
          <a:p>
            <a:pPr marL="0" indent="0" algn="l">
              <a:buNone/>
            </a:pPr>
            <a:r>
              <a:rPr lang="en-US" sz="900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to support the link between communication failure and patient safety on Slide 3.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502920" y="2231136"/>
            <a:ext cx="832104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 (2021) Patient Experience in Adult NHS Services [NG86]. London: National Institute for Health and Care Excellence. Available at: https://www.nice.org.uk/guidance/cg138 [Accessed: May 2026].
</a:t>
            </a:r>
            <a:endParaRPr lang="en-US" sz="1050" dirty="0"/>
          </a:p>
          <a:p>
            <a:pPr marL="0" indent="0" algn="l">
              <a:buNone/>
            </a:pPr>
            <a:r>
              <a:rPr lang="en-US" sz="900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to support person-centred care and the practical example outcomes on Slides 3 and 5.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502920" y="2926080"/>
            <a:ext cx="832104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Northouse, L.L. and Northouse, P.G. (2019) Health Communication: Strategies for Health Professionals. 6th edn. Stamford, CT: Appleton &amp; Lange.
</a:t>
            </a:r>
            <a:endParaRPr lang="en-US" sz="1050" dirty="0"/>
          </a:p>
          <a:p>
            <a:pPr marL="0" indent="0" algn="l">
              <a:buNone/>
            </a:pPr>
            <a:r>
              <a:rPr lang="en-US" sz="900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for the definition of communication on Slide 2.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502920" y="3621024"/>
            <a:ext cx="832104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Shannon, C.E. and Weaver, W. (1949) The Mathematical Theory of Communication. Urbana, IL: University of Illinois Press.
</a:t>
            </a:r>
            <a:endParaRPr lang="en-US" sz="1050" dirty="0"/>
          </a:p>
          <a:p>
            <a:pPr marL="0" indent="0" algn="l">
              <a:buNone/>
            </a:pPr>
            <a:r>
              <a:rPr lang="en-US" sz="900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to explain the Shannon-Weaver communication model on Slide 4.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502920" y="4315968"/>
            <a:ext cx="832104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Joint Commission (2017) Sentinel Event Alert: Inadequate Hand-off Communication. Issue 58. Available at: https://www.jointcommission.org [Accessed: May 2026].
</a:t>
            </a:r>
            <a:endParaRPr lang="en-US" sz="1050" dirty="0"/>
          </a:p>
          <a:p>
            <a:pPr marL="0" indent="0" algn="l">
              <a:buNone/>
            </a:pPr>
            <a:r>
              <a:rPr lang="en-US" sz="900" i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on Slide 3 — 70% of adverse events linked to communication failures.</a:t>
            </a:r>
            <a:endParaRPr lang="en-US" sz="10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728</Words>
  <Application>Microsoft Office PowerPoint</Application>
  <PresentationFormat>On-screen Show (16:9)</PresentationFormat>
  <Paragraphs>63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Trebuchet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and Social Care</dc:title>
  <dc:subject>PptxGenJS Presentation</dc:subject>
  <dc:creator>PptxGenJS</dc:creator>
  <cp:lastModifiedBy>kainat ajaz</cp:lastModifiedBy>
  <cp:revision>3</cp:revision>
  <dcterms:created xsi:type="dcterms:W3CDTF">2026-05-24T11:07:38Z</dcterms:created>
  <dcterms:modified xsi:type="dcterms:W3CDTF">2026-06-21T18:03:14Z</dcterms:modified>
</cp:coreProperties>
</file>