
<file path=[Content_Types].xml><?xml version="1.0" encoding="utf-8"?>
<Types xmlns="http://schemas.openxmlformats.org/package/2006/content-types">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media/image2.jpg" ContentType="image/jpeg"/>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39"/>
  </p:notesMasterIdLst>
  <p:sldIdLst>
    <p:sldId id="310" r:id="rId2"/>
    <p:sldId id="257" r:id="rId3"/>
    <p:sldId id="259" r:id="rId4"/>
    <p:sldId id="258" r:id="rId5"/>
    <p:sldId id="284" r:id="rId6"/>
    <p:sldId id="311" r:id="rId7"/>
    <p:sldId id="285" r:id="rId8"/>
    <p:sldId id="286" r:id="rId9"/>
    <p:sldId id="287" r:id="rId10"/>
    <p:sldId id="288" r:id="rId11"/>
    <p:sldId id="289" r:id="rId12"/>
    <p:sldId id="290" r:id="rId13"/>
    <p:sldId id="291" r:id="rId14"/>
    <p:sldId id="292" r:id="rId15"/>
    <p:sldId id="282" r:id="rId16"/>
    <p:sldId id="261" r:id="rId17"/>
    <p:sldId id="317" r:id="rId18"/>
    <p:sldId id="294" r:id="rId19"/>
    <p:sldId id="321" r:id="rId20"/>
    <p:sldId id="313" r:id="rId21"/>
    <p:sldId id="314" r:id="rId22"/>
    <p:sldId id="296" r:id="rId23"/>
    <p:sldId id="315" r:id="rId24"/>
    <p:sldId id="297" r:id="rId25"/>
    <p:sldId id="293" r:id="rId26"/>
    <p:sldId id="277" r:id="rId27"/>
    <p:sldId id="318" r:id="rId28"/>
    <p:sldId id="301" r:id="rId29"/>
    <p:sldId id="322" r:id="rId30"/>
    <p:sldId id="302" r:id="rId31"/>
    <p:sldId id="303" r:id="rId32"/>
    <p:sldId id="304" r:id="rId33"/>
    <p:sldId id="305" r:id="rId34"/>
    <p:sldId id="306" r:id="rId35"/>
    <p:sldId id="281" r:id="rId36"/>
    <p:sldId id="323" r:id="rId37"/>
    <p:sldId id="273" r:id="rId38"/>
  </p:sldIdLst>
  <p:sldSz cx="9144000" cy="6858000" type="screen4x3"/>
  <p:notesSz cx="9144000" cy="685800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8" d="100"/>
          <a:sy n="78" d="100"/>
        </p:scale>
        <p:origin x="1594" y="67"/>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15707EC1-E251-4811-BEC8-C3082C9B82A6}" type="datetimeFigureOut">
              <a:rPr lang="en-GB" smtClean="0"/>
              <a:t>19/12/2025</a:t>
            </a:fld>
            <a:endParaRPr lang="en-GB"/>
          </a:p>
        </p:txBody>
      </p:sp>
      <p:sp>
        <p:nvSpPr>
          <p:cNvPr id="4" name="Slide Image Placeholder 3"/>
          <p:cNvSpPr>
            <a:spLocks noGrp="1" noRot="1" noChangeAspect="1"/>
          </p:cNvSpPr>
          <p:nvPr>
            <p:ph type="sldImg" idx="2"/>
          </p:nvPr>
        </p:nvSpPr>
        <p:spPr>
          <a:xfrm>
            <a:off x="3028950" y="857250"/>
            <a:ext cx="30861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343E53A8-247F-4329-AA08-2444D27FAFC0}" type="slidenum">
              <a:rPr lang="en-GB" smtClean="0"/>
              <a:t>‹#›</a:t>
            </a:fld>
            <a:endParaRPr lang="en-GB"/>
          </a:p>
        </p:txBody>
      </p:sp>
    </p:spTree>
    <p:extLst>
      <p:ext uri="{BB962C8B-B14F-4D97-AF65-F5344CB8AC3E}">
        <p14:creationId xmlns:p14="http://schemas.microsoft.com/office/powerpoint/2010/main" val="23065932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054582-349A-D3A8-8683-1713F681FF9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FC2B276-64D4-4D60-E4E2-36BA0DFE2CF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871103A-9E55-5ECD-5922-27D02B48307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1ACCD38-3D00-6210-2E16-9FAF52EE1B20}"/>
              </a:ext>
            </a:extLst>
          </p:cNvPr>
          <p:cNvSpPr>
            <a:spLocks noGrp="1"/>
          </p:cNvSpPr>
          <p:nvPr>
            <p:ph type="sldNum" sz="quarter" idx="5"/>
          </p:nvPr>
        </p:nvSpPr>
        <p:spPr/>
        <p:txBody>
          <a:bodyPr/>
          <a:lstStyle/>
          <a:p>
            <a:fld id="{343E53A8-247F-4329-AA08-2444D27FAFC0}" type="slidenum">
              <a:rPr lang="en-GB" smtClean="0"/>
              <a:t>18</a:t>
            </a:fld>
            <a:endParaRPr lang="en-GB"/>
          </a:p>
        </p:txBody>
      </p:sp>
    </p:spTree>
    <p:extLst>
      <p:ext uri="{BB962C8B-B14F-4D97-AF65-F5344CB8AC3E}">
        <p14:creationId xmlns:p14="http://schemas.microsoft.com/office/powerpoint/2010/main" val="39496709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703C0B-A749-DA93-681D-5BEE196263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47829F-7EED-4C8E-4C0C-37D9E3F4D2A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254FD1D-A68D-3DD7-CA7D-B4A3CA0794B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41B8CE5-5FFD-C6A7-16C1-624C66B3049A}"/>
              </a:ext>
            </a:extLst>
          </p:cNvPr>
          <p:cNvSpPr>
            <a:spLocks noGrp="1"/>
          </p:cNvSpPr>
          <p:nvPr>
            <p:ph type="sldNum" sz="quarter" idx="5"/>
          </p:nvPr>
        </p:nvSpPr>
        <p:spPr/>
        <p:txBody>
          <a:bodyPr/>
          <a:lstStyle/>
          <a:p>
            <a:fld id="{343E53A8-247F-4329-AA08-2444D27FAFC0}" type="slidenum">
              <a:rPr lang="en-GB" smtClean="0"/>
              <a:t>19</a:t>
            </a:fld>
            <a:endParaRPr lang="en-GB"/>
          </a:p>
        </p:txBody>
      </p:sp>
    </p:spTree>
    <p:extLst>
      <p:ext uri="{BB962C8B-B14F-4D97-AF65-F5344CB8AC3E}">
        <p14:creationId xmlns:p14="http://schemas.microsoft.com/office/powerpoint/2010/main" val="40017369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979C84-C975-0D54-A2DB-B87C07365C9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B2EA5D9-A159-784C-2C6B-962F7B07041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6646AC2-18E6-DE26-F2C3-EEC9BBE8FE2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FC61486-380F-AB12-139B-E3D5F7D5C479}"/>
              </a:ext>
            </a:extLst>
          </p:cNvPr>
          <p:cNvSpPr>
            <a:spLocks noGrp="1"/>
          </p:cNvSpPr>
          <p:nvPr>
            <p:ph type="sldNum" sz="quarter" idx="5"/>
          </p:nvPr>
        </p:nvSpPr>
        <p:spPr/>
        <p:txBody>
          <a:bodyPr/>
          <a:lstStyle/>
          <a:p>
            <a:fld id="{343E53A8-247F-4329-AA08-2444D27FAFC0}" type="slidenum">
              <a:rPr lang="en-GB" smtClean="0"/>
              <a:t>20</a:t>
            </a:fld>
            <a:endParaRPr lang="en-GB"/>
          </a:p>
        </p:txBody>
      </p:sp>
    </p:spTree>
    <p:extLst>
      <p:ext uri="{BB962C8B-B14F-4D97-AF65-F5344CB8AC3E}">
        <p14:creationId xmlns:p14="http://schemas.microsoft.com/office/powerpoint/2010/main" val="33857566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D009B4-8BC4-4F3A-2F3E-DE28D5517B6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60181AF-4877-003E-A9AA-5258AFD5A1F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BCB28AC-C43A-50C7-4BD7-D73BA7AB6FC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6E4D30B-C457-CAC0-E698-7CF3512EC149}"/>
              </a:ext>
            </a:extLst>
          </p:cNvPr>
          <p:cNvSpPr>
            <a:spLocks noGrp="1"/>
          </p:cNvSpPr>
          <p:nvPr>
            <p:ph type="sldNum" sz="quarter" idx="5"/>
          </p:nvPr>
        </p:nvSpPr>
        <p:spPr/>
        <p:txBody>
          <a:bodyPr/>
          <a:lstStyle/>
          <a:p>
            <a:fld id="{343E53A8-247F-4329-AA08-2444D27FAFC0}" type="slidenum">
              <a:rPr lang="en-GB" smtClean="0"/>
              <a:t>21</a:t>
            </a:fld>
            <a:endParaRPr lang="en-GB"/>
          </a:p>
        </p:txBody>
      </p:sp>
    </p:spTree>
    <p:extLst>
      <p:ext uri="{BB962C8B-B14F-4D97-AF65-F5344CB8AC3E}">
        <p14:creationId xmlns:p14="http://schemas.microsoft.com/office/powerpoint/2010/main" val="34183731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075629-8BAC-8585-8A83-240162FB746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6AD295-D9E0-D232-7BA4-850A412F4EF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DA2BB06-C396-B098-77B2-AEDE53DBA2F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83918A0-F7AC-4F85-5604-0952B8844A83}"/>
              </a:ext>
            </a:extLst>
          </p:cNvPr>
          <p:cNvSpPr>
            <a:spLocks noGrp="1"/>
          </p:cNvSpPr>
          <p:nvPr>
            <p:ph type="sldNum" sz="quarter" idx="5"/>
          </p:nvPr>
        </p:nvSpPr>
        <p:spPr/>
        <p:txBody>
          <a:bodyPr/>
          <a:lstStyle/>
          <a:p>
            <a:fld id="{343E53A8-247F-4329-AA08-2444D27FAFC0}" type="slidenum">
              <a:rPr lang="en-GB" smtClean="0"/>
              <a:t>22</a:t>
            </a:fld>
            <a:endParaRPr lang="en-GB"/>
          </a:p>
        </p:txBody>
      </p:sp>
    </p:spTree>
    <p:extLst>
      <p:ext uri="{BB962C8B-B14F-4D97-AF65-F5344CB8AC3E}">
        <p14:creationId xmlns:p14="http://schemas.microsoft.com/office/powerpoint/2010/main" val="8355875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59AC08-AB44-2875-F93A-1CEACAC1017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C1AFD64-080A-CF85-D51F-B6382D451F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28BA163-20CB-1327-F930-57950882099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5106412-8D2C-5549-6308-D42445888B7B}"/>
              </a:ext>
            </a:extLst>
          </p:cNvPr>
          <p:cNvSpPr>
            <a:spLocks noGrp="1"/>
          </p:cNvSpPr>
          <p:nvPr>
            <p:ph type="sldNum" sz="quarter" idx="5"/>
          </p:nvPr>
        </p:nvSpPr>
        <p:spPr/>
        <p:txBody>
          <a:bodyPr/>
          <a:lstStyle/>
          <a:p>
            <a:fld id="{343E53A8-247F-4329-AA08-2444D27FAFC0}" type="slidenum">
              <a:rPr lang="en-GB" smtClean="0"/>
              <a:t>23</a:t>
            </a:fld>
            <a:endParaRPr lang="en-GB"/>
          </a:p>
        </p:txBody>
      </p:sp>
    </p:spTree>
    <p:extLst>
      <p:ext uri="{BB962C8B-B14F-4D97-AF65-F5344CB8AC3E}">
        <p14:creationId xmlns:p14="http://schemas.microsoft.com/office/powerpoint/2010/main" val="23844196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D11835-84B9-74A9-1EC2-5872CF7C7A4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5E324A1-DCCD-E806-5029-9DCC39286D1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4F1F6B7-5DD7-A12C-7B44-FF2BBEB3811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BDDD9C7-D65B-C9B3-B40B-70CCB49E1B16}"/>
              </a:ext>
            </a:extLst>
          </p:cNvPr>
          <p:cNvSpPr>
            <a:spLocks noGrp="1"/>
          </p:cNvSpPr>
          <p:nvPr>
            <p:ph type="sldNum" sz="quarter" idx="5"/>
          </p:nvPr>
        </p:nvSpPr>
        <p:spPr/>
        <p:txBody>
          <a:bodyPr/>
          <a:lstStyle/>
          <a:p>
            <a:fld id="{343E53A8-247F-4329-AA08-2444D27FAFC0}" type="slidenum">
              <a:rPr lang="en-GB" smtClean="0"/>
              <a:t>24</a:t>
            </a:fld>
            <a:endParaRPr lang="en-GB"/>
          </a:p>
        </p:txBody>
      </p:sp>
    </p:spTree>
    <p:extLst>
      <p:ext uri="{BB962C8B-B14F-4D97-AF65-F5344CB8AC3E}">
        <p14:creationId xmlns:p14="http://schemas.microsoft.com/office/powerpoint/2010/main" val="1456325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6E6159-E8BF-830C-3DBB-E7A6CBCF154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FCF50AD-2DAD-04FE-7F55-12C049A894A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92AAFE0-39C8-C65A-8720-087442DEB6F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7B894BF-E078-9471-64CE-0E77DC417498}"/>
              </a:ext>
            </a:extLst>
          </p:cNvPr>
          <p:cNvSpPr>
            <a:spLocks noGrp="1"/>
          </p:cNvSpPr>
          <p:nvPr>
            <p:ph type="sldNum" sz="quarter" idx="5"/>
          </p:nvPr>
        </p:nvSpPr>
        <p:spPr/>
        <p:txBody>
          <a:bodyPr/>
          <a:lstStyle/>
          <a:p>
            <a:fld id="{343E53A8-247F-4329-AA08-2444D27FAFC0}" type="slidenum">
              <a:rPr lang="en-GB" smtClean="0"/>
              <a:t>25</a:t>
            </a:fld>
            <a:endParaRPr lang="en-GB"/>
          </a:p>
        </p:txBody>
      </p:sp>
    </p:spTree>
    <p:extLst>
      <p:ext uri="{BB962C8B-B14F-4D97-AF65-F5344CB8AC3E}">
        <p14:creationId xmlns:p14="http://schemas.microsoft.com/office/powerpoint/2010/main" val="7049715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3E53A8-247F-4329-AA08-2444D27FAFC0}" type="slidenum">
              <a:rPr lang="en-GB" smtClean="0"/>
              <a:t>26</a:t>
            </a:fld>
            <a:endParaRPr lang="en-GB"/>
          </a:p>
        </p:txBody>
      </p:sp>
    </p:spTree>
    <p:extLst>
      <p:ext uri="{BB962C8B-B14F-4D97-AF65-F5344CB8AC3E}">
        <p14:creationId xmlns:p14="http://schemas.microsoft.com/office/powerpoint/2010/main" val="34557527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42C059-3EEB-BBD1-5B5E-D0DB13DC046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FAFD4AB-BEAF-69A2-F549-B1B333E25D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0AC634D-0B73-810F-6875-B65BD72E81C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26F40B0-4951-C362-1C0F-690400AA7711}"/>
              </a:ext>
            </a:extLst>
          </p:cNvPr>
          <p:cNvSpPr>
            <a:spLocks noGrp="1"/>
          </p:cNvSpPr>
          <p:nvPr>
            <p:ph type="sldNum" sz="quarter" idx="5"/>
          </p:nvPr>
        </p:nvSpPr>
        <p:spPr/>
        <p:txBody>
          <a:bodyPr/>
          <a:lstStyle/>
          <a:p>
            <a:fld id="{343E53A8-247F-4329-AA08-2444D27FAFC0}" type="slidenum">
              <a:rPr lang="en-GB" smtClean="0"/>
              <a:t>28</a:t>
            </a:fld>
            <a:endParaRPr lang="en-GB"/>
          </a:p>
        </p:txBody>
      </p:sp>
    </p:spTree>
    <p:extLst>
      <p:ext uri="{BB962C8B-B14F-4D97-AF65-F5344CB8AC3E}">
        <p14:creationId xmlns:p14="http://schemas.microsoft.com/office/powerpoint/2010/main" val="25346534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C64D06-46CA-4729-C876-FC8FB405238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2A4ABC5-3DF7-2260-B6C1-ACF0F24DDE9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656AC78-8A55-CAF2-C1F3-8C2AC64E7BC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3A94DB8-5AD9-75C9-1949-CFBC9C0A840B}"/>
              </a:ext>
            </a:extLst>
          </p:cNvPr>
          <p:cNvSpPr>
            <a:spLocks noGrp="1"/>
          </p:cNvSpPr>
          <p:nvPr>
            <p:ph type="sldNum" sz="quarter" idx="5"/>
          </p:nvPr>
        </p:nvSpPr>
        <p:spPr/>
        <p:txBody>
          <a:bodyPr/>
          <a:lstStyle/>
          <a:p>
            <a:fld id="{343E53A8-247F-4329-AA08-2444D27FAFC0}" type="slidenum">
              <a:rPr lang="en-GB" smtClean="0"/>
              <a:t>29</a:t>
            </a:fld>
            <a:endParaRPr lang="en-GB"/>
          </a:p>
        </p:txBody>
      </p:sp>
    </p:spTree>
    <p:extLst>
      <p:ext uri="{BB962C8B-B14F-4D97-AF65-F5344CB8AC3E}">
        <p14:creationId xmlns:p14="http://schemas.microsoft.com/office/powerpoint/2010/main" val="30943004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E912A2-0146-D604-1931-FCAF47603BD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8CF83B0-7F81-CB57-237B-EBDEFFA3640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699F04D-9264-96B5-4DEE-6BEB3194954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1A95F03-56EF-5830-D576-65AC161FB307}"/>
              </a:ext>
            </a:extLst>
          </p:cNvPr>
          <p:cNvSpPr>
            <a:spLocks noGrp="1"/>
          </p:cNvSpPr>
          <p:nvPr>
            <p:ph type="sldNum" sz="quarter" idx="5"/>
          </p:nvPr>
        </p:nvSpPr>
        <p:spPr/>
        <p:txBody>
          <a:bodyPr/>
          <a:lstStyle/>
          <a:p>
            <a:fld id="{343E53A8-247F-4329-AA08-2444D27FAFC0}" type="slidenum">
              <a:rPr lang="en-GB" smtClean="0"/>
              <a:t>30</a:t>
            </a:fld>
            <a:endParaRPr lang="en-GB"/>
          </a:p>
        </p:txBody>
      </p:sp>
    </p:spTree>
    <p:extLst>
      <p:ext uri="{BB962C8B-B14F-4D97-AF65-F5344CB8AC3E}">
        <p14:creationId xmlns:p14="http://schemas.microsoft.com/office/powerpoint/2010/main" val="40234380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516CB1-4155-00B8-AD70-260BFCB272B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59AE1E-C4E3-9839-CC25-B97D2A1E2DE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8FD3DF1-97E3-FCC3-0EB5-AD0959D0601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4B7B5BB-2EAE-BFB7-98FC-D1A249F6F390}"/>
              </a:ext>
            </a:extLst>
          </p:cNvPr>
          <p:cNvSpPr>
            <a:spLocks noGrp="1"/>
          </p:cNvSpPr>
          <p:nvPr>
            <p:ph type="sldNum" sz="quarter" idx="5"/>
          </p:nvPr>
        </p:nvSpPr>
        <p:spPr/>
        <p:txBody>
          <a:bodyPr/>
          <a:lstStyle/>
          <a:p>
            <a:fld id="{343E53A8-247F-4329-AA08-2444D27FAFC0}" type="slidenum">
              <a:rPr lang="en-GB" smtClean="0"/>
              <a:t>31</a:t>
            </a:fld>
            <a:endParaRPr lang="en-GB"/>
          </a:p>
        </p:txBody>
      </p:sp>
    </p:spTree>
    <p:extLst>
      <p:ext uri="{BB962C8B-B14F-4D97-AF65-F5344CB8AC3E}">
        <p14:creationId xmlns:p14="http://schemas.microsoft.com/office/powerpoint/2010/main" val="22189608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4684D4-4041-1C56-38FA-D8FAF2BBD84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46D6D0-0BF8-D455-3B53-5A33874A22D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31782BD-FA7B-D3CB-B8EB-9FB78CC1ED6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FD5304B-3CC4-03D7-BAD2-8DB10399F947}"/>
              </a:ext>
            </a:extLst>
          </p:cNvPr>
          <p:cNvSpPr>
            <a:spLocks noGrp="1"/>
          </p:cNvSpPr>
          <p:nvPr>
            <p:ph type="sldNum" sz="quarter" idx="5"/>
          </p:nvPr>
        </p:nvSpPr>
        <p:spPr/>
        <p:txBody>
          <a:bodyPr/>
          <a:lstStyle/>
          <a:p>
            <a:fld id="{343E53A8-247F-4329-AA08-2444D27FAFC0}" type="slidenum">
              <a:rPr lang="en-GB" smtClean="0"/>
              <a:t>32</a:t>
            </a:fld>
            <a:endParaRPr lang="en-GB"/>
          </a:p>
        </p:txBody>
      </p:sp>
    </p:spTree>
    <p:extLst>
      <p:ext uri="{BB962C8B-B14F-4D97-AF65-F5344CB8AC3E}">
        <p14:creationId xmlns:p14="http://schemas.microsoft.com/office/powerpoint/2010/main" val="1453064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939AD9-2E1D-88B3-F7B3-BF73DE85CF2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65F103F-AC79-CB28-5117-6D626FC89EA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61B43FA-0233-7D0A-3148-CE4015B0847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8A4E9B1-A971-4E92-159E-DD822EC12491}"/>
              </a:ext>
            </a:extLst>
          </p:cNvPr>
          <p:cNvSpPr>
            <a:spLocks noGrp="1"/>
          </p:cNvSpPr>
          <p:nvPr>
            <p:ph type="sldNum" sz="quarter" idx="5"/>
          </p:nvPr>
        </p:nvSpPr>
        <p:spPr/>
        <p:txBody>
          <a:bodyPr/>
          <a:lstStyle/>
          <a:p>
            <a:fld id="{343E53A8-247F-4329-AA08-2444D27FAFC0}" type="slidenum">
              <a:rPr lang="en-GB" smtClean="0"/>
              <a:t>33</a:t>
            </a:fld>
            <a:endParaRPr lang="en-GB"/>
          </a:p>
        </p:txBody>
      </p:sp>
    </p:spTree>
    <p:extLst>
      <p:ext uri="{BB962C8B-B14F-4D97-AF65-F5344CB8AC3E}">
        <p14:creationId xmlns:p14="http://schemas.microsoft.com/office/powerpoint/2010/main" val="34910291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F9D2BB-65FA-5A0E-084D-454752071E2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1C6917-FAC2-4A41-2CD9-2DD94F842B0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453DEF3-D13A-C54F-9AD0-2EFDB8DBE82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9B7EB2C-9933-F176-4A58-A4E9DD821BCF}"/>
              </a:ext>
            </a:extLst>
          </p:cNvPr>
          <p:cNvSpPr>
            <a:spLocks noGrp="1"/>
          </p:cNvSpPr>
          <p:nvPr>
            <p:ph type="sldNum" sz="quarter" idx="5"/>
          </p:nvPr>
        </p:nvSpPr>
        <p:spPr/>
        <p:txBody>
          <a:bodyPr/>
          <a:lstStyle/>
          <a:p>
            <a:fld id="{343E53A8-247F-4329-AA08-2444D27FAFC0}" type="slidenum">
              <a:rPr lang="en-GB" smtClean="0"/>
              <a:t>34</a:t>
            </a:fld>
            <a:endParaRPr lang="en-GB"/>
          </a:p>
        </p:txBody>
      </p:sp>
    </p:spTree>
    <p:extLst>
      <p:ext uri="{BB962C8B-B14F-4D97-AF65-F5344CB8AC3E}">
        <p14:creationId xmlns:p14="http://schemas.microsoft.com/office/powerpoint/2010/main" val="11419843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3E53A8-247F-4329-AA08-2444D27FAFC0}" type="slidenum">
              <a:rPr lang="en-GB" smtClean="0"/>
              <a:t>35</a:t>
            </a:fld>
            <a:endParaRPr lang="en-GB"/>
          </a:p>
        </p:txBody>
      </p:sp>
    </p:spTree>
    <p:extLst>
      <p:ext uri="{BB962C8B-B14F-4D97-AF65-F5344CB8AC3E}">
        <p14:creationId xmlns:p14="http://schemas.microsoft.com/office/powerpoint/2010/main" val="15062813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2780182" y="293649"/>
            <a:ext cx="6438900" cy="482600"/>
          </a:xfrm>
          <a:prstGeom prst="rect">
            <a:avLst/>
          </a:prstGeom>
        </p:spPr>
        <p:txBody>
          <a:bodyPr wrap="square" lIns="0" tIns="0" rIns="0" bIns="0">
            <a:spAutoFit/>
          </a:bodyPr>
          <a:lstStyle>
            <a:lvl1pPr>
              <a:defRPr sz="3000" b="0" i="0">
                <a:solidFill>
                  <a:srgbClr val="7F7F7F"/>
                </a:solidFill>
                <a:latin typeface="Arial Black"/>
                <a:cs typeface="Arial Black"/>
              </a:defRPr>
            </a:lvl1pPr>
          </a:lstStyle>
          <a:p>
            <a:endParaRPr/>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sz="3000" b="0" i="0">
                <a:solidFill>
                  <a:srgbClr val="7F7F7F"/>
                </a:solidFill>
                <a:latin typeface="Arial Black"/>
                <a:cs typeface="Arial Black"/>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12/19/2025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000" b="0" i="0">
                <a:solidFill>
                  <a:srgbClr val="7F7F7F"/>
                </a:solidFill>
                <a:latin typeface="Arial Black"/>
                <a:cs typeface="Arial Black"/>
              </a:defRPr>
            </a:lvl1pPr>
          </a:lstStyle>
          <a:p>
            <a:endParaRPr/>
          </a:p>
        </p:txBody>
      </p:sp>
      <p:sp>
        <p:nvSpPr>
          <p:cNvPr id="3" name="Holder 3"/>
          <p:cNvSpPr>
            <a:spLocks noGrp="1"/>
          </p:cNvSpPr>
          <p:nvPr>
            <p:ph type="body" idx="1"/>
          </p:nvPr>
        </p:nvSpPr>
        <p:spPr/>
        <p:txBody>
          <a:bodyPr lIns="0" tIns="0" rIns="0" bIns="0"/>
          <a:lstStyle>
            <a:lvl1pPr>
              <a:defRPr sz="3000" b="0" i="0">
                <a:solidFill>
                  <a:srgbClr val="7F7F7F"/>
                </a:solidFill>
                <a:latin typeface="Arial Black"/>
                <a:cs typeface="Arial Black"/>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12/19/2025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000" b="0" i="0">
                <a:solidFill>
                  <a:srgbClr val="7F7F7F"/>
                </a:solidFill>
                <a:latin typeface="Arial Black"/>
                <a:cs typeface="Arial Black"/>
              </a:defRPr>
            </a:lvl1pPr>
          </a:lstStyle>
          <a:p>
            <a:endParaRPr/>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12/19/2025</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000" b="0" i="0">
                <a:solidFill>
                  <a:srgbClr val="7F7F7F"/>
                </a:solidFill>
                <a:latin typeface="Arial Black"/>
                <a:cs typeface="Arial Black"/>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12/19/2025</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12/19/2025</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7" cstate="print"/>
          <a:stretch>
            <a:fillRect/>
          </a:stretch>
        </p:blipFill>
        <p:spPr>
          <a:xfrm>
            <a:off x="0" y="0"/>
            <a:ext cx="9144000" cy="6857644"/>
          </a:xfrm>
          <a:prstGeom prst="rect">
            <a:avLst/>
          </a:prstGeom>
        </p:spPr>
      </p:pic>
      <p:sp>
        <p:nvSpPr>
          <p:cNvPr id="2" name="Holder 2"/>
          <p:cNvSpPr>
            <a:spLocks noGrp="1"/>
          </p:cNvSpPr>
          <p:nvPr>
            <p:ph type="title"/>
          </p:nvPr>
        </p:nvSpPr>
        <p:spPr>
          <a:xfrm>
            <a:off x="233705" y="204736"/>
            <a:ext cx="9038107" cy="989342"/>
          </a:xfrm>
          <a:prstGeom prst="rect">
            <a:avLst/>
          </a:prstGeom>
        </p:spPr>
        <p:txBody>
          <a:bodyPr wrap="square" lIns="0" tIns="0" rIns="0" bIns="0">
            <a:spAutoFit/>
          </a:bodyPr>
          <a:lstStyle>
            <a:lvl1pPr>
              <a:defRPr sz="3000" b="0" i="0">
                <a:solidFill>
                  <a:srgbClr val="7F7F7F"/>
                </a:solidFill>
                <a:latin typeface="Arial Black"/>
                <a:cs typeface="Arial Black"/>
              </a:defRPr>
            </a:lvl1pPr>
          </a:lstStyle>
          <a:p>
            <a:endParaRPr/>
          </a:p>
        </p:txBody>
      </p:sp>
      <p:sp>
        <p:nvSpPr>
          <p:cNvPr id="3" name="Holder 3"/>
          <p:cNvSpPr>
            <a:spLocks noGrp="1"/>
          </p:cNvSpPr>
          <p:nvPr>
            <p:ph type="body" idx="1"/>
          </p:nvPr>
        </p:nvSpPr>
        <p:spPr>
          <a:xfrm>
            <a:off x="377342" y="1167371"/>
            <a:ext cx="8174990" cy="4291330"/>
          </a:xfrm>
          <a:prstGeom prst="rect">
            <a:avLst/>
          </a:prstGeom>
        </p:spPr>
        <p:txBody>
          <a:bodyPr wrap="square" lIns="0" tIns="0" rIns="0" bIns="0">
            <a:spAutoFit/>
          </a:bodyPr>
          <a:lstStyle>
            <a:lvl1pPr>
              <a:defRPr sz="3000" b="0" i="0">
                <a:solidFill>
                  <a:srgbClr val="7F7F7F"/>
                </a:solidFill>
                <a:latin typeface="Arial Black"/>
                <a:cs typeface="Arial Black"/>
              </a:defRPr>
            </a:lvl1pPr>
          </a:lstStyle>
          <a:p>
            <a:endParaRPr/>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12/19/2025</a:t>
            </a:fld>
            <a:endParaRPr lang="en-US"/>
          </a:p>
        </p:txBody>
      </p:sp>
      <p:sp>
        <p:nvSpPr>
          <p:cNvPr id="6" name="Holder 6"/>
          <p:cNvSpPr>
            <a:spLocks noGrp="1"/>
          </p:cNvSpPr>
          <p:nvPr>
            <p:ph type="sldNum" sz="quarter" idx="7"/>
          </p:nvPr>
        </p:nvSpPr>
        <p:spPr>
          <a:xfrm>
            <a:off x="6583680" y="6377940"/>
            <a:ext cx="210312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and yellow certificate&#10;&#10;AI-generated content may be incorrect.">
            <a:extLst>
              <a:ext uri="{FF2B5EF4-FFF2-40B4-BE49-F238E27FC236}">
                <a16:creationId xmlns:a16="http://schemas.microsoft.com/office/drawing/2014/main" id="{66B467F6-96A3-8577-22AF-16BEBAC39C2C}"/>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tretch>
            <a:fillRect/>
          </a:stretch>
        </p:blipFill>
        <p:spPr>
          <a:xfrm>
            <a:off x="0" y="7374"/>
            <a:ext cx="9144000" cy="6858000"/>
          </a:xfrm>
          <a:prstGeom prst="rect">
            <a:avLst/>
          </a:prstGeom>
        </p:spPr>
      </p:pic>
    </p:spTree>
    <p:extLst>
      <p:ext uri="{BB962C8B-B14F-4D97-AF65-F5344CB8AC3E}">
        <p14:creationId xmlns:p14="http://schemas.microsoft.com/office/powerpoint/2010/main" val="39222362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609600" y="914400"/>
            <a:ext cx="7391400" cy="2553904"/>
          </a:xfrm>
          <a:prstGeom prst="rect">
            <a:avLst/>
          </a:prstGeom>
        </p:spPr>
        <p:txBody>
          <a:bodyPr vert="horz" wrap="square" lIns="0" tIns="93345" rIns="0" bIns="0" rtlCol="0">
            <a:spAutoFit/>
          </a:bodyPr>
          <a:lstStyle/>
          <a:p>
            <a:pPr marL="12066">
              <a:lnSpc>
                <a:spcPct val="100000"/>
              </a:lnSpc>
              <a:spcBef>
                <a:spcPts val="735"/>
              </a:spcBef>
              <a:tabLst>
                <a:tab pos="527050" algn="l"/>
                <a:tab pos="527685" algn="l"/>
              </a:tabLst>
            </a:pPr>
            <a:r>
              <a:rPr lang="en-GB" sz="4800" spc="-10" dirty="0">
                <a:solidFill>
                  <a:schemeClr val="tx1"/>
                </a:solidFill>
              </a:rPr>
              <a:t>Today’s</a:t>
            </a:r>
            <a:r>
              <a:rPr lang="en-GB" sz="4800" spc="-225" dirty="0">
                <a:solidFill>
                  <a:schemeClr val="tx1"/>
                </a:solidFill>
              </a:rPr>
              <a:t> </a:t>
            </a:r>
            <a:r>
              <a:rPr lang="en-GB" sz="4800" spc="-20" dirty="0">
                <a:solidFill>
                  <a:schemeClr val="tx1"/>
                </a:solidFill>
              </a:rPr>
              <a:t>Plan</a:t>
            </a:r>
          </a:p>
          <a:p>
            <a:pPr marL="527050" indent="-514984">
              <a:lnSpc>
                <a:spcPct val="100000"/>
              </a:lnSpc>
              <a:spcBef>
                <a:spcPts val="735"/>
              </a:spcBef>
              <a:buAutoNum type="arabicPeriod"/>
              <a:tabLst>
                <a:tab pos="527050" algn="l"/>
                <a:tab pos="527685" algn="l"/>
              </a:tabLst>
            </a:pPr>
            <a:r>
              <a:rPr sz="3200" spc="-20" dirty="0">
                <a:latin typeface="Arial"/>
                <a:cs typeface="Arial"/>
              </a:rPr>
              <a:t>Value</a:t>
            </a:r>
            <a:r>
              <a:rPr sz="3200" spc="-50" dirty="0">
                <a:latin typeface="Arial"/>
                <a:cs typeface="Arial"/>
              </a:rPr>
              <a:t> </a:t>
            </a:r>
            <a:r>
              <a:rPr sz="3200" dirty="0">
                <a:latin typeface="Arial"/>
                <a:cs typeface="Arial"/>
              </a:rPr>
              <a:t>of</a:t>
            </a:r>
            <a:r>
              <a:rPr sz="3200" spc="-50" dirty="0">
                <a:latin typeface="Arial"/>
                <a:cs typeface="Arial"/>
              </a:rPr>
              <a:t> </a:t>
            </a:r>
            <a:r>
              <a:rPr lang="en-GB" sz="3200" dirty="0">
                <a:latin typeface="Arial"/>
                <a:cs typeface="Arial"/>
              </a:rPr>
              <a:t>teamwork</a:t>
            </a:r>
            <a:r>
              <a:rPr sz="3200" spc="-35" dirty="0">
                <a:latin typeface="Arial"/>
                <a:cs typeface="Arial"/>
              </a:rPr>
              <a:t> </a:t>
            </a:r>
            <a:r>
              <a:rPr sz="3200" dirty="0">
                <a:latin typeface="Arial"/>
                <a:cs typeface="Arial"/>
              </a:rPr>
              <a:t>in</a:t>
            </a:r>
            <a:r>
              <a:rPr sz="3200" spc="-50" dirty="0">
                <a:latin typeface="Arial"/>
                <a:cs typeface="Arial"/>
              </a:rPr>
              <a:t> </a:t>
            </a:r>
            <a:r>
              <a:rPr sz="3200" dirty="0">
                <a:latin typeface="Arial"/>
                <a:cs typeface="Arial"/>
              </a:rPr>
              <a:t>a</a:t>
            </a:r>
            <a:r>
              <a:rPr sz="3200" spc="-35" dirty="0">
                <a:latin typeface="Arial"/>
                <a:cs typeface="Arial"/>
              </a:rPr>
              <a:t> </a:t>
            </a:r>
            <a:r>
              <a:rPr sz="3200" spc="-10" dirty="0">
                <a:latin typeface="Arial"/>
                <a:cs typeface="Arial"/>
              </a:rPr>
              <a:t>group</a:t>
            </a:r>
            <a:endParaRPr sz="3200" dirty="0">
              <a:latin typeface="Arial"/>
              <a:cs typeface="Arial"/>
            </a:endParaRPr>
          </a:p>
          <a:p>
            <a:pPr marL="527050" indent="-514984">
              <a:lnSpc>
                <a:spcPct val="100000"/>
              </a:lnSpc>
              <a:spcBef>
                <a:spcPts val="640"/>
              </a:spcBef>
              <a:buAutoNum type="arabicPeriod"/>
              <a:tabLst>
                <a:tab pos="527050" algn="l"/>
                <a:tab pos="527685" algn="l"/>
              </a:tabLst>
            </a:pPr>
            <a:r>
              <a:rPr sz="3200" dirty="0">
                <a:latin typeface="Arial"/>
                <a:cs typeface="Arial"/>
              </a:rPr>
              <a:t>Difficulties</a:t>
            </a:r>
            <a:r>
              <a:rPr sz="3200" spc="-50" dirty="0">
                <a:latin typeface="Arial"/>
                <a:cs typeface="Arial"/>
              </a:rPr>
              <a:t> </a:t>
            </a:r>
            <a:r>
              <a:rPr sz="3200" dirty="0">
                <a:latin typeface="Arial"/>
                <a:cs typeface="Arial"/>
              </a:rPr>
              <a:t>working</a:t>
            </a:r>
            <a:r>
              <a:rPr sz="3200" spc="-50" dirty="0">
                <a:latin typeface="Arial"/>
                <a:cs typeface="Arial"/>
              </a:rPr>
              <a:t> </a:t>
            </a:r>
            <a:r>
              <a:rPr sz="3200" dirty="0">
                <a:latin typeface="Arial"/>
                <a:cs typeface="Arial"/>
              </a:rPr>
              <a:t>in</a:t>
            </a:r>
            <a:r>
              <a:rPr sz="3200" spc="-40" dirty="0">
                <a:latin typeface="Arial"/>
                <a:cs typeface="Arial"/>
              </a:rPr>
              <a:t> </a:t>
            </a:r>
            <a:r>
              <a:rPr sz="3200" dirty="0">
                <a:latin typeface="Arial"/>
                <a:cs typeface="Arial"/>
              </a:rPr>
              <a:t>a</a:t>
            </a:r>
            <a:r>
              <a:rPr sz="3200" spc="-50" dirty="0">
                <a:latin typeface="Arial"/>
                <a:cs typeface="Arial"/>
              </a:rPr>
              <a:t> </a:t>
            </a:r>
            <a:r>
              <a:rPr sz="3200" spc="-10" dirty="0">
                <a:latin typeface="Arial"/>
                <a:cs typeface="Arial"/>
              </a:rPr>
              <a:t>group</a:t>
            </a:r>
            <a:endParaRPr sz="3200" dirty="0">
              <a:latin typeface="Arial"/>
              <a:cs typeface="Arial"/>
            </a:endParaRPr>
          </a:p>
          <a:p>
            <a:pPr marL="527050" indent="-514984">
              <a:lnSpc>
                <a:spcPct val="100000"/>
              </a:lnSpc>
              <a:spcBef>
                <a:spcPts val="640"/>
              </a:spcBef>
              <a:buAutoNum type="arabicPeriod"/>
              <a:tabLst>
                <a:tab pos="527050" algn="l"/>
                <a:tab pos="527685" algn="l"/>
              </a:tabLst>
            </a:pPr>
            <a:r>
              <a:rPr sz="3200" dirty="0">
                <a:latin typeface="Arial"/>
                <a:cs typeface="Arial"/>
              </a:rPr>
              <a:t>What</a:t>
            </a:r>
            <a:r>
              <a:rPr sz="3200" spc="-45" dirty="0">
                <a:latin typeface="Arial"/>
                <a:cs typeface="Arial"/>
              </a:rPr>
              <a:t> </a:t>
            </a:r>
            <a:r>
              <a:rPr sz="3200" dirty="0">
                <a:latin typeface="Arial"/>
                <a:cs typeface="Arial"/>
              </a:rPr>
              <a:t>makes</a:t>
            </a:r>
            <a:r>
              <a:rPr sz="3200" spc="-20" dirty="0">
                <a:latin typeface="Arial"/>
                <a:cs typeface="Arial"/>
              </a:rPr>
              <a:t> </a:t>
            </a:r>
            <a:r>
              <a:rPr sz="3200" dirty="0">
                <a:latin typeface="Arial"/>
                <a:cs typeface="Arial"/>
              </a:rPr>
              <a:t>a</a:t>
            </a:r>
            <a:r>
              <a:rPr sz="3200" spc="-25" dirty="0">
                <a:latin typeface="Arial"/>
                <a:cs typeface="Arial"/>
              </a:rPr>
              <a:t> </a:t>
            </a:r>
            <a:r>
              <a:rPr sz="3200" dirty="0">
                <a:latin typeface="Arial"/>
                <a:cs typeface="Arial"/>
              </a:rPr>
              <a:t>good</a:t>
            </a:r>
            <a:r>
              <a:rPr sz="3200" spc="-20" dirty="0">
                <a:latin typeface="Arial"/>
                <a:cs typeface="Arial"/>
              </a:rPr>
              <a:t> </a:t>
            </a:r>
            <a:r>
              <a:rPr sz="3200" dirty="0">
                <a:latin typeface="Arial"/>
                <a:cs typeface="Arial"/>
              </a:rPr>
              <a:t>team</a:t>
            </a:r>
            <a:r>
              <a:rPr sz="3200" spc="-25" dirty="0">
                <a:latin typeface="Arial"/>
                <a:cs typeface="Arial"/>
              </a:rPr>
              <a:t> </a:t>
            </a:r>
            <a:r>
              <a:rPr sz="3200" spc="-10" dirty="0">
                <a:latin typeface="Arial"/>
                <a:cs typeface="Arial"/>
              </a:rPr>
              <a:t>player</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950912" y="4864290"/>
            <a:ext cx="7242175" cy="513715"/>
          </a:xfrm>
          <a:prstGeom prst="rect">
            <a:avLst/>
          </a:prstGeom>
        </p:spPr>
        <p:txBody>
          <a:bodyPr vert="horz" wrap="square" lIns="0" tIns="12700" rIns="0" bIns="0" rtlCol="0">
            <a:spAutoFit/>
          </a:bodyPr>
          <a:lstStyle/>
          <a:p>
            <a:pPr marL="12700">
              <a:lnSpc>
                <a:spcPct val="100000"/>
              </a:lnSpc>
              <a:spcBef>
                <a:spcPts val="100"/>
              </a:spcBef>
            </a:pPr>
            <a:r>
              <a:rPr sz="3200" spc="-55" dirty="0">
                <a:latin typeface="Arial"/>
                <a:cs typeface="Arial"/>
              </a:rPr>
              <a:t>Team</a:t>
            </a:r>
            <a:r>
              <a:rPr sz="3200" spc="-65" dirty="0">
                <a:latin typeface="Arial"/>
                <a:cs typeface="Arial"/>
              </a:rPr>
              <a:t> </a:t>
            </a:r>
            <a:r>
              <a:rPr sz="3200" dirty="0">
                <a:latin typeface="Arial"/>
                <a:cs typeface="Arial"/>
              </a:rPr>
              <a:t>working</a:t>
            </a:r>
            <a:r>
              <a:rPr sz="3200" spc="-50" dirty="0">
                <a:latin typeface="Arial"/>
                <a:cs typeface="Arial"/>
              </a:rPr>
              <a:t> </a:t>
            </a:r>
            <a:r>
              <a:rPr sz="3200" dirty="0">
                <a:latin typeface="Arial"/>
                <a:cs typeface="Arial"/>
              </a:rPr>
              <a:t>is</a:t>
            </a:r>
            <a:r>
              <a:rPr sz="3200" spc="-50" dirty="0">
                <a:latin typeface="Arial"/>
                <a:cs typeface="Arial"/>
              </a:rPr>
              <a:t> </a:t>
            </a:r>
            <a:r>
              <a:rPr sz="3200" dirty="0">
                <a:latin typeface="Arial"/>
                <a:cs typeface="Arial"/>
              </a:rPr>
              <a:t>important</a:t>
            </a:r>
            <a:r>
              <a:rPr sz="3200" spc="-50" dirty="0">
                <a:latin typeface="Arial"/>
                <a:cs typeface="Arial"/>
              </a:rPr>
              <a:t> </a:t>
            </a:r>
            <a:r>
              <a:rPr sz="3200" dirty="0">
                <a:latin typeface="Arial"/>
                <a:cs typeface="Arial"/>
              </a:rPr>
              <a:t>in</a:t>
            </a:r>
            <a:r>
              <a:rPr sz="3200" spc="-60" dirty="0">
                <a:latin typeface="Arial"/>
                <a:cs typeface="Arial"/>
              </a:rPr>
              <a:t> </a:t>
            </a:r>
            <a:r>
              <a:rPr sz="3200" dirty="0">
                <a:latin typeface="Arial"/>
                <a:cs typeface="Arial"/>
              </a:rPr>
              <a:t>many</a:t>
            </a:r>
            <a:r>
              <a:rPr sz="3200" spc="-45" dirty="0">
                <a:latin typeface="Arial"/>
                <a:cs typeface="Arial"/>
              </a:rPr>
              <a:t> </a:t>
            </a:r>
            <a:r>
              <a:rPr sz="3200" spc="-10" dirty="0">
                <a:latin typeface="Arial"/>
                <a:cs typeface="Arial"/>
              </a:rPr>
              <a:t>jobs!</a:t>
            </a:r>
            <a:endParaRPr sz="3200" dirty="0">
              <a:latin typeface="Arial"/>
              <a:cs typeface="Arial"/>
            </a:endParaRPr>
          </a:p>
        </p:txBody>
      </p:sp>
      <p:pic>
        <p:nvPicPr>
          <p:cNvPr id="5" name="object 5"/>
          <p:cNvPicPr/>
          <p:nvPr/>
        </p:nvPicPr>
        <p:blipFill>
          <a:blip r:embed="rId2" cstate="print"/>
          <a:stretch>
            <a:fillRect/>
          </a:stretch>
        </p:blipFill>
        <p:spPr>
          <a:xfrm>
            <a:off x="3012122" y="1017003"/>
            <a:ext cx="2596324" cy="3828237"/>
          </a:xfrm>
          <a:prstGeom prst="rect">
            <a:avLst/>
          </a:prstGeom>
        </p:spPr>
      </p:pic>
      <p:sp>
        <p:nvSpPr>
          <p:cNvPr id="8" name="object 2">
            <a:extLst>
              <a:ext uri="{FF2B5EF4-FFF2-40B4-BE49-F238E27FC236}">
                <a16:creationId xmlns:a16="http://schemas.microsoft.com/office/drawing/2014/main" id="{E889AD7F-B26E-44A3-25CE-55F872CCAC6D}"/>
              </a:ext>
            </a:extLst>
          </p:cNvPr>
          <p:cNvSpPr txBox="1">
            <a:spLocks noGrp="1"/>
          </p:cNvSpPr>
          <p:nvPr>
            <p:ph type="title"/>
          </p:nvPr>
        </p:nvSpPr>
        <p:spPr>
          <a:xfrm>
            <a:off x="533400" y="360672"/>
            <a:ext cx="9037637" cy="936154"/>
          </a:xfrm>
          <a:prstGeom prst="rect">
            <a:avLst/>
          </a:prstGeom>
        </p:spPr>
        <p:txBody>
          <a:bodyPr vert="horz" wrap="square" lIns="0" tIns="12700" rIns="0" bIns="0" rtlCol="0">
            <a:spAutoFit/>
          </a:bodyPr>
          <a:lstStyle/>
          <a:p>
            <a:pPr marL="38100">
              <a:lnSpc>
                <a:spcPct val="100000"/>
              </a:lnSpc>
              <a:spcBef>
                <a:spcPts val="100"/>
              </a:spcBef>
            </a:pPr>
            <a:r>
              <a:rPr lang="en-GB" dirty="0"/>
              <a:t>Value of Teamwork in a group</a:t>
            </a:r>
            <a:br>
              <a:rPr lang="en-GB" dirty="0"/>
            </a:br>
            <a:endParaRPr sz="4500" baseline="24074"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78485" y="194506"/>
            <a:ext cx="8983345" cy="782265"/>
          </a:xfrm>
          <a:prstGeom prst="rect">
            <a:avLst/>
          </a:prstGeom>
        </p:spPr>
        <p:txBody>
          <a:bodyPr vert="horz" wrap="square" lIns="0" tIns="12700" rIns="0" bIns="0" rtlCol="0">
            <a:spAutoFit/>
          </a:bodyPr>
          <a:lstStyle/>
          <a:p>
            <a:pPr marL="38100">
              <a:lnSpc>
                <a:spcPct val="100000"/>
              </a:lnSpc>
              <a:spcBef>
                <a:spcPts val="100"/>
              </a:spcBef>
            </a:pPr>
            <a:r>
              <a:rPr lang="en-GB" dirty="0"/>
              <a:t>Value of Teamwork in a group</a:t>
            </a:r>
            <a:br>
              <a:rPr lang="en-GB" dirty="0"/>
            </a:br>
            <a:r>
              <a:rPr sz="2000" dirty="0"/>
              <a:t>Employer</a:t>
            </a:r>
            <a:r>
              <a:rPr lang="en-GB" sz="2000" dirty="0"/>
              <a:t> requirements for jobs</a:t>
            </a:r>
            <a:endParaRPr sz="4500" baseline="24074" dirty="0"/>
          </a:p>
        </p:txBody>
      </p:sp>
      <p:sp>
        <p:nvSpPr>
          <p:cNvPr id="3" name="object 3"/>
          <p:cNvSpPr txBox="1"/>
          <p:nvPr/>
        </p:nvSpPr>
        <p:spPr>
          <a:xfrm>
            <a:off x="439458" y="1119815"/>
            <a:ext cx="4480560" cy="269240"/>
          </a:xfrm>
          <a:prstGeom prst="rect">
            <a:avLst/>
          </a:prstGeom>
        </p:spPr>
        <p:txBody>
          <a:bodyPr vert="horz" wrap="square" lIns="0" tIns="12065" rIns="0" bIns="0" rtlCol="0">
            <a:spAutoFit/>
          </a:bodyPr>
          <a:lstStyle/>
          <a:p>
            <a:pPr marL="12700">
              <a:lnSpc>
                <a:spcPct val="100000"/>
              </a:lnSpc>
              <a:spcBef>
                <a:spcPts val="95"/>
              </a:spcBef>
            </a:pPr>
            <a:r>
              <a:rPr sz="1600" dirty="0">
                <a:latin typeface="Arial"/>
                <a:cs typeface="Arial"/>
              </a:rPr>
              <a:t>Accounts</a:t>
            </a:r>
            <a:r>
              <a:rPr sz="1600" spc="-85" dirty="0">
                <a:latin typeface="Arial"/>
                <a:cs typeface="Arial"/>
              </a:rPr>
              <a:t> </a:t>
            </a:r>
            <a:r>
              <a:rPr sz="1600" spc="-10" dirty="0">
                <a:latin typeface="Arial"/>
                <a:cs typeface="Arial"/>
              </a:rPr>
              <a:t>Trainee:</a:t>
            </a:r>
            <a:r>
              <a:rPr sz="1600" spc="-55" dirty="0">
                <a:latin typeface="Arial"/>
                <a:cs typeface="Arial"/>
              </a:rPr>
              <a:t> </a:t>
            </a:r>
            <a:r>
              <a:rPr sz="1600" spc="-20" dirty="0">
                <a:latin typeface="Arial"/>
                <a:cs typeface="Arial"/>
              </a:rPr>
              <a:t>HALIFAX,</a:t>
            </a:r>
            <a:r>
              <a:rPr sz="1600" spc="-55" dirty="0">
                <a:latin typeface="Arial"/>
                <a:cs typeface="Arial"/>
              </a:rPr>
              <a:t> </a:t>
            </a:r>
            <a:r>
              <a:rPr sz="1600" spc="-10" dirty="0">
                <a:latin typeface="Arial"/>
                <a:cs typeface="Arial"/>
              </a:rPr>
              <a:t>WEST</a:t>
            </a:r>
            <a:r>
              <a:rPr sz="1600" spc="-100" dirty="0">
                <a:latin typeface="Arial"/>
                <a:cs typeface="Arial"/>
              </a:rPr>
              <a:t> </a:t>
            </a:r>
            <a:r>
              <a:rPr sz="1600" spc="-10" dirty="0">
                <a:latin typeface="Arial"/>
                <a:cs typeface="Arial"/>
              </a:rPr>
              <a:t>YORKSHIRE</a:t>
            </a:r>
            <a:endParaRPr sz="1600" dirty="0">
              <a:latin typeface="Arial"/>
              <a:cs typeface="Arial"/>
            </a:endParaRPr>
          </a:p>
        </p:txBody>
      </p:sp>
      <p:sp>
        <p:nvSpPr>
          <p:cNvPr id="4" name="object 4"/>
          <p:cNvSpPr txBox="1"/>
          <p:nvPr/>
        </p:nvSpPr>
        <p:spPr>
          <a:xfrm>
            <a:off x="439458" y="1327226"/>
            <a:ext cx="97790" cy="269240"/>
          </a:xfrm>
          <a:prstGeom prst="rect">
            <a:avLst/>
          </a:prstGeom>
        </p:spPr>
        <p:txBody>
          <a:bodyPr vert="horz" wrap="square" lIns="0" tIns="12065" rIns="0" bIns="0" rtlCol="0">
            <a:spAutoFit/>
          </a:bodyPr>
          <a:lstStyle/>
          <a:p>
            <a:pPr marL="12700">
              <a:lnSpc>
                <a:spcPct val="100000"/>
              </a:lnSpc>
              <a:spcBef>
                <a:spcPts val="95"/>
              </a:spcBef>
            </a:pPr>
            <a:r>
              <a:rPr sz="1600" spc="5" dirty="0">
                <a:latin typeface="Arial"/>
                <a:cs typeface="Arial"/>
              </a:rPr>
              <a:t>•</a:t>
            </a:r>
            <a:endParaRPr sz="1600">
              <a:latin typeface="Arial"/>
              <a:cs typeface="Arial"/>
            </a:endParaRPr>
          </a:p>
        </p:txBody>
      </p:sp>
      <p:sp>
        <p:nvSpPr>
          <p:cNvPr id="5" name="object 5"/>
          <p:cNvSpPr txBox="1"/>
          <p:nvPr/>
        </p:nvSpPr>
        <p:spPr>
          <a:xfrm>
            <a:off x="782180" y="1361782"/>
            <a:ext cx="5071110" cy="269240"/>
          </a:xfrm>
          <a:prstGeom prst="rect">
            <a:avLst/>
          </a:prstGeom>
        </p:spPr>
        <p:txBody>
          <a:bodyPr vert="horz" wrap="square" lIns="0" tIns="12065" rIns="0" bIns="0" rtlCol="0">
            <a:spAutoFit/>
          </a:bodyPr>
          <a:lstStyle/>
          <a:p>
            <a:pPr marL="12700">
              <a:lnSpc>
                <a:spcPct val="100000"/>
              </a:lnSpc>
              <a:spcBef>
                <a:spcPts val="95"/>
              </a:spcBef>
            </a:pPr>
            <a:r>
              <a:rPr sz="1600" b="1" spc="-10" dirty="0">
                <a:latin typeface="Arial"/>
                <a:cs typeface="Arial"/>
              </a:rPr>
              <a:t>Enthusiasm</a:t>
            </a:r>
            <a:r>
              <a:rPr sz="1600" b="1" spc="-45" dirty="0">
                <a:latin typeface="Arial"/>
                <a:cs typeface="Arial"/>
              </a:rPr>
              <a:t> </a:t>
            </a:r>
            <a:r>
              <a:rPr sz="1600" b="1" dirty="0">
                <a:latin typeface="Arial"/>
                <a:cs typeface="Arial"/>
              </a:rPr>
              <a:t>to</a:t>
            </a:r>
            <a:r>
              <a:rPr sz="1600" b="1" spc="-50" dirty="0">
                <a:latin typeface="Arial"/>
                <a:cs typeface="Arial"/>
              </a:rPr>
              <a:t> </a:t>
            </a:r>
            <a:r>
              <a:rPr sz="1600" b="1" dirty="0">
                <a:latin typeface="Arial"/>
                <a:cs typeface="Arial"/>
              </a:rPr>
              <a:t>work</a:t>
            </a:r>
            <a:r>
              <a:rPr sz="1600" b="1" spc="-45" dirty="0">
                <a:latin typeface="Arial"/>
                <a:cs typeface="Arial"/>
              </a:rPr>
              <a:t> </a:t>
            </a:r>
            <a:r>
              <a:rPr sz="1600" b="1" dirty="0">
                <a:latin typeface="Arial"/>
                <a:cs typeface="Arial"/>
              </a:rPr>
              <a:t>as</a:t>
            </a:r>
            <a:r>
              <a:rPr sz="1600" b="1" spc="-45" dirty="0">
                <a:latin typeface="Arial"/>
                <a:cs typeface="Arial"/>
              </a:rPr>
              <a:t> </a:t>
            </a:r>
            <a:r>
              <a:rPr sz="1600" b="1" dirty="0">
                <a:latin typeface="Arial"/>
                <a:cs typeface="Arial"/>
              </a:rPr>
              <a:t>the</a:t>
            </a:r>
            <a:r>
              <a:rPr sz="1600" b="1" spc="-35" dirty="0">
                <a:latin typeface="Arial"/>
                <a:cs typeface="Arial"/>
              </a:rPr>
              <a:t> </a:t>
            </a:r>
            <a:r>
              <a:rPr sz="1600" b="1" dirty="0">
                <a:latin typeface="Arial"/>
                <a:cs typeface="Arial"/>
              </a:rPr>
              <a:t>part</a:t>
            </a:r>
            <a:r>
              <a:rPr sz="1600" b="1" spc="-45" dirty="0">
                <a:latin typeface="Arial"/>
                <a:cs typeface="Arial"/>
              </a:rPr>
              <a:t> </a:t>
            </a:r>
            <a:r>
              <a:rPr sz="1600" b="1" dirty="0">
                <a:latin typeface="Arial"/>
                <a:cs typeface="Arial"/>
              </a:rPr>
              <a:t>of</a:t>
            </a:r>
            <a:r>
              <a:rPr sz="1600" b="1" spc="-40" dirty="0">
                <a:latin typeface="Arial"/>
                <a:cs typeface="Arial"/>
              </a:rPr>
              <a:t> </a:t>
            </a:r>
            <a:r>
              <a:rPr sz="1600" b="1" dirty="0">
                <a:latin typeface="Arial"/>
                <a:cs typeface="Arial"/>
              </a:rPr>
              <a:t>a</a:t>
            </a:r>
            <a:r>
              <a:rPr sz="1600" b="1" spc="-45" dirty="0">
                <a:latin typeface="Arial"/>
                <a:cs typeface="Arial"/>
              </a:rPr>
              <a:t> </a:t>
            </a:r>
            <a:r>
              <a:rPr sz="1600" b="1" spc="-10" dirty="0">
                <a:latin typeface="Arial"/>
                <a:cs typeface="Arial"/>
              </a:rPr>
              <a:t>successful</a:t>
            </a:r>
            <a:r>
              <a:rPr sz="1600" b="1" spc="-40" dirty="0">
                <a:latin typeface="Arial"/>
                <a:cs typeface="Arial"/>
              </a:rPr>
              <a:t> </a:t>
            </a:r>
            <a:r>
              <a:rPr sz="1600" b="1" spc="-20" dirty="0">
                <a:latin typeface="Arial"/>
                <a:cs typeface="Arial"/>
              </a:rPr>
              <a:t>team</a:t>
            </a:r>
            <a:endParaRPr sz="1600" dirty="0">
              <a:latin typeface="Arial"/>
              <a:cs typeface="Arial"/>
            </a:endParaRPr>
          </a:p>
        </p:txBody>
      </p:sp>
      <p:sp>
        <p:nvSpPr>
          <p:cNvPr id="6" name="object 6"/>
          <p:cNvSpPr txBox="1"/>
          <p:nvPr/>
        </p:nvSpPr>
        <p:spPr>
          <a:xfrm>
            <a:off x="439458" y="1888820"/>
            <a:ext cx="4445635" cy="269240"/>
          </a:xfrm>
          <a:prstGeom prst="rect">
            <a:avLst/>
          </a:prstGeom>
        </p:spPr>
        <p:txBody>
          <a:bodyPr vert="horz" wrap="square" lIns="0" tIns="12065" rIns="0" bIns="0" rtlCol="0">
            <a:spAutoFit/>
          </a:bodyPr>
          <a:lstStyle/>
          <a:p>
            <a:pPr marL="12700">
              <a:lnSpc>
                <a:spcPct val="100000"/>
              </a:lnSpc>
              <a:spcBef>
                <a:spcPts val="95"/>
              </a:spcBef>
            </a:pPr>
            <a:r>
              <a:rPr sz="1600" dirty="0">
                <a:latin typeface="Arial"/>
                <a:cs typeface="Arial"/>
              </a:rPr>
              <a:t>Planning</a:t>
            </a:r>
            <a:r>
              <a:rPr sz="1600" spc="-75" dirty="0">
                <a:latin typeface="Arial"/>
                <a:cs typeface="Arial"/>
              </a:rPr>
              <a:t> </a:t>
            </a:r>
            <a:r>
              <a:rPr sz="1600" spc="-10" dirty="0">
                <a:latin typeface="Arial"/>
                <a:cs typeface="Arial"/>
              </a:rPr>
              <a:t>Manager:</a:t>
            </a:r>
            <a:r>
              <a:rPr sz="1600" spc="-60" dirty="0">
                <a:latin typeface="Arial"/>
                <a:cs typeface="Arial"/>
              </a:rPr>
              <a:t> </a:t>
            </a:r>
            <a:r>
              <a:rPr sz="1600" dirty="0">
                <a:latin typeface="Arial"/>
                <a:cs typeface="Arial"/>
              </a:rPr>
              <a:t>LEEDS,</a:t>
            </a:r>
            <a:r>
              <a:rPr sz="1600" spc="-60" dirty="0">
                <a:latin typeface="Arial"/>
                <a:cs typeface="Arial"/>
              </a:rPr>
              <a:t> </a:t>
            </a:r>
            <a:r>
              <a:rPr sz="1600" spc="-10" dirty="0">
                <a:latin typeface="Arial"/>
                <a:cs typeface="Arial"/>
              </a:rPr>
              <a:t>WEST</a:t>
            </a:r>
            <a:r>
              <a:rPr sz="1600" spc="-100" dirty="0">
                <a:latin typeface="Arial"/>
                <a:cs typeface="Arial"/>
              </a:rPr>
              <a:t> </a:t>
            </a:r>
            <a:r>
              <a:rPr sz="1600" spc="-10" dirty="0">
                <a:latin typeface="Arial"/>
                <a:cs typeface="Arial"/>
              </a:rPr>
              <a:t>YORKSHIRE,</a:t>
            </a:r>
            <a:endParaRPr sz="1600" dirty="0">
              <a:latin typeface="Arial"/>
              <a:cs typeface="Arial"/>
            </a:endParaRPr>
          </a:p>
        </p:txBody>
      </p:sp>
      <p:sp>
        <p:nvSpPr>
          <p:cNvPr id="7" name="object 7"/>
          <p:cNvSpPr txBox="1"/>
          <p:nvPr/>
        </p:nvSpPr>
        <p:spPr>
          <a:xfrm>
            <a:off x="439458" y="2139022"/>
            <a:ext cx="97790" cy="269240"/>
          </a:xfrm>
          <a:prstGeom prst="rect">
            <a:avLst/>
          </a:prstGeom>
        </p:spPr>
        <p:txBody>
          <a:bodyPr vert="horz" wrap="square" lIns="0" tIns="12065" rIns="0" bIns="0" rtlCol="0">
            <a:spAutoFit/>
          </a:bodyPr>
          <a:lstStyle/>
          <a:p>
            <a:pPr marL="12700">
              <a:lnSpc>
                <a:spcPct val="100000"/>
              </a:lnSpc>
              <a:spcBef>
                <a:spcPts val="95"/>
              </a:spcBef>
            </a:pPr>
            <a:r>
              <a:rPr sz="1600" spc="5" dirty="0">
                <a:latin typeface="Arial"/>
                <a:cs typeface="Arial"/>
              </a:rPr>
              <a:t>•</a:t>
            </a:r>
            <a:endParaRPr sz="1600">
              <a:latin typeface="Arial"/>
              <a:cs typeface="Arial"/>
            </a:endParaRPr>
          </a:p>
        </p:txBody>
      </p:sp>
      <p:sp>
        <p:nvSpPr>
          <p:cNvPr id="8" name="object 8"/>
          <p:cNvSpPr txBox="1"/>
          <p:nvPr/>
        </p:nvSpPr>
        <p:spPr>
          <a:xfrm>
            <a:off x="782180" y="2173223"/>
            <a:ext cx="7303770" cy="511809"/>
          </a:xfrm>
          <a:prstGeom prst="rect">
            <a:avLst/>
          </a:prstGeom>
        </p:spPr>
        <p:txBody>
          <a:bodyPr vert="horz" wrap="square" lIns="0" tIns="12065" rIns="0" bIns="0" rtlCol="0">
            <a:spAutoFit/>
          </a:bodyPr>
          <a:lstStyle/>
          <a:p>
            <a:pPr marL="12700" marR="5080" indent="55880">
              <a:lnSpc>
                <a:spcPct val="100000"/>
              </a:lnSpc>
              <a:spcBef>
                <a:spcPts val="95"/>
              </a:spcBef>
            </a:pPr>
            <a:r>
              <a:rPr sz="1600" b="1" dirty="0">
                <a:latin typeface="Arial"/>
                <a:cs typeface="Arial"/>
              </a:rPr>
              <a:t>Good</a:t>
            </a:r>
            <a:r>
              <a:rPr sz="1600" b="1" spc="-65" dirty="0">
                <a:latin typeface="Arial"/>
                <a:cs typeface="Arial"/>
              </a:rPr>
              <a:t> </a:t>
            </a:r>
            <a:r>
              <a:rPr sz="1600" b="1" dirty="0">
                <a:latin typeface="Arial"/>
                <a:cs typeface="Arial"/>
              </a:rPr>
              <a:t>team</a:t>
            </a:r>
            <a:r>
              <a:rPr sz="1600" b="1" spc="-65" dirty="0">
                <a:latin typeface="Arial"/>
                <a:cs typeface="Arial"/>
              </a:rPr>
              <a:t> </a:t>
            </a:r>
            <a:r>
              <a:rPr sz="1600" b="1" dirty="0">
                <a:latin typeface="Arial"/>
                <a:cs typeface="Arial"/>
              </a:rPr>
              <a:t>player</a:t>
            </a:r>
            <a:r>
              <a:rPr sz="1600" b="1" spc="-60" dirty="0">
                <a:latin typeface="Arial"/>
                <a:cs typeface="Arial"/>
              </a:rPr>
              <a:t> </a:t>
            </a:r>
            <a:r>
              <a:rPr sz="1600" b="1" dirty="0">
                <a:latin typeface="Arial"/>
                <a:cs typeface="Arial"/>
              </a:rPr>
              <a:t>with</a:t>
            </a:r>
            <a:r>
              <a:rPr sz="1600" b="1" spc="-70" dirty="0">
                <a:latin typeface="Arial"/>
                <a:cs typeface="Arial"/>
              </a:rPr>
              <a:t> </a:t>
            </a:r>
            <a:r>
              <a:rPr sz="1600" b="1" dirty="0">
                <a:latin typeface="Arial"/>
                <a:cs typeface="Arial"/>
              </a:rPr>
              <a:t>the</a:t>
            </a:r>
            <a:r>
              <a:rPr sz="1600" b="1" spc="-55" dirty="0">
                <a:latin typeface="Arial"/>
                <a:cs typeface="Arial"/>
              </a:rPr>
              <a:t> </a:t>
            </a:r>
            <a:r>
              <a:rPr sz="1600" b="1" dirty="0">
                <a:latin typeface="Arial"/>
                <a:cs typeface="Arial"/>
              </a:rPr>
              <a:t>ability</a:t>
            </a:r>
            <a:r>
              <a:rPr sz="1600" b="1" spc="-60" dirty="0">
                <a:latin typeface="Arial"/>
                <a:cs typeface="Arial"/>
              </a:rPr>
              <a:t> </a:t>
            </a:r>
            <a:r>
              <a:rPr sz="1600" b="1" dirty="0">
                <a:latin typeface="Arial"/>
                <a:cs typeface="Arial"/>
              </a:rPr>
              <a:t>to</a:t>
            </a:r>
            <a:r>
              <a:rPr sz="1600" b="1" spc="-60" dirty="0">
                <a:latin typeface="Arial"/>
                <a:cs typeface="Arial"/>
              </a:rPr>
              <a:t> </a:t>
            </a:r>
            <a:r>
              <a:rPr sz="1600" b="1" dirty="0">
                <a:latin typeface="Arial"/>
                <a:cs typeface="Arial"/>
              </a:rPr>
              <a:t>work</a:t>
            </a:r>
            <a:r>
              <a:rPr sz="1600" b="1" spc="-60" dirty="0">
                <a:latin typeface="Arial"/>
                <a:cs typeface="Arial"/>
              </a:rPr>
              <a:t> </a:t>
            </a:r>
            <a:r>
              <a:rPr sz="1600" b="1" dirty="0">
                <a:latin typeface="Arial"/>
                <a:cs typeface="Arial"/>
              </a:rPr>
              <a:t>closely</a:t>
            </a:r>
            <a:r>
              <a:rPr sz="1600" b="1" spc="-65" dirty="0">
                <a:latin typeface="Arial"/>
                <a:cs typeface="Arial"/>
              </a:rPr>
              <a:t> </a:t>
            </a:r>
            <a:r>
              <a:rPr sz="1600" b="1" dirty="0">
                <a:latin typeface="Arial"/>
                <a:cs typeface="Arial"/>
              </a:rPr>
              <a:t>with</a:t>
            </a:r>
            <a:r>
              <a:rPr sz="1600" b="1" spc="-70" dirty="0">
                <a:latin typeface="Arial"/>
                <a:cs typeface="Arial"/>
              </a:rPr>
              <a:t> </a:t>
            </a:r>
            <a:r>
              <a:rPr sz="1600" b="1" spc="-10" dirty="0">
                <a:latin typeface="Arial"/>
                <a:cs typeface="Arial"/>
              </a:rPr>
              <a:t>colleagues</a:t>
            </a:r>
            <a:r>
              <a:rPr sz="1600" b="1" spc="-70" dirty="0">
                <a:latin typeface="Arial"/>
                <a:cs typeface="Arial"/>
              </a:rPr>
              <a:t> </a:t>
            </a:r>
            <a:r>
              <a:rPr sz="1600" b="1" dirty="0">
                <a:latin typeface="Arial"/>
                <a:cs typeface="Arial"/>
              </a:rPr>
              <a:t>and</a:t>
            </a:r>
            <a:r>
              <a:rPr sz="1600" b="1" spc="-60" dirty="0">
                <a:latin typeface="Arial"/>
                <a:cs typeface="Arial"/>
              </a:rPr>
              <a:t> </a:t>
            </a:r>
            <a:r>
              <a:rPr sz="1600" b="1" spc="-10" dirty="0">
                <a:latin typeface="Arial"/>
                <a:cs typeface="Arial"/>
              </a:rPr>
              <a:t>other departments</a:t>
            </a:r>
            <a:r>
              <a:rPr sz="1600" b="1" spc="-40" dirty="0">
                <a:latin typeface="Arial"/>
                <a:cs typeface="Arial"/>
              </a:rPr>
              <a:t> </a:t>
            </a:r>
            <a:r>
              <a:rPr sz="1600" b="1" dirty="0">
                <a:latin typeface="Arial"/>
                <a:cs typeface="Arial"/>
              </a:rPr>
              <a:t>at</a:t>
            </a:r>
            <a:r>
              <a:rPr sz="1600" b="1" spc="-45" dirty="0">
                <a:latin typeface="Arial"/>
                <a:cs typeface="Arial"/>
              </a:rPr>
              <a:t> </a:t>
            </a:r>
            <a:r>
              <a:rPr sz="1600" b="1" dirty="0">
                <a:latin typeface="Arial"/>
                <a:cs typeface="Arial"/>
              </a:rPr>
              <a:t>all</a:t>
            </a:r>
            <a:r>
              <a:rPr sz="1600" b="1" spc="-45" dirty="0">
                <a:latin typeface="Arial"/>
                <a:cs typeface="Arial"/>
              </a:rPr>
              <a:t> </a:t>
            </a:r>
            <a:r>
              <a:rPr sz="1600" b="1" spc="-10" dirty="0">
                <a:latin typeface="Arial"/>
                <a:cs typeface="Arial"/>
              </a:rPr>
              <a:t>levels</a:t>
            </a:r>
            <a:endParaRPr sz="1600" dirty="0">
              <a:latin typeface="Arial"/>
              <a:cs typeface="Arial"/>
            </a:endParaRPr>
          </a:p>
        </p:txBody>
      </p:sp>
      <p:sp>
        <p:nvSpPr>
          <p:cNvPr id="9" name="object 9"/>
          <p:cNvSpPr txBox="1"/>
          <p:nvPr/>
        </p:nvSpPr>
        <p:spPr>
          <a:xfrm>
            <a:off x="439458" y="2942907"/>
            <a:ext cx="4330700" cy="269240"/>
          </a:xfrm>
          <a:prstGeom prst="rect">
            <a:avLst/>
          </a:prstGeom>
        </p:spPr>
        <p:txBody>
          <a:bodyPr vert="horz" wrap="square" lIns="0" tIns="12065" rIns="0" bIns="0" rtlCol="0">
            <a:spAutoFit/>
          </a:bodyPr>
          <a:lstStyle/>
          <a:p>
            <a:pPr marL="12700">
              <a:lnSpc>
                <a:spcPct val="100000"/>
              </a:lnSpc>
              <a:spcBef>
                <a:spcPts val="95"/>
              </a:spcBef>
            </a:pPr>
            <a:r>
              <a:rPr sz="1600" dirty="0">
                <a:latin typeface="Arial"/>
                <a:cs typeface="Arial"/>
              </a:rPr>
              <a:t>Purchase</a:t>
            </a:r>
            <a:r>
              <a:rPr sz="1600" spc="-75" dirty="0">
                <a:latin typeface="Arial"/>
                <a:cs typeface="Arial"/>
              </a:rPr>
              <a:t> </a:t>
            </a:r>
            <a:r>
              <a:rPr sz="1600" dirty="0">
                <a:latin typeface="Arial"/>
                <a:cs typeface="Arial"/>
              </a:rPr>
              <a:t>Ledger</a:t>
            </a:r>
            <a:r>
              <a:rPr sz="1600" spc="-75" dirty="0">
                <a:latin typeface="Arial"/>
                <a:cs typeface="Arial"/>
              </a:rPr>
              <a:t> </a:t>
            </a:r>
            <a:r>
              <a:rPr sz="1600" spc="-10" dirty="0">
                <a:latin typeface="Arial"/>
                <a:cs typeface="Arial"/>
              </a:rPr>
              <a:t>Supervisor:</a:t>
            </a:r>
            <a:r>
              <a:rPr sz="1600" spc="-70" dirty="0">
                <a:latin typeface="Arial"/>
                <a:cs typeface="Arial"/>
              </a:rPr>
              <a:t> </a:t>
            </a:r>
            <a:r>
              <a:rPr sz="1600" dirty="0">
                <a:latin typeface="Arial"/>
                <a:cs typeface="Arial"/>
              </a:rPr>
              <a:t>Halifax,</a:t>
            </a:r>
            <a:r>
              <a:rPr sz="1600" spc="-95" dirty="0">
                <a:latin typeface="Arial"/>
                <a:cs typeface="Arial"/>
              </a:rPr>
              <a:t> </a:t>
            </a:r>
            <a:r>
              <a:rPr sz="1600" spc="-10" dirty="0">
                <a:latin typeface="Arial"/>
                <a:cs typeface="Arial"/>
              </a:rPr>
              <a:t>Yorkshire,</a:t>
            </a:r>
            <a:endParaRPr sz="1600" dirty="0">
              <a:latin typeface="Arial"/>
              <a:cs typeface="Arial"/>
            </a:endParaRPr>
          </a:p>
        </p:txBody>
      </p:sp>
      <p:sp>
        <p:nvSpPr>
          <p:cNvPr id="10" name="object 10"/>
          <p:cNvSpPr txBox="1"/>
          <p:nvPr/>
        </p:nvSpPr>
        <p:spPr>
          <a:xfrm>
            <a:off x="439458" y="3194189"/>
            <a:ext cx="97790" cy="269240"/>
          </a:xfrm>
          <a:prstGeom prst="rect">
            <a:avLst/>
          </a:prstGeom>
        </p:spPr>
        <p:txBody>
          <a:bodyPr vert="horz" wrap="square" lIns="0" tIns="12065" rIns="0" bIns="0" rtlCol="0">
            <a:spAutoFit/>
          </a:bodyPr>
          <a:lstStyle/>
          <a:p>
            <a:pPr marL="12700">
              <a:lnSpc>
                <a:spcPct val="100000"/>
              </a:lnSpc>
              <a:spcBef>
                <a:spcPts val="95"/>
              </a:spcBef>
            </a:pPr>
            <a:r>
              <a:rPr sz="1600" spc="5" dirty="0">
                <a:latin typeface="Arial"/>
                <a:cs typeface="Arial"/>
              </a:rPr>
              <a:t>•</a:t>
            </a:r>
            <a:endParaRPr sz="1600">
              <a:latin typeface="Arial"/>
              <a:cs typeface="Arial"/>
            </a:endParaRPr>
          </a:p>
        </p:txBody>
      </p:sp>
      <p:sp>
        <p:nvSpPr>
          <p:cNvPr id="11" name="object 11"/>
          <p:cNvSpPr txBox="1"/>
          <p:nvPr/>
        </p:nvSpPr>
        <p:spPr>
          <a:xfrm>
            <a:off x="782180" y="3227311"/>
            <a:ext cx="7219950" cy="513080"/>
          </a:xfrm>
          <a:prstGeom prst="rect">
            <a:avLst/>
          </a:prstGeom>
        </p:spPr>
        <p:txBody>
          <a:bodyPr vert="horz" wrap="square" lIns="0" tIns="12065" rIns="0" bIns="0" rtlCol="0">
            <a:spAutoFit/>
          </a:bodyPr>
          <a:lstStyle/>
          <a:p>
            <a:pPr marL="12700" marR="5080">
              <a:lnSpc>
                <a:spcPct val="100000"/>
              </a:lnSpc>
              <a:spcBef>
                <a:spcPts val="95"/>
              </a:spcBef>
            </a:pPr>
            <a:r>
              <a:rPr sz="1600" b="1" dirty="0">
                <a:latin typeface="Arial"/>
                <a:cs typeface="Arial"/>
              </a:rPr>
              <a:t>The</a:t>
            </a:r>
            <a:r>
              <a:rPr sz="1600" b="1" spc="-55" dirty="0">
                <a:latin typeface="Arial"/>
                <a:cs typeface="Arial"/>
              </a:rPr>
              <a:t> </a:t>
            </a:r>
            <a:r>
              <a:rPr sz="1600" b="1" spc="-10" dirty="0">
                <a:latin typeface="Arial"/>
                <a:cs typeface="Arial"/>
              </a:rPr>
              <a:t>purchase</a:t>
            </a:r>
            <a:r>
              <a:rPr sz="1600" b="1" spc="-50" dirty="0">
                <a:latin typeface="Arial"/>
                <a:cs typeface="Arial"/>
              </a:rPr>
              <a:t> </a:t>
            </a:r>
            <a:r>
              <a:rPr sz="1600" b="1" dirty="0">
                <a:latin typeface="Arial"/>
                <a:cs typeface="Arial"/>
              </a:rPr>
              <a:t>ledger</a:t>
            </a:r>
            <a:r>
              <a:rPr sz="1600" b="1" spc="-45" dirty="0">
                <a:latin typeface="Arial"/>
                <a:cs typeface="Arial"/>
              </a:rPr>
              <a:t> </a:t>
            </a:r>
            <a:r>
              <a:rPr sz="1600" b="1" dirty="0">
                <a:latin typeface="Arial"/>
                <a:cs typeface="Arial"/>
              </a:rPr>
              <a:t>clerk</a:t>
            </a:r>
            <a:r>
              <a:rPr sz="1600" b="1" spc="-45" dirty="0">
                <a:latin typeface="Arial"/>
                <a:cs typeface="Arial"/>
              </a:rPr>
              <a:t> </a:t>
            </a:r>
            <a:r>
              <a:rPr sz="1600" b="1" dirty="0">
                <a:latin typeface="Arial"/>
                <a:cs typeface="Arial"/>
              </a:rPr>
              <a:t>will</a:t>
            </a:r>
            <a:r>
              <a:rPr sz="1600" b="1" spc="-50" dirty="0">
                <a:latin typeface="Arial"/>
                <a:cs typeface="Arial"/>
              </a:rPr>
              <a:t> </a:t>
            </a:r>
            <a:r>
              <a:rPr sz="1600" b="1" dirty="0">
                <a:latin typeface="Arial"/>
                <a:cs typeface="Arial"/>
              </a:rPr>
              <a:t>be</a:t>
            </a:r>
            <a:r>
              <a:rPr sz="1600" b="1" spc="-50" dirty="0">
                <a:latin typeface="Arial"/>
                <a:cs typeface="Arial"/>
              </a:rPr>
              <a:t> </a:t>
            </a:r>
            <a:r>
              <a:rPr sz="1600" b="1" dirty="0">
                <a:latin typeface="Arial"/>
                <a:cs typeface="Arial"/>
              </a:rPr>
              <a:t>a</a:t>
            </a:r>
            <a:r>
              <a:rPr sz="1600" b="1" spc="-55" dirty="0">
                <a:latin typeface="Arial"/>
                <a:cs typeface="Arial"/>
              </a:rPr>
              <a:t> </a:t>
            </a:r>
            <a:r>
              <a:rPr sz="1600" b="1" dirty="0">
                <a:latin typeface="Arial"/>
                <a:cs typeface="Arial"/>
              </a:rPr>
              <a:t>good</a:t>
            </a:r>
            <a:r>
              <a:rPr sz="1600" b="1" spc="-45" dirty="0">
                <a:latin typeface="Arial"/>
                <a:cs typeface="Arial"/>
              </a:rPr>
              <a:t> </a:t>
            </a:r>
            <a:r>
              <a:rPr sz="1600" b="1" dirty="0">
                <a:latin typeface="Arial"/>
                <a:cs typeface="Arial"/>
              </a:rPr>
              <a:t>team</a:t>
            </a:r>
            <a:r>
              <a:rPr sz="1600" b="1" spc="-55" dirty="0">
                <a:latin typeface="Arial"/>
                <a:cs typeface="Arial"/>
              </a:rPr>
              <a:t> </a:t>
            </a:r>
            <a:r>
              <a:rPr sz="1600" b="1" spc="-20" dirty="0">
                <a:latin typeface="Arial"/>
                <a:cs typeface="Arial"/>
              </a:rPr>
              <a:t>player,</a:t>
            </a:r>
            <a:r>
              <a:rPr sz="1600" b="1" spc="-45" dirty="0">
                <a:latin typeface="Arial"/>
                <a:cs typeface="Arial"/>
              </a:rPr>
              <a:t> </a:t>
            </a:r>
            <a:r>
              <a:rPr sz="1600" b="1" dirty="0">
                <a:latin typeface="Arial"/>
                <a:cs typeface="Arial"/>
              </a:rPr>
              <a:t>as</a:t>
            </a:r>
            <a:r>
              <a:rPr sz="1600" b="1" spc="-45" dirty="0">
                <a:latin typeface="Arial"/>
                <a:cs typeface="Arial"/>
              </a:rPr>
              <a:t> </a:t>
            </a:r>
            <a:r>
              <a:rPr sz="1600" b="1" dirty="0">
                <a:latin typeface="Arial"/>
                <a:cs typeface="Arial"/>
              </a:rPr>
              <a:t>well</a:t>
            </a:r>
            <a:r>
              <a:rPr sz="1600" b="1" spc="-50" dirty="0">
                <a:latin typeface="Arial"/>
                <a:cs typeface="Arial"/>
              </a:rPr>
              <a:t> </a:t>
            </a:r>
            <a:r>
              <a:rPr sz="1600" b="1" dirty="0">
                <a:latin typeface="Arial"/>
                <a:cs typeface="Arial"/>
              </a:rPr>
              <a:t>as</a:t>
            </a:r>
            <a:r>
              <a:rPr sz="1600" b="1" spc="-55" dirty="0">
                <a:latin typeface="Arial"/>
                <a:cs typeface="Arial"/>
              </a:rPr>
              <a:t> </a:t>
            </a:r>
            <a:r>
              <a:rPr sz="1600" b="1" dirty="0">
                <a:latin typeface="Arial"/>
                <a:cs typeface="Arial"/>
              </a:rPr>
              <a:t>a</a:t>
            </a:r>
            <a:r>
              <a:rPr sz="1600" b="1" spc="-50" dirty="0">
                <a:latin typeface="Arial"/>
                <a:cs typeface="Arial"/>
              </a:rPr>
              <a:t> </a:t>
            </a:r>
            <a:r>
              <a:rPr sz="1600" b="1" dirty="0">
                <a:latin typeface="Arial"/>
                <a:cs typeface="Arial"/>
              </a:rPr>
              <a:t>leader</a:t>
            </a:r>
            <a:r>
              <a:rPr sz="1600" b="1" spc="-45" dirty="0">
                <a:latin typeface="Arial"/>
                <a:cs typeface="Arial"/>
              </a:rPr>
              <a:t> </a:t>
            </a:r>
            <a:r>
              <a:rPr sz="1600" b="1" spc="-25" dirty="0">
                <a:latin typeface="Arial"/>
                <a:cs typeface="Arial"/>
              </a:rPr>
              <a:t>of </a:t>
            </a:r>
            <a:r>
              <a:rPr sz="1600" b="1" dirty="0">
                <a:latin typeface="Arial"/>
                <a:cs typeface="Arial"/>
              </a:rPr>
              <a:t>people</a:t>
            </a:r>
            <a:r>
              <a:rPr sz="1600" b="1" spc="-65" dirty="0">
                <a:latin typeface="Arial"/>
                <a:cs typeface="Arial"/>
              </a:rPr>
              <a:t> </a:t>
            </a:r>
            <a:r>
              <a:rPr sz="1600" b="1" dirty="0">
                <a:latin typeface="Arial"/>
                <a:cs typeface="Arial"/>
              </a:rPr>
              <a:t>and</a:t>
            </a:r>
            <a:r>
              <a:rPr sz="1600" b="1" spc="-60" dirty="0">
                <a:latin typeface="Arial"/>
                <a:cs typeface="Arial"/>
              </a:rPr>
              <a:t> </a:t>
            </a:r>
            <a:r>
              <a:rPr sz="1600" b="1" dirty="0">
                <a:latin typeface="Arial"/>
                <a:cs typeface="Arial"/>
              </a:rPr>
              <a:t>lead</a:t>
            </a:r>
            <a:r>
              <a:rPr sz="1600" b="1" spc="-60" dirty="0">
                <a:latin typeface="Arial"/>
                <a:cs typeface="Arial"/>
              </a:rPr>
              <a:t> </a:t>
            </a:r>
            <a:r>
              <a:rPr sz="1600" b="1" dirty="0">
                <a:latin typeface="Arial"/>
                <a:cs typeface="Arial"/>
              </a:rPr>
              <a:t>by</a:t>
            </a:r>
            <a:r>
              <a:rPr sz="1600" b="1" spc="-60" dirty="0">
                <a:latin typeface="Arial"/>
                <a:cs typeface="Arial"/>
              </a:rPr>
              <a:t> </a:t>
            </a:r>
            <a:r>
              <a:rPr sz="1600" b="1" spc="-10" dirty="0">
                <a:latin typeface="Arial"/>
                <a:cs typeface="Arial"/>
              </a:rPr>
              <a:t>example.</a:t>
            </a:r>
            <a:endParaRPr sz="1600" dirty="0">
              <a:latin typeface="Arial"/>
              <a:cs typeface="Arial"/>
            </a:endParaRPr>
          </a:p>
        </p:txBody>
      </p:sp>
      <p:sp>
        <p:nvSpPr>
          <p:cNvPr id="12" name="object 12"/>
          <p:cNvSpPr txBox="1"/>
          <p:nvPr/>
        </p:nvSpPr>
        <p:spPr>
          <a:xfrm>
            <a:off x="439458" y="4038739"/>
            <a:ext cx="3587115" cy="269240"/>
          </a:xfrm>
          <a:prstGeom prst="rect">
            <a:avLst/>
          </a:prstGeom>
        </p:spPr>
        <p:txBody>
          <a:bodyPr vert="horz" wrap="square" lIns="0" tIns="12065" rIns="0" bIns="0" rtlCol="0">
            <a:spAutoFit/>
          </a:bodyPr>
          <a:lstStyle/>
          <a:p>
            <a:pPr marL="12700">
              <a:lnSpc>
                <a:spcPct val="100000"/>
              </a:lnSpc>
              <a:spcBef>
                <a:spcPts val="95"/>
              </a:spcBef>
            </a:pPr>
            <a:r>
              <a:rPr sz="1600" dirty="0">
                <a:latin typeface="Arial"/>
                <a:cs typeface="Arial"/>
              </a:rPr>
              <a:t>Sales</a:t>
            </a:r>
            <a:r>
              <a:rPr sz="1600" spc="-35" dirty="0">
                <a:latin typeface="Arial"/>
                <a:cs typeface="Arial"/>
              </a:rPr>
              <a:t> </a:t>
            </a:r>
            <a:r>
              <a:rPr sz="1600" spc="-10" dirty="0">
                <a:latin typeface="Arial"/>
                <a:cs typeface="Arial"/>
              </a:rPr>
              <a:t>Consultant,</a:t>
            </a:r>
            <a:r>
              <a:rPr sz="1600" spc="-35" dirty="0">
                <a:latin typeface="Arial"/>
                <a:cs typeface="Arial"/>
              </a:rPr>
              <a:t> </a:t>
            </a:r>
            <a:r>
              <a:rPr sz="1600" spc="-10" dirty="0">
                <a:latin typeface="Arial"/>
                <a:cs typeface="Arial"/>
              </a:rPr>
              <a:t>Pontefract,</a:t>
            </a:r>
            <a:r>
              <a:rPr sz="1600" spc="-40" dirty="0">
                <a:latin typeface="Arial"/>
                <a:cs typeface="Arial"/>
              </a:rPr>
              <a:t> </a:t>
            </a:r>
            <a:r>
              <a:rPr sz="1600" dirty="0">
                <a:latin typeface="Arial"/>
                <a:cs typeface="Arial"/>
              </a:rPr>
              <a:t>WF8</a:t>
            </a:r>
            <a:r>
              <a:rPr sz="1600" spc="-40" dirty="0">
                <a:latin typeface="Arial"/>
                <a:cs typeface="Arial"/>
              </a:rPr>
              <a:t> </a:t>
            </a:r>
            <a:r>
              <a:rPr sz="1600" spc="-25" dirty="0">
                <a:latin typeface="Arial"/>
                <a:cs typeface="Arial"/>
              </a:rPr>
              <a:t>4PR</a:t>
            </a:r>
            <a:endParaRPr sz="1600" dirty="0">
              <a:latin typeface="Arial"/>
              <a:cs typeface="Arial"/>
            </a:endParaRPr>
          </a:p>
        </p:txBody>
      </p:sp>
      <p:sp>
        <p:nvSpPr>
          <p:cNvPr id="13" name="object 13"/>
          <p:cNvSpPr txBox="1"/>
          <p:nvPr/>
        </p:nvSpPr>
        <p:spPr>
          <a:xfrm>
            <a:off x="439458" y="4288942"/>
            <a:ext cx="97790" cy="269240"/>
          </a:xfrm>
          <a:prstGeom prst="rect">
            <a:avLst/>
          </a:prstGeom>
        </p:spPr>
        <p:txBody>
          <a:bodyPr vert="horz" wrap="square" lIns="0" tIns="12065" rIns="0" bIns="0" rtlCol="0">
            <a:spAutoFit/>
          </a:bodyPr>
          <a:lstStyle/>
          <a:p>
            <a:pPr marL="12700">
              <a:lnSpc>
                <a:spcPct val="100000"/>
              </a:lnSpc>
              <a:spcBef>
                <a:spcPts val="95"/>
              </a:spcBef>
            </a:pPr>
            <a:r>
              <a:rPr sz="1600" spc="5" dirty="0">
                <a:latin typeface="Arial"/>
                <a:cs typeface="Arial"/>
              </a:rPr>
              <a:t>•</a:t>
            </a:r>
            <a:endParaRPr sz="1600">
              <a:latin typeface="Arial"/>
              <a:cs typeface="Arial"/>
            </a:endParaRPr>
          </a:p>
        </p:txBody>
      </p:sp>
      <p:sp>
        <p:nvSpPr>
          <p:cNvPr id="14" name="object 14"/>
          <p:cNvSpPr txBox="1"/>
          <p:nvPr/>
        </p:nvSpPr>
        <p:spPr>
          <a:xfrm>
            <a:off x="782180" y="4323143"/>
            <a:ext cx="2629535" cy="269240"/>
          </a:xfrm>
          <a:prstGeom prst="rect">
            <a:avLst/>
          </a:prstGeom>
        </p:spPr>
        <p:txBody>
          <a:bodyPr vert="horz" wrap="square" lIns="0" tIns="12065" rIns="0" bIns="0" rtlCol="0">
            <a:spAutoFit/>
          </a:bodyPr>
          <a:lstStyle/>
          <a:p>
            <a:pPr marL="12700">
              <a:lnSpc>
                <a:spcPct val="100000"/>
              </a:lnSpc>
              <a:spcBef>
                <a:spcPts val="95"/>
              </a:spcBef>
            </a:pPr>
            <a:r>
              <a:rPr sz="1600" b="1" dirty="0">
                <a:latin typeface="Arial"/>
                <a:cs typeface="Arial"/>
              </a:rPr>
              <a:t>Work</a:t>
            </a:r>
            <a:r>
              <a:rPr sz="1600" b="1" spc="-55" dirty="0">
                <a:latin typeface="Arial"/>
                <a:cs typeface="Arial"/>
              </a:rPr>
              <a:t> </a:t>
            </a:r>
            <a:r>
              <a:rPr sz="1600" b="1" dirty="0">
                <a:latin typeface="Arial"/>
                <a:cs typeface="Arial"/>
              </a:rPr>
              <a:t>well</a:t>
            </a:r>
            <a:r>
              <a:rPr sz="1600" b="1" spc="-45" dirty="0">
                <a:latin typeface="Arial"/>
                <a:cs typeface="Arial"/>
              </a:rPr>
              <a:t> </a:t>
            </a:r>
            <a:r>
              <a:rPr sz="1600" b="1" dirty="0">
                <a:latin typeface="Arial"/>
                <a:cs typeface="Arial"/>
              </a:rPr>
              <a:t>as</a:t>
            </a:r>
            <a:r>
              <a:rPr sz="1600" b="1" spc="-40" dirty="0">
                <a:latin typeface="Arial"/>
                <a:cs typeface="Arial"/>
              </a:rPr>
              <a:t> </a:t>
            </a:r>
            <a:r>
              <a:rPr sz="1600" b="1" dirty="0">
                <a:latin typeface="Arial"/>
                <a:cs typeface="Arial"/>
              </a:rPr>
              <a:t>part</a:t>
            </a:r>
            <a:r>
              <a:rPr sz="1600" b="1" spc="-50" dirty="0">
                <a:latin typeface="Arial"/>
                <a:cs typeface="Arial"/>
              </a:rPr>
              <a:t> </a:t>
            </a:r>
            <a:r>
              <a:rPr sz="1600" b="1" dirty="0">
                <a:latin typeface="Arial"/>
                <a:cs typeface="Arial"/>
              </a:rPr>
              <a:t>of</a:t>
            </a:r>
            <a:r>
              <a:rPr sz="1600" b="1" spc="-45" dirty="0">
                <a:latin typeface="Arial"/>
                <a:cs typeface="Arial"/>
              </a:rPr>
              <a:t> </a:t>
            </a:r>
            <a:r>
              <a:rPr sz="1600" b="1" dirty="0">
                <a:latin typeface="Arial"/>
                <a:cs typeface="Arial"/>
              </a:rPr>
              <a:t>a</a:t>
            </a:r>
            <a:r>
              <a:rPr sz="1600" b="1" spc="-50" dirty="0">
                <a:latin typeface="Arial"/>
                <a:cs typeface="Arial"/>
              </a:rPr>
              <a:t> </a:t>
            </a:r>
            <a:r>
              <a:rPr sz="1600" b="1" spc="-20" dirty="0">
                <a:latin typeface="Arial"/>
                <a:cs typeface="Arial"/>
              </a:rPr>
              <a:t>team</a:t>
            </a:r>
            <a:endParaRPr sz="1600" dirty="0">
              <a:latin typeface="Arial"/>
              <a:cs typeface="Arial"/>
            </a:endParaRPr>
          </a:p>
        </p:txBody>
      </p:sp>
      <p:sp>
        <p:nvSpPr>
          <p:cNvPr id="15" name="object 15"/>
          <p:cNvSpPr txBox="1"/>
          <p:nvPr/>
        </p:nvSpPr>
        <p:spPr>
          <a:xfrm>
            <a:off x="439458" y="4850180"/>
            <a:ext cx="4898390" cy="269240"/>
          </a:xfrm>
          <a:prstGeom prst="rect">
            <a:avLst/>
          </a:prstGeom>
        </p:spPr>
        <p:txBody>
          <a:bodyPr vert="horz" wrap="square" lIns="0" tIns="12065" rIns="0" bIns="0" rtlCol="0">
            <a:spAutoFit/>
          </a:bodyPr>
          <a:lstStyle/>
          <a:p>
            <a:pPr marL="12700">
              <a:lnSpc>
                <a:spcPct val="100000"/>
              </a:lnSpc>
              <a:spcBef>
                <a:spcPts val="95"/>
              </a:spcBef>
            </a:pPr>
            <a:r>
              <a:rPr sz="1600" dirty="0">
                <a:latin typeface="Arial"/>
                <a:cs typeface="Arial"/>
              </a:rPr>
              <a:t>Research</a:t>
            </a:r>
            <a:r>
              <a:rPr sz="1600" spc="-60" dirty="0">
                <a:latin typeface="Arial"/>
                <a:cs typeface="Arial"/>
              </a:rPr>
              <a:t> </a:t>
            </a:r>
            <a:r>
              <a:rPr sz="1600" dirty="0">
                <a:latin typeface="Arial"/>
                <a:cs typeface="Arial"/>
              </a:rPr>
              <a:t>and</a:t>
            </a:r>
            <a:r>
              <a:rPr sz="1600" spc="-60" dirty="0">
                <a:latin typeface="Arial"/>
                <a:cs typeface="Arial"/>
              </a:rPr>
              <a:t> </a:t>
            </a:r>
            <a:r>
              <a:rPr sz="1600" spc="-10" dirty="0">
                <a:latin typeface="Arial"/>
                <a:cs typeface="Arial"/>
              </a:rPr>
              <a:t>Knowledge</a:t>
            </a:r>
            <a:r>
              <a:rPr sz="1600" spc="-80" dirty="0">
                <a:latin typeface="Arial"/>
                <a:cs typeface="Arial"/>
              </a:rPr>
              <a:t> </a:t>
            </a:r>
            <a:r>
              <a:rPr sz="1600" spc="-10" dirty="0">
                <a:latin typeface="Arial"/>
                <a:cs typeface="Arial"/>
              </a:rPr>
              <a:t>Transfer</a:t>
            </a:r>
            <a:r>
              <a:rPr sz="1600" spc="-65" dirty="0">
                <a:latin typeface="Arial"/>
                <a:cs typeface="Arial"/>
              </a:rPr>
              <a:t> </a:t>
            </a:r>
            <a:r>
              <a:rPr sz="1600" spc="-20" dirty="0">
                <a:latin typeface="Arial"/>
                <a:cs typeface="Arial"/>
              </a:rPr>
              <a:t>Officer,</a:t>
            </a:r>
            <a:r>
              <a:rPr sz="1600" spc="-55" dirty="0">
                <a:latin typeface="Arial"/>
                <a:cs typeface="Arial"/>
              </a:rPr>
              <a:t> </a:t>
            </a:r>
            <a:r>
              <a:rPr sz="1600" dirty="0">
                <a:latin typeface="Arial"/>
                <a:cs typeface="Arial"/>
              </a:rPr>
              <a:t>UoB,</a:t>
            </a:r>
            <a:r>
              <a:rPr sz="1600" spc="-60" dirty="0">
                <a:latin typeface="Arial"/>
                <a:cs typeface="Arial"/>
              </a:rPr>
              <a:t> </a:t>
            </a:r>
            <a:r>
              <a:rPr sz="1600" spc="-10" dirty="0">
                <a:latin typeface="Arial"/>
                <a:cs typeface="Arial"/>
              </a:rPr>
              <a:t>Here!</a:t>
            </a:r>
            <a:endParaRPr sz="1600" dirty="0">
              <a:latin typeface="Arial"/>
              <a:cs typeface="Arial"/>
            </a:endParaRPr>
          </a:p>
        </p:txBody>
      </p:sp>
      <p:sp>
        <p:nvSpPr>
          <p:cNvPr id="16" name="object 16"/>
          <p:cNvSpPr txBox="1"/>
          <p:nvPr/>
        </p:nvSpPr>
        <p:spPr>
          <a:xfrm>
            <a:off x="439458" y="5100383"/>
            <a:ext cx="97790" cy="269240"/>
          </a:xfrm>
          <a:prstGeom prst="rect">
            <a:avLst/>
          </a:prstGeom>
        </p:spPr>
        <p:txBody>
          <a:bodyPr vert="horz" wrap="square" lIns="0" tIns="12065" rIns="0" bIns="0" rtlCol="0">
            <a:spAutoFit/>
          </a:bodyPr>
          <a:lstStyle/>
          <a:p>
            <a:pPr marL="12700">
              <a:lnSpc>
                <a:spcPct val="100000"/>
              </a:lnSpc>
              <a:spcBef>
                <a:spcPts val="95"/>
              </a:spcBef>
            </a:pPr>
            <a:r>
              <a:rPr sz="1600" spc="5" dirty="0">
                <a:latin typeface="Arial"/>
                <a:cs typeface="Arial"/>
              </a:rPr>
              <a:t>•</a:t>
            </a:r>
            <a:endParaRPr sz="1600">
              <a:latin typeface="Arial"/>
              <a:cs typeface="Arial"/>
            </a:endParaRPr>
          </a:p>
        </p:txBody>
      </p:sp>
      <p:sp>
        <p:nvSpPr>
          <p:cNvPr id="17" name="object 17"/>
          <p:cNvSpPr txBox="1"/>
          <p:nvPr/>
        </p:nvSpPr>
        <p:spPr>
          <a:xfrm>
            <a:off x="838339" y="5134940"/>
            <a:ext cx="7272020" cy="269240"/>
          </a:xfrm>
          <a:prstGeom prst="rect">
            <a:avLst/>
          </a:prstGeom>
        </p:spPr>
        <p:txBody>
          <a:bodyPr vert="horz" wrap="square" lIns="0" tIns="12065" rIns="0" bIns="0" rtlCol="0">
            <a:spAutoFit/>
          </a:bodyPr>
          <a:lstStyle/>
          <a:p>
            <a:pPr marL="12700">
              <a:lnSpc>
                <a:spcPct val="100000"/>
              </a:lnSpc>
              <a:spcBef>
                <a:spcPts val="95"/>
              </a:spcBef>
            </a:pPr>
            <a:r>
              <a:rPr sz="1600" b="1" dirty="0">
                <a:latin typeface="Arial"/>
                <a:cs typeface="Arial"/>
              </a:rPr>
              <a:t>Strong</a:t>
            </a:r>
            <a:r>
              <a:rPr sz="1600" b="1" spc="-80" dirty="0">
                <a:latin typeface="Arial"/>
                <a:cs typeface="Arial"/>
              </a:rPr>
              <a:t> </a:t>
            </a:r>
            <a:r>
              <a:rPr sz="1600" b="1" spc="-20" dirty="0">
                <a:latin typeface="Arial"/>
                <a:cs typeface="Arial"/>
              </a:rPr>
              <a:t>team-</a:t>
            </a:r>
            <a:r>
              <a:rPr sz="1600" b="1" dirty="0">
                <a:latin typeface="Arial"/>
                <a:cs typeface="Arial"/>
              </a:rPr>
              <a:t>working</a:t>
            </a:r>
            <a:r>
              <a:rPr sz="1600" b="1" spc="-75" dirty="0">
                <a:latin typeface="Arial"/>
                <a:cs typeface="Arial"/>
              </a:rPr>
              <a:t> </a:t>
            </a:r>
            <a:r>
              <a:rPr sz="1600" b="1" dirty="0">
                <a:latin typeface="Arial"/>
                <a:cs typeface="Arial"/>
              </a:rPr>
              <a:t>skills,</a:t>
            </a:r>
            <a:r>
              <a:rPr sz="1600" b="1" spc="-70" dirty="0">
                <a:latin typeface="Arial"/>
                <a:cs typeface="Arial"/>
              </a:rPr>
              <a:t> </a:t>
            </a:r>
            <a:r>
              <a:rPr sz="1600" b="1" dirty="0">
                <a:latin typeface="Arial"/>
                <a:cs typeface="Arial"/>
              </a:rPr>
              <a:t>strong</a:t>
            </a:r>
            <a:r>
              <a:rPr sz="1600" b="1" spc="-80" dirty="0">
                <a:latin typeface="Arial"/>
                <a:cs typeface="Arial"/>
              </a:rPr>
              <a:t> </a:t>
            </a:r>
            <a:r>
              <a:rPr sz="1600" b="1" spc="-10" dirty="0">
                <a:latin typeface="Arial"/>
                <a:cs typeface="Arial"/>
              </a:rPr>
              <a:t>interpersonal</a:t>
            </a:r>
            <a:r>
              <a:rPr sz="1600" b="1" spc="-65" dirty="0">
                <a:latin typeface="Arial"/>
                <a:cs typeface="Arial"/>
              </a:rPr>
              <a:t> </a:t>
            </a:r>
            <a:r>
              <a:rPr sz="1600" b="1" dirty="0">
                <a:latin typeface="Arial"/>
                <a:cs typeface="Arial"/>
              </a:rPr>
              <a:t>and</a:t>
            </a:r>
            <a:r>
              <a:rPr sz="1600" b="1" spc="-70" dirty="0">
                <a:latin typeface="Arial"/>
                <a:cs typeface="Arial"/>
              </a:rPr>
              <a:t> </a:t>
            </a:r>
            <a:r>
              <a:rPr sz="1600" b="1" spc="-10" dirty="0">
                <a:latin typeface="Arial"/>
                <a:cs typeface="Arial"/>
              </a:rPr>
              <a:t>communication</a:t>
            </a:r>
            <a:r>
              <a:rPr sz="1600" b="1" spc="-65" dirty="0">
                <a:latin typeface="Arial"/>
                <a:cs typeface="Arial"/>
              </a:rPr>
              <a:t> </a:t>
            </a:r>
            <a:r>
              <a:rPr sz="1600" b="1" spc="-10" dirty="0">
                <a:latin typeface="Arial"/>
                <a:cs typeface="Arial"/>
              </a:rPr>
              <a:t>skills.</a:t>
            </a:r>
            <a:endParaRPr sz="1600" dirty="0">
              <a:latin typeface="Arial"/>
              <a:cs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7D4D9E-8937-1324-F149-67FCBAD85261}"/>
            </a:ext>
          </a:extLst>
        </p:cNvPr>
        <p:cNvGrpSpPr/>
        <p:nvPr/>
      </p:nvGrpSpPr>
      <p:grpSpPr>
        <a:xfrm>
          <a:off x="0" y="0"/>
          <a:ext cx="0" cy="0"/>
          <a:chOff x="0" y="0"/>
          <a:chExt cx="0" cy="0"/>
        </a:xfrm>
      </p:grpSpPr>
      <p:sp>
        <p:nvSpPr>
          <p:cNvPr id="4" name="object 4">
            <a:extLst>
              <a:ext uri="{FF2B5EF4-FFF2-40B4-BE49-F238E27FC236}">
                <a16:creationId xmlns:a16="http://schemas.microsoft.com/office/drawing/2014/main" id="{00DCF7D9-4A51-31EB-7BFA-4E50C09DC941}"/>
              </a:ext>
            </a:extLst>
          </p:cNvPr>
          <p:cNvSpPr txBox="1"/>
          <p:nvPr/>
        </p:nvSpPr>
        <p:spPr>
          <a:xfrm>
            <a:off x="233363" y="762000"/>
            <a:ext cx="8605837" cy="1785104"/>
          </a:xfrm>
          <a:prstGeom prst="rect">
            <a:avLst/>
          </a:prstGeom>
        </p:spPr>
        <p:txBody>
          <a:bodyPr vert="horz" wrap="square" lIns="0" tIns="93980" rIns="0" bIns="0" rtlCol="0">
            <a:spAutoFit/>
          </a:bodyPr>
          <a:lstStyle/>
          <a:p>
            <a:pPr marL="37465">
              <a:lnSpc>
                <a:spcPct val="150000"/>
              </a:lnSpc>
              <a:tabLst>
                <a:tab pos="381000" algn="l"/>
                <a:tab pos="381635" algn="l"/>
              </a:tabLst>
            </a:pPr>
            <a:r>
              <a:rPr lang="en-GB" sz="2400" dirty="0">
                <a:latin typeface="Arial" panose="020B0604020202020204" pitchFamily="34" charset="0"/>
                <a:cs typeface="Arial" panose="020B0604020202020204" pitchFamily="34" charset="0"/>
              </a:rPr>
              <a:t>Teamwork is incredibly valuable in a group setting for several reasons:</a:t>
            </a:r>
          </a:p>
          <a:p>
            <a:pPr marL="381000" indent="-343535">
              <a:lnSpc>
                <a:spcPct val="100000"/>
              </a:lnSpc>
              <a:spcBef>
                <a:spcPts val="740"/>
              </a:spcBef>
              <a:buChar char="•"/>
              <a:tabLst>
                <a:tab pos="381000" algn="l"/>
                <a:tab pos="381635" algn="l"/>
              </a:tabLst>
            </a:pPr>
            <a:endParaRPr sz="3200" dirty="0">
              <a:latin typeface="Arial"/>
              <a:cs typeface="Arial"/>
            </a:endParaRPr>
          </a:p>
        </p:txBody>
      </p:sp>
      <p:sp>
        <p:nvSpPr>
          <p:cNvPr id="7" name="object 2">
            <a:extLst>
              <a:ext uri="{FF2B5EF4-FFF2-40B4-BE49-F238E27FC236}">
                <a16:creationId xmlns:a16="http://schemas.microsoft.com/office/drawing/2014/main" id="{3A7A461E-6B5C-F42E-5190-BB926192D00D}"/>
              </a:ext>
            </a:extLst>
          </p:cNvPr>
          <p:cNvSpPr txBox="1">
            <a:spLocks noGrp="1"/>
          </p:cNvSpPr>
          <p:nvPr>
            <p:ph type="title"/>
          </p:nvPr>
        </p:nvSpPr>
        <p:spPr>
          <a:xfrm>
            <a:off x="233363" y="204788"/>
            <a:ext cx="9039225" cy="936154"/>
          </a:xfrm>
          <a:prstGeom prst="rect">
            <a:avLst/>
          </a:prstGeom>
        </p:spPr>
        <p:txBody>
          <a:bodyPr vert="horz" wrap="square" lIns="0" tIns="12700" rIns="0" bIns="0" rtlCol="0">
            <a:spAutoFit/>
          </a:bodyPr>
          <a:lstStyle/>
          <a:p>
            <a:pPr marL="38100">
              <a:lnSpc>
                <a:spcPct val="100000"/>
              </a:lnSpc>
              <a:spcBef>
                <a:spcPts val="100"/>
              </a:spcBef>
            </a:pPr>
            <a:r>
              <a:rPr lang="en-GB" dirty="0"/>
              <a:t>Value of Teamwork in a group</a:t>
            </a:r>
            <a:br>
              <a:rPr lang="en-GB" dirty="0"/>
            </a:br>
            <a:endParaRPr sz="4500" baseline="24074" dirty="0"/>
          </a:p>
        </p:txBody>
      </p:sp>
      <p:pic>
        <p:nvPicPr>
          <p:cNvPr id="3" name="Picture 2">
            <a:extLst>
              <a:ext uri="{FF2B5EF4-FFF2-40B4-BE49-F238E27FC236}">
                <a16:creationId xmlns:a16="http://schemas.microsoft.com/office/drawing/2014/main" id="{456E8024-5174-94B4-775A-FDAA818C5726}"/>
              </a:ext>
            </a:extLst>
          </p:cNvPr>
          <p:cNvPicPr>
            <a:picLocks noChangeAspect="1"/>
          </p:cNvPicPr>
          <p:nvPr/>
        </p:nvPicPr>
        <p:blipFill>
          <a:blip r:embed="rId2"/>
          <a:stretch>
            <a:fillRect/>
          </a:stretch>
        </p:blipFill>
        <p:spPr>
          <a:xfrm>
            <a:off x="1752600" y="1589669"/>
            <a:ext cx="6156000" cy="3678662"/>
          </a:xfrm>
          <a:prstGeom prst="rect">
            <a:avLst/>
          </a:prstGeom>
          <a:ln>
            <a:solidFill>
              <a:srgbClr val="00B050"/>
            </a:solidFill>
          </a:ln>
        </p:spPr>
      </p:pic>
    </p:spTree>
    <p:extLst>
      <p:ext uri="{BB962C8B-B14F-4D97-AF65-F5344CB8AC3E}">
        <p14:creationId xmlns:p14="http://schemas.microsoft.com/office/powerpoint/2010/main" val="40757724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6AF5B7-56C7-6E8E-9A9E-753A5173D04F}"/>
            </a:ext>
          </a:extLst>
        </p:cNvPr>
        <p:cNvGrpSpPr/>
        <p:nvPr/>
      </p:nvGrpSpPr>
      <p:grpSpPr>
        <a:xfrm>
          <a:off x="0" y="0"/>
          <a:ext cx="0" cy="0"/>
          <a:chOff x="0" y="0"/>
          <a:chExt cx="0" cy="0"/>
        </a:xfrm>
      </p:grpSpPr>
      <p:sp>
        <p:nvSpPr>
          <p:cNvPr id="4" name="object 4">
            <a:extLst>
              <a:ext uri="{FF2B5EF4-FFF2-40B4-BE49-F238E27FC236}">
                <a16:creationId xmlns:a16="http://schemas.microsoft.com/office/drawing/2014/main" id="{3ACAE2EE-D843-54C2-5C67-F320DE90371C}"/>
              </a:ext>
            </a:extLst>
          </p:cNvPr>
          <p:cNvSpPr txBox="1"/>
          <p:nvPr/>
        </p:nvSpPr>
        <p:spPr>
          <a:xfrm>
            <a:off x="233363" y="990580"/>
            <a:ext cx="8605837" cy="5847755"/>
          </a:xfrm>
          <a:prstGeom prst="rect">
            <a:avLst/>
          </a:prstGeom>
        </p:spPr>
        <p:txBody>
          <a:bodyPr vert="horz" wrap="square" lIns="0" tIns="93980" rIns="0" bIns="0" rtlCol="0">
            <a:spAutoFit/>
          </a:bodyPr>
          <a:lstStyle/>
          <a:p>
            <a:pPr>
              <a:lnSpc>
                <a:spcPct val="150000"/>
              </a:lnSpc>
            </a:pPr>
            <a:r>
              <a:rPr lang="en-GB" sz="2000" b="1" dirty="0">
                <a:latin typeface="Arial" panose="020B0604020202020204" pitchFamily="34" charset="0"/>
                <a:cs typeface="Arial" panose="020B0604020202020204" pitchFamily="34" charset="0"/>
              </a:rPr>
              <a:t>1) Enhanced Problem-Solving</a:t>
            </a:r>
          </a:p>
          <a:p>
            <a:pPr marL="342900" indent="-342900">
              <a:lnSpc>
                <a:spcPct val="15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When a group of people collaborates, they bring a variety of perspectives and experiences to the table. </a:t>
            </a:r>
          </a:p>
          <a:p>
            <a:pPr marL="342900" indent="-342900">
              <a:lnSpc>
                <a:spcPct val="15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This diversity can lead to more innovative solutions because team members can approach problems from different angles.</a:t>
            </a:r>
          </a:p>
          <a:p>
            <a:pPr>
              <a:lnSpc>
                <a:spcPct val="150000"/>
              </a:lnSpc>
            </a:pPr>
            <a:r>
              <a:rPr lang="en-GB" sz="2000" b="1" dirty="0">
                <a:latin typeface="Arial" panose="020B0604020202020204" pitchFamily="34" charset="0"/>
                <a:cs typeface="Arial" panose="020B0604020202020204" pitchFamily="34" charset="0"/>
              </a:rPr>
              <a:t>2. Increased Efficiency</a:t>
            </a:r>
          </a:p>
          <a:p>
            <a:pPr marL="342900" indent="-342900">
              <a:lnSpc>
                <a:spcPct val="15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In a team, tasks can be divided based on each member's strengths and expertise. </a:t>
            </a:r>
          </a:p>
          <a:p>
            <a:pPr marL="342900" indent="-342900">
              <a:lnSpc>
                <a:spcPct val="15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This division of labour allows the group to tackle multiple aspects of a project simultaneously, significantly speeding up the process.</a:t>
            </a:r>
          </a:p>
          <a:p>
            <a:pPr marL="342900" indent="-342900">
              <a:lnSpc>
                <a:spcPct val="150000"/>
              </a:lnSpc>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a:p>
            <a:pPr marL="381000" indent="-343535">
              <a:lnSpc>
                <a:spcPct val="100000"/>
              </a:lnSpc>
              <a:spcBef>
                <a:spcPts val="740"/>
              </a:spcBef>
              <a:buChar char="•"/>
              <a:tabLst>
                <a:tab pos="381000" algn="l"/>
                <a:tab pos="381635" algn="l"/>
              </a:tabLst>
            </a:pPr>
            <a:endParaRPr sz="3200" dirty="0">
              <a:latin typeface="Arial"/>
              <a:cs typeface="Arial"/>
            </a:endParaRPr>
          </a:p>
        </p:txBody>
      </p:sp>
      <p:sp>
        <p:nvSpPr>
          <p:cNvPr id="7" name="object 2">
            <a:extLst>
              <a:ext uri="{FF2B5EF4-FFF2-40B4-BE49-F238E27FC236}">
                <a16:creationId xmlns:a16="http://schemas.microsoft.com/office/drawing/2014/main" id="{6D012C68-C233-C37B-6393-884EEEBCC349}"/>
              </a:ext>
            </a:extLst>
          </p:cNvPr>
          <p:cNvSpPr txBox="1">
            <a:spLocks noGrp="1"/>
          </p:cNvSpPr>
          <p:nvPr>
            <p:ph type="title"/>
          </p:nvPr>
        </p:nvSpPr>
        <p:spPr>
          <a:xfrm>
            <a:off x="233363" y="204788"/>
            <a:ext cx="9039225" cy="936154"/>
          </a:xfrm>
          <a:prstGeom prst="rect">
            <a:avLst/>
          </a:prstGeom>
        </p:spPr>
        <p:txBody>
          <a:bodyPr vert="horz" wrap="square" lIns="0" tIns="12700" rIns="0" bIns="0" rtlCol="0">
            <a:spAutoFit/>
          </a:bodyPr>
          <a:lstStyle/>
          <a:p>
            <a:pPr marL="38100">
              <a:lnSpc>
                <a:spcPct val="100000"/>
              </a:lnSpc>
              <a:spcBef>
                <a:spcPts val="100"/>
              </a:spcBef>
            </a:pPr>
            <a:r>
              <a:rPr lang="en-GB" dirty="0"/>
              <a:t>Value of Teamwork in a group</a:t>
            </a:r>
            <a:br>
              <a:rPr lang="en-GB" dirty="0"/>
            </a:br>
            <a:endParaRPr sz="4500" baseline="24074" dirty="0"/>
          </a:p>
        </p:txBody>
      </p:sp>
    </p:spTree>
    <p:extLst>
      <p:ext uri="{BB962C8B-B14F-4D97-AF65-F5344CB8AC3E}">
        <p14:creationId xmlns:p14="http://schemas.microsoft.com/office/powerpoint/2010/main" val="14998200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BEFFF3-FBAC-0E30-FD42-5839E41D283B}"/>
            </a:ext>
          </a:extLst>
        </p:cNvPr>
        <p:cNvGrpSpPr/>
        <p:nvPr/>
      </p:nvGrpSpPr>
      <p:grpSpPr>
        <a:xfrm>
          <a:off x="0" y="0"/>
          <a:ext cx="0" cy="0"/>
          <a:chOff x="0" y="0"/>
          <a:chExt cx="0" cy="0"/>
        </a:xfrm>
      </p:grpSpPr>
      <p:sp>
        <p:nvSpPr>
          <p:cNvPr id="4" name="object 4">
            <a:extLst>
              <a:ext uri="{FF2B5EF4-FFF2-40B4-BE49-F238E27FC236}">
                <a16:creationId xmlns:a16="http://schemas.microsoft.com/office/drawing/2014/main" id="{614A348B-0B31-0D6C-4274-C781188113FD}"/>
              </a:ext>
            </a:extLst>
          </p:cNvPr>
          <p:cNvSpPr txBox="1"/>
          <p:nvPr/>
        </p:nvSpPr>
        <p:spPr>
          <a:xfrm>
            <a:off x="233363" y="762000"/>
            <a:ext cx="8605837" cy="5109091"/>
          </a:xfrm>
          <a:prstGeom prst="rect">
            <a:avLst/>
          </a:prstGeom>
        </p:spPr>
        <p:txBody>
          <a:bodyPr vert="horz" wrap="square" lIns="0" tIns="93980" rIns="0" bIns="0" rtlCol="0">
            <a:spAutoFit/>
          </a:bodyPr>
          <a:lstStyle/>
          <a:p>
            <a:pPr>
              <a:lnSpc>
                <a:spcPct val="150000"/>
              </a:lnSpc>
            </a:pPr>
            <a:r>
              <a:rPr lang="en-GB" sz="2400" b="1" dirty="0">
                <a:latin typeface="Arial" panose="020B0604020202020204" pitchFamily="34" charset="0"/>
                <a:cs typeface="Arial" panose="020B0604020202020204" pitchFamily="34" charset="0"/>
              </a:rPr>
              <a:t>3) Shared Responsibility</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Teamwork distributes the workload among all members, which helps prevent burnout and reduces stress. </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When responsibilities are shared, no single person feels overwhelmed by the task at hand. </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This shared responsibility also fosters a sense of accountability, as each member knows their contribution is crucial to the team's success.</a:t>
            </a:r>
          </a:p>
          <a:p>
            <a:pPr marL="381000" indent="-343535">
              <a:lnSpc>
                <a:spcPct val="100000"/>
              </a:lnSpc>
              <a:spcBef>
                <a:spcPts val="740"/>
              </a:spcBef>
              <a:buChar char="•"/>
              <a:tabLst>
                <a:tab pos="381000" algn="l"/>
                <a:tab pos="381635" algn="l"/>
              </a:tabLst>
            </a:pPr>
            <a:endParaRPr sz="3200" dirty="0">
              <a:latin typeface="Arial"/>
              <a:cs typeface="Arial"/>
            </a:endParaRPr>
          </a:p>
        </p:txBody>
      </p:sp>
      <p:sp>
        <p:nvSpPr>
          <p:cNvPr id="7" name="object 2">
            <a:extLst>
              <a:ext uri="{FF2B5EF4-FFF2-40B4-BE49-F238E27FC236}">
                <a16:creationId xmlns:a16="http://schemas.microsoft.com/office/drawing/2014/main" id="{F2DC48D6-D994-C9E5-6C71-FDE3E92905A4}"/>
              </a:ext>
            </a:extLst>
          </p:cNvPr>
          <p:cNvSpPr txBox="1">
            <a:spLocks noGrp="1"/>
          </p:cNvSpPr>
          <p:nvPr>
            <p:ph type="title"/>
          </p:nvPr>
        </p:nvSpPr>
        <p:spPr>
          <a:xfrm>
            <a:off x="233363" y="204788"/>
            <a:ext cx="9039225" cy="936154"/>
          </a:xfrm>
          <a:prstGeom prst="rect">
            <a:avLst/>
          </a:prstGeom>
        </p:spPr>
        <p:txBody>
          <a:bodyPr vert="horz" wrap="square" lIns="0" tIns="12700" rIns="0" bIns="0" rtlCol="0">
            <a:spAutoFit/>
          </a:bodyPr>
          <a:lstStyle/>
          <a:p>
            <a:pPr marL="38100">
              <a:lnSpc>
                <a:spcPct val="100000"/>
              </a:lnSpc>
              <a:spcBef>
                <a:spcPts val="100"/>
              </a:spcBef>
            </a:pPr>
            <a:r>
              <a:rPr lang="en-GB" dirty="0"/>
              <a:t>Value of Teamwork in a group</a:t>
            </a:r>
            <a:br>
              <a:rPr lang="en-GB" dirty="0"/>
            </a:br>
            <a:endParaRPr sz="4500" baseline="24074" dirty="0"/>
          </a:p>
        </p:txBody>
      </p:sp>
    </p:spTree>
    <p:extLst>
      <p:ext uri="{BB962C8B-B14F-4D97-AF65-F5344CB8AC3E}">
        <p14:creationId xmlns:p14="http://schemas.microsoft.com/office/powerpoint/2010/main" val="11753477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FB855C-7CEF-E2FC-DA3F-C9C84B3C2815}"/>
            </a:ext>
          </a:extLst>
        </p:cNvPr>
        <p:cNvGrpSpPr/>
        <p:nvPr/>
      </p:nvGrpSpPr>
      <p:grpSpPr>
        <a:xfrm>
          <a:off x="0" y="0"/>
          <a:ext cx="0" cy="0"/>
          <a:chOff x="0" y="0"/>
          <a:chExt cx="0" cy="0"/>
        </a:xfrm>
      </p:grpSpPr>
      <p:sp>
        <p:nvSpPr>
          <p:cNvPr id="4" name="object 4">
            <a:extLst>
              <a:ext uri="{FF2B5EF4-FFF2-40B4-BE49-F238E27FC236}">
                <a16:creationId xmlns:a16="http://schemas.microsoft.com/office/drawing/2014/main" id="{1502B59C-E461-33DE-2648-4E278F9AD74D}"/>
              </a:ext>
            </a:extLst>
          </p:cNvPr>
          <p:cNvSpPr txBox="1"/>
          <p:nvPr/>
        </p:nvSpPr>
        <p:spPr>
          <a:xfrm>
            <a:off x="233363" y="762000"/>
            <a:ext cx="8605837" cy="3447098"/>
          </a:xfrm>
          <a:prstGeom prst="rect">
            <a:avLst/>
          </a:prstGeom>
        </p:spPr>
        <p:txBody>
          <a:bodyPr vert="horz" wrap="square" lIns="0" tIns="93980" rIns="0" bIns="0" rtlCol="0">
            <a:spAutoFit/>
          </a:bodyPr>
          <a:lstStyle/>
          <a:p>
            <a:pPr>
              <a:lnSpc>
                <a:spcPct val="150000"/>
              </a:lnSpc>
            </a:pPr>
            <a:r>
              <a:rPr lang="en-GB" sz="2400" b="1" dirty="0">
                <a:latin typeface="Arial" panose="020B0604020202020204" pitchFamily="34" charset="0"/>
                <a:cs typeface="Arial" panose="020B0604020202020204" pitchFamily="34" charset="0"/>
              </a:rPr>
              <a:t>4) Learning Opportunities</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Working in a team provides a platform for continuous learning.</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Team members can share their knowledge and skills, helping each other grow professionally. </a:t>
            </a:r>
          </a:p>
          <a:p>
            <a:pPr marL="381000" indent="-343535">
              <a:lnSpc>
                <a:spcPct val="100000"/>
              </a:lnSpc>
              <a:spcBef>
                <a:spcPts val="740"/>
              </a:spcBef>
              <a:buChar char="•"/>
              <a:tabLst>
                <a:tab pos="381000" algn="l"/>
                <a:tab pos="381635" algn="l"/>
              </a:tabLst>
            </a:pPr>
            <a:endParaRPr sz="3200" dirty="0">
              <a:latin typeface="Arial"/>
              <a:cs typeface="Arial"/>
            </a:endParaRPr>
          </a:p>
        </p:txBody>
      </p:sp>
      <p:sp>
        <p:nvSpPr>
          <p:cNvPr id="7" name="object 2">
            <a:extLst>
              <a:ext uri="{FF2B5EF4-FFF2-40B4-BE49-F238E27FC236}">
                <a16:creationId xmlns:a16="http://schemas.microsoft.com/office/drawing/2014/main" id="{DD7895CC-7438-B09D-FCD2-575865358A1F}"/>
              </a:ext>
            </a:extLst>
          </p:cNvPr>
          <p:cNvSpPr txBox="1">
            <a:spLocks noGrp="1"/>
          </p:cNvSpPr>
          <p:nvPr>
            <p:ph type="title"/>
          </p:nvPr>
        </p:nvSpPr>
        <p:spPr>
          <a:xfrm>
            <a:off x="233363" y="204788"/>
            <a:ext cx="9039225" cy="936154"/>
          </a:xfrm>
          <a:prstGeom prst="rect">
            <a:avLst/>
          </a:prstGeom>
        </p:spPr>
        <p:txBody>
          <a:bodyPr vert="horz" wrap="square" lIns="0" tIns="12700" rIns="0" bIns="0" rtlCol="0">
            <a:spAutoFit/>
          </a:bodyPr>
          <a:lstStyle/>
          <a:p>
            <a:pPr marL="38100">
              <a:lnSpc>
                <a:spcPct val="100000"/>
              </a:lnSpc>
              <a:spcBef>
                <a:spcPts val="100"/>
              </a:spcBef>
            </a:pPr>
            <a:r>
              <a:rPr lang="en-GB" dirty="0"/>
              <a:t>Value of Teamwork in a group</a:t>
            </a:r>
            <a:br>
              <a:rPr lang="en-GB" dirty="0"/>
            </a:br>
            <a:endParaRPr sz="4500" baseline="24074" dirty="0"/>
          </a:p>
        </p:txBody>
      </p:sp>
    </p:spTree>
    <p:extLst>
      <p:ext uri="{BB962C8B-B14F-4D97-AF65-F5344CB8AC3E}">
        <p14:creationId xmlns:p14="http://schemas.microsoft.com/office/powerpoint/2010/main" val="20863423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DB39A0-642A-81D5-0309-7BDCF820216F}"/>
            </a:ext>
          </a:extLst>
        </p:cNvPr>
        <p:cNvGrpSpPr/>
        <p:nvPr/>
      </p:nvGrpSpPr>
      <p:grpSpPr>
        <a:xfrm>
          <a:off x="0" y="0"/>
          <a:ext cx="0" cy="0"/>
          <a:chOff x="0" y="0"/>
          <a:chExt cx="0" cy="0"/>
        </a:xfrm>
      </p:grpSpPr>
      <p:sp>
        <p:nvSpPr>
          <p:cNvPr id="4" name="object 4">
            <a:extLst>
              <a:ext uri="{FF2B5EF4-FFF2-40B4-BE49-F238E27FC236}">
                <a16:creationId xmlns:a16="http://schemas.microsoft.com/office/drawing/2014/main" id="{F0DCB7FB-FFFB-8BDE-E081-69AD8C74D3A8}"/>
              </a:ext>
            </a:extLst>
          </p:cNvPr>
          <p:cNvSpPr txBox="1"/>
          <p:nvPr/>
        </p:nvSpPr>
        <p:spPr>
          <a:xfrm>
            <a:off x="233363" y="762000"/>
            <a:ext cx="8605837" cy="4555093"/>
          </a:xfrm>
          <a:prstGeom prst="rect">
            <a:avLst/>
          </a:prstGeom>
        </p:spPr>
        <p:txBody>
          <a:bodyPr vert="horz" wrap="square" lIns="0" tIns="93980" rIns="0" bIns="0" rtlCol="0">
            <a:spAutoFit/>
          </a:bodyPr>
          <a:lstStyle/>
          <a:p>
            <a:pPr>
              <a:lnSpc>
                <a:spcPct val="150000"/>
              </a:lnSpc>
            </a:pPr>
            <a:r>
              <a:rPr lang="en-GB" sz="2400" b="1" dirty="0">
                <a:latin typeface="Arial" panose="020B0604020202020204" pitchFamily="34" charset="0"/>
                <a:cs typeface="Arial" panose="020B0604020202020204" pitchFamily="34" charset="0"/>
              </a:rPr>
              <a:t>5. Improved Communication</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Effective teamwork relies on clear and open communication.</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 Regular discussions and feedback sessions help ensure that everyone is on the same page and that any issues are addressed promptly. </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This improved communication can strengthen relationships within the team and lead to better collaboration.</a:t>
            </a:r>
          </a:p>
          <a:p>
            <a:pPr marL="381000" indent="-343535">
              <a:lnSpc>
                <a:spcPct val="100000"/>
              </a:lnSpc>
              <a:spcBef>
                <a:spcPts val="740"/>
              </a:spcBef>
              <a:buChar char="•"/>
              <a:tabLst>
                <a:tab pos="381000" algn="l"/>
                <a:tab pos="381635" algn="l"/>
              </a:tabLst>
            </a:pPr>
            <a:endParaRPr sz="3200" dirty="0">
              <a:latin typeface="Arial"/>
              <a:cs typeface="Arial"/>
            </a:endParaRPr>
          </a:p>
        </p:txBody>
      </p:sp>
      <p:sp>
        <p:nvSpPr>
          <p:cNvPr id="7" name="object 2">
            <a:extLst>
              <a:ext uri="{FF2B5EF4-FFF2-40B4-BE49-F238E27FC236}">
                <a16:creationId xmlns:a16="http://schemas.microsoft.com/office/drawing/2014/main" id="{0C33CD39-533F-CF0E-B097-01166CE5124E}"/>
              </a:ext>
            </a:extLst>
          </p:cNvPr>
          <p:cNvSpPr txBox="1">
            <a:spLocks noGrp="1"/>
          </p:cNvSpPr>
          <p:nvPr>
            <p:ph type="title"/>
          </p:nvPr>
        </p:nvSpPr>
        <p:spPr>
          <a:xfrm>
            <a:off x="233363" y="204788"/>
            <a:ext cx="9039225" cy="936154"/>
          </a:xfrm>
          <a:prstGeom prst="rect">
            <a:avLst/>
          </a:prstGeom>
        </p:spPr>
        <p:txBody>
          <a:bodyPr vert="horz" wrap="square" lIns="0" tIns="12700" rIns="0" bIns="0" rtlCol="0">
            <a:spAutoFit/>
          </a:bodyPr>
          <a:lstStyle/>
          <a:p>
            <a:pPr marL="38100">
              <a:lnSpc>
                <a:spcPct val="100000"/>
              </a:lnSpc>
              <a:spcBef>
                <a:spcPts val="100"/>
              </a:spcBef>
            </a:pPr>
            <a:r>
              <a:rPr lang="en-GB" dirty="0"/>
              <a:t>Value of Teamwork in a group</a:t>
            </a:r>
            <a:br>
              <a:rPr lang="en-GB" dirty="0"/>
            </a:br>
            <a:endParaRPr sz="4500" baseline="24074" dirty="0"/>
          </a:p>
        </p:txBody>
      </p:sp>
    </p:spTree>
    <p:extLst>
      <p:ext uri="{BB962C8B-B14F-4D97-AF65-F5344CB8AC3E}">
        <p14:creationId xmlns:p14="http://schemas.microsoft.com/office/powerpoint/2010/main" val="13593041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C3EC8F-518C-A8F6-8575-6BFAEFAB2835}"/>
            </a:ext>
          </a:extLst>
        </p:cNvPr>
        <p:cNvGrpSpPr/>
        <p:nvPr/>
      </p:nvGrpSpPr>
      <p:grpSpPr>
        <a:xfrm>
          <a:off x="0" y="0"/>
          <a:ext cx="0" cy="0"/>
          <a:chOff x="0" y="0"/>
          <a:chExt cx="0" cy="0"/>
        </a:xfrm>
      </p:grpSpPr>
      <p:sp>
        <p:nvSpPr>
          <p:cNvPr id="4" name="object 4">
            <a:extLst>
              <a:ext uri="{FF2B5EF4-FFF2-40B4-BE49-F238E27FC236}">
                <a16:creationId xmlns:a16="http://schemas.microsoft.com/office/drawing/2014/main" id="{E5D7E12D-7617-C03F-9F43-2ECF1984BD0D}"/>
              </a:ext>
            </a:extLst>
          </p:cNvPr>
          <p:cNvSpPr txBox="1"/>
          <p:nvPr/>
        </p:nvSpPr>
        <p:spPr>
          <a:xfrm>
            <a:off x="233363" y="990600"/>
            <a:ext cx="8605837" cy="5109091"/>
          </a:xfrm>
          <a:prstGeom prst="rect">
            <a:avLst/>
          </a:prstGeom>
        </p:spPr>
        <p:txBody>
          <a:bodyPr vert="horz" wrap="square" lIns="0" tIns="93980" rIns="0" bIns="0" rtlCol="0">
            <a:spAutoFit/>
          </a:bodyPr>
          <a:lstStyle/>
          <a:p>
            <a:pPr>
              <a:lnSpc>
                <a:spcPct val="150000"/>
              </a:lnSpc>
            </a:pPr>
            <a:r>
              <a:rPr lang="en-GB" sz="2400" b="1" dirty="0">
                <a:latin typeface="Arial" panose="020B0604020202020204" pitchFamily="34" charset="0"/>
                <a:cs typeface="Arial" panose="020B0604020202020204" pitchFamily="34" charset="0"/>
              </a:rPr>
              <a:t>6. Boosted Morale</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Achieving goals as a team can be highly rewarding and can significantly boost morale. </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Celebrating successes together fosters a sense of camaraderie and motivates team members to continue working hard. </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This positive environment can lead to higher job satisfaction and retention rates.</a:t>
            </a:r>
          </a:p>
          <a:p>
            <a:pPr marL="381000" indent="-343535">
              <a:lnSpc>
                <a:spcPct val="100000"/>
              </a:lnSpc>
              <a:spcBef>
                <a:spcPts val="740"/>
              </a:spcBef>
              <a:buChar char="•"/>
              <a:tabLst>
                <a:tab pos="381000" algn="l"/>
                <a:tab pos="381635" algn="l"/>
              </a:tabLst>
            </a:pPr>
            <a:endParaRPr sz="3200" dirty="0">
              <a:latin typeface="Arial"/>
              <a:cs typeface="Arial"/>
            </a:endParaRPr>
          </a:p>
        </p:txBody>
      </p:sp>
      <p:sp>
        <p:nvSpPr>
          <p:cNvPr id="7" name="object 2">
            <a:extLst>
              <a:ext uri="{FF2B5EF4-FFF2-40B4-BE49-F238E27FC236}">
                <a16:creationId xmlns:a16="http://schemas.microsoft.com/office/drawing/2014/main" id="{8BB0B558-E125-5514-FDFE-5B2BD1A94608}"/>
              </a:ext>
            </a:extLst>
          </p:cNvPr>
          <p:cNvSpPr txBox="1">
            <a:spLocks noGrp="1"/>
          </p:cNvSpPr>
          <p:nvPr>
            <p:ph type="title"/>
          </p:nvPr>
        </p:nvSpPr>
        <p:spPr>
          <a:xfrm>
            <a:off x="233363" y="204788"/>
            <a:ext cx="9039225" cy="936154"/>
          </a:xfrm>
          <a:prstGeom prst="rect">
            <a:avLst/>
          </a:prstGeom>
        </p:spPr>
        <p:txBody>
          <a:bodyPr vert="horz" wrap="square" lIns="0" tIns="12700" rIns="0" bIns="0" rtlCol="0">
            <a:spAutoFit/>
          </a:bodyPr>
          <a:lstStyle/>
          <a:p>
            <a:pPr marL="38100">
              <a:lnSpc>
                <a:spcPct val="100000"/>
              </a:lnSpc>
              <a:spcBef>
                <a:spcPts val="100"/>
              </a:spcBef>
            </a:pPr>
            <a:r>
              <a:rPr lang="en-GB" dirty="0"/>
              <a:t>Value of Teamwork in a group</a:t>
            </a:r>
            <a:br>
              <a:rPr lang="en-GB" dirty="0"/>
            </a:br>
            <a:endParaRPr sz="4500" baseline="24074" dirty="0"/>
          </a:p>
        </p:txBody>
      </p:sp>
    </p:spTree>
    <p:extLst>
      <p:ext uri="{BB962C8B-B14F-4D97-AF65-F5344CB8AC3E}">
        <p14:creationId xmlns:p14="http://schemas.microsoft.com/office/powerpoint/2010/main" val="40319980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916299-1145-9CEB-FF24-7020E52C8DBD}"/>
            </a:ext>
          </a:extLst>
        </p:cNvPr>
        <p:cNvGrpSpPr/>
        <p:nvPr/>
      </p:nvGrpSpPr>
      <p:grpSpPr>
        <a:xfrm>
          <a:off x="0" y="0"/>
          <a:ext cx="0" cy="0"/>
          <a:chOff x="0" y="0"/>
          <a:chExt cx="0" cy="0"/>
        </a:xfrm>
      </p:grpSpPr>
      <p:sp>
        <p:nvSpPr>
          <p:cNvPr id="4" name="object 4">
            <a:extLst>
              <a:ext uri="{FF2B5EF4-FFF2-40B4-BE49-F238E27FC236}">
                <a16:creationId xmlns:a16="http://schemas.microsoft.com/office/drawing/2014/main" id="{BCC358F0-37A7-87C2-BF88-E4188F76E732}"/>
              </a:ext>
            </a:extLst>
          </p:cNvPr>
          <p:cNvSpPr txBox="1"/>
          <p:nvPr/>
        </p:nvSpPr>
        <p:spPr>
          <a:xfrm>
            <a:off x="233363" y="533400"/>
            <a:ext cx="8605837" cy="5663089"/>
          </a:xfrm>
          <a:prstGeom prst="rect">
            <a:avLst/>
          </a:prstGeom>
        </p:spPr>
        <p:txBody>
          <a:bodyPr vert="horz" wrap="square" lIns="0" tIns="93980" rIns="0" bIns="0" rtlCol="0">
            <a:spAutoFit/>
          </a:bodyPr>
          <a:lstStyle/>
          <a:p>
            <a:pPr>
              <a:lnSpc>
                <a:spcPct val="150000"/>
              </a:lnSpc>
            </a:pPr>
            <a:r>
              <a:rPr lang="en-GB" sz="2400" b="1" dirty="0">
                <a:latin typeface="Arial" panose="020B0604020202020204" pitchFamily="34" charset="0"/>
                <a:cs typeface="Arial" panose="020B0604020202020204" pitchFamily="34" charset="0"/>
              </a:rPr>
              <a:t>7. Support System</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A team provides a built-in support system where members can encourage and assist each other, especially during challenging times. </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This support can be emotional, such as offering encouragement, or practical, such as helping with a difficult task. </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Knowing that they have a supportive team can increase individual resilience and confidence.</a:t>
            </a:r>
          </a:p>
          <a:p>
            <a:pPr marL="381000" indent="-343535">
              <a:lnSpc>
                <a:spcPct val="100000"/>
              </a:lnSpc>
              <a:spcBef>
                <a:spcPts val="740"/>
              </a:spcBef>
              <a:buChar char="•"/>
              <a:tabLst>
                <a:tab pos="381000" algn="l"/>
                <a:tab pos="381635" algn="l"/>
              </a:tabLst>
            </a:pPr>
            <a:endParaRPr sz="3200" dirty="0">
              <a:latin typeface="Arial"/>
              <a:cs typeface="Arial"/>
            </a:endParaRPr>
          </a:p>
        </p:txBody>
      </p:sp>
      <p:sp>
        <p:nvSpPr>
          <p:cNvPr id="7" name="object 2">
            <a:extLst>
              <a:ext uri="{FF2B5EF4-FFF2-40B4-BE49-F238E27FC236}">
                <a16:creationId xmlns:a16="http://schemas.microsoft.com/office/drawing/2014/main" id="{C47980AC-3A93-322E-E2C5-9C6CE6628DF2}"/>
              </a:ext>
            </a:extLst>
          </p:cNvPr>
          <p:cNvSpPr txBox="1">
            <a:spLocks noGrp="1"/>
          </p:cNvSpPr>
          <p:nvPr>
            <p:ph type="title"/>
          </p:nvPr>
        </p:nvSpPr>
        <p:spPr>
          <a:xfrm>
            <a:off x="233363" y="204788"/>
            <a:ext cx="9039225" cy="936154"/>
          </a:xfrm>
          <a:prstGeom prst="rect">
            <a:avLst/>
          </a:prstGeom>
        </p:spPr>
        <p:txBody>
          <a:bodyPr vert="horz" wrap="square" lIns="0" tIns="12700" rIns="0" bIns="0" rtlCol="0">
            <a:spAutoFit/>
          </a:bodyPr>
          <a:lstStyle/>
          <a:p>
            <a:pPr marL="38100">
              <a:lnSpc>
                <a:spcPct val="100000"/>
              </a:lnSpc>
              <a:spcBef>
                <a:spcPts val="100"/>
              </a:spcBef>
            </a:pPr>
            <a:r>
              <a:rPr lang="en-GB" dirty="0"/>
              <a:t>Value of Teamwork in a group</a:t>
            </a:r>
            <a:br>
              <a:rPr lang="en-GB" dirty="0"/>
            </a:br>
            <a:endParaRPr sz="4500" baseline="24074" dirty="0"/>
          </a:p>
        </p:txBody>
      </p:sp>
    </p:spTree>
    <p:extLst>
      <p:ext uri="{BB962C8B-B14F-4D97-AF65-F5344CB8AC3E}">
        <p14:creationId xmlns:p14="http://schemas.microsoft.com/office/powerpoint/2010/main" val="41592190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AA489C-6A38-ED0E-E4C3-B2ABCE173E70}"/>
            </a:ext>
          </a:extLst>
        </p:cNvPr>
        <p:cNvGrpSpPr/>
        <p:nvPr/>
      </p:nvGrpSpPr>
      <p:grpSpPr>
        <a:xfrm>
          <a:off x="0" y="0"/>
          <a:ext cx="0" cy="0"/>
          <a:chOff x="0" y="0"/>
          <a:chExt cx="0" cy="0"/>
        </a:xfrm>
      </p:grpSpPr>
      <p:sp>
        <p:nvSpPr>
          <p:cNvPr id="4" name="object 4">
            <a:extLst>
              <a:ext uri="{FF2B5EF4-FFF2-40B4-BE49-F238E27FC236}">
                <a16:creationId xmlns:a16="http://schemas.microsoft.com/office/drawing/2014/main" id="{F61B08A8-0745-262A-7F5C-C0AF9FB4010B}"/>
              </a:ext>
            </a:extLst>
          </p:cNvPr>
          <p:cNvSpPr txBox="1"/>
          <p:nvPr/>
        </p:nvSpPr>
        <p:spPr>
          <a:xfrm>
            <a:off x="152400" y="1140942"/>
            <a:ext cx="8605837" cy="4555093"/>
          </a:xfrm>
          <a:prstGeom prst="rect">
            <a:avLst/>
          </a:prstGeom>
        </p:spPr>
        <p:txBody>
          <a:bodyPr vert="horz" wrap="square" lIns="0" tIns="93980" rIns="0" bIns="0" rtlCol="0">
            <a:spAutoFit/>
          </a:bodyPr>
          <a:lstStyle/>
          <a:p>
            <a:pPr>
              <a:lnSpc>
                <a:spcPct val="150000"/>
              </a:lnSpc>
            </a:pPr>
            <a:r>
              <a:rPr lang="en-GB" sz="2400" b="1" dirty="0">
                <a:latin typeface="Arial" panose="020B0604020202020204" pitchFamily="34" charset="0"/>
                <a:cs typeface="Arial" panose="020B0604020202020204" pitchFamily="34" charset="0"/>
              </a:rPr>
              <a:t>8. Enhanced Creativity</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Collaboration often sparks creativity as team members bounce ideas off each other. </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Brainstorming sessions can lead to innovative concepts that might not have emerged in a solo setting. </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The synergy of a team can push the boundaries of creativity and lead to groundbreaking ideas.</a:t>
            </a:r>
          </a:p>
          <a:p>
            <a:pPr marL="381000" indent="-343535">
              <a:lnSpc>
                <a:spcPct val="100000"/>
              </a:lnSpc>
              <a:spcBef>
                <a:spcPts val="740"/>
              </a:spcBef>
              <a:buChar char="•"/>
              <a:tabLst>
                <a:tab pos="381000" algn="l"/>
                <a:tab pos="381635" algn="l"/>
              </a:tabLst>
            </a:pPr>
            <a:endParaRPr sz="3200" dirty="0">
              <a:latin typeface="Arial"/>
              <a:cs typeface="Arial"/>
            </a:endParaRPr>
          </a:p>
        </p:txBody>
      </p:sp>
      <p:sp>
        <p:nvSpPr>
          <p:cNvPr id="7" name="object 2">
            <a:extLst>
              <a:ext uri="{FF2B5EF4-FFF2-40B4-BE49-F238E27FC236}">
                <a16:creationId xmlns:a16="http://schemas.microsoft.com/office/drawing/2014/main" id="{59A6162D-17EB-B375-6C74-6B83F3E14134}"/>
              </a:ext>
            </a:extLst>
          </p:cNvPr>
          <p:cNvSpPr txBox="1">
            <a:spLocks noGrp="1"/>
          </p:cNvSpPr>
          <p:nvPr>
            <p:ph type="title"/>
          </p:nvPr>
        </p:nvSpPr>
        <p:spPr>
          <a:xfrm>
            <a:off x="233363" y="204788"/>
            <a:ext cx="9039225" cy="936154"/>
          </a:xfrm>
          <a:prstGeom prst="rect">
            <a:avLst/>
          </a:prstGeom>
        </p:spPr>
        <p:txBody>
          <a:bodyPr vert="horz" wrap="square" lIns="0" tIns="12700" rIns="0" bIns="0" rtlCol="0">
            <a:spAutoFit/>
          </a:bodyPr>
          <a:lstStyle/>
          <a:p>
            <a:pPr marL="38100">
              <a:lnSpc>
                <a:spcPct val="100000"/>
              </a:lnSpc>
              <a:spcBef>
                <a:spcPts val="100"/>
              </a:spcBef>
            </a:pPr>
            <a:r>
              <a:rPr lang="en-GB" dirty="0"/>
              <a:t>Value of Teamwork in a group</a:t>
            </a:r>
            <a:br>
              <a:rPr lang="en-GB" dirty="0"/>
            </a:br>
            <a:endParaRPr sz="4500" baseline="24074" dirty="0"/>
          </a:p>
        </p:txBody>
      </p:sp>
    </p:spTree>
    <p:extLst>
      <p:ext uri="{BB962C8B-B14F-4D97-AF65-F5344CB8AC3E}">
        <p14:creationId xmlns:p14="http://schemas.microsoft.com/office/powerpoint/2010/main" val="13509533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EE72D4-9C5E-C566-BD23-650F69749709}"/>
            </a:ext>
          </a:extLst>
        </p:cNvPr>
        <p:cNvGrpSpPr/>
        <p:nvPr/>
      </p:nvGrpSpPr>
      <p:grpSpPr>
        <a:xfrm>
          <a:off x="0" y="0"/>
          <a:ext cx="0" cy="0"/>
          <a:chOff x="0" y="0"/>
          <a:chExt cx="0" cy="0"/>
        </a:xfrm>
      </p:grpSpPr>
      <p:sp>
        <p:nvSpPr>
          <p:cNvPr id="4" name="object 4">
            <a:extLst>
              <a:ext uri="{FF2B5EF4-FFF2-40B4-BE49-F238E27FC236}">
                <a16:creationId xmlns:a16="http://schemas.microsoft.com/office/drawing/2014/main" id="{6649F370-5215-CEC5-0179-722FB81D5812}"/>
              </a:ext>
            </a:extLst>
          </p:cNvPr>
          <p:cNvSpPr txBox="1"/>
          <p:nvPr/>
        </p:nvSpPr>
        <p:spPr>
          <a:xfrm>
            <a:off x="233363" y="762000"/>
            <a:ext cx="8605837" cy="4555093"/>
          </a:xfrm>
          <a:prstGeom prst="rect">
            <a:avLst/>
          </a:prstGeom>
        </p:spPr>
        <p:txBody>
          <a:bodyPr vert="horz" wrap="square" lIns="0" tIns="93980" rIns="0" bIns="0" rtlCol="0">
            <a:spAutoFit/>
          </a:bodyPr>
          <a:lstStyle/>
          <a:p>
            <a:pPr>
              <a:lnSpc>
                <a:spcPct val="150000"/>
              </a:lnSpc>
            </a:pPr>
            <a:r>
              <a:rPr lang="en-GB" sz="2400" b="1" dirty="0">
                <a:latin typeface="Arial" panose="020B0604020202020204" pitchFamily="34" charset="0"/>
                <a:cs typeface="Arial" panose="020B0604020202020204" pitchFamily="34" charset="0"/>
              </a:rPr>
              <a:t>9. Conflict Resolution</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In a team, conflicts are inevitable, but they can also be opportunities for growth. </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Effective teamwork involves addressing and resolving conflicts constructively. </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This process can improve problem-solving skills and lead to stronger, more cohesive teams.</a:t>
            </a:r>
          </a:p>
          <a:p>
            <a:pPr marL="381000" indent="-343535">
              <a:lnSpc>
                <a:spcPct val="100000"/>
              </a:lnSpc>
              <a:spcBef>
                <a:spcPts val="740"/>
              </a:spcBef>
              <a:buChar char="•"/>
              <a:tabLst>
                <a:tab pos="381000" algn="l"/>
                <a:tab pos="381635" algn="l"/>
              </a:tabLst>
            </a:pPr>
            <a:endParaRPr sz="3200" dirty="0">
              <a:latin typeface="Arial"/>
              <a:cs typeface="Arial"/>
            </a:endParaRPr>
          </a:p>
        </p:txBody>
      </p:sp>
      <p:sp>
        <p:nvSpPr>
          <p:cNvPr id="7" name="object 2">
            <a:extLst>
              <a:ext uri="{FF2B5EF4-FFF2-40B4-BE49-F238E27FC236}">
                <a16:creationId xmlns:a16="http://schemas.microsoft.com/office/drawing/2014/main" id="{EB69B0E1-55C1-A234-01AE-11D52F51183B}"/>
              </a:ext>
            </a:extLst>
          </p:cNvPr>
          <p:cNvSpPr txBox="1">
            <a:spLocks noGrp="1"/>
          </p:cNvSpPr>
          <p:nvPr>
            <p:ph type="title"/>
          </p:nvPr>
        </p:nvSpPr>
        <p:spPr>
          <a:xfrm>
            <a:off x="233363" y="204788"/>
            <a:ext cx="9039225" cy="936154"/>
          </a:xfrm>
          <a:prstGeom prst="rect">
            <a:avLst/>
          </a:prstGeom>
        </p:spPr>
        <p:txBody>
          <a:bodyPr vert="horz" wrap="square" lIns="0" tIns="12700" rIns="0" bIns="0" rtlCol="0">
            <a:spAutoFit/>
          </a:bodyPr>
          <a:lstStyle/>
          <a:p>
            <a:pPr marL="38100">
              <a:lnSpc>
                <a:spcPct val="100000"/>
              </a:lnSpc>
              <a:spcBef>
                <a:spcPts val="100"/>
              </a:spcBef>
            </a:pPr>
            <a:r>
              <a:rPr lang="en-GB" dirty="0"/>
              <a:t>Value of Teamwork in a group</a:t>
            </a:r>
            <a:br>
              <a:rPr lang="en-GB" dirty="0"/>
            </a:br>
            <a:endParaRPr sz="4500" baseline="24074" dirty="0"/>
          </a:p>
        </p:txBody>
      </p:sp>
      <p:sp>
        <p:nvSpPr>
          <p:cNvPr id="3" name="TextBox 2">
            <a:extLst>
              <a:ext uri="{FF2B5EF4-FFF2-40B4-BE49-F238E27FC236}">
                <a16:creationId xmlns:a16="http://schemas.microsoft.com/office/drawing/2014/main" id="{530E8E9A-EFEB-93E5-52C1-7D48D68CF0C8}"/>
              </a:ext>
            </a:extLst>
          </p:cNvPr>
          <p:cNvSpPr txBox="1"/>
          <p:nvPr/>
        </p:nvSpPr>
        <p:spPr>
          <a:xfrm>
            <a:off x="2317955" y="5562289"/>
            <a:ext cx="4635908" cy="369332"/>
          </a:xfrm>
          <a:prstGeom prst="rect">
            <a:avLst/>
          </a:prstGeom>
          <a:noFill/>
        </p:spPr>
        <p:txBody>
          <a:bodyPr wrap="square">
            <a:spAutoFit/>
          </a:bodyPr>
          <a:lstStyle/>
          <a:p>
            <a:r>
              <a:rPr lang="en-GB" sz="1800" dirty="0">
                <a:latin typeface="Arial" panose="020B0604020202020204" pitchFamily="34" charset="0"/>
                <a:cs typeface="Arial" panose="020B0604020202020204" pitchFamily="34" charset="0"/>
              </a:rPr>
              <a:t>.</a:t>
            </a:r>
            <a:endParaRPr lang="en-GB" dirty="0"/>
          </a:p>
        </p:txBody>
      </p:sp>
    </p:spTree>
    <p:extLst>
      <p:ext uri="{BB962C8B-B14F-4D97-AF65-F5344CB8AC3E}">
        <p14:creationId xmlns:p14="http://schemas.microsoft.com/office/powerpoint/2010/main" val="17779669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94FAB3-89CC-594A-1AD0-266E62668438}"/>
            </a:ext>
          </a:extLst>
        </p:cNvPr>
        <p:cNvGrpSpPr/>
        <p:nvPr/>
      </p:nvGrpSpPr>
      <p:grpSpPr>
        <a:xfrm>
          <a:off x="0" y="0"/>
          <a:ext cx="0" cy="0"/>
          <a:chOff x="0" y="0"/>
          <a:chExt cx="0" cy="0"/>
        </a:xfrm>
      </p:grpSpPr>
      <p:sp>
        <p:nvSpPr>
          <p:cNvPr id="4" name="object 4">
            <a:extLst>
              <a:ext uri="{FF2B5EF4-FFF2-40B4-BE49-F238E27FC236}">
                <a16:creationId xmlns:a16="http://schemas.microsoft.com/office/drawing/2014/main" id="{855D89D7-4C95-138A-3C5C-B018FFF4D764}"/>
              </a:ext>
            </a:extLst>
          </p:cNvPr>
          <p:cNvSpPr txBox="1"/>
          <p:nvPr/>
        </p:nvSpPr>
        <p:spPr>
          <a:xfrm>
            <a:off x="304800" y="990600"/>
            <a:ext cx="8605837" cy="4001095"/>
          </a:xfrm>
          <a:prstGeom prst="rect">
            <a:avLst/>
          </a:prstGeom>
        </p:spPr>
        <p:txBody>
          <a:bodyPr vert="horz" wrap="square" lIns="0" tIns="93980" rIns="0" bIns="0" rtlCol="0">
            <a:spAutoFit/>
          </a:bodyPr>
          <a:lstStyle/>
          <a:p>
            <a:pPr>
              <a:lnSpc>
                <a:spcPct val="150000"/>
              </a:lnSpc>
            </a:pPr>
            <a:r>
              <a:rPr lang="en-GB" sz="2400" b="1" dirty="0">
                <a:latin typeface="Arial" panose="020B0604020202020204" pitchFamily="34" charset="0"/>
                <a:cs typeface="Arial" panose="020B0604020202020204" pitchFamily="34" charset="0"/>
              </a:rPr>
              <a:t>10. Goal Alignment</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Working in a team helps align individual goals with the overall objectives of the group. </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This alignment ensures that everyone is working towards the same end, which can increase productivity and the likelihood of achieving the desired outcomes.</a:t>
            </a:r>
          </a:p>
          <a:p>
            <a:pPr marL="381000" indent="-343535">
              <a:lnSpc>
                <a:spcPct val="100000"/>
              </a:lnSpc>
              <a:spcBef>
                <a:spcPts val="740"/>
              </a:spcBef>
              <a:buChar char="•"/>
              <a:tabLst>
                <a:tab pos="381000" algn="l"/>
                <a:tab pos="381635" algn="l"/>
              </a:tabLst>
            </a:pPr>
            <a:endParaRPr sz="3200" dirty="0">
              <a:latin typeface="Arial"/>
              <a:cs typeface="Arial"/>
            </a:endParaRPr>
          </a:p>
        </p:txBody>
      </p:sp>
      <p:sp>
        <p:nvSpPr>
          <p:cNvPr id="7" name="object 2">
            <a:extLst>
              <a:ext uri="{FF2B5EF4-FFF2-40B4-BE49-F238E27FC236}">
                <a16:creationId xmlns:a16="http://schemas.microsoft.com/office/drawing/2014/main" id="{9C10F962-F3FA-30CD-5547-EE02CBBBEF93}"/>
              </a:ext>
            </a:extLst>
          </p:cNvPr>
          <p:cNvSpPr txBox="1">
            <a:spLocks noGrp="1"/>
          </p:cNvSpPr>
          <p:nvPr>
            <p:ph type="title"/>
          </p:nvPr>
        </p:nvSpPr>
        <p:spPr>
          <a:xfrm>
            <a:off x="233363" y="204788"/>
            <a:ext cx="9039225" cy="936154"/>
          </a:xfrm>
          <a:prstGeom prst="rect">
            <a:avLst/>
          </a:prstGeom>
        </p:spPr>
        <p:txBody>
          <a:bodyPr vert="horz" wrap="square" lIns="0" tIns="12700" rIns="0" bIns="0" rtlCol="0">
            <a:spAutoFit/>
          </a:bodyPr>
          <a:lstStyle/>
          <a:p>
            <a:pPr marL="38100">
              <a:lnSpc>
                <a:spcPct val="100000"/>
              </a:lnSpc>
              <a:spcBef>
                <a:spcPts val="100"/>
              </a:spcBef>
            </a:pPr>
            <a:r>
              <a:rPr lang="en-GB" dirty="0"/>
              <a:t>Value of Teamwork in a group</a:t>
            </a:r>
            <a:br>
              <a:rPr lang="en-GB" dirty="0"/>
            </a:br>
            <a:endParaRPr sz="4500" baseline="24074" dirty="0"/>
          </a:p>
        </p:txBody>
      </p:sp>
      <p:sp>
        <p:nvSpPr>
          <p:cNvPr id="3" name="TextBox 2">
            <a:extLst>
              <a:ext uri="{FF2B5EF4-FFF2-40B4-BE49-F238E27FC236}">
                <a16:creationId xmlns:a16="http://schemas.microsoft.com/office/drawing/2014/main" id="{92DDBD0E-EDF0-54B3-2A0A-DBAF06276994}"/>
              </a:ext>
            </a:extLst>
          </p:cNvPr>
          <p:cNvSpPr txBox="1"/>
          <p:nvPr/>
        </p:nvSpPr>
        <p:spPr>
          <a:xfrm>
            <a:off x="2317955" y="5562289"/>
            <a:ext cx="4635908" cy="369332"/>
          </a:xfrm>
          <a:prstGeom prst="rect">
            <a:avLst/>
          </a:prstGeom>
          <a:noFill/>
        </p:spPr>
        <p:txBody>
          <a:bodyPr wrap="square">
            <a:spAutoFit/>
          </a:bodyPr>
          <a:lstStyle/>
          <a:p>
            <a:r>
              <a:rPr lang="en-GB" sz="1800" dirty="0">
                <a:latin typeface="Arial" panose="020B0604020202020204" pitchFamily="34" charset="0"/>
                <a:cs typeface="Arial" panose="020B0604020202020204" pitchFamily="34" charset="0"/>
              </a:rPr>
              <a:t>.</a:t>
            </a:r>
            <a:endParaRPr lang="en-GB" dirty="0"/>
          </a:p>
        </p:txBody>
      </p:sp>
    </p:spTree>
    <p:extLst>
      <p:ext uri="{BB962C8B-B14F-4D97-AF65-F5344CB8AC3E}">
        <p14:creationId xmlns:p14="http://schemas.microsoft.com/office/powerpoint/2010/main" val="2326024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032543-9B0F-8ED9-6740-26A8C24791FA}"/>
            </a:ext>
          </a:extLst>
        </p:cNvPr>
        <p:cNvGrpSpPr/>
        <p:nvPr/>
      </p:nvGrpSpPr>
      <p:grpSpPr>
        <a:xfrm>
          <a:off x="0" y="0"/>
          <a:ext cx="0" cy="0"/>
          <a:chOff x="0" y="0"/>
          <a:chExt cx="0" cy="0"/>
        </a:xfrm>
      </p:grpSpPr>
      <p:sp>
        <p:nvSpPr>
          <p:cNvPr id="4" name="object 4">
            <a:extLst>
              <a:ext uri="{FF2B5EF4-FFF2-40B4-BE49-F238E27FC236}">
                <a16:creationId xmlns:a16="http://schemas.microsoft.com/office/drawing/2014/main" id="{126BE302-C7F0-DB25-B54B-B54AE964D495}"/>
              </a:ext>
            </a:extLst>
          </p:cNvPr>
          <p:cNvSpPr txBox="1"/>
          <p:nvPr/>
        </p:nvSpPr>
        <p:spPr>
          <a:xfrm>
            <a:off x="381000" y="914400"/>
            <a:ext cx="3547745" cy="2301875"/>
          </a:xfrm>
          <a:prstGeom prst="rect">
            <a:avLst/>
          </a:prstGeom>
        </p:spPr>
        <p:txBody>
          <a:bodyPr vert="horz" wrap="square" lIns="0" tIns="93980" rIns="0" bIns="0" rtlCol="0">
            <a:spAutoFit/>
          </a:bodyPr>
          <a:lstStyle/>
          <a:p>
            <a:pPr marL="381000" indent="-343535">
              <a:lnSpc>
                <a:spcPct val="100000"/>
              </a:lnSpc>
              <a:spcBef>
                <a:spcPts val="740"/>
              </a:spcBef>
              <a:buChar char="•"/>
              <a:tabLst>
                <a:tab pos="381000" algn="l"/>
                <a:tab pos="381635" algn="l"/>
              </a:tabLst>
            </a:pPr>
            <a:r>
              <a:rPr sz="3200" spc="-10" dirty="0">
                <a:latin typeface="Arial"/>
                <a:cs typeface="Arial"/>
              </a:rPr>
              <a:t>Presentations</a:t>
            </a:r>
            <a:endParaRPr sz="3200" dirty="0">
              <a:latin typeface="Arial"/>
              <a:cs typeface="Arial"/>
            </a:endParaRPr>
          </a:p>
          <a:p>
            <a:pPr marL="381000" indent="-343535">
              <a:lnSpc>
                <a:spcPct val="100000"/>
              </a:lnSpc>
              <a:spcBef>
                <a:spcPts val="640"/>
              </a:spcBef>
              <a:buChar char="•"/>
              <a:tabLst>
                <a:tab pos="381000" algn="l"/>
                <a:tab pos="381635" algn="l"/>
              </a:tabLst>
            </a:pPr>
            <a:r>
              <a:rPr sz="3200" dirty="0">
                <a:latin typeface="Arial"/>
                <a:cs typeface="Arial"/>
              </a:rPr>
              <a:t>Lab</a:t>
            </a:r>
            <a:r>
              <a:rPr sz="3200" spc="-25" dirty="0">
                <a:latin typeface="Arial"/>
                <a:cs typeface="Arial"/>
              </a:rPr>
              <a:t> </a:t>
            </a:r>
            <a:r>
              <a:rPr sz="3200" spc="-20" dirty="0">
                <a:latin typeface="Arial"/>
                <a:cs typeface="Arial"/>
              </a:rPr>
              <a:t>work</a:t>
            </a:r>
            <a:endParaRPr sz="3200" dirty="0">
              <a:latin typeface="Arial"/>
              <a:cs typeface="Arial"/>
            </a:endParaRPr>
          </a:p>
          <a:p>
            <a:pPr marL="381000" indent="-343535">
              <a:lnSpc>
                <a:spcPct val="100000"/>
              </a:lnSpc>
              <a:spcBef>
                <a:spcPts val="640"/>
              </a:spcBef>
              <a:buChar char="•"/>
              <a:tabLst>
                <a:tab pos="381000" algn="l"/>
                <a:tab pos="381635" algn="l"/>
              </a:tabLst>
            </a:pPr>
            <a:r>
              <a:rPr sz="3200" spc="-10" dirty="0">
                <a:latin typeface="Arial"/>
                <a:cs typeface="Arial"/>
              </a:rPr>
              <a:t>Projects</a:t>
            </a:r>
            <a:endParaRPr sz="3200" dirty="0">
              <a:latin typeface="Arial"/>
              <a:cs typeface="Arial"/>
            </a:endParaRPr>
          </a:p>
          <a:p>
            <a:pPr marL="381000" indent="-343535">
              <a:lnSpc>
                <a:spcPct val="100000"/>
              </a:lnSpc>
              <a:spcBef>
                <a:spcPts val="640"/>
              </a:spcBef>
              <a:buChar char="•"/>
              <a:tabLst>
                <a:tab pos="381000" algn="l"/>
                <a:tab pos="381635" algn="l"/>
              </a:tabLst>
            </a:pPr>
            <a:r>
              <a:rPr sz="3200" dirty="0">
                <a:latin typeface="Arial"/>
                <a:cs typeface="Arial"/>
              </a:rPr>
              <a:t>Work</a:t>
            </a:r>
            <a:r>
              <a:rPr sz="3200" spc="-75" dirty="0">
                <a:latin typeface="Arial"/>
                <a:cs typeface="Arial"/>
              </a:rPr>
              <a:t> </a:t>
            </a:r>
            <a:r>
              <a:rPr sz="3200" spc="-10" dirty="0">
                <a:latin typeface="Arial"/>
                <a:cs typeface="Arial"/>
              </a:rPr>
              <a:t>placements</a:t>
            </a:r>
            <a:endParaRPr sz="3200" dirty="0">
              <a:latin typeface="Arial"/>
              <a:cs typeface="Arial"/>
            </a:endParaRPr>
          </a:p>
        </p:txBody>
      </p:sp>
      <p:sp>
        <p:nvSpPr>
          <p:cNvPr id="7" name="object 2">
            <a:extLst>
              <a:ext uri="{FF2B5EF4-FFF2-40B4-BE49-F238E27FC236}">
                <a16:creationId xmlns:a16="http://schemas.microsoft.com/office/drawing/2014/main" id="{36F25A72-F6F3-6483-306A-66838F760995}"/>
              </a:ext>
            </a:extLst>
          </p:cNvPr>
          <p:cNvSpPr txBox="1">
            <a:spLocks noGrp="1"/>
          </p:cNvSpPr>
          <p:nvPr>
            <p:ph type="title"/>
          </p:nvPr>
        </p:nvSpPr>
        <p:spPr>
          <a:xfrm>
            <a:off x="233363" y="204788"/>
            <a:ext cx="9039225" cy="936154"/>
          </a:xfrm>
          <a:prstGeom prst="rect">
            <a:avLst/>
          </a:prstGeom>
        </p:spPr>
        <p:txBody>
          <a:bodyPr vert="horz" wrap="square" lIns="0" tIns="12700" rIns="0" bIns="0" rtlCol="0">
            <a:spAutoFit/>
          </a:bodyPr>
          <a:lstStyle/>
          <a:p>
            <a:pPr marL="38100">
              <a:lnSpc>
                <a:spcPct val="100000"/>
              </a:lnSpc>
              <a:spcBef>
                <a:spcPts val="100"/>
              </a:spcBef>
            </a:pPr>
            <a:r>
              <a:rPr lang="en-GB" dirty="0"/>
              <a:t>Working with other students</a:t>
            </a:r>
            <a:br>
              <a:rPr lang="en-GB" dirty="0"/>
            </a:br>
            <a:endParaRPr sz="4500" baseline="24074" dirty="0"/>
          </a:p>
        </p:txBody>
      </p:sp>
    </p:spTree>
    <p:extLst>
      <p:ext uri="{BB962C8B-B14F-4D97-AF65-F5344CB8AC3E}">
        <p14:creationId xmlns:p14="http://schemas.microsoft.com/office/powerpoint/2010/main" val="3417340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091057" y="2444935"/>
            <a:ext cx="6766559" cy="1163320"/>
          </a:xfrm>
          <a:prstGeom prst="rect">
            <a:avLst/>
          </a:prstGeom>
        </p:spPr>
        <p:txBody>
          <a:bodyPr vert="horz" wrap="square" lIns="0" tIns="12700" rIns="0" bIns="0" rtlCol="0">
            <a:spAutoFit/>
          </a:bodyPr>
          <a:lstStyle/>
          <a:p>
            <a:pPr marL="12700" marR="5080" indent="621665">
              <a:lnSpc>
                <a:spcPct val="116599"/>
              </a:lnSpc>
              <a:spcBef>
                <a:spcPts val="100"/>
              </a:spcBef>
            </a:pPr>
            <a:r>
              <a:rPr sz="3200" dirty="0">
                <a:latin typeface="Arial"/>
                <a:cs typeface="Arial"/>
              </a:rPr>
              <a:t>What</a:t>
            </a:r>
            <a:r>
              <a:rPr sz="3200" spc="-55" dirty="0">
                <a:latin typeface="Arial"/>
                <a:cs typeface="Arial"/>
              </a:rPr>
              <a:t> </a:t>
            </a:r>
            <a:r>
              <a:rPr sz="3200" dirty="0">
                <a:latin typeface="Arial"/>
                <a:cs typeface="Arial"/>
              </a:rPr>
              <a:t>difficulties</a:t>
            </a:r>
            <a:r>
              <a:rPr sz="3200" spc="-45" dirty="0">
                <a:latin typeface="Arial"/>
                <a:cs typeface="Arial"/>
              </a:rPr>
              <a:t> </a:t>
            </a:r>
            <a:r>
              <a:rPr sz="3200" dirty="0">
                <a:latin typeface="Arial"/>
                <a:cs typeface="Arial"/>
              </a:rPr>
              <a:t>have</a:t>
            </a:r>
            <a:r>
              <a:rPr sz="3200" spc="-60" dirty="0">
                <a:latin typeface="Arial"/>
                <a:cs typeface="Arial"/>
              </a:rPr>
              <a:t> </a:t>
            </a:r>
            <a:r>
              <a:rPr sz="3200" dirty="0">
                <a:latin typeface="Arial"/>
                <a:cs typeface="Arial"/>
              </a:rPr>
              <a:t>you</a:t>
            </a:r>
            <a:r>
              <a:rPr sz="3200" spc="-45" dirty="0">
                <a:latin typeface="Arial"/>
                <a:cs typeface="Arial"/>
              </a:rPr>
              <a:t> </a:t>
            </a:r>
            <a:r>
              <a:rPr sz="3200" spc="-25" dirty="0">
                <a:latin typeface="Arial"/>
                <a:cs typeface="Arial"/>
              </a:rPr>
              <a:t>had </a:t>
            </a:r>
            <a:r>
              <a:rPr sz="3200" dirty="0">
                <a:latin typeface="Arial"/>
                <a:cs typeface="Arial"/>
              </a:rPr>
              <a:t>working</a:t>
            </a:r>
            <a:r>
              <a:rPr sz="3200" spc="-50" dirty="0">
                <a:latin typeface="Arial"/>
                <a:cs typeface="Arial"/>
              </a:rPr>
              <a:t> </a:t>
            </a:r>
            <a:r>
              <a:rPr sz="3200" dirty="0">
                <a:latin typeface="Arial"/>
                <a:cs typeface="Arial"/>
              </a:rPr>
              <a:t>with</a:t>
            </a:r>
            <a:r>
              <a:rPr sz="3200" spc="-25" dirty="0">
                <a:latin typeface="Arial"/>
                <a:cs typeface="Arial"/>
              </a:rPr>
              <a:t> </a:t>
            </a:r>
            <a:r>
              <a:rPr sz="3200" dirty="0">
                <a:latin typeface="Arial"/>
                <a:cs typeface="Arial"/>
              </a:rPr>
              <a:t>other</a:t>
            </a:r>
            <a:r>
              <a:rPr sz="3200" spc="-25" dirty="0">
                <a:latin typeface="Arial"/>
                <a:cs typeface="Arial"/>
              </a:rPr>
              <a:t> </a:t>
            </a:r>
            <a:r>
              <a:rPr sz="3200" dirty="0">
                <a:latin typeface="Arial"/>
                <a:cs typeface="Arial"/>
              </a:rPr>
              <a:t>people</a:t>
            </a:r>
            <a:r>
              <a:rPr sz="3200" spc="-30" dirty="0">
                <a:latin typeface="Arial"/>
                <a:cs typeface="Arial"/>
              </a:rPr>
              <a:t> </a:t>
            </a:r>
            <a:r>
              <a:rPr sz="3200" dirty="0">
                <a:latin typeface="Arial"/>
                <a:cs typeface="Arial"/>
              </a:rPr>
              <a:t>in</a:t>
            </a:r>
            <a:r>
              <a:rPr sz="3200" spc="-25" dirty="0">
                <a:latin typeface="Arial"/>
                <a:cs typeface="Arial"/>
              </a:rPr>
              <a:t> </a:t>
            </a:r>
            <a:r>
              <a:rPr sz="3200" dirty="0">
                <a:latin typeface="Arial"/>
                <a:cs typeface="Arial"/>
              </a:rPr>
              <a:t>a</a:t>
            </a:r>
            <a:r>
              <a:rPr sz="3200" spc="-35" dirty="0">
                <a:latin typeface="Arial"/>
                <a:cs typeface="Arial"/>
              </a:rPr>
              <a:t> </a:t>
            </a:r>
            <a:r>
              <a:rPr sz="3200" spc="-10" dirty="0">
                <a:latin typeface="Arial"/>
                <a:cs typeface="Arial"/>
              </a:rPr>
              <a:t>group?</a:t>
            </a:r>
            <a:endParaRPr sz="3200" dirty="0">
              <a:latin typeface="Arial"/>
              <a:cs typeface="Arial"/>
            </a:endParaRPr>
          </a:p>
        </p:txBody>
      </p:sp>
      <p:sp>
        <p:nvSpPr>
          <p:cNvPr id="3" name="object 3"/>
          <p:cNvSpPr txBox="1">
            <a:spLocks noGrp="1"/>
          </p:cNvSpPr>
          <p:nvPr>
            <p:ph type="ctrTitle"/>
          </p:nvPr>
        </p:nvSpPr>
        <p:spPr>
          <a:xfrm>
            <a:off x="798016" y="381000"/>
            <a:ext cx="8117384" cy="474489"/>
          </a:xfrm>
          <a:prstGeom prst="rect">
            <a:avLst/>
          </a:prstGeom>
        </p:spPr>
        <p:txBody>
          <a:bodyPr vert="horz" wrap="square" lIns="0" tIns="12700" rIns="0" bIns="0" rtlCol="0">
            <a:spAutoFit/>
          </a:bodyPr>
          <a:lstStyle/>
          <a:p>
            <a:pPr marL="12700">
              <a:lnSpc>
                <a:spcPct val="100000"/>
              </a:lnSpc>
              <a:spcBef>
                <a:spcPts val="100"/>
              </a:spcBef>
            </a:pPr>
            <a:r>
              <a:rPr dirty="0">
                <a:solidFill>
                  <a:schemeClr val="tx1"/>
                </a:solidFill>
              </a:rPr>
              <a:t>Difficulties</a:t>
            </a:r>
            <a:r>
              <a:rPr spc="5" dirty="0">
                <a:solidFill>
                  <a:schemeClr val="tx1"/>
                </a:solidFill>
              </a:rPr>
              <a:t> </a:t>
            </a:r>
            <a:r>
              <a:rPr dirty="0">
                <a:solidFill>
                  <a:schemeClr val="tx1"/>
                </a:solidFill>
              </a:rPr>
              <a:t>working</a:t>
            </a:r>
            <a:r>
              <a:rPr spc="15" dirty="0">
                <a:solidFill>
                  <a:schemeClr val="tx1"/>
                </a:solidFill>
              </a:rPr>
              <a:t> </a:t>
            </a:r>
            <a:r>
              <a:rPr dirty="0">
                <a:solidFill>
                  <a:schemeClr val="tx1"/>
                </a:solidFill>
              </a:rPr>
              <a:t>in</a:t>
            </a:r>
            <a:r>
              <a:rPr spc="15" dirty="0">
                <a:solidFill>
                  <a:schemeClr val="tx1"/>
                </a:solidFill>
              </a:rPr>
              <a:t> </a:t>
            </a:r>
            <a:r>
              <a:rPr dirty="0">
                <a:solidFill>
                  <a:schemeClr val="tx1"/>
                </a:solidFill>
              </a:rPr>
              <a:t>a</a:t>
            </a:r>
            <a:r>
              <a:rPr spc="15" dirty="0">
                <a:solidFill>
                  <a:schemeClr val="tx1"/>
                </a:solidFill>
              </a:rPr>
              <a:t> </a:t>
            </a:r>
            <a:r>
              <a:rPr spc="-20" dirty="0" err="1">
                <a:solidFill>
                  <a:schemeClr val="tx1"/>
                </a:solidFill>
              </a:rPr>
              <a:t>grou</a:t>
            </a:r>
            <a:r>
              <a:rPr lang="en-GB" spc="-20" dirty="0">
                <a:solidFill>
                  <a:schemeClr val="tx1"/>
                </a:solidFill>
              </a:rPr>
              <a:t>p</a:t>
            </a:r>
            <a:endParaRPr spc="-20" dirty="0">
              <a:solidFill>
                <a:schemeClr val="tx1"/>
              </a:solidFill>
            </a:endParaRPr>
          </a:p>
        </p:txBody>
      </p:sp>
      <p:pic>
        <p:nvPicPr>
          <p:cNvPr id="4" name="object 4"/>
          <p:cNvPicPr/>
          <p:nvPr/>
        </p:nvPicPr>
        <p:blipFill>
          <a:blip r:embed="rId2" cstate="print"/>
          <a:stretch>
            <a:fillRect/>
          </a:stretch>
        </p:blipFill>
        <p:spPr>
          <a:xfrm>
            <a:off x="6306845" y="4515484"/>
            <a:ext cx="1879193" cy="1361871"/>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2D2F2FE-6234-C0AE-44A4-6B2E3269E86E}"/>
              </a:ext>
            </a:extLst>
          </p:cNvPr>
          <p:cNvSpPr/>
          <p:nvPr/>
        </p:nvSpPr>
        <p:spPr>
          <a:xfrm>
            <a:off x="539552" y="476672"/>
            <a:ext cx="8172000" cy="4860000"/>
          </a:xfrm>
          <a:prstGeom prst="rect">
            <a:avLst/>
          </a:prstGeom>
          <a:solidFill>
            <a:srgbClr val="00B0F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9600" dirty="0">
                <a:latin typeface="Arial" panose="020B0604020202020204" pitchFamily="34" charset="0"/>
                <a:cs typeface="Arial" panose="020B0604020202020204" pitchFamily="34" charset="0"/>
              </a:rPr>
              <a:t>15 MINUTES BREAK</a:t>
            </a:r>
          </a:p>
        </p:txBody>
      </p:sp>
    </p:spTree>
    <p:extLst>
      <p:ext uri="{BB962C8B-B14F-4D97-AF65-F5344CB8AC3E}">
        <p14:creationId xmlns:p14="http://schemas.microsoft.com/office/powerpoint/2010/main" val="12958110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DA39E4-2374-76C5-7883-76EF532B2BE4}"/>
            </a:ext>
          </a:extLst>
        </p:cNvPr>
        <p:cNvGrpSpPr/>
        <p:nvPr/>
      </p:nvGrpSpPr>
      <p:grpSpPr>
        <a:xfrm>
          <a:off x="0" y="0"/>
          <a:ext cx="0" cy="0"/>
          <a:chOff x="0" y="0"/>
          <a:chExt cx="0" cy="0"/>
        </a:xfrm>
      </p:grpSpPr>
      <p:sp>
        <p:nvSpPr>
          <p:cNvPr id="7" name="object 2">
            <a:extLst>
              <a:ext uri="{FF2B5EF4-FFF2-40B4-BE49-F238E27FC236}">
                <a16:creationId xmlns:a16="http://schemas.microsoft.com/office/drawing/2014/main" id="{F092D164-EE2D-4237-2588-8491C90D3B28}"/>
              </a:ext>
            </a:extLst>
          </p:cNvPr>
          <p:cNvSpPr txBox="1">
            <a:spLocks noGrp="1"/>
          </p:cNvSpPr>
          <p:nvPr>
            <p:ph type="title"/>
          </p:nvPr>
        </p:nvSpPr>
        <p:spPr>
          <a:xfrm>
            <a:off x="228447" y="0"/>
            <a:ext cx="9039225" cy="936154"/>
          </a:xfrm>
          <a:prstGeom prst="rect">
            <a:avLst/>
          </a:prstGeom>
        </p:spPr>
        <p:txBody>
          <a:bodyPr vert="horz" wrap="square" lIns="0" tIns="12700" rIns="0" bIns="0" rtlCol="0">
            <a:spAutoFit/>
          </a:bodyPr>
          <a:lstStyle/>
          <a:p>
            <a:pPr marL="38100">
              <a:lnSpc>
                <a:spcPct val="100000"/>
              </a:lnSpc>
              <a:spcBef>
                <a:spcPts val="100"/>
              </a:spcBef>
            </a:pPr>
            <a:r>
              <a:rPr lang="en-GB" dirty="0"/>
              <a:t>Difficulties working in a group</a:t>
            </a:r>
            <a:br>
              <a:rPr lang="en-GB" dirty="0"/>
            </a:br>
            <a:endParaRPr sz="4500" baseline="24074" dirty="0"/>
          </a:p>
        </p:txBody>
      </p:sp>
      <p:sp>
        <p:nvSpPr>
          <p:cNvPr id="2" name="TextBox 1">
            <a:extLst>
              <a:ext uri="{FF2B5EF4-FFF2-40B4-BE49-F238E27FC236}">
                <a16:creationId xmlns:a16="http://schemas.microsoft.com/office/drawing/2014/main" id="{C497EE9F-ABF4-0200-BB9C-4039D929D45C}"/>
              </a:ext>
            </a:extLst>
          </p:cNvPr>
          <p:cNvSpPr txBox="1"/>
          <p:nvPr/>
        </p:nvSpPr>
        <p:spPr>
          <a:xfrm>
            <a:off x="233363" y="672865"/>
            <a:ext cx="8377237" cy="2985433"/>
          </a:xfrm>
          <a:prstGeom prst="rect">
            <a:avLst/>
          </a:prstGeom>
          <a:noFill/>
        </p:spPr>
        <p:txBody>
          <a:bodyPr wrap="square" rtlCol="0">
            <a:spAutoFit/>
          </a:bodyPr>
          <a:lstStyle/>
          <a:p>
            <a:pPr marL="457200" indent="-457200">
              <a:lnSpc>
                <a:spcPct val="150000"/>
              </a:lnSpc>
              <a:buFont typeface="Wingdings" panose="05000000000000000000" pitchFamily="2" charset="2"/>
              <a:buChar char="Ø"/>
            </a:pPr>
            <a:r>
              <a:rPr lang="en-GB" sz="2800" dirty="0">
                <a:latin typeface="Arial" panose="020B0604020202020204" pitchFamily="34" charset="0"/>
                <a:cs typeface="Arial" panose="020B0604020202020204" pitchFamily="34" charset="0"/>
              </a:rPr>
              <a:t>Working in a group can be challenging for several reasons. </a:t>
            </a:r>
          </a:p>
          <a:p>
            <a:pPr marL="457200" indent="-457200">
              <a:lnSpc>
                <a:spcPct val="150000"/>
              </a:lnSpc>
              <a:buFont typeface="Wingdings" panose="05000000000000000000" pitchFamily="2" charset="2"/>
              <a:buChar char="Ø"/>
            </a:pPr>
            <a:r>
              <a:rPr lang="en-GB" sz="2800" dirty="0"/>
              <a:t>Understanding these difficulties can help in developing strategies to address and overcome.</a:t>
            </a:r>
            <a:r>
              <a:rPr lang="en-GB" sz="2800" dirty="0">
                <a:latin typeface="Arial" panose="020B0604020202020204" pitchFamily="34" charset="0"/>
                <a:cs typeface="Arial" panose="020B0604020202020204" pitchFamily="34" charset="0"/>
              </a:rPr>
              <a:t> </a:t>
            </a: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446627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DA156D-7FFB-6271-A688-C9CA17280E16}"/>
            </a:ext>
          </a:extLst>
        </p:cNvPr>
        <p:cNvGrpSpPr/>
        <p:nvPr/>
      </p:nvGrpSpPr>
      <p:grpSpPr>
        <a:xfrm>
          <a:off x="0" y="0"/>
          <a:ext cx="0" cy="0"/>
          <a:chOff x="0" y="0"/>
          <a:chExt cx="0" cy="0"/>
        </a:xfrm>
      </p:grpSpPr>
      <p:sp>
        <p:nvSpPr>
          <p:cNvPr id="7" name="object 2">
            <a:extLst>
              <a:ext uri="{FF2B5EF4-FFF2-40B4-BE49-F238E27FC236}">
                <a16:creationId xmlns:a16="http://schemas.microsoft.com/office/drawing/2014/main" id="{A552D2F0-ABA4-8A2C-3FFF-A4B85C24516C}"/>
              </a:ext>
            </a:extLst>
          </p:cNvPr>
          <p:cNvSpPr txBox="1">
            <a:spLocks noGrp="1"/>
          </p:cNvSpPr>
          <p:nvPr>
            <p:ph type="title"/>
          </p:nvPr>
        </p:nvSpPr>
        <p:spPr>
          <a:xfrm>
            <a:off x="228447" y="0"/>
            <a:ext cx="9039225" cy="936154"/>
          </a:xfrm>
          <a:prstGeom prst="rect">
            <a:avLst/>
          </a:prstGeom>
        </p:spPr>
        <p:txBody>
          <a:bodyPr vert="horz" wrap="square" lIns="0" tIns="12700" rIns="0" bIns="0" rtlCol="0">
            <a:spAutoFit/>
          </a:bodyPr>
          <a:lstStyle/>
          <a:p>
            <a:pPr marL="38100">
              <a:lnSpc>
                <a:spcPct val="100000"/>
              </a:lnSpc>
              <a:spcBef>
                <a:spcPts val="100"/>
              </a:spcBef>
            </a:pPr>
            <a:r>
              <a:rPr lang="en-GB" dirty="0"/>
              <a:t>Difficulties working in a group</a:t>
            </a:r>
            <a:br>
              <a:rPr lang="en-GB" dirty="0"/>
            </a:br>
            <a:endParaRPr sz="4500" baseline="24074" dirty="0"/>
          </a:p>
        </p:txBody>
      </p:sp>
      <p:sp>
        <p:nvSpPr>
          <p:cNvPr id="2" name="TextBox 1">
            <a:extLst>
              <a:ext uri="{FF2B5EF4-FFF2-40B4-BE49-F238E27FC236}">
                <a16:creationId xmlns:a16="http://schemas.microsoft.com/office/drawing/2014/main" id="{BF001773-A427-4A65-9F91-A5BFA1106CAA}"/>
              </a:ext>
            </a:extLst>
          </p:cNvPr>
          <p:cNvSpPr txBox="1"/>
          <p:nvPr/>
        </p:nvSpPr>
        <p:spPr>
          <a:xfrm>
            <a:off x="233363" y="672865"/>
            <a:ext cx="8377237" cy="861774"/>
          </a:xfrm>
          <a:prstGeom prst="rect">
            <a:avLst/>
          </a:prstGeom>
          <a:noFill/>
        </p:spPr>
        <p:txBody>
          <a:bodyPr wrap="square" rtlCol="0">
            <a:spAutoFit/>
          </a:bodyPr>
          <a:lstStyle/>
          <a:p>
            <a:pPr>
              <a:lnSpc>
                <a:spcPct val="150000"/>
              </a:lnSpc>
            </a:pPr>
            <a:r>
              <a:rPr lang="en-GB" sz="2000" dirty="0">
                <a:latin typeface="Arial" panose="020B0604020202020204" pitchFamily="34" charset="0"/>
                <a:cs typeface="Arial" panose="020B0604020202020204" pitchFamily="34" charset="0"/>
              </a:rPr>
              <a:t>These are some common difficulties:</a:t>
            </a:r>
          </a:p>
          <a:p>
            <a:endParaRPr lang="en-GB" sz="20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6A346960-BD9C-7765-2949-0194DECE2BCD}"/>
              </a:ext>
            </a:extLst>
          </p:cNvPr>
          <p:cNvPicPr>
            <a:picLocks noChangeAspect="1"/>
          </p:cNvPicPr>
          <p:nvPr/>
        </p:nvPicPr>
        <p:blipFill>
          <a:blip r:embed="rId3"/>
          <a:stretch>
            <a:fillRect/>
          </a:stretch>
        </p:blipFill>
        <p:spPr>
          <a:xfrm>
            <a:off x="1000304" y="1219200"/>
            <a:ext cx="6843353" cy="4320914"/>
          </a:xfrm>
          <a:prstGeom prst="rect">
            <a:avLst/>
          </a:prstGeom>
          <a:ln>
            <a:solidFill>
              <a:srgbClr val="00B050"/>
            </a:solidFill>
          </a:ln>
        </p:spPr>
      </p:pic>
    </p:spTree>
    <p:extLst>
      <p:ext uri="{BB962C8B-B14F-4D97-AF65-F5344CB8AC3E}">
        <p14:creationId xmlns:p14="http://schemas.microsoft.com/office/powerpoint/2010/main" val="21641589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F36F8A-226E-49DF-4A49-9C49F1BCA112}"/>
            </a:ext>
          </a:extLst>
        </p:cNvPr>
        <p:cNvGrpSpPr/>
        <p:nvPr/>
      </p:nvGrpSpPr>
      <p:grpSpPr>
        <a:xfrm>
          <a:off x="0" y="0"/>
          <a:ext cx="0" cy="0"/>
          <a:chOff x="0" y="0"/>
          <a:chExt cx="0" cy="0"/>
        </a:xfrm>
      </p:grpSpPr>
      <p:sp>
        <p:nvSpPr>
          <p:cNvPr id="7" name="object 2">
            <a:extLst>
              <a:ext uri="{FF2B5EF4-FFF2-40B4-BE49-F238E27FC236}">
                <a16:creationId xmlns:a16="http://schemas.microsoft.com/office/drawing/2014/main" id="{21B9F039-363A-389E-99EE-9B33826E4269}"/>
              </a:ext>
            </a:extLst>
          </p:cNvPr>
          <p:cNvSpPr txBox="1">
            <a:spLocks noGrp="1"/>
          </p:cNvSpPr>
          <p:nvPr>
            <p:ph type="title"/>
          </p:nvPr>
        </p:nvSpPr>
        <p:spPr>
          <a:xfrm>
            <a:off x="233363" y="204788"/>
            <a:ext cx="9039225" cy="936154"/>
          </a:xfrm>
          <a:prstGeom prst="rect">
            <a:avLst/>
          </a:prstGeom>
        </p:spPr>
        <p:txBody>
          <a:bodyPr vert="horz" wrap="square" lIns="0" tIns="12700" rIns="0" bIns="0" rtlCol="0">
            <a:spAutoFit/>
          </a:bodyPr>
          <a:lstStyle/>
          <a:p>
            <a:pPr marL="38100">
              <a:lnSpc>
                <a:spcPct val="100000"/>
              </a:lnSpc>
              <a:spcBef>
                <a:spcPts val="100"/>
              </a:spcBef>
            </a:pPr>
            <a:r>
              <a:rPr lang="en-GB" dirty="0"/>
              <a:t>Difficulties working in a group</a:t>
            </a:r>
            <a:br>
              <a:rPr lang="en-GB" dirty="0"/>
            </a:br>
            <a:endParaRPr sz="4500" baseline="24074" dirty="0"/>
          </a:p>
        </p:txBody>
      </p:sp>
      <p:sp>
        <p:nvSpPr>
          <p:cNvPr id="2" name="TextBox 1">
            <a:extLst>
              <a:ext uri="{FF2B5EF4-FFF2-40B4-BE49-F238E27FC236}">
                <a16:creationId xmlns:a16="http://schemas.microsoft.com/office/drawing/2014/main" id="{8C32EE47-3982-D94C-A16A-39ECDDD45E41}"/>
              </a:ext>
            </a:extLst>
          </p:cNvPr>
          <p:cNvSpPr txBox="1"/>
          <p:nvPr/>
        </p:nvSpPr>
        <p:spPr>
          <a:xfrm>
            <a:off x="233363" y="672865"/>
            <a:ext cx="8377237" cy="4651979"/>
          </a:xfrm>
          <a:prstGeom prst="rect">
            <a:avLst/>
          </a:prstGeom>
          <a:noFill/>
        </p:spPr>
        <p:txBody>
          <a:bodyPr wrap="square" rtlCol="0">
            <a:spAutoFit/>
          </a:bodyPr>
          <a:lstStyle/>
          <a:p>
            <a:pPr>
              <a:lnSpc>
                <a:spcPct val="150000"/>
              </a:lnSpc>
            </a:pPr>
            <a:r>
              <a:rPr lang="en-GB" sz="2000" b="1" dirty="0">
                <a:latin typeface="Arial" panose="020B0604020202020204" pitchFamily="34" charset="0"/>
                <a:cs typeface="Arial" panose="020B0604020202020204" pitchFamily="34" charset="0"/>
              </a:rPr>
              <a:t>1) Communication Issues</a:t>
            </a:r>
          </a:p>
          <a:p>
            <a:pPr>
              <a:lnSpc>
                <a:spcPct val="150000"/>
              </a:lnSpc>
            </a:pPr>
            <a:r>
              <a:rPr lang="en-GB" sz="2000" dirty="0">
                <a:latin typeface="Arial" panose="020B0604020202020204" pitchFamily="34" charset="0"/>
                <a:cs typeface="Arial" panose="020B0604020202020204" pitchFamily="34" charset="0"/>
              </a:rPr>
              <a:t>Effective communication is crucial in a group setting, but it can often be a source of difficulty. Misunderstandings, lack of clarity, and poor listening skills can lead to confusion and conflict. </a:t>
            </a:r>
          </a:p>
          <a:p>
            <a:pPr>
              <a:lnSpc>
                <a:spcPct val="150000"/>
              </a:lnSpc>
            </a:pPr>
            <a:r>
              <a:rPr lang="en-GB" sz="2000" b="1" dirty="0">
                <a:latin typeface="Arial" panose="020B0604020202020204" pitchFamily="34" charset="0"/>
                <a:cs typeface="Arial" panose="020B0604020202020204" pitchFamily="34" charset="0"/>
              </a:rPr>
              <a:t>2) Conflict and Disagreements</a:t>
            </a:r>
          </a:p>
          <a:p>
            <a:pPr>
              <a:lnSpc>
                <a:spcPct val="150000"/>
              </a:lnSpc>
            </a:pPr>
            <a:r>
              <a:rPr lang="en-GB" sz="2000" dirty="0">
                <a:latin typeface="Arial" panose="020B0604020202020204" pitchFamily="34" charset="0"/>
                <a:cs typeface="Arial" panose="020B0604020202020204" pitchFamily="34" charset="0"/>
              </a:rPr>
              <a:t>Differences in opinions, work styles, and personalities can lead to conflicts within a group. While some level of disagreement can be healthy and lead to better solutions, unresolved conflicts can create a toxic environment..</a:t>
            </a:r>
          </a:p>
          <a:p>
            <a:pPr>
              <a:lnSpc>
                <a:spcPct val="150000"/>
              </a:lnSpc>
            </a:pP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875947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B182D5-AE27-2A7F-6595-3118444D1356}"/>
            </a:ext>
          </a:extLst>
        </p:cNvPr>
        <p:cNvGrpSpPr/>
        <p:nvPr/>
      </p:nvGrpSpPr>
      <p:grpSpPr>
        <a:xfrm>
          <a:off x="0" y="0"/>
          <a:ext cx="0" cy="0"/>
          <a:chOff x="0" y="0"/>
          <a:chExt cx="0" cy="0"/>
        </a:xfrm>
      </p:grpSpPr>
      <p:sp>
        <p:nvSpPr>
          <p:cNvPr id="7" name="object 2">
            <a:extLst>
              <a:ext uri="{FF2B5EF4-FFF2-40B4-BE49-F238E27FC236}">
                <a16:creationId xmlns:a16="http://schemas.microsoft.com/office/drawing/2014/main" id="{34C42965-B3EB-76F1-88FC-DBE3571C6B26}"/>
              </a:ext>
            </a:extLst>
          </p:cNvPr>
          <p:cNvSpPr txBox="1">
            <a:spLocks noGrp="1"/>
          </p:cNvSpPr>
          <p:nvPr>
            <p:ph type="title"/>
          </p:nvPr>
        </p:nvSpPr>
        <p:spPr>
          <a:xfrm>
            <a:off x="233363" y="204788"/>
            <a:ext cx="9039225" cy="936154"/>
          </a:xfrm>
          <a:prstGeom prst="rect">
            <a:avLst/>
          </a:prstGeom>
        </p:spPr>
        <p:txBody>
          <a:bodyPr vert="horz" wrap="square" lIns="0" tIns="12700" rIns="0" bIns="0" rtlCol="0">
            <a:spAutoFit/>
          </a:bodyPr>
          <a:lstStyle/>
          <a:p>
            <a:pPr marL="38100">
              <a:lnSpc>
                <a:spcPct val="100000"/>
              </a:lnSpc>
              <a:spcBef>
                <a:spcPts val="100"/>
              </a:spcBef>
            </a:pPr>
            <a:r>
              <a:rPr lang="en-GB" dirty="0"/>
              <a:t>Difficulties working in a group</a:t>
            </a:r>
            <a:br>
              <a:rPr lang="en-GB" dirty="0"/>
            </a:br>
            <a:endParaRPr sz="4500" baseline="24074" dirty="0"/>
          </a:p>
        </p:txBody>
      </p:sp>
      <p:sp>
        <p:nvSpPr>
          <p:cNvPr id="2" name="TextBox 1">
            <a:extLst>
              <a:ext uri="{FF2B5EF4-FFF2-40B4-BE49-F238E27FC236}">
                <a16:creationId xmlns:a16="http://schemas.microsoft.com/office/drawing/2014/main" id="{2DD0E5E4-8C0B-65AD-6DC5-DB2EE59D8866}"/>
              </a:ext>
            </a:extLst>
          </p:cNvPr>
          <p:cNvSpPr txBox="1"/>
          <p:nvPr/>
        </p:nvSpPr>
        <p:spPr>
          <a:xfrm>
            <a:off x="233363" y="672865"/>
            <a:ext cx="8834437" cy="5940088"/>
          </a:xfrm>
          <a:prstGeom prst="rect">
            <a:avLst/>
          </a:prstGeom>
          <a:noFill/>
        </p:spPr>
        <p:txBody>
          <a:bodyPr wrap="square" rtlCol="0">
            <a:spAutoFit/>
          </a:bodyPr>
          <a:lstStyle/>
          <a:p>
            <a:pPr>
              <a:lnSpc>
                <a:spcPct val="150000"/>
              </a:lnSpc>
            </a:pPr>
            <a:r>
              <a:rPr lang="en-GB" sz="2000" b="1" dirty="0">
                <a:latin typeface="Arial" panose="020B0604020202020204" pitchFamily="34" charset="0"/>
                <a:cs typeface="Arial" panose="020B0604020202020204" pitchFamily="34" charset="0"/>
              </a:rPr>
              <a:t>3) Unequal Contribution</a:t>
            </a:r>
          </a:p>
          <a:p>
            <a:pPr>
              <a:lnSpc>
                <a:spcPct val="150000"/>
              </a:lnSpc>
            </a:pPr>
            <a:r>
              <a:rPr lang="en-GB" sz="2000" dirty="0">
                <a:latin typeface="Arial" panose="020B0604020202020204" pitchFamily="34" charset="0"/>
                <a:cs typeface="Arial" panose="020B0604020202020204" pitchFamily="34" charset="0"/>
              </a:rPr>
              <a:t>One common issue in group work is the unequal distribution of effort. Some members may take on more work than others, leading to resentment and burnout. Conversely, some members might not contribute as much, relying on others to carry the load. This imbalance can affect team morale and productivity.</a:t>
            </a:r>
          </a:p>
          <a:p>
            <a:pPr>
              <a:lnSpc>
                <a:spcPct val="150000"/>
              </a:lnSpc>
            </a:pPr>
            <a:r>
              <a:rPr lang="en-GB" sz="2000" b="1" dirty="0">
                <a:latin typeface="Arial" panose="020B0604020202020204" pitchFamily="34" charset="0"/>
                <a:cs typeface="Arial" panose="020B0604020202020204" pitchFamily="34" charset="0"/>
              </a:rPr>
              <a:t>4) Lack of Accountability</a:t>
            </a:r>
          </a:p>
          <a:p>
            <a:pPr>
              <a:lnSpc>
                <a:spcPct val="150000"/>
              </a:lnSpc>
            </a:pPr>
            <a:r>
              <a:rPr lang="en-GB" sz="2000" dirty="0">
                <a:latin typeface="Arial" panose="020B0604020202020204" pitchFamily="34" charset="0"/>
                <a:cs typeface="Arial" panose="020B0604020202020204" pitchFamily="34" charset="0"/>
              </a:rPr>
              <a:t>In a group, it can sometimes be challenging to hold individuals accountable for their tasks. Without clear roles and responsibilities, some members might not feel a sense of ownership over their work. This lack of accountability can lead to missed deadlines and subpar performance.</a:t>
            </a:r>
          </a:p>
          <a:p>
            <a:pPr>
              <a:lnSpc>
                <a:spcPct val="150000"/>
              </a:lnSpc>
            </a:pPr>
            <a:endParaRPr lang="en-GB" sz="2000" b="1"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081924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2434D2-AEE1-9B41-7825-F5D188253756}"/>
            </a:ext>
          </a:extLst>
        </p:cNvPr>
        <p:cNvGrpSpPr/>
        <p:nvPr/>
      </p:nvGrpSpPr>
      <p:grpSpPr>
        <a:xfrm>
          <a:off x="0" y="0"/>
          <a:ext cx="0" cy="0"/>
          <a:chOff x="0" y="0"/>
          <a:chExt cx="0" cy="0"/>
        </a:xfrm>
      </p:grpSpPr>
      <p:sp>
        <p:nvSpPr>
          <p:cNvPr id="7" name="object 2">
            <a:extLst>
              <a:ext uri="{FF2B5EF4-FFF2-40B4-BE49-F238E27FC236}">
                <a16:creationId xmlns:a16="http://schemas.microsoft.com/office/drawing/2014/main" id="{BC04240F-2A91-CC5C-75E5-AB80FF4A6BAD}"/>
              </a:ext>
            </a:extLst>
          </p:cNvPr>
          <p:cNvSpPr txBox="1">
            <a:spLocks noGrp="1"/>
          </p:cNvSpPr>
          <p:nvPr>
            <p:ph type="title"/>
          </p:nvPr>
        </p:nvSpPr>
        <p:spPr>
          <a:xfrm>
            <a:off x="233363" y="204788"/>
            <a:ext cx="9039225" cy="936154"/>
          </a:xfrm>
          <a:prstGeom prst="rect">
            <a:avLst/>
          </a:prstGeom>
        </p:spPr>
        <p:txBody>
          <a:bodyPr vert="horz" wrap="square" lIns="0" tIns="12700" rIns="0" bIns="0" rtlCol="0">
            <a:spAutoFit/>
          </a:bodyPr>
          <a:lstStyle/>
          <a:p>
            <a:pPr marL="38100">
              <a:lnSpc>
                <a:spcPct val="100000"/>
              </a:lnSpc>
              <a:spcBef>
                <a:spcPts val="100"/>
              </a:spcBef>
            </a:pPr>
            <a:r>
              <a:rPr lang="en-GB" dirty="0"/>
              <a:t>Difficulties working in a group</a:t>
            </a:r>
            <a:br>
              <a:rPr lang="en-GB" dirty="0"/>
            </a:br>
            <a:endParaRPr sz="4500" baseline="24074" dirty="0"/>
          </a:p>
        </p:txBody>
      </p:sp>
      <p:sp>
        <p:nvSpPr>
          <p:cNvPr id="2" name="TextBox 1">
            <a:extLst>
              <a:ext uri="{FF2B5EF4-FFF2-40B4-BE49-F238E27FC236}">
                <a16:creationId xmlns:a16="http://schemas.microsoft.com/office/drawing/2014/main" id="{79156152-3CF8-3FBD-C46A-7CF31BDCD170}"/>
              </a:ext>
            </a:extLst>
          </p:cNvPr>
          <p:cNvSpPr txBox="1"/>
          <p:nvPr/>
        </p:nvSpPr>
        <p:spPr>
          <a:xfrm>
            <a:off x="233363" y="672865"/>
            <a:ext cx="8377237" cy="4651979"/>
          </a:xfrm>
          <a:prstGeom prst="rect">
            <a:avLst/>
          </a:prstGeom>
          <a:noFill/>
        </p:spPr>
        <p:txBody>
          <a:bodyPr wrap="square" rtlCol="0">
            <a:spAutoFit/>
          </a:bodyPr>
          <a:lstStyle/>
          <a:p>
            <a:pPr>
              <a:lnSpc>
                <a:spcPct val="150000"/>
              </a:lnSpc>
            </a:pPr>
            <a:r>
              <a:rPr lang="en-GB" sz="2000" b="1" dirty="0">
                <a:latin typeface="Arial" panose="020B0604020202020204" pitchFamily="34" charset="0"/>
                <a:cs typeface="Arial" panose="020B0604020202020204" pitchFamily="34" charset="0"/>
              </a:rPr>
              <a:t>5) Coordination Challenges</a:t>
            </a:r>
          </a:p>
          <a:p>
            <a:pPr>
              <a:lnSpc>
                <a:spcPct val="150000"/>
              </a:lnSpc>
            </a:pPr>
            <a:r>
              <a:rPr lang="en-GB" sz="2000" dirty="0">
                <a:latin typeface="Arial" panose="020B0604020202020204" pitchFamily="34" charset="0"/>
                <a:cs typeface="Arial" panose="020B0604020202020204" pitchFamily="34" charset="0"/>
              </a:rPr>
              <a:t>Coordinating schedules, tasks, and resources can be difficult, especially in larger groups. Ensuring that everyone is on the same page and that tasks are progressing as planned requires effective project management. Poor coordination can lead to delays and inefficiencies.</a:t>
            </a:r>
          </a:p>
          <a:p>
            <a:pPr>
              <a:lnSpc>
                <a:spcPct val="150000"/>
              </a:lnSpc>
            </a:pPr>
            <a:r>
              <a:rPr lang="en-GB" sz="2000" b="1" dirty="0">
                <a:latin typeface="Arial" panose="020B0604020202020204" pitchFamily="34" charset="0"/>
                <a:cs typeface="Arial" panose="020B0604020202020204" pitchFamily="34" charset="0"/>
              </a:rPr>
              <a:t>6) Diverse Work Styles</a:t>
            </a:r>
          </a:p>
          <a:p>
            <a:pPr>
              <a:lnSpc>
                <a:spcPct val="150000"/>
              </a:lnSpc>
            </a:pPr>
            <a:r>
              <a:rPr lang="en-GB" sz="2000" dirty="0">
                <a:latin typeface="Arial" panose="020B0604020202020204" pitchFamily="34" charset="0"/>
                <a:cs typeface="Arial" panose="020B0604020202020204" pitchFamily="34" charset="0"/>
              </a:rPr>
              <a:t>Different team members may have varying work styles and paces. Some might prefer a structured approach, while others thrive in a more flexible environment. These differences can cause friction and make it challenging to find a workflow that suits everyone.</a:t>
            </a:r>
          </a:p>
        </p:txBody>
      </p:sp>
    </p:spTree>
    <p:extLst>
      <p:ext uri="{BB962C8B-B14F-4D97-AF65-F5344CB8AC3E}">
        <p14:creationId xmlns:p14="http://schemas.microsoft.com/office/powerpoint/2010/main" val="22583357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DD3334-C61E-AC7C-A698-D2742303A090}"/>
            </a:ext>
          </a:extLst>
        </p:cNvPr>
        <p:cNvGrpSpPr/>
        <p:nvPr/>
      </p:nvGrpSpPr>
      <p:grpSpPr>
        <a:xfrm>
          <a:off x="0" y="0"/>
          <a:ext cx="0" cy="0"/>
          <a:chOff x="0" y="0"/>
          <a:chExt cx="0" cy="0"/>
        </a:xfrm>
      </p:grpSpPr>
      <p:sp>
        <p:nvSpPr>
          <p:cNvPr id="7" name="object 2">
            <a:extLst>
              <a:ext uri="{FF2B5EF4-FFF2-40B4-BE49-F238E27FC236}">
                <a16:creationId xmlns:a16="http://schemas.microsoft.com/office/drawing/2014/main" id="{1DDC6E4C-1DE2-E958-854C-78FC994AFDD9}"/>
              </a:ext>
            </a:extLst>
          </p:cNvPr>
          <p:cNvSpPr txBox="1">
            <a:spLocks noGrp="1"/>
          </p:cNvSpPr>
          <p:nvPr>
            <p:ph type="title"/>
          </p:nvPr>
        </p:nvSpPr>
        <p:spPr>
          <a:xfrm>
            <a:off x="233363" y="204788"/>
            <a:ext cx="9039225" cy="936154"/>
          </a:xfrm>
          <a:prstGeom prst="rect">
            <a:avLst/>
          </a:prstGeom>
        </p:spPr>
        <p:txBody>
          <a:bodyPr vert="horz" wrap="square" lIns="0" tIns="12700" rIns="0" bIns="0" rtlCol="0">
            <a:spAutoFit/>
          </a:bodyPr>
          <a:lstStyle/>
          <a:p>
            <a:pPr marL="38100">
              <a:lnSpc>
                <a:spcPct val="100000"/>
              </a:lnSpc>
              <a:spcBef>
                <a:spcPts val="100"/>
              </a:spcBef>
            </a:pPr>
            <a:r>
              <a:rPr lang="en-GB" dirty="0"/>
              <a:t>Difficulties working in a group</a:t>
            </a:r>
            <a:br>
              <a:rPr lang="en-GB" dirty="0"/>
            </a:br>
            <a:endParaRPr sz="4500" baseline="24074" dirty="0"/>
          </a:p>
        </p:txBody>
      </p:sp>
      <p:sp>
        <p:nvSpPr>
          <p:cNvPr id="2" name="TextBox 1">
            <a:extLst>
              <a:ext uri="{FF2B5EF4-FFF2-40B4-BE49-F238E27FC236}">
                <a16:creationId xmlns:a16="http://schemas.microsoft.com/office/drawing/2014/main" id="{1A9B61E4-96BC-98C1-A3EA-3DE7C6F2A5DB}"/>
              </a:ext>
            </a:extLst>
          </p:cNvPr>
          <p:cNvSpPr txBox="1"/>
          <p:nvPr/>
        </p:nvSpPr>
        <p:spPr>
          <a:xfrm>
            <a:off x="233363" y="672865"/>
            <a:ext cx="8377237" cy="5016758"/>
          </a:xfrm>
          <a:prstGeom prst="rect">
            <a:avLst/>
          </a:prstGeom>
          <a:noFill/>
        </p:spPr>
        <p:txBody>
          <a:bodyPr wrap="square" rtlCol="0">
            <a:spAutoFit/>
          </a:bodyPr>
          <a:lstStyle/>
          <a:p>
            <a:pPr>
              <a:lnSpc>
                <a:spcPct val="150000"/>
              </a:lnSpc>
            </a:pPr>
            <a:r>
              <a:rPr lang="en-GB" sz="2000" b="1" dirty="0">
                <a:latin typeface="Arial" panose="020B0604020202020204" pitchFamily="34" charset="0"/>
                <a:cs typeface="Arial" panose="020B0604020202020204" pitchFamily="34" charset="0"/>
              </a:rPr>
              <a:t>7) Decision-Making Difficulties</a:t>
            </a:r>
          </a:p>
          <a:p>
            <a:pPr>
              <a:lnSpc>
                <a:spcPct val="150000"/>
              </a:lnSpc>
            </a:pPr>
            <a:r>
              <a:rPr lang="en-GB" sz="2000" dirty="0">
                <a:latin typeface="Arial" panose="020B0604020202020204" pitchFamily="34" charset="0"/>
                <a:cs typeface="Arial" panose="020B0604020202020204" pitchFamily="34" charset="0"/>
              </a:rPr>
              <a:t>Reaching a consensus in a group can be time-consuming and challenging. When multiple people are involved in decision-making, it can lead to prolonged discussions and indecision. This can slow down the progress of the project and create frustration among team members.</a:t>
            </a:r>
          </a:p>
          <a:p>
            <a:pPr>
              <a:lnSpc>
                <a:spcPct val="150000"/>
              </a:lnSpc>
            </a:pPr>
            <a:r>
              <a:rPr lang="en-GB" sz="2000" b="1" dirty="0">
                <a:latin typeface="Arial" panose="020B0604020202020204" pitchFamily="34" charset="0"/>
                <a:cs typeface="Arial" panose="020B0604020202020204" pitchFamily="34" charset="0"/>
              </a:rPr>
              <a:t>8) Lack of Trust</a:t>
            </a:r>
          </a:p>
          <a:p>
            <a:pPr>
              <a:lnSpc>
                <a:spcPct val="150000"/>
              </a:lnSpc>
            </a:pPr>
            <a:r>
              <a:rPr lang="en-GB" sz="2000" dirty="0">
                <a:latin typeface="Arial" panose="020B0604020202020204" pitchFamily="34" charset="0"/>
                <a:cs typeface="Arial" panose="020B0604020202020204" pitchFamily="34" charset="0"/>
              </a:rPr>
              <a:t>Trust is fundamental to effective teamwork, but it can take time to build. Without trust, team members may be reluctant to share ideas, take risks, or rely on each other. A lack of trust can lead to a guarded and unproductive work environment.</a:t>
            </a: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277385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7A862B-7BA8-DDE1-D188-7412125C27BE}"/>
            </a:ext>
          </a:extLst>
        </p:cNvPr>
        <p:cNvGrpSpPr/>
        <p:nvPr/>
      </p:nvGrpSpPr>
      <p:grpSpPr>
        <a:xfrm>
          <a:off x="0" y="0"/>
          <a:ext cx="0" cy="0"/>
          <a:chOff x="0" y="0"/>
          <a:chExt cx="0" cy="0"/>
        </a:xfrm>
      </p:grpSpPr>
      <p:sp>
        <p:nvSpPr>
          <p:cNvPr id="7" name="object 2">
            <a:extLst>
              <a:ext uri="{FF2B5EF4-FFF2-40B4-BE49-F238E27FC236}">
                <a16:creationId xmlns:a16="http://schemas.microsoft.com/office/drawing/2014/main" id="{D5C8BD99-922B-F5B5-083E-A09C8C6A452B}"/>
              </a:ext>
            </a:extLst>
          </p:cNvPr>
          <p:cNvSpPr txBox="1">
            <a:spLocks noGrp="1"/>
          </p:cNvSpPr>
          <p:nvPr>
            <p:ph type="title"/>
          </p:nvPr>
        </p:nvSpPr>
        <p:spPr>
          <a:xfrm>
            <a:off x="233363" y="204788"/>
            <a:ext cx="9039225" cy="936154"/>
          </a:xfrm>
          <a:prstGeom prst="rect">
            <a:avLst/>
          </a:prstGeom>
        </p:spPr>
        <p:txBody>
          <a:bodyPr vert="horz" wrap="square" lIns="0" tIns="12700" rIns="0" bIns="0" rtlCol="0">
            <a:spAutoFit/>
          </a:bodyPr>
          <a:lstStyle/>
          <a:p>
            <a:pPr marL="38100">
              <a:lnSpc>
                <a:spcPct val="100000"/>
              </a:lnSpc>
              <a:spcBef>
                <a:spcPts val="100"/>
              </a:spcBef>
            </a:pPr>
            <a:r>
              <a:rPr lang="en-GB" dirty="0"/>
              <a:t>Difficulties working in a group</a:t>
            </a:r>
            <a:br>
              <a:rPr lang="en-GB" dirty="0"/>
            </a:br>
            <a:endParaRPr sz="4500" baseline="24074" dirty="0"/>
          </a:p>
        </p:txBody>
      </p:sp>
      <p:sp>
        <p:nvSpPr>
          <p:cNvPr id="2" name="TextBox 1">
            <a:extLst>
              <a:ext uri="{FF2B5EF4-FFF2-40B4-BE49-F238E27FC236}">
                <a16:creationId xmlns:a16="http://schemas.microsoft.com/office/drawing/2014/main" id="{6140DD8C-916D-581B-6838-93287D8E66F4}"/>
              </a:ext>
            </a:extLst>
          </p:cNvPr>
          <p:cNvSpPr txBox="1"/>
          <p:nvPr/>
        </p:nvSpPr>
        <p:spPr>
          <a:xfrm>
            <a:off x="233363" y="672865"/>
            <a:ext cx="8377237" cy="5016758"/>
          </a:xfrm>
          <a:prstGeom prst="rect">
            <a:avLst/>
          </a:prstGeom>
          <a:noFill/>
        </p:spPr>
        <p:txBody>
          <a:bodyPr wrap="square" rtlCol="0">
            <a:spAutoFit/>
          </a:bodyPr>
          <a:lstStyle/>
          <a:p>
            <a:pPr>
              <a:lnSpc>
                <a:spcPct val="150000"/>
              </a:lnSpc>
            </a:pPr>
            <a:r>
              <a:rPr lang="en-GB" sz="2000" b="1" dirty="0">
                <a:latin typeface="Arial" panose="020B0604020202020204" pitchFamily="34" charset="0"/>
                <a:cs typeface="Arial" panose="020B0604020202020204" pitchFamily="34" charset="0"/>
              </a:rPr>
              <a:t>9) Motivation and Engagement</a:t>
            </a:r>
          </a:p>
          <a:p>
            <a:pPr>
              <a:lnSpc>
                <a:spcPct val="150000"/>
              </a:lnSpc>
            </a:pPr>
            <a:r>
              <a:rPr lang="en-GB" sz="2000" dirty="0">
                <a:latin typeface="Arial" panose="020B0604020202020204" pitchFamily="34" charset="0"/>
                <a:cs typeface="Arial" panose="020B0604020202020204" pitchFamily="34" charset="0"/>
              </a:rPr>
              <a:t>Keeping all team members motivated and engaged can be challenging, especially if the project is long-term or if members have other commitments. Low motivation can result in decreased productivity and enthusiasm, affecting the overall success of the group.</a:t>
            </a:r>
          </a:p>
          <a:p>
            <a:pPr>
              <a:lnSpc>
                <a:spcPct val="150000"/>
              </a:lnSpc>
            </a:pPr>
            <a:r>
              <a:rPr lang="en-GB" sz="2000" b="1" dirty="0">
                <a:latin typeface="Arial" panose="020B0604020202020204" pitchFamily="34" charset="0"/>
                <a:cs typeface="Arial" panose="020B0604020202020204" pitchFamily="34" charset="0"/>
              </a:rPr>
              <a:t>10) Resistance to Change</a:t>
            </a:r>
          </a:p>
          <a:p>
            <a:pPr>
              <a:lnSpc>
                <a:spcPct val="150000"/>
              </a:lnSpc>
            </a:pPr>
            <a:r>
              <a:rPr lang="en-GB" sz="2000" dirty="0">
                <a:latin typeface="Arial" panose="020B0604020202020204" pitchFamily="34" charset="0"/>
                <a:cs typeface="Arial" panose="020B0604020202020204" pitchFamily="34" charset="0"/>
              </a:rPr>
              <a:t>Some team members might be resistant to new ideas or changes in the project plan. This resistance can slow down progress and create friction within the group. It's important to manage change effectively and ensure that all members are on board with new directions.</a:t>
            </a: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348811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7C8B1D-9E7C-AC28-D33A-C5D7D5DBFB0D}"/>
            </a:ext>
          </a:extLst>
        </p:cNvPr>
        <p:cNvGrpSpPr/>
        <p:nvPr/>
      </p:nvGrpSpPr>
      <p:grpSpPr>
        <a:xfrm>
          <a:off x="0" y="0"/>
          <a:ext cx="0" cy="0"/>
          <a:chOff x="0" y="0"/>
          <a:chExt cx="0" cy="0"/>
        </a:xfrm>
      </p:grpSpPr>
      <p:sp>
        <p:nvSpPr>
          <p:cNvPr id="7" name="object 2">
            <a:extLst>
              <a:ext uri="{FF2B5EF4-FFF2-40B4-BE49-F238E27FC236}">
                <a16:creationId xmlns:a16="http://schemas.microsoft.com/office/drawing/2014/main" id="{BD4F17C8-F9E2-F638-959D-17C5F283193E}"/>
              </a:ext>
            </a:extLst>
          </p:cNvPr>
          <p:cNvSpPr txBox="1">
            <a:spLocks noGrp="1"/>
          </p:cNvSpPr>
          <p:nvPr>
            <p:ph type="title"/>
          </p:nvPr>
        </p:nvSpPr>
        <p:spPr>
          <a:xfrm>
            <a:off x="233363" y="204788"/>
            <a:ext cx="9039225" cy="936154"/>
          </a:xfrm>
          <a:prstGeom prst="rect">
            <a:avLst/>
          </a:prstGeom>
        </p:spPr>
        <p:txBody>
          <a:bodyPr vert="horz" wrap="square" lIns="0" tIns="12700" rIns="0" bIns="0" rtlCol="0">
            <a:spAutoFit/>
          </a:bodyPr>
          <a:lstStyle/>
          <a:p>
            <a:pPr marL="38100">
              <a:lnSpc>
                <a:spcPct val="100000"/>
              </a:lnSpc>
              <a:spcBef>
                <a:spcPts val="100"/>
              </a:spcBef>
            </a:pPr>
            <a:r>
              <a:rPr lang="en-GB" dirty="0"/>
              <a:t>Understanding Teamwork</a:t>
            </a:r>
            <a:br>
              <a:rPr lang="en-GB" dirty="0"/>
            </a:br>
            <a:endParaRPr sz="4500" baseline="24074" dirty="0"/>
          </a:p>
        </p:txBody>
      </p:sp>
      <p:sp>
        <p:nvSpPr>
          <p:cNvPr id="2" name="TextBox 1">
            <a:extLst>
              <a:ext uri="{FF2B5EF4-FFF2-40B4-BE49-F238E27FC236}">
                <a16:creationId xmlns:a16="http://schemas.microsoft.com/office/drawing/2014/main" id="{90AE73B5-AA05-7AD4-F006-55EC2F6DC62A}"/>
              </a:ext>
            </a:extLst>
          </p:cNvPr>
          <p:cNvSpPr txBox="1"/>
          <p:nvPr/>
        </p:nvSpPr>
        <p:spPr>
          <a:xfrm>
            <a:off x="233363" y="672865"/>
            <a:ext cx="8377237" cy="4651979"/>
          </a:xfrm>
          <a:prstGeom prst="rect">
            <a:avLst/>
          </a:prstGeom>
          <a:noFill/>
        </p:spPr>
        <p:txBody>
          <a:bodyPr wrap="square" rtlCol="0">
            <a:spAutoFit/>
          </a:bodyPr>
          <a:lstStyle/>
          <a:p>
            <a:pPr>
              <a:lnSpc>
                <a:spcPct val="150000"/>
              </a:lnSpc>
            </a:pPr>
            <a:r>
              <a:rPr lang="en-GB" sz="2000" b="1" dirty="0">
                <a:latin typeface="Arial" panose="020B0604020202020204" pitchFamily="34" charset="0"/>
                <a:cs typeface="Arial" panose="020B0604020202020204" pitchFamily="34" charset="0"/>
              </a:rPr>
              <a:t>Group Activity 1</a:t>
            </a:r>
          </a:p>
          <a:p>
            <a:pPr marL="342900" indent="-342900">
              <a:lnSpc>
                <a:spcPct val="150000"/>
              </a:lnSpc>
              <a:buFont typeface="Wingdings" panose="05000000000000000000" pitchFamily="2" charset="2"/>
              <a:buChar char="Ø"/>
            </a:pPr>
            <a:r>
              <a:rPr lang="en-GB" sz="2000" b="0" i="0" dirty="0">
                <a:solidFill>
                  <a:srgbClr val="374151"/>
                </a:solidFill>
                <a:effectLst/>
                <a:latin typeface="Arial" panose="020B0604020202020204" pitchFamily="34" charset="0"/>
                <a:cs typeface="Arial" panose="020B0604020202020204" pitchFamily="34" charset="0"/>
              </a:rPr>
              <a:t>Discuss a scenario in which teamwork was either successful or failed. </a:t>
            </a:r>
          </a:p>
          <a:p>
            <a:pPr marL="342900" indent="-342900">
              <a:lnSpc>
                <a:spcPct val="150000"/>
              </a:lnSpc>
              <a:buFont typeface="Wingdings" panose="05000000000000000000" pitchFamily="2" charset="2"/>
              <a:buChar char="Ø"/>
            </a:pPr>
            <a:r>
              <a:rPr lang="en-GB" sz="2000" dirty="0">
                <a:solidFill>
                  <a:srgbClr val="374151"/>
                </a:solidFill>
                <a:latin typeface="Arial" panose="020B0604020202020204" pitchFamily="34" charset="0"/>
                <a:cs typeface="Arial" panose="020B0604020202020204" pitchFamily="34" charset="0"/>
              </a:rPr>
              <a:t>You</a:t>
            </a:r>
            <a:r>
              <a:rPr lang="en-GB" sz="2000" b="0" i="0" dirty="0">
                <a:solidFill>
                  <a:srgbClr val="374151"/>
                </a:solidFill>
                <a:effectLst/>
                <a:latin typeface="Arial" panose="020B0604020202020204" pitchFamily="34" charset="0"/>
                <a:cs typeface="Arial" panose="020B0604020202020204" pitchFamily="34" charset="0"/>
              </a:rPr>
              <a:t> can choose to discuss real-life examples, hypothetical situations, or scenarios from popular culture. </a:t>
            </a:r>
          </a:p>
          <a:p>
            <a:pPr marL="342900" indent="-342900">
              <a:lnSpc>
                <a:spcPct val="150000"/>
              </a:lnSpc>
              <a:buFont typeface="Wingdings" panose="05000000000000000000" pitchFamily="2" charset="2"/>
              <a:buChar char="Ø"/>
            </a:pPr>
            <a:r>
              <a:rPr lang="en-GB" sz="2000" dirty="0">
                <a:solidFill>
                  <a:srgbClr val="374151"/>
                </a:solidFill>
                <a:latin typeface="Arial" panose="020B0604020202020204" pitchFamily="34" charset="0"/>
                <a:cs typeface="Arial" panose="020B0604020202020204" pitchFamily="34" charset="0"/>
              </a:rPr>
              <a:t>C</a:t>
            </a:r>
            <a:r>
              <a:rPr lang="en-GB" sz="2000" b="0" i="0" dirty="0">
                <a:solidFill>
                  <a:srgbClr val="374151"/>
                </a:solidFill>
                <a:effectLst/>
                <a:latin typeface="Arial" panose="020B0604020202020204" pitchFamily="34" charset="0"/>
                <a:cs typeface="Arial" panose="020B0604020202020204" pitchFamily="34" charset="0"/>
              </a:rPr>
              <a:t>onsider different aspects of teamwork, such as roles played, communication, and problem-solving.</a:t>
            </a:r>
          </a:p>
          <a:p>
            <a:pPr marL="342900" indent="-342900">
              <a:lnSpc>
                <a:spcPct val="150000"/>
              </a:lnSpc>
              <a:buFont typeface="Wingdings" panose="05000000000000000000" pitchFamily="2" charset="2"/>
              <a:buChar char="Ø"/>
            </a:pPr>
            <a:r>
              <a:rPr lang="en-GB" sz="2000" b="0" i="0" dirty="0">
                <a:solidFill>
                  <a:srgbClr val="374151"/>
                </a:solidFill>
                <a:effectLst/>
                <a:latin typeface="Arial" panose="020B0604020202020204" pitchFamily="34" charset="0"/>
                <a:cs typeface="Arial" panose="020B0604020202020204" pitchFamily="34" charset="0"/>
              </a:rPr>
              <a:t>After the discussion time, each group will select a spokesperson</a:t>
            </a:r>
          </a:p>
          <a:p>
            <a:pPr marL="342900" indent="-342900">
              <a:lnSpc>
                <a:spcPct val="150000"/>
              </a:lnSpc>
              <a:buFont typeface="Wingdings" panose="05000000000000000000" pitchFamily="2" charset="2"/>
              <a:buChar char="Ø"/>
            </a:pPr>
            <a:r>
              <a:rPr lang="en-GB" sz="2000" b="0" i="0" dirty="0">
                <a:solidFill>
                  <a:srgbClr val="374151"/>
                </a:solidFill>
                <a:effectLst/>
                <a:latin typeface="Arial" panose="020B0604020202020204" pitchFamily="34" charset="0"/>
                <a:cs typeface="Arial" panose="020B0604020202020204" pitchFamily="34" charset="0"/>
              </a:rPr>
              <a:t>The spokesperson will briefly share the scenario discussed and provide a brief explanation of why they considered it an example of successful or failed teamwork</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279239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bject 2">
            <a:extLst>
              <a:ext uri="{FF2B5EF4-FFF2-40B4-BE49-F238E27FC236}">
                <a16:creationId xmlns:a16="http://schemas.microsoft.com/office/drawing/2014/main" id="{C313472B-E447-EAE3-0725-5DE6539253ED}"/>
              </a:ext>
            </a:extLst>
          </p:cNvPr>
          <p:cNvSpPr txBox="1">
            <a:spLocks noGrp="1"/>
          </p:cNvSpPr>
          <p:nvPr>
            <p:ph type="title"/>
          </p:nvPr>
        </p:nvSpPr>
        <p:spPr>
          <a:xfrm>
            <a:off x="233363" y="204788"/>
            <a:ext cx="9039225" cy="936154"/>
          </a:xfrm>
          <a:prstGeom prst="rect">
            <a:avLst/>
          </a:prstGeom>
        </p:spPr>
        <p:txBody>
          <a:bodyPr vert="horz" wrap="square" lIns="0" tIns="12700" rIns="0" bIns="0" rtlCol="0">
            <a:spAutoFit/>
          </a:bodyPr>
          <a:lstStyle/>
          <a:p>
            <a:pPr marL="38100">
              <a:lnSpc>
                <a:spcPct val="100000"/>
              </a:lnSpc>
              <a:spcBef>
                <a:spcPts val="100"/>
              </a:spcBef>
            </a:pPr>
            <a:r>
              <a:rPr lang="en-GB" dirty="0"/>
              <a:t>Understanding Teamwork</a:t>
            </a:r>
            <a:br>
              <a:rPr lang="en-GB" dirty="0"/>
            </a:br>
            <a:endParaRPr sz="4500" baseline="24074" dirty="0"/>
          </a:p>
        </p:txBody>
      </p:sp>
      <p:sp>
        <p:nvSpPr>
          <p:cNvPr id="2" name="TextBox 1">
            <a:extLst>
              <a:ext uri="{FF2B5EF4-FFF2-40B4-BE49-F238E27FC236}">
                <a16:creationId xmlns:a16="http://schemas.microsoft.com/office/drawing/2014/main" id="{3983CAF1-6B6A-7341-5D78-8704445EA086}"/>
              </a:ext>
            </a:extLst>
          </p:cNvPr>
          <p:cNvSpPr txBox="1"/>
          <p:nvPr/>
        </p:nvSpPr>
        <p:spPr>
          <a:xfrm>
            <a:off x="233363" y="672865"/>
            <a:ext cx="8377237" cy="3266985"/>
          </a:xfrm>
          <a:prstGeom prst="rect">
            <a:avLst/>
          </a:prstGeom>
          <a:noFill/>
        </p:spPr>
        <p:txBody>
          <a:bodyPr wrap="square" rtlCol="0">
            <a:spAutoFit/>
          </a:bodyPr>
          <a:lstStyle/>
          <a:p>
            <a:pPr>
              <a:lnSpc>
                <a:spcPct val="150000"/>
              </a:lnSpc>
            </a:pPr>
            <a:r>
              <a:rPr lang="en-GB" sz="2000" b="1" dirty="0">
                <a:latin typeface="Arial" panose="020B0604020202020204" pitchFamily="34" charset="0"/>
                <a:cs typeface="Arial" panose="020B0604020202020204" pitchFamily="34" charset="0"/>
              </a:rPr>
              <a:t>Class Discussion</a:t>
            </a:r>
          </a:p>
          <a:p>
            <a:pPr marL="342900" indent="-342900" algn="l">
              <a:lnSpc>
                <a:spcPct val="150000"/>
              </a:lnSpc>
              <a:buFont typeface="Wingdings" panose="05000000000000000000" pitchFamily="2" charset="2"/>
              <a:buChar char="Ø"/>
            </a:pPr>
            <a:r>
              <a:rPr lang="en-GB" sz="2000" b="0" i="0" dirty="0">
                <a:solidFill>
                  <a:srgbClr val="374151"/>
                </a:solidFill>
                <a:effectLst/>
                <a:latin typeface="Arial" panose="020B0604020202020204" pitchFamily="34" charset="0"/>
                <a:cs typeface="Arial" panose="020B0604020202020204" pitchFamily="34" charset="0"/>
              </a:rPr>
              <a:t>What common elements contributed to successful teamwork in these scenarios?</a:t>
            </a:r>
          </a:p>
          <a:p>
            <a:pPr marL="342900" indent="-342900" algn="l">
              <a:lnSpc>
                <a:spcPct val="150000"/>
              </a:lnSpc>
              <a:buFont typeface="Wingdings" panose="05000000000000000000" pitchFamily="2" charset="2"/>
              <a:buChar char="Ø"/>
            </a:pPr>
            <a:r>
              <a:rPr lang="en-GB" sz="2000" b="0" i="0" dirty="0">
                <a:solidFill>
                  <a:srgbClr val="374151"/>
                </a:solidFill>
                <a:effectLst/>
                <a:latin typeface="Arial" panose="020B0604020202020204" pitchFamily="34" charset="0"/>
                <a:cs typeface="Arial" panose="020B0604020202020204" pitchFamily="34" charset="0"/>
              </a:rPr>
              <a:t>What were the key challenges or reasons for failure in the scenarios where teamwork failed?</a:t>
            </a:r>
          </a:p>
          <a:p>
            <a:pPr marL="342900" indent="-342900" algn="l">
              <a:lnSpc>
                <a:spcPct val="150000"/>
              </a:lnSpc>
              <a:buFont typeface="Wingdings" panose="05000000000000000000" pitchFamily="2" charset="2"/>
              <a:buChar char="Ø"/>
            </a:pPr>
            <a:r>
              <a:rPr lang="en-GB" sz="2000" b="0" i="0" dirty="0">
                <a:solidFill>
                  <a:srgbClr val="374151"/>
                </a:solidFill>
                <a:effectLst/>
                <a:latin typeface="Arial" panose="020B0604020202020204" pitchFamily="34" charset="0"/>
                <a:cs typeface="Arial" panose="020B0604020202020204" pitchFamily="34" charset="0"/>
              </a:rPr>
              <a:t>Are there any similarities or differences in the scenarios shared by the groups?</a:t>
            </a:r>
          </a:p>
        </p:txBody>
      </p:sp>
    </p:spTree>
    <p:extLst>
      <p:ext uri="{BB962C8B-B14F-4D97-AF65-F5344CB8AC3E}">
        <p14:creationId xmlns:p14="http://schemas.microsoft.com/office/powerpoint/2010/main" val="28894755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AEB0C59-938F-45AE-08CB-C61044E285F2}"/>
              </a:ext>
            </a:extLst>
          </p:cNvPr>
          <p:cNvSpPr/>
          <p:nvPr/>
        </p:nvSpPr>
        <p:spPr>
          <a:xfrm>
            <a:off x="539552" y="476672"/>
            <a:ext cx="8172000" cy="4860000"/>
          </a:xfrm>
          <a:prstGeom prst="rect">
            <a:avLst/>
          </a:prstGeom>
          <a:solidFill>
            <a:srgbClr val="00B0F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9600" dirty="0">
                <a:latin typeface="Arial" panose="020B0604020202020204" pitchFamily="34" charset="0"/>
                <a:cs typeface="Arial" panose="020B0604020202020204" pitchFamily="34" charset="0"/>
              </a:rPr>
              <a:t>15 MINUTES BREAK</a:t>
            </a:r>
          </a:p>
        </p:txBody>
      </p:sp>
    </p:spTree>
    <p:extLst>
      <p:ext uri="{BB962C8B-B14F-4D97-AF65-F5344CB8AC3E}">
        <p14:creationId xmlns:p14="http://schemas.microsoft.com/office/powerpoint/2010/main" val="23294864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C3F5FA-48E6-D608-AE97-44818DB66B27}"/>
            </a:ext>
          </a:extLst>
        </p:cNvPr>
        <p:cNvGrpSpPr/>
        <p:nvPr/>
      </p:nvGrpSpPr>
      <p:grpSpPr>
        <a:xfrm>
          <a:off x="0" y="0"/>
          <a:ext cx="0" cy="0"/>
          <a:chOff x="0" y="0"/>
          <a:chExt cx="0" cy="0"/>
        </a:xfrm>
      </p:grpSpPr>
      <p:sp>
        <p:nvSpPr>
          <p:cNvPr id="7" name="object 2">
            <a:extLst>
              <a:ext uri="{FF2B5EF4-FFF2-40B4-BE49-F238E27FC236}">
                <a16:creationId xmlns:a16="http://schemas.microsoft.com/office/drawing/2014/main" id="{7C30EB5B-BA09-3011-D1F1-53DE4B09CB30}"/>
              </a:ext>
            </a:extLst>
          </p:cNvPr>
          <p:cNvSpPr txBox="1">
            <a:spLocks noGrp="1"/>
          </p:cNvSpPr>
          <p:nvPr>
            <p:ph type="title"/>
          </p:nvPr>
        </p:nvSpPr>
        <p:spPr>
          <a:xfrm>
            <a:off x="233363" y="204788"/>
            <a:ext cx="9039225" cy="474489"/>
          </a:xfrm>
          <a:prstGeom prst="rect">
            <a:avLst/>
          </a:prstGeom>
        </p:spPr>
        <p:txBody>
          <a:bodyPr vert="horz" wrap="square" lIns="0" tIns="12700" rIns="0" bIns="0" rtlCol="0">
            <a:spAutoFit/>
          </a:bodyPr>
          <a:lstStyle/>
          <a:p>
            <a:pPr marL="38100">
              <a:lnSpc>
                <a:spcPct val="100000"/>
              </a:lnSpc>
              <a:spcBef>
                <a:spcPts val="100"/>
              </a:spcBef>
            </a:pPr>
            <a:r>
              <a:rPr lang="en-GB" dirty="0"/>
              <a:t>What makes a good Team Player</a:t>
            </a:r>
            <a:endParaRPr sz="4500" baseline="24074" dirty="0"/>
          </a:p>
        </p:txBody>
      </p:sp>
      <p:sp>
        <p:nvSpPr>
          <p:cNvPr id="2" name="TextBox 1">
            <a:extLst>
              <a:ext uri="{FF2B5EF4-FFF2-40B4-BE49-F238E27FC236}">
                <a16:creationId xmlns:a16="http://schemas.microsoft.com/office/drawing/2014/main" id="{80CE08CF-B583-1D3C-CE1C-8284144A1AAA}"/>
              </a:ext>
            </a:extLst>
          </p:cNvPr>
          <p:cNvSpPr txBox="1"/>
          <p:nvPr/>
        </p:nvSpPr>
        <p:spPr>
          <a:xfrm>
            <a:off x="233363" y="672865"/>
            <a:ext cx="8377237" cy="4374980"/>
          </a:xfrm>
          <a:prstGeom prst="rect">
            <a:avLst/>
          </a:prstGeom>
          <a:noFill/>
        </p:spPr>
        <p:txBody>
          <a:bodyPr wrap="square" rtlCol="0">
            <a:spAutoFit/>
          </a:bodyPr>
          <a:lstStyle/>
          <a:p>
            <a:pPr marL="342900" indent="-342900">
              <a:lnSpc>
                <a:spcPct val="150000"/>
              </a:lnSpc>
              <a:buFont typeface="Wingdings" panose="05000000000000000000" pitchFamily="2" charset="2"/>
              <a:buChar char="Ø"/>
            </a:pPr>
            <a:r>
              <a:rPr lang="en-GB" sz="2400" dirty="0">
                <a:solidFill>
                  <a:srgbClr val="374151"/>
                </a:solidFill>
                <a:latin typeface="Arial" panose="020B0604020202020204" pitchFamily="34" charset="0"/>
                <a:cs typeface="Arial" panose="020B0604020202020204" pitchFamily="34" charset="0"/>
              </a:rPr>
              <a:t>Being a good team player involves a combination of skills, attitudes, and behaviours that contribute positively to the group's dynamics and overall success. </a:t>
            </a:r>
          </a:p>
          <a:p>
            <a:pPr marL="342900" indent="-342900">
              <a:lnSpc>
                <a:spcPct val="150000"/>
              </a:lnSpc>
              <a:buFont typeface="Wingdings" panose="05000000000000000000" pitchFamily="2" charset="2"/>
              <a:buChar char="Ø"/>
            </a:pPr>
            <a:r>
              <a:rPr lang="en-GB" sz="2400" dirty="0">
                <a:solidFill>
                  <a:srgbClr val="374151"/>
                </a:solidFill>
                <a:latin typeface="Arial" panose="020B0604020202020204" pitchFamily="34" charset="0"/>
                <a:cs typeface="Arial" panose="020B0604020202020204" pitchFamily="34" charset="0"/>
              </a:rPr>
              <a:t>By embodying these qualities, individuals can significantly enhance their effectiveness as team players and contribute to the overall success and harmony of the group. </a:t>
            </a:r>
          </a:p>
          <a:p>
            <a:pPr>
              <a:lnSpc>
                <a:spcPct val="150000"/>
              </a:lnSpc>
            </a:pPr>
            <a:endParaRPr lang="en-GB" sz="2000" dirty="0">
              <a:solidFill>
                <a:srgbClr val="37415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369712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9C5DAF-E3D4-71D3-9CAA-1BBE25532C72}"/>
            </a:ext>
          </a:extLst>
        </p:cNvPr>
        <p:cNvGrpSpPr/>
        <p:nvPr/>
      </p:nvGrpSpPr>
      <p:grpSpPr>
        <a:xfrm>
          <a:off x="0" y="0"/>
          <a:ext cx="0" cy="0"/>
          <a:chOff x="0" y="0"/>
          <a:chExt cx="0" cy="0"/>
        </a:xfrm>
      </p:grpSpPr>
      <p:sp>
        <p:nvSpPr>
          <p:cNvPr id="7" name="object 2">
            <a:extLst>
              <a:ext uri="{FF2B5EF4-FFF2-40B4-BE49-F238E27FC236}">
                <a16:creationId xmlns:a16="http://schemas.microsoft.com/office/drawing/2014/main" id="{BCA18C57-ADB8-B6CA-8CCF-94F2D16AE56D}"/>
              </a:ext>
            </a:extLst>
          </p:cNvPr>
          <p:cNvSpPr txBox="1">
            <a:spLocks noGrp="1"/>
          </p:cNvSpPr>
          <p:nvPr>
            <p:ph type="title"/>
          </p:nvPr>
        </p:nvSpPr>
        <p:spPr>
          <a:xfrm>
            <a:off x="233363" y="204788"/>
            <a:ext cx="9039225" cy="474489"/>
          </a:xfrm>
          <a:prstGeom prst="rect">
            <a:avLst/>
          </a:prstGeom>
        </p:spPr>
        <p:txBody>
          <a:bodyPr vert="horz" wrap="square" lIns="0" tIns="12700" rIns="0" bIns="0" rtlCol="0">
            <a:spAutoFit/>
          </a:bodyPr>
          <a:lstStyle/>
          <a:p>
            <a:pPr marL="38100">
              <a:lnSpc>
                <a:spcPct val="100000"/>
              </a:lnSpc>
              <a:spcBef>
                <a:spcPts val="100"/>
              </a:spcBef>
            </a:pPr>
            <a:r>
              <a:rPr lang="en-GB" dirty="0"/>
              <a:t>What makes a good Team Player</a:t>
            </a:r>
            <a:endParaRPr sz="4500" baseline="24074" dirty="0"/>
          </a:p>
        </p:txBody>
      </p:sp>
      <p:pic>
        <p:nvPicPr>
          <p:cNvPr id="4" name="Picture 3">
            <a:extLst>
              <a:ext uri="{FF2B5EF4-FFF2-40B4-BE49-F238E27FC236}">
                <a16:creationId xmlns:a16="http://schemas.microsoft.com/office/drawing/2014/main" id="{9DA979D1-48E8-7879-6456-00C06D197AD8}"/>
              </a:ext>
            </a:extLst>
          </p:cNvPr>
          <p:cNvPicPr>
            <a:picLocks noChangeAspect="1"/>
          </p:cNvPicPr>
          <p:nvPr/>
        </p:nvPicPr>
        <p:blipFill>
          <a:blip r:embed="rId3"/>
          <a:stretch>
            <a:fillRect/>
          </a:stretch>
        </p:blipFill>
        <p:spPr>
          <a:xfrm>
            <a:off x="762000" y="762000"/>
            <a:ext cx="7668000" cy="4775391"/>
          </a:xfrm>
          <a:prstGeom prst="rect">
            <a:avLst/>
          </a:prstGeom>
          <a:ln>
            <a:solidFill>
              <a:srgbClr val="00B050"/>
            </a:solidFill>
          </a:ln>
        </p:spPr>
      </p:pic>
    </p:spTree>
    <p:extLst>
      <p:ext uri="{BB962C8B-B14F-4D97-AF65-F5344CB8AC3E}">
        <p14:creationId xmlns:p14="http://schemas.microsoft.com/office/powerpoint/2010/main" val="38297683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FF080E-E4B1-6558-D754-BFB8C884338E}"/>
            </a:ext>
          </a:extLst>
        </p:cNvPr>
        <p:cNvGrpSpPr/>
        <p:nvPr/>
      </p:nvGrpSpPr>
      <p:grpSpPr>
        <a:xfrm>
          <a:off x="0" y="0"/>
          <a:ext cx="0" cy="0"/>
          <a:chOff x="0" y="0"/>
          <a:chExt cx="0" cy="0"/>
        </a:xfrm>
      </p:grpSpPr>
      <p:sp>
        <p:nvSpPr>
          <p:cNvPr id="7" name="object 2">
            <a:extLst>
              <a:ext uri="{FF2B5EF4-FFF2-40B4-BE49-F238E27FC236}">
                <a16:creationId xmlns:a16="http://schemas.microsoft.com/office/drawing/2014/main" id="{6612BE4B-98E2-B851-D87D-9333A972B24E}"/>
              </a:ext>
            </a:extLst>
          </p:cNvPr>
          <p:cNvSpPr txBox="1">
            <a:spLocks noGrp="1"/>
          </p:cNvSpPr>
          <p:nvPr>
            <p:ph type="title"/>
          </p:nvPr>
        </p:nvSpPr>
        <p:spPr>
          <a:xfrm>
            <a:off x="233363" y="204788"/>
            <a:ext cx="9039225" cy="474489"/>
          </a:xfrm>
          <a:prstGeom prst="rect">
            <a:avLst/>
          </a:prstGeom>
        </p:spPr>
        <p:txBody>
          <a:bodyPr vert="horz" wrap="square" lIns="0" tIns="12700" rIns="0" bIns="0" rtlCol="0">
            <a:spAutoFit/>
          </a:bodyPr>
          <a:lstStyle/>
          <a:p>
            <a:pPr marL="38100">
              <a:lnSpc>
                <a:spcPct val="100000"/>
              </a:lnSpc>
              <a:spcBef>
                <a:spcPts val="100"/>
              </a:spcBef>
            </a:pPr>
            <a:r>
              <a:rPr lang="en-GB" dirty="0"/>
              <a:t>What makes a good Team Player</a:t>
            </a:r>
            <a:endParaRPr sz="4500" baseline="24074" dirty="0"/>
          </a:p>
        </p:txBody>
      </p:sp>
      <p:sp>
        <p:nvSpPr>
          <p:cNvPr id="2" name="TextBox 1">
            <a:extLst>
              <a:ext uri="{FF2B5EF4-FFF2-40B4-BE49-F238E27FC236}">
                <a16:creationId xmlns:a16="http://schemas.microsoft.com/office/drawing/2014/main" id="{2D431E40-B50E-6FB4-5F3E-73E6E24A52C7}"/>
              </a:ext>
            </a:extLst>
          </p:cNvPr>
          <p:cNvSpPr txBox="1"/>
          <p:nvPr/>
        </p:nvSpPr>
        <p:spPr>
          <a:xfrm>
            <a:off x="233363" y="672865"/>
            <a:ext cx="8377237" cy="5575309"/>
          </a:xfrm>
          <a:prstGeom prst="rect">
            <a:avLst/>
          </a:prstGeom>
          <a:noFill/>
        </p:spPr>
        <p:txBody>
          <a:bodyPr wrap="square" rtlCol="0">
            <a:spAutoFit/>
          </a:bodyPr>
          <a:lstStyle/>
          <a:p>
            <a:pPr>
              <a:lnSpc>
                <a:spcPct val="150000"/>
              </a:lnSpc>
            </a:pPr>
            <a:r>
              <a:rPr lang="en-GB" sz="2000" b="1" dirty="0">
                <a:solidFill>
                  <a:srgbClr val="374151"/>
                </a:solidFill>
                <a:latin typeface="Arial" panose="020B0604020202020204" pitchFamily="34" charset="0"/>
                <a:cs typeface="Arial" panose="020B0604020202020204" pitchFamily="34" charset="0"/>
              </a:rPr>
              <a:t>1) Effective Communication</a:t>
            </a:r>
          </a:p>
          <a:p>
            <a:pPr>
              <a:lnSpc>
                <a:spcPct val="150000"/>
              </a:lnSpc>
            </a:pPr>
            <a:r>
              <a:rPr lang="en-GB" sz="2000" dirty="0">
                <a:solidFill>
                  <a:srgbClr val="374151"/>
                </a:solidFill>
                <a:latin typeface="Arial" panose="020B0604020202020204" pitchFamily="34" charset="0"/>
                <a:cs typeface="Arial" panose="020B0604020202020204" pitchFamily="34" charset="0"/>
              </a:rPr>
              <a:t>Good team players communicate clearly and openly. They share their ideas and listen actively to others, ensuring that everyone’s voice is heard. Effective communication also involves providing constructive feedback and being receptive to feedback from others.</a:t>
            </a:r>
          </a:p>
          <a:p>
            <a:pPr>
              <a:lnSpc>
                <a:spcPct val="150000"/>
              </a:lnSpc>
            </a:pPr>
            <a:r>
              <a:rPr lang="en-GB" sz="2000" b="1" dirty="0">
                <a:solidFill>
                  <a:srgbClr val="374151"/>
                </a:solidFill>
                <a:latin typeface="Arial" panose="020B0604020202020204" pitchFamily="34" charset="0"/>
                <a:cs typeface="Arial" panose="020B0604020202020204" pitchFamily="34" charset="0"/>
              </a:rPr>
              <a:t>2) Reliability and Responsibility</a:t>
            </a:r>
          </a:p>
          <a:p>
            <a:pPr>
              <a:lnSpc>
                <a:spcPct val="150000"/>
              </a:lnSpc>
            </a:pPr>
            <a:r>
              <a:rPr lang="en-GB" sz="2000" dirty="0">
                <a:solidFill>
                  <a:srgbClr val="374151"/>
                </a:solidFill>
                <a:latin typeface="Arial" panose="020B0604020202020204" pitchFamily="34" charset="0"/>
                <a:cs typeface="Arial" panose="020B0604020202020204" pitchFamily="34" charset="0"/>
              </a:rPr>
              <a:t>A good team player is dependable and takes responsibility for their tasks. They meet deadlines, follow through on commitments, and can be counted on to deliver quality work. This reliability builds trust within the team.</a:t>
            </a:r>
          </a:p>
          <a:p>
            <a:pPr>
              <a:lnSpc>
                <a:spcPct val="150000"/>
              </a:lnSpc>
            </a:pPr>
            <a:endParaRPr lang="en-GB" sz="2000" dirty="0">
              <a:solidFill>
                <a:srgbClr val="374151"/>
              </a:solidFill>
              <a:latin typeface="Arial" panose="020B0604020202020204" pitchFamily="34" charset="0"/>
              <a:cs typeface="Arial" panose="020B0604020202020204" pitchFamily="34" charset="0"/>
            </a:endParaRPr>
          </a:p>
          <a:p>
            <a:pPr>
              <a:lnSpc>
                <a:spcPct val="150000"/>
              </a:lnSpc>
            </a:pPr>
            <a:endParaRPr lang="en-GB" sz="2000" b="0" i="0" dirty="0">
              <a:solidFill>
                <a:srgbClr val="37415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474631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C8D68C-427B-2FB3-08D8-5D20C90DC4A4}"/>
            </a:ext>
          </a:extLst>
        </p:cNvPr>
        <p:cNvGrpSpPr/>
        <p:nvPr/>
      </p:nvGrpSpPr>
      <p:grpSpPr>
        <a:xfrm>
          <a:off x="0" y="0"/>
          <a:ext cx="0" cy="0"/>
          <a:chOff x="0" y="0"/>
          <a:chExt cx="0" cy="0"/>
        </a:xfrm>
      </p:grpSpPr>
      <p:sp>
        <p:nvSpPr>
          <p:cNvPr id="7" name="object 2">
            <a:extLst>
              <a:ext uri="{FF2B5EF4-FFF2-40B4-BE49-F238E27FC236}">
                <a16:creationId xmlns:a16="http://schemas.microsoft.com/office/drawing/2014/main" id="{0EB0983C-37D8-1DC1-2D48-6A4E5E5B4D4D}"/>
              </a:ext>
            </a:extLst>
          </p:cNvPr>
          <p:cNvSpPr txBox="1">
            <a:spLocks noGrp="1"/>
          </p:cNvSpPr>
          <p:nvPr>
            <p:ph type="title"/>
          </p:nvPr>
        </p:nvSpPr>
        <p:spPr>
          <a:xfrm>
            <a:off x="233363" y="204788"/>
            <a:ext cx="9039225" cy="474489"/>
          </a:xfrm>
          <a:prstGeom prst="rect">
            <a:avLst/>
          </a:prstGeom>
        </p:spPr>
        <p:txBody>
          <a:bodyPr vert="horz" wrap="square" lIns="0" tIns="12700" rIns="0" bIns="0" rtlCol="0">
            <a:spAutoFit/>
          </a:bodyPr>
          <a:lstStyle/>
          <a:p>
            <a:pPr marL="38100">
              <a:lnSpc>
                <a:spcPct val="100000"/>
              </a:lnSpc>
              <a:spcBef>
                <a:spcPts val="100"/>
              </a:spcBef>
            </a:pPr>
            <a:r>
              <a:rPr lang="en-GB" dirty="0"/>
              <a:t>What makes a good Team Player</a:t>
            </a:r>
            <a:endParaRPr sz="4500" baseline="24074" dirty="0"/>
          </a:p>
        </p:txBody>
      </p:sp>
      <p:sp>
        <p:nvSpPr>
          <p:cNvPr id="2" name="TextBox 1">
            <a:extLst>
              <a:ext uri="{FF2B5EF4-FFF2-40B4-BE49-F238E27FC236}">
                <a16:creationId xmlns:a16="http://schemas.microsoft.com/office/drawing/2014/main" id="{9022469D-7013-3F9F-4998-F96E6420312F}"/>
              </a:ext>
            </a:extLst>
          </p:cNvPr>
          <p:cNvSpPr txBox="1"/>
          <p:nvPr/>
        </p:nvSpPr>
        <p:spPr>
          <a:xfrm>
            <a:off x="233363" y="672865"/>
            <a:ext cx="8377237" cy="5113644"/>
          </a:xfrm>
          <a:prstGeom prst="rect">
            <a:avLst/>
          </a:prstGeom>
          <a:noFill/>
        </p:spPr>
        <p:txBody>
          <a:bodyPr wrap="square" rtlCol="0">
            <a:spAutoFit/>
          </a:bodyPr>
          <a:lstStyle/>
          <a:p>
            <a:pPr>
              <a:lnSpc>
                <a:spcPct val="150000"/>
              </a:lnSpc>
            </a:pPr>
            <a:r>
              <a:rPr lang="en-GB" sz="2000" b="1" dirty="0">
                <a:solidFill>
                  <a:srgbClr val="374151"/>
                </a:solidFill>
                <a:latin typeface="Arial" panose="020B0604020202020204" pitchFamily="34" charset="0"/>
                <a:cs typeface="Arial" panose="020B0604020202020204" pitchFamily="34" charset="0"/>
              </a:rPr>
              <a:t>3) Adaptability</a:t>
            </a:r>
          </a:p>
          <a:p>
            <a:pPr>
              <a:lnSpc>
                <a:spcPct val="150000"/>
              </a:lnSpc>
            </a:pPr>
            <a:r>
              <a:rPr lang="en-GB" sz="2000" dirty="0">
                <a:solidFill>
                  <a:srgbClr val="374151"/>
                </a:solidFill>
                <a:latin typeface="Arial" panose="020B0604020202020204" pitchFamily="34" charset="0"/>
                <a:cs typeface="Arial" panose="020B0604020202020204" pitchFamily="34" charset="0"/>
              </a:rPr>
              <a:t>Flexibility is key in a team setting. Good team players are adaptable and open to new ideas and changes. They can adjust their approach based on the needs of the team and the project, and they handle unexpected challenges with a positive attitude.</a:t>
            </a:r>
          </a:p>
          <a:p>
            <a:pPr>
              <a:lnSpc>
                <a:spcPct val="150000"/>
              </a:lnSpc>
            </a:pPr>
            <a:r>
              <a:rPr lang="en-GB" sz="2000" b="1" dirty="0">
                <a:solidFill>
                  <a:srgbClr val="374151"/>
                </a:solidFill>
                <a:latin typeface="Arial" panose="020B0604020202020204" pitchFamily="34" charset="0"/>
                <a:cs typeface="Arial" panose="020B0604020202020204" pitchFamily="34" charset="0"/>
              </a:rPr>
              <a:t>4) Collaboration and Cooperation</a:t>
            </a:r>
          </a:p>
          <a:p>
            <a:pPr>
              <a:lnSpc>
                <a:spcPct val="150000"/>
              </a:lnSpc>
            </a:pPr>
            <a:r>
              <a:rPr lang="en-GB" sz="2000" dirty="0">
                <a:solidFill>
                  <a:srgbClr val="374151"/>
                </a:solidFill>
                <a:latin typeface="Arial" panose="020B0604020202020204" pitchFamily="34" charset="0"/>
                <a:cs typeface="Arial" panose="020B0604020202020204" pitchFamily="34" charset="0"/>
              </a:rPr>
              <a:t>Team players work well with others, valuing collaboration over competition. They are willing to share knowledge, help others, and work towards common goals. Cooperation involves being supportive and respectful of teammates’ contributions.</a:t>
            </a:r>
          </a:p>
          <a:p>
            <a:pPr>
              <a:lnSpc>
                <a:spcPct val="150000"/>
              </a:lnSpc>
            </a:pPr>
            <a:endParaRPr lang="en-GB" sz="2000" dirty="0">
              <a:solidFill>
                <a:srgbClr val="37415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243309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F55B7B-0A39-ECC8-B2DB-44FC34A16D58}"/>
            </a:ext>
          </a:extLst>
        </p:cNvPr>
        <p:cNvGrpSpPr/>
        <p:nvPr/>
      </p:nvGrpSpPr>
      <p:grpSpPr>
        <a:xfrm>
          <a:off x="0" y="0"/>
          <a:ext cx="0" cy="0"/>
          <a:chOff x="0" y="0"/>
          <a:chExt cx="0" cy="0"/>
        </a:xfrm>
      </p:grpSpPr>
      <p:sp>
        <p:nvSpPr>
          <p:cNvPr id="7" name="object 2">
            <a:extLst>
              <a:ext uri="{FF2B5EF4-FFF2-40B4-BE49-F238E27FC236}">
                <a16:creationId xmlns:a16="http://schemas.microsoft.com/office/drawing/2014/main" id="{3EE02FDD-33B8-BAC2-AFA8-8D95CC430BAB}"/>
              </a:ext>
            </a:extLst>
          </p:cNvPr>
          <p:cNvSpPr txBox="1">
            <a:spLocks noGrp="1"/>
          </p:cNvSpPr>
          <p:nvPr>
            <p:ph type="title"/>
          </p:nvPr>
        </p:nvSpPr>
        <p:spPr>
          <a:xfrm>
            <a:off x="233363" y="204788"/>
            <a:ext cx="9039225" cy="474489"/>
          </a:xfrm>
          <a:prstGeom prst="rect">
            <a:avLst/>
          </a:prstGeom>
        </p:spPr>
        <p:txBody>
          <a:bodyPr vert="horz" wrap="square" lIns="0" tIns="12700" rIns="0" bIns="0" rtlCol="0">
            <a:spAutoFit/>
          </a:bodyPr>
          <a:lstStyle/>
          <a:p>
            <a:pPr marL="38100">
              <a:lnSpc>
                <a:spcPct val="100000"/>
              </a:lnSpc>
              <a:spcBef>
                <a:spcPts val="100"/>
              </a:spcBef>
            </a:pPr>
            <a:r>
              <a:rPr lang="en-GB" dirty="0"/>
              <a:t>What makes a good Team Player</a:t>
            </a:r>
            <a:endParaRPr sz="4500" baseline="24074" dirty="0"/>
          </a:p>
        </p:txBody>
      </p:sp>
      <p:sp>
        <p:nvSpPr>
          <p:cNvPr id="2" name="TextBox 1">
            <a:extLst>
              <a:ext uri="{FF2B5EF4-FFF2-40B4-BE49-F238E27FC236}">
                <a16:creationId xmlns:a16="http://schemas.microsoft.com/office/drawing/2014/main" id="{C988FCF0-B71C-816A-659D-4BB713A89D56}"/>
              </a:ext>
            </a:extLst>
          </p:cNvPr>
          <p:cNvSpPr txBox="1"/>
          <p:nvPr/>
        </p:nvSpPr>
        <p:spPr>
          <a:xfrm>
            <a:off x="230752" y="641345"/>
            <a:ext cx="8377237" cy="5575309"/>
          </a:xfrm>
          <a:prstGeom prst="rect">
            <a:avLst/>
          </a:prstGeom>
          <a:noFill/>
        </p:spPr>
        <p:txBody>
          <a:bodyPr wrap="square" rtlCol="0">
            <a:spAutoFit/>
          </a:bodyPr>
          <a:lstStyle/>
          <a:p>
            <a:pPr>
              <a:lnSpc>
                <a:spcPct val="150000"/>
              </a:lnSpc>
            </a:pPr>
            <a:r>
              <a:rPr lang="en-GB" sz="2000" b="1" dirty="0">
                <a:solidFill>
                  <a:srgbClr val="374151"/>
                </a:solidFill>
                <a:latin typeface="Arial" panose="020B0604020202020204" pitchFamily="34" charset="0"/>
                <a:cs typeface="Arial" panose="020B0604020202020204" pitchFamily="34" charset="0"/>
              </a:rPr>
              <a:t>5) Positive Attitude</a:t>
            </a:r>
          </a:p>
          <a:p>
            <a:pPr>
              <a:lnSpc>
                <a:spcPct val="150000"/>
              </a:lnSpc>
            </a:pPr>
            <a:r>
              <a:rPr lang="en-GB" sz="2000" dirty="0">
                <a:solidFill>
                  <a:srgbClr val="374151"/>
                </a:solidFill>
                <a:latin typeface="Arial" panose="020B0604020202020204" pitchFamily="34" charset="0"/>
                <a:cs typeface="Arial" panose="020B0604020202020204" pitchFamily="34" charset="0"/>
              </a:rPr>
              <a:t>A positive attitude can be contagious and can significantly impact team morale. Good team players maintain a positive outlook, even in challenging situations. They are enthusiastic, motivated, and encourage others to stay focused and optimistic.</a:t>
            </a:r>
          </a:p>
          <a:p>
            <a:pPr>
              <a:lnSpc>
                <a:spcPct val="150000"/>
              </a:lnSpc>
            </a:pPr>
            <a:r>
              <a:rPr lang="en-GB" sz="2000" b="1" dirty="0">
                <a:solidFill>
                  <a:srgbClr val="374151"/>
                </a:solidFill>
                <a:latin typeface="Arial" panose="020B0604020202020204" pitchFamily="34" charset="0"/>
                <a:cs typeface="Arial" panose="020B0604020202020204" pitchFamily="34" charset="0"/>
              </a:rPr>
              <a:t>6) Problem-Solving Skills</a:t>
            </a:r>
          </a:p>
          <a:p>
            <a:pPr>
              <a:lnSpc>
                <a:spcPct val="150000"/>
              </a:lnSpc>
            </a:pPr>
            <a:r>
              <a:rPr lang="en-GB" sz="2000" dirty="0">
                <a:solidFill>
                  <a:srgbClr val="374151"/>
                </a:solidFill>
                <a:latin typeface="Arial" panose="020B0604020202020204" pitchFamily="34" charset="0"/>
                <a:cs typeface="Arial" panose="020B0604020202020204" pitchFamily="34" charset="0"/>
              </a:rPr>
              <a:t>Good team players are proactive in identifying and solving problems. They approach challenges with a solution-oriented mindset and are willing to brainstorm and collaborate to find the best solutions. They don’t shy away from difficult tasks and are resourceful in overcoming obstacles.</a:t>
            </a:r>
          </a:p>
          <a:p>
            <a:pPr>
              <a:lnSpc>
                <a:spcPct val="150000"/>
              </a:lnSpc>
            </a:pPr>
            <a:endParaRPr lang="en-GB" sz="2000" dirty="0">
              <a:solidFill>
                <a:srgbClr val="37415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1826493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46F7E9-DFD7-028A-504D-8DBF49E1250F}"/>
            </a:ext>
          </a:extLst>
        </p:cNvPr>
        <p:cNvGrpSpPr/>
        <p:nvPr/>
      </p:nvGrpSpPr>
      <p:grpSpPr>
        <a:xfrm>
          <a:off x="0" y="0"/>
          <a:ext cx="0" cy="0"/>
          <a:chOff x="0" y="0"/>
          <a:chExt cx="0" cy="0"/>
        </a:xfrm>
      </p:grpSpPr>
      <p:sp>
        <p:nvSpPr>
          <p:cNvPr id="7" name="object 2">
            <a:extLst>
              <a:ext uri="{FF2B5EF4-FFF2-40B4-BE49-F238E27FC236}">
                <a16:creationId xmlns:a16="http://schemas.microsoft.com/office/drawing/2014/main" id="{8550E7EB-AC76-F5B1-F806-A8D58B74F530}"/>
              </a:ext>
            </a:extLst>
          </p:cNvPr>
          <p:cNvSpPr txBox="1">
            <a:spLocks noGrp="1"/>
          </p:cNvSpPr>
          <p:nvPr>
            <p:ph type="title"/>
          </p:nvPr>
        </p:nvSpPr>
        <p:spPr>
          <a:xfrm>
            <a:off x="233363" y="204788"/>
            <a:ext cx="9039225" cy="474489"/>
          </a:xfrm>
          <a:prstGeom prst="rect">
            <a:avLst/>
          </a:prstGeom>
        </p:spPr>
        <p:txBody>
          <a:bodyPr vert="horz" wrap="square" lIns="0" tIns="12700" rIns="0" bIns="0" rtlCol="0">
            <a:spAutoFit/>
          </a:bodyPr>
          <a:lstStyle/>
          <a:p>
            <a:pPr marL="38100">
              <a:lnSpc>
                <a:spcPct val="100000"/>
              </a:lnSpc>
              <a:spcBef>
                <a:spcPts val="100"/>
              </a:spcBef>
            </a:pPr>
            <a:r>
              <a:rPr lang="en-GB" dirty="0"/>
              <a:t>What makes a good Team Player</a:t>
            </a:r>
            <a:endParaRPr sz="4500" baseline="24074" dirty="0"/>
          </a:p>
        </p:txBody>
      </p:sp>
      <p:sp>
        <p:nvSpPr>
          <p:cNvPr id="2" name="TextBox 1">
            <a:extLst>
              <a:ext uri="{FF2B5EF4-FFF2-40B4-BE49-F238E27FC236}">
                <a16:creationId xmlns:a16="http://schemas.microsoft.com/office/drawing/2014/main" id="{3854DC6F-DCB9-C4DC-F734-008F00BC80A6}"/>
              </a:ext>
            </a:extLst>
          </p:cNvPr>
          <p:cNvSpPr txBox="1"/>
          <p:nvPr/>
        </p:nvSpPr>
        <p:spPr>
          <a:xfrm>
            <a:off x="233363" y="672865"/>
            <a:ext cx="8377237" cy="5575309"/>
          </a:xfrm>
          <a:prstGeom prst="rect">
            <a:avLst/>
          </a:prstGeom>
          <a:noFill/>
        </p:spPr>
        <p:txBody>
          <a:bodyPr wrap="square" rtlCol="0">
            <a:spAutoFit/>
          </a:bodyPr>
          <a:lstStyle/>
          <a:p>
            <a:pPr>
              <a:lnSpc>
                <a:spcPct val="150000"/>
              </a:lnSpc>
            </a:pPr>
            <a:r>
              <a:rPr lang="en-GB" sz="2000" b="1" dirty="0">
                <a:solidFill>
                  <a:srgbClr val="374151"/>
                </a:solidFill>
                <a:latin typeface="Arial" panose="020B0604020202020204" pitchFamily="34" charset="0"/>
                <a:cs typeface="Arial" panose="020B0604020202020204" pitchFamily="34" charset="0"/>
              </a:rPr>
              <a:t>7) Respect and Empathy</a:t>
            </a:r>
          </a:p>
          <a:p>
            <a:pPr>
              <a:lnSpc>
                <a:spcPct val="150000"/>
              </a:lnSpc>
            </a:pPr>
            <a:r>
              <a:rPr lang="en-GB" sz="2000" dirty="0">
                <a:solidFill>
                  <a:srgbClr val="374151"/>
                </a:solidFill>
                <a:latin typeface="Arial" panose="020B0604020202020204" pitchFamily="34" charset="0"/>
                <a:cs typeface="Arial" panose="020B0604020202020204" pitchFamily="34" charset="0"/>
              </a:rPr>
              <a:t>Respecting others and showing empathy are crucial for maintaining a harmonious team environment. Good team players value diverse perspectives and treat all team members with kindness and consideration. They are aware of others’ feelings and needs and strive to create an inclusive and supportive atmosphere.</a:t>
            </a:r>
          </a:p>
          <a:p>
            <a:pPr>
              <a:lnSpc>
                <a:spcPct val="150000"/>
              </a:lnSpc>
            </a:pPr>
            <a:r>
              <a:rPr lang="en-GB" sz="2000" b="1" dirty="0">
                <a:solidFill>
                  <a:srgbClr val="374151"/>
                </a:solidFill>
                <a:latin typeface="Arial" panose="020B0604020202020204" pitchFamily="34" charset="0"/>
                <a:cs typeface="Arial" panose="020B0604020202020204" pitchFamily="34" charset="0"/>
              </a:rPr>
              <a:t>8) Commitment to Team Goals</a:t>
            </a:r>
          </a:p>
          <a:p>
            <a:pPr>
              <a:lnSpc>
                <a:spcPct val="150000"/>
              </a:lnSpc>
            </a:pPr>
            <a:r>
              <a:rPr lang="en-GB" sz="2000" dirty="0">
                <a:solidFill>
                  <a:srgbClr val="374151"/>
                </a:solidFill>
                <a:latin typeface="Arial" panose="020B0604020202020204" pitchFamily="34" charset="0"/>
                <a:cs typeface="Arial" panose="020B0604020202020204" pitchFamily="34" charset="0"/>
              </a:rPr>
              <a:t>A strong commitment to the team’s goals and objectives is essential. Good team players align their personal goals with those of the team and are dedicated to achieving collective success. They prioritise the team’s interests over individual recognition.</a:t>
            </a:r>
          </a:p>
          <a:p>
            <a:pPr>
              <a:lnSpc>
                <a:spcPct val="150000"/>
              </a:lnSpc>
            </a:pPr>
            <a:endParaRPr lang="en-GB" sz="2000" dirty="0">
              <a:solidFill>
                <a:srgbClr val="37415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147011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9D986D-AA05-D245-2A4D-771F258A7157}"/>
            </a:ext>
          </a:extLst>
        </p:cNvPr>
        <p:cNvGrpSpPr/>
        <p:nvPr/>
      </p:nvGrpSpPr>
      <p:grpSpPr>
        <a:xfrm>
          <a:off x="0" y="0"/>
          <a:ext cx="0" cy="0"/>
          <a:chOff x="0" y="0"/>
          <a:chExt cx="0" cy="0"/>
        </a:xfrm>
      </p:grpSpPr>
      <p:sp>
        <p:nvSpPr>
          <p:cNvPr id="7" name="object 2">
            <a:extLst>
              <a:ext uri="{FF2B5EF4-FFF2-40B4-BE49-F238E27FC236}">
                <a16:creationId xmlns:a16="http://schemas.microsoft.com/office/drawing/2014/main" id="{8AC482EF-E032-9825-ACA9-B081F11EBAB9}"/>
              </a:ext>
            </a:extLst>
          </p:cNvPr>
          <p:cNvSpPr txBox="1">
            <a:spLocks noGrp="1"/>
          </p:cNvSpPr>
          <p:nvPr>
            <p:ph type="title"/>
          </p:nvPr>
        </p:nvSpPr>
        <p:spPr>
          <a:xfrm>
            <a:off x="233363" y="204788"/>
            <a:ext cx="9039225" cy="474489"/>
          </a:xfrm>
          <a:prstGeom prst="rect">
            <a:avLst/>
          </a:prstGeom>
        </p:spPr>
        <p:txBody>
          <a:bodyPr vert="horz" wrap="square" lIns="0" tIns="12700" rIns="0" bIns="0" rtlCol="0">
            <a:spAutoFit/>
          </a:bodyPr>
          <a:lstStyle/>
          <a:p>
            <a:pPr marL="38100">
              <a:lnSpc>
                <a:spcPct val="100000"/>
              </a:lnSpc>
              <a:spcBef>
                <a:spcPts val="100"/>
              </a:spcBef>
            </a:pPr>
            <a:r>
              <a:rPr lang="en-GB" dirty="0"/>
              <a:t>What makes a good Team Player</a:t>
            </a:r>
            <a:endParaRPr sz="4500" baseline="24074" dirty="0"/>
          </a:p>
        </p:txBody>
      </p:sp>
      <p:sp>
        <p:nvSpPr>
          <p:cNvPr id="2" name="TextBox 1">
            <a:extLst>
              <a:ext uri="{FF2B5EF4-FFF2-40B4-BE49-F238E27FC236}">
                <a16:creationId xmlns:a16="http://schemas.microsoft.com/office/drawing/2014/main" id="{25E53E07-EC00-4217-C279-BC45AA680B22}"/>
              </a:ext>
            </a:extLst>
          </p:cNvPr>
          <p:cNvSpPr txBox="1"/>
          <p:nvPr/>
        </p:nvSpPr>
        <p:spPr>
          <a:xfrm>
            <a:off x="233363" y="672865"/>
            <a:ext cx="8377237" cy="4651979"/>
          </a:xfrm>
          <a:prstGeom prst="rect">
            <a:avLst/>
          </a:prstGeom>
          <a:noFill/>
        </p:spPr>
        <p:txBody>
          <a:bodyPr wrap="square" rtlCol="0">
            <a:spAutoFit/>
          </a:bodyPr>
          <a:lstStyle/>
          <a:p>
            <a:pPr>
              <a:lnSpc>
                <a:spcPct val="150000"/>
              </a:lnSpc>
            </a:pPr>
            <a:r>
              <a:rPr lang="en-GB" sz="2000" b="1" dirty="0">
                <a:solidFill>
                  <a:srgbClr val="374151"/>
                </a:solidFill>
                <a:latin typeface="Arial" panose="020B0604020202020204" pitchFamily="34" charset="0"/>
                <a:cs typeface="Arial" panose="020B0604020202020204" pitchFamily="34" charset="0"/>
              </a:rPr>
              <a:t>9) Dependability</a:t>
            </a:r>
          </a:p>
          <a:p>
            <a:pPr>
              <a:lnSpc>
                <a:spcPct val="150000"/>
              </a:lnSpc>
            </a:pPr>
            <a:r>
              <a:rPr lang="en-GB" sz="2000" dirty="0">
                <a:solidFill>
                  <a:srgbClr val="374151"/>
                </a:solidFill>
                <a:latin typeface="Arial" panose="020B0604020202020204" pitchFamily="34" charset="0"/>
                <a:cs typeface="Arial" panose="020B0604020202020204" pitchFamily="34" charset="0"/>
              </a:rPr>
              <a:t>Being reliable and consistent in their actions and behaviour is crucial. Good team players can be counted on to show up, contribute, and support their teammates consistently.</a:t>
            </a:r>
          </a:p>
          <a:p>
            <a:pPr>
              <a:lnSpc>
                <a:spcPct val="150000"/>
              </a:lnSpc>
            </a:pPr>
            <a:r>
              <a:rPr lang="en-GB" sz="2000" b="1" dirty="0">
                <a:solidFill>
                  <a:srgbClr val="374151"/>
                </a:solidFill>
                <a:latin typeface="Arial" panose="020B0604020202020204" pitchFamily="34" charset="0"/>
                <a:cs typeface="Arial" panose="020B0604020202020204" pitchFamily="34" charset="0"/>
              </a:rPr>
              <a:t>10) Conflict Resolution</a:t>
            </a:r>
          </a:p>
          <a:p>
            <a:pPr>
              <a:lnSpc>
                <a:spcPct val="150000"/>
              </a:lnSpc>
            </a:pPr>
            <a:r>
              <a:rPr lang="en-GB" sz="2000" dirty="0">
                <a:solidFill>
                  <a:srgbClr val="374151"/>
                </a:solidFill>
                <a:latin typeface="Arial" panose="020B0604020202020204" pitchFamily="34" charset="0"/>
                <a:cs typeface="Arial" panose="020B0604020202020204" pitchFamily="34" charset="0"/>
              </a:rPr>
              <a:t>Good team players handle conflicts constructively. They address disagreements calmly and respectfully, seeking to understand different viewpoints and find mutually acceptable solutions. They don’t let conflicts fester and are proactive in resolving issues.</a:t>
            </a:r>
          </a:p>
          <a:p>
            <a:pPr>
              <a:lnSpc>
                <a:spcPct val="150000"/>
              </a:lnSpc>
            </a:pPr>
            <a:endParaRPr lang="en-GB" sz="2000" dirty="0">
              <a:solidFill>
                <a:srgbClr val="37415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9283758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bject 2">
            <a:extLst>
              <a:ext uri="{FF2B5EF4-FFF2-40B4-BE49-F238E27FC236}">
                <a16:creationId xmlns:a16="http://schemas.microsoft.com/office/drawing/2014/main" id="{C313472B-E447-EAE3-0725-5DE6539253ED}"/>
              </a:ext>
            </a:extLst>
          </p:cNvPr>
          <p:cNvSpPr txBox="1">
            <a:spLocks noGrp="1"/>
          </p:cNvSpPr>
          <p:nvPr>
            <p:ph type="title"/>
          </p:nvPr>
        </p:nvSpPr>
        <p:spPr>
          <a:xfrm>
            <a:off x="233363" y="204788"/>
            <a:ext cx="9039225" cy="474489"/>
          </a:xfrm>
          <a:prstGeom prst="rect">
            <a:avLst/>
          </a:prstGeom>
        </p:spPr>
        <p:txBody>
          <a:bodyPr vert="horz" wrap="square" lIns="0" tIns="12700" rIns="0" bIns="0" rtlCol="0">
            <a:spAutoFit/>
          </a:bodyPr>
          <a:lstStyle/>
          <a:p>
            <a:pPr marL="38100">
              <a:lnSpc>
                <a:spcPct val="100000"/>
              </a:lnSpc>
              <a:spcBef>
                <a:spcPts val="100"/>
              </a:spcBef>
            </a:pPr>
            <a:r>
              <a:rPr lang="en-GB" dirty="0"/>
              <a:t>Reflection</a:t>
            </a:r>
            <a:endParaRPr sz="4500" baseline="24074" dirty="0"/>
          </a:p>
        </p:txBody>
      </p:sp>
      <p:sp>
        <p:nvSpPr>
          <p:cNvPr id="2" name="TextBox 1">
            <a:extLst>
              <a:ext uri="{FF2B5EF4-FFF2-40B4-BE49-F238E27FC236}">
                <a16:creationId xmlns:a16="http://schemas.microsoft.com/office/drawing/2014/main" id="{3983CAF1-6B6A-7341-5D78-8704445EA086}"/>
              </a:ext>
            </a:extLst>
          </p:cNvPr>
          <p:cNvSpPr txBox="1"/>
          <p:nvPr/>
        </p:nvSpPr>
        <p:spPr>
          <a:xfrm>
            <a:off x="233363" y="672865"/>
            <a:ext cx="8377237" cy="658835"/>
          </a:xfrm>
          <a:prstGeom prst="rect">
            <a:avLst/>
          </a:prstGeom>
          <a:noFill/>
        </p:spPr>
        <p:txBody>
          <a:bodyPr wrap="square" rtlCol="0">
            <a:spAutoFit/>
          </a:bodyPr>
          <a:lstStyle/>
          <a:p>
            <a:pPr>
              <a:lnSpc>
                <a:spcPct val="150000"/>
              </a:lnSpc>
            </a:pPr>
            <a:r>
              <a:rPr lang="en-GB" sz="2800" b="0" i="0" dirty="0">
                <a:solidFill>
                  <a:srgbClr val="374151"/>
                </a:solidFill>
                <a:effectLst/>
                <a:latin typeface="Arial" panose="020B0604020202020204" pitchFamily="34" charset="0"/>
                <a:cs typeface="Arial" panose="020B0604020202020204" pitchFamily="34" charset="0"/>
              </a:rPr>
              <a:t>What have you learned about teamwork?</a:t>
            </a:r>
          </a:p>
        </p:txBody>
      </p:sp>
    </p:spTree>
    <p:extLst>
      <p:ext uri="{BB962C8B-B14F-4D97-AF65-F5344CB8AC3E}">
        <p14:creationId xmlns:p14="http://schemas.microsoft.com/office/powerpoint/2010/main" val="38485486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03D18FF-6B56-4BFD-BE92-4D990876A52E}"/>
              </a:ext>
            </a:extLst>
          </p:cNvPr>
          <p:cNvSpPr/>
          <p:nvPr/>
        </p:nvSpPr>
        <p:spPr>
          <a:xfrm>
            <a:off x="539552" y="476672"/>
            <a:ext cx="8172000" cy="4860000"/>
          </a:xfrm>
          <a:prstGeom prst="rect">
            <a:avLst/>
          </a:prstGeom>
          <a:solidFill>
            <a:srgbClr val="00B0F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9600">
                <a:latin typeface="Arial" panose="020B0604020202020204" pitchFamily="34" charset="0"/>
                <a:cs typeface="Arial" panose="020B0604020202020204" pitchFamily="34" charset="0"/>
              </a:rPr>
              <a:t>COMPONENT 2 FEEDBACK</a:t>
            </a:r>
            <a:endParaRPr lang="en-GB" sz="9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8882187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914400" y="2286000"/>
            <a:ext cx="7924800" cy="482600"/>
          </a:xfrm>
          <a:prstGeom prst="rect">
            <a:avLst/>
          </a:prstGeom>
        </p:spPr>
        <p:txBody>
          <a:bodyPr vert="horz" wrap="square" lIns="0" tIns="12700" rIns="0" bIns="0" rtlCol="0">
            <a:spAutoFit/>
          </a:bodyPr>
          <a:lstStyle/>
          <a:p>
            <a:pPr marL="12700">
              <a:lnSpc>
                <a:spcPct val="100000"/>
              </a:lnSpc>
              <a:spcBef>
                <a:spcPts val="100"/>
              </a:spcBef>
            </a:pPr>
            <a:r>
              <a:rPr lang="en-GB" spc="-10" dirty="0">
                <a:solidFill>
                  <a:schemeClr val="tx1"/>
                </a:solidFill>
              </a:rPr>
              <a:t>Questions and Answers</a:t>
            </a:r>
            <a:endParaRPr spc="-10" dirty="0">
              <a:solidFill>
                <a:schemeClr val="tx1"/>
              </a:solidFill>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5E5E5E"/>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2033</Words>
  <Application>Microsoft Office PowerPoint</Application>
  <PresentationFormat>On-screen Show (4:3)</PresentationFormat>
  <Paragraphs>172</Paragraphs>
  <Slides>37</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37</vt:i4>
      </vt:variant>
    </vt:vector>
  </HeadingPairs>
  <TitlesOfParts>
    <vt:vector size="42" baseType="lpstr">
      <vt:lpstr>Arial</vt:lpstr>
      <vt:lpstr>Arial Black</vt:lpstr>
      <vt:lpstr>Calibri</vt:lpstr>
      <vt:lpstr>Wingdings</vt:lpstr>
      <vt:lpstr>Office Theme</vt:lpstr>
      <vt:lpstr>PowerPoint Presentation</vt:lpstr>
      <vt:lpstr>PowerPoint Presentation</vt:lpstr>
      <vt:lpstr>Value of Teamwork in a group </vt:lpstr>
      <vt:lpstr>Value of Teamwork in a group Employer requirements for jobs</vt:lpstr>
      <vt:lpstr>Value of Teamwork in a group </vt:lpstr>
      <vt:lpstr>Value of Teamwork in a group </vt:lpstr>
      <vt:lpstr>Value of Teamwork in a group </vt:lpstr>
      <vt:lpstr>Value of Teamwork in a group </vt:lpstr>
      <vt:lpstr>Value of Teamwork in a group </vt:lpstr>
      <vt:lpstr>Value of Teamwork in a group </vt:lpstr>
      <vt:lpstr>Value of Teamwork in a group </vt:lpstr>
      <vt:lpstr>Value of Teamwork in a group </vt:lpstr>
      <vt:lpstr>Value of Teamwork in a group </vt:lpstr>
      <vt:lpstr>Value of Teamwork in a group </vt:lpstr>
      <vt:lpstr>Working with other students </vt:lpstr>
      <vt:lpstr>Difficulties working in a group</vt:lpstr>
      <vt:lpstr>PowerPoint Presentation</vt:lpstr>
      <vt:lpstr>Difficulties working in a group </vt:lpstr>
      <vt:lpstr>Difficulties working in a group </vt:lpstr>
      <vt:lpstr>Difficulties working in a group </vt:lpstr>
      <vt:lpstr>Difficulties working in a group </vt:lpstr>
      <vt:lpstr>Difficulties working in a group </vt:lpstr>
      <vt:lpstr>Difficulties working in a group </vt:lpstr>
      <vt:lpstr>Difficulties working in a group </vt:lpstr>
      <vt:lpstr>Understanding Teamwork </vt:lpstr>
      <vt:lpstr>Understanding Teamwork </vt:lpstr>
      <vt:lpstr>PowerPoint Presentation</vt:lpstr>
      <vt:lpstr>What makes a good Team Player</vt:lpstr>
      <vt:lpstr>What makes a good Team Player</vt:lpstr>
      <vt:lpstr>What makes a good Team Player</vt:lpstr>
      <vt:lpstr>What makes a good Team Player</vt:lpstr>
      <vt:lpstr>What makes a good Team Player</vt:lpstr>
      <vt:lpstr>What makes a good Team Player</vt:lpstr>
      <vt:lpstr>What makes a good Team Player</vt:lpstr>
      <vt:lpstr>Reflection</vt:lpstr>
      <vt:lpstr>PowerPoint Presentation</vt:lpstr>
      <vt:lpstr>Questions and Answers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LOUISE CLAIRE LIVESEY</dc:creator>
  <cp:lastModifiedBy>Mobolanle Bello</cp:lastModifiedBy>
  <cp:revision>12</cp:revision>
  <dcterms:created xsi:type="dcterms:W3CDTF">2023-02-13T19:47:59Z</dcterms:created>
  <dcterms:modified xsi:type="dcterms:W3CDTF">2025-12-19T18:06:05Z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2020-10-27T00:00:00Z</vt:filetime>
  </property>
  <property fmtid="{D5CDD505-2E9C-101B-9397-08002B2CF9AE}" pid="3" name="Creator">
    <vt:lpwstr>Impress</vt:lpwstr>
  </property>
  <property fmtid="{D5CDD505-2E9C-101B-9397-08002B2CF9AE}" pid="4" name="Producer">
    <vt:lpwstr>LibreOffice 7.0</vt:lpwstr>
  </property>
  <property fmtid="{D5CDD505-2E9C-101B-9397-08002B2CF9AE}" pid="5" name="LastSaved">
    <vt:filetime>2020-10-27T00:00:00Z</vt:filetime>
  </property>
</Properties>
</file>