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8" r:id="rId3"/>
    <p:sldId id="258" r:id="rId4"/>
    <p:sldId id="262" r:id="rId5"/>
    <p:sldId id="264" r:id="rId6"/>
    <p:sldId id="265" r:id="rId7"/>
    <p:sldId id="266" r:id="rId8"/>
    <p:sldId id="268" r:id="rId9"/>
    <p:sldId id="289" r:id="rId10"/>
    <p:sldId id="272" r:id="rId11"/>
    <p:sldId id="273" r:id="rId12"/>
    <p:sldId id="290" r:id="rId13"/>
    <p:sldId id="276" r:id="rId14"/>
    <p:sldId id="277" r:id="rId15"/>
    <p:sldId id="278" r:id="rId16"/>
    <p:sldId id="281" r:id="rId17"/>
    <p:sldId id="282" r:id="rId18"/>
    <p:sldId id="283" r:id="rId19"/>
    <p:sldId id="285" r:id="rId20"/>
    <p:sldId id="286" r:id="rId21"/>
    <p:sldId id="28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2231442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466671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74190511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754264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4091362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836702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784858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11102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184517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65132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737102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Landscape Fullscreen">
    <p:spTree>
      <p:nvGrpSpPr>
        <p:cNvPr id="1" name=""/>
        <p:cNvGrpSpPr/>
        <p:nvPr/>
      </p:nvGrpSpPr>
      <p:grpSpPr>
        <a:xfrm>
          <a:off x="0" y="0"/>
          <a:ext cx="0" cy="0"/>
          <a:chOff x="0" y="0"/>
          <a:chExt cx="0" cy="0"/>
        </a:xfrm>
      </p:grpSpPr>
      <p:sp>
        <p:nvSpPr>
          <p:cNvPr id="14" name="Picture Placeholder 13"/>
          <p:cNvSpPr>
            <a:spLocks noGrp="1" noChangeAspect="1"/>
          </p:cNvSpPr>
          <p:nvPr>
            <p:ph type="pic" sz="quarter" idx="10" hasCustomPrompt="1"/>
          </p:nvPr>
        </p:nvSpPr>
        <p:spPr>
          <a:xfrm>
            <a:off x="0" y="0"/>
            <a:ext cx="9144000" cy="6858000"/>
          </a:xfrm>
        </p:spPr>
        <p:txBody>
          <a:bodyPr anchor="t"/>
          <a:lstStyle>
            <a:extLst/>
          </a:lstStyle>
          <a:p>
            <a:pPr marL="0" marR="0" indent="0" algn="ctr">
              <a:buFontTx/>
              <a:buNone/>
            </a:pPr>
            <a:r>
              <a:rPr lang="en-US" i="0" dirty="0" smtClean="0"/>
              <a:t>Click icon to add full page picture</a:t>
            </a:r>
            <a:endParaRPr lang="en-US" i="0" baseline="0" dirty="0" smtClean="0"/>
          </a:p>
        </p:txBody>
      </p:sp>
      <p:sp>
        <p:nvSpPr>
          <p:cNvPr id="6" name="Rectangle 5"/>
          <p:cNvSpPr>
            <a:spLocks noGrp="1"/>
          </p:cNvSpPr>
          <p:nvPr>
            <p:ph type="dt" sz="half" idx="11"/>
          </p:nvPr>
        </p:nvSpPr>
        <p:spPr/>
        <p:txBody>
          <a:bodyPr/>
          <a:lstStyle>
            <a:extLst/>
          </a:lstStyle>
          <a:p>
            <a:pPr algn="r"/>
            <a:fld id="{9668B50E-0B48-4566-8609-C51CF752A7DF}" type="datetimeFigureOut">
              <a:rPr lang="en-US" smtClean="0">
                <a:solidFill>
                  <a:prstClr val="black"/>
                </a:solidFill>
              </a:rPr>
              <a:pPr algn="r"/>
              <a:t>2/21/2018</a:t>
            </a:fld>
            <a:endParaRPr lang="en-US">
              <a:solidFill>
                <a:prstClr val="white">
                  <a:shade val="50000"/>
                </a:prstClr>
              </a:solidFill>
            </a:endParaRPr>
          </a:p>
        </p:txBody>
      </p:sp>
      <p:sp>
        <p:nvSpPr>
          <p:cNvPr id="7" name="Rectangle 6"/>
          <p:cNvSpPr>
            <a:spLocks noGrp="1"/>
          </p:cNvSpPr>
          <p:nvPr>
            <p:ph type="sldNum" sz="quarter" idx="12"/>
          </p:nvPr>
        </p:nvSpPr>
        <p:spPr/>
        <p:txBody>
          <a:bodyPr/>
          <a:lstStyle>
            <a:extLst/>
          </a:lstStyle>
          <a:p>
            <a:fld id="{8A4431D5-1B33-458B-8AFD-CECCB0FA18CB}" type="slidenum">
              <a:rPr lang="en-US" smtClean="0">
                <a:solidFill>
                  <a:srgbClr val="FFFFFF"/>
                </a:solidFill>
              </a:rPr>
              <a:pPr/>
              <a:t>‹#›</a:t>
            </a:fld>
            <a:endParaRPr lang="en-US">
              <a:solidFill>
                <a:prstClr val="white">
                  <a:shade val="50000"/>
                </a:prstClr>
              </a:solidFill>
            </a:endParaRPr>
          </a:p>
        </p:txBody>
      </p:sp>
      <p:sp>
        <p:nvSpPr>
          <p:cNvPr id="8" name="Rectangle 7"/>
          <p:cNvSpPr>
            <a:spLocks noGrp="1"/>
          </p:cNvSpPr>
          <p:nvPr>
            <p:ph type="ftr" sz="quarter" idx="13"/>
          </p:nvPr>
        </p:nvSpPr>
        <p:spPr/>
        <p:txBody>
          <a:bodyPr/>
          <a:lstStyle>
            <a:extLst/>
          </a:lstStyle>
          <a:p>
            <a:endParaRPr lang="en-US">
              <a:solidFill>
                <a:prstClr val="white">
                  <a:shade val="50000"/>
                </a:prstClr>
              </a:solidFill>
            </a:endParaRPr>
          </a:p>
        </p:txBody>
      </p:sp>
    </p:spTree>
    <p:extLst>
      <p:ext uri="{BB962C8B-B14F-4D97-AF65-F5344CB8AC3E}">
        <p14:creationId xmlns:p14="http://schemas.microsoft.com/office/powerpoint/2010/main" val="2154211674"/>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Portrait with Caption">
    <p:spTree>
      <p:nvGrpSpPr>
        <p:cNvPr id="1" name=""/>
        <p:cNvGrpSpPr/>
        <p:nvPr/>
      </p:nvGrpSpPr>
      <p:grpSpPr>
        <a:xfrm>
          <a:off x="0" y="0"/>
          <a:ext cx="0" cy="0"/>
          <a:chOff x="0" y="0"/>
          <a:chExt cx="0" cy="0"/>
        </a:xfrm>
      </p:grpSpPr>
      <p:sp>
        <p:nvSpPr>
          <p:cNvPr id="24" name="Picture Placeholder 23"/>
          <p:cNvSpPr>
            <a:spLocks noGrp="1"/>
          </p:cNvSpPr>
          <p:nvPr>
            <p:ph type="pic" sz="quarter" idx="10"/>
          </p:nvPr>
        </p:nvSpPr>
        <p:spPr>
          <a:xfrm>
            <a:off x="304800" y="228600"/>
            <a:ext cx="4754880" cy="63246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nchor="t"/>
          <a:lstStyle>
            <a:lvl1pPr marL="0" indent="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5" name="Text Placeholder 24"/>
          <p:cNvSpPr>
            <a:spLocks noGrp="1"/>
          </p:cNvSpPr>
          <p:nvPr>
            <p:ph type="body" sz="quarter" idx="11" hasCustomPrompt="1"/>
          </p:nvPr>
        </p:nvSpPr>
        <p:spPr>
          <a:xfrm>
            <a:off x="5105400" y="228600"/>
            <a:ext cx="3200400" cy="3810000"/>
          </a:xfrm>
        </p:spPr>
        <p:txBody>
          <a:bodyPr tIns="91440" bIns="91440" anchor="t"/>
          <a:lstStyle>
            <a:lvl1pPr marL="0" marR="0" indent="0" algn="l">
              <a:buFontTx/>
              <a:buNone/>
              <a:defRPr sz="2000" i="0"/>
            </a:lvl1pPr>
            <a:extLst/>
          </a:lstStyle>
          <a:p>
            <a:pPr lvl="0"/>
            <a:r>
              <a:rPr lang="en-US" dirty="0" smtClean="0"/>
              <a:t>Click to add caption</a:t>
            </a:r>
            <a:endParaRPr lang="en-US" dirty="0"/>
          </a:p>
        </p:txBody>
      </p:sp>
      <p:sp>
        <p:nvSpPr>
          <p:cNvPr id="7" name="Rectangle 6"/>
          <p:cNvSpPr>
            <a:spLocks noGrp="1"/>
          </p:cNvSpPr>
          <p:nvPr>
            <p:ph type="dt" sz="half" idx="12"/>
          </p:nvPr>
        </p:nvSpPr>
        <p:spPr/>
        <p:txBody>
          <a:bodyPr/>
          <a:lstStyle>
            <a:extLst/>
          </a:lstStyle>
          <a:p>
            <a:pPr algn="r"/>
            <a:fld id="{9668B50E-0B48-4566-8609-C51CF752A7DF}" type="datetimeFigureOut">
              <a:rPr lang="en-US" smtClean="0">
                <a:solidFill>
                  <a:prstClr val="black"/>
                </a:solidFill>
              </a:rPr>
              <a:pPr algn="r"/>
              <a:t>2/21/2018</a:t>
            </a:fld>
            <a:endParaRPr lang="en-US">
              <a:solidFill>
                <a:prstClr val="white">
                  <a:shade val="50000"/>
                </a:prstClr>
              </a:solidFill>
            </a:endParaRPr>
          </a:p>
        </p:txBody>
      </p:sp>
      <p:sp>
        <p:nvSpPr>
          <p:cNvPr id="8" name="Rectangle 7"/>
          <p:cNvSpPr>
            <a:spLocks noGrp="1"/>
          </p:cNvSpPr>
          <p:nvPr>
            <p:ph type="sldNum" sz="quarter" idx="13"/>
          </p:nvPr>
        </p:nvSpPr>
        <p:spPr/>
        <p:txBody>
          <a:bodyPr/>
          <a:lstStyle>
            <a:extLst/>
          </a:lstStyle>
          <a:p>
            <a:fld id="{8A4431D5-1B33-458B-8AFD-CECCB0FA18CB}" type="slidenum">
              <a:rPr lang="en-US" smtClean="0">
                <a:solidFill>
                  <a:srgbClr val="FFFFFF"/>
                </a:solidFill>
              </a:rPr>
              <a:pPr/>
              <a:t>‹#›</a:t>
            </a:fld>
            <a:endParaRPr lang="en-US">
              <a:solidFill>
                <a:prstClr val="white">
                  <a:shade val="50000"/>
                </a:prstClr>
              </a:solidFill>
            </a:endParaRPr>
          </a:p>
        </p:txBody>
      </p:sp>
      <p:sp>
        <p:nvSpPr>
          <p:cNvPr id="9" name="Rectangle 8"/>
          <p:cNvSpPr>
            <a:spLocks noGrp="1"/>
          </p:cNvSpPr>
          <p:nvPr>
            <p:ph type="ftr" sz="quarter" idx="14"/>
          </p:nvPr>
        </p:nvSpPr>
        <p:spPr/>
        <p:txBody>
          <a:bodyPr/>
          <a:lstStyle>
            <a:extLst/>
          </a:lstStyle>
          <a:p>
            <a:endParaRPr lang="en-US">
              <a:solidFill>
                <a:prstClr val="white">
                  <a:shade val="50000"/>
                </a:prstClr>
              </a:solidFill>
            </a:endParaRPr>
          </a:p>
        </p:txBody>
      </p:sp>
    </p:spTree>
    <p:extLst>
      <p:ext uri="{BB962C8B-B14F-4D97-AF65-F5344CB8AC3E}">
        <p14:creationId xmlns:p14="http://schemas.microsoft.com/office/powerpoint/2010/main" val="1501893479"/>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00113" y="274638"/>
            <a:ext cx="7488237"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914400" y="1557338"/>
            <a:ext cx="3660775"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27575" y="1557338"/>
            <a:ext cx="3660775"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GB">
              <a:solidFill>
                <a:prstClr val="white">
                  <a:shade val="50000"/>
                </a:prstClr>
              </a:solidFill>
            </a:endParaRPr>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GB">
              <a:solidFill>
                <a:prstClr val="white">
                  <a:shade val="50000"/>
                </a:prstClr>
              </a:solidFill>
            </a:endParaRPr>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782335DC-A8B8-420A-9C33-1468522A6D96}" type="slidenum">
              <a:rPr lang="en-GB">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442349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21/02/2018</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1233146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wildwinds.com/coins/ric/domitian/RIC_0559%5bvesp%5d.txt"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6712"/>
            <a:ext cx="8229600" cy="1828800"/>
          </a:xfrm>
        </p:spPr>
        <p:txBody>
          <a:bodyPr>
            <a:normAutofit fontScale="90000"/>
          </a:bodyPr>
          <a:lstStyle/>
          <a:p>
            <a:r>
              <a:rPr lang="en-GB" dirty="0" smtClean="0">
                <a:solidFill>
                  <a:schemeClr val="bg1"/>
                </a:solidFill>
              </a:rPr>
              <a:t>Athens and Rome: Life and Culture in Classical Antiquity</a:t>
            </a:r>
            <a:endParaRPr lang="en-GB" dirty="0">
              <a:solidFill>
                <a:schemeClr val="bg1"/>
              </a:solidFill>
            </a:endParaRPr>
          </a:p>
        </p:txBody>
      </p:sp>
      <p:sp>
        <p:nvSpPr>
          <p:cNvPr id="3" name="Subtitle 2"/>
          <p:cNvSpPr>
            <a:spLocks noGrp="1"/>
          </p:cNvSpPr>
          <p:nvPr>
            <p:ph type="subTitle" idx="1"/>
          </p:nvPr>
        </p:nvSpPr>
        <p:spPr>
          <a:xfrm>
            <a:off x="1331640" y="5229200"/>
            <a:ext cx="6400800" cy="1248544"/>
          </a:xfrm>
        </p:spPr>
        <p:txBody>
          <a:bodyPr>
            <a:normAutofit/>
          </a:bodyPr>
          <a:lstStyle/>
          <a:p>
            <a:r>
              <a:rPr lang="en-GB" b="1" dirty="0" smtClean="0">
                <a:solidFill>
                  <a:schemeClr val="bg1"/>
                </a:solidFill>
              </a:rPr>
              <a:t>CLCS4007</a:t>
            </a:r>
          </a:p>
        </p:txBody>
      </p:sp>
      <p:sp>
        <p:nvSpPr>
          <p:cNvPr id="4" name="Subtitle 2"/>
          <p:cNvSpPr txBox="1">
            <a:spLocks/>
          </p:cNvSpPr>
          <p:nvPr/>
        </p:nvSpPr>
        <p:spPr>
          <a:xfrm>
            <a:off x="107504" y="3212976"/>
            <a:ext cx="8928992" cy="2088232"/>
          </a:xfrm>
          <a:prstGeom prst="rect">
            <a:avLst/>
          </a:prstGeom>
        </p:spPr>
        <p:txBody>
          <a:bodyPr vert="horz">
            <a:normAutofit fontScale="92500" lnSpcReduction="10000"/>
          </a:bodyPr>
          <a:lstStyle/>
          <a:p>
            <a:pPr algn="ctr">
              <a:spcBef>
                <a:spcPct val="20000"/>
              </a:spcBef>
              <a:buClr>
                <a:prstClr val="white">
                  <a:shade val="95000"/>
                </a:prstClr>
              </a:buClr>
              <a:buSzPct val="65000"/>
              <a:defRPr/>
            </a:pPr>
            <a:endParaRPr lang="en-GB" sz="3600" dirty="0">
              <a:solidFill>
                <a:prstClr val="black"/>
              </a:solidFill>
            </a:endParaRPr>
          </a:p>
          <a:p>
            <a:pPr algn="ctr">
              <a:spcBef>
                <a:spcPct val="20000"/>
              </a:spcBef>
              <a:buClr>
                <a:prstClr val="white">
                  <a:shade val="95000"/>
                </a:prstClr>
              </a:buClr>
              <a:buSzPct val="65000"/>
              <a:defRPr/>
            </a:pPr>
            <a:r>
              <a:rPr lang="en-GB" sz="3100">
                <a:solidFill>
                  <a:prstClr val="black"/>
                </a:solidFill>
              </a:rPr>
              <a:t>Lecture </a:t>
            </a:r>
            <a:r>
              <a:rPr lang="en-GB" sz="3100" smtClean="0">
                <a:solidFill>
                  <a:prstClr val="black"/>
                </a:solidFill>
              </a:rPr>
              <a:t>23 </a:t>
            </a:r>
            <a:r>
              <a:rPr lang="en-GB" sz="3100" dirty="0">
                <a:solidFill>
                  <a:prstClr val="black"/>
                </a:solidFill>
              </a:rPr>
              <a:t>– </a:t>
            </a:r>
            <a:r>
              <a:rPr lang="en-GB" sz="3100" dirty="0" smtClean="0">
                <a:solidFill>
                  <a:prstClr val="black"/>
                </a:solidFill>
              </a:rPr>
              <a:t>Roman </a:t>
            </a:r>
            <a:r>
              <a:rPr lang="en-GB" sz="3100" dirty="0">
                <a:solidFill>
                  <a:prstClr val="black"/>
                </a:solidFill>
              </a:rPr>
              <a:t>Myth and Religion </a:t>
            </a:r>
          </a:p>
          <a:p>
            <a:pPr algn="ctr">
              <a:spcBef>
                <a:spcPct val="20000"/>
              </a:spcBef>
              <a:buClr>
                <a:prstClr val="white">
                  <a:shade val="95000"/>
                </a:prstClr>
              </a:buClr>
              <a:buSzPct val="65000"/>
              <a:defRPr/>
            </a:pPr>
            <a:endParaRPr lang="en-GB" sz="3100" dirty="0">
              <a:solidFill>
                <a:prstClr val="black"/>
              </a:solidFill>
            </a:endParaRPr>
          </a:p>
          <a:p>
            <a:pPr algn="ctr">
              <a:spcBef>
                <a:spcPct val="20000"/>
              </a:spcBef>
              <a:buClr>
                <a:prstClr val="white">
                  <a:shade val="95000"/>
                </a:prstClr>
              </a:buClr>
              <a:buSzPct val="65000"/>
              <a:buFont typeface="Wingdings 2"/>
              <a:buNone/>
              <a:defRPr/>
            </a:pPr>
            <a:r>
              <a:rPr lang="en-GB" sz="2800" dirty="0">
                <a:solidFill>
                  <a:prstClr val="black"/>
                </a:solidFill>
              </a:rPr>
              <a:t> </a:t>
            </a:r>
          </a:p>
        </p:txBody>
      </p:sp>
    </p:spTree>
    <p:extLst>
      <p:ext uri="{BB962C8B-B14F-4D97-AF65-F5344CB8AC3E}">
        <p14:creationId xmlns:p14="http://schemas.microsoft.com/office/powerpoint/2010/main" val="1442091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normAutofit/>
          </a:bodyPr>
          <a:lstStyle/>
          <a:p>
            <a:r>
              <a:rPr lang="en-GB" dirty="0" smtClean="0">
                <a:solidFill>
                  <a:schemeClr val="bg1"/>
                </a:solidFill>
              </a:rPr>
              <a:t>Roman Pantheon</a:t>
            </a:r>
            <a:endParaRPr lang="en-GB" dirty="0">
              <a:solidFill>
                <a:schemeClr val="bg1"/>
              </a:solidFill>
            </a:endParaRPr>
          </a:p>
        </p:txBody>
      </p:sp>
      <p:sp>
        <p:nvSpPr>
          <p:cNvPr id="3" name="Content Placeholder 2"/>
          <p:cNvSpPr>
            <a:spLocks noGrp="1"/>
          </p:cNvSpPr>
          <p:nvPr>
            <p:ph idx="1"/>
          </p:nvPr>
        </p:nvSpPr>
        <p:spPr>
          <a:xfrm>
            <a:off x="0" y="980728"/>
            <a:ext cx="9144000" cy="5877272"/>
          </a:xfrm>
        </p:spPr>
        <p:txBody>
          <a:bodyPr>
            <a:normAutofit fontScale="92500" lnSpcReduction="10000"/>
          </a:bodyPr>
          <a:lstStyle/>
          <a:p>
            <a:pPr marL="0">
              <a:buNone/>
            </a:pPr>
            <a:r>
              <a:rPr lang="en-GB" dirty="0" smtClean="0">
                <a:solidFill>
                  <a:schemeClr val="bg1"/>
                </a:solidFill>
              </a:rPr>
              <a:t>“Let this one god be </a:t>
            </a:r>
            <a:r>
              <a:rPr lang="en-GB" b="1" dirty="0" smtClean="0">
                <a:solidFill>
                  <a:schemeClr val="bg1"/>
                </a:solidFill>
              </a:rPr>
              <a:t>Jupiter</a:t>
            </a:r>
            <a:r>
              <a:rPr lang="en-GB" dirty="0" smtClean="0">
                <a:solidFill>
                  <a:schemeClr val="bg1"/>
                </a:solidFill>
              </a:rPr>
              <a:t> in the aither, </a:t>
            </a:r>
            <a:r>
              <a:rPr lang="en-GB" b="1" dirty="0" smtClean="0">
                <a:solidFill>
                  <a:schemeClr val="bg1"/>
                </a:solidFill>
              </a:rPr>
              <a:t>Juno</a:t>
            </a:r>
            <a:r>
              <a:rPr lang="en-GB" dirty="0" smtClean="0">
                <a:solidFill>
                  <a:schemeClr val="bg1"/>
                </a:solidFill>
              </a:rPr>
              <a:t> in the air, </a:t>
            </a:r>
            <a:r>
              <a:rPr lang="en-GB" b="1" dirty="0" smtClean="0">
                <a:solidFill>
                  <a:schemeClr val="bg1"/>
                </a:solidFill>
              </a:rPr>
              <a:t>Neptune</a:t>
            </a:r>
            <a:r>
              <a:rPr lang="en-GB" dirty="0" smtClean="0">
                <a:solidFill>
                  <a:schemeClr val="bg1"/>
                </a:solidFill>
              </a:rPr>
              <a:t> in the sea… </a:t>
            </a:r>
            <a:r>
              <a:rPr lang="en-GB" b="1" dirty="0" smtClean="0">
                <a:solidFill>
                  <a:schemeClr val="bg1"/>
                </a:solidFill>
              </a:rPr>
              <a:t>Pluto</a:t>
            </a:r>
            <a:r>
              <a:rPr lang="en-GB" dirty="0" smtClean="0">
                <a:solidFill>
                  <a:schemeClr val="bg1"/>
                </a:solidFill>
              </a:rPr>
              <a:t> on earth… </a:t>
            </a:r>
            <a:r>
              <a:rPr lang="en-GB" b="1" dirty="0" smtClean="0">
                <a:solidFill>
                  <a:schemeClr val="bg1"/>
                </a:solidFill>
              </a:rPr>
              <a:t>Vesta</a:t>
            </a:r>
            <a:r>
              <a:rPr lang="en-GB" dirty="0" smtClean="0">
                <a:solidFill>
                  <a:schemeClr val="bg1"/>
                </a:solidFill>
              </a:rPr>
              <a:t> on the domestic hearth, </a:t>
            </a:r>
            <a:r>
              <a:rPr lang="en-GB" b="1" dirty="0" smtClean="0">
                <a:solidFill>
                  <a:schemeClr val="bg1"/>
                </a:solidFill>
              </a:rPr>
              <a:t>Vulcan</a:t>
            </a:r>
            <a:r>
              <a:rPr lang="en-GB" dirty="0" smtClean="0">
                <a:solidFill>
                  <a:schemeClr val="bg1"/>
                </a:solidFill>
              </a:rPr>
              <a:t> in the metal-worker’s forge…” – </a:t>
            </a:r>
            <a:r>
              <a:rPr lang="en-GB" b="1" dirty="0" smtClean="0">
                <a:solidFill>
                  <a:schemeClr val="bg1"/>
                </a:solidFill>
              </a:rPr>
              <a:t>Augustine </a:t>
            </a:r>
            <a:r>
              <a:rPr lang="en-GB" b="1" i="1" dirty="0" smtClean="0">
                <a:solidFill>
                  <a:schemeClr val="bg1"/>
                </a:solidFill>
              </a:rPr>
              <a:t>The City of God </a:t>
            </a:r>
            <a:r>
              <a:rPr lang="en-GB" b="1" dirty="0" smtClean="0">
                <a:solidFill>
                  <a:schemeClr val="bg1"/>
                </a:solidFill>
              </a:rPr>
              <a:t>4.11</a:t>
            </a:r>
            <a:r>
              <a:rPr lang="en-GB" dirty="0" smtClean="0">
                <a:solidFill>
                  <a:schemeClr val="bg1"/>
                </a:solidFill>
              </a:rPr>
              <a:t>. </a:t>
            </a:r>
          </a:p>
          <a:p>
            <a:pPr marL="0">
              <a:buNone/>
            </a:pPr>
            <a:endParaRPr lang="en-GB" sz="500" dirty="0" smtClean="0">
              <a:solidFill>
                <a:schemeClr val="bg1"/>
              </a:solidFill>
            </a:endParaRPr>
          </a:p>
          <a:p>
            <a:pPr marL="0">
              <a:buNone/>
            </a:pPr>
            <a:r>
              <a:rPr lang="en-GB" dirty="0" smtClean="0">
                <a:solidFill>
                  <a:schemeClr val="bg1"/>
                </a:solidFill>
              </a:rPr>
              <a:t>“…</a:t>
            </a:r>
            <a:r>
              <a:rPr lang="en-GB" dirty="0">
                <a:solidFill>
                  <a:schemeClr val="bg1"/>
                </a:solidFill>
              </a:rPr>
              <a:t>to the goddess </a:t>
            </a:r>
            <a:r>
              <a:rPr lang="en-GB" dirty="0" err="1">
                <a:solidFill>
                  <a:schemeClr val="bg1"/>
                </a:solidFill>
              </a:rPr>
              <a:t>Cloacina</a:t>
            </a:r>
            <a:r>
              <a:rPr lang="en-GB" dirty="0">
                <a:solidFill>
                  <a:schemeClr val="bg1"/>
                </a:solidFill>
              </a:rPr>
              <a:t> (the Purifier; a cloaca is a drain), or to </a:t>
            </a:r>
            <a:r>
              <a:rPr lang="en-GB" dirty="0" err="1">
                <a:solidFill>
                  <a:schemeClr val="bg1"/>
                </a:solidFill>
              </a:rPr>
              <a:t>Volupia</a:t>
            </a:r>
            <a:r>
              <a:rPr lang="en-GB" dirty="0">
                <a:solidFill>
                  <a:schemeClr val="bg1"/>
                </a:solidFill>
              </a:rPr>
              <a:t> (whose name has the same root as ‘voluptuous’) or to </a:t>
            </a:r>
            <a:r>
              <a:rPr lang="en-GB" dirty="0" err="1">
                <a:solidFill>
                  <a:schemeClr val="bg1"/>
                </a:solidFill>
              </a:rPr>
              <a:t>Lubentina</a:t>
            </a:r>
            <a:r>
              <a:rPr lang="en-GB" dirty="0">
                <a:solidFill>
                  <a:schemeClr val="bg1"/>
                </a:solidFill>
              </a:rPr>
              <a:t> (a name derived from libido), or to </a:t>
            </a:r>
            <a:r>
              <a:rPr lang="en-GB" dirty="0" err="1">
                <a:solidFill>
                  <a:schemeClr val="bg1"/>
                </a:solidFill>
              </a:rPr>
              <a:t>Vaticanus</a:t>
            </a:r>
            <a:r>
              <a:rPr lang="en-GB" dirty="0">
                <a:solidFill>
                  <a:schemeClr val="bg1"/>
                </a:solidFill>
              </a:rPr>
              <a:t> (who presides over the wails – </a:t>
            </a:r>
            <a:r>
              <a:rPr lang="en-GB" dirty="0" err="1">
                <a:solidFill>
                  <a:schemeClr val="bg1"/>
                </a:solidFill>
              </a:rPr>
              <a:t>vagitus</a:t>
            </a:r>
            <a:r>
              <a:rPr lang="en-GB" dirty="0">
                <a:solidFill>
                  <a:schemeClr val="bg1"/>
                </a:solidFill>
              </a:rPr>
              <a:t> – of infants</a:t>
            </a:r>
            <a:r>
              <a:rPr lang="en-GB" dirty="0" smtClean="0">
                <a:solidFill>
                  <a:schemeClr val="bg1"/>
                </a:solidFill>
              </a:rPr>
              <a:t>)… But </a:t>
            </a:r>
            <a:r>
              <a:rPr lang="en-GB" dirty="0">
                <a:solidFill>
                  <a:schemeClr val="bg1"/>
                </a:solidFill>
              </a:rPr>
              <a:t>how can I give a list, in one passage of this book, of all the names of their gods and goddesses? The Romans had difficulty in getting them into the massive volumes in which they assigned particular functions and special responsibilities to the various divine powers</a:t>
            </a:r>
            <a:r>
              <a:rPr lang="en-GB" dirty="0" smtClean="0">
                <a:solidFill>
                  <a:schemeClr val="bg1"/>
                </a:solidFill>
              </a:rPr>
              <a:t>.” – (</a:t>
            </a:r>
            <a:r>
              <a:rPr lang="en-GB" b="1" dirty="0" smtClean="0">
                <a:solidFill>
                  <a:schemeClr val="bg1"/>
                </a:solidFill>
              </a:rPr>
              <a:t>4.8</a:t>
            </a:r>
            <a:r>
              <a:rPr lang="en-GB" dirty="0" smtClean="0">
                <a:solidFill>
                  <a:schemeClr val="bg1"/>
                </a:solidFill>
              </a:rPr>
              <a:t>). </a:t>
            </a:r>
          </a:p>
          <a:p>
            <a:pPr marL="0">
              <a:buNone/>
            </a:pPr>
            <a:endParaRPr lang="en-GB" sz="500" dirty="0">
              <a:solidFill>
                <a:schemeClr val="bg1"/>
              </a:solidFill>
            </a:endParaRPr>
          </a:p>
          <a:p>
            <a:pPr marL="45720" indent="-457200"/>
            <a:r>
              <a:rPr lang="en-GB" dirty="0" smtClean="0">
                <a:solidFill>
                  <a:schemeClr val="bg1"/>
                </a:solidFill>
              </a:rPr>
              <a:t>Varro </a:t>
            </a:r>
            <a:r>
              <a:rPr lang="en-GB" i="1" dirty="0" smtClean="0">
                <a:solidFill>
                  <a:schemeClr val="bg1"/>
                </a:solidFill>
              </a:rPr>
              <a:t>Human and Divine Antiquities </a:t>
            </a:r>
            <a:r>
              <a:rPr lang="en-GB" dirty="0" smtClean="0">
                <a:solidFill>
                  <a:schemeClr val="bg1"/>
                </a:solidFill>
              </a:rPr>
              <a:t>– (</a:t>
            </a:r>
            <a:r>
              <a:rPr lang="en-GB" i="1" dirty="0" err="1" smtClean="0">
                <a:solidFill>
                  <a:schemeClr val="bg1"/>
                </a:solidFill>
              </a:rPr>
              <a:t>flamines</a:t>
            </a:r>
            <a:r>
              <a:rPr lang="en-GB" i="1" dirty="0" smtClean="0">
                <a:solidFill>
                  <a:schemeClr val="bg1"/>
                </a:solidFill>
              </a:rPr>
              <a:t> minors </a:t>
            </a:r>
            <a:r>
              <a:rPr lang="en-GB" dirty="0" smtClean="0">
                <a:solidFill>
                  <a:schemeClr val="bg1"/>
                </a:solidFill>
              </a:rPr>
              <a:t>– 2 of the 12 gods forgotten.  </a:t>
            </a:r>
            <a:endParaRPr lang="en-GB" dirty="0">
              <a:solidFill>
                <a:schemeClr val="bg1"/>
              </a:solidFill>
            </a:endParaRPr>
          </a:p>
          <a:p>
            <a:pPr marL="0">
              <a:buNone/>
            </a:pPr>
            <a:endParaRPr lang="en-GB" dirty="0">
              <a:solidFill>
                <a:schemeClr val="bg1"/>
              </a:solidFill>
            </a:endParaRPr>
          </a:p>
        </p:txBody>
      </p:sp>
    </p:spTree>
    <p:extLst>
      <p:ext uri="{BB962C8B-B14F-4D97-AF65-F5344CB8AC3E}">
        <p14:creationId xmlns:p14="http://schemas.microsoft.com/office/powerpoint/2010/main" val="2484524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dirty="0" smtClean="0">
                <a:solidFill>
                  <a:schemeClr val="bg1"/>
                </a:solidFill>
              </a:rPr>
              <a:t>State Cults</a:t>
            </a:r>
            <a:endParaRPr lang="en-GB" sz="6000" dirty="0">
              <a:solidFill>
                <a:schemeClr val="bg1"/>
              </a:solidFill>
            </a:endParaRPr>
          </a:p>
        </p:txBody>
      </p:sp>
    </p:spTree>
    <p:extLst>
      <p:ext uri="{BB962C8B-B14F-4D97-AF65-F5344CB8AC3E}">
        <p14:creationId xmlns:p14="http://schemas.microsoft.com/office/powerpoint/2010/main" val="2018454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640960" cy="922114"/>
          </a:xfrm>
        </p:spPr>
        <p:txBody>
          <a:bodyPr>
            <a:normAutofit fontScale="90000"/>
          </a:bodyPr>
          <a:lstStyle/>
          <a:p>
            <a:r>
              <a:rPr lang="en-GB" sz="4400" dirty="0">
                <a:solidFill>
                  <a:schemeClr val="bg1"/>
                </a:solidFill>
              </a:rPr>
              <a:t>The Capitoline </a:t>
            </a:r>
            <a:r>
              <a:rPr lang="en-GB" sz="4400" dirty="0" smtClean="0">
                <a:solidFill>
                  <a:schemeClr val="bg1"/>
                </a:solidFill>
              </a:rPr>
              <a:t>Temple and Temple of </a:t>
            </a:r>
            <a:r>
              <a:rPr lang="en-GB" sz="4400" dirty="0" err="1" smtClean="0">
                <a:solidFill>
                  <a:schemeClr val="bg1"/>
                </a:solidFill>
              </a:rPr>
              <a:t>Vesta</a:t>
            </a:r>
            <a:endParaRPr lang="en-GB" dirty="0">
              <a:solidFill>
                <a:schemeClr val="bg1"/>
              </a:solidFill>
            </a:endParaRPr>
          </a:p>
        </p:txBody>
      </p:sp>
      <p:pic>
        <p:nvPicPr>
          <p:cNvPr id="4" name="Picture 6" descr="Rome Spring 2009 072.JPG"/>
          <p:cNvPicPr>
            <a:picLocks noGrp="1" noChangeAspect="1"/>
          </p:cNvPicPr>
          <p:nvPr>
            <p:ph idx="1"/>
          </p:nvPr>
        </p:nvPicPr>
        <p:blipFill>
          <a:blip r:embed="rId2" cstate="print"/>
          <a:srcRect/>
          <a:stretch>
            <a:fillRect/>
          </a:stretch>
        </p:blipFill>
        <p:spPr bwMode="auto">
          <a:xfrm>
            <a:off x="480322" y="4651963"/>
            <a:ext cx="2952328" cy="1682817"/>
          </a:xfrm>
          <a:prstGeom prst="rect">
            <a:avLst/>
          </a:prstGeom>
          <a:noFill/>
          <a:ln w="9525">
            <a:noFill/>
            <a:miter lim="800000"/>
            <a:headEnd/>
            <a:tailEnd/>
          </a:ln>
        </p:spPr>
      </p:pic>
      <p:sp>
        <p:nvSpPr>
          <p:cNvPr id="5" name="Rectangle 4"/>
          <p:cNvSpPr/>
          <p:nvPr/>
        </p:nvSpPr>
        <p:spPr>
          <a:xfrm>
            <a:off x="179512" y="6334780"/>
            <a:ext cx="3240360" cy="523220"/>
          </a:xfrm>
          <a:prstGeom prst="rect">
            <a:avLst/>
          </a:prstGeom>
        </p:spPr>
        <p:txBody>
          <a:bodyPr wrap="square">
            <a:spAutoFit/>
          </a:bodyPr>
          <a:lstStyle/>
          <a:p>
            <a:pPr algn="ctr"/>
            <a:r>
              <a:rPr lang="en-GB" sz="1400" dirty="0" smtClean="0">
                <a:solidFill>
                  <a:schemeClr val="bg1"/>
                </a:solidFill>
              </a:rPr>
              <a:t>Reconstruction &amp; remains in Capitoline Museum</a:t>
            </a:r>
            <a:endParaRPr lang="en-GB" sz="1400" dirty="0">
              <a:solidFill>
                <a:schemeClr val="bg1"/>
              </a:solidFill>
            </a:endParaRPr>
          </a:p>
        </p:txBody>
      </p:sp>
      <p:sp>
        <p:nvSpPr>
          <p:cNvPr id="6" name="Rectangle 5"/>
          <p:cNvSpPr/>
          <p:nvPr/>
        </p:nvSpPr>
        <p:spPr>
          <a:xfrm>
            <a:off x="107504" y="1628800"/>
            <a:ext cx="3888432" cy="3000821"/>
          </a:xfrm>
          <a:prstGeom prst="rect">
            <a:avLst/>
          </a:prstGeom>
        </p:spPr>
        <p:txBody>
          <a:bodyPr wrap="square">
            <a:spAutoFit/>
          </a:bodyPr>
          <a:lstStyle/>
          <a:p>
            <a:pPr marL="342900" indent="-342900">
              <a:lnSpc>
                <a:spcPct val="90000"/>
              </a:lnSpc>
              <a:buFont typeface="Arial" pitchFamily="34" charset="0"/>
              <a:buChar char="•"/>
            </a:pPr>
            <a:r>
              <a:rPr lang="en-GB" sz="2000" dirty="0" smtClean="0">
                <a:solidFill>
                  <a:schemeClr val="bg1"/>
                </a:solidFill>
              </a:rPr>
              <a:t>Located on the Capitoline Hill - dedicated to Jupiter </a:t>
            </a:r>
            <a:r>
              <a:rPr lang="en-GB" sz="2000" dirty="0" err="1" smtClean="0">
                <a:solidFill>
                  <a:schemeClr val="bg1"/>
                </a:solidFill>
              </a:rPr>
              <a:t>Optimus</a:t>
            </a:r>
            <a:r>
              <a:rPr lang="en-GB" sz="2000" dirty="0" smtClean="0">
                <a:solidFill>
                  <a:schemeClr val="bg1"/>
                </a:solidFill>
              </a:rPr>
              <a:t> Maximus (‘The Best and Greatest’) along with the goddesses Juno and Minerva. </a:t>
            </a:r>
          </a:p>
          <a:p>
            <a:pPr>
              <a:lnSpc>
                <a:spcPct val="90000"/>
              </a:lnSpc>
            </a:pPr>
            <a:endParaRPr lang="en-GB" sz="1000" dirty="0" smtClean="0">
              <a:solidFill>
                <a:schemeClr val="bg1"/>
              </a:solidFill>
            </a:endParaRPr>
          </a:p>
          <a:p>
            <a:pPr marL="342900" indent="-342900">
              <a:lnSpc>
                <a:spcPct val="90000"/>
              </a:lnSpc>
              <a:buFont typeface="Arial" pitchFamily="34" charset="0"/>
              <a:buChar char="•"/>
            </a:pPr>
            <a:r>
              <a:rPr lang="en-GB" sz="2000" dirty="0">
                <a:solidFill>
                  <a:schemeClr val="bg1"/>
                </a:solidFill>
              </a:rPr>
              <a:t>T</a:t>
            </a:r>
            <a:r>
              <a:rPr lang="en-GB" sz="2000" dirty="0" smtClean="0">
                <a:solidFill>
                  <a:schemeClr val="bg1"/>
                </a:solidFill>
              </a:rPr>
              <a:t>he ‘Capitoline triad’ – here from </a:t>
            </a:r>
            <a:r>
              <a:rPr lang="en-GB" sz="2000" dirty="0" err="1" smtClean="0">
                <a:solidFill>
                  <a:schemeClr val="bg1"/>
                </a:solidFill>
              </a:rPr>
              <a:t>Praeneste</a:t>
            </a:r>
            <a:r>
              <a:rPr lang="en-GB" sz="2000" dirty="0" smtClean="0">
                <a:solidFill>
                  <a:schemeClr val="bg1"/>
                </a:solidFill>
              </a:rPr>
              <a:t> - begun in “Regal period” rebuilt several times over the centuries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733" y="1772816"/>
            <a:ext cx="2545499"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603915" y="5301208"/>
            <a:ext cx="5508104" cy="1477328"/>
          </a:xfrm>
          <a:prstGeom prst="rect">
            <a:avLst/>
          </a:prstGeom>
        </p:spPr>
        <p:txBody>
          <a:bodyPr wrap="square">
            <a:spAutoFit/>
          </a:bodyPr>
          <a:lstStyle/>
          <a:p>
            <a:r>
              <a:rPr lang="en-GB" dirty="0" smtClean="0">
                <a:solidFill>
                  <a:schemeClr val="bg1"/>
                </a:solidFill>
              </a:rPr>
              <a:t>“[After the </a:t>
            </a:r>
            <a:r>
              <a:rPr lang="en-GB" dirty="0" err="1" smtClean="0">
                <a:solidFill>
                  <a:schemeClr val="bg1"/>
                </a:solidFill>
              </a:rPr>
              <a:t>Capuans</a:t>
            </a:r>
            <a:r>
              <a:rPr lang="en-GB" dirty="0" smtClean="0">
                <a:solidFill>
                  <a:schemeClr val="bg1"/>
                </a:solidFill>
              </a:rPr>
              <a:t> had started a fire in the Forum (210 BC), it was said that the enemy] were attempting to destroy the temple of </a:t>
            </a:r>
            <a:r>
              <a:rPr lang="en-GB" dirty="0" err="1" smtClean="0">
                <a:solidFill>
                  <a:schemeClr val="bg1"/>
                </a:solidFill>
              </a:rPr>
              <a:t>Vesta</a:t>
            </a:r>
            <a:r>
              <a:rPr lang="en-GB" dirty="0" smtClean="0">
                <a:solidFill>
                  <a:schemeClr val="bg1"/>
                </a:solidFill>
              </a:rPr>
              <a:t>, with its eternal flame and divine guarantee of Roman rule hidden in its inner shrine.” – </a:t>
            </a:r>
            <a:r>
              <a:rPr lang="en-GB" b="1" dirty="0" smtClean="0">
                <a:solidFill>
                  <a:schemeClr val="bg1"/>
                </a:solidFill>
              </a:rPr>
              <a:t>Livy 26.27.14.</a:t>
            </a:r>
            <a:endParaRPr lang="en-GB" dirty="0">
              <a:solidFill>
                <a:schemeClr val="bg1"/>
              </a:solidFill>
            </a:endParaRPr>
          </a:p>
        </p:txBody>
      </p:sp>
      <p:pic>
        <p:nvPicPr>
          <p:cNvPr id="8" name="Picture 4" descr="http://wildwinds.com/coins/ric/titus/RIC_0708%5bvesp%5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6392" y="1772816"/>
            <a:ext cx="2307771" cy="9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6776190" y="2719207"/>
            <a:ext cx="2164365" cy="584775"/>
          </a:xfrm>
          <a:prstGeom prst="rect">
            <a:avLst/>
          </a:prstGeom>
        </p:spPr>
        <p:txBody>
          <a:bodyPr wrap="square">
            <a:spAutoFit/>
          </a:bodyPr>
          <a:lstStyle/>
          <a:p>
            <a:r>
              <a:rPr lang="en-GB" sz="1600" dirty="0" smtClean="0">
                <a:solidFill>
                  <a:schemeClr val="bg1"/>
                </a:solidFill>
              </a:rPr>
              <a:t>Titus, as Caesar, AV </a:t>
            </a:r>
            <a:r>
              <a:rPr lang="en-GB" sz="1600" dirty="0" err="1" smtClean="0">
                <a:solidFill>
                  <a:schemeClr val="bg1"/>
                </a:solidFill>
              </a:rPr>
              <a:t>Aureus</a:t>
            </a:r>
            <a:r>
              <a:rPr lang="en-GB" sz="1600" dirty="0" smtClean="0">
                <a:solidFill>
                  <a:schemeClr val="bg1"/>
                </a:solidFill>
              </a:rPr>
              <a:t>. 74 AD. </a:t>
            </a:r>
            <a:endParaRPr lang="en-GB" sz="1600" dirty="0">
              <a:solidFill>
                <a:schemeClr val="bg1"/>
              </a:solidFill>
            </a:endParaRPr>
          </a:p>
        </p:txBody>
      </p:sp>
      <p:pic>
        <p:nvPicPr>
          <p:cNvPr id="10" name="Picture 2" descr="http://www.wildwinds.com/coins/ric/domitian/RIC_0559%5bvesp%5d.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94106" y="3459933"/>
            <a:ext cx="2290733" cy="9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776190" y="4441239"/>
            <a:ext cx="2193870" cy="584775"/>
          </a:xfrm>
          <a:prstGeom prst="rect">
            <a:avLst/>
          </a:prstGeom>
        </p:spPr>
        <p:txBody>
          <a:bodyPr wrap="square">
            <a:spAutoFit/>
          </a:bodyPr>
          <a:lstStyle/>
          <a:p>
            <a:r>
              <a:rPr lang="en-GB" sz="1600" dirty="0">
                <a:solidFill>
                  <a:schemeClr val="bg1"/>
                </a:solidFill>
              </a:rPr>
              <a:t>Domitian, as Caesar, AV Aureus. 73 AD. </a:t>
            </a:r>
            <a:endParaRPr lang="en-GB" sz="1600" dirty="0"/>
          </a:p>
        </p:txBody>
      </p:sp>
    </p:spTree>
    <p:extLst>
      <p:ext uri="{BB962C8B-B14F-4D97-AF65-F5344CB8AC3E}">
        <p14:creationId xmlns:p14="http://schemas.microsoft.com/office/powerpoint/2010/main" val="91752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The Imperial Cult</a:t>
            </a:r>
            <a:endParaRPr lang="en-GB" dirty="0">
              <a:solidFill>
                <a:schemeClr val="bg1"/>
              </a:solidFill>
            </a:endParaRPr>
          </a:p>
        </p:txBody>
      </p:sp>
      <p:sp>
        <p:nvSpPr>
          <p:cNvPr id="3" name="Content Placeholder 2"/>
          <p:cNvSpPr>
            <a:spLocks noGrp="1"/>
          </p:cNvSpPr>
          <p:nvPr>
            <p:ph idx="1"/>
          </p:nvPr>
        </p:nvSpPr>
        <p:spPr>
          <a:xfrm>
            <a:off x="0" y="1600200"/>
            <a:ext cx="3563888" cy="5257800"/>
          </a:xfrm>
        </p:spPr>
        <p:txBody>
          <a:bodyPr>
            <a:normAutofit fontScale="70000" lnSpcReduction="20000"/>
          </a:bodyPr>
          <a:lstStyle/>
          <a:p>
            <a:pPr marL="137160" indent="0">
              <a:buNone/>
            </a:pPr>
            <a:r>
              <a:rPr lang="en-GB" dirty="0" smtClean="0">
                <a:solidFill>
                  <a:schemeClr val="bg1"/>
                </a:solidFill>
              </a:rPr>
              <a:t>“This </a:t>
            </a:r>
            <a:r>
              <a:rPr lang="en-GB" dirty="0">
                <a:solidFill>
                  <a:schemeClr val="bg1"/>
                </a:solidFill>
              </a:rPr>
              <a:t>practice began with Octavian [=Augustus] and it has been carried on under other emperors, not only with regard to the Hellenic peoples, but to all others in so far as they acknowledge Roman rule. In Rome itself and in Italy generally, no emperor, however greatly venerated he may have been, has so far ventured to do this. However, even there other divine honours are conferred after their death upon those emperors who have ruled virtuously, and in fact shrines are built in their honour</a:t>
            </a:r>
            <a:r>
              <a:rPr lang="en-GB" dirty="0" smtClean="0">
                <a:solidFill>
                  <a:schemeClr val="bg1"/>
                </a:solidFill>
              </a:rPr>
              <a:t>.” – </a:t>
            </a:r>
            <a:r>
              <a:rPr lang="en-GB" b="1" dirty="0" err="1" smtClean="0">
                <a:solidFill>
                  <a:schemeClr val="bg1"/>
                </a:solidFill>
              </a:rPr>
              <a:t>Dio</a:t>
            </a:r>
            <a:r>
              <a:rPr lang="en-GB" b="1" dirty="0" smtClean="0">
                <a:solidFill>
                  <a:schemeClr val="bg1"/>
                </a:solidFill>
              </a:rPr>
              <a:t> Cassius 51.20.6-8</a:t>
            </a:r>
            <a:r>
              <a:rPr lang="en-GB" dirty="0" smtClean="0">
                <a:solidFill>
                  <a:schemeClr val="bg1"/>
                </a:solidFill>
              </a:rPr>
              <a:t>.</a:t>
            </a:r>
            <a:endParaRPr lang="en-GB"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1556792"/>
            <a:ext cx="2592289"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156177" y="1556792"/>
            <a:ext cx="2987823" cy="2862322"/>
          </a:xfrm>
          <a:prstGeom prst="rect">
            <a:avLst/>
          </a:prstGeom>
        </p:spPr>
        <p:txBody>
          <a:bodyPr wrap="square">
            <a:spAutoFit/>
          </a:bodyPr>
          <a:lstStyle/>
          <a:p>
            <a:r>
              <a:rPr lang="en-GB" dirty="0" smtClean="0">
                <a:solidFill>
                  <a:schemeClr val="bg1"/>
                </a:solidFill>
              </a:rPr>
              <a:t>“He was deified by the senate, while all men vied with one another to give him honour, and all extolled his devoutness… He well deserved the </a:t>
            </a:r>
            <a:r>
              <a:rPr lang="en-GB" i="1" dirty="0" err="1" smtClean="0">
                <a:solidFill>
                  <a:schemeClr val="bg1"/>
                </a:solidFill>
              </a:rPr>
              <a:t>flamen</a:t>
            </a:r>
            <a:r>
              <a:rPr lang="en-GB" i="1" dirty="0" smtClean="0">
                <a:solidFill>
                  <a:schemeClr val="bg1"/>
                </a:solidFill>
              </a:rPr>
              <a:t> </a:t>
            </a:r>
            <a:r>
              <a:rPr lang="en-GB" dirty="0" smtClean="0">
                <a:solidFill>
                  <a:schemeClr val="bg1"/>
                </a:solidFill>
              </a:rPr>
              <a:t>and games and temple and the </a:t>
            </a:r>
            <a:r>
              <a:rPr lang="en-GB" dirty="0" err="1" smtClean="0">
                <a:solidFill>
                  <a:schemeClr val="bg1"/>
                </a:solidFill>
              </a:rPr>
              <a:t>Antonine</a:t>
            </a:r>
            <a:r>
              <a:rPr lang="en-GB" dirty="0" smtClean="0">
                <a:solidFill>
                  <a:schemeClr val="bg1"/>
                </a:solidFill>
              </a:rPr>
              <a:t> priesthood.” -</a:t>
            </a:r>
            <a:r>
              <a:rPr lang="en-GB" b="1" i="1" dirty="0" smtClean="0">
                <a:solidFill>
                  <a:schemeClr val="bg1"/>
                </a:solidFill>
              </a:rPr>
              <a:t> SHA Antoninus Pius </a:t>
            </a:r>
            <a:r>
              <a:rPr lang="en-GB" b="1" dirty="0" smtClean="0">
                <a:solidFill>
                  <a:schemeClr val="bg1"/>
                </a:solidFill>
              </a:rPr>
              <a:t>13.3</a:t>
            </a:r>
            <a:r>
              <a:rPr lang="en-GB" dirty="0" smtClean="0">
                <a:solidFill>
                  <a:schemeClr val="bg1"/>
                </a:solidFill>
              </a:rPr>
              <a:t>.</a:t>
            </a:r>
            <a:endParaRPr lang="en-GB" dirty="0">
              <a:solidFill>
                <a:schemeClr val="bg1"/>
              </a:solidFill>
            </a:endParaRPr>
          </a:p>
        </p:txBody>
      </p:sp>
      <p:sp>
        <p:nvSpPr>
          <p:cNvPr id="6" name="Content Placeholder 4"/>
          <p:cNvSpPr txBox="1">
            <a:spLocks/>
          </p:cNvSpPr>
          <p:nvPr/>
        </p:nvSpPr>
        <p:spPr>
          <a:xfrm>
            <a:off x="3491880" y="4419114"/>
            <a:ext cx="5652120" cy="2438886"/>
          </a:xfrm>
          <a:prstGeom prst="rect">
            <a:avLst/>
          </a:prstGeom>
        </p:spPr>
        <p:txBody>
          <a:bodyPr>
            <a:normAutofit fontScale="62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0">
              <a:buFont typeface="Wingdings 2"/>
              <a:buNone/>
            </a:pPr>
            <a:r>
              <a:rPr lang="en-GB" smtClean="0">
                <a:solidFill>
                  <a:schemeClr val="bg1"/>
                </a:solidFill>
              </a:rPr>
              <a:t>“Much was said against him [</a:t>
            </a:r>
            <a:r>
              <a:rPr lang="en-GB" b="1" smtClean="0">
                <a:solidFill>
                  <a:schemeClr val="bg1"/>
                </a:solidFill>
              </a:rPr>
              <a:t>Hadrian</a:t>
            </a:r>
            <a:r>
              <a:rPr lang="en-GB" smtClean="0">
                <a:solidFill>
                  <a:schemeClr val="bg1"/>
                </a:solidFill>
              </a:rPr>
              <a:t>] after his death, and by many persons. The senate wished to annul his acts, and would have refrained from naming him "the Deified" had not Antoninus requested it. Antoninus, moreover, finally built a temple for him at Puteoli to take the place of a tomb, and he also established a quinquennial contest and flamens and sodales and many other institutions which appertain to the honour of one regarded as a god.” - </a:t>
            </a:r>
            <a:r>
              <a:rPr lang="en-GB" b="1" i="1" smtClean="0">
                <a:solidFill>
                  <a:schemeClr val="bg1"/>
                </a:solidFill>
              </a:rPr>
              <a:t>SHA Hadrian </a:t>
            </a:r>
            <a:r>
              <a:rPr lang="en-GB" b="1" smtClean="0">
                <a:solidFill>
                  <a:schemeClr val="bg1"/>
                </a:solidFill>
              </a:rPr>
              <a:t>27</a:t>
            </a:r>
            <a:r>
              <a:rPr lang="en-GB"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4118776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dirty="0" smtClean="0">
                <a:solidFill>
                  <a:schemeClr val="bg1"/>
                </a:solidFill>
              </a:rPr>
              <a:t>Priesthoods and Rituals</a:t>
            </a:r>
            <a:endParaRPr lang="en-GB" sz="6000" dirty="0">
              <a:solidFill>
                <a:schemeClr val="bg1"/>
              </a:solidFill>
            </a:endParaRPr>
          </a:p>
        </p:txBody>
      </p:sp>
    </p:spTree>
    <p:extLst>
      <p:ext uri="{BB962C8B-B14F-4D97-AF65-F5344CB8AC3E}">
        <p14:creationId xmlns:p14="http://schemas.microsoft.com/office/powerpoint/2010/main" val="392050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2060" y="3789040"/>
            <a:ext cx="4137892" cy="2952328"/>
          </a:xfrm>
        </p:spPr>
        <p:txBody>
          <a:bodyPr>
            <a:normAutofit fontScale="70000" lnSpcReduction="20000"/>
          </a:bodyPr>
          <a:lstStyle/>
          <a:p>
            <a:pPr marL="137160" lvl="1" indent="0">
              <a:buClr>
                <a:schemeClr val="tx1">
                  <a:shade val="95000"/>
                </a:schemeClr>
              </a:buClr>
              <a:buSzPct val="65000"/>
              <a:buNone/>
            </a:pPr>
            <a:r>
              <a:rPr lang="en-GB" sz="2800" dirty="0" smtClean="0">
                <a:solidFill>
                  <a:schemeClr val="bg1"/>
                </a:solidFill>
              </a:rPr>
              <a:t>“… </a:t>
            </a:r>
            <a:r>
              <a:rPr lang="en-GB" sz="2800" dirty="0">
                <a:solidFill>
                  <a:schemeClr val="bg1"/>
                </a:solidFill>
              </a:rPr>
              <a:t>after the death of the man who had taken the opportunity of civil disturbance to seize it for himself, I received the priesthood, in the consulship of </a:t>
            </a:r>
            <a:r>
              <a:rPr lang="en-GB" sz="2800" dirty="0" err="1">
                <a:solidFill>
                  <a:schemeClr val="bg1"/>
                </a:solidFill>
              </a:rPr>
              <a:t>Publius</a:t>
            </a:r>
            <a:r>
              <a:rPr lang="en-GB" sz="2800" dirty="0">
                <a:solidFill>
                  <a:schemeClr val="bg1"/>
                </a:solidFill>
              </a:rPr>
              <a:t> </a:t>
            </a:r>
            <a:r>
              <a:rPr lang="en-GB" sz="2800" dirty="0" err="1">
                <a:solidFill>
                  <a:schemeClr val="bg1"/>
                </a:solidFill>
              </a:rPr>
              <a:t>Sulpicius</a:t>
            </a:r>
            <a:r>
              <a:rPr lang="en-GB" sz="2800" dirty="0">
                <a:solidFill>
                  <a:schemeClr val="bg1"/>
                </a:solidFill>
              </a:rPr>
              <a:t> and Gaius </a:t>
            </a:r>
            <a:r>
              <a:rPr lang="en-GB" sz="2800" dirty="0" err="1">
                <a:solidFill>
                  <a:schemeClr val="bg1"/>
                </a:solidFill>
              </a:rPr>
              <a:t>Valgius</a:t>
            </a:r>
            <a:r>
              <a:rPr lang="en-GB" sz="2800" dirty="0">
                <a:solidFill>
                  <a:schemeClr val="bg1"/>
                </a:solidFill>
              </a:rPr>
              <a:t>, and such a concourse poured in from the whole of Italy to my election as has never been recorded at Rome before that </a:t>
            </a:r>
            <a:r>
              <a:rPr lang="en-GB" sz="2800" dirty="0" smtClean="0">
                <a:solidFill>
                  <a:schemeClr val="bg1"/>
                </a:solidFill>
              </a:rPr>
              <a:t>time” – </a:t>
            </a:r>
            <a:r>
              <a:rPr lang="en-GB" sz="2800" b="1" i="1" dirty="0" smtClean="0">
                <a:solidFill>
                  <a:schemeClr val="bg1"/>
                </a:solidFill>
              </a:rPr>
              <a:t>Res </a:t>
            </a:r>
            <a:r>
              <a:rPr lang="en-GB" sz="2800" b="1" i="1" dirty="0" err="1" smtClean="0">
                <a:solidFill>
                  <a:schemeClr val="bg1"/>
                </a:solidFill>
              </a:rPr>
              <a:t>Gestae</a:t>
            </a:r>
            <a:r>
              <a:rPr lang="en-GB" sz="2800" b="1" i="1" dirty="0" smtClean="0">
                <a:solidFill>
                  <a:schemeClr val="bg1"/>
                </a:solidFill>
              </a:rPr>
              <a:t> </a:t>
            </a:r>
            <a:r>
              <a:rPr lang="en-GB" sz="2800" b="1" dirty="0" smtClean="0">
                <a:solidFill>
                  <a:schemeClr val="bg1"/>
                </a:solidFill>
              </a:rPr>
              <a:t>10.2</a:t>
            </a:r>
            <a:r>
              <a:rPr lang="en-GB" sz="2800" dirty="0" smtClean="0">
                <a:solidFill>
                  <a:schemeClr val="bg1"/>
                </a:solidFill>
              </a:rPr>
              <a:t>.</a:t>
            </a:r>
            <a:endParaRPr lang="en-GB" sz="2800" dirty="0">
              <a:solidFill>
                <a:schemeClr val="bg1"/>
              </a:solidFill>
            </a:endParaRPr>
          </a:p>
          <a:p>
            <a:pPr marL="137160" indent="0">
              <a:buNone/>
            </a:pPr>
            <a:endParaRPr lang="en-GB" dirty="0"/>
          </a:p>
        </p:txBody>
      </p:sp>
      <p:sp>
        <p:nvSpPr>
          <p:cNvPr id="7" name="Rectangle 6"/>
          <p:cNvSpPr/>
          <p:nvPr/>
        </p:nvSpPr>
        <p:spPr>
          <a:xfrm>
            <a:off x="107504" y="189004"/>
            <a:ext cx="3744416" cy="3416320"/>
          </a:xfrm>
          <a:prstGeom prst="rect">
            <a:avLst/>
          </a:prstGeom>
        </p:spPr>
        <p:txBody>
          <a:bodyPr wrap="square">
            <a:spAutoFit/>
          </a:bodyPr>
          <a:lstStyle/>
          <a:p>
            <a:pPr marL="285750" indent="-285750">
              <a:buFont typeface="Arial" pitchFamily="34" charset="0"/>
              <a:buChar char="•"/>
            </a:pPr>
            <a:r>
              <a:rPr lang="en-GB" sz="2400" dirty="0" smtClean="0">
                <a:solidFill>
                  <a:schemeClr val="bg1"/>
                </a:solidFill>
              </a:rPr>
              <a:t>Four principal colleges of priests,</a:t>
            </a:r>
          </a:p>
          <a:p>
            <a:r>
              <a:rPr lang="en-GB" sz="2400" dirty="0" smtClean="0">
                <a:solidFill>
                  <a:schemeClr val="bg1"/>
                </a:solidFill>
              </a:rPr>
              <a:t>     - </a:t>
            </a:r>
            <a:r>
              <a:rPr lang="en-GB" sz="2400" dirty="0" err="1" smtClean="0">
                <a:solidFill>
                  <a:schemeClr val="bg1"/>
                </a:solidFill>
              </a:rPr>
              <a:t>Pontifices</a:t>
            </a:r>
            <a:r>
              <a:rPr lang="en-GB" sz="2400" dirty="0" smtClean="0">
                <a:solidFill>
                  <a:schemeClr val="bg1"/>
                </a:solidFill>
              </a:rPr>
              <a:t>,</a:t>
            </a:r>
          </a:p>
          <a:p>
            <a:r>
              <a:rPr lang="en-GB" sz="2400" dirty="0" smtClean="0">
                <a:solidFill>
                  <a:schemeClr val="bg1"/>
                </a:solidFill>
              </a:rPr>
              <a:t>     - </a:t>
            </a:r>
            <a:r>
              <a:rPr lang="en-GB" sz="2400" dirty="0" err="1" smtClean="0">
                <a:solidFill>
                  <a:schemeClr val="bg1"/>
                </a:solidFill>
              </a:rPr>
              <a:t>Augures</a:t>
            </a:r>
            <a:r>
              <a:rPr lang="en-GB" sz="2400" dirty="0" smtClean="0">
                <a:solidFill>
                  <a:schemeClr val="bg1"/>
                </a:solidFill>
              </a:rPr>
              <a:t>,</a:t>
            </a:r>
          </a:p>
          <a:p>
            <a:r>
              <a:rPr lang="en-GB" sz="2400" dirty="0" smtClean="0">
                <a:solidFill>
                  <a:schemeClr val="bg1"/>
                </a:solidFill>
              </a:rPr>
              <a:t>     - </a:t>
            </a:r>
            <a:r>
              <a:rPr lang="en-GB" sz="2400" dirty="0" err="1" smtClean="0">
                <a:solidFill>
                  <a:schemeClr val="bg1"/>
                </a:solidFill>
              </a:rPr>
              <a:t>quindecemiviri</a:t>
            </a:r>
            <a:r>
              <a:rPr lang="en-GB" sz="2400" dirty="0" smtClean="0">
                <a:solidFill>
                  <a:schemeClr val="bg1"/>
                </a:solidFill>
              </a:rPr>
              <a:t> </a:t>
            </a:r>
            <a:r>
              <a:rPr lang="en-GB" sz="2400" dirty="0" err="1" smtClean="0">
                <a:solidFill>
                  <a:schemeClr val="bg1"/>
                </a:solidFill>
              </a:rPr>
              <a:t>sacris</a:t>
            </a:r>
            <a:r>
              <a:rPr lang="en-GB" sz="2400" dirty="0" smtClean="0">
                <a:solidFill>
                  <a:schemeClr val="bg1"/>
                </a:solidFill>
              </a:rPr>
              <a:t> </a:t>
            </a:r>
            <a:r>
              <a:rPr lang="en-GB" sz="2400" dirty="0" err="1" smtClean="0">
                <a:solidFill>
                  <a:schemeClr val="bg1"/>
                </a:solidFill>
              </a:rPr>
              <a:t>faciundis</a:t>
            </a:r>
            <a:r>
              <a:rPr lang="en-GB" sz="2400" dirty="0" smtClean="0">
                <a:solidFill>
                  <a:schemeClr val="bg1"/>
                </a:solidFill>
              </a:rPr>
              <a:t> (15 to attend to sacred matters),</a:t>
            </a:r>
          </a:p>
          <a:p>
            <a:r>
              <a:rPr lang="en-GB" sz="2400" dirty="0" smtClean="0">
                <a:solidFill>
                  <a:schemeClr val="bg1"/>
                </a:solidFill>
              </a:rPr>
              <a:t>     - </a:t>
            </a:r>
            <a:r>
              <a:rPr lang="en-GB" sz="2400" dirty="0" err="1" smtClean="0">
                <a:solidFill>
                  <a:schemeClr val="bg1"/>
                </a:solidFill>
              </a:rPr>
              <a:t>septemviri</a:t>
            </a:r>
            <a:r>
              <a:rPr lang="en-GB" sz="2400" dirty="0" smtClean="0">
                <a:solidFill>
                  <a:schemeClr val="bg1"/>
                </a:solidFill>
              </a:rPr>
              <a:t> </a:t>
            </a:r>
            <a:r>
              <a:rPr lang="en-GB" sz="2400" dirty="0" err="1" smtClean="0">
                <a:solidFill>
                  <a:schemeClr val="bg1"/>
                </a:solidFill>
              </a:rPr>
              <a:t>epulonum</a:t>
            </a:r>
            <a:r>
              <a:rPr lang="en-GB" sz="2400" dirty="0" smtClean="0">
                <a:solidFill>
                  <a:schemeClr val="bg1"/>
                </a:solidFill>
              </a:rPr>
              <a:t> (7 masters of the feasts).</a:t>
            </a:r>
          </a:p>
        </p:txBody>
      </p:sp>
      <p:sp>
        <p:nvSpPr>
          <p:cNvPr id="3" name="Rectangle 2"/>
          <p:cNvSpPr/>
          <p:nvPr/>
        </p:nvSpPr>
        <p:spPr>
          <a:xfrm>
            <a:off x="4283968" y="189004"/>
            <a:ext cx="4716016" cy="1631216"/>
          </a:xfrm>
          <a:prstGeom prst="rect">
            <a:avLst/>
          </a:prstGeom>
        </p:spPr>
        <p:txBody>
          <a:bodyPr wrap="square">
            <a:spAutoFit/>
          </a:bodyPr>
          <a:lstStyle/>
          <a:p>
            <a:r>
              <a:rPr lang="en-GB" dirty="0">
                <a:solidFill>
                  <a:schemeClr val="bg1"/>
                </a:solidFill>
              </a:rPr>
              <a:t>“All these </a:t>
            </a:r>
            <a:r>
              <a:rPr lang="en-GB" sz="2800" b="1" i="1" dirty="0" err="1">
                <a:solidFill>
                  <a:schemeClr val="bg1"/>
                </a:solidFill>
              </a:rPr>
              <a:t>Salii</a:t>
            </a:r>
            <a:r>
              <a:rPr lang="en-GB" i="1" dirty="0">
                <a:solidFill>
                  <a:schemeClr val="bg1"/>
                </a:solidFill>
              </a:rPr>
              <a:t> </a:t>
            </a:r>
            <a:r>
              <a:rPr lang="en-GB" dirty="0">
                <a:solidFill>
                  <a:schemeClr val="bg1"/>
                </a:solidFill>
              </a:rPr>
              <a:t>are sorts of dancers and singers of hymns in praise of the gods of war. Their festival falls about the time of the </a:t>
            </a:r>
            <a:r>
              <a:rPr lang="en-GB" dirty="0" err="1">
                <a:solidFill>
                  <a:schemeClr val="bg1"/>
                </a:solidFill>
              </a:rPr>
              <a:t>Panathenaea</a:t>
            </a:r>
            <a:r>
              <a:rPr lang="en-GB" dirty="0">
                <a:solidFill>
                  <a:schemeClr val="bg1"/>
                </a:solidFill>
              </a:rPr>
              <a:t>, in the month which they call March…” – </a:t>
            </a:r>
            <a:r>
              <a:rPr lang="en-GB" b="1" dirty="0">
                <a:solidFill>
                  <a:schemeClr val="bg1"/>
                </a:solidFill>
              </a:rPr>
              <a:t>Dionysius 2.70</a:t>
            </a:r>
            <a:r>
              <a:rPr lang="en-GB" dirty="0">
                <a:solidFill>
                  <a:schemeClr val="bg1"/>
                </a:solidFill>
              </a:rPr>
              <a:t>. </a:t>
            </a:r>
          </a:p>
        </p:txBody>
      </p:sp>
      <p:sp>
        <p:nvSpPr>
          <p:cNvPr id="4" name="Rectangle 3"/>
          <p:cNvSpPr/>
          <p:nvPr/>
        </p:nvSpPr>
        <p:spPr>
          <a:xfrm>
            <a:off x="4283968" y="1890687"/>
            <a:ext cx="4860032" cy="4955203"/>
          </a:xfrm>
          <a:prstGeom prst="rect">
            <a:avLst/>
          </a:prstGeom>
        </p:spPr>
        <p:txBody>
          <a:bodyPr wrap="square">
            <a:spAutoFit/>
          </a:bodyPr>
          <a:lstStyle/>
          <a:p>
            <a:r>
              <a:rPr lang="en-GB" dirty="0">
                <a:solidFill>
                  <a:schemeClr val="bg1"/>
                </a:solidFill>
              </a:rPr>
              <a:t>“…he [</a:t>
            </a:r>
            <a:r>
              <a:rPr lang="en-GB" dirty="0" err="1">
                <a:solidFill>
                  <a:schemeClr val="bg1"/>
                </a:solidFill>
              </a:rPr>
              <a:t>Tullus</a:t>
            </a:r>
            <a:r>
              <a:rPr lang="en-GB" dirty="0">
                <a:solidFill>
                  <a:schemeClr val="bg1"/>
                </a:solidFill>
              </a:rPr>
              <a:t> </a:t>
            </a:r>
            <a:r>
              <a:rPr lang="en-GB" dirty="0" err="1">
                <a:solidFill>
                  <a:schemeClr val="bg1"/>
                </a:solidFill>
              </a:rPr>
              <a:t>Hostilius</a:t>
            </a:r>
            <a:r>
              <a:rPr lang="en-GB" dirty="0">
                <a:solidFill>
                  <a:schemeClr val="bg1"/>
                </a:solidFill>
              </a:rPr>
              <a:t>, Rome’s fourth king] might himself give out a ceremonial of war, and that wars might not only be waged but also declared with some sort of formality, he copied from the ancient tribe of </a:t>
            </a:r>
            <a:r>
              <a:rPr lang="en-GB" dirty="0" smtClean="0">
                <a:solidFill>
                  <a:schemeClr val="bg1"/>
                </a:solidFill>
              </a:rPr>
              <a:t>the </a:t>
            </a:r>
            <a:r>
              <a:rPr lang="en-GB" dirty="0" err="1" smtClean="0">
                <a:solidFill>
                  <a:schemeClr val="bg1"/>
                </a:solidFill>
              </a:rPr>
              <a:t>Aequicoli</a:t>
            </a:r>
            <a:r>
              <a:rPr lang="en-GB" dirty="0" smtClean="0">
                <a:solidFill>
                  <a:schemeClr val="bg1"/>
                </a:solidFill>
              </a:rPr>
              <a:t> </a:t>
            </a:r>
            <a:r>
              <a:rPr lang="en-GB" dirty="0">
                <a:solidFill>
                  <a:schemeClr val="bg1"/>
                </a:solidFill>
              </a:rPr>
              <a:t>the law, which the </a:t>
            </a:r>
            <a:r>
              <a:rPr lang="en-GB" sz="2800" b="1" i="1" dirty="0" err="1">
                <a:solidFill>
                  <a:schemeClr val="bg1"/>
                </a:solidFill>
              </a:rPr>
              <a:t>fetiales</a:t>
            </a:r>
            <a:r>
              <a:rPr lang="en-GB" i="1" dirty="0">
                <a:solidFill>
                  <a:schemeClr val="bg1"/>
                </a:solidFill>
              </a:rPr>
              <a:t> </a:t>
            </a:r>
            <a:r>
              <a:rPr lang="en-GB" dirty="0">
                <a:solidFill>
                  <a:schemeClr val="bg1"/>
                </a:solidFill>
              </a:rPr>
              <a:t>now have, by which redress is demanded. When the envoy has arrived at the frontiers of the people from whom satisfaction is sought, he covers his head with a bonnet – the covering is of wool – and says: ‘Hear, Jupiter; hear, ye boundaries of’ – naming whatever nation they belong to; – ‘let righteousness hear! I am the public herald of the Roman People; I come duly and religiously commissioned; let my words be credited.’ Then he recites his demands…” - </a:t>
            </a:r>
            <a:r>
              <a:rPr lang="en-GB" b="1" dirty="0">
                <a:solidFill>
                  <a:schemeClr val="bg1"/>
                </a:solidFill>
              </a:rPr>
              <a:t>Livy 1.32</a:t>
            </a:r>
            <a:r>
              <a:rPr lang="en-GB" dirty="0">
                <a:solidFill>
                  <a:schemeClr val="bg1"/>
                </a:solidFill>
              </a:rPr>
              <a:t>.  </a:t>
            </a:r>
          </a:p>
        </p:txBody>
      </p:sp>
    </p:spTree>
    <p:extLst>
      <p:ext uri="{BB962C8B-B14F-4D97-AF65-F5344CB8AC3E}">
        <p14:creationId xmlns:p14="http://schemas.microsoft.com/office/powerpoint/2010/main" val="2019771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52128"/>
          </a:xfrm>
        </p:spPr>
        <p:txBody>
          <a:bodyPr/>
          <a:lstStyle/>
          <a:p>
            <a:r>
              <a:rPr lang="en-GB" dirty="0" smtClean="0">
                <a:solidFill>
                  <a:schemeClr val="bg1"/>
                </a:solidFill>
              </a:rPr>
              <a:t>The </a:t>
            </a:r>
            <a:r>
              <a:rPr lang="en-GB" i="1" dirty="0" err="1" smtClean="0">
                <a:solidFill>
                  <a:schemeClr val="bg1"/>
                </a:solidFill>
              </a:rPr>
              <a:t>Flamen</a:t>
            </a:r>
            <a:r>
              <a:rPr lang="en-GB" i="1" dirty="0" smtClean="0">
                <a:solidFill>
                  <a:schemeClr val="bg1"/>
                </a:solidFill>
              </a:rPr>
              <a:t> </a:t>
            </a:r>
            <a:r>
              <a:rPr lang="en-GB" i="1" dirty="0" err="1" smtClean="0">
                <a:solidFill>
                  <a:schemeClr val="bg1"/>
                </a:solidFill>
              </a:rPr>
              <a:t>Dialis</a:t>
            </a:r>
            <a:endParaRPr lang="en-GB" dirty="0">
              <a:solidFill>
                <a:schemeClr val="bg1"/>
              </a:solidFill>
            </a:endParaRPr>
          </a:p>
        </p:txBody>
      </p:sp>
      <p:sp>
        <p:nvSpPr>
          <p:cNvPr id="3" name="Content Placeholder 2"/>
          <p:cNvSpPr>
            <a:spLocks noGrp="1"/>
          </p:cNvSpPr>
          <p:nvPr>
            <p:ph idx="1"/>
          </p:nvPr>
        </p:nvSpPr>
        <p:spPr>
          <a:xfrm>
            <a:off x="107504" y="1196752"/>
            <a:ext cx="8928992" cy="5661248"/>
          </a:xfrm>
        </p:spPr>
        <p:txBody>
          <a:bodyPr>
            <a:normAutofit fontScale="92500"/>
          </a:bodyPr>
          <a:lstStyle/>
          <a:p>
            <a:pPr marL="0">
              <a:buNone/>
            </a:pPr>
            <a:r>
              <a:rPr lang="en-GB" dirty="0" smtClean="0">
                <a:solidFill>
                  <a:schemeClr val="bg1"/>
                </a:solidFill>
              </a:rPr>
              <a:t>“Many ritual duties are imposed on the </a:t>
            </a:r>
            <a:r>
              <a:rPr lang="en-GB" i="1" dirty="0" err="1" smtClean="0">
                <a:solidFill>
                  <a:schemeClr val="bg1"/>
                </a:solidFill>
              </a:rPr>
              <a:t>flamen</a:t>
            </a:r>
            <a:r>
              <a:rPr lang="en-GB" i="1" dirty="0" smtClean="0">
                <a:solidFill>
                  <a:schemeClr val="bg1"/>
                </a:solidFill>
              </a:rPr>
              <a:t> </a:t>
            </a:r>
            <a:r>
              <a:rPr lang="en-GB" i="1" dirty="0" err="1" smtClean="0">
                <a:solidFill>
                  <a:schemeClr val="bg1"/>
                </a:solidFill>
              </a:rPr>
              <a:t>Dialis</a:t>
            </a:r>
            <a:r>
              <a:rPr lang="en-GB" i="1" dirty="0" smtClean="0">
                <a:solidFill>
                  <a:schemeClr val="bg1"/>
                </a:solidFill>
              </a:rPr>
              <a:t>, </a:t>
            </a:r>
            <a:r>
              <a:rPr lang="en-GB" dirty="0" smtClean="0">
                <a:solidFill>
                  <a:schemeClr val="bg1"/>
                </a:solidFill>
              </a:rPr>
              <a:t>and likewise a variety of taboos… there is a rule against the </a:t>
            </a:r>
            <a:r>
              <a:rPr lang="en-GB" i="1" dirty="0" err="1" smtClean="0">
                <a:solidFill>
                  <a:schemeClr val="bg1"/>
                </a:solidFill>
              </a:rPr>
              <a:t>flamen</a:t>
            </a:r>
            <a:r>
              <a:rPr lang="en-GB" i="1" dirty="0" smtClean="0">
                <a:solidFill>
                  <a:schemeClr val="bg1"/>
                </a:solidFill>
              </a:rPr>
              <a:t> </a:t>
            </a:r>
            <a:r>
              <a:rPr lang="en-GB" i="1" dirty="0" err="1" smtClean="0">
                <a:solidFill>
                  <a:schemeClr val="bg1"/>
                </a:solidFill>
              </a:rPr>
              <a:t>Dialis</a:t>
            </a:r>
            <a:r>
              <a:rPr lang="en-GB" i="1" dirty="0" smtClean="0">
                <a:solidFill>
                  <a:schemeClr val="bg1"/>
                </a:solidFill>
              </a:rPr>
              <a:t> </a:t>
            </a:r>
            <a:r>
              <a:rPr lang="en-GB" dirty="0" smtClean="0">
                <a:solidFill>
                  <a:schemeClr val="bg1"/>
                </a:solidFill>
              </a:rPr>
              <a:t>riding a horse; likewise there is a rule against him seeing ‘the levy arrayed’ outside the </a:t>
            </a:r>
            <a:r>
              <a:rPr lang="en-GB" i="1" dirty="0" err="1" smtClean="0">
                <a:solidFill>
                  <a:schemeClr val="bg1"/>
                </a:solidFill>
              </a:rPr>
              <a:t>pomerium</a:t>
            </a:r>
            <a:r>
              <a:rPr lang="en-GB" dirty="0" smtClean="0">
                <a:solidFill>
                  <a:schemeClr val="bg1"/>
                </a:solidFill>
              </a:rPr>
              <a:t>, that is the army equipped for battle. Likewise it is never lawful for the </a:t>
            </a:r>
            <a:r>
              <a:rPr lang="en-GB" i="1" dirty="0" err="1" smtClean="0">
                <a:solidFill>
                  <a:schemeClr val="bg1"/>
                </a:solidFill>
              </a:rPr>
              <a:t>Dialis</a:t>
            </a:r>
            <a:r>
              <a:rPr lang="en-GB" i="1" dirty="0" smtClean="0">
                <a:solidFill>
                  <a:schemeClr val="bg1"/>
                </a:solidFill>
              </a:rPr>
              <a:t> </a:t>
            </a:r>
            <a:r>
              <a:rPr lang="en-GB" dirty="0" smtClean="0">
                <a:solidFill>
                  <a:schemeClr val="bg1"/>
                </a:solidFill>
              </a:rPr>
              <a:t>to take an oath; nor is it lawful for him to wear a ring, unless it is perforated and quite plain…if a man in chains enters his house, he must be freed and the chains taken up through the </a:t>
            </a:r>
            <a:r>
              <a:rPr lang="en-GB" i="1" dirty="0" err="1" smtClean="0">
                <a:solidFill>
                  <a:schemeClr val="bg1"/>
                </a:solidFill>
              </a:rPr>
              <a:t>impluvium</a:t>
            </a:r>
            <a:r>
              <a:rPr lang="en-GB" i="1" dirty="0" smtClean="0">
                <a:solidFill>
                  <a:schemeClr val="bg1"/>
                </a:solidFill>
              </a:rPr>
              <a:t> </a:t>
            </a:r>
            <a:r>
              <a:rPr lang="en-GB" dirty="0" smtClean="0">
                <a:solidFill>
                  <a:schemeClr val="bg1"/>
                </a:solidFill>
              </a:rPr>
              <a:t>[strictly speaking the </a:t>
            </a:r>
            <a:r>
              <a:rPr lang="en-GB" i="1" dirty="0" err="1" smtClean="0">
                <a:solidFill>
                  <a:schemeClr val="bg1"/>
                </a:solidFill>
              </a:rPr>
              <a:t>compluvium</a:t>
            </a:r>
            <a:r>
              <a:rPr lang="en-GB" dirty="0" smtClean="0">
                <a:solidFill>
                  <a:schemeClr val="bg1"/>
                </a:solidFill>
              </a:rPr>
              <a:t>] onto the roof and let down into the street outside…</a:t>
            </a:r>
            <a:r>
              <a:rPr lang="en-GB" i="1" dirty="0" smtClean="0">
                <a:solidFill>
                  <a:schemeClr val="bg1"/>
                </a:solidFill>
              </a:rPr>
              <a:t> </a:t>
            </a:r>
            <a:r>
              <a:rPr lang="en-GB" dirty="0" smtClean="0">
                <a:solidFill>
                  <a:schemeClr val="bg1"/>
                </a:solidFill>
              </a:rPr>
              <a:t> He never enters a place where there is a tomb, he never touches a dead body; he is not, however, prohibited from attending a funeral.” - </a:t>
            </a:r>
            <a:r>
              <a:rPr lang="en-GB" b="1" dirty="0" err="1" smtClean="0">
                <a:solidFill>
                  <a:schemeClr val="bg1"/>
                </a:solidFill>
              </a:rPr>
              <a:t>Aulus</a:t>
            </a:r>
            <a:r>
              <a:rPr lang="en-GB" b="1" dirty="0" smtClean="0">
                <a:solidFill>
                  <a:schemeClr val="bg1"/>
                </a:solidFill>
              </a:rPr>
              <a:t> </a:t>
            </a:r>
            <a:r>
              <a:rPr lang="en-GB" b="1" dirty="0" err="1" smtClean="0">
                <a:solidFill>
                  <a:schemeClr val="bg1"/>
                </a:solidFill>
              </a:rPr>
              <a:t>Gellius</a:t>
            </a:r>
            <a:r>
              <a:rPr lang="en-GB" b="1" dirty="0" smtClean="0">
                <a:solidFill>
                  <a:schemeClr val="bg1"/>
                </a:solidFill>
              </a:rPr>
              <a:t> </a:t>
            </a:r>
            <a:r>
              <a:rPr lang="en-GB" b="1" i="1" dirty="0" smtClean="0">
                <a:solidFill>
                  <a:schemeClr val="bg1"/>
                </a:solidFill>
              </a:rPr>
              <a:t>Attic Nights </a:t>
            </a:r>
            <a:r>
              <a:rPr lang="en-GB" b="1" dirty="0" smtClean="0">
                <a:solidFill>
                  <a:schemeClr val="bg1"/>
                </a:solidFill>
              </a:rPr>
              <a:t>15.1-25</a:t>
            </a:r>
            <a:r>
              <a:rPr lang="en-GB"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2810159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9036496" cy="1052736"/>
          </a:xfrm>
        </p:spPr>
        <p:txBody>
          <a:bodyPr>
            <a:normAutofit/>
          </a:bodyPr>
          <a:lstStyle/>
          <a:p>
            <a:r>
              <a:rPr lang="en-GB" dirty="0" smtClean="0">
                <a:solidFill>
                  <a:schemeClr val="bg1"/>
                </a:solidFill>
              </a:rPr>
              <a:t>Rituals, Procedure and Politics</a:t>
            </a:r>
            <a:endParaRPr lang="en-GB" dirty="0">
              <a:solidFill>
                <a:schemeClr val="bg1"/>
              </a:solidFill>
            </a:endParaRPr>
          </a:p>
        </p:txBody>
      </p:sp>
      <p:sp>
        <p:nvSpPr>
          <p:cNvPr id="3" name="Content Placeholder 2"/>
          <p:cNvSpPr>
            <a:spLocks noGrp="1"/>
          </p:cNvSpPr>
          <p:nvPr>
            <p:ph idx="1"/>
          </p:nvPr>
        </p:nvSpPr>
        <p:spPr>
          <a:xfrm>
            <a:off x="0" y="1052736"/>
            <a:ext cx="9144000" cy="5805264"/>
          </a:xfrm>
        </p:spPr>
        <p:txBody>
          <a:bodyPr>
            <a:normAutofit fontScale="77500" lnSpcReduction="20000"/>
          </a:bodyPr>
          <a:lstStyle/>
          <a:p>
            <a:pPr marL="137160" indent="0">
              <a:buNone/>
            </a:pPr>
            <a:r>
              <a:rPr lang="en-GB" dirty="0">
                <a:solidFill>
                  <a:schemeClr val="bg1"/>
                </a:solidFill>
              </a:rPr>
              <a:t>“…it is a general belief that without a certain form of prayer it would be useless to immolate a victim, and that, with such an informality, the gods would be consulted to little purpose. And then besides, there are different forms of address to the deities, one form for entreating, another form for averting their ire, and another for </a:t>
            </a:r>
            <a:r>
              <a:rPr lang="en-GB" dirty="0" smtClean="0">
                <a:solidFill>
                  <a:schemeClr val="bg1"/>
                </a:solidFill>
              </a:rPr>
              <a:t>commendation</a:t>
            </a:r>
            <a:r>
              <a:rPr lang="en-GB" dirty="0">
                <a:solidFill>
                  <a:schemeClr val="bg1"/>
                </a:solidFill>
              </a:rPr>
              <a:t>… it is the duty of one person to precede the dignitary by reading the formula before him from a written ritual, of another, to keep watch upon every word, and of a third to see that silence is not ominously broken; while a musician, in the meantime, is performing on the flute to prevent any other words being heard.” – </a:t>
            </a:r>
            <a:r>
              <a:rPr lang="en-GB" b="1" dirty="0">
                <a:solidFill>
                  <a:schemeClr val="bg1"/>
                </a:solidFill>
              </a:rPr>
              <a:t>Pliny </a:t>
            </a:r>
            <a:r>
              <a:rPr lang="en-GB" b="1" i="1" dirty="0">
                <a:solidFill>
                  <a:schemeClr val="bg1"/>
                </a:solidFill>
              </a:rPr>
              <a:t>NH</a:t>
            </a:r>
            <a:r>
              <a:rPr lang="en-GB" b="1" dirty="0">
                <a:solidFill>
                  <a:schemeClr val="bg1"/>
                </a:solidFill>
              </a:rPr>
              <a:t> 28.10-11</a:t>
            </a:r>
            <a:r>
              <a:rPr lang="en-GB" dirty="0">
                <a:solidFill>
                  <a:schemeClr val="bg1"/>
                </a:solidFill>
              </a:rPr>
              <a:t>.</a:t>
            </a:r>
          </a:p>
          <a:p>
            <a:pPr marL="137160" indent="0">
              <a:buNone/>
            </a:pPr>
            <a:endParaRPr lang="en-GB" sz="600" dirty="0" smtClean="0">
              <a:solidFill>
                <a:schemeClr val="bg1"/>
              </a:solidFill>
            </a:endParaRPr>
          </a:p>
          <a:p>
            <a:r>
              <a:rPr lang="en-GB" dirty="0" smtClean="0">
                <a:solidFill>
                  <a:schemeClr val="bg1"/>
                </a:solidFill>
              </a:rPr>
              <a:t>Caesar and competition of the office </a:t>
            </a:r>
            <a:r>
              <a:rPr lang="en-GB" dirty="0">
                <a:solidFill>
                  <a:schemeClr val="bg1"/>
                </a:solidFill>
              </a:rPr>
              <a:t>of Pontifex Maximus - Plutarch </a:t>
            </a:r>
            <a:r>
              <a:rPr lang="en-GB" i="1" dirty="0">
                <a:solidFill>
                  <a:schemeClr val="bg1"/>
                </a:solidFill>
              </a:rPr>
              <a:t>Julius Caesar </a:t>
            </a:r>
            <a:r>
              <a:rPr lang="en-GB" dirty="0">
                <a:solidFill>
                  <a:schemeClr val="bg1"/>
                </a:solidFill>
              </a:rPr>
              <a:t>7.1-4.</a:t>
            </a:r>
          </a:p>
          <a:p>
            <a:endParaRPr lang="en-GB" sz="600" dirty="0" smtClean="0">
              <a:solidFill>
                <a:schemeClr val="bg1"/>
              </a:solidFill>
            </a:endParaRPr>
          </a:p>
          <a:p>
            <a:pPr marL="137160" indent="0">
              <a:buNone/>
            </a:pPr>
            <a:r>
              <a:rPr lang="en-GB" dirty="0">
                <a:solidFill>
                  <a:schemeClr val="bg1"/>
                </a:solidFill>
              </a:rPr>
              <a:t>“He [Caesar] brought forward an agrarian law too, and when his colleague announced adverse omens, he resorted to arms and drove him from the Forum; and when next day </a:t>
            </a:r>
            <a:r>
              <a:rPr lang="en-GB" dirty="0" err="1">
                <a:solidFill>
                  <a:schemeClr val="bg1"/>
                </a:solidFill>
              </a:rPr>
              <a:t>Bibulus</a:t>
            </a:r>
            <a:r>
              <a:rPr lang="en-GB" dirty="0">
                <a:solidFill>
                  <a:schemeClr val="bg1"/>
                </a:solidFill>
              </a:rPr>
              <a:t> made complaint in the senate and no one could be found who ventured to make a motion… </a:t>
            </a:r>
            <a:r>
              <a:rPr lang="en-GB" dirty="0" smtClean="0">
                <a:solidFill>
                  <a:schemeClr val="bg1"/>
                </a:solidFill>
              </a:rPr>
              <a:t>until </a:t>
            </a:r>
            <a:r>
              <a:rPr lang="en-GB" dirty="0">
                <a:solidFill>
                  <a:schemeClr val="bg1"/>
                </a:solidFill>
              </a:rPr>
              <a:t>the end of his term </a:t>
            </a:r>
            <a:r>
              <a:rPr lang="en-GB" dirty="0" smtClean="0">
                <a:solidFill>
                  <a:schemeClr val="bg1"/>
                </a:solidFill>
              </a:rPr>
              <a:t>he [</a:t>
            </a:r>
            <a:r>
              <a:rPr lang="en-GB" dirty="0" err="1" smtClean="0">
                <a:solidFill>
                  <a:schemeClr val="bg1"/>
                </a:solidFill>
              </a:rPr>
              <a:t>Bibulus</a:t>
            </a:r>
            <a:r>
              <a:rPr lang="en-GB" dirty="0" smtClean="0">
                <a:solidFill>
                  <a:schemeClr val="bg1"/>
                </a:solidFill>
              </a:rPr>
              <a:t>] </a:t>
            </a:r>
            <a:r>
              <a:rPr lang="en-GB" dirty="0">
                <a:solidFill>
                  <a:schemeClr val="bg1"/>
                </a:solidFill>
              </a:rPr>
              <a:t>did not leave his house, but merely issued proclamations announcing adverse omens.” – </a:t>
            </a:r>
            <a:r>
              <a:rPr lang="en-GB" b="1" dirty="0">
                <a:solidFill>
                  <a:schemeClr val="bg1"/>
                </a:solidFill>
              </a:rPr>
              <a:t>Suetonius </a:t>
            </a:r>
            <a:r>
              <a:rPr lang="en-GB" b="1" i="1" dirty="0" err="1">
                <a:solidFill>
                  <a:schemeClr val="bg1"/>
                </a:solidFill>
              </a:rPr>
              <a:t>Divus</a:t>
            </a:r>
            <a:r>
              <a:rPr lang="en-GB" b="1" i="1" dirty="0">
                <a:solidFill>
                  <a:schemeClr val="bg1"/>
                </a:solidFill>
              </a:rPr>
              <a:t> Julius </a:t>
            </a:r>
            <a:r>
              <a:rPr lang="en-GB" b="1" dirty="0">
                <a:solidFill>
                  <a:schemeClr val="bg1"/>
                </a:solidFill>
              </a:rPr>
              <a:t>20.1</a:t>
            </a:r>
            <a:r>
              <a:rPr lang="en-GB" dirty="0">
                <a:solidFill>
                  <a:schemeClr val="bg1"/>
                </a:solidFill>
              </a:rPr>
              <a:t>.</a:t>
            </a:r>
          </a:p>
          <a:p>
            <a:pPr marL="137160" indent="0">
              <a:buNone/>
            </a:pPr>
            <a:endParaRPr lang="en-GB" dirty="0"/>
          </a:p>
        </p:txBody>
      </p:sp>
    </p:spTree>
    <p:extLst>
      <p:ext uri="{BB962C8B-B14F-4D97-AF65-F5344CB8AC3E}">
        <p14:creationId xmlns:p14="http://schemas.microsoft.com/office/powerpoint/2010/main" val="2367832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dirty="0" smtClean="0">
                <a:solidFill>
                  <a:schemeClr val="bg1"/>
                </a:solidFill>
              </a:rPr>
              <a:t>Incorporating </a:t>
            </a:r>
            <a:br>
              <a:rPr lang="en-GB" sz="6000" dirty="0" smtClean="0">
                <a:solidFill>
                  <a:schemeClr val="bg1"/>
                </a:solidFill>
              </a:rPr>
            </a:br>
            <a:r>
              <a:rPr lang="en-GB" sz="6000" dirty="0" smtClean="0">
                <a:solidFill>
                  <a:schemeClr val="bg1"/>
                </a:solidFill>
              </a:rPr>
              <a:t>New Cults</a:t>
            </a:r>
            <a:endParaRPr lang="en-GB" sz="6000" dirty="0">
              <a:solidFill>
                <a:schemeClr val="bg1"/>
              </a:solidFill>
            </a:endParaRPr>
          </a:p>
        </p:txBody>
      </p:sp>
    </p:spTree>
    <p:extLst>
      <p:ext uri="{BB962C8B-B14F-4D97-AF65-F5344CB8AC3E}">
        <p14:creationId xmlns:p14="http://schemas.microsoft.com/office/powerpoint/2010/main" val="4276360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6632"/>
            <a:ext cx="8856984" cy="6741368"/>
          </a:xfrm>
        </p:spPr>
        <p:txBody>
          <a:bodyPr>
            <a:normAutofit/>
          </a:bodyPr>
          <a:lstStyle/>
          <a:p>
            <a:pPr marL="0">
              <a:buNone/>
            </a:pPr>
            <a:r>
              <a:rPr lang="en-GB" sz="2600" b="1" i="1" dirty="0" err="1" smtClean="0">
                <a:solidFill>
                  <a:schemeClr val="bg1"/>
                </a:solidFill>
              </a:rPr>
              <a:t>Evocatio</a:t>
            </a:r>
            <a:r>
              <a:rPr lang="en-GB" sz="2600" dirty="0" smtClean="0">
                <a:solidFill>
                  <a:schemeClr val="bg1"/>
                </a:solidFill>
              </a:rPr>
              <a:t>: ritual requesting the native gods of a place to abandon the population and come over to the Romans – see </a:t>
            </a:r>
            <a:r>
              <a:rPr lang="en-GB" sz="2600" dirty="0" err="1" smtClean="0">
                <a:solidFill>
                  <a:schemeClr val="bg1"/>
                </a:solidFill>
              </a:rPr>
              <a:t>Macrobius</a:t>
            </a:r>
            <a:r>
              <a:rPr lang="en-GB" sz="2600" dirty="0" smtClean="0">
                <a:solidFill>
                  <a:schemeClr val="bg1"/>
                </a:solidFill>
              </a:rPr>
              <a:t> for the formula used:</a:t>
            </a:r>
          </a:p>
          <a:p>
            <a:pPr marL="265176" lvl="2">
              <a:buNone/>
            </a:pPr>
            <a:r>
              <a:rPr lang="en-GB" sz="1800" dirty="0" smtClean="0">
                <a:solidFill>
                  <a:schemeClr val="bg1"/>
                </a:solidFill>
              </a:rPr>
              <a:t>“With these words victims are to be sacrificed, and the import of the entrails examined to see if they indicate a fulfilment of the above.” - </a:t>
            </a:r>
            <a:r>
              <a:rPr lang="en-GB" sz="1800" b="1" dirty="0" err="1" smtClean="0">
                <a:solidFill>
                  <a:schemeClr val="bg1"/>
                </a:solidFill>
              </a:rPr>
              <a:t>Macrobius</a:t>
            </a:r>
            <a:r>
              <a:rPr lang="en-GB" sz="1800" b="1" dirty="0" smtClean="0">
                <a:solidFill>
                  <a:schemeClr val="bg1"/>
                </a:solidFill>
              </a:rPr>
              <a:t> </a:t>
            </a:r>
            <a:r>
              <a:rPr lang="en-GB" sz="1800" b="1" i="1" dirty="0" smtClean="0">
                <a:solidFill>
                  <a:schemeClr val="bg1"/>
                </a:solidFill>
              </a:rPr>
              <a:t>Sat. </a:t>
            </a:r>
            <a:r>
              <a:rPr lang="en-GB" sz="1800" b="1" dirty="0" smtClean="0">
                <a:solidFill>
                  <a:schemeClr val="bg1"/>
                </a:solidFill>
              </a:rPr>
              <a:t>3.9.7-9 </a:t>
            </a:r>
            <a:r>
              <a:rPr lang="en-GB" sz="1800" dirty="0" smtClean="0"/>
              <a:t>.</a:t>
            </a:r>
            <a:endParaRPr lang="en-GB" sz="1800" dirty="0">
              <a:solidFill>
                <a:schemeClr val="bg1"/>
              </a:solidFill>
            </a:endParaRPr>
          </a:p>
        </p:txBody>
      </p:sp>
      <p:sp>
        <p:nvSpPr>
          <p:cNvPr id="5" name="Content Placeholder 3"/>
          <p:cNvSpPr txBox="1">
            <a:spLocks/>
          </p:cNvSpPr>
          <p:nvPr/>
        </p:nvSpPr>
        <p:spPr>
          <a:xfrm>
            <a:off x="0" y="1988840"/>
            <a:ext cx="4067944" cy="4869160"/>
          </a:xfrm>
          <a:prstGeom prst="rect">
            <a:avLst/>
          </a:prstGeom>
        </p:spPr>
        <p:txBody>
          <a:bodyPr vert="horz">
            <a:normAutofit fontScale="62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None/>
            </a:pPr>
            <a:r>
              <a:rPr lang="en-GB" sz="3800" b="1" dirty="0" smtClean="0">
                <a:solidFill>
                  <a:schemeClr val="bg1"/>
                </a:solidFill>
              </a:rPr>
              <a:t>Incorporating new cults </a:t>
            </a:r>
            <a:r>
              <a:rPr lang="en-GB" sz="3800" dirty="0" smtClean="0">
                <a:solidFill>
                  <a:schemeClr val="bg1"/>
                </a:solidFill>
              </a:rPr>
              <a:t>– usually after consultation of </a:t>
            </a:r>
            <a:r>
              <a:rPr lang="en-GB" sz="3800" dirty="0">
                <a:solidFill>
                  <a:schemeClr val="bg1"/>
                </a:solidFill>
              </a:rPr>
              <a:t>the </a:t>
            </a:r>
            <a:r>
              <a:rPr lang="en-GB" sz="3800" dirty="0" smtClean="0">
                <a:solidFill>
                  <a:schemeClr val="bg1"/>
                </a:solidFill>
              </a:rPr>
              <a:t>Sibylline </a:t>
            </a:r>
            <a:r>
              <a:rPr lang="en-GB" sz="3800" dirty="0">
                <a:solidFill>
                  <a:schemeClr val="bg1"/>
                </a:solidFill>
              </a:rPr>
              <a:t>books</a:t>
            </a:r>
            <a:endParaRPr lang="en-GB" sz="3800" dirty="0" smtClean="0">
              <a:solidFill>
                <a:schemeClr val="bg1"/>
              </a:solidFill>
            </a:endParaRPr>
          </a:p>
          <a:p>
            <a:endParaRPr lang="en-GB" sz="800" dirty="0" smtClean="0">
              <a:solidFill>
                <a:schemeClr val="bg1"/>
              </a:solidFill>
            </a:endParaRPr>
          </a:p>
          <a:p>
            <a:r>
              <a:rPr lang="en-GB" dirty="0" smtClean="0">
                <a:solidFill>
                  <a:schemeClr val="bg1"/>
                </a:solidFill>
              </a:rPr>
              <a:t>In 204 BC – raining stones (seen as bad omen) – Sibylline books consulted. </a:t>
            </a:r>
          </a:p>
          <a:p>
            <a:endParaRPr lang="en-GB" sz="800" dirty="0" smtClean="0">
              <a:solidFill>
                <a:schemeClr val="bg1"/>
              </a:solidFill>
            </a:endParaRPr>
          </a:p>
          <a:p>
            <a:r>
              <a:rPr lang="en-GB" dirty="0" smtClean="0">
                <a:solidFill>
                  <a:schemeClr val="bg1"/>
                </a:solidFill>
              </a:rPr>
              <a:t>Black stone of Magna Mater brought from Pergamum – meet at Ostia by Scipio </a:t>
            </a:r>
            <a:r>
              <a:rPr lang="en-GB" dirty="0" err="1" smtClean="0">
                <a:solidFill>
                  <a:schemeClr val="bg1"/>
                </a:solidFill>
              </a:rPr>
              <a:t>Nasica</a:t>
            </a:r>
            <a:r>
              <a:rPr lang="en-GB" dirty="0" smtClean="0">
                <a:solidFill>
                  <a:schemeClr val="bg1"/>
                </a:solidFill>
              </a:rPr>
              <a:t> I and a procession of Roman Matrons – games begun in 194 BC. </a:t>
            </a:r>
          </a:p>
          <a:p>
            <a:pPr marL="137160" indent="0">
              <a:buFont typeface="Wingdings 2"/>
              <a:buNone/>
            </a:pPr>
            <a:endParaRPr lang="en-GB" sz="800" dirty="0" smtClean="0">
              <a:solidFill>
                <a:schemeClr val="bg1"/>
              </a:solidFill>
            </a:endParaRPr>
          </a:p>
          <a:p>
            <a:pPr marL="137160" indent="0">
              <a:buFont typeface="Wingdings 2"/>
              <a:buNone/>
            </a:pPr>
            <a:r>
              <a:rPr lang="en-GB" dirty="0" smtClean="0">
                <a:solidFill>
                  <a:schemeClr val="bg1"/>
                </a:solidFill>
              </a:rPr>
              <a:t>“They brought the goddess into the temple of Victory… Crowds of people brought gifts for the goddess to the Palatine, and there was a </a:t>
            </a:r>
            <a:r>
              <a:rPr lang="en-GB" i="1" dirty="0" err="1" smtClean="0">
                <a:solidFill>
                  <a:schemeClr val="bg1"/>
                </a:solidFill>
              </a:rPr>
              <a:t>lectisternium</a:t>
            </a:r>
            <a:r>
              <a:rPr lang="en-GB" dirty="0" smtClean="0">
                <a:solidFill>
                  <a:schemeClr val="bg1"/>
                </a:solidFill>
              </a:rPr>
              <a:t>, and games which were called the </a:t>
            </a:r>
            <a:r>
              <a:rPr lang="en-GB" dirty="0" err="1" smtClean="0">
                <a:solidFill>
                  <a:schemeClr val="bg1"/>
                </a:solidFill>
              </a:rPr>
              <a:t>Megalesia</a:t>
            </a:r>
            <a:r>
              <a:rPr lang="en-GB" dirty="0" smtClean="0">
                <a:solidFill>
                  <a:schemeClr val="bg1"/>
                </a:solidFill>
              </a:rPr>
              <a:t>.” – </a:t>
            </a:r>
            <a:r>
              <a:rPr lang="en-GB" b="1" dirty="0" smtClean="0">
                <a:solidFill>
                  <a:schemeClr val="bg1"/>
                </a:solidFill>
              </a:rPr>
              <a:t>Livy 29.14</a:t>
            </a:r>
            <a:r>
              <a:rPr lang="en-GB" dirty="0" smtClean="0">
                <a:solidFill>
                  <a:schemeClr val="bg1"/>
                </a:solidFill>
              </a:rPr>
              <a:t>.</a:t>
            </a:r>
            <a:endParaRPr lang="en-GB" dirty="0">
              <a:solidFill>
                <a:schemeClr val="bg1"/>
              </a:solidFill>
            </a:endParaRPr>
          </a:p>
        </p:txBody>
      </p:sp>
      <p:pic>
        <p:nvPicPr>
          <p:cNvPr id="6" name="Picture 5"/>
          <p:cNvPicPr>
            <a:picLocks noChangeAspect="1"/>
          </p:cNvPicPr>
          <p:nvPr/>
        </p:nvPicPr>
        <p:blipFill>
          <a:blip r:embed="rId2"/>
          <a:stretch>
            <a:fillRect/>
          </a:stretch>
        </p:blipFill>
        <p:spPr>
          <a:xfrm>
            <a:off x="4529735" y="2016825"/>
            <a:ext cx="1647115" cy="1456651"/>
          </a:xfrm>
          <a:prstGeom prst="rect">
            <a:avLst/>
          </a:prstGeom>
        </p:spPr>
      </p:pic>
      <p:sp>
        <p:nvSpPr>
          <p:cNvPr id="7" name="Content Placeholder 4"/>
          <p:cNvSpPr txBox="1">
            <a:spLocks/>
          </p:cNvSpPr>
          <p:nvPr/>
        </p:nvSpPr>
        <p:spPr>
          <a:xfrm>
            <a:off x="6284354" y="2025070"/>
            <a:ext cx="2347455" cy="1440160"/>
          </a:xfrm>
          <a:prstGeom prst="rect">
            <a:avLst/>
          </a:prstGeom>
        </p:spPr>
        <p:txBody>
          <a:bodyPr>
            <a:normAutofit fontScale="62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dirty="0" smtClean="0">
                <a:solidFill>
                  <a:schemeClr val="bg1"/>
                </a:solidFill>
              </a:rPr>
              <a:t>Faustina the Younger Denarius – (reverse) - MATRI MAGNAE, Cybele seated left, lion at her feet – </a:t>
            </a:r>
            <a:r>
              <a:rPr lang="en-GB" b="1" dirty="0" smtClean="0">
                <a:solidFill>
                  <a:schemeClr val="bg1"/>
                </a:solidFill>
              </a:rPr>
              <a:t>RIC 706</a:t>
            </a:r>
            <a:r>
              <a:rPr lang="en-GB" dirty="0" smtClean="0">
                <a:solidFill>
                  <a:schemeClr val="bg1"/>
                </a:solidFill>
              </a:rPr>
              <a:t>.</a:t>
            </a:r>
            <a:endParaRPr lang="en-GB" dirty="0">
              <a:solidFill>
                <a:schemeClr val="bg1"/>
              </a:solidFill>
            </a:endParaRPr>
          </a:p>
        </p:txBody>
      </p:sp>
      <p:sp>
        <p:nvSpPr>
          <p:cNvPr id="8" name="Rectangle 7"/>
          <p:cNvSpPr/>
          <p:nvPr/>
        </p:nvSpPr>
        <p:spPr>
          <a:xfrm>
            <a:off x="4067944" y="3416184"/>
            <a:ext cx="5058473" cy="3693319"/>
          </a:xfrm>
          <a:prstGeom prst="rect">
            <a:avLst/>
          </a:prstGeom>
        </p:spPr>
        <p:txBody>
          <a:bodyPr wrap="square">
            <a:spAutoFit/>
          </a:bodyPr>
          <a:lstStyle/>
          <a:p>
            <a:r>
              <a:rPr lang="en-GB" dirty="0" smtClean="0">
                <a:solidFill>
                  <a:schemeClr val="bg1"/>
                </a:solidFill>
              </a:rPr>
              <a:t>“…rites </a:t>
            </a:r>
            <a:r>
              <a:rPr lang="en-GB" dirty="0">
                <a:solidFill>
                  <a:schemeClr val="bg1"/>
                </a:solidFill>
              </a:rPr>
              <a:t>from abroad, </a:t>
            </a:r>
            <a:r>
              <a:rPr lang="en-GB" dirty="0" smtClean="0">
                <a:solidFill>
                  <a:schemeClr val="bg1"/>
                </a:solidFill>
              </a:rPr>
              <a:t>she [Rome] </a:t>
            </a:r>
            <a:r>
              <a:rPr lang="en-GB" dirty="0">
                <a:solidFill>
                  <a:schemeClr val="bg1"/>
                </a:solidFill>
              </a:rPr>
              <a:t>celebrates them in accordance with her own traditions, after banishing all fabulous clap-trap. The rites of the </a:t>
            </a:r>
            <a:r>
              <a:rPr lang="en-GB" dirty="0" err="1">
                <a:solidFill>
                  <a:schemeClr val="bg1"/>
                </a:solidFill>
              </a:rPr>
              <a:t>Idaean</a:t>
            </a:r>
            <a:r>
              <a:rPr lang="en-GB" dirty="0">
                <a:solidFill>
                  <a:schemeClr val="bg1"/>
                </a:solidFill>
              </a:rPr>
              <a:t> goddess [Magna Mater] are a case in </a:t>
            </a:r>
            <a:r>
              <a:rPr lang="en-GB" dirty="0" smtClean="0">
                <a:solidFill>
                  <a:schemeClr val="bg1"/>
                </a:solidFill>
              </a:rPr>
              <a:t>point</a:t>
            </a:r>
            <a:r>
              <a:rPr lang="en-GB" dirty="0">
                <a:solidFill>
                  <a:schemeClr val="bg1"/>
                </a:solidFill>
              </a:rPr>
              <a:t>… the priest and priestess of the goddess are Phrygians, and it is they who carry her image in procession through the </a:t>
            </a:r>
            <a:r>
              <a:rPr lang="en-GB" dirty="0" smtClean="0">
                <a:solidFill>
                  <a:schemeClr val="bg1"/>
                </a:solidFill>
              </a:rPr>
              <a:t>city</a:t>
            </a:r>
            <a:r>
              <a:rPr lang="en-GB" dirty="0">
                <a:solidFill>
                  <a:schemeClr val="bg1"/>
                </a:solidFill>
              </a:rPr>
              <a:t>… no native Roman walks in procession through the city arrayed in a multi-coloured robe, begging alms or escorted by flute-players, or worships the god with the Phrygian </a:t>
            </a:r>
            <a:r>
              <a:rPr lang="en-GB" dirty="0" smtClean="0">
                <a:solidFill>
                  <a:schemeClr val="bg1"/>
                </a:solidFill>
              </a:rPr>
              <a:t>ceremonies...” </a:t>
            </a:r>
            <a:r>
              <a:rPr lang="en-GB" dirty="0">
                <a:solidFill>
                  <a:schemeClr val="bg1"/>
                </a:solidFill>
              </a:rPr>
              <a:t>– </a:t>
            </a:r>
            <a:r>
              <a:rPr lang="en-GB" b="1" dirty="0">
                <a:solidFill>
                  <a:schemeClr val="bg1"/>
                </a:solidFill>
              </a:rPr>
              <a:t>Dionysius of Halicarnassus 2.19</a:t>
            </a:r>
            <a:r>
              <a:rPr lang="en-GB" dirty="0">
                <a:solidFill>
                  <a:schemeClr val="bg1"/>
                </a:solidFill>
              </a:rPr>
              <a:t>.</a:t>
            </a:r>
          </a:p>
          <a:p>
            <a:endParaRPr lang="en-GB" dirty="0"/>
          </a:p>
        </p:txBody>
      </p:sp>
    </p:spTree>
    <p:extLst>
      <p:ext uri="{BB962C8B-B14F-4D97-AF65-F5344CB8AC3E}">
        <p14:creationId xmlns:p14="http://schemas.microsoft.com/office/powerpoint/2010/main" val="2353647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323528" y="260648"/>
            <a:ext cx="8424936" cy="6336704"/>
          </a:xfrm>
          <a:prstGeom prst="rect">
            <a:avLst/>
          </a:prstGeom>
          <a:noFill/>
          <a:ln w="9525">
            <a:noFill/>
            <a:miter lim="800000"/>
            <a:headEnd/>
            <a:tailEnd/>
          </a:ln>
        </p:spPr>
      </p:pic>
    </p:spTree>
    <p:extLst>
      <p:ext uri="{BB962C8B-B14F-4D97-AF65-F5344CB8AC3E}">
        <p14:creationId xmlns:p14="http://schemas.microsoft.com/office/powerpoint/2010/main" val="787975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Conservatism?</a:t>
            </a:r>
            <a:endParaRPr lang="en-GB" dirty="0">
              <a:solidFill>
                <a:schemeClr val="bg1"/>
              </a:solidFill>
            </a:endParaRPr>
          </a:p>
        </p:txBody>
      </p:sp>
      <p:sp>
        <p:nvSpPr>
          <p:cNvPr id="3" name="Content Placeholder 2"/>
          <p:cNvSpPr>
            <a:spLocks noGrp="1"/>
          </p:cNvSpPr>
          <p:nvPr>
            <p:ph sz="half" idx="1"/>
          </p:nvPr>
        </p:nvSpPr>
        <p:spPr/>
        <p:txBody>
          <a:bodyPr>
            <a:normAutofit fontScale="92500"/>
          </a:bodyPr>
          <a:lstStyle/>
          <a:p>
            <a:r>
              <a:rPr lang="en-GB" dirty="0" smtClean="0">
                <a:solidFill>
                  <a:schemeClr val="bg1"/>
                </a:solidFill>
              </a:rPr>
              <a:t>Temples built in second century BC appear less foreign or exotic in origin.</a:t>
            </a:r>
          </a:p>
          <a:p>
            <a:endParaRPr lang="en-GB" sz="1200" dirty="0">
              <a:solidFill>
                <a:schemeClr val="bg1"/>
              </a:solidFill>
            </a:endParaRPr>
          </a:p>
          <a:p>
            <a:r>
              <a:rPr lang="en-GB" dirty="0" smtClean="0">
                <a:solidFill>
                  <a:schemeClr val="bg1"/>
                </a:solidFill>
              </a:rPr>
              <a:t>Temples of Latin deities established in early second century BC – </a:t>
            </a:r>
            <a:r>
              <a:rPr lang="en-GB" dirty="0" err="1" smtClean="0">
                <a:solidFill>
                  <a:schemeClr val="bg1"/>
                </a:solidFill>
              </a:rPr>
              <a:t>Vediovis</a:t>
            </a:r>
            <a:r>
              <a:rPr lang="en-GB" dirty="0" smtClean="0">
                <a:solidFill>
                  <a:schemeClr val="bg1"/>
                </a:solidFill>
              </a:rPr>
              <a:t> (healing deity), Faunus (Pan), Fortuna </a:t>
            </a:r>
            <a:r>
              <a:rPr lang="en-GB" dirty="0" err="1" smtClean="0">
                <a:solidFill>
                  <a:schemeClr val="bg1"/>
                </a:solidFill>
              </a:rPr>
              <a:t>Primigenia</a:t>
            </a:r>
            <a:r>
              <a:rPr lang="en-GB" dirty="0" smtClean="0">
                <a:solidFill>
                  <a:schemeClr val="bg1"/>
                </a:solidFill>
              </a:rPr>
              <a:t>; Juno </a:t>
            </a:r>
            <a:r>
              <a:rPr lang="en-GB" dirty="0" err="1" smtClean="0">
                <a:solidFill>
                  <a:schemeClr val="bg1"/>
                </a:solidFill>
              </a:rPr>
              <a:t>Sospita</a:t>
            </a:r>
            <a:r>
              <a:rPr lang="en-GB" dirty="0" smtClean="0">
                <a:solidFill>
                  <a:schemeClr val="bg1"/>
                </a:solidFill>
              </a:rPr>
              <a:t> (saviour).   </a:t>
            </a:r>
            <a:endParaRPr lang="en-GB" dirty="0">
              <a:solidFill>
                <a:schemeClr val="bg1"/>
              </a:solidFill>
            </a:endParaRPr>
          </a:p>
        </p:txBody>
      </p:sp>
      <p:sp>
        <p:nvSpPr>
          <p:cNvPr id="4" name="Content Placeholder 3"/>
          <p:cNvSpPr>
            <a:spLocks noGrp="1"/>
          </p:cNvSpPr>
          <p:nvPr>
            <p:ph sz="half" idx="2"/>
          </p:nvPr>
        </p:nvSpPr>
        <p:spPr>
          <a:xfrm>
            <a:off x="4648200" y="1600201"/>
            <a:ext cx="4038600" cy="964704"/>
          </a:xfrm>
        </p:spPr>
        <p:txBody>
          <a:bodyPr>
            <a:normAutofit fontScale="92500"/>
          </a:bodyPr>
          <a:lstStyle/>
          <a:p>
            <a:r>
              <a:rPr lang="en-GB" dirty="0" smtClean="0">
                <a:solidFill>
                  <a:schemeClr val="bg1"/>
                </a:solidFill>
              </a:rPr>
              <a:t>Increased use of Greek artists and artisans.</a:t>
            </a:r>
            <a:endParaRPr lang="en-GB" dirty="0">
              <a:solidFill>
                <a:schemeClr val="bg1"/>
              </a:solidFill>
            </a:endParaRPr>
          </a:p>
        </p:txBody>
      </p:sp>
      <p:pic>
        <p:nvPicPr>
          <p:cNvPr id="2050" name="Picture 2" descr="C:\Users\Matt\Downloads\Hercules Victor Forum Boariu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2420888"/>
            <a:ext cx="3888432" cy="331236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3"/>
          <p:cNvSpPr txBox="1">
            <a:spLocks/>
          </p:cNvSpPr>
          <p:nvPr/>
        </p:nvSpPr>
        <p:spPr>
          <a:xfrm>
            <a:off x="4644008" y="5761790"/>
            <a:ext cx="4320480" cy="964704"/>
          </a:xfrm>
          <a:prstGeom prst="rect">
            <a:avLst/>
          </a:prstGeom>
        </p:spPr>
        <p:txBody>
          <a:bodyPr vert="horz">
            <a:noAutofit/>
          </a:bodyPr>
          <a:lstStyle>
            <a:lvl1pPr marL="548640" indent="-411480" algn="l" rtl="0" eaLnBrk="1" latinLnBrk="0" hangingPunct="1">
              <a:spcBef>
                <a:spcPct val="20000"/>
              </a:spcBef>
              <a:buClr>
                <a:schemeClr val="tx1">
                  <a:shade val="95000"/>
                </a:schemeClr>
              </a:buClr>
              <a:buSzPct val="65000"/>
              <a:buFont typeface="Wingdings 2"/>
              <a:buChar char=""/>
              <a:defRPr kumimoji="0" sz="26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0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8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8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None/>
            </a:pPr>
            <a:r>
              <a:rPr lang="en-GB" sz="2000" dirty="0" smtClean="0">
                <a:solidFill>
                  <a:schemeClr val="bg1"/>
                </a:solidFill>
              </a:rPr>
              <a:t>Temple Hercules Victor (c. late 2</a:t>
            </a:r>
            <a:r>
              <a:rPr lang="en-GB" sz="2000" baseline="30000" dirty="0" smtClean="0">
                <a:solidFill>
                  <a:schemeClr val="bg1"/>
                </a:solidFill>
              </a:rPr>
              <a:t>nd</a:t>
            </a:r>
            <a:r>
              <a:rPr lang="en-GB" sz="2000" dirty="0" smtClean="0">
                <a:solidFill>
                  <a:schemeClr val="bg1"/>
                </a:solidFill>
              </a:rPr>
              <a:t> century BC – Forum </a:t>
            </a:r>
            <a:r>
              <a:rPr lang="en-GB" sz="2000" dirty="0" err="1" smtClean="0">
                <a:solidFill>
                  <a:schemeClr val="bg1"/>
                </a:solidFill>
              </a:rPr>
              <a:t>Boarium</a:t>
            </a:r>
            <a:r>
              <a:rPr lang="en-GB" sz="2000" dirty="0" smtClean="0">
                <a:solidFill>
                  <a:schemeClr val="bg1"/>
                </a:solidFill>
              </a:rPr>
              <a:t>.</a:t>
            </a:r>
            <a:endParaRPr lang="en-GB" sz="2000" dirty="0">
              <a:solidFill>
                <a:schemeClr val="bg1"/>
              </a:solidFill>
            </a:endParaRPr>
          </a:p>
        </p:txBody>
      </p:sp>
    </p:spTree>
    <p:extLst>
      <p:ext uri="{BB962C8B-B14F-4D97-AF65-F5344CB8AC3E}">
        <p14:creationId xmlns:p14="http://schemas.microsoft.com/office/powerpoint/2010/main" val="3221274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dirty="0" smtClean="0">
                <a:solidFill>
                  <a:schemeClr val="bg1"/>
                </a:solidFill>
              </a:rPr>
              <a:t>Suppressing Foreign Cults</a:t>
            </a:r>
            <a:endParaRPr lang="en-GB" sz="6000" dirty="0">
              <a:solidFill>
                <a:schemeClr val="bg1"/>
              </a:solidFill>
            </a:endParaRPr>
          </a:p>
        </p:txBody>
      </p:sp>
    </p:spTree>
    <p:extLst>
      <p:ext uri="{BB962C8B-B14F-4D97-AF65-F5344CB8AC3E}">
        <p14:creationId xmlns:p14="http://schemas.microsoft.com/office/powerpoint/2010/main" val="1088555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39852"/>
            <a:ext cx="4572000" cy="6218148"/>
          </a:xfrm>
        </p:spPr>
        <p:txBody>
          <a:bodyPr>
            <a:normAutofit fontScale="92500" lnSpcReduction="20000"/>
          </a:bodyPr>
          <a:lstStyle/>
          <a:p>
            <a:endParaRPr lang="en-GB" sz="1200" dirty="0">
              <a:solidFill>
                <a:schemeClr val="bg1"/>
              </a:solidFill>
            </a:endParaRPr>
          </a:p>
          <a:p>
            <a:r>
              <a:rPr lang="en-GB" dirty="0" smtClean="0">
                <a:solidFill>
                  <a:schemeClr val="bg1"/>
                </a:solidFill>
              </a:rPr>
              <a:t>“Low-born” Greek from Etruria introduces the cult (described as magician). </a:t>
            </a:r>
          </a:p>
          <a:p>
            <a:endParaRPr lang="en-GB" sz="500" dirty="0">
              <a:solidFill>
                <a:schemeClr val="bg1"/>
              </a:solidFill>
            </a:endParaRPr>
          </a:p>
          <a:p>
            <a:r>
              <a:rPr lang="en-GB" dirty="0" smtClean="0">
                <a:solidFill>
                  <a:schemeClr val="bg1"/>
                </a:solidFill>
              </a:rPr>
              <a:t>Tales of debauchery, orgies, corruption, poisoning and murder - </a:t>
            </a:r>
            <a:r>
              <a:rPr lang="en-GB" dirty="0">
                <a:solidFill>
                  <a:schemeClr val="bg1"/>
                </a:solidFill>
              </a:rPr>
              <a:t>P. </a:t>
            </a:r>
            <a:r>
              <a:rPr lang="en-GB" dirty="0" err="1" smtClean="0">
                <a:solidFill>
                  <a:schemeClr val="bg1"/>
                </a:solidFill>
              </a:rPr>
              <a:t>Aebutius</a:t>
            </a:r>
            <a:r>
              <a:rPr lang="en-GB" dirty="0" smtClean="0">
                <a:solidFill>
                  <a:schemeClr val="bg1"/>
                </a:solidFill>
              </a:rPr>
              <a:t>, under care of step-father </a:t>
            </a:r>
            <a:r>
              <a:rPr lang="en-GB" dirty="0">
                <a:solidFill>
                  <a:schemeClr val="bg1"/>
                </a:solidFill>
              </a:rPr>
              <a:t>T. </a:t>
            </a:r>
            <a:r>
              <a:rPr lang="en-GB" dirty="0" err="1">
                <a:solidFill>
                  <a:schemeClr val="bg1"/>
                </a:solidFill>
              </a:rPr>
              <a:t>Sempronius</a:t>
            </a:r>
            <a:r>
              <a:rPr lang="en-GB" dirty="0">
                <a:solidFill>
                  <a:schemeClr val="bg1"/>
                </a:solidFill>
              </a:rPr>
              <a:t> </a:t>
            </a:r>
            <a:r>
              <a:rPr lang="en-GB" dirty="0" err="1" smtClean="0">
                <a:solidFill>
                  <a:schemeClr val="bg1"/>
                </a:solidFill>
              </a:rPr>
              <a:t>Rutilus</a:t>
            </a:r>
            <a:r>
              <a:rPr lang="en-GB" dirty="0" smtClean="0">
                <a:solidFill>
                  <a:schemeClr val="bg1"/>
                </a:solidFill>
              </a:rPr>
              <a:t> and mother </a:t>
            </a:r>
            <a:r>
              <a:rPr lang="en-GB" dirty="0" err="1" smtClean="0">
                <a:solidFill>
                  <a:schemeClr val="bg1"/>
                </a:solidFill>
              </a:rPr>
              <a:t>Duronia</a:t>
            </a:r>
            <a:r>
              <a:rPr lang="en-GB" dirty="0" smtClean="0">
                <a:solidFill>
                  <a:schemeClr val="bg1"/>
                </a:solidFill>
              </a:rPr>
              <a:t>; 7,000 implicated in “conspiracy” – destruction of </a:t>
            </a:r>
            <a:r>
              <a:rPr lang="en-GB" dirty="0">
                <a:solidFill>
                  <a:schemeClr val="bg1"/>
                </a:solidFill>
              </a:rPr>
              <a:t> Bacchanalian </a:t>
            </a:r>
            <a:r>
              <a:rPr lang="en-GB" dirty="0" smtClean="0">
                <a:solidFill>
                  <a:schemeClr val="bg1"/>
                </a:solidFill>
              </a:rPr>
              <a:t>shrines throughout Italy.</a:t>
            </a:r>
          </a:p>
          <a:p>
            <a:endParaRPr lang="en-GB" sz="500" dirty="0">
              <a:solidFill>
                <a:schemeClr val="bg1"/>
              </a:solidFill>
            </a:endParaRPr>
          </a:p>
          <a:p>
            <a:r>
              <a:rPr lang="en-GB" dirty="0" smtClean="0">
                <a:solidFill>
                  <a:schemeClr val="bg1"/>
                </a:solidFill>
              </a:rPr>
              <a:t>Influence of drama, reworking and embellishment by Livy?</a:t>
            </a:r>
          </a:p>
          <a:p>
            <a:pPr marL="137160" indent="0">
              <a:buNone/>
            </a:pPr>
            <a:endParaRPr lang="en-GB" dirty="0"/>
          </a:p>
          <a:p>
            <a:pPr marL="137160" indent="0">
              <a:buNone/>
            </a:pPr>
            <a:endParaRPr lang="en-GB" dirty="0"/>
          </a:p>
        </p:txBody>
      </p:sp>
      <p:sp>
        <p:nvSpPr>
          <p:cNvPr id="6" name="Rectangle 5"/>
          <p:cNvSpPr/>
          <p:nvPr/>
        </p:nvSpPr>
        <p:spPr>
          <a:xfrm>
            <a:off x="107504" y="116632"/>
            <a:ext cx="9036496" cy="523220"/>
          </a:xfrm>
          <a:prstGeom prst="rect">
            <a:avLst/>
          </a:prstGeom>
        </p:spPr>
        <p:txBody>
          <a:bodyPr wrap="square">
            <a:spAutoFit/>
          </a:bodyPr>
          <a:lstStyle/>
          <a:p>
            <a:r>
              <a:rPr lang="en-GB" sz="2800" dirty="0">
                <a:solidFill>
                  <a:schemeClr val="bg1"/>
                </a:solidFill>
              </a:rPr>
              <a:t>Suppression of rites of Bacchus in 186 BC – </a:t>
            </a:r>
            <a:r>
              <a:rPr lang="en-GB" sz="2800" b="1" dirty="0">
                <a:solidFill>
                  <a:schemeClr val="bg1"/>
                </a:solidFill>
              </a:rPr>
              <a:t>Livy 39.8-18</a:t>
            </a:r>
            <a:r>
              <a:rPr lang="en-GB" dirty="0">
                <a:solidFill>
                  <a:schemeClr val="bg1"/>
                </a:solidFill>
              </a:rPr>
              <a:t>.</a:t>
            </a:r>
          </a:p>
        </p:txBody>
      </p:sp>
      <p:pic>
        <p:nvPicPr>
          <p:cNvPr id="7" name="Picture 2" descr="C:\Users\Matt\Downloads\ILS 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639852"/>
            <a:ext cx="2788098" cy="395909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3"/>
          <p:cNvSpPr txBox="1">
            <a:spLocks/>
          </p:cNvSpPr>
          <p:nvPr/>
        </p:nvSpPr>
        <p:spPr>
          <a:xfrm>
            <a:off x="5141498" y="3081712"/>
            <a:ext cx="3960440" cy="1296144"/>
          </a:xfrm>
          <a:prstGeom prst="rect">
            <a:avLst/>
          </a:prstGeom>
        </p:spPr>
        <p:txBody>
          <a:bodyPr>
            <a:normAutofit fontScale="77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i="1" dirty="0" err="1" smtClean="0">
                <a:solidFill>
                  <a:srgbClr val="FFFF00"/>
                </a:solidFill>
              </a:rPr>
              <a:t>Senatus</a:t>
            </a:r>
            <a:r>
              <a:rPr lang="en-GB" i="1" dirty="0" smtClean="0">
                <a:solidFill>
                  <a:srgbClr val="FFFF00"/>
                </a:solidFill>
              </a:rPr>
              <a:t> </a:t>
            </a:r>
            <a:r>
              <a:rPr lang="en-GB" i="1" dirty="0" err="1" smtClean="0">
                <a:solidFill>
                  <a:srgbClr val="FFFF00"/>
                </a:solidFill>
              </a:rPr>
              <a:t>consultum</a:t>
            </a:r>
            <a:r>
              <a:rPr lang="en-GB" i="1" dirty="0" smtClean="0">
                <a:solidFill>
                  <a:srgbClr val="FFFF00"/>
                </a:solidFill>
              </a:rPr>
              <a:t> de </a:t>
            </a:r>
            <a:r>
              <a:rPr lang="en-GB" i="1" dirty="0" err="1" smtClean="0">
                <a:solidFill>
                  <a:srgbClr val="FFFF00"/>
                </a:solidFill>
              </a:rPr>
              <a:t>bacchanalibus</a:t>
            </a:r>
            <a:endParaRPr lang="en-GB" i="1" dirty="0" smtClean="0">
              <a:solidFill>
                <a:srgbClr val="FFFF00"/>
              </a:solidFill>
            </a:endParaRPr>
          </a:p>
          <a:p>
            <a:pPr marL="137160" indent="0">
              <a:buFont typeface="Wingdings 2"/>
              <a:buNone/>
            </a:pPr>
            <a:r>
              <a:rPr lang="en-GB" dirty="0" smtClean="0">
                <a:solidFill>
                  <a:srgbClr val="FFFF00"/>
                </a:solidFill>
              </a:rPr>
              <a:t>Vienna </a:t>
            </a:r>
            <a:r>
              <a:rPr lang="en-GB" dirty="0" err="1" smtClean="0">
                <a:solidFill>
                  <a:srgbClr val="FFFF00"/>
                </a:solidFill>
              </a:rPr>
              <a:t>Kunsthistorisches</a:t>
            </a:r>
            <a:r>
              <a:rPr lang="en-GB" dirty="0" smtClean="0">
                <a:solidFill>
                  <a:srgbClr val="FFFF00"/>
                </a:solidFill>
              </a:rPr>
              <a:t> Museum - </a:t>
            </a:r>
            <a:r>
              <a:rPr lang="en-GB" i="1" dirty="0" smtClean="0">
                <a:solidFill>
                  <a:srgbClr val="FFFF00"/>
                </a:solidFill>
              </a:rPr>
              <a:t>ILS </a:t>
            </a:r>
            <a:r>
              <a:rPr lang="en-GB" dirty="0" smtClean="0">
                <a:solidFill>
                  <a:srgbClr val="FFFF00"/>
                </a:solidFill>
              </a:rPr>
              <a:t>18 = </a:t>
            </a:r>
            <a:r>
              <a:rPr lang="en-GB" i="1" dirty="0" smtClean="0">
                <a:solidFill>
                  <a:srgbClr val="FFFF00"/>
                </a:solidFill>
              </a:rPr>
              <a:t>ILLRP</a:t>
            </a:r>
            <a:r>
              <a:rPr lang="en-GB" dirty="0" smtClean="0">
                <a:solidFill>
                  <a:srgbClr val="FFFF00"/>
                </a:solidFill>
              </a:rPr>
              <a:t>511</a:t>
            </a:r>
            <a:endParaRPr lang="en-GB" i="1" dirty="0">
              <a:solidFill>
                <a:srgbClr val="FFFF00"/>
              </a:solidFill>
            </a:endParaRPr>
          </a:p>
        </p:txBody>
      </p:sp>
      <p:sp>
        <p:nvSpPr>
          <p:cNvPr id="9" name="Content Placeholder 2"/>
          <p:cNvSpPr txBox="1">
            <a:spLocks/>
          </p:cNvSpPr>
          <p:nvPr/>
        </p:nvSpPr>
        <p:spPr>
          <a:xfrm>
            <a:off x="4427984" y="4653136"/>
            <a:ext cx="4673954" cy="2166580"/>
          </a:xfrm>
          <a:prstGeom prst="rect">
            <a:avLst/>
          </a:prstGeom>
        </p:spPr>
        <p:txBody>
          <a:bodyPr vert="horz">
            <a:normAutofit fontScale="77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Restrictions on large gatherings</a:t>
            </a:r>
          </a:p>
          <a:p>
            <a:r>
              <a:rPr lang="en-GB" dirty="0" smtClean="0">
                <a:solidFill>
                  <a:schemeClr val="bg1"/>
                </a:solidFill>
              </a:rPr>
              <a:t>Creation of communal funds</a:t>
            </a:r>
          </a:p>
          <a:p>
            <a:r>
              <a:rPr lang="en-GB" dirty="0" smtClean="0">
                <a:solidFill>
                  <a:schemeClr val="bg1"/>
                </a:solidFill>
              </a:rPr>
              <a:t>Hierarchy</a:t>
            </a:r>
          </a:p>
          <a:p>
            <a:r>
              <a:rPr lang="en-GB" dirty="0" smtClean="0">
                <a:solidFill>
                  <a:schemeClr val="bg1"/>
                </a:solidFill>
              </a:rPr>
              <a:t>Needs to consult urban praetor </a:t>
            </a:r>
          </a:p>
          <a:p>
            <a:r>
              <a:rPr lang="en-GB" dirty="0" smtClean="0">
                <a:solidFill>
                  <a:schemeClr val="bg1"/>
                </a:solidFill>
              </a:rPr>
              <a:t>Interference in local Italian affairs?  </a:t>
            </a:r>
            <a:endParaRPr lang="en-GB" dirty="0">
              <a:solidFill>
                <a:schemeClr val="bg1"/>
              </a:solidFill>
            </a:endParaRPr>
          </a:p>
        </p:txBody>
      </p:sp>
    </p:spTree>
    <p:extLst>
      <p:ext uri="{BB962C8B-B14F-4D97-AF65-F5344CB8AC3E}">
        <p14:creationId xmlns:p14="http://schemas.microsoft.com/office/powerpoint/2010/main" val="389374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Cult of Isis</a:t>
            </a:r>
            <a:endParaRPr lang="en-GB" dirty="0">
              <a:solidFill>
                <a:schemeClr val="bg1"/>
              </a:solidFill>
            </a:endParaRPr>
          </a:p>
        </p:txBody>
      </p:sp>
      <p:sp>
        <p:nvSpPr>
          <p:cNvPr id="4" name="Content Placeholder 3"/>
          <p:cNvSpPr>
            <a:spLocks noGrp="1"/>
          </p:cNvSpPr>
          <p:nvPr>
            <p:ph sz="half" idx="1"/>
          </p:nvPr>
        </p:nvSpPr>
        <p:spPr>
          <a:xfrm>
            <a:off x="251520" y="1600200"/>
            <a:ext cx="4536504" cy="5069160"/>
          </a:xfrm>
        </p:spPr>
        <p:txBody>
          <a:bodyPr>
            <a:normAutofit fontScale="92500" lnSpcReduction="20000"/>
          </a:bodyPr>
          <a:lstStyle/>
          <a:p>
            <a:pPr marL="137160" indent="0">
              <a:buNone/>
            </a:pPr>
            <a:r>
              <a:rPr lang="en-GB" dirty="0" smtClean="0">
                <a:solidFill>
                  <a:schemeClr val="bg1"/>
                </a:solidFill>
              </a:rPr>
              <a:t>“</a:t>
            </a:r>
            <a:r>
              <a:rPr lang="en-GB" dirty="0">
                <a:solidFill>
                  <a:schemeClr val="bg1"/>
                </a:solidFill>
              </a:rPr>
              <a:t>But it seems to me that that decree passed the previous </a:t>
            </a:r>
            <a:r>
              <a:rPr lang="en-GB" dirty="0" smtClean="0">
                <a:solidFill>
                  <a:schemeClr val="bg1"/>
                </a:solidFill>
              </a:rPr>
              <a:t>year [53 BC], </a:t>
            </a:r>
            <a:r>
              <a:rPr lang="en-GB" dirty="0">
                <a:solidFill>
                  <a:schemeClr val="bg1"/>
                </a:solidFill>
              </a:rPr>
              <a:t>near its close, with regard to </a:t>
            </a:r>
            <a:r>
              <a:rPr lang="en-GB" dirty="0" err="1">
                <a:solidFill>
                  <a:schemeClr val="bg1"/>
                </a:solidFill>
              </a:rPr>
              <a:t>Serapis</a:t>
            </a:r>
            <a:r>
              <a:rPr lang="en-GB" dirty="0">
                <a:solidFill>
                  <a:schemeClr val="bg1"/>
                </a:solidFill>
              </a:rPr>
              <a:t> and Isis, was a portent equal to any; for the senate had decided to tear down their temples, which some individuals had </a:t>
            </a:r>
            <a:r>
              <a:rPr lang="en-GB" dirty="0" smtClean="0">
                <a:solidFill>
                  <a:schemeClr val="bg1"/>
                </a:solidFill>
              </a:rPr>
              <a:t>built </a:t>
            </a:r>
            <a:r>
              <a:rPr lang="en-GB" dirty="0">
                <a:solidFill>
                  <a:schemeClr val="bg1"/>
                </a:solidFill>
              </a:rPr>
              <a:t>on their own account. Indeed, for a long time they did not believe in these gods, and even when the rendering of public worship to them gained the day, they settled them outside the </a:t>
            </a:r>
            <a:r>
              <a:rPr lang="en-GB" i="1" dirty="0" err="1" smtClean="0">
                <a:solidFill>
                  <a:schemeClr val="bg1"/>
                </a:solidFill>
              </a:rPr>
              <a:t>pomerium</a:t>
            </a:r>
            <a:r>
              <a:rPr lang="en-GB" dirty="0" smtClean="0">
                <a:solidFill>
                  <a:schemeClr val="bg1"/>
                </a:solidFill>
              </a:rPr>
              <a:t>.” – </a:t>
            </a:r>
            <a:r>
              <a:rPr lang="en-GB" b="1" dirty="0" err="1" smtClean="0">
                <a:solidFill>
                  <a:schemeClr val="bg1"/>
                </a:solidFill>
              </a:rPr>
              <a:t>Dio</a:t>
            </a:r>
            <a:r>
              <a:rPr lang="en-GB" b="1" dirty="0" smtClean="0">
                <a:solidFill>
                  <a:schemeClr val="bg1"/>
                </a:solidFill>
              </a:rPr>
              <a:t> Cassius 40.47</a:t>
            </a:r>
            <a:r>
              <a:rPr lang="en-GB" dirty="0" smtClean="0">
                <a:solidFill>
                  <a:schemeClr val="bg1"/>
                </a:solidFill>
              </a:rPr>
              <a:t>.</a:t>
            </a:r>
            <a:endParaRPr lang="en-GB" dirty="0">
              <a:solidFill>
                <a:schemeClr val="bg1"/>
              </a:solidFill>
            </a:endParaRPr>
          </a:p>
        </p:txBody>
      </p:sp>
      <p:sp>
        <p:nvSpPr>
          <p:cNvPr id="5" name="Content Placeholder 4"/>
          <p:cNvSpPr>
            <a:spLocks noGrp="1"/>
          </p:cNvSpPr>
          <p:nvPr>
            <p:ph sz="half" idx="2"/>
          </p:nvPr>
        </p:nvSpPr>
        <p:spPr>
          <a:xfrm>
            <a:off x="4676936" y="5949280"/>
            <a:ext cx="4143536" cy="720080"/>
          </a:xfrm>
        </p:spPr>
        <p:txBody>
          <a:bodyPr>
            <a:normAutofit fontScale="92500" lnSpcReduction="20000"/>
          </a:bodyPr>
          <a:lstStyle/>
          <a:p>
            <a:pPr marL="137160" indent="0" algn="ctr">
              <a:buNone/>
            </a:pPr>
            <a:r>
              <a:rPr lang="en-GB" dirty="0" smtClean="0">
                <a:solidFill>
                  <a:schemeClr val="bg1"/>
                </a:solidFill>
              </a:rPr>
              <a:t>Obelisk set up by </a:t>
            </a:r>
            <a:r>
              <a:rPr lang="en-GB" dirty="0" err="1" smtClean="0">
                <a:solidFill>
                  <a:schemeClr val="bg1"/>
                </a:solidFill>
              </a:rPr>
              <a:t>Dioceltian</a:t>
            </a:r>
            <a:r>
              <a:rPr lang="en-GB" dirty="0" smtClean="0">
                <a:solidFill>
                  <a:schemeClr val="bg1"/>
                </a:solidFill>
              </a:rPr>
              <a:t>.</a:t>
            </a:r>
            <a:endParaRPr lang="en-GB" dirty="0">
              <a:solidFill>
                <a:schemeClr val="bg1"/>
              </a:solidFill>
            </a:endParaRPr>
          </a:p>
        </p:txBody>
      </p:sp>
      <p:pic>
        <p:nvPicPr>
          <p:cNvPr id="3074" name="Picture 2" descr="C:\Users\Matt\Downloads\Bernini's elephan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628800"/>
            <a:ext cx="3024336" cy="4104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474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en-GB" sz="6000" i="1" dirty="0" err="1" smtClean="0">
                <a:solidFill>
                  <a:schemeClr val="bg1"/>
                </a:solidFill>
              </a:rPr>
              <a:t>Superstitio</a:t>
            </a:r>
            <a:r>
              <a:rPr lang="en-GB" sz="6000" i="1" dirty="0" smtClean="0">
                <a:solidFill>
                  <a:schemeClr val="bg1"/>
                </a:solidFill>
              </a:rPr>
              <a:t> </a:t>
            </a:r>
            <a:r>
              <a:rPr lang="en-GB" sz="6000" dirty="0" smtClean="0">
                <a:solidFill>
                  <a:schemeClr val="bg1"/>
                </a:solidFill>
              </a:rPr>
              <a:t>and Magic</a:t>
            </a:r>
            <a:endParaRPr lang="en-GB" sz="6000" i="1" dirty="0">
              <a:solidFill>
                <a:schemeClr val="bg1"/>
              </a:solidFill>
            </a:endParaRPr>
          </a:p>
        </p:txBody>
      </p:sp>
    </p:spTree>
    <p:extLst>
      <p:ext uri="{BB962C8B-B14F-4D97-AF65-F5344CB8AC3E}">
        <p14:creationId xmlns:p14="http://schemas.microsoft.com/office/powerpoint/2010/main" val="2555320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6632"/>
            <a:ext cx="9144000" cy="4752528"/>
          </a:xfrm>
        </p:spPr>
        <p:txBody>
          <a:bodyPr>
            <a:normAutofit fontScale="85000" lnSpcReduction="20000"/>
          </a:bodyPr>
          <a:lstStyle/>
          <a:p>
            <a:pPr marL="137160" indent="0">
              <a:buNone/>
            </a:pPr>
            <a:r>
              <a:rPr lang="en-GB" sz="3000" b="1" i="1" dirty="0" err="1" smtClean="0">
                <a:solidFill>
                  <a:schemeClr val="bg1"/>
                </a:solidFill>
              </a:rPr>
              <a:t>Religio</a:t>
            </a:r>
            <a:r>
              <a:rPr lang="en-GB" sz="3000" i="1" dirty="0" smtClean="0">
                <a:solidFill>
                  <a:schemeClr val="bg1"/>
                </a:solidFill>
              </a:rPr>
              <a:t> </a:t>
            </a:r>
            <a:r>
              <a:rPr lang="en-GB" sz="3000" dirty="0" smtClean="0">
                <a:solidFill>
                  <a:schemeClr val="bg1"/>
                </a:solidFill>
              </a:rPr>
              <a:t>– positive quality – often denotes traditional honours paid to the gods by the state – following the customs of the community. </a:t>
            </a:r>
          </a:p>
          <a:p>
            <a:endParaRPr lang="en-GB" sz="1200" i="1" dirty="0" smtClean="0">
              <a:solidFill>
                <a:schemeClr val="bg1"/>
              </a:solidFill>
            </a:endParaRPr>
          </a:p>
          <a:p>
            <a:pPr marL="137160" indent="0">
              <a:buNone/>
            </a:pPr>
            <a:r>
              <a:rPr lang="en-GB" sz="3000" b="1" i="1" dirty="0" err="1" smtClean="0">
                <a:solidFill>
                  <a:schemeClr val="bg1"/>
                </a:solidFill>
              </a:rPr>
              <a:t>Superstitio</a:t>
            </a:r>
            <a:r>
              <a:rPr lang="en-GB" sz="3000" i="1" dirty="0" smtClean="0">
                <a:solidFill>
                  <a:schemeClr val="bg1"/>
                </a:solidFill>
              </a:rPr>
              <a:t> </a:t>
            </a:r>
            <a:r>
              <a:rPr lang="en-GB" sz="3000" dirty="0" smtClean="0">
                <a:solidFill>
                  <a:schemeClr val="bg1"/>
                </a:solidFill>
              </a:rPr>
              <a:t>– often a slur – irregular practices  - excessive devotion, often with desire for inappropriate knowledge.</a:t>
            </a:r>
          </a:p>
          <a:p>
            <a:endParaRPr lang="en-GB" sz="1200" i="1" dirty="0" smtClean="0">
              <a:solidFill>
                <a:schemeClr val="bg1"/>
              </a:solidFill>
            </a:endParaRPr>
          </a:p>
          <a:p>
            <a:pPr marL="0">
              <a:buNone/>
            </a:pPr>
            <a:r>
              <a:rPr lang="en-GB" sz="3000" dirty="0" smtClean="0">
                <a:solidFill>
                  <a:schemeClr val="bg1"/>
                </a:solidFill>
              </a:rPr>
              <a:t>“</a:t>
            </a:r>
            <a:r>
              <a:rPr lang="en-GB" sz="3000" i="1" dirty="0" err="1" smtClean="0">
                <a:solidFill>
                  <a:schemeClr val="bg1"/>
                </a:solidFill>
              </a:rPr>
              <a:t>religio</a:t>
            </a:r>
            <a:r>
              <a:rPr lang="en-GB" sz="3000" dirty="0" smtClean="0">
                <a:solidFill>
                  <a:schemeClr val="bg1"/>
                </a:solidFill>
              </a:rPr>
              <a:t> honours the gods, </a:t>
            </a:r>
            <a:r>
              <a:rPr lang="en-GB" sz="3000" i="1" dirty="0" err="1" smtClean="0">
                <a:solidFill>
                  <a:schemeClr val="bg1"/>
                </a:solidFill>
              </a:rPr>
              <a:t>superstitio</a:t>
            </a:r>
            <a:r>
              <a:rPr lang="en-GB" sz="3000" i="1" dirty="0" smtClean="0">
                <a:solidFill>
                  <a:schemeClr val="bg1"/>
                </a:solidFill>
              </a:rPr>
              <a:t> </a:t>
            </a:r>
            <a:r>
              <a:rPr lang="en-GB" sz="3000" dirty="0" smtClean="0">
                <a:solidFill>
                  <a:schemeClr val="bg1"/>
                </a:solidFill>
              </a:rPr>
              <a:t>wrongs them.” – </a:t>
            </a:r>
            <a:r>
              <a:rPr lang="en-GB" sz="3000" b="1" dirty="0" smtClean="0">
                <a:solidFill>
                  <a:schemeClr val="bg1"/>
                </a:solidFill>
              </a:rPr>
              <a:t>Seneca </a:t>
            </a:r>
            <a:r>
              <a:rPr lang="en-GB" sz="3000" b="1" i="1" dirty="0" smtClean="0">
                <a:solidFill>
                  <a:schemeClr val="bg1"/>
                </a:solidFill>
              </a:rPr>
              <a:t>De </a:t>
            </a:r>
            <a:r>
              <a:rPr lang="en-GB" sz="3000" b="1" i="1" dirty="0" err="1" smtClean="0">
                <a:solidFill>
                  <a:schemeClr val="bg1"/>
                </a:solidFill>
              </a:rPr>
              <a:t>Clementia</a:t>
            </a:r>
            <a:r>
              <a:rPr lang="en-GB" sz="3000" b="1" i="1" dirty="0" smtClean="0">
                <a:solidFill>
                  <a:schemeClr val="bg1"/>
                </a:solidFill>
              </a:rPr>
              <a:t> </a:t>
            </a:r>
            <a:r>
              <a:rPr lang="en-GB" sz="3000" b="1" dirty="0" smtClean="0">
                <a:solidFill>
                  <a:schemeClr val="bg1"/>
                </a:solidFill>
              </a:rPr>
              <a:t>2.5.1</a:t>
            </a:r>
            <a:r>
              <a:rPr lang="en-GB" sz="3000" dirty="0" smtClean="0">
                <a:solidFill>
                  <a:schemeClr val="bg1"/>
                </a:solidFill>
              </a:rPr>
              <a:t>.</a:t>
            </a:r>
            <a:r>
              <a:rPr lang="en-GB" sz="3000" i="1" dirty="0" smtClean="0">
                <a:solidFill>
                  <a:schemeClr val="bg1"/>
                </a:solidFill>
              </a:rPr>
              <a:t> </a:t>
            </a:r>
          </a:p>
          <a:p>
            <a:pPr marL="0">
              <a:buNone/>
            </a:pPr>
            <a:endParaRPr lang="en-GB" sz="1200" i="1" dirty="0" smtClean="0">
              <a:solidFill>
                <a:schemeClr val="bg1"/>
              </a:solidFill>
            </a:endParaRPr>
          </a:p>
          <a:p>
            <a:r>
              <a:rPr lang="en-GB" sz="3000" dirty="0" smtClean="0">
                <a:solidFill>
                  <a:schemeClr val="bg1"/>
                </a:solidFill>
              </a:rPr>
              <a:t>Magic a mixture of medicine, religion and astrology, often seen as being eastern in origin – used to meet human desires, control the gods and obtain knowledge of the future. </a:t>
            </a:r>
            <a:endParaRPr lang="en-GB" sz="3000" dirty="0">
              <a:solidFill>
                <a:schemeClr val="bg1"/>
              </a:solidFill>
            </a:endParaRPr>
          </a:p>
        </p:txBody>
      </p:sp>
      <p:sp>
        <p:nvSpPr>
          <p:cNvPr id="2" name="Rectangle 1"/>
          <p:cNvSpPr/>
          <p:nvPr/>
        </p:nvSpPr>
        <p:spPr>
          <a:xfrm>
            <a:off x="3050" y="4437112"/>
            <a:ext cx="8870061" cy="2308324"/>
          </a:xfrm>
          <a:prstGeom prst="rect">
            <a:avLst/>
          </a:prstGeom>
        </p:spPr>
        <p:txBody>
          <a:bodyPr wrap="square">
            <a:spAutoFit/>
          </a:bodyPr>
          <a:lstStyle/>
          <a:p>
            <a:pPr marL="137160" indent="0">
              <a:buNone/>
            </a:pPr>
            <a:r>
              <a:rPr lang="en-GB" sz="2400" b="1" dirty="0" smtClean="0">
                <a:solidFill>
                  <a:schemeClr val="bg1"/>
                </a:solidFill>
              </a:rPr>
              <a:t>Chaldaeans </a:t>
            </a:r>
            <a:r>
              <a:rPr lang="en-GB" sz="2400" dirty="0" smtClean="0">
                <a:solidFill>
                  <a:schemeClr val="bg1"/>
                </a:solidFill>
              </a:rPr>
              <a:t> - often generic term for astrologers </a:t>
            </a:r>
            <a:endParaRPr lang="en-GB" sz="2400" b="1" dirty="0">
              <a:solidFill>
                <a:schemeClr val="bg1"/>
              </a:solidFill>
            </a:endParaRPr>
          </a:p>
          <a:p>
            <a:pPr marL="137160" indent="0">
              <a:buNone/>
            </a:pPr>
            <a:r>
              <a:rPr lang="en-GB" sz="2400" i="1" dirty="0" smtClean="0">
                <a:solidFill>
                  <a:schemeClr val="bg1"/>
                </a:solidFill>
              </a:rPr>
              <a:t>“</a:t>
            </a:r>
            <a:r>
              <a:rPr lang="en-GB" sz="2400" dirty="0">
                <a:solidFill>
                  <a:schemeClr val="bg1"/>
                </a:solidFill>
              </a:rPr>
              <a:t>In the consulships of Faustus Sulla and </a:t>
            </a:r>
            <a:r>
              <a:rPr lang="en-GB" sz="2400" dirty="0" err="1">
                <a:solidFill>
                  <a:schemeClr val="bg1"/>
                </a:solidFill>
              </a:rPr>
              <a:t>Salvius</a:t>
            </a:r>
            <a:r>
              <a:rPr lang="en-GB" sz="2400" dirty="0">
                <a:solidFill>
                  <a:schemeClr val="bg1"/>
                </a:solidFill>
              </a:rPr>
              <a:t> </a:t>
            </a:r>
            <a:r>
              <a:rPr lang="en-GB" sz="2400" dirty="0" err="1">
                <a:solidFill>
                  <a:schemeClr val="bg1"/>
                </a:solidFill>
              </a:rPr>
              <a:t>Otho</a:t>
            </a:r>
            <a:r>
              <a:rPr lang="en-GB" sz="2400" dirty="0">
                <a:solidFill>
                  <a:schemeClr val="bg1"/>
                </a:solidFill>
              </a:rPr>
              <a:t> [AD 52], </a:t>
            </a:r>
            <a:r>
              <a:rPr lang="en-GB" sz="2400" dirty="0" err="1">
                <a:solidFill>
                  <a:schemeClr val="bg1"/>
                </a:solidFill>
              </a:rPr>
              <a:t>Furius</a:t>
            </a:r>
            <a:r>
              <a:rPr lang="en-GB" sz="2400" dirty="0">
                <a:solidFill>
                  <a:schemeClr val="bg1"/>
                </a:solidFill>
              </a:rPr>
              <a:t> </a:t>
            </a:r>
            <a:r>
              <a:rPr lang="en-GB" sz="2400" dirty="0" err="1">
                <a:solidFill>
                  <a:schemeClr val="bg1"/>
                </a:solidFill>
              </a:rPr>
              <a:t>Scribonianus</a:t>
            </a:r>
            <a:r>
              <a:rPr lang="en-GB" sz="2400" dirty="0">
                <a:solidFill>
                  <a:schemeClr val="bg1"/>
                </a:solidFill>
              </a:rPr>
              <a:t> was sent into exile on the grounds that he had consulted and looked into the death of the emperor... The expulsion of the astrologers from Italy was ordered by a drastic and impotent decree of the senate. ” -  </a:t>
            </a:r>
            <a:r>
              <a:rPr lang="en-GB" sz="2400" b="1" dirty="0">
                <a:solidFill>
                  <a:schemeClr val="bg1"/>
                </a:solidFill>
              </a:rPr>
              <a:t>Tacitus </a:t>
            </a:r>
            <a:r>
              <a:rPr lang="en-GB" sz="2400" b="1" i="1" dirty="0">
                <a:solidFill>
                  <a:schemeClr val="bg1"/>
                </a:solidFill>
              </a:rPr>
              <a:t>Annals </a:t>
            </a:r>
            <a:r>
              <a:rPr lang="en-GB" sz="2400" b="1" dirty="0">
                <a:solidFill>
                  <a:schemeClr val="bg1"/>
                </a:solidFill>
              </a:rPr>
              <a:t>12.52</a:t>
            </a:r>
            <a:r>
              <a:rPr lang="en-GB" sz="2400" dirty="0">
                <a:solidFill>
                  <a:schemeClr val="bg1"/>
                </a:solidFill>
              </a:rPr>
              <a:t>.</a:t>
            </a:r>
          </a:p>
        </p:txBody>
      </p:sp>
    </p:spTree>
    <p:extLst>
      <p:ext uri="{BB962C8B-B14F-4D97-AF65-F5344CB8AC3E}">
        <p14:creationId xmlns:p14="http://schemas.microsoft.com/office/powerpoint/2010/main" val="3230522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8640"/>
            <a:ext cx="9036496" cy="6669360"/>
          </a:xfrm>
        </p:spPr>
        <p:txBody>
          <a:bodyPr>
            <a:normAutofit fontScale="92500"/>
          </a:bodyPr>
          <a:lstStyle/>
          <a:p>
            <a:r>
              <a:rPr lang="en-GB" dirty="0" smtClean="0">
                <a:solidFill>
                  <a:schemeClr val="bg1"/>
                </a:solidFill>
              </a:rPr>
              <a:t>Anxieties in Roman literary sources about the power of magic – </a:t>
            </a:r>
            <a:r>
              <a:rPr lang="en-GB" i="1" dirty="0" err="1" smtClean="0">
                <a:solidFill>
                  <a:schemeClr val="bg1"/>
                </a:solidFill>
              </a:rPr>
              <a:t>Lex</a:t>
            </a:r>
            <a:r>
              <a:rPr lang="en-GB" i="1" dirty="0" smtClean="0">
                <a:solidFill>
                  <a:schemeClr val="bg1"/>
                </a:solidFill>
              </a:rPr>
              <a:t> Cornelia de </a:t>
            </a:r>
            <a:r>
              <a:rPr lang="en-GB" i="1" dirty="0" err="1" smtClean="0">
                <a:solidFill>
                  <a:schemeClr val="bg1"/>
                </a:solidFill>
              </a:rPr>
              <a:t>sicariis</a:t>
            </a:r>
            <a:r>
              <a:rPr lang="en-GB" i="1" dirty="0" smtClean="0">
                <a:solidFill>
                  <a:schemeClr val="bg1"/>
                </a:solidFill>
              </a:rPr>
              <a:t> </a:t>
            </a:r>
            <a:r>
              <a:rPr lang="en-GB" dirty="0" smtClean="0">
                <a:solidFill>
                  <a:schemeClr val="bg1"/>
                </a:solidFill>
              </a:rPr>
              <a:t>and </a:t>
            </a:r>
            <a:r>
              <a:rPr lang="en-GB" i="1" dirty="0" err="1" smtClean="0">
                <a:solidFill>
                  <a:schemeClr val="bg1"/>
                </a:solidFill>
              </a:rPr>
              <a:t>veneficis</a:t>
            </a:r>
            <a:r>
              <a:rPr lang="en-GB" dirty="0" smtClean="0">
                <a:solidFill>
                  <a:schemeClr val="bg1"/>
                </a:solidFill>
              </a:rPr>
              <a:t> (81 BC).</a:t>
            </a:r>
          </a:p>
          <a:p>
            <a:endParaRPr lang="en-GB" sz="1200" dirty="0" smtClean="0">
              <a:solidFill>
                <a:schemeClr val="bg1"/>
              </a:solidFill>
            </a:endParaRPr>
          </a:p>
          <a:p>
            <a:r>
              <a:rPr lang="en-GB" dirty="0" smtClean="0">
                <a:solidFill>
                  <a:schemeClr val="bg1"/>
                </a:solidFill>
              </a:rPr>
              <a:t>Thessalian witch </a:t>
            </a:r>
            <a:r>
              <a:rPr lang="en-GB" dirty="0" err="1" smtClean="0">
                <a:solidFill>
                  <a:schemeClr val="bg1"/>
                </a:solidFill>
              </a:rPr>
              <a:t>Erichtho</a:t>
            </a:r>
            <a:r>
              <a:rPr lang="en-GB" dirty="0" smtClean="0">
                <a:solidFill>
                  <a:schemeClr val="bg1"/>
                </a:solidFill>
              </a:rPr>
              <a:t> – undid the laws of nature, feed on corpses, foretold future through necromancy – “he knew about the mysteries of cruel magicians which the gods above abominate…” – </a:t>
            </a:r>
            <a:r>
              <a:rPr lang="en-GB" b="1" dirty="0" smtClean="0">
                <a:solidFill>
                  <a:schemeClr val="bg1"/>
                </a:solidFill>
              </a:rPr>
              <a:t>Lucan </a:t>
            </a:r>
            <a:r>
              <a:rPr lang="en-GB" b="1" i="1" dirty="0" err="1" smtClean="0">
                <a:solidFill>
                  <a:schemeClr val="bg1"/>
                </a:solidFill>
              </a:rPr>
              <a:t>Pharsalia</a:t>
            </a:r>
            <a:r>
              <a:rPr lang="en-GB" b="1" i="1" dirty="0" smtClean="0">
                <a:solidFill>
                  <a:schemeClr val="bg1"/>
                </a:solidFill>
              </a:rPr>
              <a:t> </a:t>
            </a:r>
            <a:r>
              <a:rPr lang="en-GB" b="1" dirty="0" smtClean="0">
                <a:solidFill>
                  <a:schemeClr val="bg1"/>
                </a:solidFill>
              </a:rPr>
              <a:t>6.430</a:t>
            </a:r>
            <a:r>
              <a:rPr lang="en-GB" dirty="0" smtClean="0">
                <a:solidFill>
                  <a:schemeClr val="bg1"/>
                </a:solidFill>
              </a:rPr>
              <a:t>.</a:t>
            </a:r>
          </a:p>
          <a:p>
            <a:pPr>
              <a:buNone/>
            </a:pPr>
            <a:endParaRPr lang="en-GB" sz="1200" dirty="0" smtClean="0">
              <a:solidFill>
                <a:schemeClr val="bg1"/>
              </a:solidFill>
            </a:endParaRPr>
          </a:p>
          <a:p>
            <a:pPr marL="0">
              <a:buNone/>
            </a:pPr>
            <a:r>
              <a:rPr lang="en-GB" dirty="0" smtClean="0">
                <a:solidFill>
                  <a:schemeClr val="bg1"/>
                </a:solidFill>
              </a:rPr>
              <a:t>“After he finally had assumed the office of </a:t>
            </a:r>
            <a:r>
              <a:rPr lang="en-GB" dirty="0" err="1" smtClean="0">
                <a:solidFill>
                  <a:schemeClr val="bg1"/>
                </a:solidFill>
              </a:rPr>
              <a:t>pontifex</a:t>
            </a:r>
            <a:r>
              <a:rPr lang="en-GB" dirty="0" smtClean="0">
                <a:solidFill>
                  <a:schemeClr val="bg1"/>
                </a:solidFill>
              </a:rPr>
              <a:t> </a:t>
            </a:r>
            <a:r>
              <a:rPr lang="en-GB" dirty="0" err="1" smtClean="0">
                <a:solidFill>
                  <a:schemeClr val="bg1"/>
                </a:solidFill>
              </a:rPr>
              <a:t>maximus</a:t>
            </a:r>
            <a:r>
              <a:rPr lang="en-GB" dirty="0" smtClean="0">
                <a:solidFill>
                  <a:schemeClr val="bg1"/>
                </a:solidFill>
              </a:rPr>
              <a:t> on the death of Lepidus… he collected whatever prophetic writings of Greek or Latin origin were in circulation anonymously or under the names of authors of little repute, and burned more than two thousand of them, retaining only the Sibylline books and making a choice even among those; and he deposited them in two gilded cases under the pedestal of the Palatine Apollo.” – </a:t>
            </a:r>
            <a:r>
              <a:rPr lang="en-GB" b="1" dirty="0" smtClean="0">
                <a:solidFill>
                  <a:schemeClr val="bg1"/>
                </a:solidFill>
              </a:rPr>
              <a:t>Suetonius </a:t>
            </a:r>
            <a:r>
              <a:rPr lang="en-GB" b="1" i="1" dirty="0" err="1" smtClean="0">
                <a:solidFill>
                  <a:schemeClr val="bg1"/>
                </a:solidFill>
              </a:rPr>
              <a:t>Divus</a:t>
            </a:r>
            <a:r>
              <a:rPr lang="en-GB" b="1" i="1" dirty="0" smtClean="0">
                <a:solidFill>
                  <a:schemeClr val="bg1"/>
                </a:solidFill>
              </a:rPr>
              <a:t> Augustus </a:t>
            </a:r>
            <a:r>
              <a:rPr lang="en-GB" b="1" dirty="0" smtClean="0">
                <a:solidFill>
                  <a:schemeClr val="bg1"/>
                </a:solidFill>
              </a:rPr>
              <a:t>31.1</a:t>
            </a:r>
            <a:r>
              <a:rPr lang="en-GB"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3138381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Nefarious Magic</a:t>
            </a:r>
            <a:endParaRPr lang="en-GB" dirty="0">
              <a:solidFill>
                <a:schemeClr val="bg1"/>
              </a:solidFill>
            </a:endParaRPr>
          </a:p>
        </p:txBody>
      </p:sp>
      <p:sp>
        <p:nvSpPr>
          <p:cNvPr id="4" name="Content Placeholder 3"/>
          <p:cNvSpPr>
            <a:spLocks noGrp="1"/>
          </p:cNvSpPr>
          <p:nvPr>
            <p:ph sz="half" idx="1"/>
          </p:nvPr>
        </p:nvSpPr>
        <p:spPr>
          <a:xfrm>
            <a:off x="118974" y="1276432"/>
            <a:ext cx="8917522" cy="5069160"/>
          </a:xfrm>
        </p:spPr>
        <p:txBody>
          <a:bodyPr>
            <a:normAutofit/>
          </a:bodyPr>
          <a:lstStyle/>
          <a:p>
            <a:pPr marL="0">
              <a:buNone/>
            </a:pPr>
            <a:r>
              <a:rPr lang="en-GB" sz="2400" dirty="0" smtClean="0">
                <a:solidFill>
                  <a:schemeClr val="bg1"/>
                </a:solidFill>
              </a:rPr>
              <a:t>“When I had rounded off the case for the defence on behalf of Cotta’s </a:t>
            </a:r>
            <a:r>
              <a:rPr lang="en-GB" sz="2400" dirty="0" err="1" smtClean="0">
                <a:solidFill>
                  <a:schemeClr val="bg1"/>
                </a:solidFill>
              </a:rPr>
              <a:t>Titinia</a:t>
            </a:r>
            <a:r>
              <a:rPr lang="en-GB" sz="2400" dirty="0" smtClean="0">
                <a:solidFill>
                  <a:schemeClr val="bg1"/>
                </a:solidFill>
              </a:rPr>
              <a:t> in a very important private suit, he [Curio] was speaking against me on behalf of </a:t>
            </a:r>
            <a:r>
              <a:rPr lang="en-GB" sz="2400" dirty="0" err="1" smtClean="0">
                <a:solidFill>
                  <a:schemeClr val="bg1"/>
                </a:solidFill>
              </a:rPr>
              <a:t>Servius</a:t>
            </a:r>
            <a:r>
              <a:rPr lang="en-GB" sz="2400" dirty="0" smtClean="0">
                <a:solidFill>
                  <a:schemeClr val="bg1"/>
                </a:solidFill>
              </a:rPr>
              <a:t> </a:t>
            </a:r>
            <a:r>
              <a:rPr lang="en-GB" sz="2400" dirty="0" err="1" smtClean="0">
                <a:solidFill>
                  <a:schemeClr val="bg1"/>
                </a:solidFill>
              </a:rPr>
              <a:t>Naevius</a:t>
            </a:r>
            <a:r>
              <a:rPr lang="en-GB" sz="2400" dirty="0" smtClean="0">
                <a:solidFill>
                  <a:schemeClr val="bg1"/>
                </a:solidFill>
              </a:rPr>
              <a:t>. All of a sudden he forgot his entire case and said that this had been caused by </a:t>
            </a:r>
            <a:r>
              <a:rPr lang="en-GB" sz="2400" dirty="0" err="1" smtClean="0">
                <a:solidFill>
                  <a:schemeClr val="bg1"/>
                </a:solidFill>
              </a:rPr>
              <a:t>Titinia’s</a:t>
            </a:r>
            <a:r>
              <a:rPr lang="en-GB" sz="2400" dirty="0" smtClean="0">
                <a:solidFill>
                  <a:schemeClr val="bg1"/>
                </a:solidFill>
              </a:rPr>
              <a:t> spells/poisons [</a:t>
            </a:r>
            <a:r>
              <a:rPr lang="en-GB" sz="2400" i="1" dirty="0" err="1" smtClean="0">
                <a:solidFill>
                  <a:schemeClr val="bg1"/>
                </a:solidFill>
              </a:rPr>
              <a:t>veneficia</a:t>
            </a:r>
            <a:r>
              <a:rPr lang="en-GB" sz="2400" dirty="0" smtClean="0">
                <a:solidFill>
                  <a:schemeClr val="bg1"/>
                </a:solidFill>
              </a:rPr>
              <a:t>] and incantations.” – </a:t>
            </a:r>
            <a:r>
              <a:rPr lang="en-GB" sz="2400" b="1" dirty="0" smtClean="0">
                <a:solidFill>
                  <a:schemeClr val="bg1"/>
                </a:solidFill>
              </a:rPr>
              <a:t>Cicero </a:t>
            </a:r>
            <a:r>
              <a:rPr lang="en-GB" sz="2400" b="1" i="1" dirty="0" smtClean="0">
                <a:solidFill>
                  <a:schemeClr val="bg1"/>
                </a:solidFill>
              </a:rPr>
              <a:t>Brutus </a:t>
            </a:r>
            <a:r>
              <a:rPr lang="en-GB" sz="2400" b="1" dirty="0" smtClean="0">
                <a:solidFill>
                  <a:schemeClr val="bg1"/>
                </a:solidFill>
              </a:rPr>
              <a:t>217</a:t>
            </a:r>
            <a:r>
              <a:rPr lang="en-GB" sz="2400" dirty="0" smtClean="0">
                <a:solidFill>
                  <a:schemeClr val="bg1"/>
                </a:solidFill>
              </a:rPr>
              <a:t>.</a:t>
            </a:r>
            <a:endParaRPr lang="en-GB" sz="2400" dirty="0">
              <a:solidFill>
                <a:schemeClr val="bg1"/>
              </a:solidFill>
            </a:endParaRPr>
          </a:p>
        </p:txBody>
      </p:sp>
      <p:sp>
        <p:nvSpPr>
          <p:cNvPr id="6" name="Rectangle 5"/>
          <p:cNvSpPr/>
          <p:nvPr/>
        </p:nvSpPr>
        <p:spPr>
          <a:xfrm>
            <a:off x="118974" y="3717032"/>
            <a:ext cx="8917522" cy="3046988"/>
          </a:xfrm>
          <a:prstGeom prst="rect">
            <a:avLst/>
          </a:prstGeom>
        </p:spPr>
        <p:txBody>
          <a:bodyPr wrap="square">
            <a:spAutoFit/>
          </a:bodyPr>
          <a:lstStyle/>
          <a:p>
            <a:r>
              <a:rPr lang="en-GB" sz="2400" dirty="0" smtClean="0">
                <a:solidFill>
                  <a:schemeClr val="bg1"/>
                </a:solidFill>
              </a:rPr>
              <a:t>“The </a:t>
            </a:r>
            <a:r>
              <a:rPr lang="en-GB" sz="2400" dirty="0">
                <a:solidFill>
                  <a:schemeClr val="bg1"/>
                </a:solidFill>
              </a:rPr>
              <a:t>cruel virulence of the </a:t>
            </a:r>
            <a:r>
              <a:rPr lang="en-GB" sz="2400" dirty="0" smtClean="0">
                <a:solidFill>
                  <a:schemeClr val="bg1"/>
                </a:solidFill>
              </a:rPr>
              <a:t>disease </a:t>
            </a:r>
            <a:r>
              <a:rPr lang="en-GB" sz="2400" dirty="0">
                <a:solidFill>
                  <a:schemeClr val="bg1"/>
                </a:solidFill>
              </a:rPr>
              <a:t>was intensified by the patient's belief that </a:t>
            </a:r>
            <a:r>
              <a:rPr lang="en-GB" sz="2400" dirty="0" err="1">
                <a:solidFill>
                  <a:schemeClr val="bg1"/>
                </a:solidFill>
              </a:rPr>
              <a:t>Piso</a:t>
            </a:r>
            <a:r>
              <a:rPr lang="en-GB" sz="2400" dirty="0">
                <a:solidFill>
                  <a:schemeClr val="bg1"/>
                </a:solidFill>
              </a:rPr>
              <a:t> had given him poison; and it is a fact that explorations in the floor and walls brought to light the remains of human bodies, spells, curses, leaden tablets engraved with the name </a:t>
            </a:r>
            <a:r>
              <a:rPr lang="en-GB" sz="2400" dirty="0" err="1" smtClean="0">
                <a:solidFill>
                  <a:schemeClr val="bg1"/>
                </a:solidFill>
              </a:rPr>
              <a:t>Germanicus</a:t>
            </a:r>
            <a:r>
              <a:rPr lang="en-GB" sz="2400" dirty="0" smtClean="0">
                <a:solidFill>
                  <a:schemeClr val="bg1"/>
                </a:solidFill>
              </a:rPr>
              <a:t>, </a:t>
            </a:r>
            <a:r>
              <a:rPr lang="en-GB" sz="2400" dirty="0">
                <a:solidFill>
                  <a:schemeClr val="bg1"/>
                </a:solidFill>
              </a:rPr>
              <a:t>charred and blood-smeared </a:t>
            </a:r>
            <a:r>
              <a:rPr lang="en-GB" sz="2400" dirty="0" smtClean="0">
                <a:solidFill>
                  <a:schemeClr val="bg1"/>
                </a:solidFill>
              </a:rPr>
              <a:t>ashes, </a:t>
            </a:r>
            <a:r>
              <a:rPr lang="en-GB" sz="2400" dirty="0">
                <a:solidFill>
                  <a:schemeClr val="bg1"/>
                </a:solidFill>
              </a:rPr>
              <a:t>and others of the implements of witchcraft by which it is believed the living soul can be devoted to the powers of the grave</a:t>
            </a:r>
            <a:r>
              <a:rPr lang="en-GB" sz="2400" dirty="0" smtClean="0">
                <a:solidFill>
                  <a:schemeClr val="bg1"/>
                </a:solidFill>
              </a:rPr>
              <a:t>.” – </a:t>
            </a:r>
            <a:r>
              <a:rPr lang="en-GB" sz="2400" b="1" dirty="0" smtClean="0">
                <a:solidFill>
                  <a:schemeClr val="bg1"/>
                </a:solidFill>
              </a:rPr>
              <a:t>Tacitus </a:t>
            </a:r>
            <a:r>
              <a:rPr lang="en-GB" sz="2400" b="1" i="1" dirty="0" smtClean="0">
                <a:solidFill>
                  <a:schemeClr val="bg1"/>
                </a:solidFill>
              </a:rPr>
              <a:t>Annals </a:t>
            </a:r>
            <a:r>
              <a:rPr lang="en-GB" sz="2400" b="1" dirty="0" smtClean="0">
                <a:solidFill>
                  <a:schemeClr val="bg1"/>
                </a:solidFill>
              </a:rPr>
              <a:t>2.69</a:t>
            </a:r>
            <a:r>
              <a:rPr lang="en-GB" sz="2400" dirty="0" smtClean="0">
                <a:solidFill>
                  <a:schemeClr val="bg1"/>
                </a:solidFill>
              </a:rPr>
              <a:t>.</a:t>
            </a:r>
            <a:endParaRPr lang="en-GB" sz="2400" dirty="0">
              <a:solidFill>
                <a:schemeClr val="bg1"/>
              </a:solidFill>
            </a:endParaRPr>
          </a:p>
        </p:txBody>
      </p:sp>
    </p:spTree>
    <p:extLst>
      <p:ext uri="{BB962C8B-B14F-4D97-AF65-F5344CB8AC3E}">
        <p14:creationId xmlns:p14="http://schemas.microsoft.com/office/powerpoint/2010/main" val="1437916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Bibliography</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solidFill>
                  <a:schemeClr val="bg1"/>
                </a:solidFill>
              </a:rPr>
              <a:t>Beard, M., North, J., and Price, S. 1998</a:t>
            </a:r>
            <a:r>
              <a:rPr lang="en-GB" dirty="0">
                <a:solidFill>
                  <a:schemeClr val="bg1"/>
                </a:solidFill>
              </a:rPr>
              <a:t>:</a:t>
            </a:r>
            <a:r>
              <a:rPr lang="en-GB" dirty="0" smtClean="0">
                <a:solidFill>
                  <a:schemeClr val="bg1"/>
                </a:solidFill>
              </a:rPr>
              <a:t> </a:t>
            </a:r>
            <a:r>
              <a:rPr lang="en-GB" i="1" dirty="0" smtClean="0">
                <a:solidFill>
                  <a:schemeClr val="bg1"/>
                </a:solidFill>
              </a:rPr>
              <a:t>Religions of Rome, 2 volumes. </a:t>
            </a:r>
            <a:r>
              <a:rPr lang="en-GB" dirty="0" smtClean="0">
                <a:solidFill>
                  <a:schemeClr val="bg1"/>
                </a:solidFill>
              </a:rPr>
              <a:t>Cambridge: Cambridge University Press</a:t>
            </a:r>
            <a:r>
              <a:rPr lang="en-GB" i="1" dirty="0" smtClean="0">
                <a:solidFill>
                  <a:schemeClr val="bg1"/>
                </a:solidFill>
              </a:rPr>
              <a:t>. </a:t>
            </a:r>
          </a:p>
          <a:p>
            <a:endParaRPr lang="en-GB" i="1" dirty="0">
              <a:solidFill>
                <a:schemeClr val="bg1"/>
              </a:solidFill>
            </a:endParaRPr>
          </a:p>
          <a:p>
            <a:r>
              <a:rPr lang="en-GB" dirty="0" smtClean="0">
                <a:solidFill>
                  <a:schemeClr val="bg1"/>
                </a:solidFill>
              </a:rPr>
              <a:t>Dowden, K. 2007: </a:t>
            </a:r>
            <a:r>
              <a:rPr lang="en-GB" i="1" dirty="0" smtClean="0">
                <a:solidFill>
                  <a:schemeClr val="bg1"/>
                </a:solidFill>
              </a:rPr>
              <a:t>Religion and the Romans</a:t>
            </a:r>
            <a:r>
              <a:rPr lang="en-GB" dirty="0" smtClean="0">
                <a:solidFill>
                  <a:schemeClr val="bg1"/>
                </a:solidFill>
              </a:rPr>
              <a:t>. London: Bristol Classical Press. </a:t>
            </a:r>
          </a:p>
          <a:p>
            <a:endParaRPr lang="en-GB" dirty="0">
              <a:solidFill>
                <a:schemeClr val="bg1"/>
              </a:solidFill>
            </a:endParaRPr>
          </a:p>
          <a:p>
            <a:r>
              <a:rPr lang="en-GB" dirty="0">
                <a:solidFill>
                  <a:schemeClr val="bg1"/>
                </a:solidFill>
              </a:rPr>
              <a:t>North, J. </a:t>
            </a:r>
            <a:r>
              <a:rPr lang="en-GB" dirty="0" smtClean="0">
                <a:solidFill>
                  <a:schemeClr val="bg1"/>
                </a:solidFill>
              </a:rPr>
              <a:t>1986: </a:t>
            </a:r>
            <a:r>
              <a:rPr lang="en-GB" dirty="0">
                <a:solidFill>
                  <a:schemeClr val="bg1"/>
                </a:solidFill>
              </a:rPr>
              <a:t>‘Religion and politics, from Republic to Empire’, </a:t>
            </a:r>
            <a:r>
              <a:rPr lang="en-GB" i="1" dirty="0">
                <a:solidFill>
                  <a:schemeClr val="bg1"/>
                </a:solidFill>
              </a:rPr>
              <a:t>Journal of Roman Studies </a:t>
            </a:r>
            <a:r>
              <a:rPr lang="en-GB" dirty="0">
                <a:solidFill>
                  <a:schemeClr val="bg1"/>
                </a:solidFill>
              </a:rPr>
              <a:t>76</a:t>
            </a:r>
            <a:r>
              <a:rPr lang="en-GB" i="1" dirty="0">
                <a:solidFill>
                  <a:schemeClr val="bg1"/>
                </a:solidFill>
              </a:rPr>
              <a:t>: </a:t>
            </a:r>
            <a:r>
              <a:rPr lang="en-GB" dirty="0">
                <a:solidFill>
                  <a:schemeClr val="bg1"/>
                </a:solidFill>
              </a:rPr>
              <a:t>251-258. </a:t>
            </a:r>
          </a:p>
          <a:p>
            <a:endParaRPr lang="en-GB" dirty="0" smtClean="0">
              <a:solidFill>
                <a:schemeClr val="bg1"/>
              </a:solidFill>
            </a:endParaRPr>
          </a:p>
          <a:p>
            <a:endParaRPr lang="en-GB" dirty="0"/>
          </a:p>
        </p:txBody>
      </p:sp>
    </p:spTree>
    <p:extLst>
      <p:ext uri="{BB962C8B-B14F-4D97-AF65-F5344CB8AC3E}">
        <p14:creationId xmlns:p14="http://schemas.microsoft.com/office/powerpoint/2010/main" val="19640795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TotalTime>
  <Words>1957</Words>
  <Application>Microsoft Office PowerPoint</Application>
  <PresentationFormat>On-screen Show (4:3)</PresentationFormat>
  <Paragraphs>102</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Book Antiqua</vt:lpstr>
      <vt:lpstr>Lucida Sans</vt:lpstr>
      <vt:lpstr>Wingdings</vt:lpstr>
      <vt:lpstr>Wingdings 2</vt:lpstr>
      <vt:lpstr>Wingdings 3</vt:lpstr>
      <vt:lpstr>Apex</vt:lpstr>
      <vt:lpstr>Athens and Rome: Life and Culture in Classical Antiquity</vt:lpstr>
      <vt:lpstr>Roman Pantheon</vt:lpstr>
      <vt:lpstr>State Cults</vt:lpstr>
      <vt:lpstr>The Capitoline Temple and Temple of Vesta</vt:lpstr>
      <vt:lpstr>The Imperial Cult</vt:lpstr>
      <vt:lpstr>Priesthoods and Rituals</vt:lpstr>
      <vt:lpstr>PowerPoint Presentation</vt:lpstr>
      <vt:lpstr>The Flamen Dialis</vt:lpstr>
      <vt:lpstr>Rituals, Procedure and Politics</vt:lpstr>
      <vt:lpstr>Incorporating  New Cults</vt:lpstr>
      <vt:lpstr>PowerPoint Presentation</vt:lpstr>
      <vt:lpstr>PowerPoint Presentation</vt:lpstr>
      <vt:lpstr>Conservatism?</vt:lpstr>
      <vt:lpstr>Suppressing Foreign Cults</vt:lpstr>
      <vt:lpstr>PowerPoint Presentation</vt:lpstr>
      <vt:lpstr>Cult of Isis</vt:lpstr>
      <vt:lpstr>Superstitio and Magic</vt:lpstr>
      <vt:lpstr>PowerPoint Presentation</vt:lpstr>
      <vt:lpstr>PowerPoint Presentation</vt:lpstr>
      <vt:lpstr>Nefarious Magic</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Matt</dc:creator>
  <cp:lastModifiedBy>Matt</cp:lastModifiedBy>
  <cp:revision>59</cp:revision>
  <dcterms:created xsi:type="dcterms:W3CDTF">2014-02-24T15:30:44Z</dcterms:created>
  <dcterms:modified xsi:type="dcterms:W3CDTF">2018-02-21T11:03:39Z</dcterms:modified>
</cp:coreProperties>
</file>