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310" r:id="rId4"/>
    <p:sldId id="311" r:id="rId5"/>
    <p:sldId id="303" r:id="rId6"/>
    <p:sldId id="304" r:id="rId7"/>
    <p:sldId id="302" r:id="rId8"/>
    <p:sldId id="260" r:id="rId9"/>
    <p:sldId id="261" r:id="rId10"/>
    <p:sldId id="262" r:id="rId11"/>
    <p:sldId id="263" r:id="rId12"/>
    <p:sldId id="308" r:id="rId13"/>
    <p:sldId id="266" r:id="rId14"/>
    <p:sldId id="307" r:id="rId15"/>
    <p:sldId id="309" r:id="rId16"/>
    <p:sldId id="305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75"/>
    <p:restoredTop sz="94643"/>
  </p:normalViewPr>
  <p:slideViewPr>
    <p:cSldViewPr snapToGrid="0" snapToObjects="1">
      <p:cViewPr>
        <p:scale>
          <a:sx n="94" d="100"/>
          <a:sy n="94" d="100"/>
        </p:scale>
        <p:origin x="148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3/20/17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3/20/17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3/20/17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3/20/17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3/20/17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600"/>
            </a:lvl6pPr>
            <a:lvl7pPr marL="2055813" indent="-344488">
              <a:defRPr sz="1600"/>
            </a:lvl7pPr>
            <a:lvl8pPr marL="2055813" indent="-344488">
              <a:defRPr sz="1600"/>
            </a:lvl8pPr>
            <a:lvl9pPr marL="2055813" indent="-344488"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600"/>
            </a:lvl6pPr>
            <a:lvl7pPr marL="2055813" indent="-344488">
              <a:defRPr sz="1600"/>
            </a:lvl7pPr>
            <a:lvl8pPr marL="2055813" indent="-344488">
              <a:defRPr sz="1600"/>
            </a:lvl8pPr>
            <a:lvl9pPr marL="2055813" indent="-344488"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3/20/17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3/20/17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3/20/17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2000"/>
            </a:lvl6pPr>
            <a:lvl7pPr marL="2055813" indent="-344488">
              <a:defRPr sz="2000"/>
            </a:lvl7pPr>
            <a:lvl8pPr marL="2055813" indent="-344488">
              <a:defRPr sz="2000"/>
            </a:lvl8pPr>
            <a:lvl9pPr marL="2055813" indent="-344488">
              <a:defRPr sz="20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3/20/17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3/20/17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3/20/17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3/20/17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70FAA508-F0CD-46EA-95FB-26B559A0B5D9}" type="datetimeFigureOut">
              <a:rPr lang="en-US" smtClean="0"/>
              <a:t>3/20/17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3/20/17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AA508-F0CD-46EA-95FB-26B559A0B5D9}" type="datetimeFigureOut">
              <a:rPr lang="en-US" smtClean="0"/>
              <a:t>3/20/17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 level</a:t>
            </a:r>
          </a:p>
          <a:p>
            <a:pPr lvl="6"/>
            <a:r>
              <a:rPr lang="en-US" dirty="0" smtClean="0"/>
              <a:t>Seventh level</a:t>
            </a:r>
          </a:p>
          <a:p>
            <a:pPr lvl="7"/>
            <a:r>
              <a:rPr lang="en-US" dirty="0" smtClean="0"/>
              <a:t>Eighth level</a:t>
            </a:r>
          </a:p>
          <a:p>
            <a:pPr lvl="8"/>
            <a:r>
              <a:rPr lang="en-US" dirty="0" smtClean="0"/>
              <a:t>Ninth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0FAA508-F0CD-46EA-95FB-26B559A0B5D9}" type="datetimeFigureOut">
              <a:rPr lang="en-US" smtClean="0"/>
              <a:t>3/20/17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A822907-8A9D-4F6B-98F6-913902AD56B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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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692811"/>
            <a:ext cx="8915400" cy="2342332"/>
          </a:xfrm>
        </p:spPr>
        <p:txBody>
          <a:bodyPr>
            <a:normAutofit/>
          </a:bodyPr>
          <a:lstStyle/>
          <a:p>
            <a:r>
              <a:rPr lang="en-US" dirty="0" smtClean="0"/>
              <a:t>Assessing Health &amp; Functional Fitness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600" dirty="0" smtClean="0"/>
              <a:t>MUSCULAR STRENGTH ASSESSMENT AND PULLING IT TOGETHER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4045049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NZ" altLang="x-none" dirty="0" smtClean="0"/>
              <a:t>Why Strengthen?</a:t>
            </a:r>
            <a:endParaRPr lang="en-GB" altLang="x-none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4424" y="2142699"/>
            <a:ext cx="7610476" cy="4544703"/>
          </a:xfrm>
        </p:spPr>
        <p:txBody>
          <a:bodyPr>
            <a:normAutofit fontScale="92500" lnSpcReduction="20000"/>
          </a:bodyPr>
          <a:lstStyle/>
          <a:p>
            <a:r>
              <a:rPr lang="en-GB" altLang="x-none" sz="2800" dirty="0" smtClean="0"/>
              <a:t>Crucial for ADLs and Function</a:t>
            </a:r>
            <a:endParaRPr lang="en-GB" altLang="x-none" sz="2800" dirty="0" smtClean="0"/>
          </a:p>
          <a:p>
            <a:r>
              <a:rPr lang="en-GB" altLang="x-none" sz="2800" dirty="0" smtClean="0"/>
              <a:t>Improves confidence</a:t>
            </a:r>
            <a:endParaRPr lang="en-GB" altLang="x-none" sz="2800" dirty="0"/>
          </a:p>
          <a:p>
            <a:r>
              <a:rPr lang="en-GB" altLang="x-none" sz="2800" dirty="0" smtClean="0"/>
              <a:t>Promotes stability</a:t>
            </a:r>
            <a:endParaRPr lang="en-GB" altLang="x-none" sz="2800" dirty="0" smtClean="0"/>
          </a:p>
          <a:p>
            <a:r>
              <a:rPr lang="en-GB" altLang="x-none" sz="2800" dirty="0" smtClean="0"/>
              <a:t>Increases and maintains muscle mass</a:t>
            </a:r>
          </a:p>
          <a:p>
            <a:r>
              <a:rPr lang="en-GB" altLang="x-none" sz="2600" dirty="0" smtClean="0"/>
              <a:t>Promotes psychological well-being</a:t>
            </a:r>
          </a:p>
          <a:p>
            <a:r>
              <a:rPr lang="en-GB" altLang="x-none" sz="2600" dirty="0" smtClean="0"/>
              <a:t>Reduced BMR</a:t>
            </a:r>
          </a:p>
          <a:p>
            <a:r>
              <a:rPr lang="en-GB" altLang="x-none" sz="2600" dirty="0" smtClean="0"/>
              <a:t>Reduced injury risk / osteoporosis</a:t>
            </a:r>
          </a:p>
          <a:p>
            <a:r>
              <a:rPr lang="en-GB" altLang="x-none" sz="2600" dirty="0" smtClean="0"/>
              <a:t>Weight Management</a:t>
            </a:r>
          </a:p>
        </p:txBody>
      </p:sp>
    </p:spTree>
    <p:extLst>
      <p:ext uri="{BB962C8B-B14F-4D97-AF65-F5344CB8AC3E}">
        <p14:creationId xmlns:p14="http://schemas.microsoft.com/office/powerpoint/2010/main" val="1710436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NZ" altLang="x-none" dirty="0" smtClean="0"/>
              <a:t>Critical </a:t>
            </a:r>
            <a:r>
              <a:rPr lang="en-NZ" altLang="x-none" dirty="0" err="1" smtClean="0"/>
              <a:t>Questionning</a:t>
            </a:r>
            <a:r>
              <a:rPr lang="en-NZ" altLang="x-none" dirty="0" smtClean="0"/>
              <a:t>?</a:t>
            </a:r>
            <a:endParaRPr lang="en-GB" altLang="x-none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1668" y="2183642"/>
            <a:ext cx="7610476" cy="4544703"/>
          </a:xfrm>
        </p:spPr>
        <p:txBody>
          <a:bodyPr>
            <a:normAutofit/>
          </a:bodyPr>
          <a:lstStyle/>
          <a:p>
            <a:r>
              <a:rPr lang="en-US" altLang="x-none" sz="2800" dirty="0"/>
              <a:t>What role should strength training have in a fitness program?</a:t>
            </a:r>
          </a:p>
          <a:p>
            <a:r>
              <a:rPr lang="en-US" altLang="x-none" sz="2800" dirty="0"/>
              <a:t>Should people be motivated for the health fitness benefits or should they participate to enhance their body image?</a:t>
            </a:r>
            <a:endParaRPr lang="en-US" altLang="x-none" sz="2800" dirty="0"/>
          </a:p>
        </p:txBody>
      </p:sp>
    </p:spTree>
    <p:extLst>
      <p:ext uri="{BB962C8B-B14F-4D97-AF65-F5344CB8AC3E}">
        <p14:creationId xmlns:p14="http://schemas.microsoft.com/office/powerpoint/2010/main" val="1509084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NZ" altLang="x-none" dirty="0" smtClean="0"/>
              <a:t>Types of Muscular Testing</a:t>
            </a:r>
            <a:endParaRPr lang="en-GB" altLang="x-none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4424" y="2142699"/>
            <a:ext cx="7610476" cy="4544703"/>
          </a:xfrm>
        </p:spPr>
        <p:txBody>
          <a:bodyPr>
            <a:normAutofit fontScale="77500" lnSpcReduction="20000"/>
          </a:bodyPr>
          <a:lstStyle/>
          <a:p>
            <a:r>
              <a:rPr lang="en-GB" altLang="x-none" sz="2800" dirty="0" smtClean="0"/>
              <a:t>Isometric</a:t>
            </a:r>
          </a:p>
          <a:p>
            <a:pPr lvl="1"/>
            <a:r>
              <a:rPr lang="en-GB" altLang="x-none" sz="2600" dirty="0" smtClean="0"/>
              <a:t>Manual Muscle Testing</a:t>
            </a:r>
          </a:p>
          <a:p>
            <a:pPr lvl="1"/>
            <a:r>
              <a:rPr lang="en-GB" altLang="x-none" sz="2600" dirty="0" smtClean="0"/>
              <a:t>Dynamometer</a:t>
            </a:r>
            <a:endParaRPr lang="en-GB" altLang="x-none" sz="2600" dirty="0" smtClean="0"/>
          </a:p>
          <a:p>
            <a:pPr lvl="1"/>
            <a:r>
              <a:rPr lang="en-GB" altLang="x-none" sz="2600" dirty="0" smtClean="0"/>
              <a:t>Force Plates</a:t>
            </a:r>
          </a:p>
          <a:p>
            <a:pPr lvl="1"/>
            <a:r>
              <a:rPr lang="en-GB" altLang="x-none" sz="2600" dirty="0" smtClean="0"/>
              <a:t>Muscular Endurance (Wall sit, Plank)</a:t>
            </a:r>
          </a:p>
          <a:p>
            <a:pPr lvl="1"/>
            <a:r>
              <a:rPr lang="en-GB" altLang="x-none" sz="2600" dirty="0" smtClean="0"/>
              <a:t>Cable </a:t>
            </a:r>
            <a:r>
              <a:rPr lang="en-GB" altLang="x-none" sz="2600" dirty="0" err="1" smtClean="0"/>
              <a:t>tensiometer</a:t>
            </a:r>
            <a:endParaRPr lang="en-GB" altLang="x-none" sz="2600" dirty="0"/>
          </a:p>
          <a:p>
            <a:r>
              <a:rPr lang="en-GB" altLang="x-none" sz="2800" dirty="0" smtClean="0"/>
              <a:t>Isokinetic </a:t>
            </a:r>
            <a:endParaRPr lang="en-GB" altLang="x-none" sz="2800" dirty="0"/>
          </a:p>
          <a:p>
            <a:r>
              <a:rPr lang="en-GB" altLang="x-none" sz="2800" dirty="0" err="1" smtClean="0"/>
              <a:t>Isoinertinal</a:t>
            </a:r>
            <a:r>
              <a:rPr lang="en-GB" altLang="x-none" sz="2800" dirty="0" smtClean="0"/>
              <a:t> Tests</a:t>
            </a:r>
          </a:p>
          <a:p>
            <a:pPr lvl="1"/>
            <a:r>
              <a:rPr lang="en-GB" altLang="x-none" sz="2600" dirty="0" smtClean="0"/>
              <a:t>1-10RM</a:t>
            </a:r>
          </a:p>
          <a:p>
            <a:pPr lvl="1"/>
            <a:r>
              <a:rPr lang="en-GB" altLang="x-none" sz="2600" dirty="0" err="1" smtClean="0"/>
              <a:t>Tendo</a:t>
            </a:r>
            <a:r>
              <a:rPr lang="en-GB" altLang="x-none" sz="2600" dirty="0" smtClean="0"/>
              <a:t> Units</a:t>
            </a:r>
            <a:endParaRPr lang="en-GB" altLang="x-none" sz="2600" dirty="0"/>
          </a:p>
          <a:p>
            <a:r>
              <a:rPr lang="en-GB" altLang="x-none" sz="2800" dirty="0" smtClean="0"/>
              <a:t>Ballistic Tests</a:t>
            </a:r>
          </a:p>
          <a:p>
            <a:pPr lvl="1"/>
            <a:r>
              <a:rPr lang="en-GB" altLang="x-none" sz="2600" dirty="0" smtClean="0"/>
              <a:t>CMJ</a:t>
            </a:r>
            <a:endParaRPr lang="en-GB" altLang="x-none" sz="2600" dirty="0"/>
          </a:p>
        </p:txBody>
      </p:sp>
    </p:spTree>
    <p:extLst>
      <p:ext uri="{BB962C8B-B14F-4D97-AF65-F5344CB8AC3E}">
        <p14:creationId xmlns:p14="http://schemas.microsoft.com/office/powerpoint/2010/main" val="791429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Standardisation</a:t>
            </a:r>
            <a:r>
              <a:rPr lang="en-US" dirty="0" smtClean="0"/>
              <a:t> of Testing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Maintain proper technique</a:t>
            </a:r>
          </a:p>
          <a:p>
            <a:r>
              <a:rPr lang="en-US" dirty="0" smtClean="0"/>
              <a:t>Consistent repetition duration or movement speed</a:t>
            </a:r>
          </a:p>
          <a:p>
            <a:r>
              <a:rPr lang="en-US" dirty="0" smtClean="0"/>
              <a:t>Full ROM	</a:t>
            </a:r>
          </a:p>
          <a:p>
            <a:r>
              <a:rPr lang="en-US" dirty="0" smtClean="0"/>
              <a:t>Use of Spotters</a:t>
            </a:r>
          </a:p>
          <a:p>
            <a:r>
              <a:rPr lang="en-US" dirty="0" smtClean="0"/>
              <a:t>Equipment </a:t>
            </a:r>
            <a:r>
              <a:rPr lang="en-US" dirty="0" err="1" smtClean="0"/>
              <a:t>familiarisation</a:t>
            </a:r>
            <a:endParaRPr lang="en-US" dirty="0" smtClean="0"/>
          </a:p>
          <a:p>
            <a:r>
              <a:rPr lang="en-US" dirty="0" smtClean="0"/>
              <a:t>Proper Warm-up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4200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Grip Strength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9582" y="2158833"/>
            <a:ext cx="7610476" cy="4419387"/>
          </a:xfrm>
        </p:spPr>
        <p:txBody>
          <a:bodyPr>
            <a:normAutofit/>
          </a:bodyPr>
          <a:lstStyle/>
          <a:p>
            <a:r>
              <a:rPr lang="en-US" dirty="0" smtClean="0"/>
              <a:t>Correlation to total body strength</a:t>
            </a:r>
          </a:p>
          <a:p>
            <a:r>
              <a:rPr lang="en-US" dirty="0" smtClean="0"/>
              <a:t>Link to cognitive decline in elderly</a:t>
            </a:r>
          </a:p>
          <a:p>
            <a:r>
              <a:rPr lang="en-US" dirty="0" smtClean="0"/>
              <a:t>Increased dependency in ADLs</a:t>
            </a:r>
          </a:p>
          <a:p>
            <a:r>
              <a:rPr lang="en-US" dirty="0" smtClean="0"/>
              <a:t>Lack of Specificity	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7033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73457"/>
            <a:ext cx="8913813" cy="1164799"/>
          </a:xfrm>
        </p:spPr>
        <p:txBody>
          <a:bodyPr>
            <a:normAutofit/>
          </a:bodyPr>
          <a:lstStyle/>
          <a:p>
            <a:r>
              <a:rPr lang="en-US" dirty="0" smtClean="0"/>
              <a:t>Leg-Back Dynamometer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Link to total body strength</a:t>
            </a:r>
          </a:p>
          <a:p>
            <a:r>
              <a:rPr lang="en-US" dirty="0" smtClean="0"/>
              <a:t>Correlates to back squat and power clean</a:t>
            </a:r>
          </a:p>
          <a:p>
            <a:r>
              <a:rPr lang="en-US" dirty="0" smtClean="0"/>
              <a:t>Easy to perform (i.e. reduced </a:t>
            </a:r>
            <a:r>
              <a:rPr lang="en-US" dirty="0" err="1" smtClean="0"/>
              <a:t>familiarisation</a:t>
            </a:r>
            <a:r>
              <a:rPr lang="en-US" dirty="0" smtClean="0"/>
              <a:t> needed)</a:t>
            </a:r>
            <a:endParaRPr lang="en-US" dirty="0"/>
          </a:p>
          <a:p>
            <a:r>
              <a:rPr lang="en-US" dirty="0" smtClean="0"/>
              <a:t>Sometimes uses in conjunction with force plates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8757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x-none" dirty="0" smtClean="0"/>
              <a:t>Isokinetic Testing</a:t>
            </a:r>
            <a:endParaRPr lang="en-GB" altLang="x-none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x-none" dirty="0" smtClean="0"/>
              <a:t>Highly accurate</a:t>
            </a:r>
          </a:p>
          <a:p>
            <a:r>
              <a:rPr lang="en-GB" altLang="x-none" dirty="0" smtClean="0"/>
              <a:t>Determines possible </a:t>
            </a:r>
            <a:r>
              <a:rPr lang="en-GB" altLang="x-none" dirty="0" err="1" smtClean="0"/>
              <a:t>assymmetries</a:t>
            </a:r>
            <a:endParaRPr lang="en-GB" altLang="x-none" dirty="0" smtClean="0"/>
          </a:p>
          <a:p>
            <a:pPr lvl="1"/>
            <a:r>
              <a:rPr lang="en-GB" altLang="x-none" dirty="0" smtClean="0"/>
              <a:t>Left v Right</a:t>
            </a:r>
          </a:p>
          <a:p>
            <a:pPr lvl="1"/>
            <a:r>
              <a:rPr lang="en-GB" altLang="x-none" dirty="0" smtClean="0"/>
              <a:t>Agonist v Antagonist</a:t>
            </a:r>
            <a:endParaRPr lang="en-GB" altLang="x-none" dirty="0"/>
          </a:p>
          <a:p>
            <a:r>
              <a:rPr lang="en-GB" altLang="x-none" dirty="0" smtClean="0"/>
              <a:t>Hamstring : Quads ratio (Consensus? 0.6 Nominal figure)</a:t>
            </a:r>
            <a:endParaRPr lang="en-GB" altLang="x-none" dirty="0"/>
          </a:p>
          <a:p>
            <a:r>
              <a:rPr lang="en-GB" altLang="x-none" dirty="0" smtClean="0"/>
              <a:t>Functional?</a:t>
            </a:r>
            <a:endParaRPr lang="en-GB" altLang="x-none" dirty="0"/>
          </a:p>
        </p:txBody>
      </p:sp>
    </p:spTree>
    <p:extLst>
      <p:ext uri="{BB962C8B-B14F-4D97-AF65-F5344CB8AC3E}">
        <p14:creationId xmlns:p14="http://schemas.microsoft.com/office/powerpoint/2010/main" val="1096929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x-none" dirty="0" smtClean="0"/>
              <a:t>Repetition Maximum (RM) Testing</a:t>
            </a:r>
            <a:endParaRPr lang="en-GB" altLang="x-none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60060" y="2169994"/>
            <a:ext cx="7564840" cy="4688006"/>
          </a:xfrm>
        </p:spPr>
        <p:txBody>
          <a:bodyPr>
            <a:normAutofit/>
          </a:bodyPr>
          <a:lstStyle/>
          <a:p>
            <a:r>
              <a:rPr lang="en-GB" altLang="x-none" dirty="0" smtClean="0"/>
              <a:t>Calculations can be made in relation to 1RM dependent on the 1-10RM achieved.</a:t>
            </a:r>
          </a:p>
          <a:p>
            <a:pPr lvl="1"/>
            <a:r>
              <a:rPr lang="en-GB" altLang="x-none" dirty="0" smtClean="0"/>
              <a:t>Free Weights</a:t>
            </a:r>
          </a:p>
          <a:p>
            <a:pPr lvl="1"/>
            <a:r>
              <a:rPr lang="en-GB" altLang="x-none" dirty="0" smtClean="0"/>
              <a:t>Smith Machine</a:t>
            </a:r>
          </a:p>
          <a:p>
            <a:pPr lvl="1"/>
            <a:r>
              <a:rPr lang="en-GB" altLang="x-none" dirty="0" smtClean="0"/>
              <a:t>Machine weights</a:t>
            </a:r>
          </a:p>
          <a:p>
            <a:r>
              <a:rPr lang="en-GB" altLang="x-none" dirty="0" smtClean="0"/>
              <a:t>Can be used to determine:</a:t>
            </a:r>
          </a:p>
          <a:p>
            <a:pPr lvl="1"/>
            <a:r>
              <a:rPr lang="en-GB" altLang="x-none" dirty="0" smtClean="0"/>
              <a:t>Bench Press V Bench Pull</a:t>
            </a:r>
            <a:endParaRPr lang="en-GB" altLang="x-none" dirty="0"/>
          </a:p>
          <a:p>
            <a:r>
              <a:rPr lang="en-GB" altLang="x-none" dirty="0" smtClean="0"/>
              <a:t>Issues:</a:t>
            </a:r>
          </a:p>
          <a:p>
            <a:pPr lvl="1"/>
            <a:r>
              <a:rPr lang="en-GB" altLang="x-none" dirty="0" smtClean="0"/>
              <a:t>Potential for injury</a:t>
            </a:r>
            <a:endParaRPr lang="en-GB" altLang="x-none" dirty="0"/>
          </a:p>
          <a:p>
            <a:pPr lvl="1"/>
            <a:r>
              <a:rPr lang="en-GB" altLang="x-none" dirty="0" smtClean="0"/>
              <a:t>Multiple repetition testing only provides estimate of strength</a:t>
            </a:r>
          </a:p>
          <a:p>
            <a:pPr lvl="1"/>
            <a:r>
              <a:rPr lang="en-GB" altLang="x-none" dirty="0" smtClean="0"/>
              <a:t>Requires educated estimates of weights;  inexperienced testers</a:t>
            </a:r>
          </a:p>
        </p:txBody>
      </p:sp>
    </p:spTree>
    <p:extLst>
      <p:ext uri="{BB962C8B-B14F-4D97-AF65-F5344CB8AC3E}">
        <p14:creationId xmlns:p14="http://schemas.microsoft.com/office/powerpoint/2010/main" val="2102531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x-none" dirty="0" smtClean="0"/>
              <a:t>Multi-stage sit-up test</a:t>
            </a:r>
            <a:endParaRPr lang="en-GB" altLang="x-none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4424" y="2595562"/>
            <a:ext cx="7610476" cy="1239459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x-none" dirty="0" smtClean="0"/>
              <a:t>Test for hip flexor and abdominal strength</a:t>
            </a:r>
          </a:p>
          <a:p>
            <a:pPr>
              <a:lnSpc>
                <a:spcPct val="90000"/>
              </a:lnSpc>
            </a:pPr>
            <a:r>
              <a:rPr lang="en-GB" altLang="x-none" dirty="0" smtClean="0"/>
              <a:t>Arm and hand modifications</a:t>
            </a:r>
          </a:p>
        </p:txBody>
      </p:sp>
    </p:spTree>
    <p:extLst>
      <p:ext uri="{BB962C8B-B14F-4D97-AF65-F5344CB8AC3E}">
        <p14:creationId xmlns:p14="http://schemas.microsoft.com/office/powerpoint/2010/main" val="398551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x-none" dirty="0" smtClean="0"/>
              <a:t>Power Based Tests</a:t>
            </a:r>
            <a:endParaRPr lang="en-GB" altLang="x-none" dirty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x-none" dirty="0" smtClean="0"/>
              <a:t>Bench Throw</a:t>
            </a:r>
            <a:endParaRPr lang="en-GB" altLang="x-none" dirty="0"/>
          </a:p>
          <a:p>
            <a:r>
              <a:rPr lang="en-GB" altLang="x-none" dirty="0" smtClean="0"/>
              <a:t>Reactive Strength</a:t>
            </a:r>
          </a:p>
          <a:p>
            <a:r>
              <a:rPr lang="en-GB" altLang="x-none" dirty="0" smtClean="0"/>
              <a:t>Countermovement vertical jump test</a:t>
            </a:r>
          </a:p>
          <a:p>
            <a:r>
              <a:rPr lang="en-GB" altLang="x-none" dirty="0" smtClean="0"/>
              <a:t>Vertical jump and reach test</a:t>
            </a:r>
          </a:p>
          <a:p>
            <a:r>
              <a:rPr lang="en-GB" altLang="x-none" dirty="0" smtClean="0"/>
              <a:t>Standing long jumps</a:t>
            </a:r>
          </a:p>
        </p:txBody>
      </p:sp>
    </p:spTree>
    <p:extLst>
      <p:ext uri="{BB962C8B-B14F-4D97-AF65-F5344CB8AC3E}">
        <p14:creationId xmlns:p14="http://schemas.microsoft.com/office/powerpoint/2010/main" val="446002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x-none" dirty="0" smtClean="0"/>
              <a:t>Strength Endurance Tests</a:t>
            </a:r>
            <a:endParaRPr lang="en-GB" altLang="x-none" dirty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4424" y="2595563"/>
            <a:ext cx="7610476" cy="1430528"/>
          </a:xfrm>
        </p:spPr>
        <p:txBody>
          <a:bodyPr/>
          <a:lstStyle/>
          <a:p>
            <a:r>
              <a:rPr lang="en-GB" altLang="x-none" dirty="0" smtClean="0"/>
              <a:t>Push Ups </a:t>
            </a:r>
            <a:endParaRPr lang="en-GB" altLang="x-none" dirty="0"/>
          </a:p>
          <a:p>
            <a:r>
              <a:rPr lang="en-GB" altLang="x-none" dirty="0" smtClean="0"/>
              <a:t>Curl Ups</a:t>
            </a:r>
          </a:p>
        </p:txBody>
      </p:sp>
    </p:spTree>
    <p:extLst>
      <p:ext uri="{BB962C8B-B14F-4D97-AF65-F5344CB8AC3E}">
        <p14:creationId xmlns:p14="http://schemas.microsoft.com/office/powerpoint/2010/main" val="804759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x-none" dirty="0" smtClean="0"/>
              <a:t>Writing a Report</a:t>
            </a:r>
            <a:endParaRPr lang="en-GB" altLang="x-none" dirty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x-none" dirty="0" smtClean="0"/>
              <a:t>Introduction</a:t>
            </a:r>
          </a:p>
          <a:p>
            <a:pPr lvl="1"/>
            <a:r>
              <a:rPr lang="en-GB" altLang="x-none" dirty="0" smtClean="0"/>
              <a:t>Summary and Recommendations</a:t>
            </a:r>
            <a:endParaRPr lang="en-GB" altLang="x-none" dirty="0"/>
          </a:p>
          <a:p>
            <a:pPr lvl="1"/>
            <a:endParaRPr lang="en-GB" altLang="x-none" dirty="0"/>
          </a:p>
          <a:p>
            <a:r>
              <a:rPr lang="en-GB" altLang="x-none" dirty="0" smtClean="0"/>
              <a:t>Role of exercise and lifestyle choices in health</a:t>
            </a:r>
          </a:p>
          <a:p>
            <a:r>
              <a:rPr lang="en-GB" altLang="x-none" dirty="0" smtClean="0"/>
              <a:t>Review of each test (inclusive of norm data)</a:t>
            </a:r>
          </a:p>
          <a:p>
            <a:r>
              <a:rPr lang="en-GB" altLang="x-none" dirty="0" smtClean="0"/>
              <a:t>Overall evaluation of Health </a:t>
            </a:r>
          </a:p>
          <a:p>
            <a:r>
              <a:rPr lang="en-GB" altLang="x-none" dirty="0" smtClean="0"/>
              <a:t>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1881666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x-none" dirty="0" smtClean="0"/>
              <a:t>Results </a:t>
            </a:r>
            <a:endParaRPr lang="en-GB" altLang="x-none" dirty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x-none" dirty="0" smtClean="0"/>
              <a:t>Table format with recommendations</a:t>
            </a:r>
            <a:endParaRPr lang="en-GB" altLang="x-none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3664020"/>
              </p:ext>
            </p:extLst>
          </p:nvPr>
        </p:nvGraphicFramePr>
        <p:xfrm>
          <a:off x="1114424" y="3503845"/>
          <a:ext cx="60960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TEST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Result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Norm Data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Difference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Test</a:t>
                      </a:r>
                      <a:r>
                        <a:rPr lang="en-US" baseline="0" dirty="0" smtClean="0"/>
                        <a:t> 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Test 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Test 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Test 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9370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x-none" dirty="0" smtClean="0"/>
              <a:t>Results </a:t>
            </a:r>
            <a:endParaRPr lang="en-GB" altLang="x-none" dirty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x-none" dirty="0" smtClean="0"/>
              <a:t>Comparison with Normative Data</a:t>
            </a:r>
            <a:endParaRPr lang="en-GB" altLang="x-none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5035507"/>
              </p:ext>
            </p:extLst>
          </p:nvPr>
        </p:nvGraphicFramePr>
        <p:xfrm>
          <a:off x="286604" y="3503845"/>
          <a:ext cx="8627206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2458"/>
                <a:gridCol w="1232458"/>
                <a:gridCol w="1232458"/>
                <a:gridCol w="1232458"/>
                <a:gridCol w="1232458"/>
                <a:gridCol w="1232458"/>
                <a:gridCol w="1232458"/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TEST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Poor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Below Average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Average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Good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Excellent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Referral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Test</a:t>
                      </a:r>
                      <a:r>
                        <a:rPr lang="en-US" baseline="0" dirty="0" smtClean="0"/>
                        <a:t> 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Test 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Test 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Test 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5794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x-none" dirty="0" smtClean="0"/>
              <a:t>Referrals </a:t>
            </a:r>
            <a:endParaRPr lang="en-GB" altLang="x-none" dirty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x-none" dirty="0" smtClean="0"/>
              <a:t>Assessment information</a:t>
            </a:r>
          </a:p>
          <a:p>
            <a:r>
              <a:rPr lang="en-GB" altLang="x-none" dirty="0" smtClean="0"/>
              <a:t>Be objective</a:t>
            </a:r>
          </a:p>
          <a:p>
            <a:r>
              <a:rPr lang="en-GB" altLang="x-none" dirty="0" smtClean="0"/>
              <a:t>Who to </a:t>
            </a:r>
          </a:p>
          <a:p>
            <a:pPr lvl="1"/>
            <a:r>
              <a:rPr lang="en-GB" altLang="x-none" dirty="0" smtClean="0"/>
              <a:t>Dietician</a:t>
            </a:r>
          </a:p>
          <a:p>
            <a:pPr lvl="1"/>
            <a:r>
              <a:rPr lang="en-GB" altLang="x-none" dirty="0" smtClean="0"/>
              <a:t>Psychologist</a:t>
            </a:r>
          </a:p>
          <a:p>
            <a:pPr lvl="1"/>
            <a:r>
              <a:rPr lang="en-GB" altLang="x-none" dirty="0" smtClean="0"/>
              <a:t>Therapist</a:t>
            </a:r>
            <a:endParaRPr lang="en-GB" altLang="x-none" dirty="0"/>
          </a:p>
          <a:p>
            <a:pPr lvl="1"/>
            <a:r>
              <a:rPr lang="en-GB" altLang="x-none" dirty="0" smtClean="0"/>
              <a:t>GP</a:t>
            </a:r>
          </a:p>
        </p:txBody>
      </p:sp>
    </p:spTree>
    <p:extLst>
      <p:ext uri="{BB962C8B-B14F-4D97-AF65-F5344CB8AC3E}">
        <p14:creationId xmlns:p14="http://schemas.microsoft.com/office/powerpoint/2010/main" val="1025626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erception">
  <a:themeElements>
    <a:clrScheme name="Genesis">
      <a:dk1>
        <a:sysClr val="windowText" lastClr="000000"/>
      </a:dk1>
      <a:lt1>
        <a:sysClr val="window" lastClr="FFFFFF"/>
      </a:lt1>
      <a:dk2>
        <a:srgbClr val="465466"/>
      </a:dk2>
      <a:lt2>
        <a:srgbClr val="BBD7F8"/>
      </a:lt2>
      <a:accent1>
        <a:srgbClr val="80B606"/>
      </a:accent1>
      <a:accent2>
        <a:srgbClr val="E29F1D"/>
      </a:accent2>
      <a:accent3>
        <a:srgbClr val="2397E2"/>
      </a:accent3>
      <a:accent4>
        <a:srgbClr val="35ACA2"/>
      </a:accent4>
      <a:accent5>
        <a:srgbClr val="5430BB"/>
      </a:accent5>
      <a:accent6>
        <a:srgbClr val="8D34E0"/>
      </a:accent6>
      <a:hlink>
        <a:srgbClr val="00B0F0"/>
      </a:hlink>
      <a:folHlink>
        <a:srgbClr val="0070C0"/>
      </a:folHlink>
    </a:clrScheme>
    <a:fontScheme name="Perception">
      <a:majorFont>
        <a:latin typeface="Century Gothic"/>
        <a:ea typeface=""/>
        <a:cs typeface=""/>
        <a:font script="Jpan" typeface="メイリオ"/>
        <a:font script="Hans" typeface="宋体"/>
        <a:font script="Hant" typeface="新細明體"/>
      </a:majorFont>
      <a:minorFont>
        <a:latin typeface="Century Gothic"/>
        <a:ea typeface=""/>
        <a:cs typeface=""/>
        <a:font script="Jpan" typeface="メイリオ"/>
        <a:font script="Hans" typeface="宋体"/>
        <a:font script="Hant" typeface="新細明體"/>
      </a:minorFont>
    </a:fontScheme>
    <a:fmtScheme name="Perception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Perception.thmx</Template>
  <TotalTime>1213</TotalTime>
  <Words>373</Words>
  <Application>Microsoft Macintosh PowerPoint</Application>
  <PresentationFormat>On-screen Show (4:3)</PresentationFormat>
  <Paragraphs>113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Century Gothic</vt:lpstr>
      <vt:lpstr>Wingdings 2</vt:lpstr>
      <vt:lpstr>Perception</vt:lpstr>
      <vt:lpstr>Assessing Health &amp; Functional Fitness </vt:lpstr>
      <vt:lpstr>Why Strengthen?</vt:lpstr>
      <vt:lpstr>Critical Questionning?</vt:lpstr>
      <vt:lpstr>Types of Muscular Testing</vt:lpstr>
      <vt:lpstr>Standardisation of Testing</vt:lpstr>
      <vt:lpstr>Grip Strength</vt:lpstr>
      <vt:lpstr>Leg-Back Dynamometer</vt:lpstr>
      <vt:lpstr>Isokinetic Testing</vt:lpstr>
      <vt:lpstr>Repetition Maximum (RM) Testing</vt:lpstr>
      <vt:lpstr>Multi-stage sit-up test</vt:lpstr>
      <vt:lpstr>Power Based Tests</vt:lpstr>
      <vt:lpstr>Strength Endurance Tests</vt:lpstr>
      <vt:lpstr>Writing a Report</vt:lpstr>
      <vt:lpstr>Results </vt:lpstr>
      <vt:lpstr>Results </vt:lpstr>
      <vt:lpstr>Referrals </vt:lpstr>
    </vt:vector>
  </TitlesOfParts>
  <Company/>
  <LinksUpToDate>false</LinksUpToDate>
  <SharedDoc>false</SharedDoc>
  <HyperlinksChanged>false</HyperlinksChanged>
  <AppVersion>15.0031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Assessing Health &amp; Functional Fitness </dc:title>
  <dc:creator>daniel martin</dc:creator>
  <cp:lastModifiedBy>Daniel Martin</cp:lastModifiedBy>
  <cp:revision>26</cp:revision>
  <dcterms:created xsi:type="dcterms:W3CDTF">2015-12-21T23:23:13Z</dcterms:created>
  <dcterms:modified xsi:type="dcterms:W3CDTF">2017-03-20T23:18:23Z</dcterms:modified>
</cp:coreProperties>
</file>