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9"/>
  </p:notesMasterIdLst>
  <p:sldIdLst>
    <p:sldId id="652" r:id="rId4"/>
    <p:sldId id="625" r:id="rId5"/>
    <p:sldId id="626" r:id="rId6"/>
    <p:sldId id="629" r:id="rId7"/>
    <p:sldId id="628" r:id="rId8"/>
    <p:sldId id="631" r:id="rId9"/>
    <p:sldId id="632" r:id="rId10"/>
    <p:sldId id="634" r:id="rId11"/>
    <p:sldId id="651" r:id="rId12"/>
    <p:sldId id="635" r:id="rId13"/>
    <p:sldId id="636" r:id="rId14"/>
    <p:sldId id="637" r:id="rId15"/>
    <p:sldId id="638" r:id="rId16"/>
    <p:sldId id="639" r:id="rId17"/>
    <p:sldId id="640" r:id="rId18"/>
    <p:sldId id="641" r:id="rId19"/>
    <p:sldId id="642" r:id="rId20"/>
    <p:sldId id="643" r:id="rId21"/>
    <p:sldId id="644" r:id="rId22"/>
    <p:sldId id="645" r:id="rId23"/>
    <p:sldId id="646" r:id="rId24"/>
    <p:sldId id="647" r:id="rId25"/>
    <p:sldId id="648" r:id="rId26"/>
    <p:sldId id="649" r:id="rId27"/>
    <p:sldId id="650" r:id="rId28"/>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748" autoAdjust="0"/>
    <p:restoredTop sz="51332" autoAdjust="0"/>
  </p:normalViewPr>
  <p:slideViewPr>
    <p:cSldViewPr>
      <p:cViewPr varScale="1">
        <p:scale>
          <a:sx n="112" d="100"/>
          <a:sy n="112" d="100"/>
        </p:scale>
        <p:origin x="732" y="10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21/11/2025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21/11/2025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21/11/2025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21/11/2025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21/11/2025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21/11/2025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21/11/2025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21/11/2025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21/11/2025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21/11/2025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21/11/2025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21/11/2025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21/11/2025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21/11/2025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21/11/2025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21/11/2025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21/11/2025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21/11/2025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21/11/2025</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21/11/2025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21/11/2025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21/11/2025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21/11/2025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21/11/2025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21/11/2025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21/11/2025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21/11/2025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21/11/2025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21/11/2025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21/11/2025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21/11/2025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21/11/2025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21/11/2025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21/11/2025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21/11/2025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21/11/2025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21/11/2025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hyperlink" Target="https://learning.cambridgeinternational.org/classroom/pluginfile.php/219287/mod_label/intro/Writing_a_report.pdf" TargetMode="External"/><Relationship Id="rId2" Type="http://schemas.openxmlformats.org/officeDocument/2006/relationships/hyperlink" Target="https://intranet.abertay.ac.uk/students/study-skills/guides/writing/report-writing-101/"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LCLM4001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2400" b="1" dirty="0">
                <a:solidFill>
                  <a:srgbClr val="FFFF00"/>
                </a:solidFill>
                <a:effectLst>
                  <a:outerShdw blurRad="38100" dist="38100" dir="2700000" algn="tl">
                    <a:srgbClr val="000000">
                      <a:alpha val="43137"/>
                    </a:srgbClr>
                  </a:outerShdw>
                </a:effectLst>
              </a:rPr>
              <a:t>Report Writing</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21/11/2025</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What is a report? </a:t>
            </a:r>
            <a:endParaRPr lang="en-GB" b="1" dirty="0"/>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5362613" cy="3916363"/>
          </a:xfrm>
        </p:spPr>
        <p:txBody>
          <a:bodyPr/>
          <a:lstStyle/>
          <a:p>
            <a:r>
              <a:rPr lang="en-US" sz="2800" dirty="0"/>
              <a:t>A document written for a </a:t>
            </a:r>
            <a:r>
              <a:rPr lang="en-US" sz="2800" b="1" dirty="0"/>
              <a:t>clear purpose </a:t>
            </a:r>
            <a:r>
              <a:rPr lang="en-US" sz="2800" dirty="0"/>
              <a:t>and to a </a:t>
            </a:r>
            <a:r>
              <a:rPr lang="en-US" sz="2800" b="1" dirty="0"/>
              <a:t>particular audience</a:t>
            </a:r>
            <a:r>
              <a:rPr lang="en-US" sz="2800" dirty="0"/>
              <a:t>, with </a:t>
            </a:r>
            <a:r>
              <a:rPr lang="en-US" sz="2800" b="1" dirty="0"/>
              <a:t>specific information and evidence </a:t>
            </a:r>
            <a:r>
              <a:rPr lang="en-US" sz="2800" dirty="0"/>
              <a:t>presented, </a:t>
            </a:r>
            <a:r>
              <a:rPr lang="en-US" sz="2800" dirty="0" err="1"/>
              <a:t>analysed</a:t>
            </a:r>
            <a:r>
              <a:rPr lang="en-US" sz="2800" dirty="0"/>
              <a:t> and applied to a particular problem or issue. </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pic>
        <p:nvPicPr>
          <p:cNvPr id="6" name="Picture 5">
            <a:extLst>
              <a:ext uri="{FF2B5EF4-FFF2-40B4-BE49-F238E27FC236}">
                <a16:creationId xmlns:a16="http://schemas.microsoft.com/office/drawing/2014/main" id="{8122B6D3-59F2-A7CE-7EBE-E2C54B96EE4B}"/>
              </a:ext>
            </a:extLst>
          </p:cNvPr>
          <p:cNvPicPr>
            <a:picLocks noChangeAspect="1"/>
          </p:cNvPicPr>
          <p:nvPr/>
        </p:nvPicPr>
        <p:blipFill>
          <a:blip r:embed="rId2"/>
          <a:stretch>
            <a:fillRect/>
          </a:stretch>
        </p:blipFill>
        <p:spPr>
          <a:xfrm>
            <a:off x="5557669" y="1412776"/>
            <a:ext cx="3152808" cy="315280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524902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What is report writing? </a:t>
            </a:r>
            <a:endParaRPr lang="en-GB" b="1" dirty="0"/>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r>
              <a:rPr lang="en-GB" dirty="0"/>
              <a:t>A </a:t>
            </a:r>
            <a:r>
              <a:rPr lang="en-GB" b="1" dirty="0"/>
              <a:t>structured way of presenting information</a:t>
            </a:r>
            <a:r>
              <a:rPr lang="en-GB" dirty="0"/>
              <a:t> clearly and logically</a:t>
            </a:r>
          </a:p>
          <a:p>
            <a:r>
              <a:rPr lang="en-GB" dirty="0"/>
              <a:t>Different from essays: reports use </a:t>
            </a:r>
            <a:r>
              <a:rPr lang="en-GB" b="1" dirty="0"/>
              <a:t>headings and sections</a:t>
            </a:r>
            <a:r>
              <a:rPr lang="en-GB" dirty="0"/>
              <a:t> for easy reading</a:t>
            </a:r>
          </a:p>
          <a:p>
            <a:r>
              <a:rPr lang="en-GB" dirty="0"/>
              <a:t>Purpose: to </a:t>
            </a:r>
            <a:r>
              <a:rPr lang="en-GB" b="1" dirty="0"/>
              <a:t>inform, explain, or recommend</a:t>
            </a:r>
            <a:r>
              <a:rPr lang="en-GB" dirty="0"/>
              <a:t> based on facts</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731987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GB" sz="4000" b="1" dirty="0"/>
              <a:t>Functions and Uses of a Report</a:t>
            </a:r>
            <a:endParaRPr lang="en-GB" sz="4000" dirty="0"/>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244950" y="1052736"/>
            <a:ext cx="8713663" cy="3916363"/>
          </a:xfrm>
        </p:spPr>
        <p:txBody>
          <a:bodyPr/>
          <a:lstStyle/>
          <a:p>
            <a:pPr lvl="0"/>
            <a:r>
              <a:rPr lang="en-GB" sz="2200" b="1" dirty="0"/>
              <a:t>Inform</a:t>
            </a:r>
            <a:r>
              <a:rPr lang="en-GB" sz="2200" dirty="0"/>
              <a:t> – Share factual information clearly (e.g., results of a survey, progress updates)</a:t>
            </a:r>
          </a:p>
          <a:p>
            <a:pPr lvl="0"/>
            <a:r>
              <a:rPr lang="en-GB" sz="2200" b="1" dirty="0"/>
              <a:t>Analyse</a:t>
            </a:r>
            <a:r>
              <a:rPr lang="en-GB" sz="2200" dirty="0"/>
              <a:t> – Examine data or evidence to explain patterns, causes, or meaning</a:t>
            </a:r>
          </a:p>
          <a:p>
            <a:pPr lvl="0"/>
            <a:r>
              <a:rPr lang="en-GB" sz="2200" b="1" dirty="0"/>
              <a:t>Recommend</a:t>
            </a:r>
            <a:r>
              <a:rPr lang="en-GB" sz="2200" dirty="0"/>
              <a:t> – Suggest actions or solutions based on findings (e.g., “next steps” in a project)</a:t>
            </a:r>
          </a:p>
          <a:p>
            <a:pPr lvl="0"/>
            <a:r>
              <a:rPr lang="en-GB" sz="2200" b="1" dirty="0"/>
              <a:t>Document</a:t>
            </a:r>
            <a:r>
              <a:rPr lang="en-GB" sz="2200" dirty="0"/>
              <a:t> – Record events, progress, or results for future reference (like minutes of a meeting)</a:t>
            </a:r>
          </a:p>
          <a:p>
            <a:pPr lvl="0"/>
            <a:r>
              <a:rPr lang="en-GB" sz="2200" b="1" dirty="0"/>
              <a:t>Support decision-making</a:t>
            </a:r>
            <a:r>
              <a:rPr lang="en-GB" sz="2200" dirty="0"/>
              <a:t> – Provide evidence so managers, teachers, or policymakers can make informed choices</a:t>
            </a:r>
          </a:p>
          <a:p>
            <a:pPr lvl="0"/>
            <a:r>
              <a:rPr lang="en-GB" sz="2200" b="1" dirty="0"/>
              <a:t>Communicate professionally</a:t>
            </a:r>
            <a:r>
              <a:rPr lang="en-GB" sz="2200" dirty="0"/>
              <a:t> – Show reasoning and research in a structured way, often archived for future use</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3900990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82219" y="301227"/>
            <a:ext cx="4447404" cy="759619"/>
          </a:xfrm>
        </p:spPr>
        <p:txBody>
          <a:bodyPr>
            <a:normAutofit fontScale="90000"/>
          </a:bodyPr>
          <a:lstStyle/>
          <a:p>
            <a:r>
              <a:rPr lang="en-US" b="1" dirty="0"/>
              <a:t>Report Writing</a:t>
            </a:r>
          </a:p>
        </p:txBody>
      </p:sp>
      <p:pic>
        <p:nvPicPr>
          <p:cNvPr id="7" name="Picture 6" descr="Pen placed on top of a signature line">
            <a:extLst>
              <a:ext uri="{FF2B5EF4-FFF2-40B4-BE49-F238E27FC236}">
                <a16:creationId xmlns:a16="http://schemas.microsoft.com/office/drawing/2014/main" id="{5E5C4248-7ECF-2888-10D2-B3420CDD7302}"/>
              </a:ext>
            </a:extLst>
          </p:cNvPr>
          <p:cNvPicPr>
            <a:picLocks noChangeAspect="1"/>
          </p:cNvPicPr>
          <p:nvPr/>
        </p:nvPicPr>
        <p:blipFill>
          <a:blip r:embed="rId2"/>
          <a:srcRect l="52622" r="2727" b="-1"/>
          <a:stretch>
            <a:fillRect/>
          </a:stretch>
        </p:blipFill>
        <p:spPr>
          <a:xfrm>
            <a:off x="20" y="10"/>
            <a:ext cx="4220208"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407177" y="1268760"/>
            <a:ext cx="4921486" cy="4814900"/>
          </a:xfrm>
        </p:spPr>
        <p:txBody>
          <a:bodyPr>
            <a:normAutofit/>
          </a:bodyPr>
          <a:lstStyle/>
          <a:p>
            <a:pPr marL="0" indent="0">
              <a:buNone/>
            </a:pPr>
            <a:r>
              <a:rPr lang="en-US" sz="2200" b="1" dirty="0"/>
              <a:t>Begin with a plan</a:t>
            </a:r>
          </a:p>
          <a:p>
            <a:r>
              <a:rPr lang="en-US" sz="2200" dirty="0"/>
              <a:t>Who are you writing for?</a:t>
            </a:r>
          </a:p>
          <a:p>
            <a:r>
              <a:rPr lang="en-US" sz="2200" dirty="0"/>
              <a:t>What is the context?</a:t>
            </a:r>
          </a:p>
          <a:p>
            <a:r>
              <a:rPr lang="en-US" sz="2200" dirty="0"/>
              <a:t>What outcomes are expected?</a:t>
            </a:r>
          </a:p>
          <a:p>
            <a:r>
              <a:rPr lang="en-US" sz="2200" dirty="0"/>
              <a:t>What information do you have?</a:t>
            </a:r>
          </a:p>
          <a:p>
            <a:r>
              <a:rPr lang="en-US" sz="2200" dirty="0"/>
              <a:t>What research – if any – </a:t>
            </a:r>
          </a:p>
          <a:p>
            <a:pPr marL="0" indent="0">
              <a:buNone/>
            </a:pPr>
            <a:r>
              <a:rPr lang="en-US" sz="2200" dirty="0"/>
              <a:t>     do you need to conduct?</a:t>
            </a:r>
          </a:p>
          <a:p>
            <a:r>
              <a:rPr lang="en-US" sz="2200" dirty="0"/>
              <a:t>Plan the structure</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a:xfrm>
            <a:off x="628650" y="6356350"/>
            <a:ext cx="2057400" cy="365125"/>
          </a:xfrm>
        </p:spPr>
        <p:txBody>
          <a:bodyPr>
            <a:normAutofit/>
          </a:bodyPr>
          <a:lstStyle/>
          <a:p>
            <a:pPr>
              <a:spcAft>
                <a:spcPts val="600"/>
              </a:spcAft>
              <a:defRPr/>
            </a:pPr>
            <a:fld id="{7734DD8D-AE26-4A6C-B780-968F72A0D9BC}" type="datetime1">
              <a:rPr lang="en-GB">
                <a:solidFill>
                  <a:srgbClr val="FFFFFF"/>
                </a:solidFill>
              </a:rPr>
              <a:pPr>
                <a:spcAft>
                  <a:spcPts val="600"/>
                </a:spcAft>
                <a:defRPr/>
              </a:pPr>
              <a:t>21/11/2025</a:t>
            </a:fld>
            <a:endParaRPr lang="en-GB">
              <a:solidFill>
                <a:srgbClr val="FFFFFF"/>
              </a:solidFill>
            </a:endParaRPr>
          </a:p>
        </p:txBody>
      </p:sp>
    </p:spTree>
    <p:extLst>
      <p:ext uri="{BB962C8B-B14F-4D97-AF65-F5344CB8AC3E}">
        <p14:creationId xmlns:p14="http://schemas.microsoft.com/office/powerpoint/2010/main" val="9352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writing on a piece of paper&#10;&#10;AI-generated content may be incorrect.">
            <a:extLst>
              <a:ext uri="{FF2B5EF4-FFF2-40B4-BE49-F238E27FC236}">
                <a16:creationId xmlns:a16="http://schemas.microsoft.com/office/drawing/2014/main" id="{AC39BA3F-5C80-703A-7913-EED4C8636AEF}"/>
              </a:ext>
            </a:extLst>
          </p:cNvPr>
          <p:cNvPicPr>
            <a:picLocks noChangeAspect="1"/>
          </p:cNvPicPr>
          <p:nvPr/>
        </p:nvPicPr>
        <p:blipFill>
          <a:blip r:embed="rId2">
            <a:extLst>
              <a:ext uri="{28A0092B-C50C-407E-A947-70E740481C1C}">
                <a14:useLocalDpi xmlns:a14="http://schemas.microsoft.com/office/drawing/2010/main" val="0"/>
              </a:ext>
            </a:extLst>
          </a:blip>
          <a:srcRect l="7409" r="17591"/>
          <a:stretch>
            <a:fillRect/>
          </a:stretch>
        </p:blipFill>
        <p:spPr>
          <a:xfrm>
            <a:off x="20" y="10"/>
            <a:ext cx="9143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351281" y="2760959"/>
            <a:ext cx="4164068" cy="1336081"/>
          </a:xfrm>
        </p:spPr>
        <p:txBody>
          <a:bodyPr anchor="b">
            <a:normAutofit/>
          </a:bodyPr>
          <a:lstStyle/>
          <a:p>
            <a:r>
              <a:rPr lang="en-US" b="1" dirty="0"/>
              <a:t>Report Writing</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44677" y="4221088"/>
            <a:ext cx="4685215" cy="1647825"/>
          </a:xfrm>
        </p:spPr>
        <p:txBody>
          <a:bodyPr>
            <a:noAutofit/>
          </a:bodyPr>
          <a:lstStyle/>
          <a:p>
            <a:pPr marL="0" indent="0">
              <a:buNone/>
            </a:pPr>
            <a:r>
              <a:rPr lang="en-US" sz="2400" dirty="0"/>
              <a:t>The planning cycle:  </a:t>
            </a:r>
          </a:p>
          <a:p>
            <a:pPr marL="514350" indent="-514350">
              <a:buFont typeface="+mj-lt"/>
              <a:buAutoNum type="arabicPeriod"/>
            </a:pPr>
            <a:r>
              <a:rPr lang="en-US" sz="2400" dirty="0"/>
              <a:t>Gather information</a:t>
            </a:r>
          </a:p>
          <a:p>
            <a:pPr marL="514350" indent="-514350">
              <a:buFont typeface="+mj-lt"/>
              <a:buAutoNum type="arabicPeriod"/>
            </a:pPr>
            <a:r>
              <a:rPr lang="en-US" sz="2400" dirty="0"/>
              <a:t>Process information</a:t>
            </a:r>
          </a:p>
          <a:p>
            <a:pPr marL="514350" indent="-514350">
              <a:buFont typeface="+mj-lt"/>
              <a:buAutoNum type="arabicPeriod"/>
            </a:pPr>
            <a:r>
              <a:rPr lang="en-US" sz="2400" dirty="0"/>
              <a:t>Evaluate information</a:t>
            </a:r>
          </a:p>
          <a:p>
            <a:pPr marL="514350" indent="-514350">
              <a:buFont typeface="+mj-lt"/>
              <a:buAutoNum type="arabicPeriod"/>
            </a:pPr>
            <a:r>
              <a:rPr lang="en-US" sz="2400" dirty="0"/>
              <a:t>Plan the written document</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a:xfrm>
            <a:off x="628650" y="6356350"/>
            <a:ext cx="2057400" cy="365125"/>
          </a:xfrm>
        </p:spPr>
        <p:txBody>
          <a:bodyPr>
            <a:normAutofit/>
          </a:bodyPr>
          <a:lstStyle/>
          <a:p>
            <a:pPr>
              <a:spcAft>
                <a:spcPts val="600"/>
              </a:spcAft>
              <a:defRPr/>
            </a:pPr>
            <a:fld id="{7734DD8D-AE26-4A6C-B780-968F72A0D9BC}" type="datetime1">
              <a:rPr lang="en-GB">
                <a:solidFill>
                  <a:srgbClr val="FFFFFF"/>
                </a:solidFill>
              </a:rPr>
              <a:pPr>
                <a:spcAft>
                  <a:spcPts val="600"/>
                </a:spcAft>
                <a:defRPr/>
              </a:pPr>
              <a:t>21/11/2025</a:t>
            </a:fld>
            <a:endParaRPr lang="en-GB">
              <a:solidFill>
                <a:srgbClr val="FFFFFF"/>
              </a:solidFill>
            </a:endParaRPr>
          </a:p>
        </p:txBody>
      </p:sp>
    </p:spTree>
    <p:extLst>
      <p:ext uri="{BB962C8B-B14F-4D97-AF65-F5344CB8AC3E}">
        <p14:creationId xmlns:p14="http://schemas.microsoft.com/office/powerpoint/2010/main" val="785064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00990" cy="3916363"/>
          </a:xfrm>
        </p:spPr>
        <p:txBody>
          <a:bodyPr/>
          <a:lstStyle/>
          <a:p>
            <a:pPr marL="0" indent="0">
              <a:buNone/>
            </a:pPr>
            <a:r>
              <a:rPr lang="en-US" sz="2400" b="1" dirty="0">
                <a:solidFill>
                  <a:srgbClr val="FF0000"/>
                </a:solidFill>
              </a:rPr>
              <a:t>Please note: </a:t>
            </a:r>
          </a:p>
          <a:p>
            <a:pPr marL="0" indent="0" algn="just">
              <a:buNone/>
            </a:pPr>
            <a:r>
              <a:rPr lang="en-US" sz="2400" dirty="0"/>
              <a:t>The following guidance refers to writing reports </a:t>
            </a:r>
            <a:r>
              <a:rPr lang="en-US" sz="2400" b="1" dirty="0"/>
              <a:t>in general. </a:t>
            </a:r>
          </a:p>
          <a:p>
            <a:pPr marL="0" indent="0" algn="just">
              <a:buNone/>
            </a:pPr>
            <a:endParaRPr lang="en-US" sz="2400" b="1" dirty="0"/>
          </a:p>
          <a:p>
            <a:pPr marL="0" indent="0" algn="just">
              <a:buNone/>
            </a:pPr>
            <a:r>
              <a:rPr lang="en-US" sz="2400" dirty="0"/>
              <a:t>For specific assignments, different guidance may apply – always check in the assessment brief and with your lecturer. </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pic>
        <p:nvPicPr>
          <p:cNvPr id="6" name="Picture 5" descr="A group of people looking at a computer&#10;&#10;AI-generated content may be incorrect.">
            <a:extLst>
              <a:ext uri="{FF2B5EF4-FFF2-40B4-BE49-F238E27FC236}">
                <a16:creationId xmlns:a16="http://schemas.microsoft.com/office/drawing/2014/main" id="{00F6AD98-ECFB-74DF-9240-D9A436000F19}"/>
              </a:ext>
            </a:extLst>
          </p:cNvPr>
          <p:cNvPicPr>
            <a:picLocks noChangeAspect="1"/>
          </p:cNvPicPr>
          <p:nvPr/>
        </p:nvPicPr>
        <p:blipFill>
          <a:blip r:embed="rId2">
            <a:extLst>
              <a:ext uri="{28A0092B-C50C-407E-A947-70E740481C1C}">
                <a14:useLocalDpi xmlns:a14="http://schemas.microsoft.com/office/drawing/2010/main" val="0"/>
              </a:ext>
            </a:extLst>
          </a:blip>
          <a:srcRect l="9680" t="27320" r="3380"/>
          <a:stretch>
            <a:fillRect/>
          </a:stretch>
        </p:blipFill>
        <p:spPr>
          <a:xfrm>
            <a:off x="2087724" y="3501008"/>
            <a:ext cx="4968552" cy="2769096"/>
          </a:xfrm>
          <a:prstGeom prst="rect">
            <a:avLst/>
          </a:prstGeom>
        </p:spPr>
      </p:pic>
    </p:spTree>
    <p:extLst>
      <p:ext uri="{BB962C8B-B14F-4D97-AF65-F5344CB8AC3E}">
        <p14:creationId xmlns:p14="http://schemas.microsoft.com/office/powerpoint/2010/main" val="1612288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7454" y="1052736"/>
            <a:ext cx="8455025" cy="3916363"/>
          </a:xfrm>
        </p:spPr>
        <p:txBody>
          <a:bodyPr/>
          <a:lstStyle/>
          <a:p>
            <a:r>
              <a:rPr lang="en-US" sz="2400" dirty="0"/>
              <a:t>Common elements found in many different reports are: </a:t>
            </a:r>
            <a:r>
              <a:rPr lang="en-US" sz="2400" b="1" dirty="0"/>
              <a:t>Methodology, Results/Findings, Discussion, Conclusion</a:t>
            </a:r>
            <a:r>
              <a:rPr lang="en-US" sz="2400" dirty="0"/>
              <a:t>, but the first three only apply if you are doing primary/secondary research. </a:t>
            </a:r>
          </a:p>
          <a:p>
            <a:r>
              <a:rPr lang="en-GB" sz="2400" dirty="0"/>
              <a:t>If you are not conducting any research yourself and your report is only based on reading and/or personal experience, the title for each section should reflect what the section is about (e.g. </a:t>
            </a:r>
            <a:r>
              <a:rPr lang="en-GB" sz="2400" b="1" dirty="0"/>
              <a:t>Time Management Strategies, Refection Models, Presentations Skills</a:t>
            </a:r>
            <a:r>
              <a:rPr lang="en-GB" sz="2400" dirty="0"/>
              <a:t>, etc.) </a:t>
            </a:r>
            <a:endParaRPr lang="en-US" sz="2400" dirty="0"/>
          </a:p>
          <a:p>
            <a:pPr marL="0" indent="0">
              <a:buNone/>
            </a:pPr>
            <a:endParaRPr lang="en-US" sz="1800" dirty="0"/>
          </a:p>
          <a:p>
            <a:pPr marL="0" indent="0">
              <a:buNone/>
            </a:pPr>
            <a:endParaRPr lang="en-US" sz="1800" dirty="0"/>
          </a:p>
          <a:p>
            <a:pPr marL="0" indent="0">
              <a:buNone/>
            </a:pPr>
            <a:endParaRPr lang="en-US" sz="2800" dirty="0">
              <a:solidFill>
                <a:srgbClr val="FF0000"/>
              </a:solidFill>
            </a:endParaRP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
        <p:nvSpPr>
          <p:cNvPr id="5" name="TextBox 4">
            <a:extLst>
              <a:ext uri="{FF2B5EF4-FFF2-40B4-BE49-F238E27FC236}">
                <a16:creationId xmlns:a16="http://schemas.microsoft.com/office/drawing/2014/main" id="{ECA149CF-CD1F-4BC3-BD87-62899E764AD8}"/>
              </a:ext>
            </a:extLst>
          </p:cNvPr>
          <p:cNvSpPr txBox="1"/>
          <p:nvPr/>
        </p:nvSpPr>
        <p:spPr>
          <a:xfrm>
            <a:off x="4114800" y="2974019"/>
            <a:ext cx="914400" cy="9144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931411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107505" y="1052736"/>
            <a:ext cx="9036496" cy="3916363"/>
          </a:xfrm>
        </p:spPr>
        <p:txBody>
          <a:bodyPr/>
          <a:lstStyle/>
          <a:p>
            <a:pPr marL="0" indent="0">
              <a:buNone/>
            </a:pPr>
            <a:r>
              <a:rPr lang="en-US" sz="1800" dirty="0"/>
              <a:t>Common elements found in many different reports (the ones you will need are in bold): </a:t>
            </a:r>
          </a:p>
          <a:p>
            <a:r>
              <a:rPr lang="en-US" sz="1800" b="1" dirty="0"/>
              <a:t>Title page</a:t>
            </a:r>
          </a:p>
          <a:p>
            <a:r>
              <a:rPr lang="en-US" sz="1800" dirty="0"/>
              <a:t>Acknowledgements / Terms of reference </a:t>
            </a:r>
            <a:r>
              <a:rPr lang="en-GB" sz="1800" i="1" dirty="0">
                <a:solidFill>
                  <a:srgbClr val="FF0000"/>
                </a:solidFill>
              </a:rPr>
              <a:t>(not required at Level 4)</a:t>
            </a:r>
            <a:endParaRPr lang="en-GB" sz="1800" spc="-1" dirty="0">
              <a:solidFill>
                <a:srgbClr val="000000"/>
              </a:solidFill>
              <a:uFill>
                <a:solidFill>
                  <a:srgbClr val="FFFFFF"/>
                </a:solidFill>
              </a:uFill>
            </a:endParaRPr>
          </a:p>
          <a:p>
            <a:r>
              <a:rPr lang="en-US" sz="1800" b="1" dirty="0"/>
              <a:t>Table of contents</a:t>
            </a:r>
          </a:p>
          <a:p>
            <a:r>
              <a:rPr lang="en-US" sz="1800" dirty="0"/>
              <a:t>Abstract or summary </a:t>
            </a:r>
            <a:r>
              <a:rPr lang="en-US" sz="1800" i="1" dirty="0">
                <a:solidFill>
                  <a:srgbClr val="FF0000"/>
                </a:solidFill>
              </a:rPr>
              <a:t>(only for very long reports)</a:t>
            </a:r>
          </a:p>
          <a:p>
            <a:r>
              <a:rPr lang="en-US" sz="1800" b="1" dirty="0"/>
              <a:t>Introduction</a:t>
            </a:r>
          </a:p>
          <a:p>
            <a:r>
              <a:rPr lang="en-US" sz="1800" b="1" dirty="0"/>
              <a:t>Main body: subdivided with appropriate headings</a:t>
            </a:r>
            <a:r>
              <a:rPr lang="en-US" sz="1800" dirty="0"/>
              <a:t>, e.g.:</a:t>
            </a:r>
            <a:endParaRPr lang="en-US" sz="1800" b="1" dirty="0"/>
          </a:p>
          <a:p>
            <a:pPr lvl="1"/>
            <a:r>
              <a:rPr lang="en-US" sz="1800" dirty="0"/>
              <a:t>Methodology </a:t>
            </a:r>
            <a:r>
              <a:rPr lang="en-US" sz="1800" i="1" dirty="0">
                <a:solidFill>
                  <a:srgbClr val="FF0000"/>
                </a:solidFill>
              </a:rPr>
              <a:t>(if doing primary/secondary research)</a:t>
            </a:r>
          </a:p>
          <a:p>
            <a:pPr lvl="1"/>
            <a:r>
              <a:rPr lang="en-US" sz="1800" dirty="0"/>
              <a:t>Results or findings </a:t>
            </a:r>
            <a:r>
              <a:rPr lang="en-US" sz="1800" i="1" dirty="0">
                <a:solidFill>
                  <a:srgbClr val="FF0000"/>
                </a:solidFill>
              </a:rPr>
              <a:t>(if doing primary/secondary research)</a:t>
            </a:r>
          </a:p>
          <a:p>
            <a:pPr lvl="1"/>
            <a:r>
              <a:rPr lang="en-US" sz="1800" dirty="0"/>
              <a:t>Discussion </a:t>
            </a:r>
            <a:r>
              <a:rPr lang="en-US" sz="1800" i="1" dirty="0">
                <a:solidFill>
                  <a:srgbClr val="FF0000"/>
                </a:solidFill>
              </a:rPr>
              <a:t>(if doing primary/secondary research)</a:t>
            </a:r>
          </a:p>
          <a:p>
            <a:r>
              <a:rPr lang="en-US" sz="1800" b="1" dirty="0"/>
              <a:t>Conclusion </a:t>
            </a:r>
            <a:r>
              <a:rPr lang="en-US" sz="1800" dirty="0"/>
              <a:t>(and sometimes recommendations)</a:t>
            </a:r>
          </a:p>
          <a:p>
            <a:r>
              <a:rPr lang="en-US" sz="1800" b="1" dirty="0"/>
              <a:t>References</a:t>
            </a:r>
          </a:p>
          <a:p>
            <a:r>
              <a:rPr lang="en-US" sz="1800" dirty="0"/>
              <a:t>Appendices </a:t>
            </a:r>
            <a:r>
              <a:rPr lang="en-US" sz="1800" i="1" dirty="0">
                <a:solidFill>
                  <a:srgbClr val="FF0000"/>
                </a:solidFill>
              </a:rPr>
              <a:t>(optional)</a:t>
            </a:r>
            <a:endParaRPr lang="en-US" sz="1900" i="1" dirty="0">
              <a:solidFill>
                <a:srgbClr val="FF0000"/>
              </a:solidFill>
            </a:endParaRP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
        <p:nvSpPr>
          <p:cNvPr id="5" name="TextBox 4">
            <a:extLst>
              <a:ext uri="{FF2B5EF4-FFF2-40B4-BE49-F238E27FC236}">
                <a16:creationId xmlns:a16="http://schemas.microsoft.com/office/drawing/2014/main" id="{ECA149CF-CD1F-4BC3-BD87-62899E764AD8}"/>
              </a:ext>
            </a:extLst>
          </p:cNvPr>
          <p:cNvSpPr txBox="1"/>
          <p:nvPr/>
        </p:nvSpPr>
        <p:spPr>
          <a:xfrm>
            <a:off x="4114800" y="2974019"/>
            <a:ext cx="914400" cy="9144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587948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4000" b="1" dirty="0"/>
              <a:t>Title page </a:t>
            </a:r>
            <a:endParaRPr lang="en-GB" sz="4000" b="1" dirty="0"/>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1119563"/>
            <a:ext cx="8229600" cy="3916363"/>
          </a:xfrm>
        </p:spPr>
        <p:txBody>
          <a:bodyPr/>
          <a:lstStyle/>
          <a:p>
            <a:pPr eaLnBrk="1" hangingPunct="1">
              <a:defRPr/>
            </a:pPr>
            <a:r>
              <a:rPr lang="en-GB" sz="2400" dirty="0"/>
              <a:t>Should briefly and clearly describe the purpose of the report. Other details you may include could be your name, the date and for whom the report is written.</a:t>
            </a: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pic>
        <p:nvPicPr>
          <p:cNvPr id="9" name="Picture 8">
            <a:extLst>
              <a:ext uri="{FF2B5EF4-FFF2-40B4-BE49-F238E27FC236}">
                <a16:creationId xmlns:a16="http://schemas.microsoft.com/office/drawing/2014/main" id="{F7EDB315-A8B4-D0FD-DC5B-DACACC733BAA}"/>
              </a:ext>
            </a:extLst>
          </p:cNvPr>
          <p:cNvPicPr>
            <a:picLocks noChangeAspect="1"/>
          </p:cNvPicPr>
          <p:nvPr/>
        </p:nvPicPr>
        <p:blipFill>
          <a:blip r:embed="rId2"/>
          <a:stretch>
            <a:fillRect/>
          </a:stretch>
        </p:blipFill>
        <p:spPr>
          <a:xfrm>
            <a:off x="3131840" y="2348880"/>
            <a:ext cx="3034770" cy="4232399"/>
          </a:xfrm>
          <a:prstGeom prst="rect">
            <a:avLst/>
          </a:prstGeom>
        </p:spPr>
      </p:pic>
    </p:spTree>
    <p:extLst>
      <p:ext uri="{BB962C8B-B14F-4D97-AF65-F5344CB8AC3E}">
        <p14:creationId xmlns:p14="http://schemas.microsoft.com/office/powerpoint/2010/main" val="3649932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36474" y="332656"/>
            <a:ext cx="8229600" cy="1143000"/>
          </a:xfrm>
        </p:spPr>
        <p:txBody>
          <a:bodyPr/>
          <a:lstStyle/>
          <a:p>
            <a:r>
              <a:rPr lang="en-US" sz="3200" b="1" dirty="0"/>
              <a:t>Acknowledgements / Terms of reference </a:t>
            </a:r>
            <a:br>
              <a:rPr lang="en-US" sz="3200" b="1" dirty="0"/>
            </a:br>
            <a:r>
              <a:rPr lang="en-GB" sz="3200" i="1" dirty="0">
                <a:solidFill>
                  <a:srgbClr val="FF0000"/>
                </a:solidFill>
              </a:rPr>
              <a:t>(not required at Level 4)</a:t>
            </a:r>
            <a:br>
              <a:rPr lang="en-GB" sz="3200" spc="-1" dirty="0">
                <a:solidFill>
                  <a:srgbClr val="000000"/>
                </a:solidFill>
                <a:uFill>
                  <a:solidFill>
                    <a:srgbClr val="FFFFFF"/>
                  </a:solidFill>
                </a:uFill>
                <a:ea typeface="DejaVu Sans"/>
              </a:rPr>
            </a:br>
            <a:endParaRPr lang="en-US" sz="3200" b="1" dirty="0"/>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7200" y="1340768"/>
            <a:ext cx="8229600" cy="3916363"/>
          </a:xfrm>
        </p:spPr>
        <p:txBody>
          <a:bodyPr/>
          <a:lstStyle/>
          <a:p>
            <a:pPr eaLnBrk="1" hangingPunct="1">
              <a:defRPr/>
            </a:pPr>
            <a:r>
              <a:rPr lang="en-GB" sz="2400" dirty="0"/>
              <a:t>You could include a brief explanation of who will read the report (audience), why it was written (purpose) and how it was written (methods). It may be in the form of a subtitle or a single paragraph. </a:t>
            </a: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pic>
        <p:nvPicPr>
          <p:cNvPr id="6" name="Picture 2">
            <a:extLst>
              <a:ext uri="{FF2B5EF4-FFF2-40B4-BE49-F238E27FC236}">
                <a16:creationId xmlns:a16="http://schemas.microsoft.com/office/drawing/2014/main" id="{85312698-BDC1-40C5-BF73-31F9A8E3521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2951301"/>
            <a:ext cx="4556883" cy="2721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0958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Table of Contents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1119563"/>
            <a:ext cx="8229600" cy="3916363"/>
          </a:xfrm>
        </p:spPr>
        <p:txBody>
          <a:bodyPr/>
          <a:lstStyle/>
          <a:p>
            <a:pPr marL="0" indent="0" eaLnBrk="1" hangingPunct="1">
              <a:buNone/>
              <a:defRPr/>
            </a:pPr>
            <a:r>
              <a:rPr lang="en-GB" sz="2400" dirty="0"/>
              <a:t>The contents page should list the different chapters and/or headings together with the page numbers. </a:t>
            </a:r>
          </a:p>
          <a:p>
            <a:pPr eaLnBrk="1" hangingPunct="1">
              <a:defRPr/>
            </a:pPr>
            <a:r>
              <a:rPr lang="en-GB" sz="2400" dirty="0"/>
              <a:t>should be presented in such a way that the reader can quickly scan the list of headings and locate a particular part of the report. </a:t>
            </a:r>
          </a:p>
          <a:p>
            <a:pPr eaLnBrk="1" hangingPunct="1">
              <a:defRPr/>
            </a:pPr>
            <a:r>
              <a:rPr lang="en-GB" sz="2400" dirty="0"/>
              <a:t>number chapter headings and subheadings in addition to providing page references. </a:t>
            </a:r>
          </a:p>
          <a:p>
            <a:pPr eaLnBrk="1" hangingPunct="1">
              <a:defRPr/>
            </a:pPr>
            <a:r>
              <a:rPr lang="en-GB" sz="2400" dirty="0"/>
              <a:t>use a consistent numbering system throughout. </a:t>
            </a:r>
            <a:endParaRPr lang="en-GB" sz="2400" spc="-1" dirty="0">
              <a:solidFill>
                <a:srgbClr val="000000"/>
              </a:solidFill>
              <a:uFill>
                <a:solidFill>
                  <a:srgbClr val="FFFFFF"/>
                </a:solidFill>
              </a:uFill>
              <a:ea typeface="DejaVu Sans"/>
            </a:endParaRP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1047870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548063"/>
            <a:ext cx="8229600" cy="1143000"/>
          </a:xfrm>
        </p:spPr>
        <p:txBody>
          <a:bodyPr/>
          <a:lstStyle/>
          <a:p>
            <a:r>
              <a:rPr lang="en-US" sz="3200" b="1" dirty="0"/>
              <a:t>Abstract/Summary </a:t>
            </a:r>
            <a:br>
              <a:rPr lang="en-US" sz="3200" b="1" dirty="0"/>
            </a:br>
            <a:r>
              <a:rPr lang="en-GB" sz="3200" i="1" dirty="0">
                <a:solidFill>
                  <a:srgbClr val="FF0000"/>
                </a:solidFill>
              </a:rPr>
              <a:t>(not required at Level 4)</a:t>
            </a:r>
            <a:br>
              <a:rPr lang="en-GB" sz="3200" i="1" dirty="0">
                <a:solidFill>
                  <a:srgbClr val="FF0000"/>
                </a:solidFill>
              </a:rPr>
            </a:br>
            <a:endParaRPr lang="en-US" sz="3200" b="1" dirty="0"/>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70007" y="1674284"/>
            <a:ext cx="8229600" cy="3916363"/>
          </a:xfrm>
        </p:spPr>
        <p:txBody>
          <a:bodyPr/>
          <a:lstStyle/>
          <a:p>
            <a:pPr eaLnBrk="1" hangingPunct="1">
              <a:defRPr/>
            </a:pPr>
            <a:r>
              <a:rPr lang="en-GB" sz="2400" dirty="0"/>
              <a:t>should briefly describe the content of the report</a:t>
            </a:r>
          </a:p>
          <a:p>
            <a:pPr eaLnBrk="1" hangingPunct="1">
              <a:defRPr/>
            </a:pPr>
            <a:r>
              <a:rPr lang="en-GB" sz="2400" dirty="0"/>
              <a:t>should cover the aims of the report, what was found and what, if any, action is called for. </a:t>
            </a:r>
          </a:p>
          <a:p>
            <a:pPr eaLnBrk="1" hangingPunct="1">
              <a:defRPr/>
            </a:pPr>
            <a:r>
              <a:rPr lang="en-GB" sz="2400" dirty="0"/>
              <a:t>about half a page in length and avoid detail or discussion; just outline the main points. </a:t>
            </a:r>
          </a:p>
          <a:p>
            <a:pPr eaLnBrk="1" hangingPunct="1">
              <a:defRPr/>
            </a:pPr>
            <a:r>
              <a:rPr lang="en-GB" sz="2400" dirty="0"/>
              <a:t>should provide the reader with a clear, helpful overview of the content of the report.</a:t>
            </a:r>
          </a:p>
          <a:p>
            <a:pPr eaLnBrk="1" hangingPunct="1">
              <a:defRPr/>
            </a:pPr>
            <a:r>
              <a:rPr lang="en-GB" sz="2400" dirty="0"/>
              <a:t>write this section </a:t>
            </a:r>
            <a:r>
              <a:rPr lang="en-GB" sz="2400" b="1" dirty="0"/>
              <a:t>after </a:t>
            </a:r>
            <a:r>
              <a:rPr lang="en-GB" sz="2400" dirty="0"/>
              <a:t>you have written the report.</a:t>
            </a:r>
            <a:endParaRPr lang="en-GB" sz="2400" spc="-1" dirty="0">
              <a:solidFill>
                <a:srgbClr val="000000"/>
              </a:solidFill>
              <a:uFill>
                <a:solidFill>
                  <a:srgbClr val="FFFFFF"/>
                </a:solidFill>
              </a:uFill>
              <a:ea typeface="DejaVu Sans"/>
            </a:endParaRP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2681244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548063"/>
            <a:ext cx="8229600" cy="1143000"/>
          </a:xfrm>
        </p:spPr>
        <p:txBody>
          <a:bodyPr/>
          <a:lstStyle/>
          <a:p>
            <a:r>
              <a:rPr lang="en-US" sz="3200" b="1" dirty="0"/>
              <a:t>Abstract/Summary </a:t>
            </a:r>
            <a:br>
              <a:rPr lang="en-US" sz="3200" b="1" dirty="0"/>
            </a:br>
            <a:r>
              <a:rPr lang="en-GB" sz="3200" i="1" dirty="0">
                <a:solidFill>
                  <a:srgbClr val="FF0000"/>
                </a:solidFill>
              </a:rPr>
              <a:t>(not required at Level 4)</a:t>
            </a:r>
            <a:br>
              <a:rPr lang="en-GB" sz="3200" i="1" dirty="0">
                <a:solidFill>
                  <a:srgbClr val="FF0000"/>
                </a:solidFill>
              </a:rPr>
            </a:br>
            <a:endParaRPr lang="en-US" sz="3200" b="1" dirty="0"/>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70007" y="1674284"/>
            <a:ext cx="8229600" cy="3916363"/>
          </a:xfrm>
        </p:spPr>
        <p:txBody>
          <a:bodyPr/>
          <a:lstStyle/>
          <a:p>
            <a:pPr marL="0" indent="0" eaLnBrk="1" hangingPunct="1">
              <a:buNone/>
              <a:defRPr/>
            </a:pPr>
            <a:r>
              <a:rPr lang="en-GB" dirty="0"/>
              <a:t>Example </a:t>
            </a:r>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pic>
        <p:nvPicPr>
          <p:cNvPr id="5" name="Picture 1">
            <a:extLst>
              <a:ext uri="{FF2B5EF4-FFF2-40B4-BE49-F238E27FC236}">
                <a16:creationId xmlns:a16="http://schemas.microsoft.com/office/drawing/2014/main" id="{7B07C0BA-8325-451E-A8E2-753000DABFC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94057" y="1412776"/>
            <a:ext cx="4381500" cy="483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63803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Introduction</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1119563"/>
            <a:ext cx="8229600" cy="3916363"/>
          </a:xfrm>
        </p:spPr>
        <p:txBody>
          <a:bodyPr/>
          <a:lstStyle/>
          <a:p>
            <a:pPr eaLnBrk="1" hangingPunct="1">
              <a:defRPr/>
            </a:pPr>
            <a:r>
              <a:rPr lang="en-US" sz="2400" dirty="0"/>
              <a:t>should give the context and scope of the report</a:t>
            </a:r>
          </a:p>
          <a:p>
            <a:pPr eaLnBrk="1" hangingPunct="1">
              <a:defRPr/>
            </a:pPr>
            <a:r>
              <a:rPr lang="en-US" sz="2400" dirty="0"/>
              <a:t>state your objectives clearly, define the limits of the report</a:t>
            </a:r>
          </a:p>
          <a:p>
            <a:pPr eaLnBrk="1" hangingPunct="1">
              <a:defRPr/>
            </a:pPr>
            <a:r>
              <a:rPr lang="en-US" sz="2400" dirty="0"/>
              <a:t>outline the method of enquiry - a description of research methods</a:t>
            </a:r>
          </a:p>
          <a:p>
            <a:pPr eaLnBrk="1" hangingPunct="1">
              <a:defRPr/>
            </a:pPr>
            <a:r>
              <a:rPr lang="en-US" sz="2400" dirty="0"/>
              <a:t>give a brief general background to the subject of the report</a:t>
            </a:r>
          </a:p>
          <a:p>
            <a:pPr eaLnBrk="1" hangingPunct="1">
              <a:defRPr/>
            </a:pPr>
            <a:r>
              <a:rPr lang="en-US" sz="2400" dirty="0"/>
              <a:t>indicate the proposed development.</a:t>
            </a: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162068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Methodology</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lvl="0" indent="0" eaLnBrk="1" hangingPunct="1">
              <a:spcBef>
                <a:spcPct val="0"/>
              </a:spcBef>
              <a:buNone/>
              <a:defRPr/>
            </a:pPr>
            <a:r>
              <a:rPr lang="en-GB" sz="2000" u="sng" dirty="0">
                <a:solidFill>
                  <a:prstClr val="black"/>
                </a:solidFill>
                <a:latin typeface="Arial"/>
                <a:ea typeface="华文细黑"/>
              </a:rPr>
              <a:t>You will only have this section if you conducted primary research</a:t>
            </a:r>
            <a:r>
              <a:rPr lang="en-GB" sz="2000" dirty="0">
                <a:solidFill>
                  <a:prstClr val="black"/>
                </a:solidFill>
                <a:latin typeface="Arial"/>
                <a:ea typeface="华文细黑"/>
              </a:rPr>
              <a:t>. If not, the title for each section of your report should reflect what the section is about.</a:t>
            </a:r>
          </a:p>
          <a:p>
            <a:pPr marL="0" lvl="0" indent="0" eaLnBrk="1" hangingPunct="1">
              <a:spcBef>
                <a:spcPct val="0"/>
              </a:spcBef>
              <a:buNone/>
              <a:defRPr/>
            </a:pPr>
            <a:endParaRPr lang="en-GB" sz="2000" dirty="0">
              <a:solidFill>
                <a:prstClr val="black"/>
              </a:solidFill>
              <a:latin typeface="Arial"/>
              <a:ea typeface="华文细黑"/>
            </a:endParaRPr>
          </a:p>
          <a:p>
            <a:pPr lvl="0" eaLnBrk="1" hangingPunct="1">
              <a:spcBef>
                <a:spcPct val="0"/>
              </a:spcBef>
              <a:defRPr/>
            </a:pPr>
            <a:r>
              <a:rPr lang="en-GB" sz="2000" dirty="0">
                <a:solidFill>
                  <a:prstClr val="black"/>
                </a:solidFill>
                <a:latin typeface="Arial"/>
                <a:ea typeface="华文细黑"/>
              </a:rPr>
              <a:t>What form did your research/enquiry take? </a:t>
            </a:r>
          </a:p>
          <a:p>
            <a:pPr lvl="0" eaLnBrk="1" hangingPunct="1">
              <a:spcBef>
                <a:spcPct val="0"/>
              </a:spcBef>
              <a:defRPr/>
            </a:pPr>
            <a:r>
              <a:rPr lang="en-GB" sz="2000" dirty="0">
                <a:solidFill>
                  <a:prstClr val="black"/>
                </a:solidFill>
                <a:latin typeface="Arial"/>
                <a:ea typeface="华文细黑"/>
              </a:rPr>
              <a:t>How did you collect your data? Did you carry out interviews or questionnaires? How did you choose the subjects for your interviews? </a:t>
            </a:r>
          </a:p>
          <a:p>
            <a:pPr lvl="0" eaLnBrk="1" hangingPunct="1">
              <a:spcBef>
                <a:spcPct val="0"/>
              </a:spcBef>
              <a:defRPr/>
            </a:pPr>
            <a:r>
              <a:rPr lang="en-GB" sz="2000" dirty="0">
                <a:solidFill>
                  <a:prstClr val="black"/>
                </a:solidFill>
                <a:latin typeface="Arial"/>
                <a:ea typeface="华文细黑"/>
              </a:rPr>
              <a:t>What measurements did you make? </a:t>
            </a:r>
          </a:p>
          <a:p>
            <a:pPr marL="0" lvl="0" indent="0" eaLnBrk="1" hangingPunct="1">
              <a:spcBef>
                <a:spcPct val="0"/>
              </a:spcBef>
              <a:buNone/>
              <a:defRPr/>
            </a:pPr>
            <a:endParaRPr lang="en-GB" sz="2000" dirty="0">
              <a:solidFill>
                <a:prstClr val="black"/>
              </a:solidFill>
              <a:latin typeface="Arial"/>
              <a:ea typeface="华文细黑"/>
            </a:endParaRPr>
          </a:p>
          <a:p>
            <a:pPr marL="0" lvl="0" indent="0" eaLnBrk="1" hangingPunct="1">
              <a:spcBef>
                <a:spcPct val="0"/>
              </a:spcBef>
              <a:buNone/>
              <a:defRPr/>
            </a:pPr>
            <a:r>
              <a:rPr lang="en-GB" sz="2000" dirty="0">
                <a:solidFill>
                  <a:prstClr val="black"/>
                </a:solidFill>
                <a:latin typeface="Arial"/>
                <a:ea typeface="华文细黑"/>
              </a:rPr>
              <a:t>You may include: a list of equipment used; explanations of procedures followed; relevant information on materials used, including sources of materials and details of any necessary preparation; reference to any problems encountered and subsequent changes in procedure.</a:t>
            </a:r>
            <a:endParaRPr lang="en-GB" sz="2000" spc="-1" dirty="0">
              <a:solidFill>
                <a:srgbClr val="000000"/>
              </a:solidFill>
              <a:uFill>
                <a:solidFill>
                  <a:srgbClr val="FFFFFF"/>
                </a:solidFill>
              </a:uFill>
              <a:latin typeface="Arial"/>
              <a:ea typeface="DejaVu Sans"/>
            </a:endParaRP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8307790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Results / Findings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lvl="0" indent="0" eaLnBrk="1" hangingPunct="1">
              <a:spcBef>
                <a:spcPct val="0"/>
              </a:spcBef>
              <a:buNone/>
              <a:defRPr/>
            </a:pPr>
            <a:r>
              <a:rPr lang="en-GB" sz="2200" dirty="0">
                <a:solidFill>
                  <a:prstClr val="black"/>
                </a:solidFill>
                <a:latin typeface="Arial"/>
                <a:ea typeface="华文细黑"/>
              </a:rPr>
              <a:t>Present your findings in as simple a way as possible. The more  complicated the information looks, the more difficult it will be to interpret. There are a number of ways in which results can be presented:</a:t>
            </a:r>
          </a:p>
          <a:p>
            <a:pPr marL="0" lvl="0" indent="0" eaLnBrk="1" hangingPunct="1">
              <a:spcBef>
                <a:spcPct val="0"/>
              </a:spcBef>
              <a:buNone/>
              <a:defRPr/>
            </a:pPr>
            <a:endParaRPr lang="en-GB" sz="2200" dirty="0">
              <a:solidFill>
                <a:prstClr val="black"/>
              </a:solidFill>
              <a:latin typeface="Arial"/>
              <a:ea typeface="华文细黑"/>
            </a:endParaRPr>
          </a:p>
          <a:p>
            <a:pPr marL="0" lvl="0" indent="0" eaLnBrk="1" hangingPunct="1">
              <a:spcBef>
                <a:spcPct val="0"/>
              </a:spcBef>
              <a:buNone/>
              <a:defRPr/>
            </a:pPr>
            <a:r>
              <a:rPr lang="en-GB" sz="2200" dirty="0">
                <a:solidFill>
                  <a:prstClr val="black"/>
                </a:solidFill>
                <a:latin typeface="Arial"/>
                <a:ea typeface="华文细黑"/>
              </a:rPr>
              <a:t>• Tables, graphs, pie charts, bar charts</a:t>
            </a:r>
          </a:p>
          <a:p>
            <a:pPr marL="0" lvl="0" indent="0" eaLnBrk="1" hangingPunct="1">
              <a:spcBef>
                <a:spcPct val="0"/>
              </a:spcBef>
              <a:buNone/>
              <a:defRPr/>
            </a:pPr>
            <a:r>
              <a:rPr lang="en-GB" sz="2200" dirty="0">
                <a:solidFill>
                  <a:prstClr val="black"/>
                </a:solidFill>
                <a:latin typeface="Arial"/>
                <a:ea typeface="华文细黑"/>
              </a:rPr>
              <a:t>• Diagrams</a:t>
            </a:r>
            <a:br>
              <a:rPr lang="en-GB" sz="2200" dirty="0">
                <a:solidFill>
                  <a:prstClr val="black"/>
                </a:solidFill>
                <a:latin typeface="Arial"/>
                <a:ea typeface="华文细黑"/>
              </a:rPr>
            </a:br>
            <a:endParaRPr lang="en-GB" sz="2200" dirty="0">
              <a:solidFill>
                <a:prstClr val="black"/>
              </a:solidFill>
              <a:latin typeface="Arial"/>
              <a:ea typeface="华文细黑"/>
            </a:endParaRPr>
          </a:p>
          <a:p>
            <a:pPr marL="0" lvl="0" indent="0" eaLnBrk="1" hangingPunct="1">
              <a:spcBef>
                <a:spcPct val="0"/>
              </a:spcBef>
              <a:buNone/>
              <a:defRPr/>
            </a:pPr>
            <a:r>
              <a:rPr lang="en-GB" sz="2200" dirty="0">
                <a:solidFill>
                  <a:prstClr val="black"/>
                </a:solidFill>
                <a:latin typeface="Arial"/>
                <a:ea typeface="华文细黑"/>
              </a:rPr>
              <a:t>Present your results in a logical order without comment. Discussion of your results should take place in the main body </a:t>
            </a:r>
            <a:r>
              <a:rPr lang="en-GB" sz="2200" b="1" dirty="0">
                <a:solidFill>
                  <a:prstClr val="black"/>
                </a:solidFill>
                <a:latin typeface="Arial"/>
                <a:ea typeface="华文细黑"/>
              </a:rPr>
              <a:t>(discussion) </a:t>
            </a:r>
            <a:r>
              <a:rPr lang="en-GB" sz="2200" dirty="0">
                <a:solidFill>
                  <a:prstClr val="black"/>
                </a:solidFill>
                <a:latin typeface="Arial"/>
                <a:ea typeface="华文细黑"/>
              </a:rPr>
              <a:t>of the report.</a:t>
            </a:r>
          </a:p>
          <a:p>
            <a:pPr marL="0" lvl="0" indent="0" eaLnBrk="1" hangingPunct="1">
              <a:spcBef>
                <a:spcPct val="0"/>
              </a:spcBef>
              <a:buNone/>
              <a:defRPr/>
            </a:pPr>
            <a:endParaRPr lang="en-GB" sz="1800" dirty="0">
              <a:solidFill>
                <a:srgbClr val="FF0000"/>
              </a:solidFill>
              <a:latin typeface="Arial"/>
              <a:ea typeface="华文细黑"/>
            </a:endParaRPr>
          </a:p>
          <a:p>
            <a:pPr marL="0" lvl="0" indent="0" eaLnBrk="1" hangingPunct="1">
              <a:spcBef>
                <a:spcPct val="0"/>
              </a:spcBef>
              <a:buNone/>
              <a:defRPr/>
            </a:pPr>
            <a:r>
              <a:rPr lang="en-GB" sz="1800" dirty="0">
                <a:solidFill>
                  <a:srgbClr val="FF0000"/>
                </a:solidFill>
                <a:latin typeface="Arial"/>
                <a:ea typeface="华文细黑"/>
              </a:rPr>
              <a:t>Again, </a:t>
            </a:r>
            <a:r>
              <a:rPr lang="en-US" sz="1800" dirty="0">
                <a:solidFill>
                  <a:srgbClr val="FF0000"/>
                </a:solidFill>
                <a:latin typeface="Arial"/>
                <a:ea typeface="华文细黑"/>
              </a:rPr>
              <a:t>you will only have this section if you conducted primary research. If not, the title for each section of your report should reflect what the section is about.</a:t>
            </a:r>
            <a:endParaRPr lang="en-GB" sz="1800" dirty="0">
              <a:solidFill>
                <a:srgbClr val="FF0000"/>
              </a:solidFill>
              <a:latin typeface="Arial"/>
              <a:ea typeface="华文细黑"/>
            </a:endParaRP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17696641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Discussion</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lvl="0" indent="0" eaLnBrk="1" hangingPunct="1">
              <a:spcBef>
                <a:spcPct val="0"/>
              </a:spcBef>
              <a:buNone/>
              <a:defRPr/>
            </a:pPr>
            <a:r>
              <a:rPr lang="en-GB" sz="2400" dirty="0">
                <a:solidFill>
                  <a:prstClr val="black"/>
                </a:solidFill>
                <a:latin typeface="Arial"/>
                <a:ea typeface="华文细黑"/>
              </a:rPr>
              <a:t>This is the section where you can analyse and interpret</a:t>
            </a:r>
          </a:p>
          <a:p>
            <a:pPr marL="0" lvl="0" indent="0" eaLnBrk="1" hangingPunct="1">
              <a:spcBef>
                <a:spcPct val="0"/>
              </a:spcBef>
              <a:buNone/>
              <a:defRPr/>
            </a:pPr>
            <a:r>
              <a:rPr lang="en-GB" sz="2400" dirty="0">
                <a:solidFill>
                  <a:prstClr val="black"/>
                </a:solidFill>
                <a:latin typeface="Arial"/>
                <a:ea typeface="华文细黑"/>
              </a:rPr>
              <a:t>your results drawing from the information which you have collected, explaining its significance.</a:t>
            </a:r>
          </a:p>
          <a:p>
            <a:pPr marL="0" lvl="0" indent="0" eaLnBrk="1" hangingPunct="1">
              <a:spcBef>
                <a:spcPct val="0"/>
              </a:spcBef>
              <a:buNone/>
              <a:defRPr/>
            </a:pPr>
            <a:endParaRPr lang="en-GB" sz="2400" dirty="0">
              <a:solidFill>
                <a:prstClr val="black"/>
              </a:solidFill>
              <a:latin typeface="Arial"/>
              <a:ea typeface="华文细黑"/>
            </a:endParaRPr>
          </a:p>
          <a:p>
            <a:pPr lvl="0" eaLnBrk="1" hangingPunct="1">
              <a:spcBef>
                <a:spcPct val="0"/>
              </a:spcBef>
              <a:defRPr/>
            </a:pPr>
            <a:r>
              <a:rPr lang="en-GB" sz="2400" dirty="0">
                <a:solidFill>
                  <a:prstClr val="black"/>
                </a:solidFill>
                <a:latin typeface="Arial"/>
                <a:ea typeface="华文细黑"/>
              </a:rPr>
              <a:t>Identify important issues and suggest explanations</a:t>
            </a:r>
          </a:p>
          <a:p>
            <a:pPr marL="0" lvl="0" indent="0" eaLnBrk="1" hangingPunct="1">
              <a:spcBef>
                <a:spcPct val="0"/>
              </a:spcBef>
              <a:buNone/>
              <a:defRPr/>
            </a:pPr>
            <a:r>
              <a:rPr lang="en-GB" sz="2400" dirty="0">
                <a:solidFill>
                  <a:prstClr val="black"/>
                </a:solidFill>
                <a:latin typeface="Arial"/>
                <a:ea typeface="华文细黑"/>
              </a:rPr>
              <a:t>    for your findings.</a:t>
            </a:r>
          </a:p>
          <a:p>
            <a:pPr marL="0" lvl="0" indent="0" eaLnBrk="1" hangingPunct="1">
              <a:spcBef>
                <a:spcPct val="0"/>
              </a:spcBef>
              <a:buNone/>
              <a:defRPr/>
            </a:pPr>
            <a:endParaRPr lang="en-GB" sz="2400" dirty="0">
              <a:solidFill>
                <a:prstClr val="black"/>
              </a:solidFill>
              <a:latin typeface="Arial"/>
              <a:ea typeface="华文细黑"/>
            </a:endParaRPr>
          </a:p>
          <a:p>
            <a:pPr lvl="0" eaLnBrk="1" hangingPunct="1">
              <a:spcBef>
                <a:spcPct val="0"/>
              </a:spcBef>
              <a:defRPr/>
            </a:pPr>
            <a:r>
              <a:rPr lang="en-GB" sz="2400" dirty="0">
                <a:solidFill>
                  <a:prstClr val="black"/>
                </a:solidFill>
                <a:latin typeface="Arial"/>
                <a:ea typeface="华文细黑"/>
              </a:rPr>
              <a:t>Outline any problems encountered and try and present a balanced view.</a:t>
            </a:r>
            <a:endParaRPr lang="en-GB" sz="2200" dirty="0">
              <a:solidFill>
                <a:prstClr val="black"/>
              </a:solidFill>
              <a:latin typeface="Arial"/>
              <a:ea typeface="华文细黑"/>
            </a:endParaRPr>
          </a:p>
          <a:p>
            <a:pPr marL="0" lvl="0" indent="0" eaLnBrk="1" hangingPunct="1">
              <a:spcBef>
                <a:spcPct val="0"/>
              </a:spcBef>
              <a:buNone/>
              <a:defRPr/>
            </a:pPr>
            <a:endParaRPr lang="en-US" sz="1800" dirty="0">
              <a:solidFill>
                <a:srgbClr val="FF0000"/>
              </a:solidFill>
              <a:latin typeface="Arial"/>
              <a:ea typeface="华文细黑"/>
            </a:endParaRPr>
          </a:p>
          <a:p>
            <a:pPr marL="0" lvl="0" indent="0" eaLnBrk="1" hangingPunct="1">
              <a:spcBef>
                <a:spcPct val="0"/>
              </a:spcBef>
              <a:buNone/>
              <a:defRPr/>
            </a:pPr>
            <a:r>
              <a:rPr lang="en-US" sz="1800" dirty="0">
                <a:solidFill>
                  <a:srgbClr val="FF0000"/>
                </a:solidFill>
                <a:latin typeface="Arial"/>
                <a:ea typeface="华文细黑"/>
              </a:rPr>
              <a:t>Only consider this section if you conducted primary research. If not, the title for each section of your report should reflect what the section is about.</a:t>
            </a:r>
            <a:endParaRPr lang="en-GB" sz="1800" dirty="0">
              <a:solidFill>
                <a:srgbClr val="FF0000"/>
              </a:solidFill>
              <a:latin typeface="Arial"/>
              <a:ea typeface="华文细黑"/>
            </a:endParaRP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4169011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Conclusion and recommendations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lvl="0" eaLnBrk="1" hangingPunct="1">
              <a:spcBef>
                <a:spcPct val="0"/>
              </a:spcBef>
              <a:defRPr/>
            </a:pPr>
            <a:r>
              <a:rPr lang="en-GB" sz="2400" dirty="0">
                <a:solidFill>
                  <a:prstClr val="black"/>
                </a:solidFill>
                <a:latin typeface="Arial"/>
                <a:ea typeface="华文细黑"/>
              </a:rPr>
              <a:t>show the overall significance of what has been covered. </a:t>
            </a:r>
          </a:p>
          <a:p>
            <a:pPr lvl="0" eaLnBrk="1" hangingPunct="1">
              <a:spcBef>
                <a:spcPct val="0"/>
              </a:spcBef>
              <a:defRPr/>
            </a:pPr>
            <a:endParaRPr lang="en-GB" sz="2400" dirty="0">
              <a:solidFill>
                <a:prstClr val="black"/>
              </a:solidFill>
              <a:latin typeface="Arial"/>
              <a:ea typeface="华文细黑"/>
            </a:endParaRPr>
          </a:p>
          <a:p>
            <a:pPr lvl="0" eaLnBrk="1" hangingPunct="1">
              <a:spcBef>
                <a:spcPct val="0"/>
              </a:spcBef>
              <a:defRPr/>
            </a:pPr>
            <a:r>
              <a:rPr lang="en-GB" sz="2400" dirty="0">
                <a:solidFill>
                  <a:prstClr val="black"/>
                </a:solidFill>
                <a:latin typeface="Arial"/>
                <a:ea typeface="华文细黑"/>
              </a:rPr>
              <a:t>you may want to remind the reader of the most important points that have been made in the report or highlight what you consider to be the most central issues or findings. </a:t>
            </a:r>
          </a:p>
          <a:p>
            <a:pPr lvl="0" eaLnBrk="1" hangingPunct="1">
              <a:spcBef>
                <a:spcPct val="0"/>
              </a:spcBef>
              <a:defRPr/>
            </a:pPr>
            <a:endParaRPr lang="en-GB" sz="2400" dirty="0">
              <a:solidFill>
                <a:prstClr val="black"/>
              </a:solidFill>
              <a:latin typeface="Arial"/>
              <a:ea typeface="华文细黑"/>
            </a:endParaRPr>
          </a:p>
          <a:p>
            <a:pPr lvl="0" eaLnBrk="1" hangingPunct="1">
              <a:spcBef>
                <a:spcPct val="0"/>
              </a:spcBef>
              <a:defRPr/>
            </a:pPr>
            <a:r>
              <a:rPr lang="en-GB" sz="2400" dirty="0">
                <a:solidFill>
                  <a:prstClr val="black"/>
                </a:solidFill>
                <a:latin typeface="Arial"/>
                <a:ea typeface="华文细黑"/>
              </a:rPr>
              <a:t>no new material should be introduced in the conclusion. </a:t>
            </a:r>
            <a:endParaRPr lang="en-GB" sz="2200" dirty="0">
              <a:solidFill>
                <a:prstClr val="black"/>
              </a:solidFill>
              <a:latin typeface="Arial"/>
              <a:ea typeface="华文细黑"/>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5411023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Reference list</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0"/>
            <a:ext cx="8229600" cy="4824535"/>
          </a:xfrm>
        </p:spPr>
        <p:txBody>
          <a:bodyPr/>
          <a:lstStyle/>
          <a:p>
            <a:pPr marL="0" lvl="0" indent="0" eaLnBrk="1" hangingPunct="1">
              <a:spcBef>
                <a:spcPct val="0"/>
              </a:spcBef>
              <a:buNone/>
              <a:defRPr/>
            </a:pPr>
            <a:r>
              <a:rPr lang="en-GB" sz="2200" dirty="0">
                <a:solidFill>
                  <a:prstClr val="black"/>
                </a:solidFill>
                <a:latin typeface="Arial"/>
                <a:ea typeface="华文细黑"/>
              </a:rPr>
              <a:t>It is important that you give precise details of all the work by other authors which has been referred to within the report.</a:t>
            </a:r>
          </a:p>
          <a:p>
            <a:pPr marL="0" lvl="0" indent="0" eaLnBrk="1" hangingPunct="1">
              <a:spcBef>
                <a:spcPct val="0"/>
              </a:spcBef>
              <a:buNone/>
              <a:defRPr/>
            </a:pPr>
            <a:endParaRPr lang="en-GB" sz="2200" dirty="0">
              <a:solidFill>
                <a:prstClr val="black"/>
              </a:solidFill>
              <a:latin typeface="Arial"/>
              <a:ea typeface="华文细黑"/>
            </a:endParaRPr>
          </a:p>
          <a:p>
            <a:pPr marL="0" lvl="0" indent="0" eaLnBrk="1" hangingPunct="1">
              <a:spcBef>
                <a:spcPct val="0"/>
              </a:spcBef>
              <a:buNone/>
              <a:defRPr/>
            </a:pPr>
            <a:r>
              <a:rPr lang="en-GB" sz="2200" dirty="0">
                <a:solidFill>
                  <a:prstClr val="black"/>
                </a:solidFill>
                <a:latin typeface="Arial"/>
                <a:ea typeface="华文细黑"/>
              </a:rPr>
              <a:t>Details should include:</a:t>
            </a:r>
          </a:p>
          <a:p>
            <a:pPr marL="0" lvl="0" indent="0" eaLnBrk="1" hangingPunct="1">
              <a:spcBef>
                <a:spcPct val="0"/>
              </a:spcBef>
              <a:buNone/>
              <a:defRPr/>
            </a:pPr>
            <a:endParaRPr lang="en-GB" sz="2200" dirty="0">
              <a:solidFill>
                <a:prstClr val="black"/>
              </a:solidFill>
              <a:latin typeface="Arial"/>
              <a:ea typeface="华文细黑"/>
            </a:endParaRPr>
          </a:p>
          <a:p>
            <a:pPr marL="0" lvl="0" indent="0" eaLnBrk="1" hangingPunct="1">
              <a:spcBef>
                <a:spcPct val="0"/>
              </a:spcBef>
              <a:buNone/>
              <a:defRPr/>
            </a:pPr>
            <a:r>
              <a:rPr lang="en-GB" sz="2000" b="1" dirty="0">
                <a:solidFill>
                  <a:prstClr val="black"/>
                </a:solidFill>
                <a:latin typeface="Arial"/>
                <a:ea typeface="华文细黑"/>
              </a:rPr>
              <a:t>• author’s name and initials</a:t>
            </a:r>
          </a:p>
          <a:p>
            <a:pPr marL="0" lvl="0" indent="0" eaLnBrk="1" hangingPunct="1">
              <a:spcBef>
                <a:spcPct val="0"/>
              </a:spcBef>
              <a:buNone/>
              <a:defRPr/>
            </a:pPr>
            <a:r>
              <a:rPr lang="en-GB" sz="2000" b="1" dirty="0">
                <a:solidFill>
                  <a:prstClr val="black"/>
                </a:solidFill>
                <a:latin typeface="Arial"/>
                <a:ea typeface="华文细黑"/>
              </a:rPr>
              <a:t>• date of publication</a:t>
            </a:r>
          </a:p>
          <a:p>
            <a:pPr marL="0" lvl="0" indent="0" eaLnBrk="1" hangingPunct="1">
              <a:spcBef>
                <a:spcPct val="0"/>
              </a:spcBef>
              <a:buNone/>
              <a:defRPr/>
            </a:pPr>
            <a:r>
              <a:rPr lang="en-GB" sz="2000" b="1" dirty="0">
                <a:solidFill>
                  <a:prstClr val="black"/>
                </a:solidFill>
                <a:latin typeface="Arial"/>
                <a:ea typeface="华文细黑"/>
              </a:rPr>
              <a:t>• title of the book, paper or article</a:t>
            </a:r>
          </a:p>
          <a:p>
            <a:pPr marL="0" lvl="0" indent="0" eaLnBrk="1" hangingPunct="1">
              <a:spcBef>
                <a:spcPct val="0"/>
              </a:spcBef>
              <a:buNone/>
              <a:defRPr/>
            </a:pPr>
            <a:r>
              <a:rPr lang="en-GB" sz="2000" b="1" dirty="0">
                <a:solidFill>
                  <a:prstClr val="black"/>
                </a:solidFill>
                <a:latin typeface="Arial"/>
                <a:ea typeface="华文细黑"/>
              </a:rPr>
              <a:t>• any other details required (please consult the Referencing Guide) </a:t>
            </a:r>
          </a:p>
          <a:p>
            <a:pPr marL="0" lvl="0" indent="0" eaLnBrk="1" hangingPunct="1">
              <a:spcBef>
                <a:spcPct val="0"/>
              </a:spcBef>
              <a:buNone/>
              <a:defRPr/>
            </a:pPr>
            <a:endParaRPr lang="en-GB" sz="2200" dirty="0">
              <a:solidFill>
                <a:prstClr val="black"/>
              </a:solidFill>
              <a:latin typeface="Arial"/>
              <a:ea typeface="华文细黑"/>
            </a:endParaRPr>
          </a:p>
          <a:p>
            <a:pPr marL="0" lvl="0" indent="0" eaLnBrk="1" hangingPunct="1">
              <a:spcBef>
                <a:spcPct val="0"/>
              </a:spcBef>
              <a:buNone/>
              <a:defRPr/>
            </a:pPr>
            <a:r>
              <a:rPr lang="en-GB" sz="2200" dirty="0">
                <a:solidFill>
                  <a:prstClr val="black"/>
                </a:solidFill>
                <a:latin typeface="Arial"/>
                <a:ea typeface="华文细黑"/>
              </a:rPr>
              <a:t>References should be listed in alphabetical order of the authors’ surnames</a:t>
            </a:r>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172496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Appendices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lvl="0" indent="0" eaLnBrk="1" hangingPunct="1">
              <a:spcBef>
                <a:spcPct val="0"/>
              </a:spcBef>
              <a:buNone/>
              <a:defRPr/>
            </a:pPr>
            <a:r>
              <a:rPr lang="en-GB" sz="2400" dirty="0">
                <a:solidFill>
                  <a:prstClr val="black"/>
                </a:solidFill>
                <a:latin typeface="Arial"/>
                <a:ea typeface="华文细黑"/>
              </a:rPr>
              <a:t>An appendix contains additional information related to the report but which is not essential to the main findings. </a:t>
            </a:r>
          </a:p>
          <a:p>
            <a:pPr marL="0" lvl="0" indent="0" eaLnBrk="1" hangingPunct="1">
              <a:spcBef>
                <a:spcPct val="0"/>
              </a:spcBef>
              <a:buNone/>
              <a:defRPr/>
            </a:pPr>
            <a:endParaRPr lang="en-GB" sz="2400" dirty="0">
              <a:solidFill>
                <a:prstClr val="black"/>
              </a:solidFill>
              <a:latin typeface="Arial"/>
              <a:ea typeface="华文细黑"/>
            </a:endParaRPr>
          </a:p>
          <a:p>
            <a:pPr marL="0" lvl="0" indent="0" eaLnBrk="1" hangingPunct="1">
              <a:spcBef>
                <a:spcPct val="0"/>
              </a:spcBef>
              <a:buNone/>
              <a:defRPr/>
            </a:pPr>
            <a:r>
              <a:rPr lang="en-GB" sz="2400" dirty="0">
                <a:solidFill>
                  <a:prstClr val="black"/>
                </a:solidFill>
                <a:latin typeface="Arial"/>
                <a:ea typeface="华文细黑"/>
              </a:rPr>
              <a:t>This can be consulted if the reader wishes but the report should not depend on this. </a:t>
            </a:r>
          </a:p>
          <a:p>
            <a:pPr marL="0" lvl="0" indent="0" eaLnBrk="1" hangingPunct="1">
              <a:spcBef>
                <a:spcPct val="0"/>
              </a:spcBef>
              <a:buNone/>
              <a:defRPr/>
            </a:pPr>
            <a:endParaRPr lang="en-GB" sz="2400" dirty="0">
              <a:solidFill>
                <a:prstClr val="black"/>
              </a:solidFill>
              <a:latin typeface="Arial"/>
              <a:ea typeface="华文细黑"/>
            </a:endParaRPr>
          </a:p>
          <a:p>
            <a:pPr marL="0" lvl="0" indent="0" eaLnBrk="1" hangingPunct="1">
              <a:spcBef>
                <a:spcPct val="0"/>
              </a:spcBef>
              <a:buNone/>
              <a:defRPr/>
            </a:pPr>
            <a:r>
              <a:rPr lang="en-GB" sz="2400" dirty="0">
                <a:solidFill>
                  <a:prstClr val="black"/>
                </a:solidFill>
                <a:latin typeface="Arial"/>
                <a:ea typeface="华文细黑"/>
              </a:rPr>
              <a:t>You could include:</a:t>
            </a:r>
          </a:p>
          <a:p>
            <a:pPr lvl="0" eaLnBrk="1" hangingPunct="1">
              <a:spcBef>
                <a:spcPct val="0"/>
              </a:spcBef>
              <a:defRPr/>
            </a:pPr>
            <a:r>
              <a:rPr lang="en-GB" sz="2400" dirty="0">
                <a:solidFill>
                  <a:prstClr val="black"/>
                </a:solidFill>
                <a:latin typeface="Arial"/>
                <a:ea typeface="华文细黑"/>
              </a:rPr>
              <a:t>details of interview questions</a:t>
            </a:r>
          </a:p>
          <a:p>
            <a:pPr lvl="0" eaLnBrk="1" hangingPunct="1">
              <a:spcBef>
                <a:spcPct val="0"/>
              </a:spcBef>
              <a:defRPr/>
            </a:pPr>
            <a:r>
              <a:rPr lang="en-GB" sz="2400" dirty="0">
                <a:solidFill>
                  <a:prstClr val="black"/>
                </a:solidFill>
                <a:latin typeface="Arial"/>
                <a:ea typeface="华文细黑"/>
              </a:rPr>
              <a:t>statistical data</a:t>
            </a:r>
          </a:p>
          <a:p>
            <a:pPr lvl="0" eaLnBrk="1" hangingPunct="1">
              <a:spcBef>
                <a:spcPct val="0"/>
              </a:spcBef>
              <a:defRPr/>
            </a:pPr>
            <a:r>
              <a:rPr lang="en-GB" sz="2400" dirty="0">
                <a:solidFill>
                  <a:prstClr val="black"/>
                </a:solidFill>
                <a:latin typeface="Arial"/>
                <a:ea typeface="华文细黑"/>
              </a:rPr>
              <a:t>a glossary of terms</a:t>
            </a:r>
          </a:p>
          <a:p>
            <a:pPr lvl="0" eaLnBrk="1" hangingPunct="1">
              <a:spcBef>
                <a:spcPct val="0"/>
              </a:spcBef>
              <a:defRPr/>
            </a:pPr>
            <a:r>
              <a:rPr lang="en-GB" sz="2400" dirty="0">
                <a:solidFill>
                  <a:prstClr val="black"/>
                </a:solidFill>
                <a:latin typeface="Arial"/>
                <a:ea typeface="华文细黑"/>
              </a:rPr>
              <a:t>other information which may be useful for the reader.</a:t>
            </a:r>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3369372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350041" y="586855"/>
            <a:ext cx="2401025" cy="3387497"/>
          </a:xfrm>
        </p:spPr>
        <p:txBody>
          <a:bodyPr anchor="b">
            <a:normAutofit/>
          </a:bodyPr>
          <a:lstStyle/>
          <a:p>
            <a:pPr algn="r"/>
            <a:r>
              <a:rPr lang="en-US" sz="3500" b="1" dirty="0">
                <a:solidFill>
                  <a:srgbClr val="FFFFFF"/>
                </a:solidFill>
              </a:rPr>
              <a:t>Report Writing</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3101107" y="-10142"/>
            <a:ext cx="5935389" cy="6751510"/>
          </a:xfrm>
        </p:spPr>
        <p:txBody>
          <a:bodyPr anchor="ctr">
            <a:normAutofit/>
          </a:bodyPr>
          <a:lstStyle/>
          <a:p>
            <a:pPr marL="391867" lvl="0" indent="-293247" eaLnBrk="1" hangingPunct="1">
              <a:spcBef>
                <a:spcPct val="0"/>
              </a:spcBef>
              <a:spcAft>
                <a:spcPts val="600"/>
              </a:spcAft>
              <a:buClr>
                <a:srgbClr val="000000"/>
              </a:buClr>
              <a:buSzPct val="45000"/>
              <a:buFont typeface="Wingdings" charset="2"/>
              <a:buChar char=""/>
              <a:defRPr/>
            </a:pPr>
            <a:r>
              <a:rPr lang="en-GB" sz="2000" spc="-1" dirty="0">
                <a:uFill>
                  <a:solidFill>
                    <a:srgbClr val="FFFFFF"/>
                  </a:solidFill>
                </a:uFill>
                <a:latin typeface="Arial"/>
                <a:ea typeface="DejaVu Sans"/>
              </a:rPr>
              <a:t>You should break down the main points into separate sections, using sub-sections within each point where this helps to clarify the information.</a:t>
            </a:r>
          </a:p>
          <a:p>
            <a:pPr marL="391867" lvl="0" indent="-293247" eaLnBrk="1" hangingPunct="1">
              <a:spcBef>
                <a:spcPct val="0"/>
              </a:spcBef>
              <a:spcAft>
                <a:spcPts val="600"/>
              </a:spcAft>
              <a:buClr>
                <a:srgbClr val="000000"/>
              </a:buClr>
              <a:buSzPct val="45000"/>
              <a:buFont typeface="Wingdings" charset="2"/>
              <a:buChar char=""/>
              <a:defRPr/>
            </a:pPr>
            <a:endParaRPr lang="en-GB" sz="2000" spc="-1" dirty="0">
              <a:uFill>
                <a:solidFill>
                  <a:srgbClr val="FFFFFF"/>
                </a:solidFill>
              </a:uFill>
              <a:latin typeface="Arial"/>
              <a:ea typeface="DejaVu Sans"/>
            </a:endParaRPr>
          </a:p>
          <a:p>
            <a:pPr marL="391867" lvl="0" indent="-293247" eaLnBrk="1" hangingPunct="1">
              <a:spcBef>
                <a:spcPct val="0"/>
              </a:spcBef>
              <a:spcAft>
                <a:spcPts val="600"/>
              </a:spcAft>
              <a:buClr>
                <a:srgbClr val="000000"/>
              </a:buClr>
              <a:buSzPct val="45000"/>
              <a:buFont typeface="Wingdings" charset="2"/>
              <a:buChar char=""/>
              <a:defRPr/>
            </a:pPr>
            <a:r>
              <a:rPr lang="en-GB" sz="2000" dirty="0">
                <a:latin typeface="Arial"/>
                <a:ea typeface="华文细黑"/>
              </a:rPr>
              <a:t>Most reports have a progressive numbering system. The most common system is the decimal notation system. </a:t>
            </a:r>
          </a:p>
          <a:p>
            <a:pPr marL="391867" lvl="0" indent="-293247" eaLnBrk="1" hangingPunct="1">
              <a:spcBef>
                <a:spcPct val="0"/>
              </a:spcBef>
              <a:spcAft>
                <a:spcPts val="600"/>
              </a:spcAft>
              <a:buClr>
                <a:srgbClr val="000000"/>
              </a:buClr>
              <a:buSzPct val="45000"/>
              <a:buFont typeface="Wingdings" charset="2"/>
              <a:buChar char=""/>
              <a:defRPr/>
            </a:pPr>
            <a:endParaRPr lang="en-GB" sz="2000" dirty="0">
              <a:latin typeface="Arial"/>
              <a:ea typeface="华文细黑"/>
            </a:endParaRPr>
          </a:p>
          <a:p>
            <a:pPr marL="391867" lvl="0" indent="-293247" eaLnBrk="1" hangingPunct="1">
              <a:spcBef>
                <a:spcPct val="0"/>
              </a:spcBef>
              <a:spcAft>
                <a:spcPts val="600"/>
              </a:spcAft>
              <a:buClr>
                <a:srgbClr val="000000"/>
              </a:buClr>
              <a:buSzPct val="45000"/>
              <a:buFont typeface="Wingdings" charset="2"/>
              <a:buChar char=""/>
              <a:defRPr/>
            </a:pPr>
            <a:r>
              <a:rPr lang="en-GB" sz="2000" dirty="0">
                <a:latin typeface="Arial"/>
                <a:ea typeface="华文细黑"/>
              </a:rPr>
              <a:t>The main sections are given single Arabic numbers - 1, 2, 3 and so on.</a:t>
            </a:r>
          </a:p>
          <a:p>
            <a:pPr marL="391867" lvl="0" indent="-293247" eaLnBrk="1" hangingPunct="1">
              <a:spcBef>
                <a:spcPct val="0"/>
              </a:spcBef>
              <a:spcAft>
                <a:spcPts val="600"/>
              </a:spcAft>
              <a:buClr>
                <a:srgbClr val="000000"/>
              </a:buClr>
              <a:buSzPct val="45000"/>
              <a:buFont typeface="Wingdings" charset="2"/>
              <a:buChar char=""/>
              <a:defRPr/>
            </a:pPr>
            <a:endParaRPr lang="en-GB" sz="2000" dirty="0">
              <a:latin typeface="Arial"/>
              <a:ea typeface="华文细黑"/>
            </a:endParaRPr>
          </a:p>
          <a:p>
            <a:pPr marL="391867" lvl="0" indent="-293247" eaLnBrk="1" hangingPunct="1">
              <a:spcBef>
                <a:spcPct val="0"/>
              </a:spcBef>
              <a:spcAft>
                <a:spcPts val="600"/>
              </a:spcAft>
              <a:buClr>
                <a:srgbClr val="000000"/>
              </a:buClr>
              <a:buSzPct val="45000"/>
              <a:buFont typeface="Wingdings" charset="2"/>
              <a:buChar char=""/>
              <a:defRPr/>
            </a:pPr>
            <a:r>
              <a:rPr lang="en-GB" sz="2000" dirty="0">
                <a:latin typeface="Arial"/>
                <a:ea typeface="华文细黑"/>
              </a:rPr>
              <a:t>Sub-sections are given a decimal number - 1.1, 1.2, 1.3 and so on.</a:t>
            </a:r>
          </a:p>
          <a:p>
            <a:pPr marL="391867" lvl="0" indent="-293247" eaLnBrk="1" hangingPunct="1">
              <a:spcBef>
                <a:spcPct val="0"/>
              </a:spcBef>
              <a:spcAft>
                <a:spcPts val="600"/>
              </a:spcAft>
              <a:buClr>
                <a:srgbClr val="000000"/>
              </a:buClr>
              <a:buSzPct val="45000"/>
              <a:buFont typeface="Wingdings" charset="2"/>
              <a:buChar char=""/>
              <a:defRPr/>
            </a:pPr>
            <a:endParaRPr lang="en-GB" sz="2000" dirty="0">
              <a:latin typeface="Arial"/>
              <a:ea typeface="华文细黑"/>
            </a:endParaRPr>
          </a:p>
          <a:p>
            <a:pPr marL="391867" lvl="0" indent="-293247" eaLnBrk="1" hangingPunct="1">
              <a:spcBef>
                <a:spcPct val="0"/>
              </a:spcBef>
              <a:spcAft>
                <a:spcPts val="600"/>
              </a:spcAft>
              <a:buClr>
                <a:srgbClr val="000000"/>
              </a:buClr>
              <a:buSzPct val="45000"/>
              <a:buFont typeface="Wingdings" charset="2"/>
              <a:buChar char=""/>
              <a:defRPr/>
            </a:pPr>
            <a:r>
              <a:rPr lang="en-GB" sz="2000" dirty="0">
                <a:latin typeface="Arial"/>
                <a:ea typeface="华文细黑"/>
              </a:rPr>
              <a:t>Sub-sections can be further divided into - 1.1.1, 1.1.2, 1.1.3 and so on.</a:t>
            </a:r>
            <a:endParaRPr lang="en-GB" sz="2000" spc="-1" dirty="0">
              <a:uFill>
                <a:solidFill>
                  <a:srgbClr val="FFFFFF"/>
                </a:solidFill>
              </a:u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a:xfrm>
            <a:off x="6727698" y="6455664"/>
            <a:ext cx="2057400" cy="365125"/>
          </a:xfrm>
        </p:spPr>
        <p:txBody>
          <a:bodyPr>
            <a:normAutofit/>
          </a:bodyPr>
          <a:lstStyle/>
          <a:p>
            <a:pPr algn="r">
              <a:spcAft>
                <a:spcPts val="600"/>
              </a:spcAft>
              <a:defRPr/>
            </a:pPr>
            <a:fld id="{7734DD8D-AE26-4A6C-B780-968F72A0D9BC}" type="datetime1">
              <a:rPr lang="en-GB" sz="1000">
                <a:solidFill>
                  <a:schemeClr val="tx1">
                    <a:lumMod val="50000"/>
                    <a:lumOff val="50000"/>
                  </a:schemeClr>
                </a:solidFill>
              </a:rPr>
              <a:pPr algn="r">
                <a:spcAft>
                  <a:spcPts val="600"/>
                </a:spcAft>
                <a:defRPr/>
              </a:pPr>
              <a:t>21/11/2025</a:t>
            </a:fld>
            <a:endParaRPr lang="en-GB" sz="1000">
              <a:solidFill>
                <a:schemeClr val="tx1">
                  <a:lumMod val="50000"/>
                  <a:lumOff val="50000"/>
                </a:schemeClr>
              </a:solidFill>
            </a:endParaRPr>
          </a:p>
        </p:txBody>
      </p:sp>
    </p:spTree>
    <p:extLst>
      <p:ext uri="{BB962C8B-B14F-4D97-AF65-F5344CB8AC3E}">
        <p14:creationId xmlns:p14="http://schemas.microsoft.com/office/powerpoint/2010/main" val="4247962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algn="l" eaLnBrk="1" hangingPunct="1">
              <a:lnSpc>
                <a:spcPct val="90000"/>
              </a:lnSpc>
            </a:pPr>
            <a:r>
              <a:rPr lang="en-US" sz="2400" dirty="0">
                <a:solidFill>
                  <a:srgbClr val="FFFFFF"/>
                </a:solidFill>
                <a:latin typeface="+mn-lt"/>
                <a:ea typeface="+mn-ea"/>
                <a:cs typeface="+mn-cs"/>
              </a:rPr>
              <a:t>An example structure could look </a:t>
            </a:r>
            <a:br>
              <a:rPr lang="en-US" sz="2400" dirty="0">
                <a:solidFill>
                  <a:srgbClr val="FFFFFF"/>
                </a:solidFill>
                <a:latin typeface="+mn-lt"/>
                <a:ea typeface="+mn-ea"/>
                <a:cs typeface="+mn-cs"/>
              </a:rPr>
            </a:br>
            <a:r>
              <a:rPr lang="en-US" sz="2400" dirty="0">
                <a:solidFill>
                  <a:srgbClr val="FFFFFF"/>
                </a:solidFill>
                <a:latin typeface="+mn-lt"/>
                <a:ea typeface="+mn-ea"/>
                <a:cs typeface="+mn-cs"/>
              </a:rPr>
              <a:t>like this</a:t>
            </a:r>
            <a:br>
              <a:rPr lang="en-US" sz="3600" spc="-1" dirty="0">
                <a:solidFill>
                  <a:srgbClr val="FFFFFF"/>
                </a:solidFill>
                <a:uFill>
                  <a:solidFill>
                    <a:srgbClr val="FFFFFF"/>
                  </a:solidFill>
                </a:uFill>
                <a:latin typeface="+mn-lt"/>
                <a:ea typeface="+mn-ea"/>
                <a:cs typeface="+mn-cs"/>
              </a:rPr>
            </a:br>
            <a:endParaRPr lang="en-US" sz="3500" b="1"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95031" y="806824"/>
            <a:ext cx="2189804" cy="1494117"/>
          </a:xfrm>
        </p:spPr>
        <p:txBody>
          <a:bodyPr vert="horz" lIns="91440" tIns="45720" rIns="91440" bIns="45720" rtlCol="0" anchor="b">
            <a:normAutofit/>
          </a:bodyPr>
          <a:lstStyle/>
          <a:p>
            <a:pPr marL="0" lvl="0" indent="0" eaLnBrk="1" hangingPunct="1">
              <a:lnSpc>
                <a:spcPct val="90000"/>
              </a:lnSpc>
              <a:spcBef>
                <a:spcPts val="1000"/>
              </a:spcBef>
              <a:spcAft>
                <a:spcPts val="600"/>
              </a:spcAft>
              <a:buClr>
                <a:srgbClr val="000000"/>
              </a:buClr>
              <a:buSzPct val="45000"/>
              <a:buNone/>
              <a:defRPr/>
            </a:pPr>
            <a:r>
              <a:rPr lang="en-US" sz="3500" b="1" kern="1200" dirty="0">
                <a:solidFill>
                  <a:srgbClr val="FFFFFF"/>
                </a:solidFill>
                <a:latin typeface="+mj-lt"/>
                <a:ea typeface="+mj-ea"/>
                <a:cs typeface="+mj-cs"/>
              </a:rPr>
              <a:t>Report Writing</a:t>
            </a:r>
            <a:endParaRPr lang="en-US" sz="3500" kern="1200" spc="-1" dirty="0">
              <a:solidFill>
                <a:srgbClr val="FFFFFF"/>
              </a:solidFill>
              <a:uFill>
                <a:solidFill>
                  <a:srgbClr val="FFFFFF"/>
                </a:solidFill>
              </a:uFill>
              <a:latin typeface="+mn-lt"/>
              <a:ea typeface="+mn-ea"/>
              <a:cs typeface="+mn-cs"/>
            </a:endParaRPr>
          </a:p>
        </p:txBody>
      </p:sp>
      <p:pic>
        <p:nvPicPr>
          <p:cNvPr id="5" name="Picture 1" descr="Table&#10;&#10;Description automatically generated with medium confidence">
            <a:extLst>
              <a:ext uri="{FF2B5EF4-FFF2-40B4-BE49-F238E27FC236}">
                <a16:creationId xmlns:a16="http://schemas.microsoft.com/office/drawing/2014/main" id="{3A9604D5-84EB-4B9B-A4CE-61AEBAB83B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376821" y="1396758"/>
            <a:ext cx="5419311" cy="406448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a:xfrm>
            <a:off x="6727698" y="6455664"/>
            <a:ext cx="2057400" cy="365125"/>
          </a:xfrm>
        </p:spPr>
        <p:txBody>
          <a:bodyPr vert="horz" lIns="91440" tIns="45720" rIns="91440" bIns="45720" rtlCol="0" anchor="ctr">
            <a:normAutofit/>
          </a:bodyPr>
          <a:lstStyle/>
          <a:p>
            <a:pPr algn="r">
              <a:spcAft>
                <a:spcPts val="600"/>
              </a:spcAft>
              <a:defRPr/>
            </a:pPr>
            <a:fld id="{7734DD8D-AE26-4A6C-B780-968F72A0D9BC}" type="datetime1">
              <a:rPr lang="en-US" sz="1000">
                <a:solidFill>
                  <a:schemeClr val="tx1">
                    <a:lumMod val="50000"/>
                    <a:lumOff val="50000"/>
                  </a:schemeClr>
                </a:solidFill>
              </a:rPr>
              <a:pPr algn="r">
                <a:spcAft>
                  <a:spcPts val="600"/>
                </a:spcAft>
                <a:defRPr/>
              </a:pPr>
              <a:t>11/21/2025</a:t>
            </a:fld>
            <a:endParaRPr lang="en-US" sz="1000">
              <a:solidFill>
                <a:schemeClr val="tx1">
                  <a:lumMod val="50000"/>
                  <a:lumOff val="50000"/>
                </a:schemeClr>
              </a:solidFill>
            </a:endParaRPr>
          </a:p>
        </p:txBody>
      </p:sp>
    </p:spTree>
    <p:extLst>
      <p:ext uri="{BB962C8B-B14F-4D97-AF65-F5344CB8AC3E}">
        <p14:creationId xmlns:p14="http://schemas.microsoft.com/office/powerpoint/2010/main" val="1316076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Example</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lvl="0" indent="0" eaLnBrk="1" hangingPunct="1">
              <a:spcBef>
                <a:spcPct val="0"/>
              </a:spcBef>
              <a:buNone/>
              <a:defRPr/>
            </a:pPr>
            <a:r>
              <a:rPr lang="en-GB" sz="1633" b="1" spc="-1" dirty="0">
                <a:solidFill>
                  <a:srgbClr val="000000"/>
                </a:solidFill>
                <a:uFill>
                  <a:solidFill>
                    <a:srgbClr val="FFFFFF"/>
                  </a:solidFill>
                </a:uFill>
                <a:latin typeface="Arial"/>
                <a:ea typeface="华文细黑" pitchFamily="2" charset="-122"/>
              </a:rPr>
              <a:t>1 Introduction</a:t>
            </a: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spc="-1" dirty="0">
                <a:solidFill>
                  <a:srgbClr val="000000"/>
                </a:solidFill>
                <a:uFill>
                  <a:solidFill>
                    <a:srgbClr val="FFFFFF"/>
                  </a:solidFill>
                </a:uFill>
                <a:latin typeface="Arial"/>
                <a:ea typeface="华文细黑" pitchFamily="2" charset="-122"/>
              </a:rPr>
              <a:t>For many European companies, last year was an extremely difficult and challenging year …</a:t>
            </a:r>
          </a:p>
          <a:p>
            <a:pPr marL="0" lvl="0" indent="0" eaLnBrk="1" hangingPunct="1">
              <a:spcBef>
                <a:spcPct val="0"/>
              </a:spcBef>
              <a:buNone/>
              <a:defRPr/>
            </a:pP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b="1" spc="-1" dirty="0">
                <a:solidFill>
                  <a:srgbClr val="000000"/>
                </a:solidFill>
                <a:uFill>
                  <a:solidFill>
                    <a:srgbClr val="FFFFFF"/>
                  </a:solidFill>
                </a:uFill>
                <a:latin typeface="Arial"/>
                <a:ea typeface="华文细黑" pitchFamily="2" charset="-122"/>
              </a:rPr>
              <a:t>2 Review of European Activities</a:t>
            </a: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b="1" spc="-1" dirty="0">
                <a:solidFill>
                  <a:srgbClr val="000000"/>
                </a:solidFill>
                <a:uFill>
                  <a:solidFill>
                    <a:srgbClr val="FFFFFF"/>
                  </a:solidFill>
                </a:uFill>
                <a:latin typeface="Arial"/>
                <a:ea typeface="华文细黑" pitchFamily="2" charset="-122"/>
              </a:rPr>
              <a:t>	2.1 Trading conditions</a:t>
            </a: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spc="-1" dirty="0">
                <a:solidFill>
                  <a:srgbClr val="000000"/>
                </a:solidFill>
                <a:uFill>
                  <a:solidFill>
                    <a:srgbClr val="FFFFFF"/>
                  </a:solidFill>
                </a:uFill>
                <a:latin typeface="Arial"/>
                <a:ea typeface="华文细黑" pitchFamily="2" charset="-122"/>
              </a:rPr>
              <a:t>For the whole of the year, we continued trading against a background of …</a:t>
            </a:r>
          </a:p>
          <a:p>
            <a:pPr marL="0" lvl="0" indent="0" eaLnBrk="1" hangingPunct="1">
              <a:spcBef>
                <a:spcPct val="0"/>
              </a:spcBef>
              <a:buNone/>
              <a:defRPr/>
            </a:pP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b="1" spc="-1" dirty="0">
                <a:solidFill>
                  <a:srgbClr val="000000"/>
                </a:solidFill>
                <a:uFill>
                  <a:solidFill>
                    <a:srgbClr val="FFFFFF"/>
                  </a:solidFill>
                </a:uFill>
                <a:latin typeface="Arial"/>
                <a:ea typeface="华文细黑" pitchFamily="2" charset="-122"/>
              </a:rPr>
              <a:t>	2.2 Profitability</a:t>
            </a: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spc="-1" dirty="0">
                <a:solidFill>
                  <a:srgbClr val="000000"/>
                </a:solidFill>
                <a:uFill>
                  <a:solidFill>
                    <a:srgbClr val="FFFFFF"/>
                  </a:solidFill>
                </a:uFill>
                <a:latin typeface="Arial"/>
                <a:ea typeface="华文细黑" pitchFamily="2" charset="-122"/>
              </a:rPr>
              <a:t>Despite the growth of competitors, our profitability increased from …</a:t>
            </a:r>
          </a:p>
          <a:p>
            <a:pPr marL="0" lvl="0" indent="0" eaLnBrk="1" hangingPunct="1">
              <a:spcBef>
                <a:spcPct val="0"/>
              </a:spcBef>
              <a:buNone/>
              <a:defRPr/>
            </a:pP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b="1" spc="-1" dirty="0">
                <a:solidFill>
                  <a:srgbClr val="000000"/>
                </a:solidFill>
                <a:uFill>
                  <a:solidFill>
                    <a:srgbClr val="FFFFFF"/>
                  </a:solidFill>
                </a:uFill>
                <a:latin typeface="Arial"/>
                <a:ea typeface="华文细黑" pitchFamily="2" charset="-122"/>
              </a:rPr>
              <a:t>3 Capital Expenditure</a:t>
            </a: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spc="-1" dirty="0">
                <a:solidFill>
                  <a:srgbClr val="000000"/>
                </a:solidFill>
                <a:uFill>
                  <a:solidFill>
                    <a:srgbClr val="FFFFFF"/>
                  </a:solidFill>
                </a:uFill>
                <a:latin typeface="Arial"/>
                <a:ea typeface="华文细黑" pitchFamily="2" charset="-122"/>
              </a:rPr>
              <a:t>Group capital expenditure was higher than ever before …</a:t>
            </a:r>
          </a:p>
          <a:p>
            <a:pPr marL="0" lvl="0" indent="0" eaLnBrk="1" hangingPunct="1">
              <a:spcBef>
                <a:spcPct val="0"/>
              </a:spcBef>
              <a:buNone/>
              <a:defRPr/>
            </a:pP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b="1" spc="-1" dirty="0">
                <a:solidFill>
                  <a:srgbClr val="000000"/>
                </a:solidFill>
                <a:uFill>
                  <a:solidFill>
                    <a:srgbClr val="FFFFFF"/>
                  </a:solidFill>
                </a:uFill>
                <a:latin typeface="Arial"/>
                <a:ea typeface="华文细黑" pitchFamily="2" charset="-122"/>
              </a:rPr>
              <a:t>4 Conclusion</a:t>
            </a:r>
            <a:endParaRPr lang="en-GB" sz="1633" spc="-1" dirty="0">
              <a:solidFill>
                <a:srgbClr val="000000"/>
              </a:solidFill>
              <a:uFill>
                <a:solidFill>
                  <a:srgbClr val="FFFFFF"/>
                </a:solidFill>
              </a:uFill>
              <a:latin typeface="Arial"/>
              <a:ea typeface="华文细黑" pitchFamily="2" charset="-122"/>
            </a:endParaRPr>
          </a:p>
          <a:p>
            <a:pPr marL="0" lvl="0" indent="0" eaLnBrk="1" hangingPunct="1">
              <a:spcBef>
                <a:spcPct val="0"/>
              </a:spcBef>
              <a:buNone/>
              <a:defRPr/>
            </a:pPr>
            <a:r>
              <a:rPr lang="en-GB" sz="1633" spc="-1" dirty="0">
                <a:solidFill>
                  <a:srgbClr val="000000"/>
                </a:solidFill>
                <a:uFill>
                  <a:solidFill>
                    <a:srgbClr val="FFFFFF"/>
                  </a:solidFill>
                </a:uFill>
                <a:latin typeface="Arial"/>
                <a:ea typeface="华文细黑" pitchFamily="2" charset="-122"/>
              </a:rPr>
              <a:t>In the coming year we need to ... </a:t>
            </a: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1477314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Reference list</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0" indent="0" eaLnBrk="1" hangingPunct="1">
              <a:spcBef>
                <a:spcPct val="0"/>
              </a:spcBef>
              <a:buNone/>
            </a:pPr>
            <a:r>
              <a:rPr lang="en-GB" altLang="en-US" sz="1800" dirty="0" err="1">
                <a:solidFill>
                  <a:prstClr val="black"/>
                </a:solidFill>
                <a:latin typeface="Arial"/>
                <a:ea typeface="华文细黑"/>
              </a:rPr>
              <a:t>Albertay</a:t>
            </a:r>
            <a:r>
              <a:rPr lang="en-GB" altLang="en-US" sz="1800" dirty="0">
                <a:solidFill>
                  <a:prstClr val="black"/>
                </a:solidFill>
                <a:latin typeface="Arial"/>
                <a:ea typeface="华文细黑"/>
              </a:rPr>
              <a:t> University (2025) </a:t>
            </a:r>
            <a:r>
              <a:rPr lang="en-GB" altLang="en-US" sz="1800" i="1" dirty="0">
                <a:solidFill>
                  <a:prstClr val="black"/>
                </a:solidFill>
                <a:latin typeface="Arial"/>
                <a:ea typeface="华文细黑"/>
              </a:rPr>
              <a:t>Report writing 101. </a:t>
            </a:r>
            <a:r>
              <a:rPr lang="en-GB" altLang="en-US" sz="1800" dirty="0">
                <a:solidFill>
                  <a:prstClr val="black"/>
                </a:solidFill>
                <a:latin typeface="Arial"/>
                <a:ea typeface="华文细黑"/>
              </a:rPr>
              <a:t>Available at:  </a:t>
            </a:r>
            <a:r>
              <a:rPr lang="en-GB" altLang="en-US" sz="1800" dirty="0">
                <a:solidFill>
                  <a:prstClr val="black"/>
                </a:solidFill>
                <a:latin typeface="Arial"/>
                <a:ea typeface="华文细黑"/>
                <a:hlinkClick r:id="rId2"/>
              </a:rPr>
              <a:t>https://intranet.abertay.ac.uk/students/study-skills/guides/writing/report-writing-101/</a:t>
            </a:r>
            <a:r>
              <a:rPr lang="en-GB" altLang="en-US" sz="1800" dirty="0">
                <a:solidFill>
                  <a:prstClr val="black"/>
                </a:solidFill>
                <a:latin typeface="Arial"/>
                <a:ea typeface="华文细黑"/>
              </a:rPr>
              <a:t> </a:t>
            </a:r>
            <a:r>
              <a:rPr lang="en-GB" sz="1800" dirty="0">
                <a:solidFill>
                  <a:prstClr val="black"/>
                </a:solidFill>
                <a:latin typeface="Arial"/>
                <a:ea typeface="华文细黑"/>
              </a:rPr>
              <a:t>(Accessed: 21 November 2025)</a:t>
            </a:r>
          </a:p>
          <a:p>
            <a:pPr marL="0" indent="0" eaLnBrk="1" hangingPunct="1">
              <a:spcBef>
                <a:spcPct val="0"/>
              </a:spcBef>
              <a:buNone/>
            </a:pPr>
            <a:endParaRPr lang="en-GB" altLang="en-US" sz="1800" dirty="0">
              <a:solidFill>
                <a:prstClr val="black"/>
              </a:solidFill>
              <a:latin typeface="Arial"/>
              <a:ea typeface="华文细黑"/>
            </a:endParaRPr>
          </a:p>
          <a:p>
            <a:pPr marL="0" indent="0" eaLnBrk="1" hangingPunct="1">
              <a:spcBef>
                <a:spcPct val="0"/>
              </a:spcBef>
              <a:buNone/>
            </a:pPr>
            <a:r>
              <a:rPr lang="en-GB" altLang="en-US" sz="1800" dirty="0">
                <a:solidFill>
                  <a:prstClr val="black"/>
                </a:solidFill>
                <a:latin typeface="Arial"/>
                <a:ea typeface="华文细黑"/>
              </a:rPr>
              <a:t>Cambridge University Press &amp; Assessment (2023) </a:t>
            </a:r>
            <a:r>
              <a:rPr lang="en-GB" altLang="en-US" sz="1800" i="1" dirty="0">
                <a:solidFill>
                  <a:prstClr val="black"/>
                </a:solidFill>
                <a:latin typeface="Arial"/>
                <a:ea typeface="华文细黑"/>
              </a:rPr>
              <a:t>Writing a report. </a:t>
            </a:r>
          </a:p>
          <a:p>
            <a:pPr marL="0" indent="0" eaLnBrk="1" hangingPunct="1">
              <a:spcBef>
                <a:spcPct val="0"/>
              </a:spcBef>
              <a:buNone/>
            </a:pPr>
            <a:r>
              <a:rPr lang="en-GB" altLang="en-US" sz="1800" dirty="0">
                <a:solidFill>
                  <a:prstClr val="black"/>
                </a:solidFill>
                <a:latin typeface="Arial"/>
                <a:ea typeface="华文细黑"/>
                <a:hlinkClick r:id="rId3"/>
              </a:rPr>
              <a:t>https://learning.cambridgeinternational.org/classroom/pluginfile.php/219287/mod_label/intro/Writing_a_report.pdf</a:t>
            </a:r>
            <a:r>
              <a:rPr lang="en-GB" altLang="en-US" sz="1800" dirty="0">
                <a:solidFill>
                  <a:prstClr val="black"/>
                </a:solidFill>
                <a:latin typeface="Arial"/>
                <a:ea typeface="华文细黑"/>
              </a:rPr>
              <a:t> </a:t>
            </a:r>
            <a:r>
              <a:rPr lang="en-GB" sz="1800" dirty="0">
                <a:solidFill>
                  <a:prstClr val="black"/>
                </a:solidFill>
                <a:latin typeface="Arial"/>
                <a:ea typeface="华文细黑"/>
              </a:rPr>
              <a:t>(Accessed: 21 November 2025)</a:t>
            </a:r>
          </a:p>
          <a:p>
            <a:pPr marL="0" indent="0" eaLnBrk="1" hangingPunct="1">
              <a:spcBef>
                <a:spcPct val="0"/>
              </a:spcBef>
              <a:buNone/>
            </a:pPr>
            <a:endParaRPr lang="en-GB" altLang="en-US" sz="1800" dirty="0">
              <a:solidFill>
                <a:prstClr val="black"/>
              </a:solidFill>
              <a:latin typeface="Arial"/>
              <a:ea typeface="华文细黑"/>
            </a:endParaRPr>
          </a:p>
          <a:p>
            <a:pPr marL="0" indent="0" eaLnBrk="1" hangingPunct="1">
              <a:spcBef>
                <a:spcPct val="0"/>
              </a:spcBef>
              <a:buNone/>
            </a:pPr>
            <a:r>
              <a:rPr lang="en-GB" altLang="en-US" sz="1800" dirty="0">
                <a:solidFill>
                  <a:prstClr val="black"/>
                </a:solidFill>
                <a:latin typeface="Arial"/>
                <a:ea typeface="华文细黑"/>
              </a:rPr>
              <a:t>Gravett, S. (1998) </a:t>
            </a:r>
            <a:r>
              <a:rPr lang="en-GB" altLang="en-US" sz="1800" i="1" dirty="0">
                <a:solidFill>
                  <a:prstClr val="black"/>
                </a:solidFill>
                <a:latin typeface="Arial"/>
                <a:ea typeface="华文细黑"/>
              </a:rPr>
              <a:t>The Right Way to Write Reports</a:t>
            </a:r>
            <a:r>
              <a:rPr lang="en-GB" altLang="en-US" sz="1800" dirty="0">
                <a:solidFill>
                  <a:prstClr val="black"/>
                </a:solidFill>
                <a:latin typeface="Arial"/>
                <a:ea typeface="华文细黑"/>
              </a:rPr>
              <a:t>, Kingswood: Right Way</a:t>
            </a:r>
          </a:p>
          <a:p>
            <a:pPr marL="0" indent="0" eaLnBrk="1" hangingPunct="1">
              <a:spcBef>
                <a:spcPct val="0"/>
              </a:spcBef>
              <a:buNone/>
            </a:pPr>
            <a:endParaRPr lang="en-GB" altLang="en-US" sz="1800" dirty="0">
              <a:solidFill>
                <a:prstClr val="black"/>
              </a:solidFill>
              <a:latin typeface="Arial"/>
              <a:ea typeface="华文细黑"/>
            </a:endParaRPr>
          </a:p>
          <a:p>
            <a:pPr marL="0" indent="0" eaLnBrk="1" hangingPunct="1">
              <a:spcBef>
                <a:spcPct val="0"/>
              </a:spcBef>
              <a:buNone/>
            </a:pPr>
            <a:r>
              <a:rPr lang="en-GB" altLang="en-US" sz="1800" dirty="0">
                <a:solidFill>
                  <a:prstClr val="black"/>
                </a:solidFill>
                <a:latin typeface="Arial"/>
                <a:ea typeface="华文细黑"/>
              </a:rPr>
              <a:t>Heritage, K. (1997) </a:t>
            </a:r>
            <a:r>
              <a:rPr lang="en-GB" altLang="en-US" sz="1800" i="1" dirty="0">
                <a:solidFill>
                  <a:prstClr val="black"/>
                </a:solidFill>
                <a:latin typeface="Arial"/>
                <a:ea typeface="华文细黑"/>
              </a:rPr>
              <a:t>Report Writing in a Week</a:t>
            </a:r>
            <a:r>
              <a:rPr lang="en-GB" altLang="en-US" sz="1800" dirty="0">
                <a:solidFill>
                  <a:prstClr val="black"/>
                </a:solidFill>
                <a:latin typeface="Arial"/>
                <a:ea typeface="华文细黑"/>
              </a:rPr>
              <a:t>, London: Hodder &amp; Stoughton</a:t>
            </a:r>
          </a:p>
          <a:p>
            <a:pPr marL="0" indent="0" eaLnBrk="1" hangingPunct="1">
              <a:spcBef>
                <a:spcPct val="0"/>
              </a:spcBef>
              <a:buNone/>
            </a:pPr>
            <a:endParaRPr lang="en-GB" altLang="en-US" sz="1800" dirty="0">
              <a:solidFill>
                <a:prstClr val="black"/>
              </a:solidFill>
              <a:latin typeface="Arial"/>
              <a:ea typeface="华文细黑"/>
            </a:endParaRPr>
          </a:p>
          <a:p>
            <a:pPr marL="0" indent="0" eaLnBrk="1" hangingPunct="1">
              <a:spcBef>
                <a:spcPct val="0"/>
              </a:spcBef>
              <a:buNone/>
            </a:pPr>
            <a:r>
              <a:rPr lang="en-GB" altLang="en-US" sz="1800" dirty="0">
                <a:solidFill>
                  <a:prstClr val="black"/>
                </a:solidFill>
                <a:latin typeface="Arial"/>
                <a:ea typeface="华文细黑"/>
              </a:rPr>
              <a:t>Robinson, Z., </a:t>
            </a:r>
            <a:r>
              <a:rPr lang="en-GB" altLang="en-US" sz="1800" dirty="0" err="1">
                <a:solidFill>
                  <a:prstClr val="black"/>
                </a:solidFill>
                <a:latin typeface="Arial"/>
                <a:ea typeface="华文细黑"/>
              </a:rPr>
              <a:t>Pedley</a:t>
            </a:r>
            <a:r>
              <a:rPr lang="en-GB" altLang="en-US" sz="1800" dirty="0">
                <a:solidFill>
                  <a:prstClr val="black"/>
                </a:solidFill>
                <a:latin typeface="Arial"/>
                <a:ea typeface="华文细黑"/>
              </a:rPr>
              <a:t>-Smith, S. (2010) </a:t>
            </a:r>
            <a:r>
              <a:rPr lang="en-GB" altLang="en-US" sz="1800" i="1" dirty="0">
                <a:solidFill>
                  <a:prstClr val="black"/>
                </a:solidFill>
                <a:latin typeface="Arial"/>
                <a:ea typeface="华文细黑"/>
              </a:rPr>
              <a:t>A Student’s Guide to Writing Business Reports</a:t>
            </a:r>
            <a:r>
              <a:rPr lang="en-GB" altLang="en-US" sz="1800" dirty="0">
                <a:solidFill>
                  <a:prstClr val="black"/>
                </a:solidFill>
                <a:latin typeface="Arial"/>
                <a:ea typeface="华文细黑"/>
              </a:rPr>
              <a:t>, Wokingham: Kaplan</a:t>
            </a:r>
          </a:p>
          <a:p>
            <a:pPr marL="0" indent="0" eaLnBrk="1" hangingPunct="1">
              <a:spcBef>
                <a:spcPct val="0"/>
              </a:spcBef>
              <a:buNone/>
            </a:pPr>
            <a:endParaRPr lang="en-GB" altLang="en-US" sz="1800" dirty="0">
              <a:solidFill>
                <a:prstClr val="black"/>
              </a:solidFill>
              <a:latin typeface="Arial"/>
              <a:ea typeface="华文细黑"/>
            </a:endParaRPr>
          </a:p>
          <a:p>
            <a:pPr marL="0" indent="0" eaLnBrk="1" hangingPunct="1">
              <a:spcBef>
                <a:spcPct val="0"/>
              </a:spcBef>
              <a:buNone/>
              <a:defRPr/>
            </a:pPr>
            <a:endParaRPr lang="en-GB" sz="1800" dirty="0">
              <a:solidFill>
                <a:prstClr val="black"/>
              </a:solid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21/11/2025</a:t>
            </a:fld>
            <a:endParaRPr lang="en-GB"/>
          </a:p>
        </p:txBody>
      </p:sp>
    </p:spTree>
    <p:extLst>
      <p:ext uri="{BB962C8B-B14F-4D97-AF65-F5344CB8AC3E}">
        <p14:creationId xmlns:p14="http://schemas.microsoft.com/office/powerpoint/2010/main" val="3605478641"/>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1640</Words>
  <Application>Microsoft Office PowerPoint</Application>
  <PresentationFormat>On-screen Show (4:3)</PresentationFormat>
  <Paragraphs>202</Paragraphs>
  <Slides>25</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25</vt:i4>
      </vt:variant>
    </vt:vector>
  </HeadingPairs>
  <TitlesOfParts>
    <vt:vector size="33" baseType="lpstr">
      <vt:lpstr>DejaVu Sans</vt:lpstr>
      <vt:lpstr>Myriad Pro</vt:lpstr>
      <vt:lpstr>Arial</vt:lpstr>
      <vt:lpstr>Calibri</vt:lpstr>
      <vt:lpstr>Wingdings</vt:lpstr>
      <vt:lpstr>1_20140311PresentationUWTSDTemplate</vt:lpstr>
      <vt:lpstr>20140311PresentationUWTSDTemplate</vt:lpstr>
      <vt:lpstr>2_20140311PresentationUWTSDTemplate</vt:lpstr>
      <vt:lpstr> LCLM4001 Academic Skills (ACS)  </vt:lpstr>
      <vt:lpstr>What is a report? </vt:lpstr>
      <vt:lpstr>What is report writing? </vt:lpstr>
      <vt:lpstr>Functions and Uses of a Report</vt:lpstr>
      <vt:lpstr>Report Writing</vt:lpstr>
      <vt:lpstr>Report Writing</vt:lpstr>
      <vt:lpstr>Structuring your report</vt:lpstr>
      <vt:lpstr>Structuring your report</vt:lpstr>
      <vt:lpstr>Structuring your report</vt:lpstr>
      <vt:lpstr>Title page </vt:lpstr>
      <vt:lpstr>Acknowledgements / Terms of reference  (not required at Level 4) </vt:lpstr>
      <vt:lpstr>Table of Contents</vt:lpstr>
      <vt:lpstr>Abstract/Summary  (not required at Level 4) </vt:lpstr>
      <vt:lpstr>Abstract/Summary  (not required at Level 4) </vt:lpstr>
      <vt:lpstr>Introduction</vt:lpstr>
      <vt:lpstr>Methodology</vt:lpstr>
      <vt:lpstr>Results / Findings</vt:lpstr>
      <vt:lpstr>Discussion</vt:lpstr>
      <vt:lpstr>Conclusion and recommendations</vt:lpstr>
      <vt:lpstr>Reference list</vt:lpstr>
      <vt:lpstr>Appendices</vt:lpstr>
      <vt:lpstr>Report Writing</vt:lpstr>
      <vt:lpstr>An example structure could look  like this </vt:lpstr>
      <vt:lpstr>Example</vt:lpstr>
      <vt:lpstr>Reference list</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Sylvia Hoffmann</cp:lastModifiedBy>
  <cp:revision>374</cp:revision>
  <dcterms:created xsi:type="dcterms:W3CDTF">2012-10-20T16:04:33Z</dcterms:created>
  <dcterms:modified xsi:type="dcterms:W3CDTF">2025-11-21T13:23:03Z</dcterms:modified>
</cp:coreProperties>
</file>