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75" r:id="rId3"/>
    <p:sldId id="286" r:id="rId4"/>
    <p:sldId id="277" r:id="rId5"/>
    <p:sldId id="288" r:id="rId6"/>
    <p:sldId id="278" r:id="rId7"/>
    <p:sldId id="285" r:id="rId8"/>
    <p:sldId id="279" r:id="rId9"/>
    <p:sldId id="287" r:id="rId10"/>
    <p:sldId id="276" r:id="rId11"/>
    <p:sldId id="281" r:id="rId12"/>
    <p:sldId id="282" r:id="rId13"/>
    <p:sldId id="283" r:id="rId14"/>
    <p:sldId id="284" r:id="rId15"/>
    <p:sldId id="289" r:id="rId16"/>
    <p:sldId id="280" r:id="rId17"/>
    <p:sldId id="290" r:id="rId18"/>
    <p:sldId id="29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734"/>
    <p:restoredTop sz="70078"/>
  </p:normalViewPr>
  <p:slideViewPr>
    <p:cSldViewPr snapToGrid="0">
      <p:cViewPr varScale="1">
        <p:scale>
          <a:sx n="76" d="100"/>
          <a:sy n="76" d="100"/>
        </p:scale>
        <p:origin x="10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D216F1-1167-B845-A5D9-681AA413B07C}" type="datetimeFigureOut">
              <a:rPr lang="en-US" smtClean="0"/>
              <a:t>1/21/26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6ABED5-C969-584D-AF3D-9831464872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466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878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366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C2170A-518B-8E5B-20C2-BB04CE6B4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295263-130B-19B8-0247-74BF14453A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1AB636-4E22-B4EC-2A93-0DA51244FA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A69074-C69C-980A-79C9-E0224B9FE0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9994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9136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010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612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08401-C6F3-83A8-5760-38540CD9DC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6E7D0C-C48C-364C-281A-551D27A483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258936-CA51-9A2F-85FE-0468BDBAF3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B1E6B7-6CC4-328A-536E-D09D9747C7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6143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2112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061102-CF09-3E8C-59CC-29D85B8824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8A4D42-2924-26BB-BA5C-DC7FB1DA7D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C5B1A5-88FD-F83E-AB6E-0C9047D7F4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E534E4-0960-38FE-B690-339C33EB5F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1720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982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9422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4273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9267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0946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8252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430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F2BD44-100F-EB25-B101-79EF107B5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78652E-A947-9E57-D9E1-92354C18C8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C6430F-B5EE-ED4F-39D3-A537A39FA5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A6F706-5DA4-55EC-65B5-7D07F1DF24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6846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975F4-F5C8-FD4C-8BEC-A18C65DAA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DE83B4-099E-F9B2-C1DB-48297E607C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A5DC8E-7421-DCF5-5444-CC46E47FEF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E800EC-F8EB-0BD4-552D-25287FD197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6ABED5-C969-584D-AF3D-9831464872C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189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47DA8-A39B-B18F-72FC-3063E8774F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CA16A5-FAC1-95DA-330C-C91CE3AAB6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D7410-99AE-3FD9-8025-37C7531AC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E4ADC0-546C-2A60-0F82-C6FC2F984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FFE1C4-170D-89F3-5ED5-BAB65E0D8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097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F90D2-FE2B-AAB3-698C-E533B331F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B6251-D0B9-4712-2641-50DA7DE19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9B31D-C163-541F-2625-2AD113F4A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B30C1-9670-2D5A-C644-8EE1ED6EB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2789C-F15A-671E-9B7F-B52BED12A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077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4640A-F006-8F74-F737-16C805ADE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DC7110-88A7-FAF9-DDCE-3AF76AEF64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DC6682-4466-FCB6-2F4C-68874AE87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C9CF10-F828-F275-4FF9-2FA444A09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72EB07-874D-FD6D-D07E-36A867860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669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9194C-4A83-6CF3-F5D0-09F1BD2E7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DD613-EEA0-2C32-67FF-B3B1657921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859DCC-A372-4218-5A73-0DC54A0D12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45C991-8199-7FD7-86F5-CB8806012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114DFE-DA76-3F8C-49E1-6DA4359B0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6E3D-8680-CF69-79F6-904AC24FD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840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17003-2C01-D4A3-1D12-24D3AE9F1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7183C1-E0DB-1B74-132E-417EEC80F4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CC2578-512C-A6C4-10FC-8EFA473BB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5ED759-5DCD-FD96-2223-46935F9EDA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F628AD-B659-A054-7BCD-40D893100C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F4B3AE-957A-C931-EF17-6ADF8830A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E3989D-3E24-1645-3190-AAD27C4D6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FB7444-DA87-E7D4-F820-686983D6F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70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D1C8F-D900-6FE9-2815-2D17322F4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E415D5-78A1-C794-15FA-CA030A968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5CD4CA-6F05-6DDB-FE9A-00FC84EB2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304CD3-A642-B744-6461-DEF60C056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0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BF780C-5B77-6CB3-02DF-30654A3C3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443DC3-C05F-B74A-2DB0-23845BF61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050404-DCE3-7233-B92B-F41D99386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521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EFF58-4044-687B-ECB0-6A22AD575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72609-77D4-8796-CF7A-ABC68CDA1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310EF2-7D5D-D412-B7D3-C09B29E60B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68C6CC-DEDB-D4FC-0597-1D627DEFA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A3C0DF-C44B-C7BC-8E05-C30629A52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009924-18C1-535E-A736-D7369958B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691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74B49-A574-7DFD-4E51-D49F5A432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E3C46E-E79A-A6E5-2562-62D6A6AE19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0290D6-E176-55AF-E1AB-D1F4D16D31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03F7CC-80EF-8B9B-24A2-9204B63D8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78774-B6DB-8CA4-4C8E-F0DED0E53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65BBCB-305D-C344-805E-478615A01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599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4FD0B-619B-3979-9047-F5BF34755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1980D9-12B5-68FE-4141-EEF4353339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26BC9-F7DF-C49F-BD7D-E65DC7A5F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679F0-CF5E-12B8-F885-51FCE62BB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C0555-07DB-CC27-20C8-EE730BB6C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515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E95BA6-E9B4-C528-BB46-068CDAB133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BDFEBC-37AB-E9E5-7A67-2C5C55985B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47DF7-8655-21FB-BD7B-7EE26714B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AA10A-E640-CC75-EDC1-746E5BF92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2855B-7C63-02BC-098D-4F172E5C0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713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D1C8A6-57F2-EDA2-7043-A8A7614B7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BFC03-1B9B-595D-A96D-1641BDE332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CA6613-4A75-E01C-D20B-8ED76ACFB0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08F395-6585-8647-ADF0-2FDB935561E4}" type="datetimeFigureOut">
              <a:rPr lang="en-US" smtClean="0"/>
              <a:t>1/21/26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F294A0-9DAE-1BA9-0240-14F3D381F0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64323-C287-D010-B745-82FF29B027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2C81F6-A174-0F4F-BB21-0602CF6B0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128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or.nightcafe.studio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su16051790" TargetMode="External"/><Relationship Id="rId7" Type="http://schemas.openxmlformats.org/officeDocument/2006/relationships/hyperlink" Target="https://doi.org/10.24059/olj.v28i3.4646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80/0020739X.2021.1988741" TargetMode="External"/><Relationship Id="rId5" Type="http://schemas.openxmlformats.org/officeDocument/2006/relationships/hyperlink" Target="https://works.swarthmore.edu/fac-psychology/213" TargetMode="External"/><Relationship Id="rId4" Type="http://schemas.openxmlformats.org/officeDocument/2006/relationships/hyperlink" Target="https://doi.org/10.3102/0013189X019005002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0791-024-09472-3" TargetMode="External"/><Relationship Id="rId3" Type="http://schemas.openxmlformats.org/officeDocument/2006/relationships/hyperlink" Target="https://doi.org/10.1344/der.2024.45.43-49" TargetMode="External"/><Relationship Id="rId7" Type="http://schemas.openxmlformats.org/officeDocument/2006/relationships/hyperlink" Target="https://doi.org/10.1177/1609406917733847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77/1609406919892472" TargetMode="External"/><Relationship Id="rId11" Type="http://schemas.openxmlformats.org/officeDocument/2006/relationships/hyperlink" Target="https://doi.org/10.1007/s10639-010-9137-5" TargetMode="External"/><Relationship Id="rId5" Type="http://schemas.openxmlformats.org/officeDocument/2006/relationships/hyperlink" Target="https://doi.org/10.1038/s41598-024-69423-2" TargetMode="External"/><Relationship Id="rId10" Type="http://schemas.openxmlformats.org/officeDocument/2006/relationships/hyperlink" Target="https://doi.org/10.4018/IJAET.345921" TargetMode="External"/><Relationship Id="rId4" Type="http://schemas.openxmlformats.org/officeDocument/2006/relationships/hyperlink" Target="https://doi.org/10.1186/s40359-024-01979-0" TargetMode="External"/><Relationship Id="rId9" Type="http://schemas.openxmlformats.org/officeDocument/2006/relationships/hyperlink" Target="https://doi.org/10.14746/eip.2024.1.8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8/1755-1315/1394/1/012030" TargetMode="External"/><Relationship Id="rId7" Type="http://schemas.openxmlformats.org/officeDocument/2006/relationships/hyperlink" Target="https://doi.org/10.6001/fil-soc.2024.35.4.7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3390/educsci14040433" TargetMode="External"/><Relationship Id="rId5" Type="http://schemas.openxmlformats.org/officeDocument/2006/relationships/hyperlink" Target="https://doi.org/10.1016/j.ins.2024.120759" TargetMode="External"/><Relationship Id="rId4" Type="http://schemas.openxmlformats.org/officeDocument/2006/relationships/hyperlink" Target="https://doi.org/10.6092/issn.2038-3460/1835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human hand&#10;&#10;Description automatically generated with low confidence">
            <a:extLst>
              <a:ext uri="{FF2B5EF4-FFF2-40B4-BE49-F238E27FC236}">
                <a16:creationId xmlns:a16="http://schemas.microsoft.com/office/drawing/2014/main" id="{2468C114-282A-FF69-C1A4-540AC66441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l="1111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19F20F-F619-8B1B-8EA8-51C5BDEE36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850282" cy="3564869"/>
          </a:xfrm>
        </p:spPr>
        <p:txBody>
          <a:bodyPr>
            <a:noAutofit/>
          </a:bodyPr>
          <a:lstStyle/>
          <a:p>
            <a:pPr algn="l"/>
            <a:r>
              <a:rPr lang="en-US" sz="88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Human-AI Co-creative </a:t>
            </a:r>
            <a:br>
              <a:rPr lang="en-US" sz="88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</a:br>
            <a:r>
              <a:rPr lang="en-US" sz="88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Research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BF92B8-9CB0-2AF9-D894-74B458779C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>
            <a:normAutofit/>
          </a:bodyPr>
          <a:lstStyle/>
          <a:p>
            <a:pPr algn="l"/>
            <a:r>
              <a:rPr lang="en-US" sz="2000"/>
              <a:t>A pilot study towards a new methodological subfield in art and design </a:t>
            </a:r>
          </a:p>
          <a:p>
            <a:pPr algn="l"/>
            <a:r>
              <a:rPr lang="en-US" sz="2000"/>
              <a:t>Kylie Boon</a:t>
            </a:r>
          </a:p>
          <a:p>
            <a:pPr algn="l"/>
            <a:r>
              <a:rPr lang="en-GB" sz="2000" b="1"/>
              <a:t>ECDE7013</a:t>
            </a:r>
            <a:r>
              <a:rPr lang="en-GB" sz="2000">
                <a:effectLst/>
              </a:rPr>
              <a:t> </a:t>
            </a:r>
            <a:r>
              <a:rPr lang="en-US" sz="20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8203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robot holding a skull on a stage&#10;&#10;AI-generated content may be incorrect.">
            <a:extLst>
              <a:ext uri="{FF2B5EF4-FFF2-40B4-BE49-F238E27FC236}">
                <a16:creationId xmlns:a16="http://schemas.microsoft.com/office/drawing/2014/main" id="{D6323BB0-88F2-08CF-D722-36D764DBC0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426"/>
          <a:stretch>
            <a:fillRect/>
          </a:stretch>
        </p:blipFill>
        <p:spPr>
          <a:xfrm flipH="1">
            <a:off x="-2" y="-2"/>
            <a:ext cx="5388591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06E688A-C442-1787-608B-CAA9FED1CF7B}"/>
              </a:ext>
            </a:extLst>
          </p:cNvPr>
          <p:cNvSpPr txBox="1"/>
          <p:nvPr/>
        </p:nvSpPr>
        <p:spPr>
          <a:xfrm>
            <a:off x="5737412" y="699247"/>
            <a:ext cx="5388591" cy="55408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Research Question: </a:t>
            </a:r>
            <a:r>
              <a:rPr lang="en-US" sz="2400" dirty="0"/>
              <a:t>How can the lived experience of human-AI partnerships be methodologically </a:t>
            </a:r>
            <a:r>
              <a:rPr lang="en-US" sz="2400" dirty="0" err="1"/>
              <a:t>conceptualised</a:t>
            </a:r>
            <a:r>
              <a:rPr lang="en-US" sz="2400" dirty="0"/>
              <a:t> and </a:t>
            </a:r>
            <a:r>
              <a:rPr lang="en-US" sz="2400" dirty="0" err="1"/>
              <a:t>systemised</a:t>
            </a:r>
            <a:r>
              <a:rPr lang="en-US" sz="2400" dirty="0"/>
              <a:t> to establish ‘Human-AI co-creative Research’?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i="1" dirty="0"/>
              <a:t>This </a:t>
            </a:r>
            <a:r>
              <a:rPr lang="en-US" sz="2000" b="1" i="1" dirty="0"/>
              <a:t>pilot study </a:t>
            </a:r>
            <a:r>
              <a:rPr lang="en-US" sz="2000" i="1" dirty="0"/>
              <a:t>will seek to explore how meaning is co-constructed in human-AI partnerships, laying </a:t>
            </a:r>
            <a:r>
              <a:rPr lang="en-US" sz="2000" b="1" i="1" dirty="0"/>
              <a:t>foundations for the larger thesis.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41362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98C65B-2055-E655-0E61-5D7A180F0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and robot on stage in a theater&#10;&#10;AI-generated content may be incorrect.">
            <a:extLst>
              <a:ext uri="{FF2B5EF4-FFF2-40B4-BE49-F238E27FC236}">
                <a16:creationId xmlns:a16="http://schemas.microsoft.com/office/drawing/2014/main" id="{62F2E2D9-2A9A-0B1C-8C84-42A064225B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16" r="4874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5A2A77-BD8F-B5F2-F1D2-546BBBFCE97C}"/>
              </a:ext>
            </a:extLst>
          </p:cNvPr>
          <p:cNvSpPr txBox="1"/>
          <p:nvPr/>
        </p:nvSpPr>
        <p:spPr>
          <a:xfrm>
            <a:off x="6417735" y="430306"/>
            <a:ext cx="5236384" cy="5937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Key Objectives: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Examine the </a:t>
            </a:r>
            <a:r>
              <a:rPr lang="en-US" sz="1700" b="1" dirty="0"/>
              <a:t>lived experience of creativity and AI education </a:t>
            </a:r>
            <a:r>
              <a:rPr lang="en-US" sz="1700" dirty="0"/>
              <a:t>(</a:t>
            </a:r>
            <a:r>
              <a:rPr lang="en-US" sz="1700" dirty="0" err="1"/>
              <a:t>AIEd</a:t>
            </a:r>
            <a:r>
              <a:rPr lang="en-US" sz="1700" dirty="0"/>
              <a:t>) in art/design higher education (HE).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Explore </a:t>
            </a:r>
            <a:r>
              <a:rPr lang="en-US" sz="1700" b="1" dirty="0"/>
              <a:t>meaning making between human and </a:t>
            </a:r>
            <a:r>
              <a:rPr lang="en-US" sz="1700" dirty="0"/>
              <a:t>generative artificial intelligence </a:t>
            </a:r>
            <a:r>
              <a:rPr lang="en-US" sz="1700" b="1" dirty="0"/>
              <a:t>(genAI)</a:t>
            </a:r>
            <a:r>
              <a:rPr lang="en-US" sz="1700" dirty="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Treat </a:t>
            </a:r>
            <a:r>
              <a:rPr lang="en-US" sz="1700" b="1" dirty="0"/>
              <a:t>genAI </a:t>
            </a:r>
            <a:r>
              <a:rPr lang="en-US" sz="1700" dirty="0"/>
              <a:t>as a dialogical </a:t>
            </a:r>
            <a:r>
              <a:rPr lang="en-US" sz="1700" b="1" dirty="0"/>
              <a:t>participant.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Test </a:t>
            </a:r>
            <a:r>
              <a:rPr lang="en-US" sz="1700" b="1" dirty="0"/>
              <a:t>Actor Network Theory (ANT)</a:t>
            </a:r>
            <a:r>
              <a:rPr lang="en-US" sz="1700" dirty="0"/>
              <a:t> and </a:t>
            </a:r>
            <a:r>
              <a:rPr lang="en-US" sz="1700" b="1" dirty="0"/>
              <a:t>Hauntology </a:t>
            </a:r>
            <a:r>
              <a:rPr lang="en-US" sz="1700" dirty="0"/>
              <a:t>as active methodological and analytical tools to </a:t>
            </a:r>
            <a:r>
              <a:rPr lang="en-US" sz="1700" b="1" dirty="0" err="1"/>
              <a:t>conceptualise</a:t>
            </a:r>
            <a:r>
              <a:rPr lang="en-US" sz="1700" b="1" dirty="0"/>
              <a:t> co-creation</a:t>
            </a:r>
            <a:r>
              <a:rPr lang="en-US" sz="1700" dirty="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Generate provisional methodological insight for larger thesis.</a:t>
            </a:r>
          </a:p>
        </p:txBody>
      </p:sp>
    </p:spTree>
    <p:extLst>
      <p:ext uri="{BB962C8B-B14F-4D97-AF65-F5344CB8AC3E}">
        <p14:creationId xmlns:p14="http://schemas.microsoft.com/office/powerpoint/2010/main" val="2326775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511542-C98D-E771-8553-773CA0FCE7C1}"/>
              </a:ext>
            </a:extLst>
          </p:cNvPr>
          <p:cNvSpPr txBox="1"/>
          <p:nvPr/>
        </p:nvSpPr>
        <p:spPr>
          <a:xfrm>
            <a:off x="304798" y="399773"/>
            <a:ext cx="9074524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Gaps in Literature and Observations of the Literature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 lvl="1"/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Literature calls for human AI </a:t>
            </a:r>
            <a:r>
              <a:rPr lang="en-GB" b="1" dirty="0"/>
              <a:t>‘balance’ without explicit explanation </a:t>
            </a:r>
            <a:r>
              <a:rPr lang="en-GB" dirty="0"/>
              <a:t>of what is meant by this or how it is achieved </a:t>
            </a:r>
            <a:r>
              <a:rPr lang="en-GB" sz="1200" dirty="0"/>
              <a:t>(Garcia,2024; Joseph, G.V. </a:t>
            </a:r>
            <a:r>
              <a:rPr lang="en-GB" sz="1200" i="1" dirty="0"/>
              <a:t>et al.,</a:t>
            </a:r>
            <a:r>
              <a:rPr lang="en-GB" sz="1200" dirty="0"/>
              <a:t> 2024; Yan, W. </a:t>
            </a:r>
            <a:r>
              <a:rPr lang="en-GB" sz="1200" i="1" dirty="0"/>
              <a:t>et al., </a:t>
            </a:r>
            <a:r>
              <a:rPr lang="en-GB" sz="1200" dirty="0"/>
              <a:t>2024).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Educational research often conservative</a:t>
            </a:r>
            <a:r>
              <a:rPr lang="en-GB" dirty="0"/>
              <a:t>ly adopts AI as </a:t>
            </a:r>
            <a:r>
              <a:rPr lang="en-GB" b="1" dirty="0"/>
              <a:t>’tool’</a:t>
            </a:r>
            <a:r>
              <a:rPr lang="en-GB" dirty="0"/>
              <a:t>, reinforcing old paradigms, creative industries embrace transformative </a:t>
            </a:r>
            <a:r>
              <a:rPr lang="en-GB" b="1" dirty="0"/>
              <a:t>‘co-creator/co-intelligence’ terminology </a:t>
            </a:r>
            <a:r>
              <a:rPr lang="en-GB" dirty="0"/>
              <a:t>establishing innovative ways of thinking about genAI. </a:t>
            </a:r>
            <a:r>
              <a:rPr lang="en-GB" sz="1200" dirty="0"/>
              <a:t>(McGuire, </a:t>
            </a:r>
            <a:r>
              <a:rPr lang="en-GB" sz="1200" i="1" dirty="0"/>
              <a:t>et al.,</a:t>
            </a:r>
            <a:r>
              <a:rPr lang="en-GB" sz="1200" dirty="0"/>
              <a:t> 2024; </a:t>
            </a:r>
            <a:r>
              <a:rPr lang="en-GB" sz="1200" dirty="0" err="1"/>
              <a:t>Toyyibah</a:t>
            </a:r>
            <a:r>
              <a:rPr lang="en-GB" sz="1200" dirty="0"/>
              <a:t> </a:t>
            </a:r>
            <a:r>
              <a:rPr lang="en-GB" sz="1200" i="1" dirty="0"/>
              <a:t>et al.,</a:t>
            </a:r>
            <a:r>
              <a:rPr lang="en-GB" sz="1200" dirty="0"/>
              <a:t> 2024; </a:t>
            </a:r>
            <a:r>
              <a:rPr lang="en-GB" sz="1200" dirty="0" err="1"/>
              <a:t>Virvou</a:t>
            </a:r>
            <a:r>
              <a:rPr lang="en-GB" sz="1200" dirty="0"/>
              <a:t>, </a:t>
            </a:r>
            <a:r>
              <a:rPr lang="en-GB" sz="1200" i="1" dirty="0"/>
              <a:t>et al.,</a:t>
            </a:r>
            <a:r>
              <a:rPr lang="en-GB" sz="1200" dirty="0"/>
              <a:t> 2024 )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Limited exploration of temporal intersections </a:t>
            </a:r>
            <a:r>
              <a:rPr lang="en-GB" dirty="0"/>
              <a:t>(past/present/future) in genAI research, despite acknowledged need </a:t>
            </a:r>
            <a:r>
              <a:rPr lang="en-GB" sz="1200" dirty="0"/>
              <a:t>(Johnson </a:t>
            </a:r>
            <a:r>
              <a:rPr lang="en-GB" sz="1200" i="1" dirty="0"/>
              <a:t>et al</a:t>
            </a:r>
            <a:r>
              <a:rPr lang="en-GB" sz="1200" dirty="0"/>
              <a:t>., 2024; Lin and Chen, 2024).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Disciplinary gap </a:t>
            </a:r>
            <a:r>
              <a:rPr lang="en-GB" dirty="0"/>
              <a:t>such as ANT underutilised in creative disciplines/</a:t>
            </a:r>
            <a:r>
              <a:rPr lang="en-GB" dirty="0" err="1"/>
              <a:t>AIEd</a:t>
            </a:r>
            <a:r>
              <a:rPr lang="en-GB" dirty="0"/>
              <a:t> research, often confined to general tech sociology fields </a:t>
            </a:r>
            <a:r>
              <a:rPr lang="en-GB" sz="1200" dirty="0"/>
              <a:t>(Zhou, 2024).</a:t>
            </a:r>
          </a:p>
          <a:p>
            <a:pPr lvl="1"/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Calls for </a:t>
            </a:r>
            <a:r>
              <a:rPr lang="en-GB" b="1" dirty="0"/>
              <a:t>empirical studies to bridge philosophical genAI discussions </a:t>
            </a:r>
            <a:r>
              <a:rPr lang="en-GB" dirty="0"/>
              <a:t>(e.g., subjectivity/relations) with practical insights. </a:t>
            </a:r>
            <a:r>
              <a:rPr lang="en-GB" sz="1200" dirty="0"/>
              <a:t>(</a:t>
            </a:r>
            <a:r>
              <a:rPr lang="en-US" sz="1200" dirty="0"/>
              <a:t>Sharifzadeh, 2024; </a:t>
            </a:r>
            <a:r>
              <a:rPr lang="en-GB" sz="1200" dirty="0"/>
              <a:t>Zhou, 2024).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pic>
        <p:nvPicPr>
          <p:cNvPr id="4" name="Picture 3" descr="A room with bookshelves and light painting&#10;&#10;AI-generated content may be incorrect.">
            <a:extLst>
              <a:ext uri="{FF2B5EF4-FFF2-40B4-BE49-F238E27FC236}">
                <a16:creationId xmlns:a16="http://schemas.microsoft.com/office/drawing/2014/main" id="{71DDF425-5540-02D8-1972-6BCD81D5F1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6689" y="2743200"/>
            <a:ext cx="2250513" cy="22505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5EF772-03EE-3F4C-15AD-998D4DC8F904}"/>
              </a:ext>
            </a:extLst>
          </p:cNvPr>
          <p:cNvSpPr txBox="1"/>
          <p:nvPr/>
        </p:nvSpPr>
        <p:spPr>
          <a:xfrm>
            <a:off x="304798" y="793394"/>
            <a:ext cx="115824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GenAI is rapidly entering creative practice and HE, transforming the landscape. </a:t>
            </a:r>
            <a:r>
              <a:rPr lang="en-GB" dirty="0"/>
              <a:t>United Nations Educational, Scientific and Cultural Organisation (</a:t>
            </a:r>
            <a:r>
              <a:rPr lang="en-US" b="1" dirty="0"/>
              <a:t>UNESCO</a:t>
            </a:r>
            <a:r>
              <a:rPr lang="en-US" dirty="0"/>
              <a:t>) </a:t>
            </a:r>
            <a:r>
              <a:rPr lang="en-US" b="1" dirty="0"/>
              <a:t>calls for digital literacy to prepare learners for an AI-driven future </a:t>
            </a:r>
            <a:r>
              <a:rPr lang="en-US" sz="1200" dirty="0"/>
              <a:t>(</a:t>
            </a:r>
            <a:r>
              <a:rPr lang="en-GB" sz="1200" dirty="0"/>
              <a:t>Storey, 2024)</a:t>
            </a:r>
            <a:r>
              <a:rPr lang="en-US" sz="12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56329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9A2266-6380-685D-6035-93F791FA27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3767" y="2486491"/>
            <a:ext cx="5386484" cy="30298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65EE47A-E372-2F78-EA91-3C7359669297}"/>
              </a:ext>
            </a:extLst>
          </p:cNvPr>
          <p:cNvSpPr txBox="1"/>
          <p:nvPr/>
        </p:nvSpPr>
        <p:spPr>
          <a:xfrm>
            <a:off x="7242425" y="4285427"/>
            <a:ext cx="40196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solidFill>
                  <a:srgbClr val="0A0A0A"/>
                </a:solidFill>
                <a:latin typeface="Google Sans"/>
              </a:rPr>
              <a:t>"Whereof one cannot speak, thereof one must be silent” </a:t>
            </a:r>
            <a:r>
              <a:rPr lang="en-US" altLang="en-US" sz="1200" dirty="0">
                <a:solidFill>
                  <a:srgbClr val="0A0A0A"/>
                </a:solidFill>
                <a:latin typeface="Google Sans"/>
              </a:rPr>
              <a:t>(Wittgenstein, 1921, p.92)</a:t>
            </a:r>
            <a:endParaRPr lang="en-US" altLang="en-US" sz="1200" dirty="0"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641E05-9A8B-BAFE-0DD6-B59BA1FAE913}"/>
              </a:ext>
            </a:extLst>
          </p:cNvPr>
          <p:cNvSpPr txBox="1"/>
          <p:nvPr/>
        </p:nvSpPr>
        <p:spPr>
          <a:xfrm>
            <a:off x="1203767" y="729206"/>
            <a:ext cx="98989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‘Tool’ … ‘co-creator’… ‘partner’ … ‘agent’ … ‘co-intelligence’. </a:t>
            </a:r>
          </a:p>
          <a:p>
            <a:r>
              <a:rPr lang="en-US" sz="2800" i="1" dirty="0"/>
              <a:t>Who cares!? </a:t>
            </a:r>
          </a:p>
        </p:txBody>
      </p:sp>
    </p:spTree>
    <p:extLst>
      <p:ext uri="{BB962C8B-B14F-4D97-AF65-F5344CB8AC3E}">
        <p14:creationId xmlns:p14="http://schemas.microsoft.com/office/powerpoint/2010/main" val="383791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25434B-E652-10EC-696C-489FE409DC31}"/>
              </a:ext>
            </a:extLst>
          </p:cNvPr>
          <p:cNvSpPr txBox="1"/>
          <p:nvPr/>
        </p:nvSpPr>
        <p:spPr>
          <a:xfrm>
            <a:off x="477438" y="966497"/>
            <a:ext cx="752636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Ontological and Epistemological Foundations</a:t>
            </a:r>
          </a:p>
          <a:p>
            <a:endParaRPr lang="en-US" dirty="0"/>
          </a:p>
          <a:p>
            <a:r>
              <a:rPr lang="en-US" b="1" dirty="0"/>
              <a:t>My positionality:</a:t>
            </a: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believe humans are </a:t>
            </a:r>
            <a:r>
              <a:rPr lang="en-US" b="1" dirty="0"/>
              <a:t>storytelling</a:t>
            </a:r>
            <a:r>
              <a:rPr lang="en-US" dirty="0"/>
              <a:t> beings.  Narrative can </a:t>
            </a:r>
            <a:r>
              <a:rPr lang="en-US" b="1" dirty="0"/>
              <a:t>bridge inner experiences and external reality</a:t>
            </a:r>
            <a:r>
              <a:rPr lang="en-US" dirty="0"/>
              <a:t> (Yorke, 2013).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Storytelling can be perceived as an </a:t>
            </a:r>
            <a:r>
              <a:rPr lang="en-US" b="1" dirty="0"/>
              <a:t>ontological/epistemological act</a:t>
            </a:r>
            <a:r>
              <a:rPr lang="en-US" dirty="0"/>
              <a:t>.  We </a:t>
            </a:r>
            <a:r>
              <a:rPr lang="en-US" b="1" dirty="0"/>
              <a:t>perform reality </a:t>
            </a:r>
            <a:r>
              <a:rPr lang="en-US" dirty="0"/>
              <a:t>into being (Bruner, 1990; Gergen 2009).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Post-humanism</a:t>
            </a:r>
            <a:r>
              <a:rPr lang="en-US" dirty="0"/>
              <a:t> has influenced my thinking, leading to ideas of genAI as a participant in </a:t>
            </a:r>
            <a:r>
              <a:rPr lang="en-US" b="1" dirty="0"/>
              <a:t>socio-technical networks</a:t>
            </a:r>
            <a:r>
              <a:rPr lang="en-US" dirty="0"/>
              <a:t> (Stiegler cited in </a:t>
            </a:r>
            <a:r>
              <a:rPr lang="en-US" dirty="0" err="1"/>
              <a:t>Kouppanou</a:t>
            </a:r>
            <a:r>
              <a:rPr lang="en-US" dirty="0"/>
              <a:t>, 2015).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 is an escalating entanglement of technology and humans which can result in genAI being categorised as a </a:t>
            </a:r>
            <a:r>
              <a:rPr lang="en-US" dirty="0"/>
              <a:t> </a:t>
            </a:r>
            <a:r>
              <a:rPr lang="en-GB" dirty="0"/>
              <a:t> ’</a:t>
            </a:r>
            <a:r>
              <a:rPr lang="en-GB" b="1" dirty="0"/>
              <a:t>co-shaper of human action and meaning’</a:t>
            </a:r>
            <a:r>
              <a:rPr lang="en-GB" dirty="0"/>
              <a:t> (</a:t>
            </a:r>
            <a:r>
              <a:rPr lang="en-US" dirty="0"/>
              <a:t>Venturini, 2023).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robot hand touching a person's finger&#10;&#10;AI-generated content may be incorrect.">
            <a:extLst>
              <a:ext uri="{FF2B5EF4-FFF2-40B4-BE49-F238E27FC236}">
                <a16:creationId xmlns:a16="http://schemas.microsoft.com/office/drawing/2014/main" id="{D838136B-E9EC-1B68-E8D0-5B5607311A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0244" y="2008095"/>
            <a:ext cx="3094318" cy="3094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776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101DE5-1F9C-10A7-F327-E3013B7BA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91EE7A-0332-36F8-850D-B5FBC46FC4AF}"/>
              </a:ext>
            </a:extLst>
          </p:cNvPr>
          <p:cNvSpPr txBox="1"/>
          <p:nvPr/>
        </p:nvSpPr>
        <p:spPr>
          <a:xfrm>
            <a:off x="523937" y="1259175"/>
            <a:ext cx="781323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Ontological and Epistemological Foundations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b="1" dirty="0"/>
              <a:t>How has this shaped the research:</a:t>
            </a: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Qualitative, exploratory </a:t>
            </a:r>
            <a:r>
              <a:rPr lang="en-US" dirty="0"/>
              <a:t>research design.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Constructivist</a:t>
            </a:r>
            <a:r>
              <a:rPr lang="en-US" dirty="0"/>
              <a:t> ontology – Reality is co-constructed through interactions (</a:t>
            </a:r>
            <a:r>
              <a:rPr lang="en-GB" dirty="0"/>
              <a:t>Denscombe, 2010).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Interpretivist</a:t>
            </a:r>
            <a:r>
              <a:rPr lang="en-US" dirty="0"/>
              <a:t> epistemology – Knowledge from shared meanings, not objective facts (</a:t>
            </a:r>
            <a:r>
              <a:rPr lang="en-GB" dirty="0"/>
              <a:t>Gichuru, 2017).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Underpinned by a </a:t>
            </a:r>
            <a:r>
              <a:rPr lang="en-US" b="1" dirty="0"/>
              <a:t>critical/transformative </a:t>
            </a:r>
            <a:r>
              <a:rPr lang="en-US" dirty="0"/>
              <a:t>paradigm (</a:t>
            </a:r>
            <a:r>
              <a:rPr lang="en-GB" dirty="0"/>
              <a:t>Denzin and Lincoln, 2018)</a:t>
            </a:r>
            <a:r>
              <a:rPr lang="en-US" dirty="0"/>
              <a:t>, used to </a:t>
            </a:r>
            <a:r>
              <a:rPr lang="en-US" b="1" dirty="0"/>
              <a:t>disrupt methodological norms and human-centric norms.  </a:t>
            </a:r>
          </a:p>
          <a:p>
            <a:endParaRPr lang="en-US" dirty="0"/>
          </a:p>
        </p:txBody>
      </p:sp>
      <p:pic>
        <p:nvPicPr>
          <p:cNvPr id="5" name="Picture 4" descr="A robot sitting on a ledge in a forest&#10;&#10;AI-generated content may be incorrect.">
            <a:extLst>
              <a:ext uri="{FF2B5EF4-FFF2-40B4-BE49-F238E27FC236}">
                <a16:creationId xmlns:a16="http://schemas.microsoft.com/office/drawing/2014/main" id="{39E9C3EA-3DC2-AD94-37DD-F5E65C06F1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187" r="26830"/>
          <a:stretch>
            <a:fillRect/>
          </a:stretch>
        </p:blipFill>
        <p:spPr>
          <a:xfrm>
            <a:off x="8897129" y="36663"/>
            <a:ext cx="3273141" cy="682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642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A6A5D6-846D-E453-BAF2-614E69DF9B88}"/>
              </a:ext>
            </a:extLst>
          </p:cNvPr>
          <p:cNvSpPr txBox="1"/>
          <p:nvPr/>
        </p:nvSpPr>
        <p:spPr>
          <a:xfrm>
            <a:off x="860611" y="1831041"/>
            <a:ext cx="6589059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Methodological Choices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have selected </a:t>
            </a:r>
            <a:r>
              <a:rPr lang="en-US" b="1" dirty="0"/>
              <a:t>Narrative Inquiry </a:t>
            </a:r>
            <a:r>
              <a:rPr lang="en-US" dirty="0"/>
              <a:t>as the methodological framework – </a:t>
            </a:r>
            <a:r>
              <a:rPr lang="en-US" b="1" dirty="0"/>
              <a:t>Meaning  is shaped and reshaped through storytelling</a:t>
            </a:r>
            <a:r>
              <a:rPr lang="en-US" dirty="0"/>
              <a:t> (Connelley and </a:t>
            </a:r>
            <a:r>
              <a:rPr lang="en-US" dirty="0" err="1"/>
              <a:t>Clandinin</a:t>
            </a:r>
            <a:r>
              <a:rPr lang="en-US" dirty="0"/>
              <a:t>, 1990; Kim 2016).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This methodology is used to undertake a </a:t>
            </a:r>
            <a:r>
              <a:rPr lang="en-US" b="1" dirty="0"/>
              <a:t>philosophical-empirical study </a:t>
            </a:r>
            <a:r>
              <a:rPr lang="en-US" dirty="0"/>
              <a:t>which addresses gaps in the literature.  Whereby empirical research is being called for to </a:t>
            </a:r>
            <a:r>
              <a:rPr lang="en-US" b="1" dirty="0"/>
              <a:t>expand discussions in the field of AI and philosophy</a:t>
            </a:r>
            <a:r>
              <a:rPr lang="en-US" dirty="0"/>
              <a:t> (</a:t>
            </a:r>
            <a:r>
              <a:rPr lang="en-US" dirty="0" err="1"/>
              <a:t>Plevrakis</a:t>
            </a:r>
            <a:r>
              <a:rPr lang="en-US" dirty="0"/>
              <a:t>, 2024; Zhou,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pic>
        <p:nvPicPr>
          <p:cNvPr id="5" name="Picture 4" descr="A person sitting on chairs reading a book with a robot in the background&#10;&#10;AI-generated content may be incorrect.">
            <a:extLst>
              <a:ext uri="{FF2B5EF4-FFF2-40B4-BE49-F238E27FC236}">
                <a16:creationId xmlns:a16="http://schemas.microsoft.com/office/drawing/2014/main" id="{AC4A29B7-DFE2-F633-BDFC-D4F118700D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2684" y="2010335"/>
            <a:ext cx="3195918" cy="3195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060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7E566-A4C7-6CF1-6411-CDF5AFF34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2BF90-FAF9-A1B0-F6D2-A17769FDE573}"/>
              </a:ext>
            </a:extLst>
          </p:cNvPr>
          <p:cNvSpPr txBox="1"/>
          <p:nvPr/>
        </p:nvSpPr>
        <p:spPr>
          <a:xfrm>
            <a:off x="744071" y="1182344"/>
            <a:ext cx="7413812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Qualitative Narrative Inquiry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/>
              <a:t>Limitations: Lacks </a:t>
            </a:r>
            <a:r>
              <a:rPr lang="en-US" b="1" dirty="0" err="1"/>
              <a:t>standardisation</a:t>
            </a:r>
            <a:r>
              <a:rPr lang="en-US" b="1" dirty="0"/>
              <a:t> </a:t>
            </a:r>
            <a:r>
              <a:rPr lang="en-US" dirty="0"/>
              <a:t>(</a:t>
            </a:r>
            <a:r>
              <a:rPr lang="en-US" dirty="0" err="1"/>
              <a:t>Clandinin</a:t>
            </a:r>
            <a:r>
              <a:rPr lang="en-US" dirty="0"/>
              <a:t>, 2007).</a:t>
            </a:r>
          </a:p>
          <a:p>
            <a:endParaRPr lang="en-US" dirty="0"/>
          </a:p>
          <a:p>
            <a:r>
              <a:rPr lang="en-US" b="1" dirty="0"/>
              <a:t>Why this approach?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exploration of human-AI co-creation is complex and requires a study that can </a:t>
            </a:r>
            <a:r>
              <a:rPr lang="en-US" b="1" dirty="0"/>
              <a:t>explore nuance</a:t>
            </a:r>
            <a:r>
              <a:rPr lang="en-US" dirty="0"/>
              <a:t>. I have chosen a qualitative approach over a quantitative approach to enable depth over breadth.  This design </a:t>
            </a:r>
            <a:r>
              <a:rPr lang="en-US" b="1" dirty="0"/>
              <a:t>avoids reducing the complexity </a:t>
            </a:r>
            <a:r>
              <a:rPr lang="en-US" dirty="0"/>
              <a:t>of the phenomenon being studied (Punch and Oancea, 2014; William et al., 2021).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GenAI is in continuous growth and flux </a:t>
            </a:r>
            <a:r>
              <a:rPr lang="en-US" dirty="0"/>
              <a:t>(</a:t>
            </a:r>
            <a:r>
              <a:rPr lang="en-US" dirty="0" err="1"/>
              <a:t>Aldoseri</a:t>
            </a:r>
            <a:r>
              <a:rPr lang="en-US" dirty="0"/>
              <a:t> et al., 2024), it is a challenging research field.  An </a:t>
            </a:r>
            <a:r>
              <a:rPr lang="en-US" b="1" dirty="0"/>
              <a:t>unconventional approach </a:t>
            </a:r>
            <a:r>
              <a:rPr lang="en-US" dirty="0"/>
              <a:t>provides the prospect of the research remaining relevant in a fast-moving area.  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A5451F-E8B7-DD46-E515-3D851AE1C1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942" r="16902"/>
          <a:stretch>
            <a:fillRect/>
          </a:stretch>
        </p:blipFill>
        <p:spPr>
          <a:xfrm>
            <a:off x="8946776" y="5148"/>
            <a:ext cx="3245225" cy="6881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956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6FCFF4-E1E4-573A-FDBD-E94FFC11F4D3}"/>
              </a:ext>
            </a:extLst>
          </p:cNvPr>
          <p:cNvSpPr txBox="1"/>
          <p:nvPr/>
        </p:nvSpPr>
        <p:spPr>
          <a:xfrm>
            <a:off x="855830" y="566678"/>
            <a:ext cx="10480339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Sampling Strategy</a:t>
            </a:r>
          </a:p>
          <a:p>
            <a:endParaRPr lang="en-US" i="1" dirty="0"/>
          </a:p>
          <a:p>
            <a:r>
              <a:rPr lang="en-US" i="1" dirty="0"/>
              <a:t>Mix of </a:t>
            </a:r>
            <a:r>
              <a:rPr lang="en-US" b="1" i="1" dirty="0"/>
              <a:t>purposive</a:t>
            </a:r>
            <a:r>
              <a:rPr lang="en-US" i="1" dirty="0"/>
              <a:t> and </a:t>
            </a:r>
            <a:r>
              <a:rPr lang="en-US" b="1" i="1" dirty="0"/>
              <a:t>convenience</a:t>
            </a:r>
            <a:r>
              <a:rPr lang="en-US" i="1" dirty="0"/>
              <a:t> sampling.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Limitations</a:t>
            </a:r>
            <a:r>
              <a:rPr lang="en-US" dirty="0"/>
              <a:t>: </a:t>
            </a:r>
            <a:r>
              <a:rPr lang="en-GB" dirty="0"/>
              <a:t>quality and ease (Flick, 2024).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Rational: </a:t>
            </a:r>
            <a:r>
              <a:rPr lang="en-US" dirty="0"/>
              <a:t>I have chosen ‘</a:t>
            </a:r>
            <a:r>
              <a:rPr lang="en-US" b="1" dirty="0"/>
              <a:t>information rich’ cases </a:t>
            </a:r>
            <a:r>
              <a:rPr lang="en-US" dirty="0"/>
              <a:t>(Patton, 2015) and to take advantage of my accessible network, opting for </a:t>
            </a:r>
            <a:r>
              <a:rPr lang="en-US" b="1" dirty="0"/>
              <a:t>efficient</a:t>
            </a:r>
            <a:r>
              <a:rPr lang="en-US" dirty="0"/>
              <a:t> use of time within a </a:t>
            </a:r>
            <a:r>
              <a:rPr lang="en-US" b="1" dirty="0"/>
              <a:t>pilot study</a:t>
            </a:r>
            <a:r>
              <a:rPr lang="en-US" dirty="0"/>
              <a:t>. Purpose of this pilot study is to gain </a:t>
            </a:r>
            <a:r>
              <a:rPr lang="en-US" b="1" dirty="0"/>
              <a:t>foundational insights into mechanics of the research approach</a:t>
            </a:r>
            <a:r>
              <a:rPr lang="en-US" dirty="0"/>
              <a:t>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B919B4B-9F61-6056-791F-BA10B75B26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9100749"/>
              </p:ext>
            </p:extLst>
          </p:nvPr>
        </p:nvGraphicFramePr>
        <p:xfrm>
          <a:off x="1386541" y="1679089"/>
          <a:ext cx="81280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78774038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131887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Human Participants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Nonhuman Participants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9344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UK art/design HE lecturers/researchers/practitioners.</a:t>
                      </a:r>
                    </a:p>
                    <a:p>
                      <a:endParaRPr lang="en-US" dirty="0"/>
                    </a:p>
                    <a:p>
                      <a:r>
                        <a:rPr lang="en-US" i="1" dirty="0"/>
                        <a:t>Criteria: Current engagement with discipline area, genAI familiarity, willingness to reflect, comfort with interviews.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Two LLM (ChatGPT, Gemini).</a:t>
                      </a:r>
                    </a:p>
                    <a:p>
                      <a:endParaRPr lang="en-US" dirty="0"/>
                    </a:p>
                    <a:p>
                      <a:r>
                        <a:rPr lang="en-US" i="1" dirty="0"/>
                        <a:t>Criteria: Transparency, GDPR compliant, popularity, conversational</a:t>
                      </a:r>
                      <a:r>
                        <a:rPr lang="en-US" dirty="0"/>
                        <a:t>.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36393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9559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E16174-6210-483C-EBD6-A8CACF12B2C4}"/>
              </a:ext>
            </a:extLst>
          </p:cNvPr>
          <p:cNvSpPr txBox="1"/>
          <p:nvPr/>
        </p:nvSpPr>
        <p:spPr>
          <a:xfrm>
            <a:off x="431062" y="424154"/>
            <a:ext cx="6425901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Collection Methods</a:t>
            </a:r>
          </a:p>
          <a:p>
            <a:endParaRPr lang="en-US" dirty="0"/>
          </a:p>
          <a:p>
            <a:r>
              <a:rPr lang="en-US" i="1" dirty="0"/>
              <a:t>Three interdependent phases:</a:t>
            </a:r>
          </a:p>
          <a:p>
            <a:pPr algn="ctr"/>
            <a:r>
              <a:rPr lang="en-US" sz="2000" b="1" i="1" dirty="0"/>
              <a:t>Human &gt; GenAI &gt; human re-authoring</a:t>
            </a:r>
          </a:p>
          <a:p>
            <a:endParaRPr lang="en-US" dirty="0"/>
          </a:p>
          <a:p>
            <a:pPr lvl="1"/>
            <a:r>
              <a:rPr lang="en-US" sz="2000" b="1" dirty="0"/>
              <a:t>Phase 1: </a:t>
            </a:r>
            <a:r>
              <a:rPr lang="en-US" b="1" dirty="0"/>
              <a:t>Semi-structured Interview </a:t>
            </a:r>
            <a:r>
              <a:rPr lang="en-US" dirty="0"/>
              <a:t>(45-60min).  </a:t>
            </a:r>
            <a:r>
              <a:rPr lang="en-US" b="1" dirty="0"/>
              <a:t>Human narrative</a:t>
            </a:r>
            <a:r>
              <a:rPr lang="en-US" dirty="0"/>
              <a:t> on creativity/</a:t>
            </a:r>
            <a:r>
              <a:rPr lang="en-US" dirty="0" err="1"/>
              <a:t>AIEd</a:t>
            </a:r>
            <a:r>
              <a:rPr lang="en-US" dirty="0"/>
              <a:t>. </a:t>
            </a:r>
            <a:r>
              <a:rPr lang="en-GB" dirty="0"/>
              <a:t>Questions organised thematically (Nowell </a:t>
            </a:r>
            <a:r>
              <a:rPr lang="en-GB" i="1" dirty="0"/>
              <a:t>et al., </a:t>
            </a:r>
            <a:r>
              <a:rPr lang="en-GB" dirty="0"/>
              <a:t>2017). </a:t>
            </a:r>
            <a:endParaRPr lang="en-US" dirty="0"/>
          </a:p>
          <a:p>
            <a:pPr lvl="1"/>
            <a:endParaRPr lang="en-US" dirty="0"/>
          </a:p>
          <a:p>
            <a:pPr lvl="1"/>
            <a:r>
              <a:rPr lang="en-US" sz="2000" b="1" dirty="0"/>
              <a:t>Phase 2</a:t>
            </a:r>
            <a:r>
              <a:rPr lang="en-US" sz="2000" dirty="0"/>
              <a:t>: </a:t>
            </a:r>
            <a:r>
              <a:rPr lang="en-US" b="1" dirty="0"/>
              <a:t>GenAI as dialogical participant</a:t>
            </a:r>
            <a:r>
              <a:rPr lang="en-US" dirty="0"/>
              <a:t>.  Prompts generated from anonymised themes generated in phase 1. </a:t>
            </a:r>
            <a:r>
              <a:rPr lang="en-GB" dirty="0"/>
              <a:t>This phase views genAI as an </a:t>
            </a:r>
            <a:r>
              <a:rPr lang="en-GB" b="1" dirty="0"/>
              <a:t>additional ‘character’ within the storytelling </a:t>
            </a:r>
            <a:r>
              <a:rPr lang="en-GB" dirty="0"/>
              <a:t>(Connelly and </a:t>
            </a:r>
            <a:r>
              <a:rPr lang="en-GB" dirty="0" err="1"/>
              <a:t>Clandinin</a:t>
            </a:r>
            <a:r>
              <a:rPr lang="en-GB" dirty="0"/>
              <a:t>, 1990). </a:t>
            </a:r>
            <a:endParaRPr lang="en-US" dirty="0"/>
          </a:p>
          <a:p>
            <a:pPr lvl="1"/>
            <a:endParaRPr lang="en-US" dirty="0"/>
          </a:p>
          <a:p>
            <a:pPr lvl="1"/>
            <a:r>
              <a:rPr lang="en-US" sz="2000" b="1" dirty="0"/>
              <a:t>Phase 3</a:t>
            </a:r>
            <a:r>
              <a:rPr lang="en-US" sz="2000" dirty="0"/>
              <a:t>: </a:t>
            </a:r>
            <a:r>
              <a:rPr lang="en-US" b="1" dirty="0"/>
              <a:t>Follow-up interview with original human participant</a:t>
            </a:r>
            <a:r>
              <a:rPr lang="en-US" dirty="0"/>
              <a:t>.  Human responds to genAI excerpts from phase 2. </a:t>
            </a:r>
            <a:r>
              <a:rPr lang="en-GB" dirty="0"/>
              <a:t>Positioned the </a:t>
            </a:r>
            <a:r>
              <a:rPr lang="en-GB" b="1" dirty="0"/>
              <a:t>participant as a co-analyst within the socio-technical network</a:t>
            </a:r>
            <a:r>
              <a:rPr lang="en-GB" dirty="0"/>
              <a:t> (Tatnall, 2010). </a:t>
            </a:r>
            <a:endParaRPr lang="en-US" dirty="0"/>
          </a:p>
          <a:p>
            <a:endParaRPr lang="en-US" dirty="0"/>
          </a:p>
          <a:p>
            <a:r>
              <a:rPr lang="en-US" i="1" dirty="0"/>
              <a:t>Tools: Microsoft Teams (recording), transcription. Respondent validation.</a:t>
            </a:r>
          </a:p>
        </p:txBody>
      </p:sp>
      <p:pic>
        <p:nvPicPr>
          <p:cNvPr id="4" name="Picture 3" descr="A diagram of a process&#10;&#10;AI-generated content may be incorrect.">
            <a:extLst>
              <a:ext uri="{FF2B5EF4-FFF2-40B4-BE49-F238E27FC236}">
                <a16:creationId xmlns:a16="http://schemas.microsoft.com/office/drawing/2014/main" id="{6525F4CA-D7EF-01CB-4FC3-0669E7ED1A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6963" y="115063"/>
            <a:ext cx="5191601" cy="6742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244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5849B7-E51C-9AD3-4E23-7641504DB684}"/>
              </a:ext>
            </a:extLst>
          </p:cNvPr>
          <p:cNvSpPr txBox="1"/>
          <p:nvPr/>
        </p:nvSpPr>
        <p:spPr>
          <a:xfrm>
            <a:off x="204850" y="258901"/>
            <a:ext cx="5891150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Analysis Approach </a:t>
            </a:r>
          </a:p>
          <a:p>
            <a:endParaRPr lang="en-US" dirty="0"/>
          </a:p>
          <a:p>
            <a:pPr algn="ctr"/>
            <a:r>
              <a:rPr lang="en-US" b="1" dirty="0"/>
              <a:t>Reflective, multi-layered analysis is </a:t>
            </a:r>
            <a:r>
              <a:rPr lang="en-GB" dirty="0"/>
              <a:t>advocates for in narrative research</a:t>
            </a:r>
            <a:r>
              <a:rPr lang="en-US" b="1" dirty="0"/>
              <a:t> </a:t>
            </a:r>
            <a:r>
              <a:rPr lang="en-US" dirty="0"/>
              <a:t>(</a:t>
            </a:r>
            <a:r>
              <a:rPr lang="en-GB" dirty="0" err="1"/>
              <a:t>Riessman</a:t>
            </a:r>
            <a:r>
              <a:rPr lang="en-GB" dirty="0"/>
              <a:t> (2008), cited in Meraz</a:t>
            </a:r>
            <a:r>
              <a:rPr lang="en-GB" i="1" dirty="0"/>
              <a:t> et al</a:t>
            </a:r>
            <a:r>
              <a:rPr lang="en-US" dirty="0"/>
              <a:t>)</a:t>
            </a:r>
          </a:p>
          <a:p>
            <a:endParaRPr lang="en-US" dirty="0"/>
          </a:p>
          <a:p>
            <a:pPr lvl="1"/>
            <a:r>
              <a:rPr lang="en-US" sz="2000" b="1" dirty="0"/>
              <a:t>Phase 1: </a:t>
            </a:r>
            <a:r>
              <a:rPr lang="en-US" b="1" dirty="0"/>
              <a:t>Thematic analysis </a:t>
            </a:r>
            <a:r>
              <a:rPr lang="en-US" dirty="0"/>
              <a:t>– to generate </a:t>
            </a:r>
            <a:r>
              <a:rPr lang="en-GB" dirty="0"/>
              <a:t>thematic talking points for phase 2 data collection.</a:t>
            </a:r>
            <a:r>
              <a:rPr lang="en-US" dirty="0"/>
              <a:t> (</a:t>
            </a:r>
            <a:r>
              <a:rPr lang="en-GB" dirty="0"/>
              <a:t>Braun, 2022). </a:t>
            </a:r>
          </a:p>
          <a:p>
            <a:pPr lvl="1"/>
            <a:endParaRPr lang="en-US" dirty="0"/>
          </a:p>
          <a:p>
            <a:pPr lvl="1"/>
            <a:r>
              <a:rPr lang="en-US" sz="2000" b="1" dirty="0"/>
              <a:t>Phase 2: </a:t>
            </a:r>
            <a:r>
              <a:rPr lang="en-US" b="1" dirty="0"/>
              <a:t>Narrative analysis </a:t>
            </a:r>
            <a:r>
              <a:rPr lang="en-US" dirty="0"/>
              <a:t>–assess for  conflict/resolution/twists in genAI narrative to generate excerpt for phase 3 data collection.</a:t>
            </a:r>
          </a:p>
          <a:p>
            <a:pPr lvl="1"/>
            <a:endParaRPr lang="en-US" dirty="0"/>
          </a:p>
          <a:p>
            <a:pPr lvl="1"/>
            <a:r>
              <a:rPr lang="en-US" sz="2000" b="1" dirty="0"/>
              <a:t>Phase 3: </a:t>
            </a:r>
            <a:r>
              <a:rPr lang="en-US" b="1" dirty="0"/>
              <a:t>Theoretical analysis </a:t>
            </a:r>
            <a:r>
              <a:rPr lang="en-US" dirty="0"/>
              <a:t>– ANT used for agency mapping and Hauntology to identify spectral traces (</a:t>
            </a:r>
            <a:r>
              <a:rPr lang="en-GB" dirty="0"/>
              <a:t>Coverley, 2020; Venturini, 2023). </a:t>
            </a:r>
          </a:p>
          <a:p>
            <a:pPr lvl="1"/>
            <a:endParaRPr lang="en-US" dirty="0"/>
          </a:p>
          <a:p>
            <a:pPr lvl="1"/>
            <a:r>
              <a:rPr lang="en-US" sz="2000" b="1" dirty="0"/>
              <a:t>Phase 4: </a:t>
            </a:r>
            <a:r>
              <a:rPr lang="en-US" b="1" dirty="0"/>
              <a:t>Holistic revisitation  </a:t>
            </a:r>
            <a:r>
              <a:rPr lang="en-US" dirty="0"/>
              <a:t>-  asses shift in narrative tone/voice across the whole data set.</a:t>
            </a:r>
          </a:p>
          <a:p>
            <a:endParaRPr lang="en-US" dirty="0"/>
          </a:p>
          <a:p>
            <a:r>
              <a:rPr lang="en-US" i="1" dirty="0"/>
              <a:t>Tools: Reflexive memos, abductive reasoning (Timmermans and </a:t>
            </a:r>
            <a:r>
              <a:rPr lang="en-US" i="1" dirty="0" err="1"/>
              <a:t>Tavory</a:t>
            </a:r>
            <a:r>
              <a:rPr lang="en-US" i="1" dirty="0"/>
              <a:t>, 2012)</a:t>
            </a:r>
          </a:p>
        </p:txBody>
      </p:sp>
      <p:pic>
        <p:nvPicPr>
          <p:cNvPr id="5" name="Picture 4" descr="A diagram of a data collection&#10;&#10;AI-generated content may be incorrect.">
            <a:extLst>
              <a:ext uri="{FF2B5EF4-FFF2-40B4-BE49-F238E27FC236}">
                <a16:creationId xmlns:a16="http://schemas.microsoft.com/office/drawing/2014/main" id="{7611B4D2-6FC6-F9A6-163A-4F0E9A9E5F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9308" y="0"/>
            <a:ext cx="6141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788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233D2C-484B-45D3-FC7A-A1B436DB288F}"/>
              </a:ext>
            </a:extLst>
          </p:cNvPr>
          <p:cNvSpPr txBox="1"/>
          <p:nvPr/>
        </p:nvSpPr>
        <p:spPr>
          <a:xfrm>
            <a:off x="732963" y="705177"/>
            <a:ext cx="6922896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Ethical Considerations</a:t>
            </a:r>
          </a:p>
          <a:p>
            <a:endParaRPr lang="en-US" dirty="0"/>
          </a:p>
          <a:p>
            <a:r>
              <a:rPr lang="en-US" i="1" dirty="0"/>
              <a:t>Standard considerations: informed consent, withdrawal rights, </a:t>
            </a:r>
            <a:r>
              <a:rPr lang="en-US" i="1" dirty="0" err="1"/>
              <a:t>anonymisation</a:t>
            </a:r>
            <a:r>
              <a:rPr lang="en-US" i="1" dirty="0"/>
              <a:t>, secure storage (Teams)</a:t>
            </a:r>
          </a:p>
          <a:p>
            <a:endParaRPr lang="en-US" dirty="0"/>
          </a:p>
          <a:p>
            <a:r>
              <a:rPr lang="en-US" b="1" dirty="0"/>
              <a:t>Unique risks (related to genAI):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Hallucinations (inaccuracy). </a:t>
            </a:r>
            <a:r>
              <a:rPr lang="en-US" dirty="0"/>
              <a:t>Mitigated by being framed as </a:t>
            </a:r>
            <a:r>
              <a:rPr lang="en-US" b="1" dirty="0"/>
              <a:t>speculative artifacts </a:t>
            </a:r>
            <a:r>
              <a:rPr lang="en-US" dirty="0"/>
              <a:t>and </a:t>
            </a:r>
            <a:r>
              <a:rPr lang="en-US" b="1" dirty="0"/>
              <a:t>labelled</a:t>
            </a:r>
            <a:r>
              <a:rPr lang="en-US" dirty="0"/>
              <a:t> clearly.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Privacy. </a:t>
            </a:r>
            <a:r>
              <a:rPr lang="en-US" dirty="0"/>
              <a:t>Mitigated by </a:t>
            </a:r>
            <a:r>
              <a:rPr lang="en-US" b="1" dirty="0"/>
              <a:t>no identifiable data shared </a:t>
            </a:r>
            <a:r>
              <a:rPr lang="en-US" dirty="0"/>
              <a:t>with genAI, prompts are </a:t>
            </a:r>
            <a:r>
              <a:rPr lang="en-US" b="1" dirty="0" err="1"/>
              <a:t>anonymised</a:t>
            </a:r>
            <a:r>
              <a:rPr lang="en-US" b="1" dirty="0"/>
              <a:t> </a:t>
            </a:r>
            <a:r>
              <a:rPr lang="en-US" b="1" dirty="0" err="1"/>
              <a:t>generalised</a:t>
            </a:r>
            <a:r>
              <a:rPr lang="en-US" b="1" dirty="0"/>
              <a:t> </a:t>
            </a:r>
            <a:r>
              <a:rPr lang="en-US" dirty="0"/>
              <a:t>talking 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Anthropomorphisation </a:t>
            </a:r>
            <a:r>
              <a:rPr lang="en-US" dirty="0"/>
              <a:t>(human qualities given to non-human things).  Mitigated by </a:t>
            </a:r>
            <a:r>
              <a:rPr lang="en-US" b="1" dirty="0"/>
              <a:t>genAI </a:t>
            </a:r>
            <a:r>
              <a:rPr lang="en-US" dirty="0"/>
              <a:t>treated as an </a:t>
            </a:r>
            <a:r>
              <a:rPr lang="en-US" b="1" dirty="0"/>
              <a:t>‘other’</a:t>
            </a:r>
            <a:r>
              <a:rPr lang="en-US" dirty="0"/>
              <a:t> in </a:t>
            </a:r>
            <a:r>
              <a:rPr lang="en-US" b="1" dirty="0"/>
              <a:t>socio technical networks </a:t>
            </a:r>
            <a:r>
              <a:rPr lang="en-US" dirty="0"/>
              <a:t>not as conscious.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Accountability</a:t>
            </a:r>
            <a:r>
              <a:rPr lang="en-US" dirty="0"/>
              <a:t>. Addressed by the study being heavily influenced by </a:t>
            </a:r>
            <a:r>
              <a:rPr lang="en-US" b="1" dirty="0"/>
              <a:t>Sharifzadeh (2024) framework </a:t>
            </a:r>
            <a:r>
              <a:rPr lang="en-US" dirty="0"/>
              <a:t>on co-authoring with AI.  </a:t>
            </a:r>
            <a:r>
              <a:rPr lang="en-US" b="1" dirty="0"/>
              <a:t>Human oversight </a:t>
            </a:r>
            <a:r>
              <a:rPr lang="en-US" dirty="0"/>
              <a:t>maintained, </a:t>
            </a:r>
            <a:r>
              <a:rPr lang="en-US" b="1" dirty="0"/>
              <a:t>genAI is not the primary author</a:t>
            </a:r>
            <a:r>
              <a:rPr lang="en-US" dirty="0"/>
              <a:t>, </a:t>
            </a:r>
            <a:r>
              <a:rPr lang="en-US" b="1" dirty="0"/>
              <a:t>academic standards </a:t>
            </a:r>
            <a:r>
              <a:rPr lang="en-US" dirty="0"/>
              <a:t>upheld.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3C1761-5A59-E259-A906-B754DE44A7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83" r="5328"/>
          <a:stretch>
            <a:fillRect/>
          </a:stretch>
        </p:blipFill>
        <p:spPr>
          <a:xfrm>
            <a:off x="8498541" y="1673174"/>
            <a:ext cx="3121467" cy="3511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9747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76489F-E77B-5FFA-E620-CE199398DE9D}"/>
              </a:ext>
            </a:extLst>
          </p:cNvPr>
          <p:cNvSpPr txBox="1"/>
          <p:nvPr/>
        </p:nvSpPr>
        <p:spPr>
          <a:xfrm>
            <a:off x="400689" y="713844"/>
            <a:ext cx="2681053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b="1" dirty="0"/>
              <a:t>Strengths and Limitations Summary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5" name="Picture 4" descr="A robot hand typing on a computer&#10;&#10;AI-generated content may be incorrect.">
            <a:extLst>
              <a:ext uri="{FF2B5EF4-FFF2-40B4-BE49-F238E27FC236}">
                <a16:creationId xmlns:a16="http://schemas.microsoft.com/office/drawing/2014/main" id="{0791ECEB-7D32-CFCB-93C9-08A6D20CC6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69" r="22178" b="-1"/>
          <a:stretch>
            <a:fillRect/>
          </a:stretch>
        </p:blipFill>
        <p:spPr>
          <a:xfrm>
            <a:off x="818178" y="3875117"/>
            <a:ext cx="2092263" cy="2085939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9640C09-1260-9F1D-A057-79FB9F6FA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7351095"/>
              </p:ext>
            </p:extLst>
          </p:nvPr>
        </p:nvGraphicFramePr>
        <p:xfrm>
          <a:off x="3511558" y="161259"/>
          <a:ext cx="8421662" cy="6344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4528">
                  <a:extLst>
                    <a:ext uri="{9D8B030D-6E8A-4147-A177-3AD203B41FA5}">
                      <a16:colId xmlns:a16="http://schemas.microsoft.com/office/drawing/2014/main" val="630999052"/>
                    </a:ext>
                  </a:extLst>
                </a:gridCol>
                <a:gridCol w="6357134">
                  <a:extLst>
                    <a:ext uri="{9D8B030D-6E8A-4147-A177-3AD203B41FA5}">
                      <a16:colId xmlns:a16="http://schemas.microsoft.com/office/drawing/2014/main" val="23204612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Limitation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Strength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8331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Qualitative, subjective study.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Qualitative essential to fully explore nuance of the phenomenon.  Depth would not be possible in a quantitative study  as it reduces experiences to statistics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(Punch &amp; Oancea, 2014)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8664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Narrative Inquiry. Unconventional Methodology.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Unconventional approach offers possibility of longevity by adding something new/novel to the research field.</a:t>
                      </a:r>
                    </a:p>
                    <a:p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Allows for an empirical study, combined with philosophy, addressing gaps in the literature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Plevrakis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2024; Zhou, 2024).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6559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Three phased data collection and multi layered analysis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Iterative structure reinforces the studies reliability and trustworthiness (Müller, 2021).</a:t>
                      </a:r>
                    </a:p>
                    <a:p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Analytical memos, reflective practices ensure transparency and traceability of decisions across phases (Gray, 2018).</a:t>
                      </a:r>
                    </a:p>
                    <a:p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Multi-phased analytical approach used. A scaffolded process, starting with broad coding to establish coherence, then layering in deeper structural and theoretical interpretations (Huber </a:t>
                      </a:r>
                      <a:r>
                        <a:rPr lang="en-GB" sz="16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2023).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Iterative design appropriate as performs the co-creation it seeks to study. 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32068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/>
                        <a:t>AI participant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Seen as ‘other’ not conscious participant.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Labeling for transparency.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identifiable data shared.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Human accountability and oversight throughout study, genAI not the primary voice.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13039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26613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and robot on stage in a theater&#10;&#10;AI-generated content may be incorrect.">
            <a:extLst>
              <a:ext uri="{FF2B5EF4-FFF2-40B4-BE49-F238E27FC236}">
                <a16:creationId xmlns:a16="http://schemas.microsoft.com/office/drawing/2014/main" id="{CEDE41F6-E196-AEF0-080D-326D29A81A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27" r="9884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EBCAE2-8032-08C6-C98D-8AB627BF5A38}"/>
              </a:ext>
            </a:extLst>
          </p:cNvPr>
          <p:cNvSpPr txBox="1"/>
          <p:nvPr/>
        </p:nvSpPr>
        <p:spPr>
          <a:xfrm>
            <a:off x="6115317" y="2743200"/>
            <a:ext cx="5247340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4800" dirty="0"/>
              <a:t>Thank you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FB0992-037F-87C1-BE25-0DC84849EAF2}"/>
              </a:ext>
            </a:extLst>
          </p:cNvPr>
          <p:cNvSpPr txBox="1"/>
          <p:nvPr/>
        </p:nvSpPr>
        <p:spPr>
          <a:xfrm>
            <a:off x="5718609" y="6418234"/>
            <a:ext cx="604075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Images created using: </a:t>
            </a:r>
            <a:r>
              <a:rPr lang="en-GB" sz="1100" kern="100" dirty="0" err="1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NightCafe</a:t>
            </a:r>
            <a:r>
              <a:rPr lang="en-GB" sz="11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(2024) </a:t>
            </a:r>
            <a:r>
              <a:rPr lang="en-GB" sz="1100" i="1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AI Art Generator</a:t>
            </a:r>
            <a:r>
              <a:rPr lang="en-GB" sz="11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GB" sz="11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https://creator.nightcafe.studio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0497318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8C081C-C17F-EC5F-90FD-E4E271DE4129}"/>
              </a:ext>
            </a:extLst>
          </p:cNvPr>
          <p:cNvSpPr txBox="1"/>
          <p:nvPr/>
        </p:nvSpPr>
        <p:spPr>
          <a:xfrm>
            <a:off x="344773" y="359763"/>
            <a:ext cx="11077732" cy="6571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Reference List</a:t>
            </a:r>
          </a:p>
          <a:p>
            <a:endParaRPr lang="en-US" sz="1100" dirty="0"/>
          </a:p>
          <a:p>
            <a:r>
              <a:rPr lang="en-GB" sz="1100" dirty="0" err="1"/>
              <a:t>Aldoseri</a:t>
            </a:r>
            <a:r>
              <a:rPr lang="en-GB" sz="1100" dirty="0"/>
              <a:t>, A., Al-Khalifa, K.N. and Hamouda, A.M. (2024) ‘AI-Powered Innovation in Digital Transformation: Key Pillars and Industry Impact’, </a:t>
            </a:r>
            <a:r>
              <a:rPr lang="en-GB" sz="1100" i="1" dirty="0"/>
              <a:t>Sustainability</a:t>
            </a:r>
            <a:r>
              <a:rPr lang="en-GB" sz="1100" dirty="0"/>
              <a:t>, 16(5), pp. 1790-. Available at: </a:t>
            </a:r>
            <a:r>
              <a:rPr lang="en-GB" sz="1100" u="sng" dirty="0">
                <a:hlinkClick r:id="rId3"/>
              </a:rPr>
              <a:t>https://doi.org/10.3390/su16051790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Braun, V. and Clarke, V. (2022) </a:t>
            </a:r>
            <a:r>
              <a:rPr lang="en-GB" sz="1100" i="1" dirty="0"/>
              <a:t>Thematic analysis : a practical guide</a:t>
            </a:r>
            <a:r>
              <a:rPr lang="en-GB" sz="1100" dirty="0"/>
              <a:t>. London: SAGE Publications.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Bruner, J. S.( 1990). Acts of meaning, Cambridge, Mass.: Harvard Univ. Press.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Connelly, F.M. and </a:t>
            </a:r>
            <a:r>
              <a:rPr lang="en-GB" sz="1100" dirty="0" err="1"/>
              <a:t>Clandinin</a:t>
            </a:r>
            <a:r>
              <a:rPr lang="en-GB" sz="1100" dirty="0"/>
              <a:t>, D.J. (1990) ‘Stories of Experience and Narrative Inquiry’, </a:t>
            </a:r>
            <a:r>
              <a:rPr lang="en-GB" sz="1100" i="1" dirty="0"/>
              <a:t>Educational researcher</a:t>
            </a:r>
            <a:r>
              <a:rPr lang="en-GB" sz="1100" dirty="0"/>
              <a:t>, 19(5), pp. 2–14. Available at: </a:t>
            </a:r>
            <a:r>
              <a:rPr lang="en-GB" sz="1100" u="sng" dirty="0">
                <a:hlinkClick r:id="rId4"/>
              </a:rPr>
              <a:t>https://doi.org/10.3102/0013189X019005002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Coverley, M. (2020) ‘Hauntology Ghosts of Futures Past’, Harpenden, UK: Oldcastle Books. 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Denscombe, M. (2010) </a:t>
            </a:r>
            <a:r>
              <a:rPr lang="en-GB" sz="1100" i="1" dirty="0"/>
              <a:t>Ground rules for social research : guidelines for good practice</a:t>
            </a:r>
            <a:r>
              <a:rPr lang="en-GB" sz="1100" dirty="0"/>
              <a:t> (2nd ed.). New York: Open University Press.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Denzin, N.K. and Lincoln, Y.S. (2018) </a:t>
            </a:r>
            <a:r>
              <a:rPr lang="en-GB" sz="1100" i="1" dirty="0"/>
              <a:t>The sage handbook of qualitative research</a:t>
            </a:r>
            <a:r>
              <a:rPr lang="en-GB" sz="1100" dirty="0"/>
              <a:t>. Los Angeles, CA: Sage Publications. 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Flick, U. (2018) </a:t>
            </a:r>
            <a:r>
              <a:rPr lang="en-GB" sz="1100" i="1" dirty="0"/>
              <a:t>Designing qualitative research</a:t>
            </a:r>
            <a:r>
              <a:rPr lang="en-GB" sz="1100" dirty="0"/>
              <a:t>. Second edition. London: SAGE Publications Ltd.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Garcia, M.B. (2024) ‘The paradox of artificial creativity: Challenges and opportunities of Generative AI Artistry’, </a:t>
            </a:r>
            <a:r>
              <a:rPr lang="en-GB" sz="1100" i="1" dirty="0"/>
              <a:t>Creativity Research Journal</a:t>
            </a:r>
            <a:r>
              <a:rPr lang="en-GB" sz="1100" dirty="0"/>
              <a:t>, pp. 1–14. doi:10.1080/10400419.2024.2354622</a:t>
            </a:r>
          </a:p>
          <a:p>
            <a:r>
              <a:rPr lang="en-GB" sz="1100" dirty="0"/>
              <a:t> </a:t>
            </a:r>
          </a:p>
          <a:p>
            <a:r>
              <a:rPr lang="en-GB" sz="1100" i="1" dirty="0"/>
              <a:t>Gergen, Kenneth J. (2009). Relational Being: Beyond Self And Community.</a:t>
            </a:r>
            <a:r>
              <a:rPr lang="en-GB" sz="1100" dirty="0"/>
              <a:t> Available at: </a:t>
            </a:r>
            <a:r>
              <a:rPr lang="en-GB" sz="1100" i="1" u="sng" dirty="0">
                <a:hlinkClick r:id="rId5"/>
              </a:rPr>
              <a:t>https://works.swarthmore.edu/fac-psychology/213</a:t>
            </a:r>
            <a:endParaRPr lang="en-GB" sz="1100" dirty="0"/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Gray, D.E. (2018) </a:t>
            </a:r>
            <a:r>
              <a:rPr lang="en-GB" sz="1100" i="1" dirty="0"/>
              <a:t>Doing research in the real world</a:t>
            </a:r>
            <a:r>
              <a:rPr lang="en-GB" sz="1100" dirty="0"/>
              <a:t>. London, UK: SAGE Publications. 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Gichuru, M.J. (2017) ‘The Interpretive Research Paradigm: A Critical Review Of Is Research Methodologies’, </a:t>
            </a:r>
            <a:r>
              <a:rPr lang="en-GB" sz="1100" i="1" dirty="0"/>
              <a:t>International Journal of Innovative Research and Advanced Studies (IJIRAS)</a:t>
            </a:r>
            <a:r>
              <a:rPr lang="en-GB" sz="1100" dirty="0"/>
              <a:t>, 4(2), pp. 01–05. 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Huber, T., Sifuentes, J. and Wilson, A.T. (2023) ‘Roadmap to glory: scaffolding real analysis for deeper learning’, </a:t>
            </a:r>
            <a:r>
              <a:rPr lang="en-GB" sz="1100" i="1" dirty="0"/>
              <a:t>International journal of mathematical education in science and technology</a:t>
            </a:r>
            <a:r>
              <a:rPr lang="en-GB" sz="1100" dirty="0"/>
              <a:t>, 54(2), pp. 277–291. Available at: </a:t>
            </a:r>
            <a:r>
              <a:rPr lang="en-GB" sz="1100" u="sng" dirty="0">
                <a:hlinkClick r:id="rId6"/>
              </a:rPr>
              <a:t>https://doi.org/10.1080/0020739X.2021.1988741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Johnson, N., Seaman, Jeff and Seaman, Julia (2024) ‘The Anticipated Impact of Artificial Intelligence on Higher Education’, </a:t>
            </a:r>
            <a:r>
              <a:rPr lang="en-GB" sz="1100" i="1" dirty="0"/>
              <a:t>Online learning (Newburyport, Mass.)</a:t>
            </a:r>
            <a:r>
              <a:rPr lang="en-GB" sz="1100" dirty="0"/>
              <a:t>, 28(3). Available at: </a:t>
            </a:r>
            <a:r>
              <a:rPr lang="en-GB" sz="1100" u="sng" dirty="0">
                <a:hlinkClick r:id="rId7"/>
              </a:rPr>
              <a:t>https://doi.org/10.24059/olj.v28i3.4646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045159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487AE0-4CC2-D204-878B-54524E75D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E968CE-09E6-C2E4-A9C3-029E3A052A0D}"/>
              </a:ext>
            </a:extLst>
          </p:cNvPr>
          <p:cNvSpPr txBox="1"/>
          <p:nvPr/>
        </p:nvSpPr>
        <p:spPr>
          <a:xfrm>
            <a:off x="344773" y="359763"/>
            <a:ext cx="11077732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Joseph, G.V. </a:t>
            </a:r>
            <a:r>
              <a:rPr lang="en-GB" sz="1100" i="1" dirty="0"/>
              <a:t>et al.</a:t>
            </a:r>
            <a:r>
              <a:rPr lang="en-GB" sz="1100" dirty="0"/>
              <a:t> (2024) ‘Impact of Digital Literacy, Use of AI tools and Peer Collaboration on AI Assisted Learning- Perceptions of the University students’, </a:t>
            </a:r>
            <a:r>
              <a:rPr lang="en-GB" sz="1100" i="1" dirty="0"/>
              <a:t>Digital education review</a:t>
            </a:r>
            <a:r>
              <a:rPr lang="en-GB" sz="1100" dirty="0"/>
              <a:t>, (45), pp. 43–49. Available at: </a:t>
            </a:r>
            <a:r>
              <a:rPr lang="en-GB" sz="1100" u="sng" dirty="0">
                <a:hlinkClick r:id="rId3"/>
              </a:rPr>
              <a:t>https://doi.org/10.1344/der.2024.45.43-49</a:t>
            </a:r>
            <a:endParaRPr lang="en-GB" sz="1100" dirty="0"/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Kim, J.-H. (2016) </a:t>
            </a:r>
            <a:r>
              <a:rPr lang="en-GB" sz="1100" i="1" dirty="0"/>
              <a:t>Understanding narrative inquiry: The crafting and analysis of stories as Research</a:t>
            </a:r>
            <a:r>
              <a:rPr lang="en-GB" sz="1100" dirty="0"/>
              <a:t>. Los Angeles, USA: SAGE. 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 err="1"/>
              <a:t>Kouppanou</a:t>
            </a:r>
            <a:r>
              <a:rPr lang="en-GB" sz="1100" dirty="0"/>
              <a:t>, A. (2015) ‘Bernard Stiegler’s Philosophy of Technology: Invention, decision, and education in times of digitization’, Educational philosophy and theory, 47(10), pp. 1110–1123. Available at: https://</a:t>
            </a:r>
            <a:r>
              <a:rPr lang="en-GB" sz="1100" dirty="0" err="1"/>
              <a:t>doi.org</a:t>
            </a:r>
            <a:r>
              <a:rPr lang="en-GB" sz="1100" dirty="0"/>
              <a:t>/10.1080/00131857.2015.1045819.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Lin, H. and Chen, Q. (2024) ‘Artificial intelligence (AI) -integrated educational applications and college students’ creativity and academic emotions: students and teachers’ perceptions and attitudes’, </a:t>
            </a:r>
            <a:r>
              <a:rPr lang="en-GB" sz="1100" i="1" dirty="0"/>
              <a:t>BMC Psychology</a:t>
            </a:r>
            <a:r>
              <a:rPr lang="en-GB" sz="1100" dirty="0"/>
              <a:t>, 12(1), pp. 487–16. Available at: </a:t>
            </a:r>
            <a:r>
              <a:rPr lang="en-GB" sz="1100" u="sng" dirty="0">
                <a:hlinkClick r:id="rId4"/>
              </a:rPr>
              <a:t>https://doi.org/10.1186/s40359-024-01979-0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McGuire, J., De Cremer, D. and Van de Cruys, T. (2024) ‘Establishing the importance of co-creation and self-efficacy in creative collaboration with artificial intelligence’, </a:t>
            </a:r>
            <a:r>
              <a:rPr lang="en-GB" sz="1100" i="1" dirty="0"/>
              <a:t>Scientific reports</a:t>
            </a:r>
            <a:r>
              <a:rPr lang="en-GB" sz="1100" dirty="0"/>
              <a:t>, 14(1), pp. 18525–11. Available at: </a:t>
            </a:r>
            <a:r>
              <a:rPr lang="en-GB" sz="1100" u="sng" dirty="0">
                <a:hlinkClick r:id="rId5"/>
              </a:rPr>
              <a:t>https://doi.org/10.1038/s41598-024-69423-2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Meraz, R.L., Osteen, K. and McGee, J. (2019) ‘Applying Multiple Methods of Systematic Evaluation in Narrative Analysis for Greater Validity and Deeper Meaning’, </a:t>
            </a:r>
            <a:r>
              <a:rPr lang="en-GB" sz="1100" i="1" dirty="0"/>
              <a:t>International journal of qualitative methods</a:t>
            </a:r>
            <a:r>
              <a:rPr lang="en-GB" sz="1100" dirty="0"/>
              <a:t>, 18. Available at: </a:t>
            </a:r>
            <a:r>
              <a:rPr lang="en-GB" sz="1100" u="sng" dirty="0">
                <a:hlinkClick r:id="rId6"/>
              </a:rPr>
              <a:t>https://doi.org/10.1177/1609406919892472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Müller, F. (2021) </a:t>
            </a:r>
            <a:r>
              <a:rPr lang="en-GB" sz="1100" i="1" dirty="0"/>
              <a:t>Design ethnography : epistemology and methodology</a:t>
            </a:r>
            <a:r>
              <a:rPr lang="en-GB" sz="1100" dirty="0"/>
              <a:t>. 1st ed. 2021. Cham: Springer Nature. Available at: https://</a:t>
            </a:r>
            <a:r>
              <a:rPr lang="en-GB" sz="1100" dirty="0" err="1"/>
              <a:t>doi.org</a:t>
            </a:r>
            <a:r>
              <a:rPr lang="en-GB" sz="1100" dirty="0"/>
              <a:t>/10.1007/978-3-030-60396-0.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Nowell, L.S. </a:t>
            </a:r>
            <a:r>
              <a:rPr lang="en-GB" sz="1100" i="1" dirty="0"/>
              <a:t>et al.</a:t>
            </a:r>
            <a:r>
              <a:rPr lang="en-GB" sz="1100" dirty="0"/>
              <a:t> (2017) ‘Thematic Analysis: Striving to Meet the Trustworthiness Criteria’, </a:t>
            </a:r>
            <a:r>
              <a:rPr lang="en-GB" sz="1100" i="1" dirty="0"/>
              <a:t>International journal of qualitative methods</a:t>
            </a:r>
            <a:r>
              <a:rPr lang="en-GB" sz="1100" dirty="0"/>
              <a:t>, 16(1), pp. 1–13. Available at: </a:t>
            </a:r>
            <a:r>
              <a:rPr lang="en-GB" sz="1100" u="sng" dirty="0">
                <a:hlinkClick r:id="rId7"/>
              </a:rPr>
              <a:t>https://doi.org/10.1177/1609406917733847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Patton, M.Q. (2015) </a:t>
            </a:r>
            <a:r>
              <a:rPr lang="en-GB" sz="1100" i="1" dirty="0"/>
              <a:t>Qualitative research &amp; evaluation methods : integrating theory and practice : the definitive text of qualitative inquiry frameworks and options</a:t>
            </a:r>
            <a:r>
              <a:rPr lang="en-GB" sz="1100" dirty="0"/>
              <a:t>. 4th ed. Thousand Oaks, Calif: SAGE Publications, Inc.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 err="1"/>
              <a:t>Plevrakis</a:t>
            </a:r>
            <a:r>
              <a:rPr lang="en-GB" sz="1100" dirty="0"/>
              <a:t>, E. (2024) ‘Can AI be a subject like us? A Hegelian speculative-philosophical approach’, </a:t>
            </a:r>
            <a:r>
              <a:rPr lang="en-GB" sz="1100" i="1" dirty="0"/>
              <a:t>Discover Computing</a:t>
            </a:r>
            <a:r>
              <a:rPr lang="en-GB" sz="1100" dirty="0"/>
              <a:t>, 27(1), pp. 46-. Available at: </a:t>
            </a:r>
            <a:r>
              <a:rPr lang="en-GB" sz="1100" u="sng" dirty="0">
                <a:hlinkClick r:id="rId8"/>
              </a:rPr>
              <a:t>https://doi.org/10.1007/s10791-024-09472-3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Punch, K. and Oancea, A. (2014) </a:t>
            </a:r>
            <a:r>
              <a:rPr lang="en-GB" sz="1100" i="1" dirty="0"/>
              <a:t>Introduction to research methods in Education</a:t>
            </a:r>
            <a:r>
              <a:rPr lang="en-GB" sz="1100" dirty="0"/>
              <a:t>. Los Angeles, USA: Sage.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Sharifzadeh, R. (2024) ‘ChatGPT as Co-Author? AI and Research Ethics’, </a:t>
            </a:r>
            <a:r>
              <a:rPr lang="en-GB" sz="1100" i="1" dirty="0"/>
              <a:t>Ethics in Progress</a:t>
            </a:r>
            <a:r>
              <a:rPr lang="en-GB" sz="1100" dirty="0"/>
              <a:t>, 15(1), pp. 155–173. Available at: </a:t>
            </a:r>
            <a:r>
              <a:rPr lang="en-GB" sz="1100" u="sng" dirty="0">
                <a:hlinkClick r:id="rId9"/>
              </a:rPr>
              <a:t>https://doi.org/10.14746/eip.2024.1.8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Storey, V.A. and Wagner, A. (2024) ‘Integrating Artificial Intelligence (AI) Into Adult Education: Opportunities, Challenges, and Future Directions’, </a:t>
            </a:r>
            <a:r>
              <a:rPr lang="en-GB" sz="1100" i="1" dirty="0"/>
              <a:t>International journal of adult education and technology (Print)</a:t>
            </a:r>
            <a:r>
              <a:rPr lang="en-GB" sz="1100" dirty="0"/>
              <a:t>, 15(1), pp. 1–15. Available at: </a:t>
            </a:r>
            <a:r>
              <a:rPr lang="en-GB" sz="1100" u="sng" dirty="0">
                <a:hlinkClick r:id="rId10"/>
              </a:rPr>
              <a:t>https://doi.org/10.4018/IJAET.345921</a:t>
            </a:r>
            <a:endParaRPr lang="en-GB" sz="1100" dirty="0"/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Tatnall, A.D. (2010) ‘Using actor-network theory to understand the process of information systems curriculum innovation’, Education and information technologies, 15(4), pp. 239–254. Available at: </a:t>
            </a:r>
            <a:r>
              <a:rPr lang="en-GB" sz="1100" u="sng" dirty="0">
                <a:hlinkClick r:id="rId11"/>
              </a:rPr>
              <a:t>https://doi.org/10.1007/s10639-010-9137-5</a:t>
            </a:r>
            <a:r>
              <a:rPr lang="en-GB" sz="1100" dirty="0"/>
              <a:t>.</a:t>
            </a:r>
          </a:p>
          <a:p>
            <a:r>
              <a:rPr lang="en-GB" sz="1100" dirty="0"/>
              <a:t>   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59362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CA12D-3C7A-0B3E-2660-E07944FC3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4BB8A4-BA9B-94B5-4B5F-AE873530D472}"/>
              </a:ext>
            </a:extLst>
          </p:cNvPr>
          <p:cNvSpPr txBox="1"/>
          <p:nvPr/>
        </p:nvSpPr>
        <p:spPr>
          <a:xfrm>
            <a:off x="344773" y="359763"/>
            <a:ext cx="110777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Timmermans, S. and </a:t>
            </a:r>
            <a:r>
              <a:rPr lang="en-GB" sz="1100" dirty="0" err="1"/>
              <a:t>Tavory</a:t>
            </a:r>
            <a:r>
              <a:rPr lang="en-GB" sz="1100" dirty="0"/>
              <a:t>, I. (2012) ‘Theory Construction in Qualitative Research: From Grounded Theory to Abductive Analysis’, </a:t>
            </a:r>
            <a:r>
              <a:rPr lang="en-GB" sz="1100" i="1" dirty="0"/>
              <a:t>Sociological theory</a:t>
            </a:r>
            <a:r>
              <a:rPr lang="en-GB" sz="1100" dirty="0"/>
              <a:t>, 30(3), pp. 167–186. Available at: https://</a:t>
            </a:r>
            <a:r>
              <a:rPr lang="en-GB" sz="1100" dirty="0" err="1"/>
              <a:t>doi.org</a:t>
            </a:r>
            <a:r>
              <a:rPr lang="en-GB" sz="1100" dirty="0"/>
              <a:t>/10.1177/0735275112457914.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 err="1"/>
              <a:t>Toyyibah</a:t>
            </a:r>
            <a:r>
              <a:rPr lang="en-GB" sz="1100" dirty="0"/>
              <a:t>, W. </a:t>
            </a:r>
            <a:r>
              <a:rPr lang="en-GB" sz="1100" i="1" dirty="0"/>
              <a:t>et al.</a:t>
            </a:r>
            <a:r>
              <a:rPr lang="en-GB" sz="1100" dirty="0"/>
              <a:t> (2024) ‘Human natural and artificial intelligence collaboration in urban design: a case study of Indonesia’s new capital city’, </a:t>
            </a:r>
            <a:r>
              <a:rPr lang="en-GB" sz="1100" i="1" dirty="0"/>
              <a:t>IOP conference series. Earth and environmental science</a:t>
            </a:r>
            <a:r>
              <a:rPr lang="en-GB" sz="1100" dirty="0"/>
              <a:t>, 1394(1), pp. 12030-. Available at: </a:t>
            </a:r>
            <a:r>
              <a:rPr lang="en-GB" sz="1100" u="sng" dirty="0">
                <a:hlinkClick r:id="rId3"/>
              </a:rPr>
              <a:t>https://doi.org/10.1088/1755-1315/1394/1/012030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Venturini, T (2023) ‘Bruno Latour and Artificial Intelligence’, </a:t>
            </a:r>
            <a:r>
              <a:rPr lang="en-GB" sz="1100" i="1" dirty="0" err="1"/>
              <a:t>Tecnoscienza</a:t>
            </a:r>
            <a:r>
              <a:rPr lang="en-GB" sz="1100" i="1" dirty="0"/>
              <a:t> (Padua, Italy)</a:t>
            </a:r>
            <a:r>
              <a:rPr lang="en-GB" sz="1100" dirty="0"/>
              <a:t>, 14(2), pp. 101–114. Available at: </a:t>
            </a:r>
            <a:r>
              <a:rPr lang="en-GB" sz="1100" u="sng" dirty="0">
                <a:hlinkClick r:id="rId4"/>
              </a:rPr>
              <a:t>https://doi.org/10.6092/issn.2038-3460/18359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 err="1"/>
              <a:t>Virvou</a:t>
            </a:r>
            <a:r>
              <a:rPr lang="en-GB" sz="1100" dirty="0"/>
              <a:t>, M., </a:t>
            </a:r>
            <a:r>
              <a:rPr lang="en-GB" sz="1100" dirty="0" err="1"/>
              <a:t>Tsihrintzis</a:t>
            </a:r>
            <a:r>
              <a:rPr lang="en-GB" sz="1100" dirty="0"/>
              <a:t>, G.A. and </a:t>
            </a:r>
            <a:r>
              <a:rPr lang="en-GB" sz="1100" dirty="0" err="1"/>
              <a:t>Tsichrintzi</a:t>
            </a:r>
            <a:r>
              <a:rPr lang="en-GB" sz="1100" dirty="0"/>
              <a:t>, E.-A. (2024) ‘VIRTSI: A novel trust dynamics model enhancing Artificial Intelligence collaboration with human users – Insights from a ChatGPT evaluation study’, </a:t>
            </a:r>
            <a:r>
              <a:rPr lang="en-GB" sz="1100" i="1" dirty="0"/>
              <a:t>Information sciences</a:t>
            </a:r>
            <a:r>
              <a:rPr lang="en-GB" sz="1100" dirty="0"/>
              <a:t>, 675, pp. 120759-. Available at: </a:t>
            </a:r>
            <a:r>
              <a:rPr lang="en-GB" sz="1100" u="sng" dirty="0">
                <a:hlinkClick r:id="rId5"/>
              </a:rPr>
              <a:t>https://doi.org/10.1016/j.ins.2024.120759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Williams, M., Wiggins, R.D. and Vogt, W.P. (2021) </a:t>
            </a:r>
            <a:r>
              <a:rPr lang="en-GB" sz="1100" i="1" dirty="0"/>
              <a:t>Beginning quantitative research</a:t>
            </a:r>
            <a:r>
              <a:rPr lang="en-GB" sz="1100" dirty="0"/>
              <a:t>. London, UK: Sage. </a:t>
            </a:r>
          </a:p>
          <a:p>
            <a:endParaRPr lang="en-GB" sz="1100" dirty="0"/>
          </a:p>
          <a:p>
            <a:r>
              <a:rPr lang="en-GB" sz="1100" dirty="0"/>
              <a:t>Wittgenstein, Ludwig. (2001) Tractatus Logico-</a:t>
            </a:r>
            <a:r>
              <a:rPr lang="en-GB" sz="1100" dirty="0" err="1"/>
              <a:t>Philosophicus</a:t>
            </a:r>
            <a:r>
              <a:rPr lang="en-GB" sz="1100" dirty="0"/>
              <a:t>, UK: Routledge Classics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Yan, W., Nakajima, T. and Sawada, R. (2024) ‘Benefits and Challenges of Collaboration between Students and Conversational Generative Artificial Intelligence in Programming Learning: An Empirical Case Study’, </a:t>
            </a:r>
            <a:r>
              <a:rPr lang="en-GB" sz="1100" i="1" dirty="0"/>
              <a:t>Education sciences</a:t>
            </a:r>
            <a:r>
              <a:rPr lang="en-GB" sz="1100" dirty="0"/>
              <a:t>, 14(4), pp. 433-. Available at: </a:t>
            </a:r>
            <a:r>
              <a:rPr lang="en-GB" sz="1100" u="sng" dirty="0">
                <a:hlinkClick r:id="rId6"/>
              </a:rPr>
              <a:t>https://doi.org/10.3390/educsci14040433</a:t>
            </a:r>
            <a:endParaRPr lang="en-GB" sz="1100" dirty="0"/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Yorke, J (2023).  Into the Woods How Stories Work and Why We Tell Them: Penguin Books. UK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Zhou, C. (2024) ‘Artificial Intelligence in Sociology: A Critical Review and Future Directions’, </a:t>
            </a:r>
            <a:r>
              <a:rPr lang="en-GB" sz="1100" i="1" dirty="0" err="1"/>
              <a:t>Filosofija</a:t>
            </a:r>
            <a:r>
              <a:rPr lang="en-GB" sz="1100" i="1" dirty="0"/>
              <a:t>, </a:t>
            </a:r>
            <a:r>
              <a:rPr lang="en-GB" sz="1100" i="1" dirty="0" err="1"/>
              <a:t>sociologija</a:t>
            </a:r>
            <a:r>
              <a:rPr lang="en-GB" sz="1100" dirty="0"/>
              <a:t>, 35(4), pp. 456–466. Available at: </a:t>
            </a:r>
            <a:r>
              <a:rPr lang="en-GB" sz="1100" u="sng" dirty="0">
                <a:hlinkClick r:id="rId7"/>
              </a:rPr>
              <a:t>https://doi.org/10.6001/fil-soc.2024.35.4.7</a:t>
            </a:r>
            <a:r>
              <a:rPr lang="en-GB" sz="1100" dirty="0"/>
              <a:t>.</a:t>
            </a:r>
          </a:p>
          <a:p>
            <a:r>
              <a:rPr lang="en-GB" sz="1100" dirty="0"/>
              <a:t>   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23292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21986</TotalTime>
  <Words>3060</Words>
  <Application>Microsoft Macintosh PowerPoint</Application>
  <PresentationFormat>Widescreen</PresentationFormat>
  <Paragraphs>261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Aptos Display</vt:lpstr>
      <vt:lpstr>Arial</vt:lpstr>
      <vt:lpstr>Google Sans</vt:lpstr>
      <vt:lpstr>Times New Roman</vt:lpstr>
      <vt:lpstr>Office Theme</vt:lpstr>
      <vt:lpstr>Human-AI Co-creative  Research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Kylie Boon</dc:creator>
  <cp:lastModifiedBy>Kylie Boon</cp:lastModifiedBy>
  <cp:revision>36</cp:revision>
  <dcterms:created xsi:type="dcterms:W3CDTF">2025-12-08T13:45:59Z</dcterms:created>
  <dcterms:modified xsi:type="dcterms:W3CDTF">2026-01-21T15:41:02Z</dcterms:modified>
</cp:coreProperties>
</file>