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4"/>
  </p:sldMasterIdLst>
  <p:notesMasterIdLst>
    <p:notesMasterId r:id="rId24"/>
  </p:notesMasterIdLst>
  <p:sldIdLst>
    <p:sldId id="256" r:id="rId5"/>
    <p:sldId id="257" r:id="rId6"/>
    <p:sldId id="258" r:id="rId7"/>
    <p:sldId id="267" r:id="rId8"/>
    <p:sldId id="268" r:id="rId9"/>
    <p:sldId id="278" r:id="rId10"/>
    <p:sldId id="287" r:id="rId11"/>
    <p:sldId id="270" r:id="rId12"/>
    <p:sldId id="279" r:id="rId13"/>
    <p:sldId id="272" r:id="rId14"/>
    <p:sldId id="261" r:id="rId15"/>
    <p:sldId id="288" r:id="rId16"/>
    <p:sldId id="289" r:id="rId17"/>
    <p:sldId id="290" r:id="rId18"/>
    <p:sldId id="291" r:id="rId19"/>
    <p:sldId id="292" r:id="rId20"/>
    <p:sldId id="293" r:id="rId21"/>
    <p:sldId id="295" r:id="rId22"/>
    <p:sldId id="294"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3" d="100"/>
          <a:sy n="53" d="100"/>
        </p:scale>
        <p:origin x="630"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izabeth Owusu" userId="6ace9a6e-7df3-4bb3-b941-c447909f0ad1" providerId="ADAL" clId="{07A4BA51-740E-4391-AB3B-41F63C6C6206}"/>
    <pc:docChg chg="custSel modSld">
      <pc:chgData name="Elizabeth Owusu" userId="6ace9a6e-7df3-4bb3-b941-c447909f0ad1" providerId="ADAL" clId="{07A4BA51-740E-4391-AB3B-41F63C6C6206}" dt="2021-04-16T18:34:27.401" v="0" actId="313"/>
      <pc:docMkLst>
        <pc:docMk/>
      </pc:docMkLst>
      <pc:sldChg chg="modSp mod">
        <pc:chgData name="Elizabeth Owusu" userId="6ace9a6e-7df3-4bb3-b941-c447909f0ad1" providerId="ADAL" clId="{07A4BA51-740E-4391-AB3B-41F63C6C6206}" dt="2021-04-16T18:34:27.401" v="0" actId="313"/>
        <pc:sldMkLst>
          <pc:docMk/>
          <pc:sldMk cId="2670155660" sldId="268"/>
        </pc:sldMkLst>
        <pc:spChg chg="mod">
          <ac:chgData name="Elizabeth Owusu" userId="6ace9a6e-7df3-4bb3-b941-c447909f0ad1" providerId="ADAL" clId="{07A4BA51-740E-4391-AB3B-41F63C6C6206}" dt="2021-04-16T18:34:27.401" v="0" actId="313"/>
          <ac:spMkLst>
            <pc:docMk/>
            <pc:sldMk cId="2670155660" sldId="268"/>
            <ac:spMk id="7" creationId="{83966498-C2EF-4AC7-86A7-EA06E2FB3DB5}"/>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FB71E8-F278-4DF3-8E6A-84D49D2D1B0D}" type="datetimeFigureOut">
              <a:rPr lang="en-GB" smtClean="0"/>
              <a:t>16/04/2021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043D75-101F-48C2-AA86-F14C182D9816}" type="slidenum">
              <a:rPr lang="en-GB" smtClean="0"/>
              <a:t>‹#›</a:t>
            </a:fld>
            <a:endParaRPr lang="en-GB"/>
          </a:p>
        </p:txBody>
      </p:sp>
    </p:spTree>
    <p:extLst>
      <p:ext uri="{BB962C8B-B14F-4D97-AF65-F5344CB8AC3E}">
        <p14:creationId xmlns:p14="http://schemas.microsoft.com/office/powerpoint/2010/main" val="20779979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0043D75-101F-48C2-AA86-F14C182D9816}" type="slidenum">
              <a:rPr lang="en-GB" smtClean="0"/>
              <a:t>6</a:t>
            </a:fld>
            <a:endParaRPr lang="en-GB"/>
          </a:p>
        </p:txBody>
      </p:sp>
    </p:spTree>
    <p:extLst>
      <p:ext uri="{BB962C8B-B14F-4D97-AF65-F5344CB8AC3E}">
        <p14:creationId xmlns:p14="http://schemas.microsoft.com/office/powerpoint/2010/main" val="15084370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E799818-3F70-4586-AF58-EEE0680823C6}" type="slidenum">
              <a:rPr lang="en-GB" smtClean="0"/>
              <a:t>7</a:t>
            </a:fld>
            <a:endParaRPr lang="en-GB"/>
          </a:p>
        </p:txBody>
      </p:sp>
    </p:spTree>
    <p:extLst>
      <p:ext uri="{BB962C8B-B14F-4D97-AF65-F5344CB8AC3E}">
        <p14:creationId xmlns:p14="http://schemas.microsoft.com/office/powerpoint/2010/main" val="15101858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0043D75-101F-48C2-AA86-F14C182D9816}" type="slidenum">
              <a:rPr lang="en-GB" smtClean="0"/>
              <a:t>10</a:t>
            </a:fld>
            <a:endParaRPr lang="en-GB"/>
          </a:p>
        </p:txBody>
      </p:sp>
    </p:spTree>
    <p:extLst>
      <p:ext uri="{BB962C8B-B14F-4D97-AF65-F5344CB8AC3E}">
        <p14:creationId xmlns:p14="http://schemas.microsoft.com/office/powerpoint/2010/main" val="3405039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4/16/2021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108084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300879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4/16/2021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260992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4/16/2021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529302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4/16/2021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311992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4/16/2021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646867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4/16/2021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847023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4/16/2021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278367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4/16/2021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730536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397352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271951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4/16/2021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878917855"/>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hyperlink" Target="https://commons.wikimedia.org/wiki/File:Fat_Man_Measuring_Waist_Cartoon.svg" TargetMode="External"/><Relationship Id="rId5" Type="http://schemas.openxmlformats.org/officeDocument/2006/relationships/image" Target="../media/image6.png"/><Relationship Id="rId4" Type="http://schemas.openxmlformats.org/officeDocument/2006/relationships/hyperlink" Target="https://en.wikipedia.org/wiki/Illegal_housing_in_India"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8.png"/><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eur01.safelinks.protection.outlook.com/?url=https%3A%2F%2Fwww.nhs.uk%2Fconditions%2Fobesity%2F&amp;data=04%7C01%7C%7C509c1b9b48314636150208d8f914f69d%7C4e0f11f9046e45059cb8db2152311e21%7C0%7C0%7C637533215715991154%7CUnknown%7CTWFpbGZsb3d8eyJWIjoiMC4wLjAwMDAiLCJQIjoiV2luMzIiLCJBTiI6Ik1haWwiLCJXVCI6Mn0%3D%7C1000&amp;sdata=K2bJMNKlfyX0INlTUnk0J0wH%2F1iafRHop5wXxIu9Eoc%3D&amp;reserved=0" TargetMode="External"/><Relationship Id="rId2" Type="http://schemas.openxmlformats.org/officeDocument/2006/relationships/hyperlink" Target="https://eur01.safelinks.protection.outlook.com/?url=https%3A%2F%2Fwww.who.int%2Fnews-room%2Ffact-sheets%2Fdetail%2Fobesity-and-overweight&amp;data=04%7C01%7C%7C509c1b9b48314636150208d8f914f69d%7C4e0f11f9046e45059cb8db2152311e21%7C0%7C0%7C637533215715981198%7CUnknown%7CTWFpbGZsb3d8eyJWIjoiMC4wLjAwMDAiLCJQIjoiV2luMzIiLCJBTiI6Ik1haWwiLCJXVCI6Mn0%3D%7C1000&amp;sdata=fcSdij5N8iEmusfkMqUsX3Gxy1oBHPiM69YV3hYOSAM%3D&amp;reserved=0" TargetMode="External"/><Relationship Id="rId1" Type="http://schemas.openxmlformats.org/officeDocument/2006/relationships/slideLayout" Target="../slideLayouts/slideLayout2.xml"/><Relationship Id="rId5" Type="http://schemas.openxmlformats.org/officeDocument/2006/relationships/hyperlink" Target="https://eur01.safelinks.protection.outlook.com/?url=https%3A%2F%2Fwww.ncbi.nlm.nih.gov%2Fpmc%2Farticles%2FPMC5673154%2F&amp;data=04%7C01%7C%7C509c1b9b48314636150208d8f914f69d%7C4e0f11f9046e45059cb8db2152311e21%7C0%7C0%7C637533215716001111%7CUnknown%7CTWFpbGZsb3d8eyJWIjoiMC4wLjAwMDAiLCJQIjoiV2luMzIiLCJBTiI6Ik1haWwiLCJXVCI6Mn0%3D%7C1000&amp;sdata=myq6UuxJBNcGYP4w5YTjkZnXsd4SiaucdqiBGCnKl0Y%3D&amp;reserved=0" TargetMode="External"/><Relationship Id="rId4" Type="http://schemas.openxmlformats.org/officeDocument/2006/relationships/hyperlink" Target="https://eur01.safelinks.protection.outlook.com/?url=https%3A%2F%2Fwww.nuffieldtrust.org.uk%2Fresource%2Fobesity&amp;data=04%7C01%7C%7C509c1b9b48314636150208d8f914f69d%7C4e0f11f9046e45059cb8db2152311e21%7C0%7C0%7C637533215715991154%7CUnknown%7CTWFpbGZsb3d8eyJWIjoiMC4wLjAwMDAiLCJQIjoiV2luMzIiLCJBTiI6Ik1haWwiLCJXVCI6Mn0%3D%7C1000&amp;sdata=5hcl7gwH%2Bv9KPxio6vz7xa7jK4xn3G2Qki8ulKba%2F24%3D&amp;reserved=0"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gov.uk/government/publications/tackling-obesity-government-strategy" TargetMode="External"/><Relationship Id="rId2" Type="http://schemas.openxmlformats.org/officeDocument/2006/relationships/hyperlink" Target="https://www.nhlbi.nih.gov/health-topics/overweight-and-obesity" TargetMode="External"/><Relationship Id="rId1" Type="http://schemas.openxmlformats.org/officeDocument/2006/relationships/slideLayout" Target="../slideLayouts/slideLayout2.xml"/><Relationship Id="rId5" Type="http://schemas.openxmlformats.org/officeDocument/2006/relationships/hyperlink" Target="https://assets.publishing.service.gov.uk/government/uploads/system/uploads/attachment_data/file/718903/childhood-obesity-a-plan-for-action-chapter-2.pdf" TargetMode="External"/><Relationship Id="rId4" Type="http://schemas.openxmlformats.org/officeDocument/2006/relationships/hyperlink" Target="https://assets.publishing.service.gov.uk/government/uploads/system/uploads/attachment_data/file/552056/HSC_response_9_9_16.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FA85F-1C2A-40FD-9DB3-B2D1B8CE6AA1}"/>
              </a:ext>
            </a:extLst>
          </p:cNvPr>
          <p:cNvSpPr>
            <a:spLocks noGrp="1"/>
          </p:cNvSpPr>
          <p:nvPr>
            <p:ph type="ctrTitle"/>
          </p:nvPr>
        </p:nvSpPr>
        <p:spPr>
          <a:xfrm>
            <a:off x="8006085" y="1129084"/>
            <a:ext cx="3689091" cy="1960157"/>
          </a:xfrm>
        </p:spPr>
        <p:txBody>
          <a:bodyPr vert="horz" lIns="91440" tIns="45720" rIns="91440" bIns="45720" rtlCol="0" anchor="b">
            <a:normAutofit/>
          </a:bodyPr>
          <a:lstStyle/>
          <a:p>
            <a:pPr algn="l"/>
            <a:r>
              <a:rPr lang="en-US" sz="4000" kern="1200">
                <a:solidFill>
                  <a:schemeClr val="tx1"/>
                </a:solidFill>
                <a:latin typeface="+mj-lt"/>
                <a:ea typeface="+mj-ea"/>
                <a:cs typeface="+mj-cs"/>
              </a:rPr>
              <a:t>                             </a:t>
            </a:r>
          </a:p>
        </p:txBody>
      </p:sp>
      <p:sp>
        <p:nvSpPr>
          <p:cNvPr id="3" name="Subtitle 2">
            <a:extLst>
              <a:ext uri="{FF2B5EF4-FFF2-40B4-BE49-F238E27FC236}">
                <a16:creationId xmlns:a16="http://schemas.microsoft.com/office/drawing/2014/main" id="{8CBA7F70-DB38-48EB-B39E-49737D98F470}"/>
              </a:ext>
            </a:extLst>
          </p:cNvPr>
          <p:cNvSpPr>
            <a:spLocks noGrp="1"/>
          </p:cNvSpPr>
          <p:nvPr>
            <p:ph type="subTitle" idx="1"/>
          </p:nvPr>
        </p:nvSpPr>
        <p:spPr>
          <a:xfrm>
            <a:off x="7623875" y="575036"/>
            <a:ext cx="4200537" cy="5759776"/>
          </a:xfrm>
        </p:spPr>
        <p:txBody>
          <a:bodyPr vert="horz" lIns="91440" tIns="45720" rIns="91440" bIns="45720" rtlCol="0" anchor="t">
            <a:normAutofit/>
          </a:bodyPr>
          <a:lstStyle/>
          <a:p>
            <a:pPr algn="l"/>
            <a:r>
              <a:rPr lang="en-US" sz="2200" b="1" dirty="0">
                <a:latin typeface="Arial" panose="020B0604020202020204" pitchFamily="34" charset="0"/>
                <a:cs typeface="Arial" panose="020B0604020202020204" pitchFamily="34" charset="0"/>
              </a:rPr>
              <a:t>Public Health Policy</a:t>
            </a:r>
          </a:p>
          <a:p>
            <a:pPr algn="l"/>
            <a:r>
              <a:rPr lang="en-US" sz="2200" b="1" dirty="0">
                <a:latin typeface="Arial" panose="020B0604020202020204" pitchFamily="34" charset="0"/>
                <a:cs typeface="Arial" panose="020B0604020202020204" pitchFamily="34" charset="0"/>
              </a:rPr>
              <a:t>BMHP5013 </a:t>
            </a:r>
          </a:p>
          <a:p>
            <a:pPr algn="l"/>
            <a:r>
              <a:rPr lang="en-US" sz="2200" b="1" dirty="0">
                <a:latin typeface="Arial" panose="020B0604020202020204" pitchFamily="34" charset="0"/>
                <a:cs typeface="Arial" panose="020B0604020202020204" pitchFamily="34" charset="0"/>
              </a:rPr>
              <a:t>Lecturer: Barbara </a:t>
            </a:r>
            <a:r>
              <a:rPr lang="en-US" sz="2200" b="1" dirty="0" err="1">
                <a:latin typeface="Arial" panose="020B0604020202020204" pitchFamily="34" charset="0"/>
                <a:cs typeface="Arial" panose="020B0604020202020204" pitchFamily="34" charset="0"/>
              </a:rPr>
              <a:t>Chinyani</a:t>
            </a:r>
            <a:endParaRPr lang="en-US" sz="2200" b="1" dirty="0">
              <a:latin typeface="Arial" panose="020B0604020202020204" pitchFamily="34" charset="0"/>
              <a:cs typeface="Arial" panose="020B0604020202020204" pitchFamily="34" charset="0"/>
            </a:endParaRPr>
          </a:p>
          <a:p>
            <a:pPr algn="l"/>
            <a:endParaRPr lang="en-US" sz="2200" dirty="0">
              <a:latin typeface="Arial" panose="020B0604020202020204" pitchFamily="34" charset="0"/>
              <a:cs typeface="Arial" panose="020B0604020202020204" pitchFamily="34" charset="0"/>
            </a:endParaRPr>
          </a:p>
          <a:p>
            <a:pPr algn="l">
              <a:lnSpc>
                <a:spcPct val="100000"/>
              </a:lnSpc>
              <a:spcBef>
                <a:spcPts val="0"/>
              </a:spcBef>
            </a:pPr>
            <a:r>
              <a:rPr lang="en-US" sz="2000" dirty="0">
                <a:latin typeface="Arial" panose="020B0604020202020204" pitchFamily="34" charset="0"/>
                <a:cs typeface="Arial" panose="020B0604020202020204" pitchFamily="34" charset="0"/>
              </a:rPr>
              <a:t>(Group 2)</a:t>
            </a:r>
          </a:p>
          <a:p>
            <a:pPr algn="l">
              <a:lnSpc>
                <a:spcPct val="100000"/>
              </a:lnSpc>
              <a:spcBef>
                <a:spcPts val="0"/>
              </a:spcBef>
            </a:pPr>
            <a:endParaRPr lang="en-US" sz="2000" dirty="0">
              <a:latin typeface="Arial" panose="020B0604020202020204" pitchFamily="34" charset="0"/>
              <a:cs typeface="Arial" panose="020B0604020202020204" pitchFamily="34" charset="0"/>
            </a:endParaRPr>
          </a:p>
          <a:p>
            <a:pPr indent="-228600" algn="l">
              <a:lnSpc>
                <a:spcPct val="100000"/>
              </a:lnSpc>
              <a:spcBef>
                <a:spcPts val="0"/>
              </a:spcBef>
              <a:buFont typeface="Arial" panose="020B0604020202020204" pitchFamily="34" charset="0"/>
              <a:buChar char="•"/>
            </a:pPr>
            <a:r>
              <a:rPr lang="en-US" sz="2000" dirty="0">
                <a:latin typeface="Arial" panose="020B0604020202020204" pitchFamily="34" charset="0"/>
                <a:cs typeface="Arial" panose="020B0604020202020204" pitchFamily="34" charset="0"/>
              </a:rPr>
              <a:t>Dewan Ashrafi (1916230)</a:t>
            </a:r>
          </a:p>
          <a:p>
            <a:pPr indent="-228600" algn="l">
              <a:lnSpc>
                <a:spcPct val="100000"/>
              </a:lnSpc>
              <a:spcBef>
                <a:spcPts val="0"/>
              </a:spcBef>
              <a:buFont typeface="Arial" panose="020B0604020202020204" pitchFamily="34" charset="0"/>
              <a:buChar char="•"/>
            </a:pPr>
            <a:r>
              <a:rPr lang="en-US" sz="2000" dirty="0">
                <a:latin typeface="Arial" panose="020B0604020202020204" pitchFamily="34" charset="0"/>
                <a:cs typeface="Arial" panose="020B0604020202020204" pitchFamily="34" charset="0"/>
              </a:rPr>
              <a:t>Edit </a:t>
            </a:r>
            <a:r>
              <a:rPr lang="en-US" sz="2000" dirty="0" err="1">
                <a:latin typeface="Arial" panose="020B0604020202020204" pitchFamily="34" charset="0"/>
                <a:cs typeface="Arial" panose="020B0604020202020204" pitchFamily="34" charset="0"/>
              </a:rPr>
              <a:t>Tingyela</a:t>
            </a:r>
            <a:r>
              <a:rPr lang="en-US" sz="2000" dirty="0">
                <a:latin typeface="Arial" panose="020B0604020202020204" pitchFamily="34" charset="0"/>
                <a:cs typeface="Arial" panose="020B0604020202020204" pitchFamily="34" charset="0"/>
              </a:rPr>
              <a:t> (1917242)</a:t>
            </a:r>
          </a:p>
          <a:p>
            <a:pPr indent="-228600" algn="l">
              <a:lnSpc>
                <a:spcPct val="100000"/>
              </a:lnSpc>
              <a:spcBef>
                <a:spcPts val="0"/>
              </a:spcBef>
              <a:buFont typeface="Arial" panose="020B0604020202020204" pitchFamily="34" charset="0"/>
              <a:buChar char="•"/>
            </a:pPr>
            <a:r>
              <a:rPr lang="en-US" sz="2000" dirty="0">
                <a:latin typeface="Arial" panose="020B0604020202020204" pitchFamily="34" charset="0"/>
                <a:cs typeface="Arial" panose="020B0604020202020204" pitchFamily="34" charset="0"/>
              </a:rPr>
              <a:t>Elizabeth Owusu (1917244)</a:t>
            </a:r>
          </a:p>
          <a:p>
            <a:pPr indent="-228600" algn="l">
              <a:lnSpc>
                <a:spcPct val="100000"/>
              </a:lnSpc>
              <a:spcBef>
                <a:spcPts val="0"/>
              </a:spcBef>
              <a:buFont typeface="Arial" panose="020B0604020202020204" pitchFamily="34" charset="0"/>
              <a:buChar char="•"/>
            </a:pPr>
            <a:r>
              <a:rPr lang="en-US" sz="2000" dirty="0" err="1">
                <a:latin typeface="Arial" panose="020B0604020202020204" pitchFamily="34" charset="0"/>
                <a:cs typeface="Arial" panose="020B0604020202020204" pitchFamily="34" charset="0"/>
              </a:rPr>
              <a:t>Ginka</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Borisova</a:t>
            </a:r>
            <a:r>
              <a:rPr lang="en-US" sz="2000" dirty="0">
                <a:latin typeface="Arial" panose="020B0604020202020204" pitchFamily="34" charset="0"/>
                <a:cs typeface="Arial" panose="020B0604020202020204" pitchFamily="34" charset="0"/>
              </a:rPr>
              <a:t> (1915313)</a:t>
            </a:r>
          </a:p>
          <a:p>
            <a:pPr indent="-228600" algn="l">
              <a:lnSpc>
                <a:spcPct val="100000"/>
              </a:lnSpc>
              <a:spcBef>
                <a:spcPts val="0"/>
              </a:spcBef>
              <a:buFont typeface="Arial" panose="020B0604020202020204" pitchFamily="34" charset="0"/>
              <a:buChar char="•"/>
            </a:pPr>
            <a:r>
              <a:rPr lang="en-US" sz="2000" dirty="0">
                <a:latin typeface="Arial" panose="020B0604020202020204" pitchFamily="34" charset="0"/>
                <a:cs typeface="Arial" panose="020B0604020202020204" pitchFamily="34" charset="0"/>
              </a:rPr>
              <a:t>Ioana-Irina Dinu (1914863)</a:t>
            </a:r>
          </a:p>
          <a:p>
            <a:pPr indent="-228600" algn="l">
              <a:lnSpc>
                <a:spcPct val="100000"/>
              </a:lnSpc>
              <a:spcBef>
                <a:spcPts val="0"/>
              </a:spcBef>
              <a:buFont typeface="Arial" panose="020B0604020202020204" pitchFamily="34" charset="0"/>
              <a:buChar char="•"/>
            </a:pPr>
            <a:r>
              <a:rPr lang="en-US" sz="2000" dirty="0">
                <a:latin typeface="Arial" panose="020B0604020202020204" pitchFamily="34" charset="0"/>
                <a:cs typeface="Arial" panose="020B0604020202020204" pitchFamily="34" charset="0"/>
              </a:rPr>
              <a:t>Franco </a:t>
            </a:r>
            <a:r>
              <a:rPr lang="en-US" sz="2000" dirty="0" err="1">
                <a:latin typeface="Arial" panose="020B0604020202020204" pitchFamily="34" charset="0"/>
                <a:cs typeface="Arial" panose="020B0604020202020204" pitchFamily="34" charset="0"/>
              </a:rPr>
              <a:t>Efe</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Okojie-Aidonojie</a:t>
            </a:r>
            <a:r>
              <a:rPr lang="en-US" sz="2000" dirty="0">
                <a:latin typeface="Arial" panose="020B0604020202020204" pitchFamily="34" charset="0"/>
                <a:cs typeface="Arial" panose="020B0604020202020204" pitchFamily="34" charset="0"/>
              </a:rPr>
              <a:t>         (1809189)</a:t>
            </a:r>
          </a:p>
          <a:p>
            <a:pPr indent="-228600" algn="l">
              <a:lnSpc>
                <a:spcPct val="100000"/>
              </a:lnSpc>
              <a:spcBef>
                <a:spcPts val="0"/>
              </a:spcBef>
              <a:buFont typeface="Arial" panose="020B0604020202020204" pitchFamily="34" charset="0"/>
              <a:buChar char="•"/>
            </a:pPr>
            <a:r>
              <a:rPr lang="en-US" sz="2000" dirty="0" err="1">
                <a:latin typeface="Arial" panose="020B0604020202020204" pitchFamily="34" charset="0"/>
                <a:cs typeface="Arial" panose="020B0604020202020204" pitchFamily="34" charset="0"/>
              </a:rPr>
              <a:t>Crizanta</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Ideria</a:t>
            </a:r>
            <a:r>
              <a:rPr lang="en-US" sz="2000" dirty="0">
                <a:latin typeface="Arial" panose="020B0604020202020204" pitchFamily="34" charset="0"/>
                <a:cs typeface="Arial" panose="020B0604020202020204" pitchFamily="34" charset="0"/>
              </a:rPr>
              <a:t> Duarte Alvarenga  De Barros(1913506</a:t>
            </a:r>
            <a:r>
              <a:rPr lang="en-US" dirty="0"/>
              <a:t>)</a:t>
            </a:r>
            <a:endParaRPr lang="en-US" dirty="0">
              <a:cs typeface="Calibri"/>
            </a:endParaRPr>
          </a:p>
        </p:txBody>
      </p:sp>
      <p:pic>
        <p:nvPicPr>
          <p:cNvPr id="14" name="Picture 13" descr="A red and black sign&#10;&#10;Description automatically generated with low confidence">
            <a:extLst>
              <a:ext uri="{FF2B5EF4-FFF2-40B4-BE49-F238E27FC236}">
                <a16:creationId xmlns:a16="http://schemas.microsoft.com/office/drawing/2014/main" id="{43B6C2A9-8F0F-4FD3-9C94-1F9531BB06C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401" y="358219"/>
            <a:ext cx="5849568" cy="1960156"/>
          </a:xfrm>
          <a:prstGeom prst="rect">
            <a:avLst/>
          </a:prstGeom>
        </p:spPr>
      </p:pic>
      <p:pic>
        <p:nvPicPr>
          <p:cNvPr id="16" name="Picture 15" descr="A picture containing text, clipart, vector graphics&#10;&#10;Description automatically generated">
            <a:extLst>
              <a:ext uri="{FF2B5EF4-FFF2-40B4-BE49-F238E27FC236}">
                <a16:creationId xmlns:a16="http://schemas.microsoft.com/office/drawing/2014/main" id="{A6E995BD-7A8E-4957-8841-8721ADB8ABE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401" y="3105891"/>
            <a:ext cx="6132050" cy="3752108"/>
          </a:xfrm>
          <a:prstGeom prst="rect">
            <a:avLst/>
          </a:prstGeom>
        </p:spPr>
      </p:pic>
    </p:spTree>
    <p:extLst>
      <p:ext uri="{BB962C8B-B14F-4D97-AF65-F5344CB8AC3E}">
        <p14:creationId xmlns:p14="http://schemas.microsoft.com/office/powerpoint/2010/main" val="32092986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292231" y="227612"/>
            <a:ext cx="11256302" cy="515932"/>
          </a:xfrm>
        </p:spPr>
        <p:txBody>
          <a:bodyPr>
            <a:normAutofit fontScale="90000"/>
          </a:bodyPr>
          <a:lstStyle/>
          <a:p>
            <a:r>
              <a:rPr lang="en-GB" sz="3600" b="1"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136848" y="743544"/>
            <a:ext cx="11842851" cy="5746774"/>
          </a:xfrm>
        </p:spPr>
        <p:txBody>
          <a:bodyPr vert="horz" lIns="91440" tIns="45720" rIns="91440" bIns="45720" rtlCol="0" anchor="t">
            <a:normAutofit/>
          </a:bodyPr>
          <a:lstStyle/>
          <a:p>
            <a:pPr marL="0" indent="0">
              <a:buNone/>
            </a:pPr>
            <a:endParaRPr lang="en-GB" sz="1800" dirty="0">
              <a:ea typeface="+mn-lt"/>
              <a:cs typeface="+mn-lt"/>
            </a:endParaRPr>
          </a:p>
          <a:p>
            <a:pPr marL="0" indent="0">
              <a:buNone/>
            </a:pPr>
            <a:r>
              <a:rPr lang="en-GB" sz="1800" dirty="0">
                <a:latin typeface="Arial" panose="020B0604020202020204" pitchFamily="34" charset="0"/>
                <a:ea typeface="+mn-lt"/>
                <a:cs typeface="Arial" panose="020B0604020202020204" pitchFamily="34" charset="0"/>
              </a:rPr>
              <a:t>The word ‘Obese’ originated in Mid 17th century from Latin </a:t>
            </a:r>
            <a:r>
              <a:rPr lang="en-GB" sz="1800" dirty="0" err="1">
                <a:latin typeface="Arial" panose="020B0604020202020204" pitchFamily="34" charset="0"/>
                <a:ea typeface="+mn-lt"/>
                <a:cs typeface="Arial" panose="020B0604020202020204" pitchFamily="34" charset="0"/>
              </a:rPr>
              <a:t>obesus</a:t>
            </a:r>
            <a:r>
              <a:rPr lang="en-GB" sz="1800" dirty="0">
                <a:latin typeface="Arial" panose="020B0604020202020204" pitchFamily="34" charset="0"/>
                <a:ea typeface="+mn-lt"/>
                <a:cs typeface="Arial" panose="020B0604020202020204" pitchFamily="34" charset="0"/>
              </a:rPr>
              <a:t>, ‘having eaten until fat’. (Dictionary, 2021) In modern days it means, ‘having excessive body fat’. (Merriam-Webster, 2021) </a:t>
            </a:r>
            <a:r>
              <a:rPr lang="en-GB" sz="1800" dirty="0">
                <a:effectLst/>
                <a:latin typeface="Arial" panose="020B0604020202020204" pitchFamily="34" charset="0"/>
                <a:ea typeface="+mn-lt"/>
                <a:cs typeface="Arial" panose="020B0604020202020204" pitchFamily="34" charset="0"/>
              </a:rPr>
              <a:t>Globally, obesity has reached epidemic levels, with at least 2.8 million individuals dying each year </a:t>
            </a:r>
            <a:r>
              <a:rPr lang="en-GB" sz="1800" dirty="0">
                <a:latin typeface="Arial" panose="020B0604020202020204" pitchFamily="34" charset="0"/>
                <a:ea typeface="+mn-lt"/>
                <a:cs typeface="Arial" panose="020B0604020202020204" pitchFamily="34" charset="0"/>
              </a:rPr>
              <a:t>due to </a:t>
            </a:r>
            <a:r>
              <a:rPr lang="en-GB" sz="1800" dirty="0">
                <a:effectLst/>
                <a:latin typeface="Arial" panose="020B0604020202020204" pitchFamily="34" charset="0"/>
                <a:ea typeface="+mn-lt"/>
                <a:cs typeface="Arial" panose="020B0604020202020204" pitchFamily="34" charset="0"/>
              </a:rPr>
              <a:t>being overweight or obese. (WHO, 2020)</a:t>
            </a:r>
            <a:r>
              <a:rPr lang="en-GB" sz="1800" dirty="0">
                <a:latin typeface="Arial" panose="020B0604020202020204" pitchFamily="34" charset="0"/>
                <a:ea typeface="+mn-lt"/>
                <a:cs typeface="Arial" panose="020B0604020202020204" pitchFamily="34" charset="0"/>
              </a:rPr>
              <a:t>. It is associated with the leading causes of death worldwide, including diabetes, heart disease, stroke, and many types of cancer. (Haslam &amp; James, 2005) </a:t>
            </a:r>
            <a:endParaRPr lang="en-US" sz="1800" dirty="0">
              <a:latin typeface="Arial" panose="020B0604020202020204" pitchFamily="34" charset="0"/>
              <a:ea typeface="+mn-lt"/>
              <a:cs typeface="Arial" panose="020B0604020202020204" pitchFamily="34" charset="0"/>
            </a:endParaRPr>
          </a:p>
          <a:p>
            <a:pPr>
              <a:buFont typeface="Arial"/>
              <a:buChar char="•"/>
            </a:pPr>
            <a:endParaRPr lang="en-GB" sz="1800" dirty="0">
              <a:latin typeface="Arial" panose="020B0604020202020204" pitchFamily="34" charset="0"/>
              <a:ea typeface="+mn-lt"/>
              <a:cs typeface="Arial" panose="020B0604020202020204" pitchFamily="34" charset="0"/>
            </a:endParaRPr>
          </a:p>
          <a:p>
            <a:pPr>
              <a:buNone/>
            </a:pPr>
            <a:r>
              <a:rPr lang="en-GB" sz="1800" dirty="0">
                <a:latin typeface="Arial" panose="020B0604020202020204" pitchFamily="34" charset="0"/>
                <a:ea typeface="+mn-lt"/>
                <a:cs typeface="Arial" panose="020B0604020202020204" pitchFamily="34" charset="0"/>
              </a:rPr>
              <a:t>This presentation is about ‘Obesity’, and it will focus on the followings: </a:t>
            </a:r>
            <a:endParaRPr lang="en-GB" sz="1800" dirty="0">
              <a:latin typeface="Arial" panose="020B0604020202020204" pitchFamily="34" charset="0"/>
              <a:cs typeface="Arial" panose="020B0604020202020204" pitchFamily="34" charset="0"/>
            </a:endParaRPr>
          </a:p>
          <a:p>
            <a:pPr>
              <a:buFont typeface="Arial"/>
            </a:pPr>
            <a:r>
              <a:rPr lang="en-GB" sz="1800" b="1" dirty="0">
                <a:latin typeface="Arial" panose="020B0604020202020204" pitchFamily="34" charset="0"/>
                <a:ea typeface="+mn-lt"/>
                <a:cs typeface="Arial" panose="020B0604020202020204" pitchFamily="34" charset="0"/>
              </a:rPr>
              <a:t>Background and Identification </a:t>
            </a:r>
          </a:p>
          <a:p>
            <a:pPr>
              <a:buFont typeface="Arial"/>
            </a:pPr>
            <a:r>
              <a:rPr lang="en-GB" sz="1800" b="1" dirty="0">
                <a:latin typeface="Arial" panose="020B0604020202020204" pitchFamily="34" charset="0"/>
                <a:ea typeface="+mn-lt"/>
                <a:cs typeface="Arial" panose="020B0604020202020204" pitchFamily="34" charset="0"/>
              </a:rPr>
              <a:t>Incidents and Causes </a:t>
            </a:r>
            <a:endParaRPr lang="en-GB" sz="1800" b="1" dirty="0">
              <a:latin typeface="Arial" panose="020B0604020202020204" pitchFamily="34" charset="0"/>
              <a:cs typeface="Arial" panose="020B0604020202020204" pitchFamily="34" charset="0"/>
            </a:endParaRPr>
          </a:p>
          <a:p>
            <a:pPr>
              <a:buFont typeface="Arial"/>
            </a:pPr>
            <a:r>
              <a:rPr lang="en-GB" sz="1800" b="1" dirty="0">
                <a:latin typeface="Arial" panose="020B0604020202020204" pitchFamily="34" charset="0"/>
                <a:ea typeface="+mn-lt"/>
                <a:cs typeface="Arial" panose="020B0604020202020204" pitchFamily="34" charset="0"/>
              </a:rPr>
              <a:t>Policies and Impacts </a:t>
            </a:r>
            <a:endParaRPr lang="en-GB" sz="1800" b="1" dirty="0">
              <a:latin typeface="Arial" panose="020B0604020202020204" pitchFamily="34" charset="0"/>
              <a:cs typeface="Arial" panose="020B0604020202020204" pitchFamily="34" charset="0"/>
            </a:endParaRPr>
          </a:p>
          <a:p>
            <a:pPr>
              <a:buFont typeface="Arial"/>
            </a:pPr>
            <a:r>
              <a:rPr lang="en-GB" sz="1800" b="1" dirty="0">
                <a:latin typeface="Arial" panose="020B0604020202020204" pitchFamily="34" charset="0"/>
                <a:ea typeface="+mn-lt"/>
                <a:cs typeface="Arial" panose="020B0604020202020204" pitchFamily="34" charset="0"/>
              </a:rPr>
              <a:t>Different organisation’s roles </a:t>
            </a:r>
            <a:endParaRPr lang="en-GB" sz="1800" b="1" dirty="0">
              <a:latin typeface="Arial" panose="020B0604020202020204" pitchFamily="34" charset="0"/>
              <a:cs typeface="Arial" panose="020B0604020202020204" pitchFamily="34" charset="0"/>
            </a:endParaRPr>
          </a:p>
          <a:p>
            <a:pPr>
              <a:buFont typeface="Arial"/>
            </a:pPr>
            <a:r>
              <a:rPr lang="en-GB" sz="1800" b="1" dirty="0">
                <a:latin typeface="Arial" panose="020B0604020202020204" pitchFamily="34" charset="0"/>
                <a:ea typeface="+mn-lt"/>
                <a:cs typeface="Arial" panose="020B0604020202020204" pitchFamily="34" charset="0"/>
              </a:rPr>
              <a:t>Recommendation</a:t>
            </a:r>
          </a:p>
          <a:p>
            <a:pPr>
              <a:buFont typeface="Arial"/>
            </a:pPr>
            <a:r>
              <a:rPr lang="en-GB" sz="1800" b="1" dirty="0">
                <a:latin typeface="Arial" panose="020B0604020202020204" pitchFamily="34" charset="0"/>
                <a:ea typeface="+mn-lt"/>
                <a:cs typeface="Arial" panose="020B0604020202020204" pitchFamily="34" charset="0"/>
              </a:rPr>
              <a:t>Summary</a:t>
            </a:r>
          </a:p>
          <a:p>
            <a:pPr>
              <a:buFont typeface="Arial"/>
            </a:pPr>
            <a:r>
              <a:rPr lang="en-GB" sz="1800" b="1" dirty="0">
                <a:latin typeface="Arial" panose="020B0604020202020204" pitchFamily="34" charset="0"/>
                <a:ea typeface="+mn-lt"/>
                <a:cs typeface="Arial" panose="020B0604020202020204" pitchFamily="34" charset="0"/>
              </a:rPr>
              <a:t>References</a:t>
            </a:r>
          </a:p>
          <a:p>
            <a:pPr marL="0" indent="0">
              <a:buNone/>
            </a:pPr>
            <a:endParaRPr lang="en-GB" sz="2000" b="1" dirty="0">
              <a:latin typeface="Arial" panose="020B0604020202020204" pitchFamily="34" charset="0"/>
              <a:cs typeface="Arial" panose="020B0604020202020204" pitchFamily="34" charset="0"/>
            </a:endParaRPr>
          </a:p>
          <a:p>
            <a:endParaRPr lang="en-GB" sz="1400" dirty="0">
              <a:cs typeface="Calibri"/>
            </a:endParaRPr>
          </a:p>
          <a:p>
            <a:pPr marL="0" indent="0">
              <a:buNone/>
            </a:pPr>
            <a:endParaRPr lang="en-GB" sz="1400" dirty="0">
              <a:cs typeface="Calibri"/>
            </a:endParaRPr>
          </a:p>
        </p:txBody>
      </p:sp>
      <p:sp>
        <p:nvSpPr>
          <p:cNvPr id="4" name="TextBox 3">
            <a:extLst>
              <a:ext uri="{FF2B5EF4-FFF2-40B4-BE49-F238E27FC236}">
                <a16:creationId xmlns:a16="http://schemas.microsoft.com/office/drawing/2014/main" id="{6E395478-6C71-43FE-ACC3-893FE79361EA}"/>
              </a:ext>
            </a:extLst>
          </p:cNvPr>
          <p:cNvSpPr txBox="1"/>
          <p:nvPr/>
        </p:nvSpPr>
        <p:spPr>
          <a:xfrm>
            <a:off x="9363635" y="129988"/>
            <a:ext cx="1219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cs typeface="Calibri"/>
              </a:rPr>
              <a:t>Dewan</a:t>
            </a:r>
          </a:p>
        </p:txBody>
      </p:sp>
      <p:pic>
        <p:nvPicPr>
          <p:cNvPr id="5" name="Picture 5" descr="Text&#10;&#10;Description automatically generated">
            <a:extLst>
              <a:ext uri="{FF2B5EF4-FFF2-40B4-BE49-F238E27FC236}">
                <a16:creationId xmlns:a16="http://schemas.microsoft.com/office/drawing/2014/main" id="{84920CF6-FAB9-4DFC-8351-AEEFDB70C726}"/>
              </a:ext>
            </a:extLst>
          </p:cNvPr>
          <p:cNvPicPr>
            <a:picLocks noChangeAspect="1"/>
          </p:cNvPicPr>
          <p:nvPr/>
        </p:nvPicPr>
        <p:blipFill>
          <a:blip r:embed="rId2"/>
          <a:stretch>
            <a:fillRect/>
          </a:stretch>
        </p:blipFill>
        <p:spPr>
          <a:xfrm>
            <a:off x="6096470" y="3718730"/>
            <a:ext cx="5667934" cy="2509976"/>
          </a:xfrm>
          <a:prstGeom prst="rect">
            <a:avLst/>
          </a:prstGeom>
        </p:spPr>
      </p:pic>
    </p:spTree>
    <p:extLst>
      <p:ext uri="{BB962C8B-B14F-4D97-AF65-F5344CB8AC3E}">
        <p14:creationId xmlns:p14="http://schemas.microsoft.com/office/powerpoint/2010/main" val="23154425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395927" y="106494"/>
            <a:ext cx="5745984" cy="477968"/>
          </a:xfrm>
        </p:spPr>
        <p:txBody>
          <a:bodyPr>
            <a:noAutofit/>
          </a:bodyPr>
          <a:lstStyle/>
          <a:p>
            <a:r>
              <a:rPr lang="en-GB" sz="3200" b="1" dirty="0">
                <a:latin typeface="Arial" panose="020B0604020202020204" pitchFamily="34" charset="0"/>
                <a:cs typeface="Arial" panose="020B0604020202020204" pitchFamily="34" charset="0"/>
              </a:rPr>
              <a:t>Definition  </a:t>
            </a:r>
            <a:endParaRPr lang="en-US"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80186" y="570171"/>
            <a:ext cx="11915021" cy="5840056"/>
          </a:xfrm>
        </p:spPr>
        <p:txBody>
          <a:bodyPr vert="horz" lIns="91440" tIns="45720" rIns="91440" bIns="45720" rtlCol="0" anchor="t">
            <a:noAutofit/>
          </a:bodyPr>
          <a:lstStyle/>
          <a:p>
            <a:pPr>
              <a:lnSpc>
                <a:spcPct val="70000"/>
              </a:lnSpc>
              <a:spcBef>
                <a:spcPts val="0"/>
              </a:spcBef>
            </a:pPr>
            <a:endParaRPr lang="en-US" sz="1800" b="1" dirty="0">
              <a:latin typeface="Arial" panose="020B0604020202020204" pitchFamily="34" charset="0"/>
              <a:cs typeface="Arial" panose="020B0604020202020204" pitchFamily="34" charset="0"/>
            </a:endParaRPr>
          </a:p>
          <a:p>
            <a:pPr>
              <a:lnSpc>
                <a:spcPct val="70000"/>
              </a:lnSpc>
              <a:spcBef>
                <a:spcPts val="0"/>
              </a:spcBef>
            </a:pPr>
            <a:endParaRPr lang="en-US" sz="1800" b="1" i="0" u="none" strike="noStrike" dirty="0">
              <a:solidFill>
                <a:srgbClr val="000000"/>
              </a:solidFill>
              <a:effectLst/>
              <a:latin typeface="Arial" panose="020B0604020202020204" pitchFamily="34" charset="0"/>
              <a:cs typeface="Arial" panose="020B0604020202020204" pitchFamily="34" charset="0"/>
            </a:endParaRPr>
          </a:p>
          <a:p>
            <a:pPr>
              <a:lnSpc>
                <a:spcPct val="70000"/>
              </a:lnSpc>
              <a:spcBef>
                <a:spcPts val="0"/>
              </a:spcBef>
            </a:pPr>
            <a:r>
              <a:rPr lang="en-US" sz="1800" b="0" i="0" u="none" strike="noStrike" dirty="0">
                <a:solidFill>
                  <a:srgbClr val="000000"/>
                </a:solidFill>
                <a:effectLst/>
                <a:latin typeface="Arial" panose="020B0604020202020204" pitchFamily="34" charset="0"/>
                <a:cs typeface="Arial" panose="020B0604020202020204" pitchFamily="34" charset="0"/>
              </a:rPr>
              <a:t> “Overweight and obesity are defined as abnormal or excessive fat accumulation that may impair health.” </a:t>
            </a:r>
            <a:r>
              <a:rPr lang="en-US" sz="1800" b="0" i="0" dirty="0">
                <a:solidFill>
                  <a:srgbClr val="000000"/>
                </a:solidFill>
                <a:effectLst/>
                <a:latin typeface="Arial" panose="020B0604020202020204" pitchFamily="34" charset="0"/>
                <a:cs typeface="Arial" panose="020B0604020202020204" pitchFamily="34" charset="0"/>
              </a:rPr>
              <a:t>​</a:t>
            </a:r>
            <a:r>
              <a:rPr lang="en-US" sz="1800" b="0" i="0" u="none" strike="noStrike" dirty="0">
                <a:solidFill>
                  <a:srgbClr val="000000"/>
                </a:solidFill>
                <a:effectLst/>
                <a:latin typeface="Arial" panose="020B0604020202020204" pitchFamily="34" charset="0"/>
                <a:cs typeface="Arial" panose="020B0604020202020204" pitchFamily="34" charset="0"/>
              </a:rPr>
              <a:t>(</a:t>
            </a:r>
            <a:r>
              <a:rPr lang="en-US" sz="1800" dirty="0">
                <a:solidFill>
                  <a:srgbClr val="000000"/>
                </a:solidFill>
                <a:latin typeface="Arial" panose="020B0604020202020204" pitchFamily="34" charset="0"/>
                <a:cs typeface="Arial" panose="020B0604020202020204" pitchFamily="34" charset="0"/>
              </a:rPr>
              <a:t>WHO, 2021</a:t>
            </a:r>
            <a:r>
              <a:rPr lang="en-US" sz="1800" b="0" i="0" u="none" strike="noStrike" dirty="0">
                <a:solidFill>
                  <a:srgbClr val="000000"/>
                </a:solidFill>
                <a:effectLst/>
                <a:latin typeface="Arial" panose="020B0604020202020204" pitchFamily="34" charset="0"/>
                <a:cs typeface="Arial" panose="020B0604020202020204" pitchFamily="34" charset="0"/>
              </a:rPr>
              <a:t>).</a:t>
            </a:r>
            <a:r>
              <a:rPr lang="en-US" sz="1800" b="0" i="0" dirty="0">
                <a:solidFill>
                  <a:srgbClr val="000000"/>
                </a:solidFill>
                <a:effectLst/>
                <a:latin typeface="Arial" panose="020B0604020202020204" pitchFamily="34" charset="0"/>
                <a:cs typeface="Arial" panose="020B0604020202020204" pitchFamily="34" charset="0"/>
              </a:rPr>
              <a:t>​</a:t>
            </a:r>
          </a:p>
          <a:p>
            <a:pPr fontAlgn="base">
              <a:lnSpc>
                <a:spcPct val="70000"/>
              </a:lnSpc>
              <a:spcBef>
                <a:spcPts val="0"/>
              </a:spcBef>
            </a:pPr>
            <a:r>
              <a:rPr lang="en-US" sz="1800" b="0" i="0" u="none" strike="noStrike" dirty="0">
                <a:solidFill>
                  <a:srgbClr val="000000"/>
                </a:solidFill>
                <a:effectLst/>
                <a:latin typeface="Arial" panose="020B0604020202020204" pitchFamily="34" charset="0"/>
                <a:cs typeface="Arial" panose="020B0604020202020204" pitchFamily="34" charset="0"/>
              </a:rPr>
              <a:t> “The term obese describes a person who is very overweight, with a lot of body fat.” (</a:t>
            </a:r>
            <a:r>
              <a:rPr lang="en-US" sz="1800" dirty="0">
                <a:solidFill>
                  <a:srgbClr val="000000"/>
                </a:solidFill>
                <a:latin typeface="Arial" panose="020B0604020202020204" pitchFamily="34" charset="0"/>
                <a:cs typeface="Arial" panose="020B0604020202020204" pitchFamily="34" charset="0"/>
              </a:rPr>
              <a:t> NHS, 2019b).</a:t>
            </a:r>
            <a:r>
              <a:rPr lang="en-US" sz="1800" b="0" i="0" dirty="0">
                <a:solidFill>
                  <a:srgbClr val="000000"/>
                </a:solidFill>
                <a:effectLst/>
                <a:latin typeface="Arial" panose="020B0604020202020204" pitchFamily="34" charset="0"/>
                <a:cs typeface="Arial" panose="020B0604020202020204" pitchFamily="34" charset="0"/>
              </a:rPr>
              <a:t>​</a:t>
            </a:r>
          </a:p>
          <a:p>
            <a:pPr marL="0" indent="0">
              <a:lnSpc>
                <a:spcPct val="70000"/>
              </a:lnSpc>
              <a:spcBef>
                <a:spcPts val="0"/>
              </a:spcBef>
              <a:buNone/>
            </a:pPr>
            <a:endParaRPr lang="en-US" sz="1800" dirty="0">
              <a:solidFill>
                <a:srgbClr val="000000"/>
              </a:solidFill>
              <a:latin typeface="Arial" panose="020B0604020202020204" pitchFamily="34" charset="0"/>
              <a:cs typeface="Arial" panose="020B0604020202020204" pitchFamily="34" charset="0"/>
            </a:endParaRPr>
          </a:p>
          <a:p>
            <a:pPr algn="l" rtl="0" fontAlgn="base">
              <a:lnSpc>
                <a:spcPct val="70000"/>
              </a:lnSpc>
              <a:spcBef>
                <a:spcPts val="0"/>
              </a:spcBef>
              <a:buNone/>
            </a:pPr>
            <a:r>
              <a:rPr lang="en-US" sz="1800" b="1" i="0" u="none" strike="noStrike" dirty="0">
                <a:solidFill>
                  <a:srgbClr val="000000"/>
                </a:solidFill>
                <a:effectLst/>
                <a:latin typeface="Arial" panose="020B0604020202020204" pitchFamily="34" charset="0"/>
                <a:cs typeface="Arial" panose="020B0604020202020204" pitchFamily="34" charset="0"/>
              </a:rPr>
              <a:t>BMI</a:t>
            </a:r>
            <a:r>
              <a:rPr lang="en-US" sz="1800" b="0" i="0" dirty="0">
                <a:solidFill>
                  <a:srgbClr val="000000"/>
                </a:solidFill>
                <a:effectLst/>
                <a:latin typeface="Arial" panose="020B0604020202020204" pitchFamily="34" charset="0"/>
                <a:cs typeface="Arial" panose="020B0604020202020204" pitchFamily="34" charset="0"/>
              </a:rPr>
              <a:t>​</a:t>
            </a:r>
          </a:p>
          <a:p>
            <a:pPr fontAlgn="base">
              <a:lnSpc>
                <a:spcPct val="70000"/>
              </a:lnSpc>
              <a:spcBef>
                <a:spcPts val="0"/>
              </a:spcBef>
            </a:pPr>
            <a:r>
              <a:rPr lang="en-US" sz="1800" b="0" i="0" u="none" strike="noStrike" dirty="0">
                <a:solidFill>
                  <a:srgbClr val="000000"/>
                </a:solidFill>
                <a:effectLst/>
                <a:latin typeface="Arial" panose="020B0604020202020204" pitchFamily="34" charset="0"/>
                <a:cs typeface="Arial" panose="020B0604020202020204" pitchFamily="34" charset="0"/>
              </a:rPr>
              <a:t>Measuring Obesity with the Body Mass Index. </a:t>
            </a:r>
            <a:r>
              <a:rPr lang="en-US" sz="1800" b="0" i="0" dirty="0">
                <a:solidFill>
                  <a:srgbClr val="000000"/>
                </a:solidFill>
                <a:effectLst/>
                <a:latin typeface="Arial" panose="020B0604020202020204" pitchFamily="34" charset="0"/>
                <a:cs typeface="Arial" panose="020B0604020202020204" pitchFamily="34" charset="0"/>
              </a:rPr>
              <a:t>​</a:t>
            </a:r>
            <a:r>
              <a:rPr lang="en-US" sz="1800" b="0" i="0" u="none" strike="noStrike" dirty="0">
                <a:solidFill>
                  <a:srgbClr val="000000"/>
                </a:solidFill>
                <a:effectLst/>
                <a:latin typeface="Arial" panose="020B0604020202020204" pitchFamily="34" charset="0"/>
                <a:cs typeface="Arial" panose="020B0604020202020204" pitchFamily="34" charset="0"/>
              </a:rPr>
              <a:t>Person's weight in kilograms divided by the square of his height in meters (kg/m2). </a:t>
            </a:r>
            <a:r>
              <a:rPr lang="en-US" sz="1800" b="0" i="0" dirty="0">
                <a:solidFill>
                  <a:srgbClr val="000000"/>
                </a:solidFill>
                <a:effectLst/>
                <a:latin typeface="Arial" panose="020B0604020202020204" pitchFamily="34" charset="0"/>
                <a:cs typeface="Arial" panose="020B0604020202020204" pitchFamily="34" charset="0"/>
              </a:rPr>
              <a:t>​</a:t>
            </a:r>
          </a:p>
          <a:p>
            <a:pPr algn="l" rtl="0" fontAlgn="base">
              <a:lnSpc>
                <a:spcPct val="70000"/>
              </a:lnSpc>
              <a:spcBef>
                <a:spcPts val="0"/>
              </a:spcBef>
            </a:pPr>
            <a:r>
              <a:rPr lang="en-US" sz="1800" b="0" i="0" u="none" strike="noStrike" dirty="0">
                <a:solidFill>
                  <a:srgbClr val="000000"/>
                </a:solidFill>
                <a:effectLst/>
                <a:latin typeface="Arial" panose="020B0604020202020204" pitchFamily="34" charset="0"/>
                <a:cs typeface="Arial" panose="020B0604020202020204" pitchFamily="34" charset="0"/>
              </a:rPr>
              <a:t>For adults Obesity is a BMI greater than or equal to 30. </a:t>
            </a:r>
            <a:r>
              <a:rPr lang="en-US" sz="1800" b="0" i="0" dirty="0">
                <a:solidFill>
                  <a:srgbClr val="000000"/>
                </a:solidFill>
                <a:effectLst/>
                <a:latin typeface="Arial" panose="020B0604020202020204" pitchFamily="34" charset="0"/>
                <a:cs typeface="Arial" panose="020B0604020202020204" pitchFamily="34" charset="0"/>
              </a:rPr>
              <a:t>​</a:t>
            </a:r>
          </a:p>
          <a:p>
            <a:pPr algn="l" rtl="0" fontAlgn="base">
              <a:lnSpc>
                <a:spcPct val="70000"/>
              </a:lnSpc>
              <a:spcBef>
                <a:spcPts val="0"/>
              </a:spcBef>
            </a:pPr>
            <a:r>
              <a:rPr lang="en-US" sz="1800" b="0" i="0" u="none" strike="noStrike" dirty="0">
                <a:solidFill>
                  <a:srgbClr val="000000"/>
                </a:solidFill>
                <a:effectLst/>
                <a:latin typeface="Arial" panose="020B0604020202020204" pitchFamily="34" charset="0"/>
                <a:cs typeface="Arial" panose="020B0604020202020204" pitchFamily="34" charset="0"/>
              </a:rPr>
              <a:t>For children, age needs to be considered when defining overweight and obesity. (WHO, 2021).</a:t>
            </a:r>
            <a:r>
              <a:rPr lang="en-US" sz="1800" b="0" i="0" dirty="0">
                <a:solidFill>
                  <a:srgbClr val="000000"/>
                </a:solidFill>
                <a:effectLst/>
                <a:latin typeface="Arial" panose="020B0604020202020204" pitchFamily="34" charset="0"/>
                <a:cs typeface="Arial" panose="020B0604020202020204" pitchFamily="34" charset="0"/>
              </a:rPr>
              <a:t>​</a:t>
            </a:r>
          </a:p>
          <a:p>
            <a:pPr fontAlgn="base">
              <a:lnSpc>
                <a:spcPct val="70000"/>
              </a:lnSpc>
              <a:spcBef>
                <a:spcPts val="0"/>
              </a:spcBef>
            </a:pPr>
            <a:r>
              <a:rPr lang="en-US" sz="1800" b="0" i="0" dirty="0">
                <a:solidFill>
                  <a:srgbClr val="000000"/>
                </a:solidFill>
                <a:effectLst/>
                <a:latin typeface="Arial" panose="020B0604020202020204" pitchFamily="34" charset="0"/>
                <a:cs typeface="Arial" panose="020B0604020202020204" pitchFamily="34" charset="0"/>
              </a:rPr>
              <a:t>​</a:t>
            </a:r>
            <a:r>
              <a:rPr lang="en-US" sz="1800" dirty="0">
                <a:solidFill>
                  <a:srgbClr val="000000"/>
                </a:solidFill>
                <a:latin typeface="Arial" panose="020B0604020202020204" pitchFamily="34" charset="0"/>
                <a:cs typeface="Arial" panose="020B0604020202020204" pitchFamily="34" charset="0"/>
              </a:rPr>
              <a:t>In 2019, 36% of the adult population were overweight and 28% were obese. (nuffieldtrust,2021).</a:t>
            </a:r>
            <a:endParaRPr lang="en-US" sz="1800" b="0" i="0" dirty="0">
              <a:solidFill>
                <a:srgbClr val="000000"/>
              </a:solidFill>
              <a:effectLst/>
              <a:latin typeface="Arial" panose="020B0604020202020204" pitchFamily="34" charset="0"/>
              <a:cs typeface="Arial" panose="020B0604020202020204" pitchFamily="34" charset="0"/>
            </a:endParaRPr>
          </a:p>
          <a:p>
            <a:pPr marL="0" indent="0">
              <a:lnSpc>
                <a:spcPct val="70000"/>
              </a:lnSpc>
              <a:spcBef>
                <a:spcPts val="0"/>
              </a:spcBef>
              <a:buNone/>
            </a:pPr>
            <a:endParaRPr lang="en-US" sz="1800" dirty="0">
              <a:solidFill>
                <a:srgbClr val="000000"/>
              </a:solidFill>
              <a:latin typeface="Arial" panose="020B0604020202020204" pitchFamily="34" charset="0"/>
              <a:cs typeface="Arial" panose="020B0604020202020204" pitchFamily="34" charset="0"/>
            </a:endParaRPr>
          </a:p>
          <a:p>
            <a:pPr algn="l" rtl="0" fontAlgn="base">
              <a:lnSpc>
                <a:spcPct val="70000"/>
              </a:lnSpc>
              <a:spcBef>
                <a:spcPts val="0"/>
              </a:spcBef>
              <a:buNone/>
            </a:pPr>
            <a:r>
              <a:rPr lang="en-US" sz="1800" b="1" i="0" u="none" strike="noStrike" dirty="0">
                <a:solidFill>
                  <a:srgbClr val="000000"/>
                </a:solidFill>
                <a:effectLst/>
                <a:latin typeface="Arial" panose="020B0604020202020204" pitchFamily="34" charset="0"/>
                <a:cs typeface="Arial" panose="020B0604020202020204" pitchFamily="34" charset="0"/>
              </a:rPr>
              <a:t>NON- COMMUNICABLE DISEAS</a:t>
            </a:r>
            <a:r>
              <a:rPr lang="en-US" sz="1800" b="0" i="0" dirty="0">
                <a:solidFill>
                  <a:srgbClr val="000000"/>
                </a:solidFill>
                <a:effectLst/>
                <a:latin typeface="Arial" panose="020B0604020202020204" pitchFamily="34" charset="0"/>
                <a:cs typeface="Arial" panose="020B0604020202020204" pitchFamily="34" charset="0"/>
              </a:rPr>
              <a:t>​</a:t>
            </a:r>
          </a:p>
          <a:p>
            <a:pPr algn="l" rtl="0" fontAlgn="base">
              <a:lnSpc>
                <a:spcPct val="70000"/>
              </a:lnSpc>
              <a:spcBef>
                <a:spcPts val="0"/>
              </a:spcBef>
            </a:pPr>
            <a:r>
              <a:rPr lang="en-US" sz="1800" b="0" i="0" u="none" strike="noStrike" dirty="0">
                <a:solidFill>
                  <a:srgbClr val="000000"/>
                </a:solidFill>
                <a:effectLst/>
                <a:latin typeface="Arial" panose="020B0604020202020204" pitchFamily="34" charset="0"/>
                <a:cs typeface="Arial" panose="020B0604020202020204" pitchFamily="34" charset="0"/>
              </a:rPr>
              <a:t>Raised BMI may lead to non-communicable diseases as a key risk factor, such as arthritis, hypertension, heart disease, stroke, cancer, diabetes,</a:t>
            </a:r>
            <a:r>
              <a:rPr lang="en-US" sz="1800" b="0" i="0" dirty="0">
                <a:solidFill>
                  <a:srgbClr val="000000"/>
                </a:solidFill>
                <a:effectLst/>
                <a:latin typeface="Arial" panose="020B0604020202020204" pitchFamily="34" charset="0"/>
                <a:cs typeface="Arial" panose="020B0604020202020204" pitchFamily="34" charset="0"/>
              </a:rPr>
              <a:t>​</a:t>
            </a:r>
          </a:p>
          <a:p>
            <a:pPr fontAlgn="base">
              <a:lnSpc>
                <a:spcPct val="70000"/>
              </a:lnSpc>
              <a:spcBef>
                <a:spcPts val="0"/>
              </a:spcBef>
            </a:pPr>
            <a:r>
              <a:rPr lang="en-US" sz="1800" b="0" i="0" u="none" strike="noStrike" dirty="0">
                <a:solidFill>
                  <a:srgbClr val="000000"/>
                </a:solidFill>
                <a:effectLst/>
                <a:latin typeface="Arial" panose="020B0604020202020204" pitchFamily="34" charset="0"/>
                <a:cs typeface="Arial" panose="020B0604020202020204" pitchFamily="34" charset="0"/>
              </a:rPr>
              <a:t>complications in pregnancy, lower back pain, psychiatric disorders, and deep vein thrombosis.</a:t>
            </a:r>
            <a:r>
              <a:rPr lang="en-US" sz="1800" dirty="0">
                <a:solidFill>
                  <a:srgbClr val="000000"/>
                </a:solidFill>
                <a:latin typeface="Arial" panose="020B0604020202020204" pitchFamily="34" charset="0"/>
                <a:cs typeface="Arial" panose="020B0604020202020204" pitchFamily="34" charset="0"/>
              </a:rPr>
              <a:t> </a:t>
            </a:r>
            <a:r>
              <a:rPr lang="en-US" sz="1800" dirty="0">
                <a:latin typeface="Arial" panose="020B0604020202020204" pitchFamily="34" charset="0"/>
                <a:ea typeface="+mn-lt"/>
                <a:cs typeface="Arial" panose="020B0604020202020204" pitchFamily="34" charset="0"/>
              </a:rPr>
              <a:t> (Aga and Aga,2017).</a:t>
            </a:r>
            <a:endParaRPr lang="en-US" sz="1800" b="0" i="0" dirty="0">
              <a:effectLst/>
              <a:latin typeface="Arial" panose="020B0604020202020204" pitchFamily="34" charset="0"/>
              <a:ea typeface="+mn-lt"/>
              <a:cs typeface="Arial" panose="020B0604020202020204" pitchFamily="34" charset="0"/>
            </a:endParaRPr>
          </a:p>
          <a:p>
            <a:pPr marL="0" indent="0">
              <a:lnSpc>
                <a:spcPct val="70000"/>
              </a:lnSpc>
              <a:spcBef>
                <a:spcPts val="0"/>
              </a:spcBef>
              <a:buNone/>
            </a:pPr>
            <a:endParaRPr lang="en-US" sz="1800" dirty="0">
              <a:latin typeface="Arial" panose="020B0604020202020204" pitchFamily="34" charset="0"/>
              <a:cs typeface="Arial" panose="020B0604020202020204" pitchFamily="34" charset="0"/>
            </a:endParaRPr>
          </a:p>
          <a:p>
            <a:pPr algn="l" rtl="0" fontAlgn="base">
              <a:lnSpc>
                <a:spcPct val="70000"/>
              </a:lnSpc>
              <a:spcBef>
                <a:spcPts val="0"/>
              </a:spcBef>
              <a:buNone/>
            </a:pPr>
            <a:r>
              <a:rPr lang="en-US" sz="1800" b="1" i="0" u="none" strike="noStrike" dirty="0">
                <a:solidFill>
                  <a:srgbClr val="000000"/>
                </a:solidFill>
                <a:effectLst/>
                <a:latin typeface="Arial" panose="020B0604020202020204" pitchFamily="34" charset="0"/>
                <a:cs typeface="Arial" panose="020B0604020202020204" pitchFamily="34" charset="0"/>
              </a:rPr>
              <a:t>RISK FACTORS FOR OBESITY</a:t>
            </a:r>
            <a:r>
              <a:rPr lang="en-US" sz="1800" b="0" i="0" dirty="0">
                <a:solidFill>
                  <a:srgbClr val="000000"/>
                </a:solidFill>
                <a:effectLst/>
                <a:latin typeface="Arial" panose="020B0604020202020204" pitchFamily="34" charset="0"/>
                <a:cs typeface="Arial" panose="020B0604020202020204" pitchFamily="34" charset="0"/>
              </a:rPr>
              <a:t>​</a:t>
            </a:r>
          </a:p>
          <a:p>
            <a:pPr fontAlgn="base">
              <a:lnSpc>
                <a:spcPct val="70000"/>
              </a:lnSpc>
              <a:spcBef>
                <a:spcPts val="0"/>
              </a:spcBef>
            </a:pPr>
            <a:r>
              <a:rPr lang="en-US" sz="1800" b="0" i="0" u="none" strike="noStrike" dirty="0">
                <a:solidFill>
                  <a:srgbClr val="000000"/>
                </a:solidFill>
                <a:effectLst/>
                <a:latin typeface="Arial" panose="020B0604020202020204" pitchFamily="34" charset="0"/>
                <a:cs typeface="Arial" panose="020B0604020202020204" pitchFamily="34" charset="0"/>
              </a:rPr>
              <a:t>Unhealthy lifestyle habits, Age, Unhealthy environments, Family history and genetics, Race or ethnicity, Sex, </a:t>
            </a:r>
            <a:r>
              <a:rPr lang="en-US" sz="1800" b="0" i="0" dirty="0">
                <a:solidFill>
                  <a:srgbClr val="000000"/>
                </a:solidFill>
                <a:effectLst/>
                <a:latin typeface="Arial" panose="020B0604020202020204" pitchFamily="34" charset="0"/>
                <a:cs typeface="Arial" panose="020B0604020202020204" pitchFamily="34" charset="0"/>
              </a:rPr>
              <a:t>​</a:t>
            </a:r>
            <a:r>
              <a:rPr lang="en-US" sz="1800" dirty="0">
                <a:solidFill>
                  <a:srgbClr val="000000"/>
                </a:solidFill>
                <a:latin typeface="Arial" panose="020B0604020202020204" pitchFamily="34" charset="0"/>
                <a:cs typeface="Arial" panose="020B0604020202020204" pitchFamily="34" charset="0"/>
              </a:rPr>
              <a:t>(NIH, 2021).</a:t>
            </a:r>
            <a:endParaRPr lang="en-US" sz="1800" b="0" i="0" dirty="0">
              <a:solidFill>
                <a:srgbClr val="000000"/>
              </a:solidFill>
              <a:effectLst/>
              <a:latin typeface="Arial" panose="020B0604020202020204" pitchFamily="34" charset="0"/>
              <a:cs typeface="Arial" panose="020B0604020202020204" pitchFamily="34" charset="0"/>
            </a:endParaRPr>
          </a:p>
          <a:p>
            <a:pPr marL="0" indent="0">
              <a:lnSpc>
                <a:spcPct val="70000"/>
              </a:lnSpc>
              <a:spcBef>
                <a:spcPts val="0"/>
              </a:spcBef>
              <a:buNone/>
            </a:pPr>
            <a:endParaRPr lang="en-US" sz="1800" dirty="0">
              <a:solidFill>
                <a:srgbClr val="000000"/>
              </a:solidFill>
              <a:latin typeface="Arial" panose="020B0604020202020204" pitchFamily="34" charset="0"/>
              <a:cs typeface="Arial" panose="020B0604020202020204" pitchFamily="34" charset="0"/>
            </a:endParaRPr>
          </a:p>
          <a:p>
            <a:pPr algn="l" rtl="0" fontAlgn="base">
              <a:lnSpc>
                <a:spcPct val="70000"/>
              </a:lnSpc>
              <a:spcBef>
                <a:spcPts val="0"/>
              </a:spcBef>
              <a:buNone/>
            </a:pPr>
            <a:r>
              <a:rPr lang="en-US" sz="1800" b="1" i="0" u="none" strike="noStrike" dirty="0">
                <a:solidFill>
                  <a:srgbClr val="000000"/>
                </a:solidFill>
                <a:effectLst/>
                <a:latin typeface="Arial" panose="020B0604020202020204" pitchFamily="34" charset="0"/>
                <a:cs typeface="Arial" panose="020B0604020202020204" pitchFamily="34" charset="0"/>
              </a:rPr>
              <a:t>CAUSES</a:t>
            </a:r>
            <a:r>
              <a:rPr lang="en-US" sz="1800" b="0" i="0" dirty="0">
                <a:solidFill>
                  <a:srgbClr val="000000"/>
                </a:solidFill>
                <a:effectLst/>
                <a:latin typeface="Arial" panose="020B0604020202020204" pitchFamily="34" charset="0"/>
                <a:cs typeface="Arial" panose="020B0604020202020204" pitchFamily="34" charset="0"/>
              </a:rPr>
              <a:t>​</a:t>
            </a:r>
          </a:p>
          <a:p>
            <a:pPr fontAlgn="base">
              <a:lnSpc>
                <a:spcPct val="70000"/>
              </a:lnSpc>
              <a:spcBef>
                <a:spcPts val="0"/>
              </a:spcBef>
            </a:pPr>
            <a:r>
              <a:rPr lang="en-US" sz="1800" b="0" i="0" u="none" strike="noStrike" dirty="0">
                <a:solidFill>
                  <a:srgbClr val="000000"/>
                </a:solidFill>
                <a:effectLst/>
                <a:latin typeface="Arial" panose="020B0604020202020204" pitchFamily="34" charset="0"/>
                <a:cs typeface="Arial" panose="020B0604020202020204" pitchFamily="34" charset="0"/>
              </a:rPr>
              <a:t>Energy imbalances can cause the body to store fat</a:t>
            </a:r>
            <a:r>
              <a:rPr lang="en-US" sz="1800" dirty="0">
                <a:solidFill>
                  <a:srgbClr val="000000"/>
                </a:solidFill>
                <a:latin typeface="Arial" panose="020B0604020202020204" pitchFamily="34" charset="0"/>
                <a:cs typeface="Arial" panose="020B0604020202020204" pitchFamily="34" charset="0"/>
              </a:rPr>
              <a:t>, </a:t>
            </a:r>
            <a:r>
              <a:rPr lang="en-US" sz="1800" i="0" u="none" strike="noStrike" dirty="0">
                <a:solidFill>
                  <a:srgbClr val="000000"/>
                </a:solidFill>
                <a:effectLst/>
                <a:latin typeface="Arial" panose="020B0604020202020204" pitchFamily="34" charset="0"/>
                <a:cs typeface="Arial" panose="020B0604020202020204" pitchFamily="34" charset="0"/>
              </a:rPr>
              <a:t>Poor diet, Lack of physical activity, Genetics, Medical reasons</a:t>
            </a:r>
            <a:r>
              <a:rPr lang="en-US" sz="1800" b="0" i="0" u="none" strike="noStrike" dirty="0">
                <a:solidFill>
                  <a:srgbClr val="000000"/>
                </a:solidFill>
                <a:effectLst/>
                <a:latin typeface="Arial" panose="020B0604020202020204" pitchFamily="34" charset="0"/>
                <a:cs typeface="Arial" panose="020B0604020202020204" pitchFamily="34" charset="0"/>
              </a:rPr>
              <a:t>  (NHS, </a:t>
            </a:r>
            <a:r>
              <a:rPr lang="en-US" sz="1800" dirty="0">
                <a:solidFill>
                  <a:srgbClr val="000000"/>
                </a:solidFill>
                <a:latin typeface="Arial" panose="020B0604020202020204" pitchFamily="34" charset="0"/>
                <a:cs typeface="Arial" panose="020B0604020202020204" pitchFamily="34" charset="0"/>
              </a:rPr>
              <a:t>2019a).</a:t>
            </a:r>
            <a:endParaRPr lang="en-US" sz="1800" b="0" i="0" dirty="0">
              <a:solidFill>
                <a:srgbClr val="000000"/>
              </a:solidFill>
              <a:effectLst/>
              <a:latin typeface="Arial" panose="020B0604020202020204" pitchFamily="34" charset="0"/>
              <a:cs typeface="Arial" panose="020B0604020202020204" pitchFamily="34" charset="0"/>
            </a:endParaRPr>
          </a:p>
          <a:p>
            <a:pPr marL="0" indent="0">
              <a:buNone/>
            </a:pPr>
            <a:endParaRPr lang="en-US" sz="1800" dirty="0">
              <a:latin typeface="Arial"/>
              <a:ea typeface="+mn-lt"/>
              <a:cs typeface="Arial"/>
            </a:endParaRPr>
          </a:p>
          <a:p>
            <a:pPr marL="0" indent="0">
              <a:buNone/>
            </a:pPr>
            <a:endParaRPr lang="en-US" sz="1800" dirty="0">
              <a:latin typeface="Arial"/>
              <a:ea typeface="+mn-lt"/>
              <a:cs typeface="Arial"/>
            </a:endParaRPr>
          </a:p>
          <a:p>
            <a:pPr marL="0" indent="0">
              <a:buNone/>
            </a:pPr>
            <a:endParaRPr lang="en-US" sz="1200" dirty="0">
              <a:latin typeface="Arial"/>
              <a:ea typeface="+mn-lt"/>
              <a:cs typeface="Arial"/>
            </a:endParaRPr>
          </a:p>
          <a:p>
            <a:pPr marL="0" indent="0">
              <a:buNone/>
            </a:pPr>
            <a:endParaRPr lang="en-US" sz="1200" dirty="0">
              <a:latin typeface="Arial"/>
              <a:cs typeface="Arial"/>
            </a:endParaRPr>
          </a:p>
          <a:p>
            <a:pPr marL="0" indent="0">
              <a:buNone/>
            </a:pPr>
            <a:endParaRPr lang="en-US" sz="1200" dirty="0">
              <a:latin typeface="Arial"/>
              <a:cs typeface="Arial"/>
            </a:endParaRPr>
          </a:p>
          <a:p>
            <a:pPr marL="0" indent="0">
              <a:spcBef>
                <a:spcPts val="0"/>
              </a:spcBef>
              <a:buNone/>
            </a:pPr>
            <a:endParaRPr lang="en-US" sz="1200" b="1" dirty="0">
              <a:latin typeface="Arial"/>
              <a:cs typeface="Arial"/>
            </a:endParaRPr>
          </a:p>
          <a:p>
            <a:endParaRPr lang="en-US" sz="1200" dirty="0">
              <a:latin typeface="Arial"/>
              <a:cs typeface="Arial"/>
            </a:endParaRPr>
          </a:p>
          <a:p>
            <a:pPr marL="0" indent="0">
              <a:buNone/>
            </a:pPr>
            <a:endParaRPr lang="en-US" sz="1200" dirty="0">
              <a:latin typeface="Arial"/>
              <a:cs typeface="Arial"/>
            </a:endParaRPr>
          </a:p>
          <a:p>
            <a:pPr marL="0" indent="0">
              <a:buNone/>
            </a:pPr>
            <a:endParaRPr lang="en-US" sz="1200" dirty="0">
              <a:latin typeface="Arial"/>
              <a:cs typeface="Arial"/>
            </a:endParaRPr>
          </a:p>
          <a:p>
            <a:pPr marL="0" indent="0">
              <a:buNone/>
            </a:pPr>
            <a:r>
              <a:rPr lang="en-US" sz="1200" dirty="0">
                <a:latin typeface="Arial"/>
                <a:cs typeface="Arial"/>
              </a:rPr>
              <a:t>(Edit)</a:t>
            </a:r>
          </a:p>
          <a:p>
            <a:endParaRPr lang="en-US" sz="1200" dirty="0">
              <a:latin typeface="Arial"/>
              <a:cs typeface="Arial"/>
            </a:endParaRPr>
          </a:p>
          <a:p>
            <a:endParaRPr lang="en-US" sz="1200" dirty="0">
              <a:latin typeface="Arial"/>
              <a:cs typeface="Arial"/>
            </a:endParaRPr>
          </a:p>
          <a:p>
            <a:endParaRPr lang="en-US" sz="1200" dirty="0">
              <a:latin typeface="Arial"/>
              <a:cs typeface="Arial"/>
            </a:endParaRPr>
          </a:p>
          <a:p>
            <a:pPr marL="457200" indent="-457200"/>
            <a:endParaRPr lang="en-US" sz="1200" dirty="0">
              <a:latin typeface="Arial"/>
              <a:cs typeface="Arial"/>
            </a:endParaRPr>
          </a:p>
          <a:p>
            <a:pPr marL="0" indent="0">
              <a:buNone/>
            </a:pPr>
            <a:endParaRPr lang="en-GB" sz="1200" dirty="0">
              <a:latin typeface="Arial"/>
              <a:cs typeface="Arial"/>
            </a:endParaRPr>
          </a:p>
        </p:txBody>
      </p:sp>
      <p:sp>
        <p:nvSpPr>
          <p:cNvPr id="4" name="TextBox 3">
            <a:extLst>
              <a:ext uri="{FF2B5EF4-FFF2-40B4-BE49-F238E27FC236}">
                <a16:creationId xmlns:a16="http://schemas.microsoft.com/office/drawing/2014/main" id="{B6B89A35-8A9E-46E7-A26C-57BFC44774FE}"/>
              </a:ext>
            </a:extLst>
          </p:cNvPr>
          <p:cNvSpPr txBox="1"/>
          <p:nvPr/>
        </p:nvSpPr>
        <p:spPr>
          <a:xfrm>
            <a:off x="10453171" y="106495"/>
            <a:ext cx="66835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cs typeface="Calibri"/>
              </a:rPr>
              <a:t>Edit</a:t>
            </a:r>
          </a:p>
        </p:txBody>
      </p:sp>
    </p:spTree>
    <p:extLst>
      <p:ext uri="{BB962C8B-B14F-4D97-AF65-F5344CB8AC3E}">
        <p14:creationId xmlns:p14="http://schemas.microsoft.com/office/powerpoint/2010/main" val="37662290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19">
            <a:extLst>
              <a:ext uri="{FF2B5EF4-FFF2-40B4-BE49-F238E27FC236}">
                <a16:creationId xmlns:a16="http://schemas.microsoft.com/office/drawing/2014/main" id="{8BC18E71-110D-4FB6-A411-14268735D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1137035" y="603623"/>
            <a:ext cx="7194165" cy="1336817"/>
          </a:xfrm>
        </p:spPr>
        <p:txBody>
          <a:bodyPr>
            <a:normAutofit fontScale="90000"/>
          </a:bodyPr>
          <a:lstStyle/>
          <a:p>
            <a:br>
              <a:rPr lang="en-GB" sz="1100" b="1"/>
            </a:br>
            <a:br>
              <a:rPr lang="en-GB" sz="1100" b="1"/>
            </a:br>
            <a:br>
              <a:rPr lang="en-GB" sz="1100" b="1"/>
            </a:br>
            <a:br>
              <a:rPr lang="en-GB" sz="1100" b="1"/>
            </a:br>
            <a:br>
              <a:rPr lang="en-GB" sz="1100" b="1"/>
            </a:br>
            <a:br>
              <a:rPr lang="en-GB" sz="1100" b="1"/>
            </a:br>
            <a:br>
              <a:rPr lang="en-GB" sz="1100" b="1"/>
            </a:br>
            <a:br>
              <a:rPr lang="en-GB" sz="1100" b="1"/>
            </a:br>
            <a:r>
              <a:rPr lang="en-GB" sz="1100" b="1"/>
              <a:t>  </a:t>
            </a:r>
            <a:br>
              <a:rPr lang="en-GB" sz="1100" b="1"/>
            </a:br>
            <a:br>
              <a:rPr lang="en-GB" sz="1100" b="1"/>
            </a:br>
            <a:br>
              <a:rPr lang="en-GB" sz="1100" b="1"/>
            </a:br>
            <a:br>
              <a:rPr lang="en-GB" sz="1100" b="1"/>
            </a:br>
            <a:br>
              <a:rPr lang="en-GB" sz="1100" b="1"/>
            </a:br>
            <a:br>
              <a:rPr lang="en-GB" sz="1100" b="1"/>
            </a:br>
            <a:endParaRPr lang="en-GB" sz="1100" b="1"/>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1137034" y="2194102"/>
            <a:ext cx="6778113" cy="3908585"/>
          </a:xfrm>
        </p:spPr>
        <p:txBody>
          <a:bodyPr vert="horz" lIns="91440" tIns="45720" rIns="91440" bIns="45720" rtlCol="0">
            <a:normAutofit/>
          </a:bodyPr>
          <a:lstStyle/>
          <a:p>
            <a:pPr marL="0" indent="0">
              <a:buNone/>
            </a:pPr>
            <a:endParaRPr lang="en-US" sz="2000"/>
          </a:p>
          <a:p>
            <a:pPr marL="0" indent="0">
              <a:buNone/>
            </a:pPr>
            <a:endParaRPr lang="en-US" sz="2000"/>
          </a:p>
          <a:p>
            <a:pPr marL="0" indent="0">
              <a:buNone/>
            </a:pPr>
            <a:endParaRPr lang="en-US" sz="2000"/>
          </a:p>
          <a:p>
            <a:pPr marL="0" indent="0">
              <a:buNone/>
            </a:pPr>
            <a:endParaRPr lang="en-US" sz="2000"/>
          </a:p>
          <a:p>
            <a:pPr marL="0" indent="0">
              <a:buNone/>
            </a:pPr>
            <a:endParaRPr lang="en-US" sz="2000"/>
          </a:p>
          <a:p>
            <a:pPr marL="0" indent="0">
              <a:buNone/>
            </a:pPr>
            <a:endParaRPr lang="en-US" sz="2000"/>
          </a:p>
          <a:p>
            <a:pPr marL="0" indent="0">
              <a:buNone/>
            </a:pPr>
            <a:endParaRPr lang="en-US" sz="2000"/>
          </a:p>
          <a:p>
            <a:pPr marL="0" indent="0">
              <a:buNone/>
            </a:pPr>
            <a:endParaRPr lang="en-GB" sz="2000"/>
          </a:p>
          <a:p>
            <a:pPr marL="0" indent="0">
              <a:buNone/>
            </a:pPr>
            <a:endParaRPr lang="en-GB" sz="2000"/>
          </a:p>
        </p:txBody>
      </p:sp>
      <p:sp>
        <p:nvSpPr>
          <p:cNvPr id="43" name="Freeform: Shape 21">
            <a:extLst>
              <a:ext uri="{FF2B5EF4-FFF2-40B4-BE49-F238E27FC236}">
                <a16:creationId xmlns:a16="http://schemas.microsoft.com/office/drawing/2014/main" id="{C2A922FF-5D1B-444A-AA3F-33B14B877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10600" y="0"/>
            <a:ext cx="3581400" cy="6858000"/>
          </a:xfrm>
          <a:custGeom>
            <a:avLst/>
            <a:gdLst>
              <a:gd name="connsiteX0" fmla="*/ 103528 w 3531060"/>
              <a:gd name="connsiteY0" fmla="*/ 0 h 6858000"/>
              <a:gd name="connsiteX1" fmla="*/ 3531060 w 3531060"/>
              <a:gd name="connsiteY1" fmla="*/ 0 h 6858000"/>
              <a:gd name="connsiteX2" fmla="*/ 3531060 w 3531060"/>
              <a:gd name="connsiteY2" fmla="*/ 6858000 h 6858000"/>
              <a:gd name="connsiteX3" fmla="*/ 11227 w 3531060"/>
              <a:gd name="connsiteY3" fmla="*/ 6858000 h 6858000"/>
              <a:gd name="connsiteX4" fmla="*/ 13007 w 3531060"/>
              <a:gd name="connsiteY4" fmla="*/ 6830689 h 6858000"/>
              <a:gd name="connsiteX5" fmla="*/ 13816 w 3531060"/>
              <a:gd name="connsiteY5" fmla="*/ 6805387 h 6858000"/>
              <a:gd name="connsiteX6" fmla="*/ 6804 w 3531060"/>
              <a:gd name="connsiteY6" fmla="*/ 6745068 h 6858000"/>
              <a:gd name="connsiteX7" fmla="*/ 0 w 3531060"/>
              <a:gd name="connsiteY7" fmla="*/ 6729489 h 6858000"/>
              <a:gd name="connsiteX8" fmla="*/ 2954 w 3531060"/>
              <a:gd name="connsiteY8" fmla="*/ 6720173 h 6858000"/>
              <a:gd name="connsiteX9" fmla="*/ 5781 w 3531060"/>
              <a:gd name="connsiteY9" fmla="*/ 6647880 h 6858000"/>
              <a:gd name="connsiteX10" fmla="*/ 18369 w 3531060"/>
              <a:gd name="connsiteY10" fmla="*/ 6601567 h 6858000"/>
              <a:gd name="connsiteX11" fmla="*/ 23416 w 3531060"/>
              <a:gd name="connsiteY11" fmla="*/ 6560762 h 6858000"/>
              <a:gd name="connsiteX12" fmla="*/ 18598 w 3531060"/>
              <a:gd name="connsiteY12" fmla="*/ 6513714 h 6858000"/>
              <a:gd name="connsiteX13" fmla="*/ 59435 w 3531060"/>
              <a:gd name="connsiteY13" fmla="*/ 6445731 h 6858000"/>
              <a:gd name="connsiteX14" fmla="*/ 63794 w 3531060"/>
              <a:gd name="connsiteY14" fmla="*/ 6393381 h 6858000"/>
              <a:gd name="connsiteX15" fmla="*/ 106081 w 3531060"/>
              <a:gd name="connsiteY15" fmla="*/ 6308405 h 6858000"/>
              <a:gd name="connsiteX16" fmla="*/ 113316 w 3531060"/>
              <a:gd name="connsiteY16" fmla="*/ 6212827 h 6858000"/>
              <a:gd name="connsiteX17" fmla="*/ 254196 w 3531060"/>
              <a:gd name="connsiteY17" fmla="*/ 5897402 h 6858000"/>
              <a:gd name="connsiteX18" fmla="*/ 262830 w 3531060"/>
              <a:gd name="connsiteY18" fmla="*/ 5814193 h 6858000"/>
              <a:gd name="connsiteX19" fmla="*/ 280557 w 3531060"/>
              <a:gd name="connsiteY19" fmla="*/ 5702062 h 6858000"/>
              <a:gd name="connsiteX20" fmla="*/ 297372 w 3531060"/>
              <a:gd name="connsiteY20" fmla="*/ 5654420 h 6858000"/>
              <a:gd name="connsiteX21" fmla="*/ 335148 w 3531060"/>
              <a:gd name="connsiteY21" fmla="*/ 5528164 h 6858000"/>
              <a:gd name="connsiteX22" fmla="*/ 360460 w 3531060"/>
              <a:gd name="connsiteY22" fmla="*/ 5405598 h 6858000"/>
              <a:gd name="connsiteX23" fmla="*/ 397460 w 3531060"/>
              <a:gd name="connsiteY23" fmla="*/ 5273144 h 6858000"/>
              <a:gd name="connsiteX24" fmla="*/ 494993 w 3531060"/>
              <a:gd name="connsiteY24" fmla="*/ 4964102 h 6858000"/>
              <a:gd name="connsiteX25" fmla="*/ 568696 w 3531060"/>
              <a:gd name="connsiteY25" fmla="*/ 4673314 h 6858000"/>
              <a:gd name="connsiteX26" fmla="*/ 564053 w 3531060"/>
              <a:gd name="connsiteY26" fmla="*/ 4444162 h 6858000"/>
              <a:gd name="connsiteX27" fmla="*/ 562482 w 3531060"/>
              <a:gd name="connsiteY27" fmla="*/ 4238831 h 6858000"/>
              <a:gd name="connsiteX28" fmla="*/ 566528 w 3531060"/>
              <a:gd name="connsiteY28" fmla="*/ 4167684 h 6858000"/>
              <a:gd name="connsiteX29" fmla="*/ 565861 w 3531060"/>
              <a:gd name="connsiteY29" fmla="*/ 4066422 h 6858000"/>
              <a:gd name="connsiteX30" fmla="*/ 535898 w 3531060"/>
              <a:gd name="connsiteY30" fmla="*/ 3956159 h 6858000"/>
              <a:gd name="connsiteX31" fmla="*/ 529864 w 3531060"/>
              <a:gd name="connsiteY31" fmla="*/ 3827475 h 6858000"/>
              <a:gd name="connsiteX32" fmla="*/ 529398 w 3531060"/>
              <a:gd name="connsiteY32" fmla="*/ 3731753 h 6858000"/>
              <a:gd name="connsiteX33" fmla="*/ 516932 w 3531060"/>
              <a:gd name="connsiteY33" fmla="*/ 3591228 h 6858000"/>
              <a:gd name="connsiteX34" fmla="*/ 516408 w 3531060"/>
              <a:gd name="connsiteY34" fmla="*/ 3470066 h 6858000"/>
              <a:gd name="connsiteX35" fmla="*/ 503912 w 3531060"/>
              <a:gd name="connsiteY35" fmla="*/ 3378353 h 6858000"/>
              <a:gd name="connsiteX36" fmla="*/ 510998 w 3531060"/>
              <a:gd name="connsiteY36" fmla="*/ 3426234 h 6858000"/>
              <a:gd name="connsiteX37" fmla="*/ 493021 w 3531060"/>
              <a:gd name="connsiteY37" fmla="*/ 3298102 h 6858000"/>
              <a:gd name="connsiteX38" fmla="*/ 476639 w 3531060"/>
              <a:gd name="connsiteY38" fmla="*/ 3237723 h 6858000"/>
              <a:gd name="connsiteX39" fmla="*/ 495722 w 3531060"/>
              <a:gd name="connsiteY39" fmla="*/ 3171637 h 6858000"/>
              <a:gd name="connsiteX40" fmla="*/ 450994 w 3531060"/>
              <a:gd name="connsiteY40" fmla="*/ 3065288 h 6858000"/>
              <a:gd name="connsiteX41" fmla="*/ 421746 w 3531060"/>
              <a:gd name="connsiteY41" fmla="*/ 2897536 h 6858000"/>
              <a:gd name="connsiteX42" fmla="*/ 385928 w 3531060"/>
              <a:gd name="connsiteY42" fmla="*/ 2840607 h 6858000"/>
              <a:gd name="connsiteX43" fmla="*/ 352690 w 3531060"/>
              <a:gd name="connsiteY43" fmla="*/ 2704145 h 6858000"/>
              <a:gd name="connsiteX44" fmla="*/ 327326 w 3531060"/>
              <a:gd name="connsiteY44" fmla="*/ 2596651 h 6858000"/>
              <a:gd name="connsiteX45" fmla="*/ 316968 w 3531060"/>
              <a:gd name="connsiteY45" fmla="*/ 2569830 h 6858000"/>
              <a:gd name="connsiteX46" fmla="*/ 291337 w 3531060"/>
              <a:gd name="connsiteY46" fmla="*/ 2512570 h 6858000"/>
              <a:gd name="connsiteX47" fmla="*/ 296082 w 3531060"/>
              <a:gd name="connsiteY47" fmla="*/ 2497590 h 6858000"/>
              <a:gd name="connsiteX48" fmla="*/ 296084 w 3531060"/>
              <a:gd name="connsiteY48" fmla="*/ 2497483 h 6858000"/>
              <a:gd name="connsiteX49" fmla="*/ 294022 w 3531060"/>
              <a:gd name="connsiteY49" fmla="*/ 2484247 h 6858000"/>
              <a:gd name="connsiteX50" fmla="*/ 292784 w 3531060"/>
              <a:gd name="connsiteY50" fmla="*/ 2486499 h 6858000"/>
              <a:gd name="connsiteX51" fmla="*/ 275200 w 3531060"/>
              <a:gd name="connsiteY51" fmla="*/ 2427557 h 6858000"/>
              <a:gd name="connsiteX52" fmla="*/ 286266 w 3531060"/>
              <a:gd name="connsiteY52" fmla="*/ 2384112 h 6858000"/>
              <a:gd name="connsiteX53" fmla="*/ 263813 w 3531060"/>
              <a:gd name="connsiteY53" fmla="*/ 2270223 h 6858000"/>
              <a:gd name="connsiteX54" fmla="*/ 238402 w 3531060"/>
              <a:gd name="connsiteY54" fmla="*/ 2198449 h 6858000"/>
              <a:gd name="connsiteX55" fmla="*/ 235318 w 3531060"/>
              <a:gd name="connsiteY55" fmla="*/ 2195917 h 6858000"/>
              <a:gd name="connsiteX56" fmla="*/ 230374 w 3531060"/>
              <a:gd name="connsiteY56" fmla="*/ 2180424 h 6858000"/>
              <a:gd name="connsiteX57" fmla="*/ 218180 w 3531060"/>
              <a:gd name="connsiteY57" fmla="*/ 2103866 h 6858000"/>
              <a:gd name="connsiteX58" fmla="*/ 215674 w 3531060"/>
              <a:gd name="connsiteY58" fmla="*/ 2091957 h 6858000"/>
              <a:gd name="connsiteX59" fmla="*/ 205319 w 3531060"/>
              <a:gd name="connsiteY59" fmla="*/ 2010962 h 6858000"/>
              <a:gd name="connsiteX60" fmla="*/ 203437 w 3531060"/>
              <a:gd name="connsiteY60" fmla="*/ 1997565 h 6858000"/>
              <a:gd name="connsiteX61" fmla="*/ 199907 w 3531060"/>
              <a:gd name="connsiteY61" fmla="*/ 1995657 h 6858000"/>
              <a:gd name="connsiteX62" fmla="*/ 199391 w 3531060"/>
              <a:gd name="connsiteY62" fmla="*/ 1990646 h 6858000"/>
              <a:gd name="connsiteX63" fmla="*/ 208753 w 3531060"/>
              <a:gd name="connsiteY63" fmla="*/ 1964565 h 6858000"/>
              <a:gd name="connsiteX64" fmla="*/ 205295 w 3531060"/>
              <a:gd name="connsiteY64" fmla="*/ 1849539 h 6858000"/>
              <a:gd name="connsiteX65" fmla="*/ 215900 w 3531060"/>
              <a:gd name="connsiteY65" fmla="*/ 1739005 h 6858000"/>
              <a:gd name="connsiteX66" fmla="*/ 214116 w 3531060"/>
              <a:gd name="connsiteY66" fmla="*/ 1572143 h 6858000"/>
              <a:gd name="connsiteX67" fmla="*/ 171292 w 3531060"/>
              <a:gd name="connsiteY67" fmla="*/ 1394445 h 6858000"/>
              <a:gd name="connsiteX68" fmla="*/ 147310 w 3531060"/>
              <a:gd name="connsiteY68" fmla="*/ 1368244 h 6858000"/>
              <a:gd name="connsiteX69" fmla="*/ 136918 w 3531060"/>
              <a:gd name="connsiteY69" fmla="*/ 1304100 h 6858000"/>
              <a:gd name="connsiteX70" fmla="*/ 133350 w 3531060"/>
              <a:gd name="connsiteY70" fmla="*/ 1266991 h 6858000"/>
              <a:gd name="connsiteX71" fmla="*/ 120972 w 3531060"/>
              <a:gd name="connsiteY71" fmla="*/ 1165753 h 6858000"/>
              <a:gd name="connsiteX72" fmla="*/ 123458 w 3531060"/>
              <a:gd name="connsiteY72" fmla="*/ 1076447 h 6858000"/>
              <a:gd name="connsiteX73" fmla="*/ 97854 w 3531060"/>
              <a:gd name="connsiteY73" fmla="*/ 1017164 h 6858000"/>
              <a:gd name="connsiteX74" fmla="*/ 87953 w 3531060"/>
              <a:gd name="connsiteY74" fmla="*/ 994620 h 6858000"/>
              <a:gd name="connsiteX75" fmla="*/ 88632 w 3531060"/>
              <a:gd name="connsiteY75" fmla="*/ 989015 h 6858000"/>
              <a:gd name="connsiteX76" fmla="*/ 88620 w 3531060"/>
              <a:gd name="connsiteY76" fmla="*/ 980586 h 6858000"/>
              <a:gd name="connsiteX77" fmla="*/ 88469 w 3531060"/>
              <a:gd name="connsiteY77" fmla="*/ 980346 h 6858000"/>
              <a:gd name="connsiteX78" fmla="*/ 88753 w 3531060"/>
              <a:gd name="connsiteY78" fmla="*/ 972517 h 6858000"/>
              <a:gd name="connsiteX79" fmla="*/ 92049 w 3531060"/>
              <a:gd name="connsiteY79" fmla="*/ 934639 h 6858000"/>
              <a:gd name="connsiteX80" fmla="*/ 75170 w 3531060"/>
              <a:gd name="connsiteY80" fmla="*/ 858806 h 6858000"/>
              <a:gd name="connsiteX81" fmla="*/ 73032 w 3531060"/>
              <a:gd name="connsiteY81" fmla="*/ 847069 h 6858000"/>
              <a:gd name="connsiteX82" fmla="*/ 72378 w 3531060"/>
              <a:gd name="connsiteY82" fmla="*/ 846222 h 6858000"/>
              <a:gd name="connsiteX83" fmla="*/ 79554 w 3531060"/>
              <a:gd name="connsiteY83" fmla="*/ 769298 h 6858000"/>
              <a:gd name="connsiteX84" fmla="*/ 81564 w 3531060"/>
              <a:gd name="connsiteY84" fmla="*/ 766224 h 6858000"/>
              <a:gd name="connsiteX85" fmla="*/ 82266 w 3531060"/>
              <a:gd name="connsiteY85" fmla="*/ 747981 h 6858000"/>
              <a:gd name="connsiteX86" fmla="*/ 81702 w 3531060"/>
              <a:gd name="connsiteY86" fmla="*/ 745740 h 6858000"/>
              <a:gd name="connsiteX87" fmla="*/ 103923 w 3531060"/>
              <a:gd name="connsiteY87" fmla="*/ 677309 h 6858000"/>
              <a:gd name="connsiteX88" fmla="*/ 104946 w 3531060"/>
              <a:gd name="connsiteY88" fmla="*/ 620242 h 6858000"/>
              <a:gd name="connsiteX89" fmla="*/ 112314 w 3531060"/>
              <a:gd name="connsiteY89" fmla="*/ 507811 h 6858000"/>
              <a:gd name="connsiteX90" fmla="*/ 120754 w 3531060"/>
              <a:gd name="connsiteY90" fmla="*/ 390502 h 6858000"/>
              <a:gd name="connsiteX91" fmla="*/ 96054 w 3531060"/>
              <a:gd name="connsiteY91" fmla="*/ 236774 h 6858000"/>
              <a:gd name="connsiteX92" fmla="*/ 100614 w 3531060"/>
              <a:gd name="connsiteY92" fmla="*/ 106394 h 6858000"/>
              <a:gd name="connsiteX93" fmla="*/ 96438 w 3531060"/>
              <a:gd name="connsiteY93" fmla="*/ 51592 h 6858000"/>
              <a:gd name="connsiteX94" fmla="*/ 104784 w 3531060"/>
              <a:gd name="connsiteY94" fmla="*/ 60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3531060" h="6858000">
                <a:moveTo>
                  <a:pt x="103528" y="0"/>
                </a:moveTo>
                <a:lnTo>
                  <a:pt x="3531060" y="0"/>
                </a:lnTo>
                <a:lnTo>
                  <a:pt x="3531060" y="6858000"/>
                </a:lnTo>
                <a:lnTo>
                  <a:pt x="11227" y="6858000"/>
                </a:lnTo>
                <a:lnTo>
                  <a:pt x="13007" y="6830689"/>
                </a:lnTo>
                <a:cubicBezTo>
                  <a:pt x="13519" y="6821195"/>
                  <a:pt x="13839" y="6812491"/>
                  <a:pt x="13816" y="6805387"/>
                </a:cubicBezTo>
                <a:cubicBezTo>
                  <a:pt x="15254" y="6794161"/>
                  <a:pt x="9459" y="6753337"/>
                  <a:pt x="6804" y="6745068"/>
                </a:cubicBezTo>
                <a:lnTo>
                  <a:pt x="0" y="6729489"/>
                </a:lnTo>
                <a:lnTo>
                  <a:pt x="2954" y="6720173"/>
                </a:lnTo>
                <a:cubicBezTo>
                  <a:pt x="4526" y="6681672"/>
                  <a:pt x="-2520" y="6667698"/>
                  <a:pt x="5781" y="6647880"/>
                </a:cubicBezTo>
                <a:cubicBezTo>
                  <a:pt x="8350" y="6628113"/>
                  <a:pt x="15430" y="6616086"/>
                  <a:pt x="18369" y="6601567"/>
                </a:cubicBezTo>
                <a:cubicBezTo>
                  <a:pt x="15090" y="6579062"/>
                  <a:pt x="27561" y="6584422"/>
                  <a:pt x="23416" y="6560762"/>
                </a:cubicBezTo>
                <a:cubicBezTo>
                  <a:pt x="13805" y="6562800"/>
                  <a:pt x="26779" y="6518102"/>
                  <a:pt x="18598" y="6513714"/>
                </a:cubicBezTo>
                <a:cubicBezTo>
                  <a:pt x="31032" y="6499191"/>
                  <a:pt x="54928" y="6469276"/>
                  <a:pt x="59435" y="6445731"/>
                </a:cubicBezTo>
                <a:cubicBezTo>
                  <a:pt x="64302" y="6435600"/>
                  <a:pt x="68176" y="6406542"/>
                  <a:pt x="63794" y="6393381"/>
                </a:cubicBezTo>
                <a:cubicBezTo>
                  <a:pt x="87384" y="6347124"/>
                  <a:pt x="95956" y="6355867"/>
                  <a:pt x="106081" y="6308405"/>
                </a:cubicBezTo>
                <a:cubicBezTo>
                  <a:pt x="113812" y="6278148"/>
                  <a:pt x="101282" y="6242621"/>
                  <a:pt x="113316" y="6212827"/>
                </a:cubicBezTo>
                <a:cubicBezTo>
                  <a:pt x="156730" y="6067155"/>
                  <a:pt x="232746" y="6024676"/>
                  <a:pt x="254196" y="5897402"/>
                </a:cubicBezTo>
                <a:cubicBezTo>
                  <a:pt x="278709" y="5861657"/>
                  <a:pt x="256257" y="5849960"/>
                  <a:pt x="262830" y="5814193"/>
                </a:cubicBezTo>
                <a:cubicBezTo>
                  <a:pt x="292627" y="5729321"/>
                  <a:pt x="262967" y="5779716"/>
                  <a:pt x="280557" y="5702062"/>
                </a:cubicBezTo>
                <a:cubicBezTo>
                  <a:pt x="301001" y="5690324"/>
                  <a:pt x="289062" y="5671797"/>
                  <a:pt x="297372" y="5654420"/>
                </a:cubicBezTo>
                <a:cubicBezTo>
                  <a:pt x="310717" y="5602328"/>
                  <a:pt x="319320" y="5592033"/>
                  <a:pt x="335148" y="5528164"/>
                </a:cubicBezTo>
                <a:cubicBezTo>
                  <a:pt x="331779" y="5417827"/>
                  <a:pt x="359342" y="5444441"/>
                  <a:pt x="360460" y="5405598"/>
                </a:cubicBezTo>
                <a:cubicBezTo>
                  <a:pt x="382241" y="5333681"/>
                  <a:pt x="391308" y="5299039"/>
                  <a:pt x="397460" y="5273144"/>
                </a:cubicBezTo>
                <a:cubicBezTo>
                  <a:pt x="403590" y="5241156"/>
                  <a:pt x="498677" y="5031223"/>
                  <a:pt x="494993" y="4964102"/>
                </a:cubicBezTo>
                <a:cubicBezTo>
                  <a:pt x="509257" y="4834400"/>
                  <a:pt x="557982" y="4859515"/>
                  <a:pt x="568696" y="4673314"/>
                </a:cubicBezTo>
                <a:cubicBezTo>
                  <a:pt x="562875" y="4576630"/>
                  <a:pt x="603384" y="4599723"/>
                  <a:pt x="564053" y="4444162"/>
                </a:cubicBezTo>
                <a:cubicBezTo>
                  <a:pt x="584088" y="4367766"/>
                  <a:pt x="539882" y="4356597"/>
                  <a:pt x="562482" y="4238831"/>
                </a:cubicBezTo>
                <a:cubicBezTo>
                  <a:pt x="563771" y="4228532"/>
                  <a:pt x="565115" y="4176012"/>
                  <a:pt x="566528" y="4167684"/>
                </a:cubicBezTo>
                <a:cubicBezTo>
                  <a:pt x="564092" y="4133380"/>
                  <a:pt x="570965" y="4101677"/>
                  <a:pt x="565861" y="4066422"/>
                </a:cubicBezTo>
                <a:cubicBezTo>
                  <a:pt x="560756" y="4031167"/>
                  <a:pt x="538898" y="3990412"/>
                  <a:pt x="535898" y="3956159"/>
                </a:cubicBezTo>
                <a:cubicBezTo>
                  <a:pt x="531004" y="3900312"/>
                  <a:pt x="534822" y="3857908"/>
                  <a:pt x="529864" y="3827475"/>
                </a:cubicBezTo>
                <a:cubicBezTo>
                  <a:pt x="531280" y="3816371"/>
                  <a:pt x="529214" y="3754146"/>
                  <a:pt x="529398" y="3731753"/>
                </a:cubicBezTo>
                <a:cubicBezTo>
                  <a:pt x="528440" y="3695632"/>
                  <a:pt x="516799" y="3663823"/>
                  <a:pt x="516932" y="3591228"/>
                </a:cubicBezTo>
                <a:cubicBezTo>
                  <a:pt x="516182" y="3570529"/>
                  <a:pt x="515070" y="3493177"/>
                  <a:pt x="516408" y="3470066"/>
                </a:cubicBezTo>
                <a:cubicBezTo>
                  <a:pt x="518516" y="3452307"/>
                  <a:pt x="501804" y="3396112"/>
                  <a:pt x="503912" y="3378353"/>
                </a:cubicBezTo>
                <a:lnTo>
                  <a:pt x="510998" y="3426234"/>
                </a:lnTo>
                <a:lnTo>
                  <a:pt x="493021" y="3298102"/>
                </a:lnTo>
                <a:cubicBezTo>
                  <a:pt x="493214" y="3294338"/>
                  <a:pt x="479452" y="3243952"/>
                  <a:pt x="476639" y="3237723"/>
                </a:cubicBezTo>
                <a:cubicBezTo>
                  <a:pt x="477369" y="3215695"/>
                  <a:pt x="494992" y="3193666"/>
                  <a:pt x="495722" y="3171637"/>
                </a:cubicBezTo>
                <a:cubicBezTo>
                  <a:pt x="481856" y="3119765"/>
                  <a:pt x="465452" y="3125243"/>
                  <a:pt x="450994" y="3065288"/>
                </a:cubicBezTo>
                <a:cubicBezTo>
                  <a:pt x="450473" y="3010398"/>
                  <a:pt x="430414" y="2952609"/>
                  <a:pt x="421746" y="2897536"/>
                </a:cubicBezTo>
                <a:cubicBezTo>
                  <a:pt x="400922" y="2881359"/>
                  <a:pt x="396356" y="2866991"/>
                  <a:pt x="385928" y="2840607"/>
                </a:cubicBezTo>
                <a:lnTo>
                  <a:pt x="352690" y="2704145"/>
                </a:lnTo>
                <a:cubicBezTo>
                  <a:pt x="340107" y="2662486"/>
                  <a:pt x="333280" y="2619036"/>
                  <a:pt x="327326" y="2596651"/>
                </a:cubicBezTo>
                <a:cubicBezTo>
                  <a:pt x="320226" y="2593515"/>
                  <a:pt x="322845" y="2562919"/>
                  <a:pt x="316968" y="2569830"/>
                </a:cubicBezTo>
                <a:cubicBezTo>
                  <a:pt x="318605" y="2548205"/>
                  <a:pt x="298030" y="2527006"/>
                  <a:pt x="291337" y="2512570"/>
                </a:cubicBezTo>
                <a:lnTo>
                  <a:pt x="296082" y="2497590"/>
                </a:lnTo>
                <a:cubicBezTo>
                  <a:pt x="296082" y="2497555"/>
                  <a:pt x="296082" y="2497521"/>
                  <a:pt x="296084" y="2497483"/>
                </a:cubicBezTo>
                <a:cubicBezTo>
                  <a:pt x="296167" y="2488909"/>
                  <a:pt x="295802" y="2483236"/>
                  <a:pt x="294022" y="2484247"/>
                </a:cubicBezTo>
                <a:lnTo>
                  <a:pt x="292784" y="2486499"/>
                </a:lnTo>
                <a:lnTo>
                  <a:pt x="275200" y="2427557"/>
                </a:lnTo>
                <a:lnTo>
                  <a:pt x="286266" y="2384112"/>
                </a:lnTo>
                <a:cubicBezTo>
                  <a:pt x="281552" y="2356889"/>
                  <a:pt x="268975" y="2302167"/>
                  <a:pt x="263813" y="2270223"/>
                </a:cubicBezTo>
                <a:cubicBezTo>
                  <a:pt x="260813" y="2252348"/>
                  <a:pt x="240336" y="2209833"/>
                  <a:pt x="238402" y="2198449"/>
                </a:cubicBezTo>
                <a:lnTo>
                  <a:pt x="235318" y="2195917"/>
                </a:lnTo>
                <a:lnTo>
                  <a:pt x="230374" y="2180424"/>
                </a:lnTo>
                <a:lnTo>
                  <a:pt x="218180" y="2103866"/>
                </a:lnTo>
                <a:lnTo>
                  <a:pt x="215674" y="2091957"/>
                </a:lnTo>
                <a:cubicBezTo>
                  <a:pt x="213530" y="2076472"/>
                  <a:pt x="207358" y="2026694"/>
                  <a:pt x="205319" y="2010962"/>
                </a:cubicBezTo>
                <a:cubicBezTo>
                  <a:pt x="205156" y="2005218"/>
                  <a:pt x="204594" y="2000520"/>
                  <a:pt x="203437" y="1997565"/>
                </a:cubicBezTo>
                <a:lnTo>
                  <a:pt x="199907" y="1995657"/>
                </a:lnTo>
                <a:cubicBezTo>
                  <a:pt x="199736" y="1993986"/>
                  <a:pt x="199562" y="1992316"/>
                  <a:pt x="199391" y="1990646"/>
                </a:cubicBezTo>
                <a:lnTo>
                  <a:pt x="208753" y="1964565"/>
                </a:lnTo>
                <a:cubicBezTo>
                  <a:pt x="217880" y="1924146"/>
                  <a:pt x="220709" y="1860908"/>
                  <a:pt x="205295" y="1849539"/>
                </a:cubicBezTo>
                <a:cubicBezTo>
                  <a:pt x="201352" y="1822143"/>
                  <a:pt x="217642" y="1765000"/>
                  <a:pt x="215900" y="1739005"/>
                </a:cubicBezTo>
                <a:cubicBezTo>
                  <a:pt x="215305" y="1683384"/>
                  <a:pt x="214710" y="1627764"/>
                  <a:pt x="214116" y="1572143"/>
                </a:cubicBezTo>
                <a:lnTo>
                  <a:pt x="171292" y="1394445"/>
                </a:lnTo>
                <a:lnTo>
                  <a:pt x="147310" y="1368244"/>
                </a:lnTo>
                <a:cubicBezTo>
                  <a:pt x="150887" y="1343046"/>
                  <a:pt x="142396" y="1338329"/>
                  <a:pt x="136918" y="1304100"/>
                </a:cubicBezTo>
                <a:cubicBezTo>
                  <a:pt x="140988" y="1289635"/>
                  <a:pt x="138268" y="1278156"/>
                  <a:pt x="133350" y="1266991"/>
                </a:cubicBezTo>
                <a:cubicBezTo>
                  <a:pt x="133212" y="1233548"/>
                  <a:pt x="125209" y="1203243"/>
                  <a:pt x="120972" y="1165753"/>
                </a:cubicBezTo>
                <a:cubicBezTo>
                  <a:pt x="124590" y="1125005"/>
                  <a:pt x="127933" y="1116514"/>
                  <a:pt x="123458" y="1076447"/>
                </a:cubicBezTo>
                <a:lnTo>
                  <a:pt x="97854" y="1017164"/>
                </a:lnTo>
                <a:lnTo>
                  <a:pt x="87953" y="994620"/>
                </a:lnTo>
                <a:lnTo>
                  <a:pt x="88632" y="989015"/>
                </a:lnTo>
                <a:cubicBezTo>
                  <a:pt x="88926" y="985113"/>
                  <a:pt x="88892" y="982471"/>
                  <a:pt x="88620" y="980586"/>
                </a:cubicBezTo>
                <a:lnTo>
                  <a:pt x="88469" y="980346"/>
                </a:lnTo>
                <a:cubicBezTo>
                  <a:pt x="88563" y="977736"/>
                  <a:pt x="88658" y="975127"/>
                  <a:pt x="88753" y="972517"/>
                </a:cubicBezTo>
                <a:cubicBezTo>
                  <a:pt x="89577" y="959384"/>
                  <a:pt x="90705" y="946679"/>
                  <a:pt x="92049" y="934639"/>
                </a:cubicBezTo>
                <a:cubicBezTo>
                  <a:pt x="89786" y="915687"/>
                  <a:pt x="78339" y="873402"/>
                  <a:pt x="75170" y="858806"/>
                </a:cubicBezTo>
                <a:cubicBezTo>
                  <a:pt x="75311" y="853363"/>
                  <a:pt x="74422" y="849791"/>
                  <a:pt x="73032" y="847069"/>
                </a:cubicBezTo>
                <a:lnTo>
                  <a:pt x="72378" y="846222"/>
                </a:lnTo>
                <a:lnTo>
                  <a:pt x="79554" y="769298"/>
                </a:lnTo>
                <a:lnTo>
                  <a:pt x="81564" y="766224"/>
                </a:lnTo>
                <a:cubicBezTo>
                  <a:pt x="82786" y="762689"/>
                  <a:pt x="83312" y="757352"/>
                  <a:pt x="82266" y="747981"/>
                </a:cubicBezTo>
                <a:lnTo>
                  <a:pt x="81702" y="745740"/>
                </a:lnTo>
                <a:lnTo>
                  <a:pt x="103923" y="677309"/>
                </a:lnTo>
                <a:cubicBezTo>
                  <a:pt x="105299" y="672730"/>
                  <a:pt x="102678" y="623245"/>
                  <a:pt x="104946" y="620242"/>
                </a:cubicBezTo>
                <a:cubicBezTo>
                  <a:pt x="92830" y="565919"/>
                  <a:pt x="114403" y="564337"/>
                  <a:pt x="112314" y="507811"/>
                </a:cubicBezTo>
                <a:cubicBezTo>
                  <a:pt x="111846" y="486024"/>
                  <a:pt x="112944" y="445088"/>
                  <a:pt x="120754" y="390502"/>
                </a:cubicBezTo>
                <a:cubicBezTo>
                  <a:pt x="118044" y="345330"/>
                  <a:pt x="97534" y="291126"/>
                  <a:pt x="96054" y="236774"/>
                </a:cubicBezTo>
                <a:cubicBezTo>
                  <a:pt x="94028" y="198301"/>
                  <a:pt x="94008" y="171041"/>
                  <a:pt x="100614" y="106394"/>
                </a:cubicBezTo>
                <a:cubicBezTo>
                  <a:pt x="84650" y="66832"/>
                  <a:pt x="99424" y="89628"/>
                  <a:pt x="96438" y="51592"/>
                </a:cubicBezTo>
                <a:cubicBezTo>
                  <a:pt x="111136" y="65057"/>
                  <a:pt x="88198" y="4390"/>
                  <a:pt x="104784" y="6004"/>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Freeform: Shape 23">
            <a:extLst>
              <a:ext uri="{FF2B5EF4-FFF2-40B4-BE49-F238E27FC236}">
                <a16:creationId xmlns:a16="http://schemas.microsoft.com/office/drawing/2014/main" id="{4842F084-28AE-458A-9633-FBC3E2A691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2176" y="607951"/>
            <a:ext cx="2464414" cy="1780854"/>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7" descr="Three macarons">
            <a:extLst>
              <a:ext uri="{FF2B5EF4-FFF2-40B4-BE49-F238E27FC236}">
                <a16:creationId xmlns:a16="http://schemas.microsoft.com/office/drawing/2014/main" id="{EDBE63E0-0791-44FB-B909-D06521D671D5}"/>
              </a:ext>
            </a:extLst>
          </p:cNvPr>
          <p:cNvPicPr>
            <a:picLocks noChangeAspect="1"/>
          </p:cNvPicPr>
          <p:nvPr/>
        </p:nvPicPr>
        <p:blipFill>
          <a:blip r:embed="rId2"/>
          <a:stretch>
            <a:fillRect/>
          </a:stretch>
        </p:blipFill>
        <p:spPr>
          <a:xfrm>
            <a:off x="9359481" y="800105"/>
            <a:ext cx="2102011" cy="1403092"/>
          </a:xfrm>
          <a:prstGeom prst="rect">
            <a:avLst/>
          </a:prstGeom>
        </p:spPr>
      </p:pic>
      <p:sp>
        <p:nvSpPr>
          <p:cNvPr id="45" name="Freeform: Shape 25">
            <a:extLst>
              <a:ext uri="{FF2B5EF4-FFF2-40B4-BE49-F238E27FC236}">
                <a16:creationId xmlns:a16="http://schemas.microsoft.com/office/drawing/2014/main" id="{26B38427-698A-4037-8803-2E4F11C55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9385" y="2612543"/>
            <a:ext cx="2464414" cy="1780854"/>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Rectangle 6">
            <a:extLst>
              <a:ext uri="{FF2B5EF4-FFF2-40B4-BE49-F238E27FC236}">
                <a16:creationId xmlns:a16="http://schemas.microsoft.com/office/drawing/2014/main" id="{0CA5ED4B-E306-4431-876E-C91851D3EF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44876">
            <a:off x="10606620" y="2368283"/>
            <a:ext cx="1203216"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5" descr="A picture containing outdoor, trash&#10;&#10;Description automatically generated">
            <a:extLst>
              <a:ext uri="{FF2B5EF4-FFF2-40B4-BE49-F238E27FC236}">
                <a16:creationId xmlns:a16="http://schemas.microsoft.com/office/drawing/2014/main" id="{1D9150A2-B4F6-4E48-B3CC-0D9AE36570D2}"/>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9159010" y="2800351"/>
            <a:ext cx="1925162" cy="1443872"/>
          </a:xfrm>
          <a:prstGeom prst="rect">
            <a:avLst/>
          </a:prstGeom>
        </p:spPr>
      </p:pic>
      <p:sp>
        <p:nvSpPr>
          <p:cNvPr id="47" name="Freeform: Shape 29">
            <a:extLst>
              <a:ext uri="{FF2B5EF4-FFF2-40B4-BE49-F238E27FC236}">
                <a16:creationId xmlns:a16="http://schemas.microsoft.com/office/drawing/2014/main" id="{F6678D8D-0F79-43DA-8E1A-D0F97435B2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32134" y="4517935"/>
            <a:ext cx="2464414" cy="1780507"/>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7" descr="A picture containing text, vector graphics&#10;&#10;Description automatically generated">
            <a:extLst>
              <a:ext uri="{FF2B5EF4-FFF2-40B4-BE49-F238E27FC236}">
                <a16:creationId xmlns:a16="http://schemas.microsoft.com/office/drawing/2014/main" id="{5840E421-81DD-4949-80E4-DB9A280E721E}"/>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l="28951" r="28831"/>
          <a:stretch/>
        </p:blipFill>
        <p:spPr>
          <a:xfrm>
            <a:off x="9734228" y="4701882"/>
            <a:ext cx="1060224" cy="1412612"/>
          </a:xfrm>
          <a:prstGeom prst="rect">
            <a:avLst/>
          </a:prstGeom>
        </p:spPr>
      </p:pic>
      <p:sp>
        <p:nvSpPr>
          <p:cNvPr id="4" name="Title 1">
            <a:extLst>
              <a:ext uri="{FF2B5EF4-FFF2-40B4-BE49-F238E27FC236}">
                <a16:creationId xmlns:a16="http://schemas.microsoft.com/office/drawing/2014/main" id="{92977CA4-13F2-4C15-A7AC-080D6D3710CB}"/>
              </a:ext>
            </a:extLst>
          </p:cNvPr>
          <p:cNvSpPr txBox="1">
            <a:spLocks/>
          </p:cNvSpPr>
          <p:nvPr/>
        </p:nvSpPr>
        <p:spPr>
          <a:xfrm>
            <a:off x="591625" y="276338"/>
            <a:ext cx="7316019" cy="482275"/>
          </a:xfrm>
          <a:prstGeom prst="rect">
            <a:avLst/>
          </a:prstGeom>
        </p:spPr>
        <p:txBody>
          <a:bodyPr vert="horz" lIns="91440" tIns="45720" rIns="91440" bIns="45720" rtlCol="0" anchor="b">
            <a:normAutofit fontScale="90000"/>
          </a:bodyPr>
          <a:lstStyle>
            <a:lvl1pPr algn="l" defTabSz="914400" rtl="0" eaLnBrk="1" latinLnBrk="0" hangingPunct="1">
              <a:lnSpc>
                <a:spcPct val="100000"/>
              </a:lnSpc>
              <a:spcBef>
                <a:spcPct val="0"/>
              </a:spcBef>
              <a:buNone/>
              <a:defRPr sz="5200" kern="1200">
                <a:solidFill>
                  <a:schemeClr val="tx2">
                    <a:lumMod val="60000"/>
                    <a:lumOff val="40000"/>
                  </a:schemeClr>
                </a:solidFill>
                <a:latin typeface="+mj-lt"/>
                <a:ea typeface="+mj-ea"/>
                <a:cs typeface="+mj-cs"/>
              </a:defRPr>
            </a:lvl1pPr>
          </a:lstStyle>
          <a:p>
            <a:pPr>
              <a:lnSpc>
                <a:spcPct val="90000"/>
              </a:lnSpc>
              <a:spcAft>
                <a:spcPts val="600"/>
              </a:spcAft>
              <a:defRPr/>
            </a:pPr>
            <a:r>
              <a:rPr lang="en-US" sz="2900" b="1" dirty="0">
                <a:solidFill>
                  <a:srgbClr val="642626"/>
                </a:solidFill>
                <a:latin typeface="Arial"/>
                <a:cs typeface="Arial"/>
              </a:rPr>
              <a:t>Causes of </a:t>
            </a:r>
            <a:r>
              <a:rPr kumimoji="0" lang="en-US" sz="2900" b="1" i="0" u="none" strike="noStrike" kern="1200" cap="none" spc="0" normalizeH="0" baseline="0" noProof="0" dirty="0">
                <a:ln>
                  <a:noFill/>
                </a:ln>
                <a:solidFill>
                  <a:srgbClr val="642626"/>
                </a:solidFill>
                <a:effectLst/>
                <a:uLnTx/>
                <a:uFillTx/>
                <a:latin typeface="Arial"/>
                <a:cs typeface="Arial"/>
              </a:rPr>
              <a:t>Obesity </a:t>
            </a:r>
            <a:r>
              <a:rPr lang="en-US" sz="2900" b="1" dirty="0">
                <a:solidFill>
                  <a:srgbClr val="642626"/>
                </a:solidFill>
                <a:latin typeface="Arial"/>
                <a:cs typeface="Arial"/>
              </a:rPr>
              <a:t>using the Pestle analysis</a:t>
            </a:r>
            <a:endParaRPr lang="en-US" sz="2900" b="1" i="0" u="none" strike="noStrike" kern="1200" cap="none" spc="0" normalizeH="0" baseline="0" noProof="0" dirty="0">
              <a:ln>
                <a:noFill/>
              </a:ln>
              <a:solidFill>
                <a:srgbClr val="642626"/>
              </a:solidFill>
              <a:effectLst/>
              <a:uLnTx/>
              <a:uFillTx/>
              <a:latin typeface="Arial"/>
              <a:cs typeface="Arial"/>
            </a:endParaRPr>
          </a:p>
        </p:txBody>
      </p:sp>
      <p:sp>
        <p:nvSpPr>
          <p:cNvPr id="5" name="Subtitle 2">
            <a:extLst>
              <a:ext uri="{FF2B5EF4-FFF2-40B4-BE49-F238E27FC236}">
                <a16:creationId xmlns:a16="http://schemas.microsoft.com/office/drawing/2014/main" id="{60595A38-A347-4C31-93BF-24E0C0BA9D01}"/>
              </a:ext>
            </a:extLst>
          </p:cNvPr>
          <p:cNvSpPr txBox="1">
            <a:spLocks/>
          </p:cNvSpPr>
          <p:nvPr/>
        </p:nvSpPr>
        <p:spPr>
          <a:xfrm>
            <a:off x="591625" y="805881"/>
            <a:ext cx="7806022" cy="5636200"/>
          </a:xfrm>
          <a:prstGeom prst="rect">
            <a:avLst/>
          </a:prstGeom>
        </p:spPr>
        <p:style>
          <a:lnRef idx="2">
            <a:schemeClr val="accent2"/>
          </a:lnRef>
          <a:fillRef idx="1">
            <a:schemeClr val="lt1"/>
          </a:fillRef>
          <a:effectRef idx="0">
            <a:schemeClr val="accent2"/>
          </a:effectRef>
          <a:fontRef idx="minor">
            <a:schemeClr val="dk1"/>
          </a:fontRef>
        </p:style>
        <p:txBody>
          <a:bodyPr vert="horz" lIns="91440" tIns="45720" rIns="91440" bIns="45720" rtlCol="0" anchor="t">
            <a:noAutofit/>
          </a:bodyPr>
          <a:lstStyle>
            <a:lvl1pPr marL="0" indent="0" algn="l" defTabSz="914400" rtl="0" eaLnBrk="1" latinLnBrk="0" hangingPunct="1">
              <a:lnSpc>
                <a:spcPct val="110000"/>
              </a:lnSpc>
              <a:spcBef>
                <a:spcPts val="1000"/>
              </a:spcBef>
              <a:buFont typeface="Arial" panose="020B0604020202020204" pitchFamily="34" charset="0"/>
              <a:buNone/>
              <a:defRPr sz="2000" kern="1200">
                <a:solidFill>
                  <a:schemeClr val="tx2">
                    <a:lumMod val="60000"/>
                    <a:lumOff val="40000"/>
                  </a:schemeClr>
                </a:solidFill>
                <a:latin typeface="+mn-lt"/>
                <a:ea typeface="+mn-ea"/>
                <a:cs typeface="+mn-cs"/>
              </a:defRPr>
            </a:lvl1pPr>
            <a:lvl2pPr marL="457200" indent="0" algn="ctr" defTabSz="914400" rtl="0" eaLnBrk="1" latinLnBrk="0" hangingPunct="1">
              <a:lnSpc>
                <a:spcPct val="110000"/>
              </a:lnSpc>
              <a:spcBef>
                <a:spcPts val="500"/>
              </a:spcBef>
              <a:buFont typeface="Arial" panose="020B0604020202020204" pitchFamily="34" charset="0"/>
              <a:buNone/>
              <a:defRPr sz="2000" kern="1200">
                <a:solidFill>
                  <a:schemeClr val="tx2">
                    <a:lumMod val="60000"/>
                    <a:lumOff val="40000"/>
                  </a:schemeClr>
                </a:solidFill>
                <a:latin typeface="+mn-lt"/>
                <a:ea typeface="+mn-ea"/>
                <a:cs typeface="+mn-cs"/>
              </a:defRPr>
            </a:lvl2pPr>
            <a:lvl3pPr marL="914400" indent="0" algn="ctr" defTabSz="914400" rtl="0" eaLnBrk="1" latinLnBrk="0" hangingPunct="1">
              <a:lnSpc>
                <a:spcPct val="110000"/>
              </a:lnSpc>
              <a:spcBef>
                <a:spcPts val="500"/>
              </a:spcBef>
              <a:buFont typeface="Arial" panose="020B0604020202020204" pitchFamily="34" charset="0"/>
              <a:buNone/>
              <a:defRPr sz="1800" kern="1200">
                <a:solidFill>
                  <a:schemeClr val="tx2">
                    <a:lumMod val="60000"/>
                    <a:lumOff val="40000"/>
                  </a:schemeClr>
                </a:solidFill>
                <a:latin typeface="+mn-lt"/>
                <a:ea typeface="+mn-ea"/>
                <a:cs typeface="+mn-cs"/>
              </a:defRPr>
            </a:lvl3pPr>
            <a:lvl4pPr marL="1371600" indent="0" algn="ctr" defTabSz="914400" rtl="0" eaLnBrk="1" latinLnBrk="0" hangingPunct="1">
              <a:lnSpc>
                <a:spcPct val="110000"/>
              </a:lnSpc>
              <a:spcBef>
                <a:spcPts val="500"/>
              </a:spcBef>
              <a:buFont typeface="Arial" panose="020B0604020202020204" pitchFamily="34" charset="0"/>
              <a:buNone/>
              <a:defRPr sz="1600" kern="1200">
                <a:solidFill>
                  <a:schemeClr val="tx2">
                    <a:lumMod val="60000"/>
                    <a:lumOff val="40000"/>
                  </a:schemeClr>
                </a:solidFill>
                <a:latin typeface="+mn-lt"/>
                <a:ea typeface="+mn-ea"/>
                <a:cs typeface="+mn-cs"/>
              </a:defRPr>
            </a:lvl4pPr>
            <a:lvl5pPr marL="1828800" indent="0" algn="ctr" defTabSz="914400" rtl="0" eaLnBrk="1" latinLnBrk="0" hangingPunct="1">
              <a:lnSpc>
                <a:spcPct val="110000"/>
              </a:lnSpc>
              <a:spcBef>
                <a:spcPts val="500"/>
              </a:spcBef>
              <a:buFont typeface="Arial" panose="020B0604020202020204" pitchFamily="34" charset="0"/>
              <a:buNone/>
              <a:defRPr sz="1600" kern="1200">
                <a:solidFill>
                  <a:schemeClr val="tx2">
                    <a:lumMod val="60000"/>
                    <a:lumOff val="40000"/>
                  </a:schemeClr>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285750" indent="-285750" fontAlgn="base">
              <a:buFont typeface="Arial" panose="020B0604020202020204" pitchFamily="34" charset="0"/>
              <a:buChar char="•"/>
            </a:pPr>
            <a:endParaRPr lang="en-US" sz="1800" dirty="0">
              <a:solidFill>
                <a:schemeClr val="tx1">
                  <a:lumMod val="75000"/>
                  <a:lumOff val="25000"/>
                </a:schemeClr>
              </a:solidFill>
              <a:latin typeface="Arial" panose="020B0604020202020204" pitchFamily="34" charset="0"/>
              <a:cs typeface="Arial" panose="020B0604020202020204" pitchFamily="34" charset="0"/>
            </a:endParaRPr>
          </a:p>
          <a:p>
            <a:pPr marL="285750" indent="-285750" fontAlgn="base">
              <a:buFont typeface="Arial" panose="020B0604020202020204" pitchFamily="34" charset="0"/>
              <a:buChar char="•"/>
            </a:pPr>
            <a:r>
              <a:rPr lang="en-US" sz="1800" dirty="0">
                <a:solidFill>
                  <a:schemeClr val="tx1">
                    <a:lumMod val="75000"/>
                    <a:lumOff val="25000"/>
                  </a:schemeClr>
                </a:solidFill>
                <a:latin typeface="Arial" panose="020B0604020202020204" pitchFamily="34" charset="0"/>
                <a:cs typeface="Arial" panose="020B0604020202020204" pitchFamily="34" charset="0"/>
              </a:rPr>
              <a:t>Political: -Systems and Laws made by the government,  Stress,</a:t>
            </a:r>
            <a:r>
              <a:rPr lang="en-US" sz="1800" dirty="0">
                <a:solidFill>
                  <a:schemeClr val="tx1">
                    <a:lumMod val="75000"/>
                    <a:lumOff val="25000"/>
                  </a:schemeClr>
                </a:solidFill>
                <a:latin typeface="Arial" panose="020B0604020202020204" pitchFamily="34" charset="0"/>
                <a:ea typeface="+mn-lt"/>
                <a:cs typeface="Arial" panose="020B0604020202020204" pitchFamily="34" charset="0"/>
              </a:rPr>
              <a:t> working patterns, </a:t>
            </a:r>
            <a:r>
              <a:rPr lang="en-US" sz="1800" dirty="0">
                <a:solidFill>
                  <a:srgbClr val="8497B0"/>
                </a:solidFill>
                <a:latin typeface="Arial" panose="020B0604020202020204" pitchFamily="34" charset="0"/>
                <a:ea typeface="+mn-lt"/>
                <a:cs typeface="Arial" panose="020B0604020202020204" pitchFamily="34" charset="0"/>
              </a:rPr>
              <a:t>ethical</a:t>
            </a:r>
            <a:r>
              <a:rPr lang="en-US" sz="1800" dirty="0">
                <a:latin typeface="Arial" panose="020B0604020202020204" pitchFamily="34" charset="0"/>
                <a:ea typeface="+mn-lt"/>
                <a:cs typeface="Arial" panose="020B0604020202020204" pitchFamily="34" charset="0"/>
              </a:rPr>
              <a:t> issues, (John Coggon, 2020).  </a:t>
            </a:r>
            <a:endParaRPr lang="en-US" sz="1800" dirty="0">
              <a:solidFill>
                <a:schemeClr val="tx1">
                  <a:lumMod val="75000"/>
                  <a:lumOff val="25000"/>
                </a:schemeClr>
              </a:solidFill>
              <a:latin typeface="Arial" panose="020B0604020202020204" pitchFamily="34" charset="0"/>
              <a:ea typeface="+mn-lt"/>
              <a:cs typeface="Arial" panose="020B0604020202020204" pitchFamily="34" charset="0"/>
            </a:endParaRPr>
          </a:p>
          <a:p>
            <a:pPr marL="285750" indent="-285750" fontAlgn="base">
              <a:buFont typeface="Arial" panose="020B0604020202020204" pitchFamily="34" charset="0"/>
              <a:buChar char="•"/>
            </a:pPr>
            <a:r>
              <a:rPr lang="en-US" sz="1800" dirty="0">
                <a:solidFill>
                  <a:schemeClr val="tx1">
                    <a:lumMod val="75000"/>
                    <a:lumOff val="25000"/>
                  </a:schemeClr>
                </a:solidFill>
                <a:latin typeface="Arial" panose="020B0604020202020204" pitchFamily="34" charset="0"/>
                <a:cs typeface="Arial" panose="020B0604020202020204" pitchFamily="34" charset="0"/>
              </a:rPr>
              <a:t>Environmental: -Air Pollution, Sanitary Issues, Poor housing, Basic amenities.</a:t>
            </a:r>
            <a:r>
              <a:rPr lang="en-US" sz="1800" dirty="0">
                <a:latin typeface="Arial" panose="020B0604020202020204" pitchFamily="34" charset="0"/>
                <a:ea typeface="+mn-lt"/>
                <a:cs typeface="Arial" panose="020B0604020202020204" pitchFamily="34" charset="0"/>
              </a:rPr>
              <a:t> (Stanford F. C, 2018). </a:t>
            </a:r>
          </a:p>
          <a:p>
            <a:pPr marL="285750" indent="-285750" fontAlgn="base">
              <a:buFont typeface="Arial" panose="020B0604020202020204" pitchFamily="34" charset="0"/>
              <a:buChar char="•"/>
            </a:pPr>
            <a:r>
              <a:rPr lang="en-US" sz="1800" dirty="0">
                <a:solidFill>
                  <a:schemeClr val="tx1">
                    <a:lumMod val="75000"/>
                    <a:lumOff val="25000"/>
                  </a:schemeClr>
                </a:solidFill>
                <a:latin typeface="Arial" panose="020B0604020202020204" pitchFamily="34" charset="0"/>
                <a:cs typeface="Arial" panose="020B0604020202020204" pitchFamily="34" charset="0"/>
              </a:rPr>
              <a:t>Social: -Lifestyle, Education, Family, Culture, Beliefs, Religion, Inequalities, sex, Age, Behaviors</a:t>
            </a:r>
            <a:r>
              <a:rPr lang="en-US" sz="1800" dirty="0">
                <a:solidFill>
                  <a:schemeClr val="tx1">
                    <a:lumMod val="75000"/>
                    <a:lumOff val="25000"/>
                  </a:schemeClr>
                </a:solidFill>
                <a:latin typeface="Arial" panose="020B0604020202020204" pitchFamily="34" charset="0"/>
                <a:ea typeface="+mn-lt"/>
                <a:cs typeface="Arial" panose="020B0604020202020204" pitchFamily="34" charset="0"/>
              </a:rPr>
              <a:t>.</a:t>
            </a:r>
            <a:r>
              <a:rPr lang="en-US" sz="1800" dirty="0">
                <a:latin typeface="Arial" panose="020B0604020202020204" pitchFamily="34" charset="0"/>
                <a:ea typeface="+mn-lt"/>
                <a:cs typeface="Arial" panose="020B0604020202020204" pitchFamily="34" charset="0"/>
              </a:rPr>
              <a:t> (Stanford F. C, 2018). </a:t>
            </a:r>
          </a:p>
          <a:p>
            <a:pPr marL="285750" indent="-285750" fontAlgn="base">
              <a:buFont typeface="Arial" panose="020B0604020202020204" pitchFamily="34" charset="0"/>
              <a:buChar char="•"/>
            </a:pPr>
            <a:r>
              <a:rPr lang="en-US" sz="1800" dirty="0">
                <a:solidFill>
                  <a:schemeClr val="tx1">
                    <a:lumMod val="75000"/>
                    <a:lumOff val="25000"/>
                  </a:schemeClr>
                </a:solidFill>
                <a:latin typeface="Arial" panose="020B0604020202020204" pitchFamily="34" charset="0"/>
                <a:cs typeface="Arial" panose="020B0604020202020204" pitchFamily="34" charset="0"/>
              </a:rPr>
              <a:t>Technology:- Modified &amp; Processed foods.</a:t>
            </a:r>
            <a:r>
              <a:rPr lang="en-US" sz="1800" dirty="0">
                <a:latin typeface="Arial" panose="020B0604020202020204" pitchFamily="34" charset="0"/>
                <a:ea typeface="+mn-lt"/>
                <a:cs typeface="Arial" panose="020B0604020202020204" pitchFamily="34" charset="0"/>
              </a:rPr>
              <a:t> (Adam Drewnowski, 2020). </a:t>
            </a:r>
            <a:r>
              <a:rPr lang="en-US" sz="1800" dirty="0">
                <a:solidFill>
                  <a:schemeClr val="tx1">
                    <a:lumMod val="75000"/>
                    <a:lumOff val="25000"/>
                  </a:schemeClr>
                </a:solidFill>
                <a:latin typeface="Arial" panose="020B0604020202020204" pitchFamily="34" charset="0"/>
                <a:cs typeface="Arial" panose="020B0604020202020204" pitchFamily="34" charset="0"/>
              </a:rPr>
              <a:t>  </a:t>
            </a:r>
            <a:r>
              <a:rPr lang="en-US" sz="1800" dirty="0">
                <a:latin typeface="Arial" panose="020B0604020202020204" pitchFamily="34" charset="0"/>
                <a:ea typeface="+mn-lt"/>
                <a:cs typeface="Arial" panose="020B0604020202020204" pitchFamily="34" charset="0"/>
              </a:rPr>
              <a:t> (Jeroen Laker Veld, 2020).  (Malha Agha, 2017). </a:t>
            </a:r>
          </a:p>
          <a:p>
            <a:pPr marL="285750" indent="-285750" fontAlgn="base">
              <a:buFont typeface="Arial" panose="020B0604020202020204" pitchFamily="34" charset="0"/>
              <a:buChar char="•"/>
            </a:pPr>
            <a:r>
              <a:rPr lang="en-US" sz="1800" dirty="0">
                <a:solidFill>
                  <a:schemeClr val="tx1">
                    <a:lumMod val="75000"/>
                    <a:lumOff val="25000"/>
                  </a:schemeClr>
                </a:solidFill>
                <a:latin typeface="Arial" panose="020B0604020202020204" pitchFamily="34" charset="0"/>
                <a:cs typeface="Arial" panose="020B0604020202020204" pitchFamily="34" charset="0"/>
              </a:rPr>
              <a:t>Legal:- Policies, legislations, Immigration, Media advertisement..</a:t>
            </a:r>
            <a:r>
              <a:rPr lang="en-US" sz="1800" dirty="0">
                <a:latin typeface="Arial" panose="020B0604020202020204" pitchFamily="34" charset="0"/>
                <a:ea typeface="+mn-lt"/>
                <a:cs typeface="Arial" panose="020B0604020202020204" pitchFamily="34" charset="0"/>
              </a:rPr>
              <a:t> (Malha Agha, 2017). (wHO,2017).</a:t>
            </a:r>
          </a:p>
          <a:p>
            <a:pPr marL="285750" indent="-285750" fontAlgn="base">
              <a:buFont typeface="Arial" panose="020B0604020202020204" pitchFamily="34" charset="0"/>
              <a:buChar char="•"/>
            </a:pPr>
            <a:r>
              <a:rPr lang="en-US" sz="1800" dirty="0">
                <a:solidFill>
                  <a:schemeClr val="tx1">
                    <a:lumMod val="75000"/>
                    <a:lumOff val="25000"/>
                  </a:schemeClr>
                </a:solidFill>
                <a:latin typeface="Arial" panose="020B0604020202020204" pitchFamily="34" charset="0"/>
                <a:cs typeface="Arial" panose="020B0604020202020204" pitchFamily="34" charset="0"/>
              </a:rPr>
              <a:t>Economical: - Financial, Psychological, Profit, Poverty. Better employment. (Cristina Matia, 2018).</a:t>
            </a:r>
            <a:r>
              <a:rPr lang="en-US" sz="1800" dirty="0">
                <a:latin typeface="Arial" panose="020B0604020202020204" pitchFamily="34" charset="0"/>
                <a:ea typeface="+mn-lt"/>
                <a:cs typeface="Arial" panose="020B0604020202020204" pitchFamily="34" charset="0"/>
              </a:rPr>
              <a:t> (Brydie Clarke, 2021). </a:t>
            </a:r>
          </a:p>
          <a:p>
            <a:pPr>
              <a:lnSpc>
                <a:spcPct val="100000"/>
              </a:lnSpc>
              <a:defRPr/>
            </a:pPr>
            <a:endParaRPr lang="en-US" sz="1800" dirty="0">
              <a:solidFill>
                <a:srgbClr val="642626"/>
              </a:solidFill>
              <a:latin typeface="Arial" panose="020B0604020202020204" pitchFamily="34" charset="0"/>
              <a:cs typeface="Arial" panose="020B0604020202020204" pitchFamily="34" charset="0"/>
            </a:endParaRPr>
          </a:p>
          <a:p>
            <a:pPr>
              <a:lnSpc>
                <a:spcPct val="100000"/>
              </a:lnSpc>
              <a:defRPr/>
            </a:pPr>
            <a:endParaRPr lang="en-US" sz="1800" dirty="0">
              <a:solidFill>
                <a:srgbClr val="642626"/>
              </a:solidFill>
              <a:latin typeface="Arial" panose="020B0604020202020204" pitchFamily="34" charset="0"/>
              <a:cs typeface="Arial" panose="020B0604020202020204" pitchFamily="34" charset="0"/>
            </a:endParaRPr>
          </a:p>
          <a:p>
            <a:pPr>
              <a:lnSpc>
                <a:spcPct val="100000"/>
              </a:lnSpc>
              <a:defRPr/>
            </a:pPr>
            <a:r>
              <a:rPr lang="en-US" sz="1800" b="1" dirty="0">
                <a:solidFill>
                  <a:srgbClr val="642626"/>
                </a:solidFill>
                <a:latin typeface="Arial" panose="020B0604020202020204" pitchFamily="34" charset="0"/>
                <a:cs typeface="Arial" panose="020B0604020202020204" pitchFamily="34" charset="0"/>
              </a:rPr>
              <a:t>Elizabeth Owusu</a:t>
            </a:r>
          </a:p>
        </p:txBody>
      </p:sp>
    </p:spTree>
    <p:extLst>
      <p:ext uri="{BB962C8B-B14F-4D97-AF65-F5344CB8AC3E}">
        <p14:creationId xmlns:p14="http://schemas.microsoft.com/office/powerpoint/2010/main" val="29800687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FC8F0D55-2759-4BB6-B4D4-E4EE9BAF3A24}"/>
              </a:ext>
            </a:extLst>
          </p:cNvPr>
          <p:cNvSpPr txBox="1">
            <a:spLocks/>
          </p:cNvSpPr>
          <p:nvPr/>
        </p:nvSpPr>
        <p:spPr>
          <a:xfrm>
            <a:off x="5943181" y="1066803"/>
            <a:ext cx="5103518" cy="445601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US" sz="2000">
              <a:solidFill>
                <a:schemeClr val="tx1">
                  <a:lumMod val="65000"/>
                  <a:lumOff val="35000"/>
                </a:schemeClr>
              </a:solidFill>
              <a:latin typeface="Calibri"/>
              <a:ea typeface="+mn-ea"/>
              <a:cs typeface="Calibri"/>
            </a:endParaRPr>
          </a:p>
        </p:txBody>
      </p:sp>
      <p:sp>
        <p:nvSpPr>
          <p:cNvPr id="2" name="TextBox 1">
            <a:extLst>
              <a:ext uri="{FF2B5EF4-FFF2-40B4-BE49-F238E27FC236}">
                <a16:creationId xmlns:a16="http://schemas.microsoft.com/office/drawing/2014/main" id="{94A8007C-5DAA-4AB1-8180-48E6E7B71F20}"/>
              </a:ext>
            </a:extLst>
          </p:cNvPr>
          <p:cNvSpPr txBox="1"/>
          <p:nvPr/>
        </p:nvSpPr>
        <p:spPr>
          <a:xfrm>
            <a:off x="53952" y="52967"/>
            <a:ext cx="12019514"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600" b="1">
              <a:cs typeface="Calibri" panose="020F0502020204030204"/>
            </a:endParaRPr>
          </a:p>
        </p:txBody>
      </p:sp>
      <p:sp>
        <p:nvSpPr>
          <p:cNvPr id="3" name="TextBox 2">
            <a:extLst>
              <a:ext uri="{FF2B5EF4-FFF2-40B4-BE49-F238E27FC236}">
                <a16:creationId xmlns:a16="http://schemas.microsoft.com/office/drawing/2014/main" id="{33EB125D-BACA-184A-BD67-9A7ECE8B52FA}"/>
              </a:ext>
            </a:extLst>
          </p:cNvPr>
          <p:cNvSpPr txBox="1"/>
          <p:nvPr/>
        </p:nvSpPr>
        <p:spPr>
          <a:xfrm>
            <a:off x="1069675" y="4153619"/>
            <a:ext cx="5178723" cy="1828800"/>
          </a:xfrm>
          <a:prstGeom prst="rect">
            <a:avLst/>
          </a:prstGeom>
          <a:noFill/>
        </p:spPr>
        <p:txBody>
          <a:bodyPr wrap="square" rtlCol="0">
            <a:spAutoFit/>
          </a:bodyPr>
          <a:lstStyle/>
          <a:p>
            <a:pPr algn="l"/>
            <a:endParaRPr lang="en-US"/>
          </a:p>
        </p:txBody>
      </p:sp>
      <p:sp>
        <p:nvSpPr>
          <p:cNvPr id="7" name="Subtitle 2">
            <a:extLst>
              <a:ext uri="{FF2B5EF4-FFF2-40B4-BE49-F238E27FC236}">
                <a16:creationId xmlns:a16="http://schemas.microsoft.com/office/drawing/2014/main" id="{83966498-C2EF-4AC7-86A7-EA06E2FB3DB5}"/>
              </a:ext>
            </a:extLst>
          </p:cNvPr>
          <p:cNvSpPr txBox="1">
            <a:spLocks/>
          </p:cNvSpPr>
          <p:nvPr/>
        </p:nvSpPr>
        <p:spPr>
          <a:xfrm>
            <a:off x="701795" y="1059274"/>
            <a:ext cx="5102465" cy="5431437"/>
          </a:xfrm>
          <a:prstGeom prst="rect">
            <a:avLst/>
          </a:prstGeom>
        </p:spPr>
        <p:style>
          <a:lnRef idx="2">
            <a:schemeClr val="accent2"/>
          </a:lnRef>
          <a:fillRef idx="1">
            <a:schemeClr val="lt1"/>
          </a:fillRef>
          <a:effectRef idx="0">
            <a:schemeClr val="accent2"/>
          </a:effectRef>
          <a:fontRef idx="minor">
            <a:schemeClr val="dk1"/>
          </a:fontRef>
        </p:style>
        <p:txBody>
          <a:bodyPr lIns="91440" tIns="45720" rIns="91440" bIns="45720"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dirty="0">
                <a:latin typeface="Arial" panose="020B0604020202020204" pitchFamily="34" charset="0"/>
                <a:ea typeface="+mn-lt"/>
                <a:cs typeface="Arial" panose="020B0604020202020204" pitchFamily="34" charset="0"/>
              </a:rPr>
              <a:t>Low self-esteem:-  Low achievement, Insecurity, Depression.</a:t>
            </a:r>
          </a:p>
          <a:p>
            <a:r>
              <a:rPr lang="en-GB" sz="1800" dirty="0">
                <a:latin typeface="Arial" panose="020B0604020202020204" pitchFamily="34" charset="0"/>
                <a:ea typeface="+mn-lt"/>
                <a:cs typeface="Arial" panose="020B0604020202020204" pitchFamily="34" charset="0"/>
              </a:rPr>
              <a:t>Social criticism:- Developmental Issues.</a:t>
            </a:r>
          </a:p>
          <a:p>
            <a:r>
              <a:rPr lang="en-GB" sz="1800" dirty="0">
                <a:latin typeface="Arial" panose="020B0604020202020204" pitchFamily="34" charset="0"/>
                <a:ea typeface="+mn-lt"/>
                <a:cs typeface="Arial" panose="020B0604020202020204" pitchFamily="34" charset="0"/>
              </a:rPr>
              <a:t>Chronic disease and illness:-Cardiovascular risk., Covid-19 risk, diabetes 2, Atherosclerosis/ stroke, (Maliha Agha, 2017). </a:t>
            </a:r>
          </a:p>
          <a:p>
            <a:r>
              <a:rPr lang="en-GB" sz="1800" dirty="0">
                <a:latin typeface="Arial" panose="020B0604020202020204" pitchFamily="34" charset="0"/>
                <a:ea typeface="+mn-lt"/>
                <a:cs typeface="Arial" panose="020B0604020202020204" pitchFamily="34" charset="0"/>
              </a:rPr>
              <a:t>Culture, Beliefs:-Cultural  dietary    preference.</a:t>
            </a:r>
          </a:p>
          <a:p>
            <a:r>
              <a:rPr lang="en-GB" sz="1800" dirty="0">
                <a:latin typeface="Arial" panose="020B0604020202020204" pitchFamily="34" charset="0"/>
                <a:ea typeface="+mn-lt"/>
                <a:cs typeface="Arial" panose="020B0604020202020204" pitchFamily="34" charset="0"/>
              </a:rPr>
              <a:t>Financial burden. (NICE 2015). (HCL).</a:t>
            </a:r>
          </a:p>
          <a:p>
            <a:r>
              <a:rPr lang="en-GB" sz="1800" dirty="0">
                <a:latin typeface="Arial" panose="020B0604020202020204" pitchFamily="34" charset="0"/>
                <a:ea typeface="+mn-lt"/>
                <a:cs typeface="Arial" panose="020B0604020202020204" pitchFamily="34" charset="0"/>
              </a:rPr>
              <a:t>Mobility:- 9,000 premature death in UK a year due to obesity. Britain the third highest level of overweight. ((NIE), 2021) .</a:t>
            </a:r>
          </a:p>
          <a:p>
            <a:pPr marL="0" indent="0">
              <a:buNone/>
            </a:pPr>
            <a:r>
              <a:rPr lang="en-GB" sz="1800" dirty="0">
                <a:latin typeface="Arial" panose="020B0604020202020204" pitchFamily="34" charset="0"/>
                <a:ea typeface="+mn-lt"/>
                <a:cs typeface="Arial" panose="020B0604020202020204" pitchFamily="34" charset="0"/>
              </a:rPr>
              <a:t> ( Per's, Med 2021). (NLM,2017). (NHS,2021). </a:t>
            </a:r>
          </a:p>
          <a:p>
            <a:r>
              <a:rPr lang="en-GB" sz="1800" dirty="0">
                <a:latin typeface="Arial" panose="020B0604020202020204" pitchFamily="34" charset="0"/>
                <a:cs typeface="Arial" panose="020B0604020202020204" pitchFamily="34" charset="0"/>
              </a:rPr>
              <a:t>Neuroscience:- Psychological factors, Mental state  and behaviours.</a:t>
            </a:r>
            <a:r>
              <a:rPr lang="en-GB" sz="1800" dirty="0">
                <a:latin typeface="Arial" panose="020B0604020202020204" pitchFamily="34" charset="0"/>
                <a:ea typeface="+mn-lt"/>
                <a:cs typeface="Arial" panose="020B0604020202020204" pitchFamily="34" charset="0"/>
              </a:rPr>
              <a:t> Med. (NICE, 2018). </a:t>
            </a:r>
          </a:p>
          <a:p>
            <a:pPr marL="0" indent="0">
              <a:buNone/>
            </a:pPr>
            <a:endParaRPr lang="en-GB" sz="1200" dirty="0">
              <a:cs typeface="Calibri"/>
            </a:endParaRPr>
          </a:p>
        </p:txBody>
      </p:sp>
      <p:sp>
        <p:nvSpPr>
          <p:cNvPr id="4" name="AutoShape 2">
            <a:extLst>
              <a:ext uri="{FF2B5EF4-FFF2-40B4-BE49-F238E27FC236}">
                <a16:creationId xmlns:a16="http://schemas.microsoft.com/office/drawing/2014/main" id="{EFD7FE51-D8C5-481F-AC61-3C9A53AF685E}"/>
              </a:ext>
            </a:extLst>
          </p:cNvPr>
          <p:cNvSpPr>
            <a:spLocks noChangeAspect="1" noChangeArrowheads="1"/>
          </p:cNvSpPr>
          <p:nvPr/>
        </p:nvSpPr>
        <p:spPr bwMode="auto">
          <a:xfrm>
            <a:off x="700052" y="6472468"/>
            <a:ext cx="10315032" cy="274082"/>
          </a:xfrm>
          <a:prstGeom prst="rect">
            <a:avLst/>
          </a:prstGeom>
          <a:extLst>
            <a:ext uri="{909E8E84-426E-40DD-AFC4-6F175D3DCCD1}">
              <a14:hiddenFill xmlns:a14="http://schemas.microsoft.com/office/drawing/2010/main">
                <a:solidFill>
                  <a:srgbClr val="FFFFFF"/>
                </a:solidFill>
              </a14:hiddenFill>
            </a:ext>
          </a:extLst>
        </p:spPr>
        <p:style>
          <a:lnRef idx="1">
            <a:schemeClr val="accent1"/>
          </a:lnRef>
          <a:fillRef idx="2">
            <a:schemeClr val="accent1"/>
          </a:fillRef>
          <a:effectRef idx="1">
            <a:schemeClr val="accent1"/>
          </a:effectRef>
          <a:fontRef idx="minor">
            <a:schemeClr val="dk1"/>
          </a:fontRef>
        </p:style>
        <p:txBody>
          <a:bodyPr vert="horz" wrap="square" lIns="91440" tIns="45720" rIns="91440" bIns="45720" numCol="1" anchor="t" anchorCtr="0" compatLnSpc="1">
            <a:prstTxWarp prst="textNoShape">
              <a:avLst/>
            </a:prstTxWarp>
          </a:bodyPr>
          <a:lstStyle/>
          <a:p>
            <a:r>
              <a:rPr lang="en-GB" b="1" dirty="0"/>
              <a:t>Elizabeth Owusu</a:t>
            </a:r>
          </a:p>
        </p:txBody>
      </p:sp>
      <p:sp>
        <p:nvSpPr>
          <p:cNvPr id="136" name="TextBox 135">
            <a:extLst>
              <a:ext uri="{FF2B5EF4-FFF2-40B4-BE49-F238E27FC236}">
                <a16:creationId xmlns:a16="http://schemas.microsoft.com/office/drawing/2014/main" id="{6BA88F0D-F035-4BD1-A54F-C41FE1A2763E}"/>
              </a:ext>
            </a:extLst>
          </p:cNvPr>
          <p:cNvSpPr txBox="1"/>
          <p:nvPr/>
        </p:nvSpPr>
        <p:spPr>
          <a:xfrm>
            <a:off x="5967614" y="499563"/>
            <a:ext cx="5104298" cy="5232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solidFill>
                  <a:schemeClr val="bg1"/>
                </a:solidFill>
                <a:latin typeface="Arial"/>
                <a:cs typeface="Calibri"/>
              </a:rPr>
              <a:t>Social Determinants of Health</a:t>
            </a:r>
          </a:p>
        </p:txBody>
      </p:sp>
      <p:graphicFrame>
        <p:nvGraphicFramePr>
          <p:cNvPr id="5" name="Table 7">
            <a:extLst>
              <a:ext uri="{FF2B5EF4-FFF2-40B4-BE49-F238E27FC236}">
                <a16:creationId xmlns:a16="http://schemas.microsoft.com/office/drawing/2014/main" id="{14A6D807-69F9-4BDE-AB5D-383489AA9880}"/>
              </a:ext>
            </a:extLst>
          </p:cNvPr>
          <p:cNvGraphicFramePr>
            <a:graphicFrameLocks noGrp="1"/>
          </p:cNvGraphicFramePr>
          <p:nvPr>
            <p:extLst>
              <p:ext uri="{D42A27DB-BD31-4B8C-83A1-F6EECF244321}">
                <p14:modId xmlns:p14="http://schemas.microsoft.com/office/powerpoint/2010/main" val="3965278034"/>
              </p:ext>
            </p:extLst>
          </p:nvPr>
        </p:nvGraphicFramePr>
        <p:xfrm>
          <a:off x="707571" y="476250"/>
          <a:ext cx="5239723" cy="518160"/>
        </p:xfrm>
        <a:graphic>
          <a:graphicData uri="http://schemas.openxmlformats.org/drawingml/2006/table">
            <a:tbl>
              <a:tblPr firstRow="1" bandRow="1">
                <a:tableStyleId>{5C22544A-7EE6-4342-B048-85BDC9FD1C3A}</a:tableStyleId>
              </a:tblPr>
              <a:tblGrid>
                <a:gridCol w="5239723">
                  <a:extLst>
                    <a:ext uri="{9D8B030D-6E8A-4147-A177-3AD203B41FA5}">
                      <a16:colId xmlns:a16="http://schemas.microsoft.com/office/drawing/2014/main" val="1679254198"/>
                    </a:ext>
                  </a:extLst>
                </a:gridCol>
              </a:tblGrid>
              <a:tr h="449035">
                <a:tc>
                  <a:txBody>
                    <a:bodyPr/>
                    <a:lstStyle/>
                    <a:p>
                      <a:r>
                        <a:rPr lang="en-GB" sz="2800" dirty="0">
                          <a:latin typeface="Arial"/>
                        </a:rPr>
                        <a:t>Incident of obesity</a:t>
                      </a:r>
                    </a:p>
                  </a:txBody>
                  <a:tcPr/>
                </a:tc>
                <a:extLst>
                  <a:ext uri="{0D108BD9-81ED-4DB2-BD59-A6C34878D82A}">
                    <a16:rowId xmlns:a16="http://schemas.microsoft.com/office/drawing/2014/main" val="2186942789"/>
                  </a:ext>
                </a:extLst>
              </a:tr>
            </a:tbl>
          </a:graphicData>
        </a:graphic>
      </p:graphicFrame>
      <p:sp>
        <p:nvSpPr>
          <p:cNvPr id="1346" name="TextBox 1345">
            <a:extLst>
              <a:ext uri="{FF2B5EF4-FFF2-40B4-BE49-F238E27FC236}">
                <a16:creationId xmlns:a16="http://schemas.microsoft.com/office/drawing/2014/main" id="{CBA13A8B-3601-40CA-89F3-45C08C3101E6}"/>
              </a:ext>
            </a:extLst>
          </p:cNvPr>
          <p:cNvSpPr txBox="1"/>
          <p:nvPr/>
        </p:nvSpPr>
        <p:spPr>
          <a:xfrm>
            <a:off x="5967015" y="1525181"/>
            <a:ext cx="2103665" cy="369332"/>
          </a:xfrm>
          <a:prstGeom prst="rect">
            <a:avLst/>
          </a:prstGeom>
        </p:spPr>
        <p:style>
          <a:lnRef idx="1">
            <a:schemeClr val="accent5"/>
          </a:lnRef>
          <a:fillRef idx="2">
            <a:schemeClr val="accent5"/>
          </a:fillRef>
          <a:effectRef idx="1">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Material/ Physical</a:t>
            </a:r>
          </a:p>
        </p:txBody>
      </p:sp>
      <p:sp>
        <p:nvSpPr>
          <p:cNvPr id="1358" name="TextBox 1357">
            <a:extLst>
              <a:ext uri="{FF2B5EF4-FFF2-40B4-BE49-F238E27FC236}">
                <a16:creationId xmlns:a16="http://schemas.microsoft.com/office/drawing/2014/main" id="{76BE5EA7-EFD5-4A0A-911B-6270745FFB0B}"/>
              </a:ext>
            </a:extLst>
          </p:cNvPr>
          <p:cNvSpPr txBox="1"/>
          <p:nvPr/>
        </p:nvSpPr>
        <p:spPr>
          <a:xfrm>
            <a:off x="5967785" y="2325178"/>
            <a:ext cx="2099301" cy="369332"/>
          </a:xfrm>
          <a:prstGeom prst="rect">
            <a:avLst/>
          </a:prstGeom>
        </p:spPr>
        <p:style>
          <a:lnRef idx="3">
            <a:schemeClr val="lt1"/>
          </a:lnRef>
          <a:fillRef idx="1">
            <a:schemeClr val="accent6"/>
          </a:fillRef>
          <a:effectRef idx="1">
            <a:schemeClr val="accent6"/>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Social cohesion</a:t>
            </a:r>
          </a:p>
        </p:txBody>
      </p:sp>
      <p:sp>
        <p:nvSpPr>
          <p:cNvPr id="1359" name="TextBox 1358">
            <a:extLst>
              <a:ext uri="{FF2B5EF4-FFF2-40B4-BE49-F238E27FC236}">
                <a16:creationId xmlns:a16="http://schemas.microsoft.com/office/drawing/2014/main" id="{27AD0B99-2C26-4AE4-B1C3-FA6C49732C8E}"/>
              </a:ext>
            </a:extLst>
          </p:cNvPr>
          <p:cNvSpPr txBox="1"/>
          <p:nvPr/>
        </p:nvSpPr>
        <p:spPr>
          <a:xfrm>
            <a:off x="5962264" y="3286021"/>
            <a:ext cx="2090058" cy="369332"/>
          </a:xfrm>
          <a:prstGeom prst="rect">
            <a:avLst/>
          </a:prstGeom>
        </p:spPr>
        <p:style>
          <a:lnRef idx="3">
            <a:schemeClr val="lt1"/>
          </a:lnRef>
          <a:fillRef idx="1">
            <a:schemeClr val="accent2"/>
          </a:fillRef>
          <a:effectRef idx="1">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Psychosocial factors</a:t>
            </a:r>
          </a:p>
        </p:txBody>
      </p:sp>
      <p:sp>
        <p:nvSpPr>
          <p:cNvPr id="1360" name="TextBox 1359">
            <a:extLst>
              <a:ext uri="{FF2B5EF4-FFF2-40B4-BE49-F238E27FC236}">
                <a16:creationId xmlns:a16="http://schemas.microsoft.com/office/drawing/2014/main" id="{D6793DA0-3AF4-4210-8EE9-2D8B7DECF2F8}"/>
              </a:ext>
            </a:extLst>
          </p:cNvPr>
          <p:cNvSpPr txBox="1"/>
          <p:nvPr/>
        </p:nvSpPr>
        <p:spPr>
          <a:xfrm rot="10800000" flipV="1">
            <a:off x="5981437" y="4231750"/>
            <a:ext cx="2102640" cy="369332"/>
          </a:xfrm>
          <a:prstGeom prst="rect">
            <a:avLst/>
          </a:prstGeom>
        </p:spPr>
        <p:style>
          <a:lnRef idx="1">
            <a:schemeClr val="accent4"/>
          </a:lnRef>
          <a:fillRef idx="2">
            <a:schemeClr val="accent4"/>
          </a:fillRef>
          <a:effectRef idx="1">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Behaviors </a:t>
            </a:r>
          </a:p>
        </p:txBody>
      </p:sp>
      <p:sp>
        <p:nvSpPr>
          <p:cNvPr id="9" name="TextBox 8">
            <a:extLst>
              <a:ext uri="{FF2B5EF4-FFF2-40B4-BE49-F238E27FC236}">
                <a16:creationId xmlns:a16="http://schemas.microsoft.com/office/drawing/2014/main" id="{F09A7F62-BB4F-4F5A-9AF9-E5F8E7513C5A}"/>
              </a:ext>
            </a:extLst>
          </p:cNvPr>
          <p:cNvSpPr txBox="1"/>
          <p:nvPr/>
        </p:nvSpPr>
        <p:spPr>
          <a:xfrm>
            <a:off x="5955846" y="5343525"/>
            <a:ext cx="2130880" cy="369332"/>
          </a:xfrm>
          <a:prstGeom prst="rect">
            <a:avLst/>
          </a:prstGeom>
        </p:spPr>
        <p:style>
          <a:lnRef idx="0">
            <a:schemeClr val="accent3"/>
          </a:lnRef>
          <a:fillRef idx="3">
            <a:schemeClr val="accent3"/>
          </a:fillRef>
          <a:effectRef idx="3">
            <a:schemeClr val="accent3"/>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Biological factors</a:t>
            </a:r>
          </a:p>
        </p:txBody>
      </p:sp>
      <p:sp>
        <p:nvSpPr>
          <p:cNvPr id="10" name="Arrow: Right 9">
            <a:extLst>
              <a:ext uri="{FF2B5EF4-FFF2-40B4-BE49-F238E27FC236}">
                <a16:creationId xmlns:a16="http://schemas.microsoft.com/office/drawing/2014/main" id="{7E12A54D-5AF5-4020-BA06-2ADDA8CE90B5}"/>
              </a:ext>
            </a:extLst>
          </p:cNvPr>
          <p:cNvSpPr/>
          <p:nvPr/>
        </p:nvSpPr>
        <p:spPr>
          <a:xfrm>
            <a:off x="8056082" y="1649075"/>
            <a:ext cx="312965" cy="136072"/>
          </a:xfrm>
          <a:prstGeom prst="rightArrow">
            <a:avLst/>
          </a:prstGeom>
        </p:spPr>
        <p:style>
          <a:lnRef idx="1">
            <a:schemeClr val="accent5"/>
          </a:lnRef>
          <a:fillRef idx="2">
            <a:schemeClr val="accent5"/>
          </a:fillRef>
          <a:effectRef idx="1">
            <a:schemeClr val="accent5"/>
          </a:effectRef>
          <a:fontRef idx="minor">
            <a:schemeClr val="dk1"/>
          </a:fontRef>
        </p:style>
        <p:txBody>
          <a:bodyPr rtlCol="0" anchor="ctr"/>
          <a:lstStyle/>
          <a:p>
            <a:pPr algn="ctr"/>
            <a:endParaRPr lang="en-US"/>
          </a:p>
        </p:txBody>
      </p:sp>
      <p:sp>
        <p:nvSpPr>
          <p:cNvPr id="11" name="Arrow: Right 10">
            <a:extLst>
              <a:ext uri="{FF2B5EF4-FFF2-40B4-BE49-F238E27FC236}">
                <a16:creationId xmlns:a16="http://schemas.microsoft.com/office/drawing/2014/main" id="{653BAFC5-AC39-43A4-A17B-82800F1ACFC1}"/>
              </a:ext>
            </a:extLst>
          </p:cNvPr>
          <p:cNvSpPr/>
          <p:nvPr/>
        </p:nvSpPr>
        <p:spPr>
          <a:xfrm>
            <a:off x="8062888" y="4309272"/>
            <a:ext cx="625926" cy="190499"/>
          </a:xfrm>
          <a:prstGeom prst="rightArrow">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a:p>
        </p:txBody>
      </p:sp>
      <p:sp>
        <p:nvSpPr>
          <p:cNvPr id="12" name="Arrow: Right 11">
            <a:extLst>
              <a:ext uri="{FF2B5EF4-FFF2-40B4-BE49-F238E27FC236}">
                <a16:creationId xmlns:a16="http://schemas.microsoft.com/office/drawing/2014/main" id="{8B7A0C25-CF94-480E-93EB-93745BCF1253}"/>
              </a:ext>
            </a:extLst>
          </p:cNvPr>
          <p:cNvSpPr/>
          <p:nvPr/>
        </p:nvSpPr>
        <p:spPr>
          <a:xfrm flipV="1">
            <a:off x="8056082" y="2506327"/>
            <a:ext cx="571501" cy="149678"/>
          </a:xfrm>
          <a:prstGeom prst="rightArrow">
            <a:avLst/>
          </a:prstGeom>
        </p:spPr>
        <p:style>
          <a:lnRef idx="0">
            <a:schemeClr val="accent6"/>
          </a:lnRef>
          <a:fillRef idx="3">
            <a:schemeClr val="accent6"/>
          </a:fillRef>
          <a:effectRef idx="3">
            <a:schemeClr val="accent6"/>
          </a:effectRef>
          <a:fontRef idx="minor">
            <a:schemeClr val="lt1"/>
          </a:fontRef>
        </p:style>
        <p:txBody>
          <a:bodyPr rtlCol="0" anchor="ctr"/>
          <a:lstStyle/>
          <a:p>
            <a:pPr algn="ctr"/>
            <a:endParaRPr lang="en-US"/>
          </a:p>
        </p:txBody>
      </p:sp>
      <p:sp>
        <p:nvSpPr>
          <p:cNvPr id="15" name="Arrow: Right 14">
            <a:extLst>
              <a:ext uri="{FF2B5EF4-FFF2-40B4-BE49-F238E27FC236}">
                <a16:creationId xmlns:a16="http://schemas.microsoft.com/office/drawing/2014/main" id="{62E3BC8F-E975-4637-8101-5F43F275DB9D}"/>
              </a:ext>
            </a:extLst>
          </p:cNvPr>
          <p:cNvSpPr/>
          <p:nvPr/>
        </p:nvSpPr>
        <p:spPr>
          <a:xfrm>
            <a:off x="7981242" y="3424807"/>
            <a:ext cx="857250" cy="204107"/>
          </a:xfrm>
          <a:prstGeom prst="right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US"/>
          </a:p>
        </p:txBody>
      </p:sp>
      <p:sp>
        <p:nvSpPr>
          <p:cNvPr id="16" name="Arrow: Right 15">
            <a:extLst>
              <a:ext uri="{FF2B5EF4-FFF2-40B4-BE49-F238E27FC236}">
                <a16:creationId xmlns:a16="http://schemas.microsoft.com/office/drawing/2014/main" id="{2AE1363D-F5AB-480B-9CDB-684958B29F85}"/>
              </a:ext>
            </a:extLst>
          </p:cNvPr>
          <p:cNvSpPr/>
          <p:nvPr/>
        </p:nvSpPr>
        <p:spPr>
          <a:xfrm>
            <a:off x="8083296" y="5445468"/>
            <a:ext cx="340179" cy="149680"/>
          </a:xfrm>
          <a:prstGeom prst="rightArrow">
            <a:avLst/>
          </a:prstGeom>
        </p:spPr>
        <p:style>
          <a:lnRef idx="0">
            <a:schemeClr val="accent3"/>
          </a:lnRef>
          <a:fillRef idx="3">
            <a:schemeClr val="accent3"/>
          </a:fillRef>
          <a:effectRef idx="3">
            <a:schemeClr val="accent3"/>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A66E1DE-51B8-4D0E-AFF9-0F4827BBEA1E}"/>
              </a:ext>
            </a:extLst>
          </p:cNvPr>
          <p:cNvSpPr/>
          <p:nvPr/>
        </p:nvSpPr>
        <p:spPr>
          <a:xfrm>
            <a:off x="8251372" y="1066802"/>
            <a:ext cx="2789463" cy="1020534"/>
          </a:xfrm>
          <a:prstGeom prst="rect">
            <a:avLst/>
          </a:prstGeom>
        </p:spPr>
        <p:style>
          <a:lnRef idx="2">
            <a:schemeClr val="accent5"/>
          </a:lnRef>
          <a:fillRef idx="1">
            <a:schemeClr val="lt1"/>
          </a:fillRef>
          <a:effectRef idx="0">
            <a:schemeClr val="accent5"/>
          </a:effectRef>
          <a:fontRef idx="minor">
            <a:schemeClr val="dk1"/>
          </a:fontRef>
        </p:style>
        <p:txBody>
          <a:bodyPr lIns="91440" tIns="45720" rIns="91440" bIns="45720" rtlCol="0" anchor="ctr"/>
          <a:lstStyle/>
          <a:p>
            <a:pPr algn="ctr"/>
            <a:r>
              <a:rPr lang="en-US" sz="1600" dirty="0">
                <a:latin typeface="Arial" panose="020B0604020202020204" pitchFamily="34" charset="0"/>
                <a:cs typeface="Arial" panose="020B0604020202020204" pitchFamily="34" charset="0"/>
              </a:rPr>
              <a:t>Habits, Weight, Exercise,  mobility, Lifestyle,   </a:t>
            </a:r>
            <a:r>
              <a:rPr lang="en-US" sz="1600" dirty="0">
                <a:latin typeface="Arial" panose="020B0604020202020204" pitchFamily="34" charset="0"/>
                <a:ea typeface="+mn-lt"/>
                <a:cs typeface="Arial" panose="020B0604020202020204" pitchFamily="34" charset="0"/>
              </a:rPr>
              <a:t> (Brydie Clarke, 2021</a:t>
            </a:r>
            <a:r>
              <a:rPr lang="en-US" sz="1600" dirty="0">
                <a:ea typeface="+mn-lt"/>
                <a:cs typeface="+mn-lt"/>
              </a:rPr>
              <a:t>). </a:t>
            </a:r>
            <a:endParaRPr lang="en-US" sz="1600" dirty="0">
              <a:cs typeface="Calibri"/>
            </a:endParaRPr>
          </a:p>
        </p:txBody>
      </p:sp>
      <p:sp>
        <p:nvSpPr>
          <p:cNvPr id="19" name="Rectangle 18">
            <a:extLst>
              <a:ext uri="{FF2B5EF4-FFF2-40B4-BE49-F238E27FC236}">
                <a16:creationId xmlns:a16="http://schemas.microsoft.com/office/drawing/2014/main" id="{2DDA8673-9D78-4674-904C-D5FCFB0D12E3}"/>
              </a:ext>
            </a:extLst>
          </p:cNvPr>
          <p:cNvSpPr/>
          <p:nvPr/>
        </p:nvSpPr>
        <p:spPr>
          <a:xfrm>
            <a:off x="8258177" y="2162176"/>
            <a:ext cx="2775854" cy="91167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1400" dirty="0">
                <a:latin typeface="Arial" panose="020B0604020202020204" pitchFamily="34" charset="0"/>
                <a:cs typeface="Arial" panose="020B0604020202020204" pitchFamily="34" charset="0"/>
              </a:rPr>
              <a:t>Culture, Religion, Education, Amenities, Inequalities, Crime, Inadequate social facilities</a:t>
            </a:r>
            <a:r>
              <a:rPr lang="en-US" sz="1600" dirty="0">
                <a:cs typeface="Calibri"/>
              </a:rPr>
              <a:t>.</a:t>
            </a:r>
          </a:p>
        </p:txBody>
      </p:sp>
      <p:sp>
        <p:nvSpPr>
          <p:cNvPr id="20" name="Rectangle 19">
            <a:extLst>
              <a:ext uri="{FF2B5EF4-FFF2-40B4-BE49-F238E27FC236}">
                <a16:creationId xmlns:a16="http://schemas.microsoft.com/office/drawing/2014/main" id="{6872A6CC-9603-429C-96FE-16C03B3FC47D}"/>
              </a:ext>
            </a:extLst>
          </p:cNvPr>
          <p:cNvSpPr/>
          <p:nvPr/>
        </p:nvSpPr>
        <p:spPr>
          <a:xfrm>
            <a:off x="8264979" y="3175907"/>
            <a:ext cx="2775856" cy="843641"/>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US" sz="1600" dirty="0">
                <a:latin typeface="Arial" panose="020B0604020202020204" pitchFamily="34" charset="0"/>
                <a:cs typeface="Arial" panose="020B0604020202020204" pitchFamily="34" charset="0"/>
              </a:rPr>
              <a:t>Mental health, Poverty,  Depression, Eating disorder. (NCBI).</a:t>
            </a:r>
          </a:p>
        </p:txBody>
      </p:sp>
      <p:sp>
        <p:nvSpPr>
          <p:cNvPr id="21" name="Rectangle 20">
            <a:extLst>
              <a:ext uri="{FF2B5EF4-FFF2-40B4-BE49-F238E27FC236}">
                <a16:creationId xmlns:a16="http://schemas.microsoft.com/office/drawing/2014/main" id="{58DB338A-5FD7-4C65-9E21-0507BC97F0D2}"/>
              </a:ext>
            </a:extLst>
          </p:cNvPr>
          <p:cNvSpPr/>
          <p:nvPr/>
        </p:nvSpPr>
        <p:spPr>
          <a:xfrm>
            <a:off x="8264980" y="4155622"/>
            <a:ext cx="2775856" cy="884463"/>
          </a:xfrm>
          <a:prstGeom prst="rect">
            <a:avLst/>
          </a:prstGeom>
        </p:spPr>
        <p:style>
          <a:lnRef idx="2">
            <a:schemeClr val="accent4"/>
          </a:lnRef>
          <a:fillRef idx="1">
            <a:schemeClr val="lt1"/>
          </a:fillRef>
          <a:effectRef idx="0">
            <a:schemeClr val="accent4"/>
          </a:effectRef>
          <a:fontRef idx="minor">
            <a:schemeClr val="dk1"/>
          </a:fontRef>
        </p:style>
        <p:txBody>
          <a:bodyPr lIns="91440" tIns="45720" rIns="91440" bIns="45720" rtlCol="0" anchor="ctr"/>
          <a:lstStyle/>
          <a:p>
            <a:pPr algn="ctr"/>
            <a:r>
              <a:rPr lang="en-US" sz="1600" dirty="0">
                <a:latin typeface="Arial" panose="020B0604020202020204" pitchFamily="34" charset="0"/>
                <a:cs typeface="Arial" panose="020B0604020202020204" pitchFamily="34" charset="0"/>
              </a:rPr>
              <a:t>Drug misuse, Abuse, Isolation. Cravings. (NHS).</a:t>
            </a:r>
          </a:p>
        </p:txBody>
      </p:sp>
      <p:sp>
        <p:nvSpPr>
          <p:cNvPr id="22" name="Rectangle 21">
            <a:extLst>
              <a:ext uri="{FF2B5EF4-FFF2-40B4-BE49-F238E27FC236}">
                <a16:creationId xmlns:a16="http://schemas.microsoft.com/office/drawing/2014/main" id="{58E87EF0-CCBD-463F-91C4-F550003AE0EE}"/>
              </a:ext>
            </a:extLst>
          </p:cNvPr>
          <p:cNvSpPr/>
          <p:nvPr/>
        </p:nvSpPr>
        <p:spPr>
          <a:xfrm>
            <a:off x="8271783" y="5114927"/>
            <a:ext cx="2762247" cy="1292676"/>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US" sz="1400" dirty="0">
                <a:latin typeface="Arial" panose="020B0604020202020204" pitchFamily="34" charset="0"/>
                <a:cs typeface="Arial" panose="020B0604020202020204" pitchFamily="34" charset="0"/>
              </a:rPr>
              <a:t>Multiple biological pathway, Hormonal inflammatory neural pathway, Life expectancy drop under 25 years. (DHS,2016</a:t>
            </a:r>
            <a:r>
              <a:rPr lang="en-US" sz="1600" dirty="0">
                <a:cs typeface="Calibri" panose="020F0502020204030204"/>
              </a:rPr>
              <a:t>).</a:t>
            </a:r>
          </a:p>
        </p:txBody>
      </p:sp>
    </p:spTree>
    <p:extLst>
      <p:ext uri="{BB962C8B-B14F-4D97-AF65-F5344CB8AC3E}">
        <p14:creationId xmlns:p14="http://schemas.microsoft.com/office/powerpoint/2010/main" val="26701556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B950F-A76E-4588-B314-BFC8E8494FC0}"/>
              </a:ext>
            </a:extLst>
          </p:cNvPr>
          <p:cNvSpPr>
            <a:spLocks noGrp="1"/>
          </p:cNvSpPr>
          <p:nvPr>
            <p:ph type="title"/>
          </p:nvPr>
        </p:nvSpPr>
        <p:spPr>
          <a:xfrm>
            <a:off x="3864987" y="80128"/>
            <a:ext cx="7654567" cy="301658"/>
          </a:xfrm>
        </p:spPr>
        <p:txBody>
          <a:bodyPr>
            <a:normAutofit fontScale="90000"/>
          </a:bodyPr>
          <a:lstStyle/>
          <a:p>
            <a:br>
              <a:rPr lang="en-GB" sz="2700" b="1" dirty="0">
                <a:latin typeface="Arial" panose="020B0604020202020204" pitchFamily="34" charset="0"/>
                <a:cs typeface="Arial" panose="020B0604020202020204" pitchFamily="34" charset="0"/>
              </a:rPr>
            </a:br>
            <a:br>
              <a:rPr lang="en-GB" sz="2700" b="1" dirty="0">
                <a:latin typeface="Arial" panose="020B0604020202020204" pitchFamily="34" charset="0"/>
                <a:cs typeface="Arial" panose="020B0604020202020204" pitchFamily="34" charset="0"/>
              </a:rPr>
            </a:br>
            <a:r>
              <a:rPr lang="en-GB" sz="2700" b="1" dirty="0">
                <a:latin typeface="Arial" panose="020B0604020202020204" pitchFamily="34" charset="0"/>
                <a:cs typeface="Arial" panose="020B0604020202020204" pitchFamily="34" charset="0"/>
              </a:rPr>
              <a:t>Facts and Statistics                               </a:t>
            </a:r>
            <a:r>
              <a:rPr lang="en-GB" sz="2000" b="1" dirty="0">
                <a:latin typeface="Arial" panose="020B0604020202020204" pitchFamily="34" charset="0"/>
                <a:cs typeface="Arial" panose="020B0604020202020204" pitchFamily="34" charset="0"/>
              </a:rPr>
              <a:t>Dewan</a:t>
            </a:r>
            <a:br>
              <a:rPr lang="en-US" sz="4400" dirty="0">
                <a:cs typeface="Calibri"/>
              </a:rPr>
            </a:br>
            <a:endParaRPr lang="en-GB" dirty="0"/>
          </a:p>
        </p:txBody>
      </p:sp>
      <p:sp>
        <p:nvSpPr>
          <p:cNvPr id="3" name="Content Placeholder 2">
            <a:extLst>
              <a:ext uri="{FF2B5EF4-FFF2-40B4-BE49-F238E27FC236}">
                <a16:creationId xmlns:a16="http://schemas.microsoft.com/office/drawing/2014/main" id="{13D22586-6142-401A-B884-218738926A69}"/>
              </a:ext>
            </a:extLst>
          </p:cNvPr>
          <p:cNvSpPr>
            <a:spLocks noGrp="1"/>
          </p:cNvSpPr>
          <p:nvPr>
            <p:ph idx="1"/>
          </p:nvPr>
        </p:nvSpPr>
        <p:spPr>
          <a:xfrm>
            <a:off x="75415" y="461914"/>
            <a:ext cx="12116586" cy="6396086"/>
          </a:xfrm>
        </p:spPr>
        <p:txBody>
          <a:bodyPr>
            <a:normAutofit fontScale="25000" lnSpcReduction="20000"/>
          </a:bodyPr>
          <a:lstStyle/>
          <a:p>
            <a:pPr marL="0" indent="0">
              <a:lnSpc>
                <a:spcPct val="120000"/>
              </a:lnSpc>
              <a:spcBef>
                <a:spcPts val="50"/>
              </a:spcBef>
              <a:spcAft>
                <a:spcPts val="50"/>
              </a:spcAft>
              <a:buNone/>
            </a:pPr>
            <a:r>
              <a:rPr lang="en-GB" sz="5600" b="1" dirty="0">
                <a:latin typeface="Arial"/>
                <a:ea typeface="+mn-lt"/>
                <a:cs typeface="+mn-lt"/>
              </a:rPr>
              <a:t>Global:</a:t>
            </a:r>
          </a:p>
          <a:p>
            <a:pPr marL="285750" indent="-285750">
              <a:lnSpc>
                <a:spcPct val="120000"/>
              </a:lnSpc>
              <a:spcBef>
                <a:spcPts val="50"/>
              </a:spcBef>
              <a:spcAft>
                <a:spcPts val="50"/>
              </a:spcAft>
              <a:buFont typeface="Arial" panose="020B0604020202020204" pitchFamily="34" charset="0"/>
              <a:buChar char="•"/>
            </a:pPr>
            <a:r>
              <a:rPr lang="en-GB" sz="5600" dirty="0">
                <a:latin typeface="Arial"/>
                <a:ea typeface="+mn-lt"/>
                <a:cs typeface="+mn-lt"/>
              </a:rPr>
              <a:t>The </a:t>
            </a:r>
            <a:r>
              <a:rPr lang="en-GB" sz="5600" b="1" dirty="0">
                <a:latin typeface="Arial"/>
                <a:ea typeface="+mn-lt"/>
                <a:cs typeface="+mn-lt"/>
              </a:rPr>
              <a:t>5</a:t>
            </a:r>
            <a:r>
              <a:rPr lang="en-GB" sz="5600" b="1" baseline="30000" dirty="0">
                <a:latin typeface="Arial"/>
                <a:ea typeface="+mn-lt"/>
                <a:cs typeface="+mn-lt"/>
              </a:rPr>
              <a:t>th</a:t>
            </a:r>
            <a:r>
              <a:rPr lang="en-GB" sz="5600" b="1" dirty="0">
                <a:latin typeface="Arial"/>
                <a:ea typeface="+mn-lt"/>
                <a:cs typeface="+mn-lt"/>
              </a:rPr>
              <a:t>  </a:t>
            </a:r>
            <a:r>
              <a:rPr lang="en-GB" sz="5600" dirty="0">
                <a:latin typeface="Arial"/>
                <a:ea typeface="+mn-lt"/>
                <a:cs typeface="+mn-lt"/>
              </a:rPr>
              <a:t>leading risk of global mortality is overweight and obesity. As a result of overweight or obesity, at least </a:t>
            </a:r>
            <a:r>
              <a:rPr lang="en-GB" sz="5600" b="1" dirty="0">
                <a:latin typeface="Arial"/>
                <a:ea typeface="+mn-lt"/>
                <a:cs typeface="+mn-lt"/>
              </a:rPr>
              <a:t>2.8 million adults die each year</a:t>
            </a:r>
            <a:r>
              <a:rPr lang="en-GB" sz="5600" dirty="0">
                <a:latin typeface="Arial"/>
                <a:ea typeface="+mn-lt"/>
                <a:cs typeface="+mn-lt"/>
              </a:rPr>
              <a:t>. (EASO, 2021) </a:t>
            </a:r>
            <a:endParaRPr lang="en-GB" sz="5600" dirty="0">
              <a:latin typeface="Arial"/>
              <a:cs typeface="Calibri" panose="020F0502020204030204"/>
            </a:endParaRPr>
          </a:p>
          <a:p>
            <a:pPr marL="285750" indent="-285750">
              <a:lnSpc>
                <a:spcPct val="120000"/>
              </a:lnSpc>
              <a:spcBef>
                <a:spcPts val="50"/>
              </a:spcBef>
              <a:spcAft>
                <a:spcPts val="50"/>
              </a:spcAft>
              <a:buFont typeface="Arial" panose="020B0604020202020204" pitchFamily="34" charset="0"/>
              <a:buChar char="•"/>
            </a:pPr>
            <a:r>
              <a:rPr lang="en-GB" sz="5600" dirty="0">
                <a:latin typeface="Arial"/>
                <a:ea typeface="+mn-lt"/>
                <a:cs typeface="+mn-lt"/>
              </a:rPr>
              <a:t>In 2016, more than </a:t>
            </a:r>
            <a:r>
              <a:rPr lang="en-GB" sz="5600" b="1" dirty="0">
                <a:latin typeface="Arial"/>
                <a:ea typeface="+mn-lt"/>
                <a:cs typeface="+mn-lt"/>
              </a:rPr>
              <a:t>650 million</a:t>
            </a:r>
            <a:r>
              <a:rPr lang="en-GB" sz="5600" dirty="0">
                <a:latin typeface="Arial"/>
                <a:ea typeface="+mn-lt"/>
                <a:cs typeface="+mn-lt"/>
              </a:rPr>
              <a:t> adults were obese. Overall, about 13% of the world’s adult population (11% of men and 15% of women). (WHO, 2020) </a:t>
            </a:r>
            <a:r>
              <a:rPr lang="en-GB" sz="5600" dirty="0">
                <a:latin typeface="Arial"/>
                <a:ea typeface="+mn-lt"/>
                <a:cs typeface="Arial"/>
              </a:rPr>
              <a:t>Adults aged </a:t>
            </a:r>
            <a:r>
              <a:rPr lang="en-GB" sz="5600" b="1" dirty="0">
                <a:latin typeface="Arial"/>
                <a:ea typeface="+mn-lt"/>
                <a:cs typeface="Arial"/>
              </a:rPr>
              <a:t>40 to 59</a:t>
            </a:r>
            <a:r>
              <a:rPr lang="en-GB" sz="5600" dirty="0">
                <a:latin typeface="Arial"/>
                <a:ea typeface="+mn-lt"/>
                <a:cs typeface="Arial"/>
              </a:rPr>
              <a:t> are more prone to obesity. (Holland, 2020) </a:t>
            </a:r>
            <a:r>
              <a:rPr lang="en-GB" sz="5600" dirty="0">
                <a:latin typeface="Arial"/>
                <a:ea typeface="+mn-lt"/>
                <a:cs typeface="+mn-lt"/>
              </a:rPr>
              <a:t>Over </a:t>
            </a:r>
            <a:r>
              <a:rPr lang="en-GB" sz="5600" b="1" dirty="0">
                <a:latin typeface="Arial"/>
                <a:ea typeface="+mn-lt"/>
                <a:cs typeface="+mn-lt"/>
              </a:rPr>
              <a:t>340 million</a:t>
            </a:r>
            <a:r>
              <a:rPr lang="en-GB" sz="5600" dirty="0">
                <a:latin typeface="Arial"/>
                <a:ea typeface="+mn-lt"/>
                <a:cs typeface="+mn-lt"/>
              </a:rPr>
              <a:t> children and adolescents aged 5-19 were overweight or obese in 2016. (WHO, 2020)</a:t>
            </a:r>
            <a:endParaRPr lang="en-GB" sz="5600" dirty="0">
              <a:latin typeface="Arial"/>
              <a:cs typeface="Arial"/>
            </a:endParaRPr>
          </a:p>
          <a:p>
            <a:pPr marL="285750" indent="-285750">
              <a:lnSpc>
                <a:spcPct val="120000"/>
              </a:lnSpc>
              <a:spcBef>
                <a:spcPts val="50"/>
              </a:spcBef>
              <a:spcAft>
                <a:spcPts val="50"/>
              </a:spcAft>
              <a:buFont typeface="Arial" panose="020B0604020202020204" pitchFamily="34" charset="0"/>
              <a:buChar char="•"/>
            </a:pPr>
            <a:r>
              <a:rPr lang="en-GB" sz="5600" dirty="0">
                <a:latin typeface="Arial"/>
                <a:ea typeface="+mn-lt"/>
                <a:cs typeface="+mn-lt"/>
              </a:rPr>
              <a:t>High BMI is estimated to cost health services globally </a:t>
            </a:r>
            <a:r>
              <a:rPr lang="en-GB" sz="5600" b="1" dirty="0">
                <a:latin typeface="Arial"/>
                <a:ea typeface="+mn-lt"/>
                <a:cs typeface="+mn-lt"/>
              </a:rPr>
              <a:t>US$990 billion</a:t>
            </a:r>
            <a:r>
              <a:rPr lang="en-GB" sz="5600" dirty="0">
                <a:latin typeface="Arial"/>
                <a:ea typeface="+mn-lt"/>
                <a:cs typeface="+mn-lt"/>
              </a:rPr>
              <a:t> per year; </a:t>
            </a:r>
            <a:r>
              <a:rPr lang="en-GB" sz="5600" b="1" dirty="0">
                <a:latin typeface="Arial"/>
                <a:ea typeface="+mn-lt"/>
                <a:cs typeface="+mn-lt"/>
              </a:rPr>
              <a:t>13%</a:t>
            </a:r>
            <a:r>
              <a:rPr lang="en-GB" sz="5600" dirty="0">
                <a:latin typeface="Arial"/>
                <a:ea typeface="+mn-lt"/>
                <a:cs typeface="+mn-lt"/>
              </a:rPr>
              <a:t> of healthcare </a:t>
            </a:r>
            <a:r>
              <a:rPr lang="en-GB" sz="5600" b="1" dirty="0">
                <a:latin typeface="Arial"/>
                <a:ea typeface="+mn-lt"/>
                <a:cs typeface="+mn-lt"/>
              </a:rPr>
              <a:t>expenditure</a:t>
            </a:r>
            <a:r>
              <a:rPr lang="en-GB" sz="5600" dirty="0">
                <a:latin typeface="Arial"/>
                <a:ea typeface="+mn-lt"/>
                <a:cs typeface="+mn-lt"/>
              </a:rPr>
              <a:t>. That is 3.3% of World's GDP; mostly contributed by </a:t>
            </a:r>
            <a:r>
              <a:rPr lang="en-GB" sz="5600" b="1" dirty="0">
                <a:latin typeface="Arial"/>
                <a:ea typeface="+mn-lt"/>
                <a:cs typeface="+mn-lt"/>
              </a:rPr>
              <a:t>Eastern Mediterranean and American regions.</a:t>
            </a:r>
            <a:r>
              <a:rPr lang="en-GB" sz="5600" dirty="0">
                <a:latin typeface="Arial"/>
                <a:ea typeface="+mn-lt"/>
                <a:cs typeface="+mn-lt"/>
              </a:rPr>
              <a:t>  (Federation, 2020) </a:t>
            </a:r>
            <a:endParaRPr lang="en-GB" sz="5600" dirty="0">
              <a:latin typeface="Arial"/>
              <a:cs typeface="Vrinda"/>
            </a:endParaRPr>
          </a:p>
          <a:p>
            <a:pPr marL="285750" indent="-285750">
              <a:lnSpc>
                <a:spcPct val="120000"/>
              </a:lnSpc>
              <a:spcBef>
                <a:spcPts val="50"/>
              </a:spcBef>
              <a:spcAft>
                <a:spcPts val="50"/>
              </a:spcAft>
              <a:buFont typeface="Arial" panose="020B0604020202020204" pitchFamily="34" charset="0"/>
              <a:buChar char="•"/>
            </a:pPr>
            <a:r>
              <a:rPr lang="en-GB" sz="5600" dirty="0">
                <a:latin typeface="Arial"/>
                <a:ea typeface="+mn-lt"/>
                <a:cs typeface="+mn-lt"/>
              </a:rPr>
              <a:t>A high BMI has been linked to </a:t>
            </a:r>
            <a:r>
              <a:rPr lang="en-GB" sz="5600" b="1" dirty="0">
                <a:latin typeface="Arial"/>
                <a:ea typeface="+mn-lt"/>
                <a:cs typeface="+mn-lt"/>
              </a:rPr>
              <a:t>217.6 million</a:t>
            </a:r>
            <a:r>
              <a:rPr lang="en-GB" sz="5600" dirty="0">
                <a:latin typeface="Arial"/>
                <a:ea typeface="+mn-lt"/>
                <a:cs typeface="+mn-lt"/>
              </a:rPr>
              <a:t> cases of </a:t>
            </a:r>
            <a:r>
              <a:rPr lang="en-GB" sz="5600" b="1" dirty="0">
                <a:latin typeface="Arial"/>
                <a:ea typeface="+mn-lt"/>
                <a:cs typeface="+mn-lt"/>
              </a:rPr>
              <a:t>diabetes</a:t>
            </a:r>
            <a:r>
              <a:rPr lang="en-GB" sz="5600" dirty="0">
                <a:latin typeface="Arial"/>
                <a:ea typeface="+mn-lt"/>
                <a:cs typeface="+mn-lt"/>
              </a:rPr>
              <a:t>, </a:t>
            </a:r>
            <a:r>
              <a:rPr lang="en-GB" sz="5600" b="1" dirty="0">
                <a:latin typeface="Arial"/>
                <a:ea typeface="+mn-lt"/>
                <a:cs typeface="+mn-lt"/>
              </a:rPr>
              <a:t>307 million </a:t>
            </a:r>
            <a:r>
              <a:rPr lang="en-GB" sz="5600" dirty="0">
                <a:latin typeface="Arial"/>
                <a:ea typeface="+mn-lt"/>
                <a:cs typeface="+mn-lt"/>
              </a:rPr>
              <a:t>cases of </a:t>
            </a:r>
            <a:r>
              <a:rPr lang="en-GB" sz="5600" b="1" dirty="0">
                <a:latin typeface="Arial"/>
                <a:ea typeface="+mn-lt"/>
                <a:cs typeface="+mn-lt"/>
              </a:rPr>
              <a:t>hypertension</a:t>
            </a:r>
            <a:r>
              <a:rPr lang="en-GB" sz="5600" dirty="0">
                <a:latin typeface="Arial"/>
                <a:ea typeface="+mn-lt"/>
                <a:cs typeface="+mn-lt"/>
              </a:rPr>
              <a:t>, </a:t>
            </a:r>
            <a:r>
              <a:rPr lang="en-GB" sz="5600" b="1" dirty="0">
                <a:latin typeface="Arial"/>
                <a:ea typeface="+mn-lt"/>
                <a:cs typeface="+mn-lt"/>
              </a:rPr>
              <a:t>11.7 million</a:t>
            </a:r>
            <a:r>
              <a:rPr lang="en-GB" sz="5600" dirty="0">
                <a:latin typeface="Arial"/>
                <a:ea typeface="+mn-lt"/>
                <a:cs typeface="+mn-lt"/>
              </a:rPr>
              <a:t> cases of </a:t>
            </a:r>
            <a:r>
              <a:rPr lang="en-GB" sz="5600" b="1" dirty="0">
                <a:latin typeface="Arial"/>
                <a:ea typeface="+mn-lt"/>
                <a:cs typeface="+mn-lt"/>
              </a:rPr>
              <a:t>cardiovascular disease</a:t>
            </a:r>
            <a:r>
              <a:rPr lang="en-GB" sz="5600" dirty="0">
                <a:latin typeface="Arial"/>
                <a:ea typeface="+mn-lt"/>
                <a:cs typeface="+mn-lt"/>
              </a:rPr>
              <a:t> and almost </a:t>
            </a:r>
            <a:r>
              <a:rPr lang="en-GB" sz="5600" b="1" dirty="0">
                <a:latin typeface="Arial"/>
                <a:ea typeface="+mn-lt"/>
                <a:cs typeface="+mn-lt"/>
              </a:rPr>
              <a:t>500,000</a:t>
            </a:r>
            <a:r>
              <a:rPr lang="en-GB" sz="5600" dirty="0">
                <a:latin typeface="Arial"/>
                <a:ea typeface="+mn-lt"/>
                <a:cs typeface="+mn-lt"/>
              </a:rPr>
              <a:t> cases of certain </a:t>
            </a:r>
            <a:r>
              <a:rPr lang="en-GB" sz="5600" b="1" dirty="0">
                <a:latin typeface="Arial"/>
                <a:ea typeface="+mn-lt"/>
                <a:cs typeface="+mn-lt"/>
              </a:rPr>
              <a:t>cancers</a:t>
            </a:r>
            <a:r>
              <a:rPr lang="en-GB" sz="5600" dirty="0">
                <a:latin typeface="Arial"/>
                <a:ea typeface="+mn-lt"/>
                <a:cs typeface="+mn-lt"/>
              </a:rPr>
              <a:t>. </a:t>
            </a:r>
            <a:r>
              <a:rPr lang="en-GB" sz="5600" dirty="0">
                <a:effectLst/>
                <a:latin typeface="Arial"/>
                <a:ea typeface="+mn-lt"/>
                <a:cs typeface="Vrinda"/>
              </a:rPr>
              <a:t>(Federation, 2020)</a:t>
            </a:r>
            <a:endParaRPr lang="en-GB" sz="5600" dirty="0">
              <a:latin typeface="Arial"/>
              <a:cs typeface="Vrinda"/>
            </a:endParaRPr>
          </a:p>
          <a:p>
            <a:pPr marL="285750" indent="-285750">
              <a:lnSpc>
                <a:spcPct val="120000"/>
              </a:lnSpc>
              <a:spcBef>
                <a:spcPts val="50"/>
              </a:spcBef>
              <a:spcAft>
                <a:spcPts val="50"/>
              </a:spcAft>
              <a:buFont typeface="Arial" panose="020B0604020202020204" pitchFamily="34" charset="0"/>
              <a:buChar char="•"/>
            </a:pPr>
            <a:r>
              <a:rPr lang="en-GB" sz="5600" dirty="0">
                <a:latin typeface="Arial"/>
                <a:ea typeface="+mn-lt"/>
                <a:cs typeface="+mn-lt"/>
              </a:rPr>
              <a:t>In the 60s global per capita food consumption was 2358 kcal per day, by 2015 it was increased to </a:t>
            </a:r>
            <a:r>
              <a:rPr lang="en-GB" sz="5600" b="1" dirty="0">
                <a:latin typeface="Arial"/>
                <a:ea typeface="+mn-lt"/>
                <a:cs typeface="+mn-lt"/>
              </a:rPr>
              <a:t>2940 </a:t>
            </a:r>
            <a:r>
              <a:rPr lang="en-GB" sz="5600" dirty="0">
                <a:latin typeface="Arial"/>
                <a:ea typeface="+mn-lt"/>
                <a:cs typeface="+mn-lt"/>
              </a:rPr>
              <a:t>and predicted to be 3050 by 2030. (WHO, 2020) The global consumption of sugar amounted to </a:t>
            </a:r>
            <a:r>
              <a:rPr lang="en-GB" sz="5600" b="1" dirty="0">
                <a:latin typeface="Arial"/>
                <a:ea typeface="+mn-lt"/>
                <a:cs typeface="+mn-lt"/>
              </a:rPr>
              <a:t>172.6 million metric tons</a:t>
            </a:r>
            <a:r>
              <a:rPr lang="en-GB" sz="5600" dirty="0">
                <a:latin typeface="Arial"/>
                <a:ea typeface="+mn-lt"/>
                <a:cs typeface="+mn-lt"/>
              </a:rPr>
              <a:t> in 2018/2019; increased over 18 million metric tons in just 10 years. (Statista, 2020) </a:t>
            </a:r>
            <a:endParaRPr lang="en-GB" sz="5600" dirty="0">
              <a:latin typeface="Arial"/>
              <a:cs typeface="Vrinda"/>
            </a:endParaRPr>
          </a:p>
          <a:p>
            <a:pPr marL="285750" indent="-285750">
              <a:lnSpc>
                <a:spcPct val="120000"/>
              </a:lnSpc>
              <a:spcBef>
                <a:spcPts val="50"/>
              </a:spcBef>
              <a:spcAft>
                <a:spcPts val="50"/>
              </a:spcAft>
              <a:buFont typeface="Arial" panose="020B0604020202020204" pitchFamily="34" charset="0"/>
              <a:buChar char="•"/>
            </a:pPr>
            <a:r>
              <a:rPr lang="en-GB" sz="5600" dirty="0">
                <a:latin typeface="Arial"/>
                <a:ea typeface="+mn-lt"/>
                <a:cs typeface="+mn-lt"/>
              </a:rPr>
              <a:t>It is projected that by 2025, </a:t>
            </a:r>
            <a:r>
              <a:rPr lang="en-GB" sz="5600" b="1" dirty="0">
                <a:latin typeface="Arial"/>
                <a:ea typeface="+mn-lt"/>
                <a:cs typeface="+mn-lt"/>
              </a:rPr>
              <a:t>2.7 billion</a:t>
            </a:r>
            <a:r>
              <a:rPr lang="en-GB" sz="5600" dirty="0">
                <a:latin typeface="Arial"/>
                <a:ea typeface="+mn-lt"/>
                <a:cs typeface="+mn-lt"/>
              </a:rPr>
              <a:t> adults will be overweight, over </a:t>
            </a:r>
            <a:r>
              <a:rPr lang="en-GB" sz="5600" b="1" dirty="0">
                <a:latin typeface="Arial"/>
                <a:ea typeface="+mn-lt"/>
                <a:cs typeface="+mn-lt"/>
              </a:rPr>
              <a:t>1 billion</a:t>
            </a:r>
            <a:r>
              <a:rPr lang="en-GB" sz="5600" dirty="0">
                <a:latin typeface="Arial"/>
                <a:ea typeface="+mn-lt"/>
                <a:cs typeface="+mn-lt"/>
              </a:rPr>
              <a:t> affected by obesity, and </a:t>
            </a:r>
            <a:r>
              <a:rPr lang="en-GB" sz="5600" b="1" dirty="0">
                <a:latin typeface="Arial"/>
                <a:ea typeface="+mn-lt"/>
                <a:cs typeface="+mn-lt"/>
              </a:rPr>
              <a:t>177 million</a:t>
            </a:r>
            <a:r>
              <a:rPr lang="en-GB" sz="5600" dirty="0">
                <a:latin typeface="Arial"/>
                <a:ea typeface="+mn-lt"/>
                <a:cs typeface="+mn-lt"/>
              </a:rPr>
              <a:t> adults </a:t>
            </a:r>
            <a:r>
              <a:rPr lang="en-GB" sz="5600" b="1" dirty="0">
                <a:latin typeface="Arial"/>
                <a:ea typeface="+mn-lt"/>
                <a:cs typeface="+mn-lt"/>
              </a:rPr>
              <a:t>severely </a:t>
            </a:r>
            <a:r>
              <a:rPr lang="en-GB" sz="5600" dirty="0">
                <a:latin typeface="Arial"/>
                <a:ea typeface="+mn-lt"/>
                <a:cs typeface="+mn-lt"/>
              </a:rPr>
              <a:t>affected by obesity. (Observatory, 2016) </a:t>
            </a:r>
          </a:p>
          <a:p>
            <a:pPr marL="0" indent="0">
              <a:lnSpc>
                <a:spcPct val="120000"/>
              </a:lnSpc>
              <a:spcBef>
                <a:spcPts val="50"/>
              </a:spcBef>
              <a:spcAft>
                <a:spcPts val="50"/>
              </a:spcAft>
              <a:buNone/>
            </a:pPr>
            <a:endParaRPr lang="en-GB" sz="5600" b="1" dirty="0">
              <a:latin typeface="Arial"/>
              <a:cs typeface="Calibri"/>
            </a:endParaRPr>
          </a:p>
          <a:p>
            <a:pPr marL="0" indent="0">
              <a:lnSpc>
                <a:spcPct val="120000"/>
              </a:lnSpc>
              <a:spcBef>
                <a:spcPts val="50"/>
              </a:spcBef>
              <a:spcAft>
                <a:spcPts val="50"/>
              </a:spcAft>
              <a:buNone/>
            </a:pPr>
            <a:r>
              <a:rPr lang="en-GB" sz="5600" b="1" dirty="0">
                <a:latin typeface="Arial"/>
                <a:cs typeface="Calibri"/>
              </a:rPr>
              <a:t>National:</a:t>
            </a:r>
          </a:p>
          <a:p>
            <a:pPr marL="285750" indent="-285750">
              <a:lnSpc>
                <a:spcPct val="120000"/>
              </a:lnSpc>
              <a:spcBef>
                <a:spcPts val="50"/>
              </a:spcBef>
              <a:spcAft>
                <a:spcPts val="50"/>
              </a:spcAft>
              <a:buFont typeface="Arial"/>
              <a:buChar char="•"/>
            </a:pPr>
            <a:r>
              <a:rPr lang="en-GB" sz="5600" dirty="0">
                <a:latin typeface="Arial"/>
                <a:ea typeface="+mn-lt"/>
                <a:cs typeface="+mn-lt"/>
              </a:rPr>
              <a:t>More than </a:t>
            </a:r>
            <a:r>
              <a:rPr lang="en-GB" sz="5600" b="1" dirty="0">
                <a:latin typeface="Arial"/>
                <a:ea typeface="+mn-lt"/>
                <a:cs typeface="+mn-lt"/>
              </a:rPr>
              <a:t>63%</a:t>
            </a:r>
            <a:r>
              <a:rPr lang="en-GB" sz="5600" dirty="0">
                <a:latin typeface="Arial"/>
                <a:ea typeface="+mn-lt"/>
                <a:cs typeface="+mn-lt"/>
              </a:rPr>
              <a:t> of the total population or </a:t>
            </a:r>
            <a:r>
              <a:rPr lang="en-GB" sz="5600" b="1" dirty="0">
                <a:latin typeface="Arial"/>
                <a:ea typeface="+mn-lt"/>
                <a:cs typeface="+mn-lt"/>
              </a:rPr>
              <a:t>35 million</a:t>
            </a:r>
            <a:r>
              <a:rPr lang="en-GB" sz="5600" dirty="0">
                <a:latin typeface="Arial"/>
                <a:ea typeface="+mn-lt"/>
                <a:cs typeface="+mn-lt"/>
              </a:rPr>
              <a:t> adults are overweight or obese and </a:t>
            </a:r>
            <a:r>
              <a:rPr lang="en-GB" sz="5600" b="1" dirty="0">
                <a:latin typeface="Arial"/>
                <a:ea typeface="+mn-lt"/>
                <a:cs typeface="+mn-lt"/>
              </a:rPr>
              <a:t>28% </a:t>
            </a:r>
            <a:r>
              <a:rPr lang="en-GB" sz="5600" dirty="0">
                <a:latin typeface="Arial"/>
                <a:ea typeface="+mn-lt"/>
                <a:cs typeface="+mn-lt"/>
              </a:rPr>
              <a:t>were obese in the UK. (UK, 2020) (</a:t>
            </a:r>
            <a:r>
              <a:rPr lang="en-GB" sz="5600" dirty="0" err="1">
                <a:latin typeface="Arial"/>
                <a:ea typeface="+mn-lt"/>
                <a:cs typeface="+mn-lt"/>
              </a:rPr>
              <a:t>Nuffieldtrust</a:t>
            </a:r>
            <a:r>
              <a:rPr lang="en-GB" sz="5600" dirty="0">
                <a:latin typeface="Arial"/>
                <a:ea typeface="+mn-lt"/>
                <a:cs typeface="+mn-lt"/>
              </a:rPr>
              <a:t>, 2021) </a:t>
            </a:r>
            <a:endParaRPr lang="en-GB" sz="5600" b="1" dirty="0">
              <a:latin typeface="Arial"/>
              <a:cs typeface="Calibri"/>
            </a:endParaRPr>
          </a:p>
          <a:p>
            <a:pPr marL="285750" indent="-285750">
              <a:lnSpc>
                <a:spcPct val="120000"/>
              </a:lnSpc>
              <a:spcBef>
                <a:spcPts val="50"/>
              </a:spcBef>
              <a:spcAft>
                <a:spcPts val="50"/>
              </a:spcAft>
              <a:buFont typeface="Arial"/>
              <a:buChar char="•"/>
            </a:pPr>
            <a:r>
              <a:rPr lang="en-GB" sz="5600" dirty="0">
                <a:latin typeface="Arial"/>
                <a:ea typeface="+mn-lt"/>
                <a:cs typeface="+mn-lt"/>
              </a:rPr>
              <a:t>Comparing men and women, </a:t>
            </a:r>
            <a:r>
              <a:rPr lang="en-GB" sz="5600" b="1" dirty="0">
                <a:latin typeface="Arial"/>
                <a:ea typeface="+mn-lt"/>
                <a:cs typeface="+mn-lt"/>
              </a:rPr>
              <a:t>29%</a:t>
            </a:r>
            <a:r>
              <a:rPr lang="en-GB" sz="5600" dirty="0">
                <a:latin typeface="Arial"/>
                <a:ea typeface="+mn-lt"/>
                <a:cs typeface="+mn-lt"/>
              </a:rPr>
              <a:t> of all adult women were obese whereas </a:t>
            </a:r>
            <a:r>
              <a:rPr lang="en-GB" sz="5600" b="1" dirty="0">
                <a:latin typeface="Arial"/>
                <a:ea typeface="+mn-lt"/>
                <a:cs typeface="+mn-lt"/>
              </a:rPr>
              <a:t>27% </a:t>
            </a:r>
            <a:r>
              <a:rPr lang="en-GB" sz="5600" dirty="0">
                <a:latin typeface="Arial"/>
                <a:ea typeface="+mn-lt"/>
                <a:cs typeface="+mn-lt"/>
              </a:rPr>
              <a:t>of adult men were obese. (</a:t>
            </a:r>
            <a:r>
              <a:rPr lang="en-GB" sz="5600" dirty="0" err="1">
                <a:latin typeface="Arial"/>
                <a:ea typeface="+mn-lt"/>
                <a:cs typeface="+mn-lt"/>
              </a:rPr>
              <a:t>Nuffieldtrust</a:t>
            </a:r>
            <a:r>
              <a:rPr lang="en-GB" sz="5600" dirty="0">
                <a:latin typeface="Arial"/>
                <a:ea typeface="+mn-lt"/>
                <a:cs typeface="+mn-lt"/>
              </a:rPr>
              <a:t>, 2021) </a:t>
            </a:r>
            <a:endParaRPr lang="en-GB" sz="5600" dirty="0">
              <a:latin typeface="Arial"/>
              <a:cs typeface="Calibri"/>
            </a:endParaRPr>
          </a:p>
          <a:p>
            <a:pPr marL="285750" indent="-285750">
              <a:lnSpc>
                <a:spcPct val="120000"/>
              </a:lnSpc>
              <a:spcBef>
                <a:spcPts val="50"/>
              </a:spcBef>
              <a:spcAft>
                <a:spcPts val="50"/>
              </a:spcAft>
              <a:buFont typeface="Arial"/>
              <a:buChar char="•"/>
            </a:pPr>
            <a:r>
              <a:rPr lang="en-GB" sz="5600" dirty="0">
                <a:latin typeface="Arial"/>
                <a:ea typeface="+mn-lt"/>
                <a:cs typeface="+mn-lt"/>
              </a:rPr>
              <a:t>In England, </a:t>
            </a:r>
            <a:r>
              <a:rPr lang="en-GB" sz="5600" b="1" dirty="0">
                <a:latin typeface="Arial"/>
                <a:ea typeface="+mn-lt"/>
                <a:cs typeface="+mn-lt"/>
              </a:rPr>
              <a:t>1 </a:t>
            </a:r>
            <a:r>
              <a:rPr lang="en-GB" sz="5600" dirty="0">
                <a:latin typeface="Arial"/>
                <a:ea typeface="+mn-lt"/>
                <a:cs typeface="+mn-lt"/>
              </a:rPr>
              <a:t>in every </a:t>
            </a:r>
            <a:r>
              <a:rPr lang="en-GB" sz="5600" b="1" dirty="0">
                <a:latin typeface="Arial"/>
                <a:ea typeface="+mn-lt"/>
                <a:cs typeface="+mn-lt"/>
              </a:rPr>
              <a:t>3 </a:t>
            </a:r>
            <a:r>
              <a:rPr lang="en-GB" sz="5600" dirty="0">
                <a:latin typeface="Arial"/>
                <a:ea typeface="+mn-lt"/>
                <a:cs typeface="+mn-lt"/>
              </a:rPr>
              <a:t>children leaving primary school is overweight or obese, and </a:t>
            </a:r>
            <a:r>
              <a:rPr lang="en-GB" sz="5600" b="1" dirty="0">
                <a:latin typeface="Arial"/>
                <a:ea typeface="+mn-lt"/>
                <a:cs typeface="+mn-lt"/>
              </a:rPr>
              <a:t>1 </a:t>
            </a:r>
            <a:r>
              <a:rPr lang="en-GB" sz="5600" dirty="0">
                <a:latin typeface="Arial"/>
                <a:ea typeface="+mn-lt"/>
                <a:cs typeface="+mn-lt"/>
              </a:rPr>
              <a:t>in every </a:t>
            </a:r>
            <a:r>
              <a:rPr lang="en-GB" sz="5600" b="1" dirty="0">
                <a:latin typeface="Arial"/>
                <a:ea typeface="+mn-lt"/>
                <a:cs typeface="+mn-lt"/>
              </a:rPr>
              <a:t>5  </a:t>
            </a:r>
            <a:r>
              <a:rPr lang="en-GB" sz="5600" dirty="0">
                <a:latin typeface="Arial"/>
                <a:ea typeface="+mn-lt"/>
                <a:cs typeface="+mn-lt"/>
              </a:rPr>
              <a:t>is obese. (England, 2021) In the most </a:t>
            </a:r>
            <a:r>
              <a:rPr lang="en-GB" sz="5600" b="1" dirty="0">
                <a:latin typeface="Arial"/>
                <a:ea typeface="+mn-lt"/>
                <a:cs typeface="+mn-lt"/>
              </a:rPr>
              <a:t>deprived 10%</a:t>
            </a:r>
            <a:r>
              <a:rPr lang="en-GB" sz="5600" dirty="0">
                <a:latin typeface="Arial"/>
                <a:ea typeface="+mn-lt"/>
                <a:cs typeface="+mn-lt"/>
              </a:rPr>
              <a:t> of the population, obesity rates are </a:t>
            </a:r>
            <a:r>
              <a:rPr lang="en-GB" sz="5600" b="1" dirty="0">
                <a:latin typeface="Arial"/>
                <a:ea typeface="+mn-lt"/>
                <a:cs typeface="+mn-lt"/>
              </a:rPr>
              <a:t>highest</a:t>
            </a:r>
            <a:r>
              <a:rPr lang="en-GB" sz="5600" dirty="0">
                <a:latin typeface="Arial"/>
                <a:ea typeface="+mn-lt"/>
                <a:cs typeface="+mn-lt"/>
              </a:rPr>
              <a:t>. (England, 2021) </a:t>
            </a:r>
            <a:endParaRPr lang="en-GB" sz="5600" dirty="0">
              <a:latin typeface="Arial"/>
              <a:cs typeface="Calibri"/>
            </a:endParaRPr>
          </a:p>
          <a:p>
            <a:pPr marL="285750" indent="-285750">
              <a:lnSpc>
                <a:spcPct val="120000"/>
              </a:lnSpc>
              <a:spcBef>
                <a:spcPts val="50"/>
              </a:spcBef>
              <a:spcAft>
                <a:spcPts val="50"/>
              </a:spcAft>
              <a:buFont typeface="Arial"/>
              <a:buChar char="•"/>
            </a:pPr>
            <a:r>
              <a:rPr lang="en-GB" sz="5600" dirty="0">
                <a:latin typeface="Arial"/>
                <a:ea typeface="+mn-lt"/>
                <a:cs typeface="+mn-lt"/>
              </a:rPr>
              <a:t>Over </a:t>
            </a:r>
            <a:r>
              <a:rPr lang="en-GB" sz="5600" b="1" dirty="0">
                <a:latin typeface="Arial"/>
                <a:ea typeface="+mn-lt"/>
                <a:cs typeface="+mn-lt"/>
              </a:rPr>
              <a:t>30,000 deaths</a:t>
            </a:r>
            <a:r>
              <a:rPr lang="en-GB" sz="5600" dirty="0">
                <a:latin typeface="Arial"/>
                <a:ea typeface="+mn-lt"/>
                <a:cs typeface="+mn-lt"/>
              </a:rPr>
              <a:t> are caused per year by obesity. Obesity on average takes away an individual’s extra </a:t>
            </a:r>
            <a:r>
              <a:rPr lang="en-GB" sz="5600" b="1" dirty="0">
                <a:latin typeface="Arial"/>
                <a:ea typeface="+mn-lt"/>
                <a:cs typeface="+mn-lt"/>
              </a:rPr>
              <a:t>9 years</a:t>
            </a:r>
            <a:r>
              <a:rPr lang="en-GB" sz="5600" dirty="0">
                <a:latin typeface="Arial"/>
                <a:ea typeface="+mn-lt"/>
                <a:cs typeface="+mn-lt"/>
              </a:rPr>
              <a:t> of life. (England, 2017) </a:t>
            </a:r>
            <a:endParaRPr lang="en-GB" sz="5600" dirty="0">
              <a:latin typeface="Arial"/>
              <a:cs typeface="Calibri"/>
            </a:endParaRPr>
          </a:p>
          <a:p>
            <a:pPr marL="285750" indent="-285750">
              <a:lnSpc>
                <a:spcPct val="120000"/>
              </a:lnSpc>
              <a:spcBef>
                <a:spcPts val="50"/>
              </a:spcBef>
              <a:spcAft>
                <a:spcPts val="50"/>
              </a:spcAft>
              <a:buFont typeface="Arial"/>
              <a:buChar char="•"/>
            </a:pPr>
            <a:r>
              <a:rPr lang="en-GB" sz="5600" dirty="0">
                <a:latin typeface="Arial"/>
                <a:ea typeface="+mn-lt"/>
                <a:cs typeface="+mn-lt"/>
              </a:rPr>
              <a:t>In 2014 to 2015, NHS spent </a:t>
            </a:r>
            <a:r>
              <a:rPr lang="en-GB" sz="5600" b="1" dirty="0">
                <a:latin typeface="Arial"/>
                <a:ea typeface="+mn-lt"/>
                <a:cs typeface="+mn-lt"/>
              </a:rPr>
              <a:t>£6.1 billion</a:t>
            </a:r>
            <a:r>
              <a:rPr lang="en-GB" sz="5600" dirty="0">
                <a:latin typeface="Arial"/>
                <a:ea typeface="+mn-lt"/>
                <a:cs typeface="+mn-lt"/>
              </a:rPr>
              <a:t> on overweight and obesity-related ill-health. (England, 2017) </a:t>
            </a:r>
            <a:endParaRPr lang="en-GB" sz="5600" dirty="0">
              <a:latin typeface="Arial"/>
              <a:cs typeface="Calibri"/>
            </a:endParaRPr>
          </a:p>
          <a:p>
            <a:pPr marL="285750" indent="-285750">
              <a:lnSpc>
                <a:spcPct val="120000"/>
              </a:lnSpc>
              <a:spcBef>
                <a:spcPts val="50"/>
              </a:spcBef>
              <a:spcAft>
                <a:spcPts val="50"/>
              </a:spcAft>
              <a:buFont typeface="Arial"/>
              <a:buChar char="•"/>
            </a:pPr>
            <a:r>
              <a:rPr lang="en-GB" sz="5600" dirty="0">
                <a:latin typeface="Arial"/>
                <a:ea typeface="+mn-lt"/>
                <a:cs typeface="+mn-lt"/>
              </a:rPr>
              <a:t>In a survey, </a:t>
            </a:r>
            <a:r>
              <a:rPr lang="en-GB" sz="5600" b="1" dirty="0">
                <a:latin typeface="Arial"/>
                <a:ea typeface="+mn-lt"/>
                <a:cs typeface="+mn-lt"/>
              </a:rPr>
              <a:t>16%</a:t>
            </a:r>
            <a:r>
              <a:rPr lang="en-GB" sz="5600" dirty="0">
                <a:latin typeface="Arial"/>
                <a:ea typeface="+mn-lt"/>
                <a:cs typeface="+mn-lt"/>
              </a:rPr>
              <a:t> of adults (19% of women and 13% of men) screened positive for a possible eating disorder. (NHS, 2020) </a:t>
            </a:r>
            <a:endParaRPr lang="en-GB" sz="5600" dirty="0">
              <a:latin typeface="Arial"/>
              <a:cs typeface="Calibri"/>
            </a:endParaRPr>
          </a:p>
          <a:p>
            <a:pPr marL="285750" indent="-285750">
              <a:lnSpc>
                <a:spcPct val="120000"/>
              </a:lnSpc>
              <a:spcBef>
                <a:spcPts val="50"/>
              </a:spcBef>
              <a:spcAft>
                <a:spcPts val="50"/>
              </a:spcAft>
              <a:buFont typeface="Arial"/>
              <a:buChar char="•"/>
            </a:pPr>
            <a:r>
              <a:rPr lang="en-GB" sz="5600" dirty="0">
                <a:latin typeface="Arial"/>
                <a:ea typeface="+mn-lt"/>
                <a:cs typeface="+mn-lt"/>
              </a:rPr>
              <a:t>Only </a:t>
            </a:r>
            <a:r>
              <a:rPr lang="en-GB" sz="5600" b="1" dirty="0">
                <a:latin typeface="Arial"/>
                <a:ea typeface="+mn-lt"/>
                <a:cs typeface="+mn-lt"/>
              </a:rPr>
              <a:t>10%</a:t>
            </a:r>
            <a:r>
              <a:rPr lang="en-GB" sz="5600" dirty="0">
                <a:latin typeface="Arial"/>
                <a:ea typeface="+mn-lt"/>
                <a:cs typeface="+mn-lt"/>
              </a:rPr>
              <a:t> of obese people accept ‘Obesity’ is a serious health problem. (Wise, 2014) </a:t>
            </a:r>
            <a:endParaRPr lang="en-GB" sz="5600" dirty="0">
              <a:latin typeface="Arial"/>
              <a:cs typeface="Calibri"/>
            </a:endParaRPr>
          </a:p>
          <a:p>
            <a:pPr marL="285750" indent="-285750">
              <a:lnSpc>
                <a:spcPct val="120000"/>
              </a:lnSpc>
              <a:spcBef>
                <a:spcPts val="50"/>
              </a:spcBef>
              <a:spcAft>
                <a:spcPts val="50"/>
              </a:spcAft>
              <a:buFont typeface="Arial"/>
              <a:buChar char="•"/>
            </a:pPr>
            <a:r>
              <a:rPr lang="en-GB" sz="5600" dirty="0">
                <a:latin typeface="Arial"/>
                <a:ea typeface="+mn-lt"/>
                <a:cs typeface="+mn-lt"/>
              </a:rPr>
              <a:t>By 2050, half of the UK population could be obese at a cost of £50 billion per year.</a:t>
            </a:r>
            <a:r>
              <a:rPr lang="en-GB" sz="5600" b="1" dirty="0">
                <a:latin typeface="Arial"/>
                <a:ea typeface="+mn-lt"/>
                <a:cs typeface="+mn-lt"/>
              </a:rPr>
              <a:t> </a:t>
            </a:r>
            <a:r>
              <a:rPr lang="en-GB" sz="5600" dirty="0">
                <a:latin typeface="Arial"/>
                <a:ea typeface="+mn-lt"/>
                <a:cs typeface="+mn-lt"/>
              </a:rPr>
              <a:t>(Times, 2014)</a:t>
            </a:r>
            <a:r>
              <a:rPr lang="en-GB" sz="5600" b="1" dirty="0">
                <a:latin typeface="Arial"/>
                <a:ea typeface="+mn-lt"/>
                <a:cs typeface="+mn-lt"/>
              </a:rPr>
              <a:t> </a:t>
            </a:r>
            <a:r>
              <a:rPr lang="en-GB" sz="5600" dirty="0">
                <a:latin typeface="Arial"/>
                <a:ea typeface="+mn-lt"/>
                <a:cs typeface="+mn-lt"/>
              </a:rPr>
              <a:t>In Scotland, England and Wales, the prevalence of morbid obesity in 2035 is expected to rise respectively to</a:t>
            </a:r>
            <a:r>
              <a:rPr lang="en-GB" sz="5600" b="1" dirty="0">
                <a:latin typeface="Arial"/>
                <a:ea typeface="+mn-lt"/>
                <a:cs typeface="+mn-lt"/>
              </a:rPr>
              <a:t> 5, 8 and 11 percent. </a:t>
            </a:r>
            <a:r>
              <a:rPr lang="en-GB" sz="5600" dirty="0">
                <a:latin typeface="Arial"/>
                <a:ea typeface="+mn-lt"/>
                <a:cs typeface="+mn-lt"/>
              </a:rPr>
              <a:t>(</a:t>
            </a:r>
            <a:r>
              <a:rPr lang="en-GB" sz="5600" dirty="0" err="1">
                <a:latin typeface="Arial"/>
                <a:ea typeface="+mn-lt"/>
                <a:cs typeface="+mn-lt"/>
              </a:rPr>
              <a:t>Keaver</a:t>
            </a:r>
            <a:r>
              <a:rPr lang="en-GB" sz="5600" dirty="0">
                <a:latin typeface="Arial"/>
                <a:ea typeface="+mn-lt"/>
                <a:cs typeface="+mn-lt"/>
              </a:rPr>
              <a:t>, 2020)</a:t>
            </a:r>
            <a:r>
              <a:rPr lang="en-GB" sz="5600" b="1" dirty="0">
                <a:latin typeface="Arial"/>
                <a:ea typeface="+mn-lt"/>
                <a:cs typeface="+mn-lt"/>
              </a:rPr>
              <a:t> </a:t>
            </a:r>
            <a:endParaRPr lang="en-GB" sz="6400" dirty="0">
              <a:latin typeface="Arial"/>
              <a:cs typeface="Calibri"/>
            </a:endParaRPr>
          </a:p>
          <a:p>
            <a:pPr marL="0" indent="0">
              <a:buNone/>
            </a:pPr>
            <a:endParaRPr lang="en-GB" dirty="0"/>
          </a:p>
        </p:txBody>
      </p:sp>
    </p:spTree>
    <p:extLst>
      <p:ext uri="{BB962C8B-B14F-4D97-AF65-F5344CB8AC3E}">
        <p14:creationId xmlns:p14="http://schemas.microsoft.com/office/powerpoint/2010/main" val="21456171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258440" y="58304"/>
            <a:ext cx="9730852" cy="523220"/>
          </a:xfrm>
          <a:prstGeom prst="rect">
            <a:avLst/>
          </a:prstGeom>
          <a:solidFill>
            <a:srgbClr val="92D050"/>
          </a:solidFill>
        </p:spPr>
        <p:txBody>
          <a:bodyPr wrap="square" rtlCol="0">
            <a:spAutoFit/>
          </a:bodyPr>
          <a:lstStyle/>
          <a:p>
            <a:pPr algn="ctr"/>
            <a:r>
              <a:rPr lang="en-GB" sz="2800" dirty="0"/>
              <a:t>Global Policies</a:t>
            </a:r>
          </a:p>
        </p:txBody>
      </p:sp>
      <p:sp>
        <p:nvSpPr>
          <p:cNvPr id="5" name="TextBox 4"/>
          <p:cNvSpPr txBox="1"/>
          <p:nvPr/>
        </p:nvSpPr>
        <p:spPr>
          <a:xfrm>
            <a:off x="786148" y="624352"/>
            <a:ext cx="9956914" cy="707886"/>
          </a:xfrm>
          <a:prstGeom prst="rect">
            <a:avLst/>
          </a:prstGeom>
          <a:noFill/>
        </p:spPr>
        <p:txBody>
          <a:bodyPr wrap="square" rtlCol="0">
            <a:spAutoFit/>
          </a:bodyPr>
          <a:lstStyle/>
          <a:p>
            <a:r>
              <a:rPr lang="en-GB" sz="2000" dirty="0"/>
              <a:t>To tackle the impact of obesity there are some policies taken by WHO, most of the European countries and other countries as follows-</a:t>
            </a:r>
          </a:p>
        </p:txBody>
      </p:sp>
      <p:pic>
        <p:nvPicPr>
          <p:cNvPr id="6" name="Picture 5"/>
          <p:cNvPicPr>
            <a:picLocks noChangeAspect="1"/>
          </p:cNvPicPr>
          <p:nvPr/>
        </p:nvPicPr>
        <p:blipFill>
          <a:blip r:embed="rId3"/>
          <a:stretch>
            <a:fillRect/>
          </a:stretch>
        </p:blipFill>
        <p:spPr>
          <a:xfrm>
            <a:off x="3923528" y="1470944"/>
            <a:ext cx="2897875" cy="2844920"/>
          </a:xfrm>
          <a:prstGeom prst="rect">
            <a:avLst/>
          </a:prstGeom>
        </p:spPr>
      </p:pic>
      <p:sp>
        <p:nvSpPr>
          <p:cNvPr id="11" name="TextBox 10"/>
          <p:cNvSpPr txBox="1"/>
          <p:nvPr/>
        </p:nvSpPr>
        <p:spPr>
          <a:xfrm>
            <a:off x="1166715" y="4454571"/>
            <a:ext cx="9373036" cy="2585323"/>
          </a:xfrm>
          <a:prstGeom prst="rect">
            <a:avLst/>
          </a:prstGeom>
          <a:noFill/>
        </p:spPr>
        <p:txBody>
          <a:bodyPr wrap="square" rtlCol="0">
            <a:spAutoFit/>
          </a:bodyPr>
          <a:lstStyle/>
          <a:p>
            <a:pPr marL="285750" indent="-285750" algn="just">
              <a:buFont typeface="Wingdings" panose="05000000000000000000" pitchFamily="2" charset="2"/>
              <a:buChar char="v"/>
            </a:pPr>
            <a:r>
              <a:rPr lang="en-GB" dirty="0"/>
              <a:t>Reducing inequality to healthy foods according to Health 2020</a:t>
            </a:r>
          </a:p>
          <a:p>
            <a:pPr marL="285750" indent="-285750" algn="just">
              <a:buFont typeface="Wingdings" panose="05000000000000000000" pitchFamily="2" charset="2"/>
              <a:buChar char="v"/>
            </a:pPr>
            <a:r>
              <a:rPr lang="en-GB" dirty="0"/>
              <a:t>Assuring human rights and the rights to food</a:t>
            </a:r>
          </a:p>
          <a:p>
            <a:pPr marL="285750" indent="-285750" algn="just">
              <a:buFont typeface="Wingdings" panose="05000000000000000000" pitchFamily="2" charset="2"/>
              <a:buChar char="v"/>
            </a:pPr>
            <a:r>
              <a:rPr lang="en-GB" dirty="0"/>
              <a:t>Empowering people and communities through health enhancing approaches </a:t>
            </a:r>
          </a:p>
          <a:p>
            <a:pPr marL="285750" indent="-285750" algn="just">
              <a:buFont typeface="Wingdings" panose="05000000000000000000" pitchFamily="2" charset="2"/>
              <a:buChar char="v"/>
            </a:pPr>
            <a:r>
              <a:rPr lang="en-GB" dirty="0"/>
              <a:t>Promoting a life course approach</a:t>
            </a:r>
          </a:p>
          <a:p>
            <a:pPr marL="285750" indent="-285750" algn="just">
              <a:buFont typeface="Wingdings" panose="05000000000000000000" pitchFamily="2" charset="2"/>
              <a:buChar char="v"/>
            </a:pPr>
            <a:r>
              <a:rPr lang="en-GB" dirty="0"/>
              <a:t>Using evidence based strategies</a:t>
            </a:r>
          </a:p>
          <a:p>
            <a:pPr marL="285750" indent="-285750" algn="just">
              <a:buFont typeface="Wingdings" panose="05000000000000000000" pitchFamily="2" charset="2"/>
              <a:buChar char="v"/>
            </a:pPr>
            <a:r>
              <a:rPr lang="en-GB" dirty="0"/>
              <a:t>Supplement Nutrition Assistance Programme, USA</a:t>
            </a:r>
          </a:p>
          <a:p>
            <a:pPr marL="285750" indent="-285750" algn="just">
              <a:buFont typeface="Wingdings" panose="05000000000000000000" pitchFamily="2" charset="2"/>
              <a:buChar char="v"/>
            </a:pPr>
            <a:r>
              <a:rPr lang="en-GB" dirty="0"/>
              <a:t>WIC Programme, USA</a:t>
            </a:r>
          </a:p>
          <a:p>
            <a:pPr marL="285750" indent="-285750" algn="just">
              <a:buFont typeface="Wingdings" panose="05000000000000000000" pitchFamily="2" charset="2"/>
              <a:buChar char="v"/>
            </a:pPr>
            <a:r>
              <a:rPr lang="en-GB" dirty="0"/>
              <a:t>OPAL Australia</a:t>
            </a:r>
          </a:p>
          <a:p>
            <a:pPr algn="just"/>
            <a:endParaRPr lang="en-GB" dirty="0"/>
          </a:p>
        </p:txBody>
      </p:sp>
      <p:sp>
        <p:nvSpPr>
          <p:cNvPr id="2" name="TextBox 1">
            <a:extLst>
              <a:ext uri="{FF2B5EF4-FFF2-40B4-BE49-F238E27FC236}">
                <a16:creationId xmlns:a16="http://schemas.microsoft.com/office/drawing/2014/main" id="{FD896567-4130-45C7-9BA6-2EFD51B8A0F4}"/>
              </a:ext>
            </a:extLst>
          </p:cNvPr>
          <p:cNvSpPr txBox="1"/>
          <p:nvPr/>
        </p:nvSpPr>
        <p:spPr>
          <a:xfrm>
            <a:off x="11255604" y="480767"/>
            <a:ext cx="763571" cy="369332"/>
          </a:xfrm>
          <a:prstGeom prst="rect">
            <a:avLst/>
          </a:prstGeom>
          <a:noFill/>
        </p:spPr>
        <p:txBody>
          <a:bodyPr wrap="square" rtlCol="0">
            <a:spAutoFit/>
          </a:bodyPr>
          <a:lstStyle/>
          <a:p>
            <a:r>
              <a:rPr lang="en-GB" dirty="0"/>
              <a:t>Ioana</a:t>
            </a:r>
          </a:p>
        </p:txBody>
      </p:sp>
    </p:spTree>
    <p:extLst>
      <p:ext uri="{BB962C8B-B14F-4D97-AF65-F5344CB8AC3E}">
        <p14:creationId xmlns:p14="http://schemas.microsoft.com/office/powerpoint/2010/main" val="18021628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B34DCDD-52A2-4B71-A92E-A654E17AFD2C}"/>
              </a:ext>
            </a:extLst>
          </p:cNvPr>
          <p:cNvSpPr txBox="1"/>
          <p:nvPr/>
        </p:nvSpPr>
        <p:spPr>
          <a:xfrm>
            <a:off x="294168" y="365051"/>
            <a:ext cx="11695754" cy="54784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dirty="0">
                <a:latin typeface="Arial" panose="020B0604020202020204" pitchFamily="34" charset="0"/>
                <a:ea typeface="+mn-lt"/>
                <a:cs typeface="Arial" panose="020B0604020202020204" pitchFamily="34" charset="0"/>
              </a:rPr>
              <a:t>Policies in United Kingdom</a:t>
            </a:r>
            <a:endParaRPr lang="en-US" sz="3200" dirty="0">
              <a:latin typeface="Arial" panose="020B0604020202020204" pitchFamily="34" charset="0"/>
              <a:cs typeface="Arial" panose="020B0604020202020204" pitchFamily="34" charset="0"/>
            </a:endParaRPr>
          </a:p>
          <a:p>
            <a:endParaRPr lang="en-GB" sz="2000" dirty="0">
              <a:cs typeface="Calibri"/>
            </a:endParaRPr>
          </a:p>
          <a:p>
            <a:endParaRPr lang="en-GB" sz="2000" b="1" u="sng" dirty="0">
              <a:latin typeface="Arial" panose="020B0604020202020204" pitchFamily="34" charset="0"/>
              <a:ea typeface="+mn-lt"/>
              <a:cs typeface="Arial" panose="020B0604020202020204" pitchFamily="34" charset="0"/>
            </a:endParaRPr>
          </a:p>
          <a:p>
            <a:r>
              <a:rPr lang="en-GB" sz="2000" b="1" u="sng" dirty="0">
                <a:latin typeface="Arial" panose="020B0604020202020204" pitchFamily="34" charset="0"/>
                <a:ea typeface="+mn-lt"/>
                <a:cs typeface="Arial" panose="020B0604020202020204" pitchFamily="34" charset="0"/>
              </a:rPr>
              <a:t>Department of Health and Social Care England / Public Health England</a:t>
            </a:r>
            <a:endParaRPr lang="en-GB" sz="2000" dirty="0">
              <a:latin typeface="Arial" panose="020B0604020202020204" pitchFamily="34" charset="0"/>
              <a:cs typeface="Arial" panose="020B0604020202020204" pitchFamily="34" charset="0"/>
            </a:endParaRPr>
          </a:p>
          <a:p>
            <a:r>
              <a:rPr lang="en-GB" sz="2000" b="1" dirty="0">
                <a:latin typeface="Arial" panose="020B0604020202020204" pitchFamily="34" charset="0"/>
                <a:ea typeface="+mn-lt"/>
                <a:cs typeface="Arial" panose="020B0604020202020204" pitchFamily="34" charset="0"/>
              </a:rPr>
              <a:t>Tackling obesity: empowering adults and children to live healthier lives (Published 27 July 2020)</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ea typeface="+mn-lt"/>
                <a:cs typeface="Arial" panose="020B0604020202020204" pitchFamily="34" charset="0"/>
              </a:rPr>
              <a:t>•A call to action – campaign initiated by PHE ‘Better Health’ promotes tools and apps to encourage overweight people to choose a healthier lifestyle;</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ea typeface="+mn-lt"/>
                <a:cs typeface="Arial" panose="020B0604020202020204" pitchFamily="34" charset="0"/>
              </a:rPr>
              <a:t>•Expand NHS services to increase support for people suffering from obesity;</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ea typeface="+mn-lt"/>
                <a:cs typeface="Arial" panose="020B0604020202020204" pitchFamily="34" charset="0"/>
              </a:rPr>
              <a:t>•Expedite the ‘traffic light’ labelling system;</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ea typeface="+mn-lt"/>
                <a:cs typeface="Arial" panose="020B0604020202020204" pitchFamily="34" charset="0"/>
              </a:rPr>
              <a:t>•New legislation for large businesses with more than 250 employees to add calorie values on the menu;</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ea typeface="+mn-lt"/>
                <a:cs typeface="Arial" panose="020B0604020202020204" pitchFamily="34" charset="0"/>
              </a:rPr>
              <a:t>•New legislation to add calorie labelling for alcohol;</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ea typeface="+mn-lt"/>
                <a:cs typeface="Arial" panose="020B0604020202020204" pitchFamily="34" charset="0"/>
              </a:rPr>
              <a:t>•New legislation that prohibits promotions for products high on fat, salt, sugar;</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ea typeface="+mn-lt"/>
                <a:cs typeface="Arial" panose="020B0604020202020204" pitchFamily="34" charset="0"/>
              </a:rPr>
              <a:t>•New legislation banning the advertisement of products high on fat, salt, sugar being shown on TV and online before 9pm. </a:t>
            </a:r>
            <a:endParaRPr lang="en-GB" sz="2000" dirty="0">
              <a:latin typeface="Arial" panose="020B0604020202020204" pitchFamily="34" charset="0"/>
              <a:cs typeface="Arial" panose="020B0604020202020204" pitchFamily="34" charset="0"/>
            </a:endParaRPr>
          </a:p>
          <a:p>
            <a:endParaRPr lang="en-GB" dirty="0">
              <a:cs typeface="Calibri"/>
            </a:endParaRPr>
          </a:p>
        </p:txBody>
      </p:sp>
      <p:sp>
        <p:nvSpPr>
          <p:cNvPr id="4" name="TextBox 3">
            <a:extLst>
              <a:ext uri="{FF2B5EF4-FFF2-40B4-BE49-F238E27FC236}">
                <a16:creationId xmlns:a16="http://schemas.microsoft.com/office/drawing/2014/main" id="{15C42D8A-6717-4612-9BB2-DECC20C0263B}"/>
              </a:ext>
            </a:extLst>
          </p:cNvPr>
          <p:cNvSpPr txBox="1"/>
          <p:nvPr/>
        </p:nvSpPr>
        <p:spPr>
          <a:xfrm>
            <a:off x="8850702" y="351670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pic>
        <p:nvPicPr>
          <p:cNvPr id="14" name="Picture 14" descr="A picture containing text&#10;&#10;Description automatically generated">
            <a:extLst>
              <a:ext uri="{FF2B5EF4-FFF2-40B4-BE49-F238E27FC236}">
                <a16:creationId xmlns:a16="http://schemas.microsoft.com/office/drawing/2014/main" id="{3C820EC4-88F9-4195-AEFF-A3F5B177C9A5}"/>
              </a:ext>
            </a:extLst>
          </p:cNvPr>
          <p:cNvPicPr>
            <a:picLocks noChangeAspect="1"/>
          </p:cNvPicPr>
          <p:nvPr/>
        </p:nvPicPr>
        <p:blipFill>
          <a:blip r:embed="rId2"/>
          <a:stretch>
            <a:fillRect/>
          </a:stretch>
        </p:blipFill>
        <p:spPr>
          <a:xfrm>
            <a:off x="10070801" y="150513"/>
            <a:ext cx="2114550" cy="1381125"/>
          </a:xfrm>
          <a:prstGeom prst="rect">
            <a:avLst/>
          </a:prstGeom>
        </p:spPr>
      </p:pic>
      <p:pic>
        <p:nvPicPr>
          <p:cNvPr id="3" name="Picture 5">
            <a:extLst>
              <a:ext uri="{FF2B5EF4-FFF2-40B4-BE49-F238E27FC236}">
                <a16:creationId xmlns:a16="http://schemas.microsoft.com/office/drawing/2014/main" id="{ECD5D35E-F82B-4663-B92D-27A66392455D}"/>
              </a:ext>
            </a:extLst>
          </p:cNvPr>
          <p:cNvPicPr>
            <a:picLocks noChangeAspect="1"/>
          </p:cNvPicPr>
          <p:nvPr/>
        </p:nvPicPr>
        <p:blipFill>
          <a:blip r:embed="rId3"/>
          <a:stretch>
            <a:fillRect/>
          </a:stretch>
        </p:blipFill>
        <p:spPr>
          <a:xfrm>
            <a:off x="294168" y="6156960"/>
            <a:ext cx="2329698" cy="554925"/>
          </a:xfrm>
          <a:prstGeom prst="rect">
            <a:avLst/>
          </a:prstGeom>
        </p:spPr>
      </p:pic>
      <p:pic>
        <p:nvPicPr>
          <p:cNvPr id="8" name="Picture 8">
            <a:extLst>
              <a:ext uri="{FF2B5EF4-FFF2-40B4-BE49-F238E27FC236}">
                <a16:creationId xmlns:a16="http://schemas.microsoft.com/office/drawing/2014/main" id="{864DAB8D-72F4-4FDE-B3E0-C59A4B2F6699}"/>
              </a:ext>
            </a:extLst>
          </p:cNvPr>
          <p:cNvPicPr>
            <a:picLocks noChangeAspect="1"/>
          </p:cNvPicPr>
          <p:nvPr/>
        </p:nvPicPr>
        <p:blipFill>
          <a:blip r:embed="rId4"/>
          <a:stretch>
            <a:fillRect/>
          </a:stretch>
        </p:blipFill>
        <p:spPr>
          <a:xfrm>
            <a:off x="353683" y="974806"/>
            <a:ext cx="6941388" cy="126149"/>
          </a:xfrm>
          <a:prstGeom prst="rect">
            <a:avLst/>
          </a:prstGeom>
        </p:spPr>
      </p:pic>
    </p:spTree>
    <p:extLst>
      <p:ext uri="{BB962C8B-B14F-4D97-AF65-F5344CB8AC3E}">
        <p14:creationId xmlns:p14="http://schemas.microsoft.com/office/powerpoint/2010/main" val="31310475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B34DCDD-52A2-4B71-A92E-A654E17AFD2C}"/>
              </a:ext>
            </a:extLst>
          </p:cNvPr>
          <p:cNvSpPr txBox="1"/>
          <p:nvPr/>
        </p:nvSpPr>
        <p:spPr>
          <a:xfrm>
            <a:off x="294168" y="365051"/>
            <a:ext cx="11695754" cy="64325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dirty="0">
                <a:latin typeface="Arial" panose="020B0604020202020204" pitchFamily="34" charset="0"/>
                <a:ea typeface="+mn-lt"/>
                <a:cs typeface="Arial" panose="020B0604020202020204" pitchFamily="34" charset="0"/>
              </a:rPr>
              <a:t>Policies in United Kingdom</a:t>
            </a:r>
            <a:endParaRPr lang="en-US" sz="3200" dirty="0">
              <a:latin typeface="Arial" panose="020B0604020202020204" pitchFamily="34" charset="0"/>
              <a:cs typeface="Arial" panose="020B0604020202020204" pitchFamily="34" charset="0"/>
            </a:endParaRPr>
          </a:p>
          <a:p>
            <a:endParaRPr lang="en-GB" sz="2000" dirty="0">
              <a:cs typeface="Calibri"/>
            </a:endParaRPr>
          </a:p>
          <a:p>
            <a:r>
              <a:rPr lang="en-GB" b="1" dirty="0">
                <a:latin typeface="Arial" panose="020B0604020202020204" pitchFamily="34" charset="0"/>
                <a:ea typeface="+mn-lt"/>
                <a:cs typeface="Arial" panose="020B0604020202020204" pitchFamily="34" charset="0"/>
              </a:rPr>
              <a:t>Obesity: </a:t>
            </a: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r>
              <a:rPr lang="en-GB" b="1" dirty="0">
                <a:latin typeface="Arial" panose="020B0604020202020204" pitchFamily="34" charset="0"/>
                <a:ea typeface="+mn-lt"/>
                <a:cs typeface="Arial" panose="020B0604020202020204" pitchFamily="34" charset="0"/>
              </a:rPr>
              <a:t>Government response to the House of Commons Health Select Committee report on childhood obesity. A plan for action (Published: 9 September 2016)</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ea typeface="+mn-lt"/>
                <a:cs typeface="Arial" panose="020B0604020202020204" pitchFamily="34" charset="0"/>
              </a:rPr>
              <a:t>•Price promotions: reduce and rebalance promotions of unhealthy food and drinks;</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ea typeface="+mn-lt"/>
                <a:cs typeface="Arial" panose="020B0604020202020204" pitchFamily="34" charset="0"/>
              </a:rPr>
              <a:t>•Placement of food and drink within the retail environment: removing less heathy food from the end of aisles and checkouts;</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ea typeface="+mn-lt"/>
                <a:cs typeface="Arial" panose="020B0604020202020204" pitchFamily="34" charset="0"/>
              </a:rPr>
              <a:t>•Restrictions on advertising to children: removing advertisements containing unhealthy food and drinks from all   marketing platforms;</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ea typeface="+mn-lt"/>
                <a:cs typeface="Arial" panose="020B0604020202020204" pitchFamily="34" charset="0"/>
              </a:rPr>
              <a:t>•Reformulation and portion size: rebalancing content and portion sizes of certain food and drinks;</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ea typeface="+mn-lt"/>
                <a:cs typeface="Arial" panose="020B0604020202020204" pitchFamily="34" charset="0"/>
              </a:rPr>
              <a:t>•A 20% tax on full sugar soft drinks;</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ea typeface="+mn-lt"/>
                <a:cs typeface="Arial" panose="020B0604020202020204" pitchFamily="34" charset="0"/>
              </a:rPr>
              <a:t>•Labelling: a labelling system showing teaspoons of sugar.</a:t>
            </a:r>
          </a:p>
          <a:p>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r>
              <a:rPr lang="en-GB" b="1" dirty="0">
                <a:latin typeface="Arial" panose="020B0604020202020204" pitchFamily="34" charset="0"/>
                <a:ea typeface="+mn-lt"/>
                <a:cs typeface="Arial" panose="020B0604020202020204" pitchFamily="34" charset="0"/>
              </a:rPr>
              <a:t>Plan for action chapter 2: (Published: June 2018)</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ea typeface="+mn-lt"/>
                <a:cs typeface="Arial" panose="020B0604020202020204" pitchFamily="34" charset="0"/>
              </a:rPr>
              <a:t>•Sugar reduction: removal of 20% sugar from the food most common eaten by children by 2020 </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ea typeface="+mn-lt"/>
                <a:cs typeface="Arial" panose="020B0604020202020204" pitchFamily="34" charset="0"/>
              </a:rPr>
              <a:t>(emphasis on energy drinks , milk);</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ea typeface="+mn-lt"/>
                <a:cs typeface="Arial" panose="020B0604020202020204" pitchFamily="34" charset="0"/>
              </a:rPr>
              <a:t>•Calorie reduction: reduction of 20% calories in a range of everyday food consumed by children by 2024;</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ea typeface="+mn-lt"/>
                <a:cs typeface="Arial" panose="020B0604020202020204" pitchFamily="34" charset="0"/>
              </a:rPr>
              <a:t>•Advertising and promotion: : 9pm watershed for food and drinks high in fat, salt sugar on TV and online media, ban price and location promotion of food and drinks high in fat, salt and sugar in stores.</a:t>
            </a:r>
            <a:endParaRPr lang="en-GB" dirty="0">
              <a:latin typeface="Arial" panose="020B0604020202020204" pitchFamily="34" charset="0"/>
              <a:cs typeface="Arial" panose="020B0604020202020204" pitchFamily="34" charset="0"/>
            </a:endParaRPr>
          </a:p>
          <a:p>
            <a:endParaRPr lang="en-GB" b="1" u="sng" dirty="0">
              <a:latin typeface="Arial" panose="020B0604020202020204" pitchFamily="34" charset="0"/>
              <a:ea typeface="+mn-lt"/>
              <a:cs typeface="Arial" panose="020B0604020202020204" pitchFamily="34" charset="0"/>
            </a:endParaRPr>
          </a:p>
          <a:p>
            <a:endParaRPr lang="en-GB" dirty="0">
              <a:cs typeface="Calibri"/>
            </a:endParaRPr>
          </a:p>
        </p:txBody>
      </p:sp>
      <p:sp>
        <p:nvSpPr>
          <p:cNvPr id="4" name="TextBox 3">
            <a:extLst>
              <a:ext uri="{FF2B5EF4-FFF2-40B4-BE49-F238E27FC236}">
                <a16:creationId xmlns:a16="http://schemas.microsoft.com/office/drawing/2014/main" id="{15C42D8A-6717-4612-9BB2-DECC20C0263B}"/>
              </a:ext>
            </a:extLst>
          </p:cNvPr>
          <p:cNvSpPr txBox="1"/>
          <p:nvPr/>
        </p:nvSpPr>
        <p:spPr>
          <a:xfrm>
            <a:off x="8850702" y="351670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pic>
        <p:nvPicPr>
          <p:cNvPr id="14" name="Picture 14" descr="A picture containing text&#10;&#10;Description automatically generated">
            <a:extLst>
              <a:ext uri="{FF2B5EF4-FFF2-40B4-BE49-F238E27FC236}">
                <a16:creationId xmlns:a16="http://schemas.microsoft.com/office/drawing/2014/main" id="{3C820EC4-88F9-4195-AEFF-A3F5B177C9A5}"/>
              </a:ext>
            </a:extLst>
          </p:cNvPr>
          <p:cNvPicPr>
            <a:picLocks noChangeAspect="1"/>
          </p:cNvPicPr>
          <p:nvPr/>
        </p:nvPicPr>
        <p:blipFill>
          <a:blip r:embed="rId2"/>
          <a:stretch>
            <a:fillRect/>
          </a:stretch>
        </p:blipFill>
        <p:spPr>
          <a:xfrm>
            <a:off x="10070801" y="150513"/>
            <a:ext cx="2114550" cy="1381125"/>
          </a:xfrm>
          <a:prstGeom prst="rect">
            <a:avLst/>
          </a:prstGeom>
        </p:spPr>
      </p:pic>
      <p:pic>
        <p:nvPicPr>
          <p:cNvPr id="8" name="Picture 8">
            <a:extLst>
              <a:ext uri="{FF2B5EF4-FFF2-40B4-BE49-F238E27FC236}">
                <a16:creationId xmlns:a16="http://schemas.microsoft.com/office/drawing/2014/main" id="{864DAB8D-72F4-4FDE-B3E0-C59A4B2F6699}"/>
              </a:ext>
            </a:extLst>
          </p:cNvPr>
          <p:cNvPicPr>
            <a:picLocks noChangeAspect="1"/>
          </p:cNvPicPr>
          <p:nvPr/>
        </p:nvPicPr>
        <p:blipFill>
          <a:blip r:embed="rId3"/>
          <a:stretch>
            <a:fillRect/>
          </a:stretch>
        </p:blipFill>
        <p:spPr>
          <a:xfrm>
            <a:off x="353683" y="974806"/>
            <a:ext cx="6941388" cy="126149"/>
          </a:xfrm>
          <a:prstGeom prst="rect">
            <a:avLst/>
          </a:prstGeom>
        </p:spPr>
      </p:pic>
      <p:pic>
        <p:nvPicPr>
          <p:cNvPr id="7" name="Picture 5">
            <a:extLst>
              <a:ext uri="{FF2B5EF4-FFF2-40B4-BE49-F238E27FC236}">
                <a16:creationId xmlns:a16="http://schemas.microsoft.com/office/drawing/2014/main" id="{E065EEFB-99CA-444A-87A7-9BB99B144A63}"/>
              </a:ext>
            </a:extLst>
          </p:cNvPr>
          <p:cNvPicPr>
            <a:picLocks noChangeAspect="1"/>
          </p:cNvPicPr>
          <p:nvPr/>
        </p:nvPicPr>
        <p:blipFill>
          <a:blip r:embed="rId4"/>
          <a:stretch>
            <a:fillRect/>
          </a:stretch>
        </p:blipFill>
        <p:spPr>
          <a:xfrm>
            <a:off x="294168" y="6350000"/>
            <a:ext cx="2329698" cy="361885"/>
          </a:xfrm>
          <a:prstGeom prst="rect">
            <a:avLst/>
          </a:prstGeom>
        </p:spPr>
      </p:pic>
    </p:spTree>
    <p:extLst>
      <p:ext uri="{BB962C8B-B14F-4D97-AF65-F5344CB8AC3E}">
        <p14:creationId xmlns:p14="http://schemas.microsoft.com/office/powerpoint/2010/main" val="2837380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D0D444-0B92-754F-8580-7BB71CAADF65}"/>
              </a:ext>
            </a:extLst>
          </p:cNvPr>
          <p:cNvSpPr>
            <a:spLocks noGrp="1"/>
          </p:cNvSpPr>
          <p:nvPr>
            <p:ph type="title"/>
          </p:nvPr>
        </p:nvSpPr>
        <p:spPr>
          <a:xfrm>
            <a:off x="405353" y="146114"/>
            <a:ext cx="8927183" cy="369331"/>
          </a:xfrm>
        </p:spPr>
        <p:txBody>
          <a:bodyPr>
            <a:normAutofit fontScale="90000"/>
          </a:bodyPr>
          <a:lstStyle/>
          <a:p>
            <a:r>
              <a:rPr lang="en-GB" sz="2200" b="1" dirty="0">
                <a:latin typeface="Arial" panose="020B0604020202020204" pitchFamily="34" charset="0"/>
                <a:cs typeface="Arial" panose="020B0604020202020204" pitchFamily="34" charset="0"/>
              </a:rPr>
              <a:t>Exploring Roles of Different Agencies</a:t>
            </a:r>
            <a:endParaRPr lang="en-US" sz="22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6405FE9-AFD9-7947-AC56-8DF670260355}"/>
              </a:ext>
            </a:extLst>
          </p:cNvPr>
          <p:cNvSpPr>
            <a:spLocks noGrp="1"/>
          </p:cNvSpPr>
          <p:nvPr>
            <p:ph idx="1"/>
          </p:nvPr>
        </p:nvSpPr>
        <p:spPr>
          <a:xfrm>
            <a:off x="405353" y="515447"/>
            <a:ext cx="11670383" cy="6196438"/>
          </a:xfrm>
        </p:spPr>
        <p:txBody>
          <a:bodyPr vert="horz" lIns="91440" tIns="45720" rIns="91440" bIns="45720" rtlCol="0" anchor="t">
            <a:normAutofit fontScale="62500" lnSpcReduction="20000"/>
          </a:bodyPr>
          <a:lstStyle/>
          <a:p>
            <a:pPr marL="0" indent="0">
              <a:buNone/>
            </a:pPr>
            <a:r>
              <a:rPr lang="en-GB" sz="1800" b="1" u="none" strike="noStrike" dirty="0">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2000" b="1" dirty="0">
                <a:effectLst/>
                <a:latin typeface="Arial" panose="020B0604020202020204" pitchFamily="34" charset="0"/>
                <a:ea typeface="Times New Roman" panose="02020603050405020304" pitchFamily="18" charset="0"/>
                <a:cs typeface="Arial" panose="020B0604020202020204" pitchFamily="34" charset="0"/>
              </a:rPr>
              <a:t>Local Authorities:</a:t>
            </a:r>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Reforming approaches to nutrition and diet </a:t>
            </a: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Awareness in exercise and health education in schools, guideline on better school meals.</a:t>
            </a: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Infrastructure projects that supports healthy lifestyles, </a:t>
            </a:r>
            <a:r>
              <a:rPr lang="en-US" sz="2000" dirty="0">
                <a:effectLst/>
                <a:latin typeface="Arial" panose="020B0604020202020204" pitchFamily="34" charset="0"/>
                <a:ea typeface="Times New Roman" panose="02020603050405020304" pitchFamily="18" charset="0"/>
                <a:cs typeface="Arial" panose="020B0604020202020204" pitchFamily="34" charset="0"/>
              </a:rPr>
              <a:t>(www.local.gov.uk, 2019)</a:t>
            </a:r>
            <a:r>
              <a:rPr lang="en-GB" sz="2000" dirty="0">
                <a:effectLst/>
                <a:latin typeface="Arial" panose="020B0604020202020204" pitchFamily="34" charset="0"/>
                <a:ea typeface="Times New Roman" panose="02020603050405020304" pitchFamily="18" charset="0"/>
                <a:cs typeface="Arial" panose="020B0604020202020204" pitchFamily="34" charset="0"/>
              </a:rPr>
              <a:t>.</a:t>
            </a:r>
            <a:r>
              <a:rPr lang="en-GB" sz="2000" b="1" dirty="0">
                <a:effectLst/>
                <a:latin typeface="Arial" panose="020B0604020202020204" pitchFamily="34" charset="0"/>
                <a:ea typeface="Times New Roman" panose="02020603050405020304" pitchFamily="18" charset="0"/>
                <a:cs typeface="Arial" panose="020B0604020202020204" pitchFamily="34" charset="0"/>
              </a:rPr>
              <a:t> </a:t>
            </a:r>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p>
            <a:r>
              <a:rPr lang="en-GB" sz="2000" b="1" dirty="0">
                <a:effectLst/>
                <a:latin typeface="Arial" panose="020B0604020202020204" pitchFamily="34" charset="0"/>
                <a:ea typeface="Times New Roman" panose="02020603050405020304" pitchFamily="18" charset="0"/>
                <a:cs typeface="Arial" panose="020B0604020202020204" pitchFamily="34" charset="0"/>
              </a:rPr>
              <a:t>National: PHE, Health Boards </a:t>
            </a:r>
            <a:r>
              <a:rPr lang="en-GB" sz="2000" dirty="0">
                <a:effectLst/>
                <a:latin typeface="Arial" panose="020B0604020202020204" pitchFamily="34" charset="0"/>
                <a:ea typeface="Times New Roman" panose="02020603050405020304" pitchFamily="18" charset="0"/>
                <a:cs typeface="Arial" panose="020B0604020202020204" pitchFamily="34" charset="0"/>
              </a:rPr>
              <a:t>and the </a:t>
            </a:r>
            <a:r>
              <a:rPr lang="en-GB" sz="2000" b="1" dirty="0">
                <a:effectLst/>
                <a:latin typeface="Arial" panose="020B0604020202020204" pitchFamily="34" charset="0"/>
                <a:ea typeface="Times New Roman" panose="02020603050405020304" pitchFamily="18" charset="0"/>
                <a:cs typeface="Arial" panose="020B0604020202020204" pitchFamily="34" charset="0"/>
              </a:rPr>
              <a:t>Government:</a:t>
            </a:r>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Legislations, Policies and laws. Sugar tax, legislation to restrict promotions on food with high salt, sugar and fat. Banning adverts with high salt, sugar and fat on television, online forums before 9.00pm, </a:t>
            </a:r>
            <a:r>
              <a:rPr lang="en-US" sz="2000" dirty="0">
                <a:effectLst/>
                <a:latin typeface="Arial" panose="020B0604020202020204" pitchFamily="34" charset="0"/>
                <a:ea typeface="Times New Roman" panose="02020603050405020304" pitchFamily="18" charset="0"/>
                <a:cs typeface="Arial" panose="020B0604020202020204" pitchFamily="34" charset="0"/>
              </a:rPr>
              <a:t>(www.nhs.uk, 2019)</a:t>
            </a:r>
            <a:r>
              <a:rPr lang="en-GB" sz="2000" dirty="0">
                <a:effectLst/>
                <a:latin typeface="Arial" panose="020B0604020202020204" pitchFamily="34" charset="0"/>
                <a:ea typeface="Times New Roman" panose="02020603050405020304" pitchFamily="18" charset="0"/>
                <a:cs typeface="Arial" panose="020B0604020202020204" pitchFamily="34" charset="0"/>
              </a:rPr>
              <a:t>.</a:t>
            </a: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Implementation strategy to discourage consumption of sugary foods and beverages, influencing the food and beverage industry to change.</a:t>
            </a: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Policies on calories labelling and nutrition on packaged foods, guidelines on salt controls in cafes, diners, bars and supermarkets, also Alcohol contents labelling. </a:t>
            </a: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Public awareness initiatives on healthy lifestyles through Apps, campaigns and advertising.</a:t>
            </a:r>
            <a:r>
              <a:rPr lang="en-GB" sz="2000" b="1" dirty="0">
                <a:effectLst/>
                <a:latin typeface="Arial" panose="020B0604020202020204" pitchFamily="34" charset="0"/>
                <a:ea typeface="Times New Roman" panose="02020603050405020304" pitchFamily="18" charset="0"/>
                <a:cs typeface="Arial" panose="020B0604020202020204" pitchFamily="34" charset="0"/>
              </a:rPr>
              <a:t> </a:t>
            </a:r>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p>
            <a:r>
              <a:rPr lang="en-GB" sz="2000" b="1" dirty="0">
                <a:effectLst/>
                <a:latin typeface="Arial" panose="020B0604020202020204" pitchFamily="34" charset="0"/>
                <a:ea typeface="Times New Roman" panose="02020603050405020304" pitchFamily="18" charset="0"/>
                <a:cs typeface="Arial" panose="020B0604020202020204" pitchFamily="34" charset="0"/>
              </a:rPr>
              <a:t>Voluntary Organisations, Charities and Community Centres:</a:t>
            </a:r>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Charities have worked in conjunctions with local authorities to help educate and inspire folks to exercise and live a better healthier lifestyle.</a:t>
            </a: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Community centres are more exercise friendly by incorporating fitness regime and classes to inspire their clientele for a healthy lifestyle.</a:t>
            </a: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Local clubs run athletic classes, running clubs, football and rugby forums to motivate people to healthier living.</a:t>
            </a:r>
            <a:r>
              <a:rPr lang="en-GB" sz="2000" b="1" dirty="0">
                <a:effectLst/>
                <a:latin typeface="Arial" panose="020B0604020202020204" pitchFamily="34" charset="0"/>
                <a:ea typeface="Times New Roman" panose="02020603050405020304" pitchFamily="18" charset="0"/>
                <a:cs typeface="Arial" panose="020B0604020202020204" pitchFamily="34" charset="0"/>
              </a:rPr>
              <a:t> </a:t>
            </a:r>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p>
            <a:r>
              <a:rPr lang="en-GB" sz="2000" b="1" dirty="0">
                <a:effectLst/>
                <a:latin typeface="Arial" panose="020B0604020202020204" pitchFamily="34" charset="0"/>
                <a:ea typeface="Times New Roman" panose="02020603050405020304" pitchFamily="18" charset="0"/>
                <a:cs typeface="Arial" panose="020B0604020202020204" pitchFamily="34" charset="0"/>
              </a:rPr>
              <a:t>International Agencies – WHO and the EU:</a:t>
            </a:r>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The WHO urges government globally to promote healthy foods in public facilities.</a:t>
            </a: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Develop global laboratories protocols for measuring trans body fat in food and beverages.</a:t>
            </a: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Research, Co-ordinations, Presentations and create policies and guidelines to fight obesity worldwide, </a:t>
            </a:r>
            <a:r>
              <a:rPr lang="en-US" sz="2000" dirty="0">
                <a:effectLst/>
                <a:latin typeface="Arial" panose="020B0604020202020204" pitchFamily="34" charset="0"/>
                <a:ea typeface="Times New Roman" panose="02020603050405020304" pitchFamily="18" charset="0"/>
                <a:cs typeface="Arial" panose="020B0604020202020204" pitchFamily="34" charset="0"/>
              </a:rPr>
              <a:t>(www.who.int/activities/controlling-the-global-obesity-epidemic, 2020)</a:t>
            </a:r>
            <a:r>
              <a:rPr lang="en-GB" sz="2000" dirty="0">
                <a:effectLst/>
                <a:latin typeface="Arial" panose="020B0604020202020204" pitchFamily="34" charset="0"/>
                <a:ea typeface="Times New Roman" panose="02020603050405020304" pitchFamily="18" charset="0"/>
                <a:cs typeface="Arial" panose="020B0604020202020204" pitchFamily="34" charset="0"/>
              </a:rPr>
              <a:t>.</a:t>
            </a: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Controlling information, data and consumer goods coming into the European Union.</a:t>
            </a: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Policies, regulations, implementations and public awareness.</a:t>
            </a: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Controlling products into the union containing sugary, salty and fatty substances from outside the European Union.</a:t>
            </a:r>
          </a:p>
          <a:p>
            <a:pPr>
              <a:spcBef>
                <a:spcPts val="0"/>
              </a:spcBef>
              <a:spcAft>
                <a:spcPts val="0"/>
              </a:spcAft>
              <a:buFont typeface="Arial" panose="020B0604020202020204" pitchFamily="34" charset="0"/>
              <a:buChar char="•"/>
            </a:pPr>
            <a:endParaRPr lang="en-GB" sz="7200" dirty="0">
              <a:solidFill>
                <a:srgbClr val="0E101A"/>
              </a:solidFill>
              <a:effectLst/>
              <a:latin typeface="Arial" panose="020B0604020202020204" pitchFamily="34" charset="0"/>
              <a:cs typeface="Arial" panose="020B0604020202020204" pitchFamily="34" charset="0"/>
            </a:endParaRPr>
          </a:p>
          <a:p>
            <a:endParaRPr lang="en-GB" sz="1500" dirty="0"/>
          </a:p>
          <a:p>
            <a:endParaRPr lang="en-GB" sz="1500" dirty="0"/>
          </a:p>
        </p:txBody>
      </p:sp>
      <p:sp>
        <p:nvSpPr>
          <p:cNvPr id="4" name="TextBox 3">
            <a:extLst>
              <a:ext uri="{FF2B5EF4-FFF2-40B4-BE49-F238E27FC236}">
                <a16:creationId xmlns:a16="http://schemas.microsoft.com/office/drawing/2014/main" id="{9B752750-BD68-48E5-817D-AD9BBC4CF9B8}"/>
              </a:ext>
            </a:extLst>
          </p:cNvPr>
          <p:cNvSpPr txBox="1"/>
          <p:nvPr/>
        </p:nvSpPr>
        <p:spPr>
          <a:xfrm>
            <a:off x="9954704" y="146115"/>
            <a:ext cx="1112363" cy="369332"/>
          </a:xfrm>
          <a:prstGeom prst="rect">
            <a:avLst/>
          </a:prstGeom>
          <a:noFill/>
        </p:spPr>
        <p:txBody>
          <a:bodyPr wrap="square" rtlCol="0">
            <a:spAutoFit/>
          </a:bodyPr>
          <a:lstStyle/>
          <a:p>
            <a:r>
              <a:rPr lang="en-GB" dirty="0"/>
              <a:t>Franco</a:t>
            </a:r>
          </a:p>
        </p:txBody>
      </p:sp>
    </p:spTree>
    <p:extLst>
      <p:ext uri="{BB962C8B-B14F-4D97-AF65-F5344CB8AC3E}">
        <p14:creationId xmlns:p14="http://schemas.microsoft.com/office/powerpoint/2010/main" val="29711745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324379" y="200026"/>
            <a:ext cx="11029422" cy="440379"/>
          </a:xfrm>
        </p:spPr>
        <p:txBody>
          <a:bodyPr>
            <a:normAutofit/>
          </a:bodyPr>
          <a:lstStyle/>
          <a:p>
            <a:r>
              <a:rPr lang="en-GB" sz="2400" b="1" dirty="0">
                <a:latin typeface="Arial" panose="020B0604020202020204" pitchFamily="34" charset="0"/>
                <a:cs typeface="Arial" panose="020B0604020202020204" pitchFamily="34" charset="0"/>
              </a:rPr>
              <a:t>Recommendations and Conclusion                                 </a:t>
            </a:r>
            <a:r>
              <a:rPr lang="en-GB" sz="1600" dirty="0" err="1">
                <a:latin typeface="Arial" panose="020B0604020202020204" pitchFamily="34" charset="0"/>
                <a:cs typeface="Arial" panose="020B0604020202020204" pitchFamily="34" charset="0"/>
              </a:rPr>
              <a:t>Crizanta</a:t>
            </a:r>
            <a:r>
              <a:rPr lang="en-GB" sz="1600" dirty="0">
                <a:latin typeface="Arial" panose="020B0604020202020204" pitchFamily="34" charset="0"/>
                <a:cs typeface="Arial" panose="020B0604020202020204" pitchFamily="34" charset="0"/>
              </a:rPr>
              <a:t>, Dewan</a:t>
            </a:r>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324379" y="640404"/>
            <a:ext cx="11562821" cy="5922955"/>
          </a:xfrm>
        </p:spPr>
        <p:txBody>
          <a:bodyPr vert="horz" lIns="91440" tIns="45720" rIns="91440" bIns="45720" rtlCol="0" anchor="t">
            <a:normAutofit/>
          </a:bodyPr>
          <a:lstStyle/>
          <a:p>
            <a:pPr marL="0" indent="0">
              <a:spcBef>
                <a:spcPts val="0"/>
              </a:spcBef>
              <a:spcAft>
                <a:spcPts val="0"/>
              </a:spcAft>
              <a:buNone/>
            </a:pPr>
            <a:r>
              <a:rPr lang="en-GB" sz="2000" b="1" dirty="0">
                <a:latin typeface="Arial" panose="020B0604020202020204" pitchFamily="34" charset="0"/>
                <a:cs typeface="Arial" panose="020B0604020202020204" pitchFamily="34" charset="0"/>
              </a:rPr>
              <a:t>Recommendations:</a:t>
            </a:r>
            <a:endParaRPr lang="en-GB" sz="1900" dirty="0">
              <a:solidFill>
                <a:srgbClr val="0E101A"/>
              </a:solidFill>
              <a:effectLst/>
              <a:latin typeface="Arial" panose="020B0604020202020204" pitchFamily="34" charset="0"/>
              <a:cs typeface="Arial" panose="020B0604020202020204" pitchFamily="34" charset="0"/>
            </a:endParaRPr>
          </a:p>
          <a:p>
            <a:pPr>
              <a:spcBef>
                <a:spcPts val="0"/>
              </a:spcBef>
            </a:pPr>
            <a:r>
              <a:rPr lang="en-GB" sz="1600" dirty="0">
                <a:solidFill>
                  <a:srgbClr val="0E101A"/>
                </a:solidFill>
                <a:effectLst/>
                <a:latin typeface="Arial" panose="020B0604020202020204" pitchFamily="34" charset="0"/>
                <a:cs typeface="Arial" panose="020B0604020202020204" pitchFamily="34" charset="0"/>
              </a:rPr>
              <a:t>Regular physical activity, high intake of dietary fibre. </a:t>
            </a:r>
          </a:p>
          <a:p>
            <a:pPr>
              <a:spcBef>
                <a:spcPts val="0"/>
              </a:spcBef>
            </a:pPr>
            <a:r>
              <a:rPr lang="en-GB" sz="1600" dirty="0">
                <a:solidFill>
                  <a:srgbClr val="0E101A"/>
                </a:solidFill>
                <a:effectLst/>
                <a:latin typeface="Arial" panose="020B0604020202020204" pitchFamily="34" charset="0"/>
                <a:cs typeface="Arial" panose="020B0604020202020204" pitchFamily="34" charset="0"/>
              </a:rPr>
              <a:t>Avoid excessive sugar, processed and starchy food.</a:t>
            </a:r>
          </a:p>
          <a:p>
            <a:pPr>
              <a:spcBef>
                <a:spcPts val="0"/>
              </a:spcBef>
            </a:pPr>
            <a:r>
              <a:rPr lang="en-GB" sz="1600" dirty="0">
                <a:solidFill>
                  <a:srgbClr val="0E101A"/>
                </a:solidFill>
                <a:effectLst/>
                <a:latin typeface="Arial" panose="020B0604020202020204" pitchFamily="34" charset="0"/>
                <a:cs typeface="Arial" panose="020B0604020202020204" pitchFamily="34" charset="0"/>
              </a:rPr>
              <a:t>More intake of fruits and vegetables.</a:t>
            </a:r>
          </a:p>
          <a:p>
            <a:pPr>
              <a:spcBef>
                <a:spcPts val="0"/>
              </a:spcBef>
            </a:pPr>
            <a:r>
              <a:rPr lang="en-GB" sz="1600" dirty="0">
                <a:solidFill>
                  <a:srgbClr val="0E101A"/>
                </a:solidFill>
                <a:effectLst/>
                <a:latin typeface="Arial" panose="020B0604020202020204" pitchFamily="34" charset="0"/>
                <a:cs typeface="Arial" panose="020B0604020202020204" pitchFamily="34" charset="0"/>
              </a:rPr>
              <a:t>Interventions for weight management.</a:t>
            </a:r>
          </a:p>
          <a:p>
            <a:pPr>
              <a:spcBef>
                <a:spcPts val="0"/>
              </a:spcBef>
            </a:pPr>
            <a:r>
              <a:rPr lang="en-GB" sz="1600" dirty="0">
                <a:solidFill>
                  <a:srgbClr val="0E101A"/>
                </a:solidFill>
                <a:effectLst/>
                <a:latin typeface="Arial" panose="020B0604020202020204" pitchFamily="34" charset="0"/>
                <a:cs typeface="Arial" panose="020B0604020202020204" pitchFamily="34" charset="0"/>
              </a:rPr>
              <a:t>Tailor the components of the person's preferences like initial fitness, health status and lifestyle.</a:t>
            </a:r>
          </a:p>
          <a:p>
            <a:pPr>
              <a:spcBef>
                <a:spcPts val="0"/>
              </a:spcBef>
            </a:pPr>
            <a:r>
              <a:rPr lang="en-GB" sz="1600" dirty="0">
                <a:solidFill>
                  <a:srgbClr val="0E101A"/>
                </a:solidFill>
                <a:effectLst/>
                <a:latin typeface="Arial" panose="020B0604020202020204" pitchFamily="34" charset="0"/>
                <a:cs typeface="Arial" panose="020B0604020202020204" pitchFamily="34" charset="0"/>
              </a:rPr>
              <a:t>Monitor children's electronic gadget time.</a:t>
            </a:r>
          </a:p>
          <a:p>
            <a:pPr>
              <a:spcBef>
                <a:spcPts val="0"/>
              </a:spcBef>
            </a:pPr>
            <a:r>
              <a:rPr lang="en-GB" sz="1600" dirty="0">
                <a:solidFill>
                  <a:srgbClr val="0E101A"/>
                </a:solidFill>
                <a:effectLst/>
                <a:latin typeface="Arial" panose="020B0604020202020204" pitchFamily="34" charset="0"/>
                <a:cs typeface="Arial" panose="020B0604020202020204" pitchFamily="34" charset="0"/>
              </a:rPr>
              <a:t>Create awareness.</a:t>
            </a:r>
          </a:p>
          <a:p>
            <a:pPr marL="0" indent="0">
              <a:spcBef>
                <a:spcPts val="0"/>
              </a:spcBef>
              <a:spcAft>
                <a:spcPts val="0"/>
              </a:spcAft>
              <a:buNone/>
            </a:pPr>
            <a:endParaRPr lang="en-GB" sz="1600" dirty="0">
              <a:solidFill>
                <a:srgbClr val="0E101A"/>
              </a:solidFill>
              <a:effectLst/>
              <a:latin typeface="Arial" panose="020B0604020202020204" pitchFamily="34" charset="0"/>
              <a:cs typeface="Arial" panose="020B0604020202020204" pitchFamily="34" charset="0"/>
            </a:endParaRPr>
          </a:p>
          <a:p>
            <a:pPr marL="0" indent="0">
              <a:spcBef>
                <a:spcPts val="0"/>
              </a:spcBef>
              <a:spcAft>
                <a:spcPts val="0"/>
              </a:spcAft>
              <a:buNone/>
            </a:pPr>
            <a:r>
              <a:rPr lang="en-GB" sz="1600" dirty="0">
                <a:solidFill>
                  <a:srgbClr val="0E101A"/>
                </a:solidFill>
                <a:effectLst/>
                <a:latin typeface="Arial" panose="020B0604020202020204" pitchFamily="34" charset="0"/>
                <a:cs typeface="Arial" panose="020B0604020202020204" pitchFamily="34" charset="0"/>
              </a:rPr>
              <a:t>We can also recommend the following policies and guidelines to the respective authorities to tackle obesity:</a:t>
            </a:r>
          </a:p>
          <a:p>
            <a:pPr>
              <a:spcBef>
                <a:spcPts val="0"/>
              </a:spcBef>
            </a:pPr>
            <a:r>
              <a:rPr lang="en-GB" sz="1600" dirty="0">
                <a:solidFill>
                  <a:srgbClr val="0E101A"/>
                </a:solidFill>
                <a:effectLst/>
                <a:latin typeface="Arial" panose="020B0604020202020204" pitchFamily="34" charset="0"/>
                <a:cs typeface="Arial" panose="020B0604020202020204" pitchFamily="34" charset="0"/>
              </a:rPr>
              <a:t>Minimise junk food offers around schools; restrict access to restaurants and other unhealthy foods close to school premises.</a:t>
            </a:r>
          </a:p>
          <a:p>
            <a:pPr>
              <a:spcBef>
                <a:spcPts val="0"/>
              </a:spcBef>
            </a:pPr>
            <a:r>
              <a:rPr lang="en-GB" sz="1600" dirty="0">
                <a:solidFill>
                  <a:srgbClr val="0E101A"/>
                </a:solidFill>
                <a:effectLst/>
                <a:latin typeface="Arial" panose="020B0604020202020204" pitchFamily="34" charset="0"/>
                <a:cs typeface="Arial" panose="020B0604020202020204" pitchFamily="34" charset="0"/>
              </a:rPr>
              <a:t>Restrict fast food discount distributions and app-based delivery in front of the school gate.</a:t>
            </a:r>
          </a:p>
          <a:p>
            <a:pPr>
              <a:spcBef>
                <a:spcPts val="0"/>
              </a:spcBef>
            </a:pPr>
            <a:r>
              <a:rPr lang="en-GB" sz="1600" dirty="0">
                <a:solidFill>
                  <a:srgbClr val="0E101A"/>
                </a:solidFill>
                <a:effectLst/>
                <a:latin typeface="Arial" panose="020B0604020202020204" pitchFamily="34" charset="0"/>
                <a:cs typeface="Arial" panose="020B0604020202020204" pitchFamily="34" charset="0"/>
              </a:rPr>
              <a:t>Adding 'Gardening' and 'Cooking' as compulsory subjects in school programmes</a:t>
            </a:r>
          </a:p>
          <a:p>
            <a:pPr>
              <a:spcBef>
                <a:spcPts val="0"/>
              </a:spcBef>
            </a:pPr>
            <a:r>
              <a:rPr lang="en-GB" sz="1600" dirty="0">
                <a:solidFill>
                  <a:srgbClr val="0E101A"/>
                </a:solidFill>
                <a:effectLst/>
                <a:latin typeface="Arial" panose="020B0604020202020204" pitchFamily="34" charset="0"/>
                <a:cs typeface="Arial" panose="020B0604020202020204" pitchFamily="34" charset="0"/>
              </a:rPr>
              <a:t>Prohibiting the promotion of unsafe food items on all council-owned advertisement pages</a:t>
            </a:r>
          </a:p>
          <a:p>
            <a:pPr>
              <a:spcBef>
                <a:spcPts val="0"/>
              </a:spcBef>
            </a:pPr>
            <a:r>
              <a:rPr lang="en-GB" sz="1600" dirty="0">
                <a:solidFill>
                  <a:srgbClr val="0E101A"/>
                </a:solidFill>
                <a:effectLst/>
                <a:latin typeface="Arial" panose="020B0604020202020204" pitchFamily="34" charset="0"/>
                <a:cs typeface="Arial" panose="020B0604020202020204" pitchFamily="34" charset="0"/>
              </a:rPr>
              <a:t>Remove or lower taxes on sports and exercise equipment.</a:t>
            </a:r>
          </a:p>
          <a:p>
            <a:pPr>
              <a:spcBef>
                <a:spcPts val="0"/>
              </a:spcBef>
            </a:pPr>
            <a:r>
              <a:rPr lang="en-GB" sz="1600" dirty="0">
                <a:solidFill>
                  <a:srgbClr val="0E101A"/>
                </a:solidFill>
                <a:latin typeface="Arial" panose="020B0604020202020204" pitchFamily="34" charset="0"/>
                <a:cs typeface="Arial" panose="020B0604020202020204" pitchFamily="34" charset="0"/>
              </a:rPr>
              <a:t>Some prescription drugs help to gain weight. Medical professionals must inform patients about these side effects and discuss alternative options. Government and health organisations should closely monitor the use of these drugs.</a:t>
            </a:r>
            <a:endParaRPr lang="en-GB" sz="1900" dirty="0">
              <a:solidFill>
                <a:srgbClr val="0E101A"/>
              </a:solidFill>
              <a:effectLst/>
              <a:latin typeface="Arial" panose="020B0604020202020204" pitchFamily="34" charset="0"/>
              <a:cs typeface="Arial" panose="020B0604020202020204" pitchFamily="34" charset="0"/>
            </a:endParaRPr>
          </a:p>
          <a:p>
            <a:pPr marL="0" indent="0">
              <a:spcBef>
                <a:spcPts val="0"/>
              </a:spcBef>
              <a:spcAft>
                <a:spcPts val="0"/>
              </a:spcAft>
              <a:buNone/>
            </a:pPr>
            <a:r>
              <a:rPr lang="en-GB" sz="1900" b="1" dirty="0">
                <a:solidFill>
                  <a:srgbClr val="0E101A"/>
                </a:solidFill>
                <a:effectLst/>
                <a:latin typeface="Arial" panose="020B0604020202020204" pitchFamily="34" charset="0"/>
                <a:cs typeface="Arial" panose="020B0604020202020204" pitchFamily="34" charset="0"/>
              </a:rPr>
              <a:t>Conclusion:</a:t>
            </a:r>
            <a:endParaRPr lang="en-GB" sz="1900" dirty="0">
              <a:solidFill>
                <a:srgbClr val="0E101A"/>
              </a:solidFill>
              <a:effectLst/>
              <a:latin typeface="Arial" panose="020B0604020202020204" pitchFamily="34" charset="0"/>
              <a:cs typeface="Arial" panose="020B0604020202020204" pitchFamily="34" charset="0"/>
            </a:endParaRPr>
          </a:p>
          <a:p>
            <a:pPr marL="0" indent="0">
              <a:spcBef>
                <a:spcPts val="0"/>
              </a:spcBef>
              <a:spcAft>
                <a:spcPts val="0"/>
              </a:spcAft>
              <a:buNone/>
            </a:pPr>
            <a:r>
              <a:rPr lang="en-GB" sz="1600" dirty="0">
                <a:solidFill>
                  <a:srgbClr val="0E101A"/>
                </a:solidFill>
                <a:effectLst/>
                <a:latin typeface="Arial" panose="020B0604020202020204" pitchFamily="34" charset="0"/>
                <a:cs typeface="Arial" panose="020B0604020202020204" pitchFamily="34" charset="0"/>
              </a:rPr>
              <a:t>Obesity, in addition to poorer health outcomes, can have negative social and economic impacts. Researchers indicated many reasons for obesity. The most common ones are' Poor diet' and 'Inactive lifestyle'. However, there is no miracle cure in the obesity epidemic as it is a very complex problem, and a multifaceted approach must be considered. To promote a healthy lifestyle, the policymakers, state and local organisations, businesses, other community leaders and individuals must work together. </a:t>
            </a:r>
          </a:p>
          <a:p>
            <a:pPr marL="0" indent="0">
              <a:lnSpc>
                <a:spcPct val="120000"/>
              </a:lnSpc>
              <a:spcBef>
                <a:spcPts val="0"/>
              </a:spcBef>
              <a:buNone/>
            </a:pPr>
            <a:endParaRPr lang="en-GB" sz="4500" dirty="0">
              <a:latin typeface="Arial" panose="020B0604020202020204" pitchFamily="34" charset="0"/>
              <a:cs typeface="Arial" panose="020B0604020202020204" pitchFamily="34" charset="0"/>
            </a:endParaRPr>
          </a:p>
          <a:p>
            <a:pPr marL="0" indent="0">
              <a:buNone/>
            </a:pPr>
            <a:endParaRPr lang="en-GB" sz="1800" dirty="0">
              <a:cs typeface="Calibri"/>
            </a:endParaRPr>
          </a:p>
        </p:txBody>
      </p:sp>
    </p:spTree>
    <p:extLst>
      <p:ext uri="{BB962C8B-B14F-4D97-AF65-F5344CB8AC3E}">
        <p14:creationId xmlns:p14="http://schemas.microsoft.com/office/powerpoint/2010/main" val="19662495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349DA-D36F-46EC-B57A-9C86F9EC51DF}"/>
              </a:ext>
            </a:extLst>
          </p:cNvPr>
          <p:cNvSpPr>
            <a:spLocks noGrp="1"/>
          </p:cNvSpPr>
          <p:nvPr>
            <p:ph type="title"/>
          </p:nvPr>
        </p:nvSpPr>
        <p:spPr>
          <a:xfrm>
            <a:off x="838200" y="150829"/>
            <a:ext cx="10515600" cy="530209"/>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B109F33E-F97F-450B-AA05-99A838175BCC}"/>
              </a:ext>
            </a:extLst>
          </p:cNvPr>
          <p:cNvSpPr>
            <a:spLocks noGrp="1"/>
          </p:cNvSpPr>
          <p:nvPr>
            <p:ph idx="1"/>
          </p:nvPr>
        </p:nvSpPr>
        <p:spPr>
          <a:xfrm>
            <a:off x="838200" y="867266"/>
            <a:ext cx="10515600" cy="5309697"/>
          </a:xfrm>
        </p:spPr>
        <p:txBody>
          <a:bodyPr>
            <a:normAutofit fontScale="77500" lnSpcReduction="20000"/>
          </a:bodyPr>
          <a:lstStyle/>
          <a:p>
            <a:pPr marL="0" indent="0">
              <a:lnSpc>
                <a:spcPct val="120000"/>
              </a:lnSpc>
              <a:spcBef>
                <a:spcPts val="200"/>
              </a:spcBef>
              <a:spcAft>
                <a:spcPts val="200"/>
              </a:spcAft>
              <a:buNone/>
            </a:pPr>
            <a:r>
              <a:rPr lang="en-GB" sz="1900" dirty="0">
                <a:effectLst/>
                <a:latin typeface="Calibri" panose="020F0502020204030204" pitchFamily="34" charset="0"/>
                <a:ea typeface="Calibri" panose="020F0502020204030204" pitchFamily="34" charset="0"/>
                <a:cs typeface="Vrinda" panose="020B0502040204020203" pitchFamily="34" charset="0"/>
              </a:rPr>
              <a:t>(NIE), N. I. o. E., 2021. </a:t>
            </a:r>
            <a:r>
              <a:rPr lang="en-GB" sz="1900" dirty="0" err="1">
                <a:effectLst/>
                <a:latin typeface="Calibri" panose="020F0502020204030204" pitchFamily="34" charset="0"/>
                <a:ea typeface="Calibri" panose="020F0502020204030204" pitchFamily="34" charset="0"/>
                <a:cs typeface="Vrinda" panose="020B0502040204020203" pitchFamily="34" charset="0"/>
              </a:rPr>
              <a:t>QUalitative</a:t>
            </a:r>
            <a:r>
              <a:rPr lang="en-GB" sz="1900" dirty="0">
                <a:effectLst/>
                <a:latin typeface="Calibri" panose="020F0502020204030204" pitchFamily="34" charset="0"/>
                <a:ea typeface="Calibri" panose="020F0502020204030204" pitchFamily="34" charset="0"/>
                <a:cs typeface="Vrinda" panose="020B0502040204020203" pitchFamily="34" charset="0"/>
              </a:rPr>
              <a:t> Estimates: Health, Depression and obesity.. </a:t>
            </a:r>
            <a:r>
              <a:rPr lang="en-GB" sz="1900" i="1" dirty="0">
                <a:effectLst/>
                <a:latin typeface="Calibri" panose="020F0502020204030204" pitchFamily="34" charset="0"/>
                <a:ea typeface="Calibri" panose="020F0502020204030204" pitchFamily="34" charset="0"/>
                <a:cs typeface="Vrinda" panose="020B0502040204020203" pitchFamily="34" charset="0"/>
              </a:rPr>
              <a:t>Eric, </a:t>
            </a:r>
            <a:r>
              <a:rPr lang="en-GB" sz="1900" dirty="0">
                <a:effectLst/>
                <a:latin typeface="Calibri" panose="020F0502020204030204" pitchFamily="34" charset="0"/>
                <a:ea typeface="Calibri" panose="020F0502020204030204" pitchFamily="34" charset="0"/>
                <a:cs typeface="Vrinda" panose="020B0502040204020203" pitchFamily="34" charset="0"/>
              </a:rPr>
              <a:t>March.</a:t>
            </a:r>
          </a:p>
          <a:p>
            <a:pPr marL="0" indent="0">
              <a:lnSpc>
                <a:spcPct val="120000"/>
              </a:lnSpc>
              <a:spcBef>
                <a:spcPts val="200"/>
              </a:spcBef>
              <a:spcAft>
                <a:spcPts val="200"/>
              </a:spcAft>
              <a:buNone/>
            </a:pPr>
            <a:r>
              <a:rPr lang="en-GB" sz="1900" dirty="0">
                <a:effectLst/>
                <a:latin typeface="Calibri" panose="020F0502020204030204" pitchFamily="34" charset="0"/>
                <a:ea typeface="Calibri" panose="020F0502020204030204" pitchFamily="34" charset="0"/>
                <a:cs typeface="Vrinda" panose="020B0502040204020203" pitchFamily="34" charset="0"/>
              </a:rPr>
              <a:t>Adam </a:t>
            </a:r>
            <a:r>
              <a:rPr lang="en-GB" sz="1900" dirty="0" err="1">
                <a:effectLst/>
                <a:latin typeface="Calibri" panose="020F0502020204030204" pitchFamily="34" charset="0"/>
                <a:ea typeface="Calibri" panose="020F0502020204030204" pitchFamily="34" charset="0"/>
                <a:cs typeface="Vrinda" panose="020B0502040204020203" pitchFamily="34" charset="0"/>
              </a:rPr>
              <a:t>Deewnowski</a:t>
            </a:r>
            <a:r>
              <a:rPr lang="en-GB" sz="1900" dirty="0">
                <a:effectLst/>
                <a:latin typeface="Calibri" panose="020F0502020204030204" pitchFamily="34" charset="0"/>
                <a:ea typeface="Calibri" panose="020F0502020204030204" pitchFamily="34" charset="0"/>
                <a:cs typeface="Vrinda" panose="020B0502040204020203" pitchFamily="34" charset="0"/>
              </a:rPr>
              <a:t>, E. M. S. d. P., 2020. Shaping physical, Economical and Policy Components of Healthy Diets. </a:t>
            </a:r>
            <a:r>
              <a:rPr lang="en-GB" sz="1900" i="1" dirty="0">
                <a:effectLst/>
                <a:latin typeface="Calibri" panose="020F0502020204030204" pitchFamily="34" charset="0"/>
                <a:ea typeface="Calibri" panose="020F0502020204030204" pitchFamily="34" charset="0"/>
                <a:cs typeface="Vrinda" panose="020B0502040204020203" pitchFamily="34" charset="0"/>
              </a:rPr>
              <a:t>International </a:t>
            </a:r>
            <a:r>
              <a:rPr lang="en-GB" sz="1900" i="1" dirty="0" err="1">
                <a:effectLst/>
                <a:latin typeface="Calibri" panose="020F0502020204030204" pitchFamily="34" charset="0"/>
                <a:ea typeface="Calibri" panose="020F0502020204030204" pitchFamily="34" charset="0"/>
                <a:cs typeface="Vrinda" panose="020B0502040204020203" pitchFamily="34" charset="0"/>
              </a:rPr>
              <a:t>Nutritient</a:t>
            </a:r>
            <a:r>
              <a:rPr lang="en-GB" sz="1900" i="1" dirty="0">
                <a:effectLst/>
                <a:latin typeface="Calibri" panose="020F0502020204030204" pitchFamily="34" charset="0"/>
                <a:ea typeface="Calibri" panose="020F0502020204030204" pitchFamily="34" charset="0"/>
                <a:cs typeface="Vrinda" panose="020B0502040204020203" pitchFamily="34" charset="0"/>
              </a:rPr>
              <a:t> Foundation, </a:t>
            </a:r>
            <a:r>
              <a:rPr lang="en-GB" sz="1900" dirty="0">
                <a:effectLst/>
                <a:latin typeface="Calibri" panose="020F0502020204030204" pitchFamily="34" charset="0"/>
                <a:ea typeface="Calibri" panose="020F0502020204030204" pitchFamily="34" charset="0"/>
                <a:cs typeface="Vrinda" panose="020B0502040204020203" pitchFamily="34" charset="0"/>
              </a:rPr>
              <a:t>24 </a:t>
            </a:r>
            <a:r>
              <a:rPr lang="en-GB" sz="1900" dirty="0" err="1">
                <a:effectLst/>
                <a:latin typeface="Calibri" panose="020F0502020204030204" pitchFamily="34" charset="0"/>
                <a:ea typeface="Calibri" panose="020F0502020204030204" pitchFamily="34" charset="0"/>
                <a:cs typeface="Vrinda" panose="020B0502040204020203" pitchFamily="34" charset="0"/>
              </a:rPr>
              <a:t>December.Issue</a:t>
            </a:r>
            <a:r>
              <a:rPr lang="en-GB" sz="1900" dirty="0">
                <a:effectLst/>
                <a:latin typeface="Calibri" panose="020F0502020204030204" pitchFamily="34" charset="0"/>
                <a:ea typeface="Calibri" panose="020F0502020204030204" pitchFamily="34" charset="0"/>
                <a:cs typeface="Vrinda" panose="020B0502040204020203" pitchFamily="34" charset="0"/>
              </a:rPr>
              <a:t> 2020.</a:t>
            </a:r>
          </a:p>
          <a:p>
            <a:pPr marL="0" indent="0">
              <a:lnSpc>
                <a:spcPct val="120000"/>
              </a:lnSpc>
              <a:spcBef>
                <a:spcPts val="200"/>
              </a:spcBef>
              <a:spcAft>
                <a:spcPts val="200"/>
              </a:spcAft>
              <a:buNone/>
            </a:pPr>
            <a:r>
              <a:rPr lang="en-GB" sz="1900" dirty="0">
                <a:effectLst/>
                <a:latin typeface="Calibri" panose="020F0502020204030204" pitchFamily="34" charset="0"/>
                <a:ea typeface="Calibri" panose="020F0502020204030204" pitchFamily="34" charset="0"/>
                <a:cs typeface="Vrinda" panose="020B0502040204020203" pitchFamily="34" charset="0"/>
              </a:rPr>
              <a:t>Baker, C., 2021. </a:t>
            </a:r>
            <a:r>
              <a:rPr lang="en-GB" sz="1900" i="1" dirty="0">
                <a:effectLst/>
                <a:latin typeface="Calibri" panose="020F0502020204030204" pitchFamily="34" charset="0"/>
                <a:ea typeface="Calibri" panose="020F0502020204030204" pitchFamily="34" charset="0"/>
                <a:cs typeface="Vrinda" panose="020B0502040204020203" pitchFamily="34" charset="0"/>
              </a:rPr>
              <a:t>Obesity Statistics, </a:t>
            </a:r>
            <a:r>
              <a:rPr lang="en-GB" sz="1900" dirty="0">
                <a:effectLst/>
                <a:latin typeface="Calibri" panose="020F0502020204030204" pitchFamily="34" charset="0"/>
                <a:ea typeface="Calibri" panose="020F0502020204030204" pitchFamily="34" charset="0"/>
                <a:cs typeface="Vrinda" panose="020B0502040204020203" pitchFamily="34" charset="0"/>
              </a:rPr>
              <a:t>London: House of Commons Library.</a:t>
            </a:r>
          </a:p>
          <a:p>
            <a:pPr marL="0" indent="0">
              <a:lnSpc>
                <a:spcPct val="120000"/>
              </a:lnSpc>
              <a:spcBef>
                <a:spcPts val="200"/>
              </a:spcBef>
              <a:spcAft>
                <a:spcPts val="200"/>
              </a:spcAft>
              <a:buNone/>
            </a:pPr>
            <a:r>
              <a:rPr lang="en-GB" sz="1900" dirty="0" err="1">
                <a:effectLst/>
                <a:latin typeface="Calibri" panose="020F0502020204030204" pitchFamily="34" charset="0"/>
                <a:ea typeface="Calibri" panose="020F0502020204030204" pitchFamily="34" charset="0"/>
                <a:cs typeface="Vrinda" panose="020B0502040204020203" pitchFamily="34" charset="0"/>
              </a:rPr>
              <a:t>Brydie</a:t>
            </a:r>
            <a:r>
              <a:rPr lang="en-GB" sz="1900" dirty="0">
                <a:effectLst/>
                <a:latin typeface="Calibri" panose="020F0502020204030204" pitchFamily="34" charset="0"/>
                <a:ea typeface="Calibri" panose="020F0502020204030204" pitchFamily="34" charset="0"/>
                <a:cs typeface="Vrinda" panose="020B0502040204020203" pitchFamily="34" charset="0"/>
              </a:rPr>
              <a:t> Clarke, J. K. B. S. G. S., 2021. Understanding the dynamics of obesity prevention, policy decision- making using systems.. </a:t>
            </a:r>
            <a:r>
              <a:rPr lang="en-GB" sz="1900" i="1" dirty="0">
                <a:effectLst/>
                <a:latin typeface="Calibri" panose="020F0502020204030204" pitchFamily="34" charset="0"/>
                <a:ea typeface="Calibri" panose="020F0502020204030204" pitchFamily="34" charset="0"/>
                <a:cs typeface="Vrinda" panose="020B0502040204020203" pitchFamily="34" charset="0"/>
              </a:rPr>
              <a:t>PLOS One, </a:t>
            </a:r>
            <a:r>
              <a:rPr lang="en-GB" sz="1900" dirty="0">
                <a:effectLst/>
                <a:latin typeface="Calibri" panose="020F0502020204030204" pitchFamily="34" charset="0"/>
                <a:ea typeface="Calibri" panose="020F0502020204030204" pitchFamily="34" charset="0"/>
                <a:cs typeface="Vrinda" panose="020B0502040204020203" pitchFamily="34" charset="0"/>
              </a:rPr>
              <a:t>22 </a:t>
            </a:r>
            <a:r>
              <a:rPr lang="en-GB" sz="1900" dirty="0" err="1">
                <a:effectLst/>
                <a:latin typeface="Calibri" panose="020F0502020204030204" pitchFamily="34" charset="0"/>
                <a:ea typeface="Calibri" panose="020F0502020204030204" pitchFamily="34" charset="0"/>
                <a:cs typeface="Vrinda" panose="020B0502040204020203" pitchFamily="34" charset="0"/>
              </a:rPr>
              <a:t>January.Issue</a:t>
            </a:r>
            <a:r>
              <a:rPr lang="en-GB" sz="1900" dirty="0">
                <a:effectLst/>
                <a:latin typeface="Calibri" panose="020F0502020204030204" pitchFamily="34" charset="0"/>
                <a:ea typeface="Calibri" panose="020F0502020204030204" pitchFamily="34" charset="0"/>
                <a:cs typeface="Vrinda" panose="020B0502040204020203" pitchFamily="34" charset="0"/>
              </a:rPr>
              <a:t> 4/1/2021.</a:t>
            </a:r>
          </a:p>
          <a:p>
            <a:pPr marL="0" indent="0">
              <a:lnSpc>
                <a:spcPct val="120000"/>
              </a:lnSpc>
              <a:spcBef>
                <a:spcPts val="200"/>
              </a:spcBef>
              <a:spcAft>
                <a:spcPts val="200"/>
              </a:spcAft>
              <a:buNone/>
            </a:pPr>
            <a:r>
              <a:rPr lang="en-GB" sz="1900" dirty="0">
                <a:effectLst/>
                <a:latin typeface="Calibri" panose="020F0502020204030204" pitchFamily="34" charset="0"/>
                <a:ea typeface="Calibri" panose="020F0502020204030204" pitchFamily="34" charset="0"/>
                <a:cs typeface="Vrinda" panose="020B0502040204020203" pitchFamily="34" charset="0"/>
              </a:rPr>
              <a:t>CIA, 2021. </a:t>
            </a:r>
            <a:r>
              <a:rPr lang="en-GB" sz="1900" i="1" dirty="0">
                <a:effectLst/>
                <a:latin typeface="Calibri" panose="020F0502020204030204" pitchFamily="34" charset="0"/>
                <a:ea typeface="Calibri" panose="020F0502020204030204" pitchFamily="34" charset="0"/>
                <a:cs typeface="Vrinda" panose="020B0502040204020203" pitchFamily="34" charset="0"/>
              </a:rPr>
              <a:t>https://web.archive.org. </a:t>
            </a:r>
            <a:r>
              <a:rPr lang="en-GB" sz="1900" dirty="0">
                <a:effectLst/>
                <a:latin typeface="Calibri" panose="020F0502020204030204" pitchFamily="34" charset="0"/>
                <a:ea typeface="Calibri" panose="020F0502020204030204" pitchFamily="34" charset="0"/>
                <a:cs typeface="Vrinda" panose="020B0502040204020203" pitchFamily="34" charset="0"/>
              </a:rPr>
              <a:t>[Online] </a:t>
            </a:r>
            <a:br>
              <a:rPr lang="en-GB" sz="1900" dirty="0">
                <a:effectLst/>
                <a:latin typeface="Calibri" panose="020F0502020204030204" pitchFamily="34" charset="0"/>
                <a:ea typeface="Calibri" panose="020F0502020204030204" pitchFamily="34" charset="0"/>
                <a:cs typeface="Vrinda" panose="020B0502040204020203" pitchFamily="34" charset="0"/>
              </a:rPr>
            </a:br>
            <a:r>
              <a:rPr lang="en-GB" sz="1900" dirty="0">
                <a:effectLst/>
                <a:latin typeface="Calibri" panose="020F0502020204030204" pitchFamily="34" charset="0"/>
                <a:ea typeface="Calibri" panose="020F0502020204030204" pitchFamily="34" charset="0"/>
                <a:cs typeface="Vrinda" panose="020B0502040204020203" pitchFamily="34" charset="0"/>
              </a:rPr>
              <a:t>Available at: </a:t>
            </a:r>
            <a:r>
              <a:rPr lang="en-GB" sz="1900" u="sng" dirty="0">
                <a:effectLst/>
                <a:latin typeface="Calibri" panose="020F0502020204030204" pitchFamily="34" charset="0"/>
                <a:ea typeface="Calibri" panose="020F0502020204030204" pitchFamily="34" charset="0"/>
                <a:cs typeface="Vrinda" panose="020B0502040204020203" pitchFamily="34" charset="0"/>
              </a:rPr>
              <a:t>https://web.archive.org/web/20200630202020/https://www.cia.gov/library/publications/the-world-factbook/rankorder/2228rank.html</a:t>
            </a:r>
            <a:br>
              <a:rPr lang="en-GB" sz="1900" dirty="0">
                <a:effectLst/>
                <a:latin typeface="Calibri" panose="020F0502020204030204" pitchFamily="34" charset="0"/>
                <a:ea typeface="Calibri" panose="020F0502020204030204" pitchFamily="34" charset="0"/>
                <a:cs typeface="Vrinda" panose="020B0502040204020203" pitchFamily="34" charset="0"/>
              </a:rPr>
            </a:br>
            <a:r>
              <a:rPr lang="en-GB" sz="1900" dirty="0">
                <a:effectLst/>
                <a:latin typeface="Calibri" panose="020F0502020204030204" pitchFamily="34" charset="0"/>
                <a:ea typeface="Calibri" panose="020F0502020204030204" pitchFamily="34" charset="0"/>
                <a:cs typeface="Vrinda" panose="020B0502040204020203" pitchFamily="34" charset="0"/>
              </a:rPr>
              <a:t>[Accessed 10 April 2021].</a:t>
            </a:r>
          </a:p>
          <a:p>
            <a:pPr marL="0" indent="0">
              <a:lnSpc>
                <a:spcPct val="120000"/>
              </a:lnSpc>
              <a:spcBef>
                <a:spcPts val="200"/>
              </a:spcBef>
              <a:spcAft>
                <a:spcPts val="200"/>
              </a:spcAft>
              <a:buNone/>
            </a:pPr>
            <a:r>
              <a:rPr lang="en-GB" sz="1900" dirty="0">
                <a:effectLst/>
                <a:latin typeface="Calibri" panose="020F0502020204030204" pitchFamily="34" charset="0"/>
                <a:ea typeface="Calibri" panose="020F0502020204030204" pitchFamily="34" charset="0"/>
                <a:cs typeface="Vrinda" panose="020B0502040204020203" pitchFamily="34" charset="0"/>
              </a:rPr>
              <a:t>Dictionary, O., 2021. </a:t>
            </a:r>
            <a:r>
              <a:rPr lang="en-GB" sz="1900" i="1" dirty="0">
                <a:effectLst/>
                <a:latin typeface="Calibri" panose="020F0502020204030204" pitchFamily="34" charset="0"/>
                <a:ea typeface="Calibri" panose="020F0502020204030204" pitchFamily="34" charset="0"/>
                <a:cs typeface="Vrinda" panose="020B0502040204020203" pitchFamily="34" charset="0"/>
              </a:rPr>
              <a:t>https://www.lexico.com. </a:t>
            </a:r>
            <a:r>
              <a:rPr lang="en-GB" sz="1900" dirty="0">
                <a:effectLst/>
                <a:latin typeface="Calibri" panose="020F0502020204030204" pitchFamily="34" charset="0"/>
                <a:ea typeface="Calibri" panose="020F0502020204030204" pitchFamily="34" charset="0"/>
                <a:cs typeface="Vrinda" panose="020B0502040204020203" pitchFamily="34" charset="0"/>
              </a:rPr>
              <a:t>[Online] </a:t>
            </a:r>
            <a:br>
              <a:rPr lang="en-GB" sz="1900" dirty="0">
                <a:effectLst/>
                <a:latin typeface="Calibri" panose="020F0502020204030204" pitchFamily="34" charset="0"/>
                <a:ea typeface="Calibri" panose="020F0502020204030204" pitchFamily="34" charset="0"/>
                <a:cs typeface="Vrinda" panose="020B0502040204020203" pitchFamily="34" charset="0"/>
              </a:rPr>
            </a:br>
            <a:r>
              <a:rPr lang="en-GB" sz="1900" dirty="0">
                <a:effectLst/>
                <a:latin typeface="Calibri" panose="020F0502020204030204" pitchFamily="34" charset="0"/>
                <a:ea typeface="Calibri" panose="020F0502020204030204" pitchFamily="34" charset="0"/>
                <a:cs typeface="Vrinda" panose="020B0502040204020203" pitchFamily="34" charset="0"/>
              </a:rPr>
              <a:t>Available at: </a:t>
            </a:r>
            <a:r>
              <a:rPr lang="en-GB" sz="1900" u="sng" dirty="0">
                <a:effectLst/>
                <a:latin typeface="Calibri" panose="020F0502020204030204" pitchFamily="34" charset="0"/>
                <a:ea typeface="Calibri" panose="020F0502020204030204" pitchFamily="34" charset="0"/>
                <a:cs typeface="Vrinda" panose="020B0502040204020203" pitchFamily="34" charset="0"/>
              </a:rPr>
              <a:t>https://www.lexico.com/definition/obese</a:t>
            </a:r>
            <a:br>
              <a:rPr lang="en-GB" sz="1900" dirty="0">
                <a:effectLst/>
                <a:latin typeface="Calibri" panose="020F0502020204030204" pitchFamily="34" charset="0"/>
                <a:ea typeface="Calibri" panose="020F0502020204030204" pitchFamily="34" charset="0"/>
                <a:cs typeface="Vrinda" panose="020B0502040204020203" pitchFamily="34" charset="0"/>
              </a:rPr>
            </a:br>
            <a:r>
              <a:rPr lang="en-GB" sz="1900" dirty="0">
                <a:effectLst/>
                <a:latin typeface="Calibri" panose="020F0502020204030204" pitchFamily="34" charset="0"/>
                <a:ea typeface="Calibri" panose="020F0502020204030204" pitchFamily="34" charset="0"/>
                <a:cs typeface="Vrinda" panose="020B0502040204020203" pitchFamily="34" charset="0"/>
              </a:rPr>
              <a:t>[Accessed 27 March 2021].</a:t>
            </a:r>
          </a:p>
          <a:p>
            <a:pPr marL="0" indent="0">
              <a:lnSpc>
                <a:spcPct val="120000"/>
              </a:lnSpc>
              <a:spcBef>
                <a:spcPts val="200"/>
              </a:spcBef>
              <a:spcAft>
                <a:spcPts val="200"/>
              </a:spcAft>
              <a:buNone/>
            </a:pPr>
            <a:r>
              <a:rPr lang="en-GB" sz="1900" dirty="0">
                <a:effectLst/>
                <a:latin typeface="Calibri" panose="020F0502020204030204" pitchFamily="34" charset="0"/>
                <a:ea typeface="Calibri" panose="020F0502020204030204" pitchFamily="34" charset="0"/>
                <a:cs typeface="Vrinda" panose="020B0502040204020203" pitchFamily="34" charset="0"/>
              </a:rPr>
              <a:t>EASO, 2021. </a:t>
            </a:r>
            <a:r>
              <a:rPr lang="en-GB" sz="1900" i="1" dirty="0">
                <a:effectLst/>
                <a:latin typeface="Calibri" panose="020F0502020204030204" pitchFamily="34" charset="0"/>
                <a:ea typeface="Calibri" panose="020F0502020204030204" pitchFamily="34" charset="0"/>
                <a:cs typeface="Vrinda" panose="020B0502040204020203" pitchFamily="34" charset="0"/>
              </a:rPr>
              <a:t>https://easo.org. </a:t>
            </a:r>
            <a:r>
              <a:rPr lang="en-GB" sz="1900" dirty="0">
                <a:effectLst/>
                <a:latin typeface="Calibri" panose="020F0502020204030204" pitchFamily="34" charset="0"/>
                <a:ea typeface="Calibri" panose="020F0502020204030204" pitchFamily="34" charset="0"/>
                <a:cs typeface="Vrinda" panose="020B0502040204020203" pitchFamily="34" charset="0"/>
              </a:rPr>
              <a:t>[Online] </a:t>
            </a:r>
            <a:br>
              <a:rPr lang="en-GB" sz="1900" dirty="0">
                <a:effectLst/>
                <a:latin typeface="Calibri" panose="020F0502020204030204" pitchFamily="34" charset="0"/>
                <a:ea typeface="Calibri" panose="020F0502020204030204" pitchFamily="34" charset="0"/>
                <a:cs typeface="Vrinda" panose="020B0502040204020203" pitchFamily="34" charset="0"/>
              </a:rPr>
            </a:br>
            <a:r>
              <a:rPr lang="en-GB" sz="1900" dirty="0">
                <a:effectLst/>
                <a:latin typeface="Calibri" panose="020F0502020204030204" pitchFamily="34" charset="0"/>
                <a:ea typeface="Calibri" panose="020F0502020204030204" pitchFamily="34" charset="0"/>
                <a:cs typeface="Vrinda" panose="020B0502040204020203" pitchFamily="34" charset="0"/>
              </a:rPr>
              <a:t>Available at: </a:t>
            </a:r>
            <a:r>
              <a:rPr lang="en-GB" sz="1900" u="sng" dirty="0">
                <a:effectLst/>
                <a:latin typeface="Calibri" panose="020F0502020204030204" pitchFamily="34" charset="0"/>
                <a:ea typeface="Calibri" panose="020F0502020204030204" pitchFamily="34" charset="0"/>
                <a:cs typeface="Vrinda" panose="020B0502040204020203" pitchFamily="34" charset="0"/>
              </a:rPr>
              <a:t>https://easo.org/media-portal/statistics/</a:t>
            </a:r>
            <a:br>
              <a:rPr lang="en-GB" sz="1900" dirty="0">
                <a:effectLst/>
                <a:latin typeface="Calibri" panose="020F0502020204030204" pitchFamily="34" charset="0"/>
                <a:ea typeface="Calibri" panose="020F0502020204030204" pitchFamily="34" charset="0"/>
                <a:cs typeface="Vrinda" panose="020B0502040204020203" pitchFamily="34" charset="0"/>
              </a:rPr>
            </a:br>
            <a:r>
              <a:rPr lang="en-GB" sz="1900" dirty="0">
                <a:effectLst/>
                <a:latin typeface="Calibri" panose="020F0502020204030204" pitchFamily="34" charset="0"/>
                <a:ea typeface="Calibri" panose="020F0502020204030204" pitchFamily="34" charset="0"/>
                <a:cs typeface="Vrinda" panose="020B0502040204020203" pitchFamily="34" charset="0"/>
              </a:rPr>
              <a:t>[Accessed 9 April 2021].</a:t>
            </a:r>
          </a:p>
          <a:p>
            <a:pPr marL="0" indent="0">
              <a:lnSpc>
                <a:spcPct val="120000"/>
              </a:lnSpc>
              <a:spcBef>
                <a:spcPts val="200"/>
              </a:spcBef>
              <a:spcAft>
                <a:spcPts val="200"/>
              </a:spcAft>
              <a:buNone/>
            </a:pPr>
            <a:r>
              <a:rPr lang="en-GB" sz="1900" dirty="0">
                <a:effectLst/>
                <a:latin typeface="Calibri" panose="020F0502020204030204" pitchFamily="34" charset="0"/>
                <a:ea typeface="Calibri" panose="020F0502020204030204" pitchFamily="34" charset="0"/>
                <a:cs typeface="Vrinda" panose="020B0502040204020203" pitchFamily="34" charset="0"/>
              </a:rPr>
              <a:t>England, P. H., 2017. </a:t>
            </a:r>
            <a:r>
              <a:rPr lang="en-GB" sz="1900" i="1" dirty="0">
                <a:effectLst/>
                <a:latin typeface="Calibri" panose="020F0502020204030204" pitchFamily="34" charset="0"/>
                <a:ea typeface="Calibri" panose="020F0502020204030204" pitchFamily="34" charset="0"/>
                <a:cs typeface="Vrinda" panose="020B0502040204020203" pitchFamily="34" charset="0"/>
              </a:rPr>
              <a:t>https://www.gov.uk. </a:t>
            </a:r>
            <a:r>
              <a:rPr lang="en-GB" sz="1900" dirty="0">
                <a:effectLst/>
                <a:latin typeface="Calibri" panose="020F0502020204030204" pitchFamily="34" charset="0"/>
                <a:ea typeface="Calibri" panose="020F0502020204030204" pitchFamily="34" charset="0"/>
                <a:cs typeface="Vrinda" panose="020B0502040204020203" pitchFamily="34" charset="0"/>
              </a:rPr>
              <a:t>[Online] </a:t>
            </a:r>
            <a:br>
              <a:rPr lang="en-GB" sz="1900" dirty="0">
                <a:effectLst/>
                <a:latin typeface="Calibri" panose="020F0502020204030204" pitchFamily="34" charset="0"/>
                <a:ea typeface="Calibri" panose="020F0502020204030204" pitchFamily="34" charset="0"/>
                <a:cs typeface="Vrinda" panose="020B0502040204020203" pitchFamily="34" charset="0"/>
              </a:rPr>
            </a:br>
            <a:r>
              <a:rPr lang="en-GB" sz="1900" dirty="0">
                <a:effectLst/>
                <a:latin typeface="Calibri" panose="020F0502020204030204" pitchFamily="34" charset="0"/>
                <a:ea typeface="Calibri" panose="020F0502020204030204" pitchFamily="34" charset="0"/>
                <a:cs typeface="Vrinda" panose="020B0502040204020203" pitchFamily="34" charset="0"/>
              </a:rPr>
              <a:t>Available at: </a:t>
            </a:r>
            <a:r>
              <a:rPr lang="en-GB" sz="1900" u="sng" dirty="0">
                <a:effectLst/>
                <a:latin typeface="Calibri" panose="020F0502020204030204" pitchFamily="34" charset="0"/>
                <a:ea typeface="Calibri" panose="020F0502020204030204" pitchFamily="34" charset="0"/>
                <a:cs typeface="Vrinda" panose="020B0502040204020203" pitchFamily="34" charset="0"/>
              </a:rPr>
              <a:t>https://www.gov.uk/government/publications/health-matters-obesity-and-the-food-environment/health-matters-obesity-and-the-food-environment--2</a:t>
            </a:r>
            <a:br>
              <a:rPr lang="en-GB" sz="1900" dirty="0">
                <a:effectLst/>
                <a:latin typeface="Calibri" panose="020F0502020204030204" pitchFamily="34" charset="0"/>
                <a:ea typeface="Calibri" panose="020F0502020204030204" pitchFamily="34" charset="0"/>
                <a:cs typeface="Vrinda" panose="020B0502040204020203" pitchFamily="34" charset="0"/>
              </a:rPr>
            </a:br>
            <a:r>
              <a:rPr lang="en-GB" sz="1900" dirty="0">
                <a:effectLst/>
                <a:latin typeface="Calibri" panose="020F0502020204030204" pitchFamily="34" charset="0"/>
                <a:ea typeface="Calibri" panose="020F0502020204030204" pitchFamily="34" charset="0"/>
                <a:cs typeface="Vrinda" panose="020B0502040204020203" pitchFamily="34" charset="0"/>
              </a:rPr>
              <a:t>[Accessed 4 April 2021].</a:t>
            </a:r>
          </a:p>
          <a:p>
            <a:pPr marL="0" indent="0">
              <a:buNone/>
            </a:pPr>
            <a:endParaRPr lang="en-GB" dirty="0"/>
          </a:p>
        </p:txBody>
      </p:sp>
    </p:spTree>
    <p:extLst>
      <p:ext uri="{BB962C8B-B14F-4D97-AF65-F5344CB8AC3E}">
        <p14:creationId xmlns:p14="http://schemas.microsoft.com/office/powerpoint/2010/main" val="29113965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776C1-4A8E-4BF1-A836-064220867ECA}"/>
              </a:ext>
            </a:extLst>
          </p:cNvPr>
          <p:cNvSpPr>
            <a:spLocks noGrp="1"/>
          </p:cNvSpPr>
          <p:nvPr>
            <p:ph type="title"/>
          </p:nvPr>
        </p:nvSpPr>
        <p:spPr>
          <a:xfrm>
            <a:off x="838200" y="365125"/>
            <a:ext cx="10515600" cy="530421"/>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9469AABE-D40E-4CA1-9C94-FED8E472F603}"/>
              </a:ext>
            </a:extLst>
          </p:cNvPr>
          <p:cNvSpPr>
            <a:spLocks noGrp="1"/>
          </p:cNvSpPr>
          <p:nvPr>
            <p:ph idx="1"/>
          </p:nvPr>
        </p:nvSpPr>
        <p:spPr>
          <a:xfrm>
            <a:off x="838200" y="1178351"/>
            <a:ext cx="10515600" cy="4998612"/>
          </a:xfrm>
        </p:spPr>
        <p:txBody>
          <a:bodyPr>
            <a:normAutofit fontScale="92500" lnSpcReduction="20000"/>
          </a:bodyPr>
          <a:lstStyle/>
          <a:p>
            <a:pPr marL="0" indent="0">
              <a:lnSpc>
                <a:spcPct val="120000"/>
              </a:lnSpc>
              <a:spcBef>
                <a:spcPts val="20"/>
              </a:spcBef>
              <a:spcAft>
                <a:spcPts val="20"/>
              </a:spcAft>
              <a:buNone/>
            </a:pPr>
            <a:r>
              <a:rPr lang="en-GB" sz="1800" dirty="0">
                <a:effectLst/>
                <a:latin typeface="Calibri" panose="020F0502020204030204" pitchFamily="34" charset="0"/>
                <a:ea typeface="Calibri" panose="020F0502020204030204" pitchFamily="34" charset="0"/>
                <a:cs typeface="Vrinda" panose="020B0502040204020203" pitchFamily="34" charset="0"/>
              </a:rPr>
              <a:t>England, P. H., 2021. </a:t>
            </a:r>
            <a:r>
              <a:rPr lang="en-GB" sz="1800" i="1" dirty="0">
                <a:effectLst/>
                <a:latin typeface="Calibri" panose="020F0502020204030204" pitchFamily="34" charset="0"/>
                <a:ea typeface="Calibri" panose="020F0502020204030204" pitchFamily="34" charset="0"/>
                <a:cs typeface="Vrinda" panose="020B0502040204020203" pitchFamily="34" charset="0"/>
              </a:rPr>
              <a:t>https://fingertips.phe.org.uk. </a:t>
            </a:r>
            <a:r>
              <a:rPr lang="en-GB" sz="1800" dirty="0">
                <a:effectLst/>
                <a:latin typeface="Calibri" panose="020F0502020204030204" pitchFamily="34" charset="0"/>
                <a:ea typeface="Calibri" panose="020F0502020204030204" pitchFamily="34" charset="0"/>
                <a:cs typeface="Vrinda" panose="020B0502040204020203" pitchFamily="34" charset="0"/>
              </a:rPr>
              <a:t>[Online] </a:t>
            </a:r>
            <a:br>
              <a:rPr lang="en-GB" sz="1800" dirty="0">
                <a:effectLst/>
                <a:latin typeface="Calibri" panose="020F0502020204030204" pitchFamily="34" charset="0"/>
                <a:ea typeface="Calibri" panose="020F0502020204030204" pitchFamily="34" charset="0"/>
                <a:cs typeface="Vrinda" panose="020B0502040204020203" pitchFamily="34" charset="0"/>
              </a:rPr>
            </a:br>
            <a:r>
              <a:rPr lang="en-GB" sz="1800" dirty="0">
                <a:effectLst/>
                <a:latin typeface="Calibri" panose="020F0502020204030204" pitchFamily="34" charset="0"/>
                <a:ea typeface="Calibri" panose="020F0502020204030204" pitchFamily="34" charset="0"/>
                <a:cs typeface="Vrinda" panose="020B0502040204020203" pitchFamily="34" charset="0"/>
              </a:rPr>
              <a:t>Available at: </a:t>
            </a:r>
            <a:r>
              <a:rPr lang="en-GB" sz="1800" u="sng" dirty="0">
                <a:effectLst/>
                <a:latin typeface="Calibri" panose="020F0502020204030204" pitchFamily="34" charset="0"/>
                <a:ea typeface="Calibri" panose="020F0502020204030204" pitchFamily="34" charset="0"/>
                <a:cs typeface="Vrinda" panose="020B0502040204020203" pitchFamily="34" charset="0"/>
              </a:rPr>
              <a:t>https://fingertips.phe.org.uk/profile/national-child-measurement-programme</a:t>
            </a:r>
            <a:br>
              <a:rPr lang="en-GB" sz="1800" dirty="0">
                <a:effectLst/>
                <a:latin typeface="Calibri" panose="020F0502020204030204" pitchFamily="34" charset="0"/>
                <a:ea typeface="Calibri" panose="020F0502020204030204" pitchFamily="34" charset="0"/>
                <a:cs typeface="Vrinda" panose="020B0502040204020203" pitchFamily="34" charset="0"/>
              </a:rPr>
            </a:br>
            <a:r>
              <a:rPr lang="en-GB" sz="1800" dirty="0">
                <a:effectLst/>
                <a:latin typeface="Calibri" panose="020F0502020204030204" pitchFamily="34" charset="0"/>
                <a:ea typeface="Calibri" panose="020F0502020204030204" pitchFamily="34" charset="0"/>
                <a:cs typeface="Vrinda" panose="020B0502040204020203" pitchFamily="34" charset="0"/>
              </a:rPr>
              <a:t>[Accessed 7 April 2021].</a:t>
            </a:r>
          </a:p>
          <a:p>
            <a:pPr marL="0" indent="0">
              <a:lnSpc>
                <a:spcPct val="120000"/>
              </a:lnSpc>
              <a:spcBef>
                <a:spcPts val="20"/>
              </a:spcBef>
              <a:spcAft>
                <a:spcPts val="20"/>
              </a:spcAft>
              <a:buNone/>
            </a:pPr>
            <a:r>
              <a:rPr lang="en-GB" sz="1800" dirty="0">
                <a:effectLst/>
                <a:latin typeface="Calibri" panose="020F0502020204030204" pitchFamily="34" charset="0"/>
                <a:ea typeface="Calibri" panose="020F0502020204030204" pitchFamily="34" charset="0"/>
                <a:cs typeface="Vrinda" panose="020B0502040204020203" pitchFamily="34" charset="0"/>
              </a:rPr>
              <a:t>England, P. H., 2021. </a:t>
            </a:r>
            <a:r>
              <a:rPr lang="en-GB" sz="1800" i="1" dirty="0">
                <a:effectLst/>
                <a:latin typeface="Calibri" panose="020F0502020204030204" pitchFamily="34" charset="0"/>
                <a:ea typeface="Calibri" panose="020F0502020204030204" pitchFamily="34" charset="0"/>
                <a:cs typeface="Vrinda" panose="020B0502040204020203" pitchFamily="34" charset="0"/>
              </a:rPr>
              <a:t>https://www.gov.uk. </a:t>
            </a:r>
            <a:r>
              <a:rPr lang="en-GB" sz="1800" dirty="0">
                <a:effectLst/>
                <a:latin typeface="Calibri" panose="020F0502020204030204" pitchFamily="34" charset="0"/>
                <a:ea typeface="Calibri" panose="020F0502020204030204" pitchFamily="34" charset="0"/>
                <a:cs typeface="Vrinda" panose="020B0502040204020203" pitchFamily="34" charset="0"/>
              </a:rPr>
              <a:t>[Online] </a:t>
            </a:r>
            <a:br>
              <a:rPr lang="en-GB" sz="1800" dirty="0">
                <a:effectLst/>
                <a:latin typeface="Calibri" panose="020F0502020204030204" pitchFamily="34" charset="0"/>
                <a:ea typeface="Calibri" panose="020F0502020204030204" pitchFamily="34" charset="0"/>
                <a:cs typeface="Vrinda" panose="020B0502040204020203" pitchFamily="34" charset="0"/>
              </a:rPr>
            </a:br>
            <a:r>
              <a:rPr lang="en-GB" sz="1800" dirty="0">
                <a:effectLst/>
                <a:latin typeface="Calibri" panose="020F0502020204030204" pitchFamily="34" charset="0"/>
                <a:ea typeface="Calibri" panose="020F0502020204030204" pitchFamily="34" charset="0"/>
                <a:cs typeface="Vrinda" panose="020B0502040204020203" pitchFamily="34" charset="0"/>
              </a:rPr>
              <a:t>Available at: </a:t>
            </a:r>
            <a:r>
              <a:rPr lang="en-GB" sz="1800" u="sng" dirty="0">
                <a:effectLst/>
                <a:latin typeface="Calibri" panose="020F0502020204030204" pitchFamily="34" charset="0"/>
                <a:ea typeface="Calibri" panose="020F0502020204030204" pitchFamily="34" charset="0"/>
                <a:cs typeface="Vrinda" panose="020B0502040204020203" pitchFamily="34" charset="0"/>
              </a:rPr>
              <a:t>https://www.gov.uk/government/publications/childhood-obesity-applying-all-our-health/childhood-obesity-applying-all-our-health</a:t>
            </a:r>
            <a:br>
              <a:rPr lang="en-GB" sz="1800" dirty="0">
                <a:effectLst/>
                <a:latin typeface="Calibri" panose="020F0502020204030204" pitchFamily="34" charset="0"/>
                <a:ea typeface="Calibri" panose="020F0502020204030204" pitchFamily="34" charset="0"/>
                <a:cs typeface="Vrinda" panose="020B0502040204020203" pitchFamily="34" charset="0"/>
              </a:rPr>
            </a:br>
            <a:r>
              <a:rPr lang="en-GB" sz="1800" dirty="0">
                <a:effectLst/>
                <a:latin typeface="Calibri" panose="020F0502020204030204" pitchFamily="34" charset="0"/>
                <a:ea typeface="Calibri" panose="020F0502020204030204" pitchFamily="34" charset="0"/>
                <a:cs typeface="Vrinda" panose="020B0502040204020203" pitchFamily="34" charset="0"/>
              </a:rPr>
              <a:t>[Accessed 5 April 2021].</a:t>
            </a:r>
          </a:p>
          <a:p>
            <a:pPr marL="0" indent="0">
              <a:lnSpc>
                <a:spcPct val="120000"/>
              </a:lnSpc>
              <a:spcBef>
                <a:spcPts val="20"/>
              </a:spcBef>
              <a:spcAft>
                <a:spcPts val="20"/>
              </a:spcAft>
              <a:buNone/>
            </a:pPr>
            <a:r>
              <a:rPr lang="en-GB" sz="1800" dirty="0">
                <a:effectLst/>
                <a:latin typeface="Calibri" panose="020F0502020204030204" pitchFamily="34" charset="0"/>
                <a:ea typeface="Calibri" panose="020F0502020204030204" pitchFamily="34" charset="0"/>
                <a:cs typeface="Vrinda" panose="020B0502040204020203" pitchFamily="34" charset="0"/>
              </a:rPr>
              <a:t>Federation, W. O., 2020. </a:t>
            </a:r>
            <a:r>
              <a:rPr lang="en-GB" sz="1800" i="1" dirty="0">
                <a:effectLst/>
                <a:latin typeface="Calibri" panose="020F0502020204030204" pitchFamily="34" charset="0"/>
                <a:ea typeface="Calibri" panose="020F0502020204030204" pitchFamily="34" charset="0"/>
                <a:cs typeface="Vrinda" panose="020B0502040204020203" pitchFamily="34" charset="0"/>
              </a:rPr>
              <a:t>https://www.worldobesity.org. </a:t>
            </a:r>
            <a:r>
              <a:rPr lang="en-GB" sz="1800" dirty="0">
                <a:effectLst/>
                <a:latin typeface="Calibri" panose="020F0502020204030204" pitchFamily="34" charset="0"/>
                <a:ea typeface="Calibri" panose="020F0502020204030204" pitchFamily="34" charset="0"/>
                <a:cs typeface="Vrinda" panose="020B0502040204020203" pitchFamily="34" charset="0"/>
              </a:rPr>
              <a:t>[Online] </a:t>
            </a:r>
            <a:br>
              <a:rPr lang="en-GB" sz="1800" dirty="0">
                <a:effectLst/>
                <a:latin typeface="Calibri" panose="020F0502020204030204" pitchFamily="34" charset="0"/>
                <a:ea typeface="Calibri" panose="020F0502020204030204" pitchFamily="34" charset="0"/>
                <a:cs typeface="Vrinda" panose="020B0502040204020203" pitchFamily="34" charset="0"/>
              </a:rPr>
            </a:br>
            <a:r>
              <a:rPr lang="en-GB" sz="1800" dirty="0">
                <a:effectLst/>
                <a:latin typeface="Calibri" panose="020F0502020204030204" pitchFamily="34" charset="0"/>
                <a:ea typeface="Calibri" panose="020F0502020204030204" pitchFamily="34" charset="0"/>
                <a:cs typeface="Vrinda" panose="020B0502040204020203" pitchFamily="34" charset="0"/>
              </a:rPr>
              <a:t>Available at: </a:t>
            </a:r>
            <a:r>
              <a:rPr lang="en-GB" sz="1800" u="sng" dirty="0">
                <a:effectLst/>
                <a:latin typeface="Calibri" panose="020F0502020204030204" pitchFamily="34" charset="0"/>
                <a:ea typeface="Calibri" panose="020F0502020204030204" pitchFamily="34" charset="0"/>
                <a:cs typeface="Vrinda" panose="020B0502040204020203" pitchFamily="34" charset="0"/>
              </a:rPr>
              <a:t>https://www.worldobesity.org/news/world-obesity-day-all-countries-significantly-off-track-to-meet-2025-who-targets-on-obesity</a:t>
            </a:r>
            <a:br>
              <a:rPr lang="en-GB" sz="1800" dirty="0">
                <a:effectLst/>
                <a:latin typeface="Calibri" panose="020F0502020204030204" pitchFamily="34" charset="0"/>
                <a:ea typeface="Calibri" panose="020F0502020204030204" pitchFamily="34" charset="0"/>
                <a:cs typeface="Vrinda" panose="020B0502040204020203" pitchFamily="34" charset="0"/>
              </a:rPr>
            </a:br>
            <a:r>
              <a:rPr lang="en-GB" sz="1800" dirty="0">
                <a:effectLst/>
                <a:latin typeface="Calibri" panose="020F0502020204030204" pitchFamily="34" charset="0"/>
                <a:ea typeface="Calibri" panose="020F0502020204030204" pitchFamily="34" charset="0"/>
                <a:cs typeface="Vrinda" panose="020B0502040204020203" pitchFamily="34" charset="0"/>
              </a:rPr>
              <a:t>[Accessed 5 April 2021].</a:t>
            </a:r>
          </a:p>
          <a:p>
            <a:pPr marL="0" indent="0">
              <a:lnSpc>
                <a:spcPct val="120000"/>
              </a:lnSpc>
              <a:spcBef>
                <a:spcPts val="20"/>
              </a:spcBef>
              <a:spcAft>
                <a:spcPts val="20"/>
              </a:spcAft>
              <a:buNone/>
            </a:pPr>
            <a:r>
              <a:rPr lang="en-GB" sz="1800" dirty="0">
                <a:effectLst/>
                <a:latin typeface="Calibri" panose="020F0502020204030204" pitchFamily="34" charset="0"/>
                <a:ea typeface="Calibri" panose="020F0502020204030204" pitchFamily="34" charset="0"/>
                <a:cs typeface="Vrinda" panose="020B0502040204020203" pitchFamily="34" charset="0"/>
              </a:rPr>
              <a:t>Haslam, D. D. W. &amp; James, P. W. P. T., 2005. Obesity. </a:t>
            </a:r>
            <a:r>
              <a:rPr lang="en-GB" sz="1800" i="1" dirty="0">
                <a:effectLst/>
                <a:latin typeface="Calibri" panose="020F0502020204030204" pitchFamily="34" charset="0"/>
                <a:ea typeface="Calibri" panose="020F0502020204030204" pitchFamily="34" charset="0"/>
                <a:cs typeface="Vrinda" panose="020B0502040204020203" pitchFamily="34" charset="0"/>
              </a:rPr>
              <a:t>The Lancet, </a:t>
            </a:r>
            <a:r>
              <a:rPr lang="en-GB" sz="1800" dirty="0">
                <a:effectLst/>
                <a:latin typeface="Calibri" panose="020F0502020204030204" pitchFamily="34" charset="0"/>
                <a:ea typeface="Calibri" panose="020F0502020204030204" pitchFamily="34" charset="0"/>
                <a:cs typeface="Vrinda" panose="020B0502040204020203" pitchFamily="34" charset="0"/>
              </a:rPr>
              <a:t>366(9492), pp. 1197-1209.</a:t>
            </a:r>
          </a:p>
          <a:p>
            <a:pPr marL="0" indent="0">
              <a:lnSpc>
                <a:spcPct val="120000"/>
              </a:lnSpc>
              <a:spcBef>
                <a:spcPts val="20"/>
              </a:spcBef>
              <a:spcAft>
                <a:spcPts val="20"/>
              </a:spcAft>
              <a:buNone/>
            </a:pPr>
            <a:r>
              <a:rPr lang="en-GB" sz="1800" dirty="0">
                <a:effectLst/>
                <a:latin typeface="Calibri" panose="020F0502020204030204" pitchFamily="34" charset="0"/>
                <a:ea typeface="Calibri" panose="020F0502020204030204" pitchFamily="34" charset="0"/>
                <a:cs typeface="Vrinda" panose="020B0502040204020203" pitchFamily="34" charset="0"/>
              </a:rPr>
              <a:t>Health, H. S. o. P., 2021. </a:t>
            </a:r>
            <a:r>
              <a:rPr lang="en-GB" sz="1800" i="1" dirty="0">
                <a:effectLst/>
                <a:latin typeface="Calibri" panose="020F0502020204030204" pitchFamily="34" charset="0"/>
                <a:ea typeface="Calibri" panose="020F0502020204030204" pitchFamily="34" charset="0"/>
                <a:cs typeface="Vrinda" panose="020B0502040204020203" pitchFamily="34" charset="0"/>
              </a:rPr>
              <a:t>https://www.hsph.harvard.edu. </a:t>
            </a:r>
            <a:r>
              <a:rPr lang="en-GB" sz="1800" dirty="0">
                <a:effectLst/>
                <a:latin typeface="Calibri" panose="020F0502020204030204" pitchFamily="34" charset="0"/>
                <a:ea typeface="Calibri" panose="020F0502020204030204" pitchFamily="34" charset="0"/>
                <a:cs typeface="Vrinda" panose="020B0502040204020203" pitchFamily="34" charset="0"/>
              </a:rPr>
              <a:t>[Online] </a:t>
            </a:r>
            <a:br>
              <a:rPr lang="en-GB" sz="1800" dirty="0">
                <a:effectLst/>
                <a:latin typeface="Calibri" panose="020F0502020204030204" pitchFamily="34" charset="0"/>
                <a:ea typeface="Calibri" panose="020F0502020204030204" pitchFamily="34" charset="0"/>
                <a:cs typeface="Vrinda" panose="020B0502040204020203" pitchFamily="34" charset="0"/>
              </a:rPr>
            </a:br>
            <a:r>
              <a:rPr lang="en-GB" sz="1800" dirty="0">
                <a:effectLst/>
                <a:latin typeface="Calibri" panose="020F0502020204030204" pitchFamily="34" charset="0"/>
                <a:ea typeface="Calibri" panose="020F0502020204030204" pitchFamily="34" charset="0"/>
                <a:cs typeface="Vrinda" panose="020B0502040204020203" pitchFamily="34" charset="0"/>
              </a:rPr>
              <a:t>Available at: </a:t>
            </a:r>
            <a:r>
              <a:rPr lang="en-GB" sz="1800" u="sng" dirty="0">
                <a:effectLst/>
                <a:latin typeface="Calibri" panose="020F0502020204030204" pitchFamily="34" charset="0"/>
                <a:ea typeface="Calibri" panose="020F0502020204030204" pitchFamily="34" charset="0"/>
                <a:cs typeface="Vrinda" panose="020B0502040204020203" pitchFamily="34" charset="0"/>
              </a:rPr>
              <a:t>https://www.hsph.harvard.edu/obesity-prevention-source/obesity-trends/</a:t>
            </a:r>
            <a:br>
              <a:rPr lang="en-GB" sz="1800" dirty="0">
                <a:effectLst/>
                <a:latin typeface="Calibri" panose="020F0502020204030204" pitchFamily="34" charset="0"/>
                <a:ea typeface="Calibri" panose="020F0502020204030204" pitchFamily="34" charset="0"/>
                <a:cs typeface="Vrinda" panose="020B0502040204020203" pitchFamily="34" charset="0"/>
              </a:rPr>
            </a:br>
            <a:r>
              <a:rPr lang="en-GB" sz="1800" dirty="0">
                <a:effectLst/>
                <a:latin typeface="Calibri" panose="020F0502020204030204" pitchFamily="34" charset="0"/>
                <a:ea typeface="Calibri" panose="020F0502020204030204" pitchFamily="34" charset="0"/>
                <a:cs typeface="Vrinda" panose="020B0502040204020203" pitchFamily="34" charset="0"/>
              </a:rPr>
              <a:t>[Accessed 8 April 2021].</a:t>
            </a:r>
          </a:p>
          <a:p>
            <a:pPr marL="0" indent="0">
              <a:lnSpc>
                <a:spcPct val="120000"/>
              </a:lnSpc>
              <a:spcBef>
                <a:spcPts val="20"/>
              </a:spcBef>
              <a:spcAft>
                <a:spcPts val="20"/>
              </a:spcAft>
              <a:buNone/>
            </a:pPr>
            <a:r>
              <a:rPr lang="en-GB" sz="1800" dirty="0">
                <a:effectLst/>
                <a:latin typeface="Calibri" panose="020F0502020204030204" pitchFamily="34" charset="0"/>
                <a:ea typeface="Calibri" panose="020F0502020204030204" pitchFamily="34" charset="0"/>
                <a:cs typeface="Vrinda" panose="020B0502040204020203" pitchFamily="34" charset="0"/>
              </a:rPr>
              <a:t>Holland, K., 2020. </a:t>
            </a:r>
            <a:r>
              <a:rPr lang="en-GB" sz="1800" i="1" dirty="0">
                <a:effectLst/>
                <a:latin typeface="Calibri" panose="020F0502020204030204" pitchFamily="34" charset="0"/>
                <a:ea typeface="Calibri" panose="020F0502020204030204" pitchFamily="34" charset="0"/>
                <a:cs typeface="Vrinda" panose="020B0502040204020203" pitchFamily="34" charset="0"/>
              </a:rPr>
              <a:t>https://www.healthline.com. </a:t>
            </a:r>
            <a:r>
              <a:rPr lang="en-GB" sz="1800" dirty="0">
                <a:effectLst/>
                <a:latin typeface="Calibri" panose="020F0502020204030204" pitchFamily="34" charset="0"/>
                <a:ea typeface="Calibri" panose="020F0502020204030204" pitchFamily="34" charset="0"/>
                <a:cs typeface="Vrinda" panose="020B0502040204020203" pitchFamily="34" charset="0"/>
              </a:rPr>
              <a:t>[Online] </a:t>
            </a:r>
            <a:br>
              <a:rPr lang="en-GB" sz="1800" dirty="0">
                <a:effectLst/>
                <a:latin typeface="Calibri" panose="020F0502020204030204" pitchFamily="34" charset="0"/>
                <a:ea typeface="Calibri" panose="020F0502020204030204" pitchFamily="34" charset="0"/>
                <a:cs typeface="Vrinda" panose="020B0502040204020203" pitchFamily="34" charset="0"/>
              </a:rPr>
            </a:br>
            <a:r>
              <a:rPr lang="en-GB" sz="1800" dirty="0">
                <a:effectLst/>
                <a:latin typeface="Calibri" panose="020F0502020204030204" pitchFamily="34" charset="0"/>
                <a:ea typeface="Calibri" panose="020F0502020204030204" pitchFamily="34" charset="0"/>
                <a:cs typeface="Vrinda" panose="020B0502040204020203" pitchFamily="34" charset="0"/>
              </a:rPr>
              <a:t>Available at: </a:t>
            </a:r>
            <a:r>
              <a:rPr lang="en-GB" sz="1800" u="sng" dirty="0">
                <a:effectLst/>
                <a:latin typeface="Calibri" panose="020F0502020204030204" pitchFamily="34" charset="0"/>
                <a:ea typeface="Calibri" panose="020F0502020204030204" pitchFamily="34" charset="0"/>
                <a:cs typeface="Vrinda" panose="020B0502040204020203" pitchFamily="34" charset="0"/>
              </a:rPr>
              <a:t>https://www.healthline.com/health/obesity-facts#9.-Obesity-is-most-common-in-middle-age.</a:t>
            </a:r>
            <a:br>
              <a:rPr lang="en-GB" sz="1800" dirty="0">
                <a:effectLst/>
                <a:latin typeface="Calibri" panose="020F0502020204030204" pitchFamily="34" charset="0"/>
                <a:ea typeface="Calibri" panose="020F0502020204030204" pitchFamily="34" charset="0"/>
                <a:cs typeface="Vrinda" panose="020B0502040204020203" pitchFamily="34" charset="0"/>
              </a:rPr>
            </a:br>
            <a:r>
              <a:rPr lang="en-GB" sz="1800" dirty="0">
                <a:effectLst/>
                <a:latin typeface="Calibri" panose="020F0502020204030204" pitchFamily="34" charset="0"/>
                <a:ea typeface="Calibri" panose="020F0502020204030204" pitchFamily="34" charset="0"/>
                <a:cs typeface="Vrinda" panose="020B0502040204020203" pitchFamily="34" charset="0"/>
              </a:rPr>
              <a:t>[Accessed 4 April 2021].</a:t>
            </a:r>
          </a:p>
          <a:p>
            <a:pPr marL="0" indent="0">
              <a:buNone/>
            </a:pPr>
            <a:endParaRPr lang="en-GB" dirty="0"/>
          </a:p>
        </p:txBody>
      </p:sp>
    </p:spTree>
    <p:extLst>
      <p:ext uri="{BB962C8B-B14F-4D97-AF65-F5344CB8AC3E}">
        <p14:creationId xmlns:p14="http://schemas.microsoft.com/office/powerpoint/2010/main" val="29421424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37657D-625C-47A3-94B5-EB3E81EA51E2}"/>
              </a:ext>
            </a:extLst>
          </p:cNvPr>
          <p:cNvSpPr>
            <a:spLocks noGrp="1"/>
          </p:cNvSpPr>
          <p:nvPr>
            <p:ph type="title"/>
          </p:nvPr>
        </p:nvSpPr>
        <p:spPr>
          <a:xfrm>
            <a:off x="838200" y="365126"/>
            <a:ext cx="10515600" cy="605836"/>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9EE517BC-9189-47B7-A8D3-C95C1FE202F0}"/>
              </a:ext>
            </a:extLst>
          </p:cNvPr>
          <p:cNvSpPr>
            <a:spLocks noGrp="1"/>
          </p:cNvSpPr>
          <p:nvPr>
            <p:ph idx="1"/>
          </p:nvPr>
        </p:nvSpPr>
        <p:spPr>
          <a:xfrm>
            <a:off x="838200" y="1244338"/>
            <a:ext cx="10515600" cy="4932625"/>
          </a:xfrm>
        </p:spPr>
        <p:txBody>
          <a:bodyPr>
            <a:normAutofit fontScale="85000" lnSpcReduction="20000"/>
          </a:bodyPr>
          <a:lstStyle/>
          <a:p>
            <a:pPr marL="0" indent="0">
              <a:lnSpc>
                <a:spcPct val="120000"/>
              </a:lnSpc>
              <a:spcBef>
                <a:spcPts val="20"/>
              </a:spcBef>
              <a:spcAft>
                <a:spcPts val="20"/>
              </a:spcAft>
              <a:buNone/>
            </a:pPr>
            <a:r>
              <a:rPr lang="en-GB" sz="1800" dirty="0">
                <a:effectLst/>
                <a:latin typeface="Calibri" panose="020F0502020204030204" pitchFamily="34" charset="0"/>
                <a:ea typeface="Calibri" panose="020F0502020204030204" pitchFamily="34" charset="0"/>
                <a:cs typeface="Vrinda" panose="020B0502040204020203" pitchFamily="34" charset="0"/>
              </a:rPr>
              <a:t>Jeroen </a:t>
            </a:r>
            <a:r>
              <a:rPr lang="en-GB" sz="1800" dirty="0" err="1">
                <a:effectLst/>
                <a:latin typeface="Calibri" panose="020F0502020204030204" pitchFamily="34" charset="0"/>
                <a:ea typeface="Calibri" panose="020F0502020204030204" pitchFamily="34" charset="0"/>
                <a:cs typeface="Vrinda" panose="020B0502040204020203" pitchFamily="34" charset="0"/>
              </a:rPr>
              <a:t>Lakerveld</a:t>
            </a:r>
            <a:r>
              <a:rPr lang="en-GB" sz="1800" dirty="0">
                <a:effectLst/>
                <a:latin typeface="Calibri" panose="020F0502020204030204" pitchFamily="34" charset="0"/>
                <a:ea typeface="Calibri" panose="020F0502020204030204" pitchFamily="34" charset="0"/>
                <a:cs typeface="Vrinda" panose="020B0502040204020203" pitchFamily="34" charset="0"/>
              </a:rPr>
              <a:t>, C. W. e. a., 2020. Advancing the evidence base for public policies impacting on dietary behaviour.. </a:t>
            </a:r>
            <a:r>
              <a:rPr lang="en-GB" sz="1800" i="1" dirty="0">
                <a:effectLst/>
                <a:latin typeface="Calibri" panose="020F0502020204030204" pitchFamily="34" charset="0"/>
                <a:ea typeface="Calibri" panose="020F0502020204030204" pitchFamily="34" charset="0"/>
                <a:cs typeface="Vrinda" panose="020B0502040204020203" pitchFamily="34" charset="0"/>
              </a:rPr>
              <a:t>Food Policy, </a:t>
            </a:r>
            <a:r>
              <a:rPr lang="en-GB" sz="1800" dirty="0">
                <a:effectLst/>
                <a:latin typeface="Calibri" panose="020F0502020204030204" pitchFamily="34" charset="0"/>
                <a:ea typeface="Calibri" panose="020F0502020204030204" pitchFamily="34" charset="0"/>
                <a:cs typeface="Vrinda" panose="020B0502040204020203" pitchFamily="34" charset="0"/>
              </a:rPr>
              <a:t>October.96(2020).</a:t>
            </a:r>
          </a:p>
          <a:p>
            <a:pPr marL="0" indent="0">
              <a:lnSpc>
                <a:spcPct val="120000"/>
              </a:lnSpc>
              <a:spcBef>
                <a:spcPts val="20"/>
              </a:spcBef>
              <a:spcAft>
                <a:spcPts val="20"/>
              </a:spcAft>
              <a:buNone/>
            </a:pPr>
            <a:r>
              <a:rPr lang="en-GB" sz="1800" dirty="0" err="1">
                <a:effectLst/>
                <a:latin typeface="Calibri" panose="020F0502020204030204" pitchFamily="34" charset="0"/>
                <a:ea typeface="Calibri" panose="020F0502020204030204" pitchFamily="34" charset="0"/>
                <a:cs typeface="Vrinda" panose="020B0502040204020203" pitchFamily="34" charset="0"/>
              </a:rPr>
              <a:t>Jojn</a:t>
            </a:r>
            <a:r>
              <a:rPr lang="en-GB" sz="1800" dirty="0">
                <a:effectLst/>
                <a:latin typeface="Calibri" panose="020F0502020204030204" pitchFamily="34" charset="0"/>
                <a:ea typeface="Calibri" panose="020F0502020204030204" pitchFamily="34" charset="0"/>
                <a:cs typeface="Vrinda" panose="020B0502040204020203" pitchFamily="34" charset="0"/>
              </a:rPr>
              <a:t> Coggon, J. A., 2020. Let them choose not to eat cake, Public Health Ethics: Effectiveness and equity in </a:t>
            </a:r>
            <a:r>
              <a:rPr lang="en-GB" sz="1800" dirty="0" err="1">
                <a:effectLst/>
                <a:latin typeface="Calibri" panose="020F0502020204030204" pitchFamily="34" charset="0"/>
                <a:ea typeface="Calibri" panose="020F0502020204030204" pitchFamily="34" charset="0"/>
                <a:cs typeface="Vrinda" panose="020B0502040204020203" pitchFamily="34" charset="0"/>
              </a:rPr>
              <a:t>gorvernment</a:t>
            </a:r>
            <a:r>
              <a:rPr lang="en-GB" sz="1800" dirty="0">
                <a:effectLst/>
                <a:latin typeface="Calibri" panose="020F0502020204030204" pitchFamily="34" charset="0"/>
                <a:ea typeface="Calibri" panose="020F0502020204030204" pitchFamily="34" charset="0"/>
                <a:cs typeface="Vrinda" panose="020B0502040204020203" pitchFamily="34" charset="0"/>
              </a:rPr>
              <a:t> obesity </a:t>
            </a:r>
            <a:r>
              <a:rPr lang="en-GB" sz="1800" dirty="0" err="1">
                <a:effectLst/>
                <a:latin typeface="Calibri" panose="020F0502020204030204" pitchFamily="34" charset="0"/>
                <a:ea typeface="Calibri" panose="020F0502020204030204" pitchFamily="34" charset="0"/>
                <a:cs typeface="Vrinda" panose="020B0502040204020203" pitchFamily="34" charset="0"/>
              </a:rPr>
              <a:t>strtegy</a:t>
            </a:r>
            <a:r>
              <a:rPr lang="en-GB" sz="1800" dirty="0">
                <a:effectLst/>
                <a:latin typeface="Calibri" panose="020F0502020204030204" pitchFamily="34" charset="0"/>
                <a:ea typeface="Calibri" panose="020F0502020204030204" pitchFamily="34" charset="0"/>
                <a:cs typeface="Vrinda" panose="020B0502040204020203" pitchFamily="34" charset="0"/>
              </a:rPr>
              <a:t>.. </a:t>
            </a:r>
            <a:r>
              <a:rPr lang="en-GB" sz="1800" i="1" dirty="0">
                <a:effectLst/>
                <a:latin typeface="Calibri" panose="020F0502020204030204" pitchFamily="34" charset="0"/>
                <a:ea typeface="Calibri" panose="020F0502020204030204" pitchFamily="34" charset="0"/>
                <a:cs typeface="Vrinda" panose="020B0502040204020203" pitchFamily="34" charset="0"/>
              </a:rPr>
              <a:t>Future Healthcare Journal, </a:t>
            </a:r>
            <a:r>
              <a:rPr lang="en-GB" sz="1800" dirty="0">
                <a:effectLst/>
                <a:latin typeface="Calibri" panose="020F0502020204030204" pitchFamily="34" charset="0"/>
                <a:ea typeface="Calibri" panose="020F0502020204030204" pitchFamily="34" charset="0"/>
                <a:cs typeface="Vrinda" panose="020B0502040204020203" pitchFamily="34" charset="0"/>
              </a:rPr>
              <a:t>8, Volume 1, pp. 49-52.</a:t>
            </a:r>
          </a:p>
          <a:p>
            <a:pPr marL="0" indent="0">
              <a:lnSpc>
                <a:spcPct val="120000"/>
              </a:lnSpc>
              <a:spcBef>
                <a:spcPts val="20"/>
              </a:spcBef>
              <a:spcAft>
                <a:spcPts val="20"/>
              </a:spcAft>
              <a:buNone/>
            </a:pPr>
            <a:r>
              <a:rPr lang="en-GB" sz="1800" dirty="0" err="1">
                <a:effectLst/>
                <a:latin typeface="Calibri" panose="020F0502020204030204" pitchFamily="34" charset="0"/>
                <a:ea typeface="Calibri" panose="020F0502020204030204" pitchFamily="34" charset="0"/>
                <a:cs typeface="Vrinda" panose="020B0502040204020203" pitchFamily="34" charset="0"/>
              </a:rPr>
              <a:t>Keaver</a:t>
            </a:r>
            <a:r>
              <a:rPr lang="en-GB" sz="1800" dirty="0">
                <a:effectLst/>
                <a:latin typeface="Calibri" panose="020F0502020204030204" pitchFamily="34" charset="0"/>
                <a:ea typeface="Calibri" panose="020F0502020204030204" pitchFamily="34" charset="0"/>
                <a:cs typeface="Vrinda" panose="020B0502040204020203" pitchFamily="34" charset="0"/>
              </a:rPr>
              <a:t>, L., 2020. Morbid obesity in the UK: A modelling projection study to 2035. </a:t>
            </a:r>
            <a:r>
              <a:rPr lang="en-GB" sz="1800" i="1" dirty="0">
                <a:effectLst/>
                <a:latin typeface="Calibri" panose="020F0502020204030204" pitchFamily="34" charset="0"/>
                <a:ea typeface="Calibri" panose="020F0502020204030204" pitchFamily="34" charset="0"/>
                <a:cs typeface="Vrinda" panose="020B0502040204020203" pitchFamily="34" charset="0"/>
              </a:rPr>
              <a:t>PubMed, </a:t>
            </a:r>
            <a:r>
              <a:rPr lang="en-GB" sz="1800" dirty="0">
                <a:effectLst/>
                <a:latin typeface="Calibri" panose="020F0502020204030204" pitchFamily="34" charset="0"/>
                <a:ea typeface="Calibri" panose="020F0502020204030204" pitchFamily="34" charset="0"/>
                <a:cs typeface="Vrinda" panose="020B0502040204020203" pitchFamily="34" charset="0"/>
              </a:rPr>
              <a:t>48(4), pp. 422-427.</a:t>
            </a:r>
          </a:p>
          <a:p>
            <a:pPr marL="0" indent="0">
              <a:lnSpc>
                <a:spcPct val="120000"/>
              </a:lnSpc>
              <a:spcBef>
                <a:spcPts val="20"/>
              </a:spcBef>
              <a:spcAft>
                <a:spcPts val="20"/>
              </a:spcAft>
              <a:buNone/>
            </a:pPr>
            <a:r>
              <a:rPr lang="en-GB" sz="1800" dirty="0" err="1">
                <a:effectLst/>
                <a:latin typeface="Calibri" panose="020F0502020204030204" pitchFamily="34" charset="0"/>
                <a:ea typeface="Calibri" panose="020F0502020204030204" pitchFamily="34" charset="0"/>
                <a:cs typeface="Vrinda" panose="020B0502040204020203" pitchFamily="34" charset="0"/>
              </a:rPr>
              <a:t>Malha</a:t>
            </a:r>
            <a:r>
              <a:rPr lang="en-GB" sz="1800" dirty="0">
                <a:effectLst/>
                <a:latin typeface="Calibri" panose="020F0502020204030204" pitchFamily="34" charset="0"/>
                <a:ea typeface="Calibri" panose="020F0502020204030204" pitchFamily="34" charset="0"/>
                <a:cs typeface="Vrinda" panose="020B0502040204020203" pitchFamily="34" charset="0"/>
              </a:rPr>
              <a:t> Agha, R. A. e. a., 2017. The rising Prevalence of obesity, Impact on Public Health. </a:t>
            </a:r>
            <a:r>
              <a:rPr lang="en-GB" sz="1800" i="1" dirty="0" err="1">
                <a:effectLst/>
                <a:latin typeface="Calibri" panose="020F0502020204030204" pitchFamily="34" charset="0"/>
                <a:ea typeface="Calibri" panose="020F0502020204030204" pitchFamily="34" charset="0"/>
                <a:cs typeface="Vrinda" panose="020B0502040204020203" pitchFamily="34" charset="0"/>
              </a:rPr>
              <a:t>Inernational</a:t>
            </a:r>
            <a:r>
              <a:rPr lang="en-GB" sz="1800" i="1" dirty="0">
                <a:effectLst/>
                <a:latin typeface="Calibri" panose="020F0502020204030204" pitchFamily="34" charset="0"/>
                <a:ea typeface="Calibri" panose="020F0502020204030204" pitchFamily="34" charset="0"/>
                <a:cs typeface="Vrinda" panose="020B0502040204020203" pitchFamily="34" charset="0"/>
              </a:rPr>
              <a:t> Journal of surgery: Oncology., </a:t>
            </a:r>
            <a:r>
              <a:rPr lang="en-GB" sz="1800" dirty="0">
                <a:effectLst/>
                <a:latin typeface="Calibri" panose="020F0502020204030204" pitchFamily="34" charset="0"/>
                <a:ea typeface="Calibri" panose="020F0502020204030204" pitchFamily="34" charset="0"/>
                <a:cs typeface="Vrinda" panose="020B0502040204020203" pitchFamily="34" charset="0"/>
              </a:rPr>
              <a:t>22 August, Issue 17, p. 35.</a:t>
            </a:r>
          </a:p>
          <a:p>
            <a:pPr marL="0" indent="0">
              <a:lnSpc>
                <a:spcPct val="120000"/>
              </a:lnSpc>
              <a:spcBef>
                <a:spcPts val="20"/>
              </a:spcBef>
              <a:spcAft>
                <a:spcPts val="20"/>
              </a:spcAft>
              <a:buNone/>
            </a:pPr>
            <a:r>
              <a:rPr lang="en-GB" sz="1800" dirty="0">
                <a:effectLst/>
                <a:latin typeface="Calibri" panose="020F0502020204030204" pitchFamily="34" charset="0"/>
                <a:ea typeface="Calibri" panose="020F0502020204030204" pitchFamily="34" charset="0"/>
                <a:cs typeface="Vrinda" panose="020B0502040204020203" pitchFamily="34" charset="0"/>
              </a:rPr>
              <a:t>Marks, K., 2010. </a:t>
            </a:r>
            <a:r>
              <a:rPr lang="en-GB" sz="1800" i="1" dirty="0">
                <a:effectLst/>
                <a:latin typeface="Calibri" panose="020F0502020204030204" pitchFamily="34" charset="0"/>
                <a:ea typeface="Calibri" panose="020F0502020204030204" pitchFamily="34" charset="0"/>
                <a:cs typeface="Vrinda" panose="020B0502040204020203" pitchFamily="34" charset="0"/>
              </a:rPr>
              <a:t>https://www.independent.co.uk/. </a:t>
            </a:r>
            <a:r>
              <a:rPr lang="en-GB" sz="1800" dirty="0">
                <a:effectLst/>
                <a:latin typeface="Calibri" panose="020F0502020204030204" pitchFamily="34" charset="0"/>
                <a:ea typeface="Calibri" panose="020F0502020204030204" pitchFamily="34" charset="0"/>
                <a:cs typeface="Vrinda" panose="020B0502040204020203" pitchFamily="34" charset="0"/>
              </a:rPr>
              <a:t>[Online] </a:t>
            </a:r>
            <a:br>
              <a:rPr lang="en-GB" sz="1800" dirty="0">
                <a:effectLst/>
                <a:latin typeface="Calibri" panose="020F0502020204030204" pitchFamily="34" charset="0"/>
                <a:ea typeface="Calibri" panose="020F0502020204030204" pitchFamily="34" charset="0"/>
                <a:cs typeface="Vrinda" panose="020B0502040204020203" pitchFamily="34" charset="0"/>
              </a:rPr>
            </a:br>
            <a:r>
              <a:rPr lang="en-GB" sz="1800" dirty="0">
                <a:effectLst/>
                <a:latin typeface="Calibri" panose="020F0502020204030204" pitchFamily="34" charset="0"/>
                <a:ea typeface="Calibri" panose="020F0502020204030204" pitchFamily="34" charset="0"/>
                <a:cs typeface="Vrinda" panose="020B0502040204020203" pitchFamily="34" charset="0"/>
              </a:rPr>
              <a:t>Available at: </a:t>
            </a:r>
            <a:r>
              <a:rPr lang="en-GB" sz="1800" u="sng" dirty="0">
                <a:effectLst/>
                <a:latin typeface="Calibri" panose="020F0502020204030204" pitchFamily="34" charset="0"/>
                <a:ea typeface="Calibri" panose="020F0502020204030204" pitchFamily="34" charset="0"/>
                <a:cs typeface="Vrinda" panose="020B0502040204020203" pitchFamily="34" charset="0"/>
              </a:rPr>
              <a:t>https://www.independent.co.uk/life-style/health-and-families/health-news/fat-land-nauru-tops-obesity-league-2169418.html</a:t>
            </a:r>
            <a:br>
              <a:rPr lang="en-GB" sz="1800" dirty="0">
                <a:effectLst/>
                <a:latin typeface="Calibri" panose="020F0502020204030204" pitchFamily="34" charset="0"/>
                <a:ea typeface="Calibri" panose="020F0502020204030204" pitchFamily="34" charset="0"/>
                <a:cs typeface="Vrinda" panose="020B0502040204020203" pitchFamily="34" charset="0"/>
              </a:rPr>
            </a:br>
            <a:r>
              <a:rPr lang="en-GB" sz="1800" dirty="0">
                <a:effectLst/>
                <a:latin typeface="Calibri" panose="020F0502020204030204" pitchFamily="34" charset="0"/>
                <a:ea typeface="Calibri" panose="020F0502020204030204" pitchFamily="34" charset="0"/>
                <a:cs typeface="Vrinda" panose="020B0502040204020203" pitchFamily="34" charset="0"/>
              </a:rPr>
              <a:t>[Accessed 10 April 2021].</a:t>
            </a:r>
          </a:p>
          <a:p>
            <a:pPr marL="0" indent="0">
              <a:lnSpc>
                <a:spcPct val="120000"/>
              </a:lnSpc>
              <a:spcBef>
                <a:spcPts val="20"/>
              </a:spcBef>
              <a:spcAft>
                <a:spcPts val="20"/>
              </a:spcAft>
              <a:buNone/>
            </a:pPr>
            <a:r>
              <a:rPr lang="en-GB" sz="1800" dirty="0">
                <a:effectLst/>
                <a:latin typeface="Calibri" panose="020F0502020204030204" pitchFamily="34" charset="0"/>
                <a:ea typeface="Calibri" panose="020F0502020204030204" pitchFamily="34" charset="0"/>
                <a:cs typeface="Vrinda" panose="020B0502040204020203" pitchFamily="34" charset="0"/>
              </a:rPr>
              <a:t>Merriam-Webster, 2021. </a:t>
            </a:r>
            <a:r>
              <a:rPr lang="en-GB" sz="1800" i="1" dirty="0">
                <a:effectLst/>
                <a:latin typeface="Calibri" panose="020F0502020204030204" pitchFamily="34" charset="0"/>
                <a:ea typeface="Calibri" panose="020F0502020204030204" pitchFamily="34" charset="0"/>
                <a:cs typeface="Vrinda" panose="020B0502040204020203" pitchFamily="34" charset="0"/>
              </a:rPr>
              <a:t>https://www.merriam-webster.com. </a:t>
            </a:r>
            <a:r>
              <a:rPr lang="en-GB" sz="1800" dirty="0">
                <a:effectLst/>
                <a:latin typeface="Calibri" panose="020F0502020204030204" pitchFamily="34" charset="0"/>
                <a:ea typeface="Calibri" panose="020F0502020204030204" pitchFamily="34" charset="0"/>
                <a:cs typeface="Vrinda" panose="020B0502040204020203" pitchFamily="34" charset="0"/>
              </a:rPr>
              <a:t>[Online] </a:t>
            </a:r>
            <a:br>
              <a:rPr lang="en-GB" sz="1800" dirty="0">
                <a:effectLst/>
                <a:latin typeface="Calibri" panose="020F0502020204030204" pitchFamily="34" charset="0"/>
                <a:ea typeface="Calibri" panose="020F0502020204030204" pitchFamily="34" charset="0"/>
                <a:cs typeface="Vrinda" panose="020B0502040204020203" pitchFamily="34" charset="0"/>
              </a:rPr>
            </a:br>
            <a:r>
              <a:rPr lang="en-GB" sz="1800" dirty="0">
                <a:effectLst/>
                <a:latin typeface="Calibri" panose="020F0502020204030204" pitchFamily="34" charset="0"/>
                <a:ea typeface="Calibri" panose="020F0502020204030204" pitchFamily="34" charset="0"/>
                <a:cs typeface="Vrinda" panose="020B0502040204020203" pitchFamily="34" charset="0"/>
              </a:rPr>
              <a:t>Available at: </a:t>
            </a:r>
            <a:r>
              <a:rPr lang="en-GB" sz="1800" u="sng" dirty="0">
                <a:effectLst/>
                <a:latin typeface="Calibri" panose="020F0502020204030204" pitchFamily="34" charset="0"/>
                <a:ea typeface="Calibri" panose="020F0502020204030204" pitchFamily="34" charset="0"/>
                <a:cs typeface="Vrinda" panose="020B0502040204020203" pitchFamily="34" charset="0"/>
              </a:rPr>
              <a:t>https://www.merriam-webster.com/dictionary/obese</a:t>
            </a:r>
            <a:br>
              <a:rPr lang="en-GB" sz="1800" dirty="0">
                <a:effectLst/>
                <a:latin typeface="Calibri" panose="020F0502020204030204" pitchFamily="34" charset="0"/>
                <a:ea typeface="Calibri" panose="020F0502020204030204" pitchFamily="34" charset="0"/>
                <a:cs typeface="Vrinda" panose="020B0502040204020203" pitchFamily="34" charset="0"/>
              </a:rPr>
            </a:br>
            <a:r>
              <a:rPr lang="en-GB" sz="1800" dirty="0">
                <a:effectLst/>
                <a:latin typeface="Calibri" panose="020F0502020204030204" pitchFamily="34" charset="0"/>
                <a:ea typeface="Calibri" panose="020F0502020204030204" pitchFamily="34" charset="0"/>
                <a:cs typeface="Vrinda" panose="020B0502040204020203" pitchFamily="34" charset="0"/>
              </a:rPr>
              <a:t>[Accessed 25 March 2021].</a:t>
            </a:r>
          </a:p>
          <a:p>
            <a:pPr marL="0" indent="0">
              <a:lnSpc>
                <a:spcPct val="120000"/>
              </a:lnSpc>
              <a:spcBef>
                <a:spcPts val="20"/>
              </a:spcBef>
              <a:spcAft>
                <a:spcPts val="20"/>
              </a:spcAft>
              <a:buNone/>
            </a:pPr>
            <a:r>
              <a:rPr lang="en-GB" sz="1800" dirty="0">
                <a:effectLst/>
                <a:latin typeface="Calibri" panose="020F0502020204030204" pitchFamily="34" charset="0"/>
                <a:ea typeface="Calibri" panose="020F0502020204030204" pitchFamily="34" charset="0"/>
                <a:cs typeface="Vrinda" panose="020B0502040204020203" pitchFamily="34" charset="0"/>
              </a:rPr>
              <a:t>NHS, 2019. </a:t>
            </a:r>
            <a:r>
              <a:rPr lang="en-GB" sz="1800" i="1" dirty="0">
                <a:effectLst/>
                <a:latin typeface="Calibri" panose="020F0502020204030204" pitchFamily="34" charset="0"/>
                <a:ea typeface="Calibri" panose="020F0502020204030204" pitchFamily="34" charset="0"/>
                <a:cs typeface="Vrinda" panose="020B0502040204020203" pitchFamily="34" charset="0"/>
              </a:rPr>
              <a:t>https://www.nhs.uk. </a:t>
            </a:r>
            <a:r>
              <a:rPr lang="en-GB" sz="1800" dirty="0">
                <a:effectLst/>
                <a:latin typeface="Calibri" panose="020F0502020204030204" pitchFamily="34" charset="0"/>
                <a:ea typeface="Calibri" panose="020F0502020204030204" pitchFamily="34" charset="0"/>
                <a:cs typeface="Vrinda" panose="020B0502040204020203" pitchFamily="34" charset="0"/>
              </a:rPr>
              <a:t>[Online] </a:t>
            </a:r>
            <a:br>
              <a:rPr lang="en-GB" sz="1800" dirty="0">
                <a:effectLst/>
                <a:latin typeface="Calibri" panose="020F0502020204030204" pitchFamily="34" charset="0"/>
                <a:ea typeface="Calibri" panose="020F0502020204030204" pitchFamily="34" charset="0"/>
                <a:cs typeface="Vrinda" panose="020B0502040204020203" pitchFamily="34" charset="0"/>
              </a:rPr>
            </a:br>
            <a:r>
              <a:rPr lang="en-GB" sz="1800" dirty="0">
                <a:effectLst/>
                <a:latin typeface="Calibri" panose="020F0502020204030204" pitchFamily="34" charset="0"/>
                <a:ea typeface="Calibri" panose="020F0502020204030204" pitchFamily="34" charset="0"/>
                <a:cs typeface="Vrinda" panose="020B0502040204020203" pitchFamily="34" charset="0"/>
              </a:rPr>
              <a:t>Available at: </a:t>
            </a:r>
            <a:r>
              <a:rPr lang="en-GB" sz="1800" u="sng" dirty="0">
                <a:effectLst/>
                <a:latin typeface="Calibri" panose="020F0502020204030204" pitchFamily="34" charset="0"/>
                <a:ea typeface="Calibri" panose="020F0502020204030204" pitchFamily="34" charset="0"/>
                <a:cs typeface="Vrinda" panose="020B0502040204020203" pitchFamily="34" charset="0"/>
              </a:rPr>
              <a:t>https://www.nhs.uk/conditions/obesity/causes/</a:t>
            </a:r>
            <a:br>
              <a:rPr lang="en-GB" sz="1800" dirty="0">
                <a:effectLst/>
                <a:latin typeface="Calibri" panose="020F0502020204030204" pitchFamily="34" charset="0"/>
                <a:ea typeface="Calibri" panose="020F0502020204030204" pitchFamily="34" charset="0"/>
                <a:cs typeface="Vrinda" panose="020B0502040204020203" pitchFamily="34" charset="0"/>
              </a:rPr>
            </a:br>
            <a:r>
              <a:rPr lang="en-GB" sz="1800" dirty="0">
                <a:effectLst/>
                <a:latin typeface="Calibri" panose="020F0502020204030204" pitchFamily="34" charset="0"/>
                <a:ea typeface="Calibri" panose="020F0502020204030204" pitchFamily="34" charset="0"/>
                <a:cs typeface="Vrinda" panose="020B0502040204020203" pitchFamily="34" charset="0"/>
              </a:rPr>
              <a:t>[Accessed 28 March 2021].</a:t>
            </a:r>
          </a:p>
          <a:p>
            <a:pPr marL="0" indent="0">
              <a:lnSpc>
                <a:spcPct val="120000"/>
              </a:lnSpc>
              <a:spcBef>
                <a:spcPts val="20"/>
              </a:spcBef>
              <a:spcAft>
                <a:spcPts val="20"/>
              </a:spcAft>
              <a:buNone/>
            </a:pPr>
            <a:r>
              <a:rPr lang="en-GB" sz="1800" dirty="0">
                <a:effectLst/>
                <a:latin typeface="Calibri" panose="020F0502020204030204" pitchFamily="34" charset="0"/>
                <a:ea typeface="Calibri" panose="020F0502020204030204" pitchFamily="34" charset="0"/>
                <a:cs typeface="Vrinda" panose="020B0502040204020203" pitchFamily="34" charset="0"/>
              </a:rPr>
              <a:t>NHS, 2019. </a:t>
            </a:r>
            <a:r>
              <a:rPr lang="en-GB" sz="1800" i="1" dirty="0">
                <a:effectLst/>
                <a:latin typeface="Calibri" panose="020F0502020204030204" pitchFamily="34" charset="0"/>
                <a:ea typeface="Calibri" panose="020F0502020204030204" pitchFamily="34" charset="0"/>
                <a:cs typeface="Vrinda" panose="020B0502040204020203" pitchFamily="34" charset="0"/>
              </a:rPr>
              <a:t>https://www.nhs.uk/conditions. </a:t>
            </a:r>
            <a:r>
              <a:rPr lang="en-GB" sz="1800" dirty="0">
                <a:effectLst/>
                <a:latin typeface="Calibri" panose="020F0502020204030204" pitchFamily="34" charset="0"/>
                <a:ea typeface="Calibri" panose="020F0502020204030204" pitchFamily="34" charset="0"/>
                <a:cs typeface="Vrinda" panose="020B0502040204020203" pitchFamily="34" charset="0"/>
              </a:rPr>
              <a:t>[Online] </a:t>
            </a:r>
            <a:br>
              <a:rPr lang="en-GB" sz="1800" dirty="0">
                <a:effectLst/>
                <a:latin typeface="Calibri" panose="020F0502020204030204" pitchFamily="34" charset="0"/>
                <a:ea typeface="Calibri" panose="020F0502020204030204" pitchFamily="34" charset="0"/>
                <a:cs typeface="Vrinda" panose="020B0502040204020203" pitchFamily="34" charset="0"/>
              </a:rPr>
            </a:br>
            <a:r>
              <a:rPr lang="en-GB" sz="1800" dirty="0">
                <a:effectLst/>
                <a:latin typeface="Calibri" panose="020F0502020204030204" pitchFamily="34" charset="0"/>
                <a:ea typeface="Calibri" panose="020F0502020204030204" pitchFamily="34" charset="0"/>
                <a:cs typeface="Vrinda" panose="020B0502040204020203" pitchFamily="34" charset="0"/>
              </a:rPr>
              <a:t>Available at: </a:t>
            </a:r>
            <a:r>
              <a:rPr lang="en-GB" sz="1800" u="sng" dirty="0">
                <a:effectLst/>
                <a:latin typeface="Calibri" panose="020F0502020204030204" pitchFamily="34" charset="0"/>
                <a:ea typeface="Calibri" panose="020F0502020204030204" pitchFamily="34" charset="0"/>
                <a:cs typeface="Vrinda" panose="020B0502040204020203" pitchFamily="34" charset="0"/>
              </a:rPr>
              <a:t>https://www.nhs.uk/conditions/obesity/#overview</a:t>
            </a:r>
            <a:br>
              <a:rPr lang="en-GB" sz="1800" dirty="0">
                <a:effectLst/>
                <a:latin typeface="Calibri" panose="020F0502020204030204" pitchFamily="34" charset="0"/>
                <a:ea typeface="Calibri" panose="020F0502020204030204" pitchFamily="34" charset="0"/>
                <a:cs typeface="Vrinda" panose="020B0502040204020203" pitchFamily="34" charset="0"/>
              </a:rPr>
            </a:br>
            <a:r>
              <a:rPr lang="en-GB" sz="1800" dirty="0">
                <a:effectLst/>
                <a:latin typeface="Calibri" panose="020F0502020204030204" pitchFamily="34" charset="0"/>
                <a:ea typeface="Calibri" panose="020F0502020204030204" pitchFamily="34" charset="0"/>
                <a:cs typeface="Vrinda" panose="020B0502040204020203" pitchFamily="34" charset="0"/>
              </a:rPr>
              <a:t>[Accessed 27 March 2021].</a:t>
            </a:r>
          </a:p>
          <a:p>
            <a:pPr marL="0" indent="0">
              <a:buNone/>
            </a:pPr>
            <a:endParaRPr lang="en-GB" dirty="0"/>
          </a:p>
        </p:txBody>
      </p:sp>
    </p:spTree>
    <p:extLst>
      <p:ext uri="{BB962C8B-B14F-4D97-AF65-F5344CB8AC3E}">
        <p14:creationId xmlns:p14="http://schemas.microsoft.com/office/powerpoint/2010/main" val="25278342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353649-6EA0-459C-B909-0EBD9A7AA55F}"/>
              </a:ext>
            </a:extLst>
          </p:cNvPr>
          <p:cNvSpPr>
            <a:spLocks noGrp="1"/>
          </p:cNvSpPr>
          <p:nvPr>
            <p:ph type="title"/>
          </p:nvPr>
        </p:nvSpPr>
        <p:spPr>
          <a:xfrm>
            <a:off x="838200" y="365125"/>
            <a:ext cx="4949858" cy="718957"/>
          </a:xfrm>
        </p:spPr>
        <p:txBody>
          <a:bodyPr/>
          <a:lstStyle/>
          <a:p>
            <a:r>
              <a:rPr lang="en-GB" dirty="0"/>
              <a:t>References</a:t>
            </a:r>
          </a:p>
        </p:txBody>
      </p:sp>
      <p:sp>
        <p:nvSpPr>
          <p:cNvPr id="3" name="Content Placeholder 2">
            <a:extLst>
              <a:ext uri="{FF2B5EF4-FFF2-40B4-BE49-F238E27FC236}">
                <a16:creationId xmlns:a16="http://schemas.microsoft.com/office/drawing/2014/main" id="{A4FF3623-7F8E-4AE0-9EBD-87D00E25E3BE}"/>
              </a:ext>
            </a:extLst>
          </p:cNvPr>
          <p:cNvSpPr>
            <a:spLocks noGrp="1"/>
          </p:cNvSpPr>
          <p:nvPr>
            <p:ph idx="1"/>
          </p:nvPr>
        </p:nvSpPr>
        <p:spPr>
          <a:xfrm>
            <a:off x="838200" y="1084082"/>
            <a:ext cx="10515600" cy="5092881"/>
          </a:xfrm>
        </p:spPr>
        <p:txBody>
          <a:bodyPr>
            <a:normAutofit fontScale="32500" lnSpcReduction="20000"/>
          </a:bodyPr>
          <a:lstStyle/>
          <a:p>
            <a:pPr marL="0" indent="0">
              <a:lnSpc>
                <a:spcPct val="120000"/>
              </a:lnSpc>
              <a:spcBef>
                <a:spcPts val="0"/>
              </a:spcBef>
              <a:buNone/>
            </a:pPr>
            <a:r>
              <a:rPr lang="en-GB" sz="3000" dirty="0">
                <a:effectLst/>
                <a:latin typeface="Calibri" panose="020F0502020204030204" pitchFamily="34" charset="0"/>
                <a:ea typeface="Calibri" panose="020F0502020204030204" pitchFamily="34" charset="0"/>
                <a:cs typeface="Vrinda" panose="020B0502040204020203" pitchFamily="34" charset="0"/>
              </a:rPr>
              <a:t>NHS, 2020. </a:t>
            </a:r>
            <a:r>
              <a:rPr lang="en-GB" sz="3000" i="1" dirty="0">
                <a:effectLst/>
                <a:latin typeface="Calibri" panose="020F0502020204030204" pitchFamily="34" charset="0"/>
                <a:ea typeface="Calibri" panose="020F0502020204030204" pitchFamily="34" charset="0"/>
                <a:cs typeface="Vrinda" panose="020B0502040204020203" pitchFamily="34" charset="0"/>
              </a:rPr>
              <a:t>https://digital.nhs.uk. </a:t>
            </a:r>
            <a:r>
              <a:rPr lang="en-GB" sz="3000" dirty="0">
                <a:effectLst/>
                <a:latin typeface="Calibri" panose="020F0502020204030204" pitchFamily="34" charset="0"/>
                <a:ea typeface="Calibri" panose="020F0502020204030204" pitchFamily="34" charset="0"/>
                <a:cs typeface="Vrinda" panose="020B0502040204020203" pitchFamily="34" charset="0"/>
              </a:rPr>
              <a:t>[Online] </a:t>
            </a:r>
            <a:br>
              <a:rPr lang="en-GB" sz="3000" dirty="0">
                <a:effectLst/>
                <a:latin typeface="Calibri" panose="020F0502020204030204" pitchFamily="34" charset="0"/>
                <a:ea typeface="Calibri" panose="020F0502020204030204" pitchFamily="34" charset="0"/>
                <a:cs typeface="Vrinda" panose="020B0502040204020203" pitchFamily="34" charset="0"/>
              </a:rPr>
            </a:br>
            <a:r>
              <a:rPr lang="en-GB" sz="3000" dirty="0">
                <a:effectLst/>
                <a:latin typeface="Calibri" panose="020F0502020204030204" pitchFamily="34" charset="0"/>
                <a:ea typeface="Calibri" panose="020F0502020204030204" pitchFamily="34" charset="0"/>
                <a:cs typeface="Vrinda" panose="020B0502040204020203" pitchFamily="34" charset="0"/>
              </a:rPr>
              <a:t>Available at: </a:t>
            </a:r>
            <a:r>
              <a:rPr lang="en-GB" sz="3000" u="sng" dirty="0">
                <a:effectLst/>
                <a:latin typeface="Calibri" panose="020F0502020204030204" pitchFamily="34" charset="0"/>
                <a:ea typeface="Calibri" panose="020F0502020204030204" pitchFamily="34" charset="0"/>
                <a:cs typeface="Vrinda" panose="020B0502040204020203" pitchFamily="34" charset="0"/>
              </a:rPr>
              <a:t>https://digital.nhs.uk/data-and-information/publications/statistical/health-survey-for-england/2019</a:t>
            </a:r>
            <a:br>
              <a:rPr lang="en-GB" sz="3000" dirty="0">
                <a:effectLst/>
                <a:latin typeface="Calibri" panose="020F0502020204030204" pitchFamily="34" charset="0"/>
                <a:ea typeface="Calibri" panose="020F0502020204030204" pitchFamily="34" charset="0"/>
                <a:cs typeface="Vrinda" panose="020B0502040204020203" pitchFamily="34" charset="0"/>
              </a:rPr>
            </a:br>
            <a:r>
              <a:rPr lang="en-GB" sz="3000" dirty="0">
                <a:effectLst/>
                <a:latin typeface="Calibri" panose="020F0502020204030204" pitchFamily="34" charset="0"/>
                <a:ea typeface="Calibri" panose="020F0502020204030204" pitchFamily="34" charset="0"/>
                <a:cs typeface="Vrinda" panose="020B0502040204020203" pitchFamily="34" charset="0"/>
              </a:rPr>
              <a:t>[Accessed 2 April 2021].</a:t>
            </a:r>
          </a:p>
          <a:p>
            <a:pPr marL="0" indent="0">
              <a:lnSpc>
                <a:spcPct val="120000"/>
              </a:lnSpc>
              <a:spcBef>
                <a:spcPts val="0"/>
              </a:spcBef>
              <a:buNone/>
            </a:pPr>
            <a:r>
              <a:rPr lang="en-GB" sz="3000" dirty="0">
                <a:effectLst/>
                <a:latin typeface="Calibri" panose="020F0502020204030204" pitchFamily="34" charset="0"/>
                <a:ea typeface="Calibri" panose="020F0502020204030204" pitchFamily="34" charset="0"/>
                <a:cs typeface="Vrinda" panose="020B0502040204020203" pitchFamily="34" charset="0"/>
              </a:rPr>
              <a:t>NICE, 2021. Working with local communities.. </a:t>
            </a:r>
            <a:r>
              <a:rPr lang="en-GB" sz="3000" i="1" dirty="0">
                <a:effectLst/>
                <a:latin typeface="Calibri" panose="020F0502020204030204" pitchFamily="34" charset="0"/>
                <a:ea typeface="Calibri" panose="020F0502020204030204" pitchFamily="34" charset="0"/>
                <a:cs typeface="Vrinda" panose="020B0502040204020203" pitchFamily="34" charset="0"/>
              </a:rPr>
              <a:t>National institute of </a:t>
            </a:r>
            <a:r>
              <a:rPr lang="en-GB" sz="3000" i="1" dirty="0" err="1">
                <a:effectLst/>
                <a:latin typeface="Calibri" panose="020F0502020204030204" pitchFamily="34" charset="0"/>
                <a:ea typeface="Calibri" panose="020F0502020204030204" pitchFamily="34" charset="0"/>
                <a:cs typeface="Vrinda" panose="020B0502040204020203" pitchFamily="34" charset="0"/>
              </a:rPr>
              <a:t>Cre</a:t>
            </a:r>
            <a:r>
              <a:rPr lang="en-GB" sz="3000" i="1" dirty="0">
                <a:effectLst/>
                <a:latin typeface="Calibri" panose="020F0502020204030204" pitchFamily="34" charset="0"/>
                <a:ea typeface="Calibri" panose="020F0502020204030204" pitchFamily="34" charset="0"/>
                <a:cs typeface="Vrinda" panose="020B0502040204020203" pitchFamily="34" charset="0"/>
              </a:rPr>
              <a:t> and Excellence, </a:t>
            </a:r>
            <a:r>
              <a:rPr lang="en-GB" sz="3000" dirty="0">
                <a:effectLst/>
                <a:latin typeface="Calibri" panose="020F0502020204030204" pitchFamily="34" charset="0"/>
                <a:ea typeface="Calibri" panose="020F0502020204030204" pitchFamily="34" charset="0"/>
                <a:cs typeface="Vrinda" panose="020B0502040204020203" pitchFamily="34" charset="0"/>
              </a:rPr>
              <a:t>Issue 20.</a:t>
            </a:r>
          </a:p>
          <a:p>
            <a:pPr marL="0" indent="0">
              <a:lnSpc>
                <a:spcPct val="120000"/>
              </a:lnSpc>
              <a:spcBef>
                <a:spcPts val="0"/>
              </a:spcBef>
              <a:buNone/>
            </a:pPr>
            <a:r>
              <a:rPr lang="en-GB" sz="3000" dirty="0" err="1">
                <a:effectLst/>
                <a:latin typeface="Calibri" panose="020F0502020204030204" pitchFamily="34" charset="0"/>
                <a:ea typeface="Calibri" panose="020F0502020204030204" pitchFamily="34" charset="0"/>
                <a:cs typeface="Vrinda" panose="020B0502040204020203" pitchFamily="34" charset="0"/>
              </a:rPr>
              <a:t>Nuffieldtrust</a:t>
            </a:r>
            <a:r>
              <a:rPr lang="en-GB" sz="3000" dirty="0">
                <a:effectLst/>
                <a:latin typeface="Calibri" panose="020F0502020204030204" pitchFamily="34" charset="0"/>
                <a:ea typeface="Calibri" panose="020F0502020204030204" pitchFamily="34" charset="0"/>
                <a:cs typeface="Vrinda" panose="020B0502040204020203" pitchFamily="34" charset="0"/>
              </a:rPr>
              <a:t>, 2021. </a:t>
            </a:r>
            <a:r>
              <a:rPr lang="en-GB" sz="3000" i="1" dirty="0">
                <a:effectLst/>
                <a:latin typeface="Calibri" panose="020F0502020204030204" pitchFamily="34" charset="0"/>
                <a:ea typeface="Calibri" panose="020F0502020204030204" pitchFamily="34" charset="0"/>
                <a:cs typeface="Vrinda" panose="020B0502040204020203" pitchFamily="34" charset="0"/>
              </a:rPr>
              <a:t>https://www.nuffieldtrust.org.uk. </a:t>
            </a:r>
            <a:r>
              <a:rPr lang="en-GB" sz="3000" dirty="0">
                <a:effectLst/>
                <a:latin typeface="Calibri" panose="020F0502020204030204" pitchFamily="34" charset="0"/>
                <a:ea typeface="Calibri" panose="020F0502020204030204" pitchFamily="34" charset="0"/>
                <a:cs typeface="Vrinda" panose="020B0502040204020203" pitchFamily="34" charset="0"/>
              </a:rPr>
              <a:t>[Online] </a:t>
            </a:r>
            <a:br>
              <a:rPr lang="en-GB" sz="3000" dirty="0">
                <a:effectLst/>
                <a:latin typeface="Calibri" panose="020F0502020204030204" pitchFamily="34" charset="0"/>
                <a:ea typeface="Calibri" panose="020F0502020204030204" pitchFamily="34" charset="0"/>
                <a:cs typeface="Vrinda" panose="020B0502040204020203" pitchFamily="34" charset="0"/>
              </a:rPr>
            </a:br>
            <a:r>
              <a:rPr lang="en-GB" sz="3000" dirty="0">
                <a:effectLst/>
                <a:latin typeface="Calibri" panose="020F0502020204030204" pitchFamily="34" charset="0"/>
                <a:ea typeface="Calibri" panose="020F0502020204030204" pitchFamily="34" charset="0"/>
                <a:cs typeface="Vrinda" panose="020B0502040204020203" pitchFamily="34" charset="0"/>
              </a:rPr>
              <a:t>Available at: </a:t>
            </a:r>
            <a:r>
              <a:rPr lang="en-GB" sz="3000" u="sng" dirty="0">
                <a:effectLst/>
                <a:latin typeface="Calibri" panose="020F0502020204030204" pitchFamily="34" charset="0"/>
                <a:ea typeface="Calibri" panose="020F0502020204030204" pitchFamily="34" charset="0"/>
                <a:cs typeface="Vrinda" panose="020B0502040204020203" pitchFamily="34" charset="0"/>
              </a:rPr>
              <a:t>https://www.nuffieldtrust.org.uk/resource/obesity#background</a:t>
            </a:r>
            <a:br>
              <a:rPr lang="en-GB" sz="3000" dirty="0">
                <a:effectLst/>
                <a:latin typeface="Calibri" panose="020F0502020204030204" pitchFamily="34" charset="0"/>
                <a:ea typeface="Calibri" panose="020F0502020204030204" pitchFamily="34" charset="0"/>
                <a:cs typeface="Vrinda" panose="020B0502040204020203" pitchFamily="34" charset="0"/>
              </a:rPr>
            </a:br>
            <a:r>
              <a:rPr lang="en-GB" sz="3000" dirty="0">
                <a:effectLst/>
                <a:latin typeface="Calibri" panose="020F0502020204030204" pitchFamily="34" charset="0"/>
                <a:ea typeface="Calibri" panose="020F0502020204030204" pitchFamily="34" charset="0"/>
                <a:cs typeface="Vrinda" panose="020B0502040204020203" pitchFamily="34" charset="0"/>
              </a:rPr>
              <a:t>[Accessed 6 April 2021].</a:t>
            </a:r>
          </a:p>
          <a:p>
            <a:pPr marL="0" indent="0">
              <a:lnSpc>
                <a:spcPct val="120000"/>
              </a:lnSpc>
              <a:spcBef>
                <a:spcPts val="0"/>
              </a:spcBef>
              <a:buNone/>
            </a:pPr>
            <a:r>
              <a:rPr lang="en-GB" sz="3000" dirty="0">
                <a:effectLst/>
                <a:latin typeface="Calibri" panose="020F0502020204030204" pitchFamily="34" charset="0"/>
                <a:ea typeface="Calibri" panose="020F0502020204030204" pitchFamily="34" charset="0"/>
                <a:cs typeface="Vrinda" panose="020B0502040204020203" pitchFamily="34" charset="0"/>
              </a:rPr>
              <a:t>Observatory, G. O., 2016. </a:t>
            </a:r>
            <a:r>
              <a:rPr lang="en-GB" sz="3000" i="1" dirty="0">
                <a:effectLst/>
                <a:latin typeface="Calibri" panose="020F0502020204030204" pitchFamily="34" charset="0"/>
                <a:ea typeface="Calibri" panose="020F0502020204030204" pitchFamily="34" charset="0"/>
                <a:cs typeface="Vrinda" panose="020B0502040204020203" pitchFamily="34" charset="0"/>
              </a:rPr>
              <a:t>https://www.worldobesity.org. </a:t>
            </a:r>
            <a:r>
              <a:rPr lang="en-GB" sz="3000" dirty="0">
                <a:effectLst/>
                <a:latin typeface="Calibri" panose="020F0502020204030204" pitchFamily="34" charset="0"/>
                <a:ea typeface="Calibri" panose="020F0502020204030204" pitchFamily="34" charset="0"/>
                <a:cs typeface="Vrinda" panose="020B0502040204020203" pitchFamily="34" charset="0"/>
              </a:rPr>
              <a:t>[Online] </a:t>
            </a:r>
            <a:br>
              <a:rPr lang="en-GB" sz="3000" dirty="0">
                <a:effectLst/>
                <a:latin typeface="Calibri" panose="020F0502020204030204" pitchFamily="34" charset="0"/>
                <a:ea typeface="Calibri" panose="020F0502020204030204" pitchFamily="34" charset="0"/>
                <a:cs typeface="Vrinda" panose="020B0502040204020203" pitchFamily="34" charset="0"/>
              </a:rPr>
            </a:br>
            <a:r>
              <a:rPr lang="en-GB" sz="3000" dirty="0">
                <a:effectLst/>
                <a:latin typeface="Calibri" panose="020F0502020204030204" pitchFamily="34" charset="0"/>
                <a:ea typeface="Calibri" panose="020F0502020204030204" pitchFamily="34" charset="0"/>
                <a:cs typeface="Vrinda" panose="020B0502040204020203" pitchFamily="34" charset="0"/>
              </a:rPr>
              <a:t>Available at: </a:t>
            </a:r>
            <a:r>
              <a:rPr lang="en-GB" sz="3000" u="sng" dirty="0">
                <a:effectLst/>
                <a:latin typeface="Calibri" panose="020F0502020204030204" pitchFamily="34" charset="0"/>
                <a:ea typeface="Calibri" panose="020F0502020204030204" pitchFamily="34" charset="0"/>
                <a:cs typeface="Vrinda" panose="020B0502040204020203" pitchFamily="34" charset="0"/>
              </a:rPr>
              <a:t>https://www.worldobesity.org/about/about-obesity/prevalence-of-obesity</a:t>
            </a:r>
            <a:br>
              <a:rPr lang="en-GB" sz="3000" dirty="0">
                <a:effectLst/>
                <a:latin typeface="Calibri" panose="020F0502020204030204" pitchFamily="34" charset="0"/>
                <a:ea typeface="Calibri" panose="020F0502020204030204" pitchFamily="34" charset="0"/>
                <a:cs typeface="Vrinda" panose="020B0502040204020203" pitchFamily="34" charset="0"/>
              </a:rPr>
            </a:br>
            <a:r>
              <a:rPr lang="en-GB" sz="3000" dirty="0">
                <a:effectLst/>
                <a:latin typeface="Calibri" panose="020F0502020204030204" pitchFamily="34" charset="0"/>
                <a:ea typeface="Calibri" panose="020F0502020204030204" pitchFamily="34" charset="0"/>
                <a:cs typeface="Vrinda" panose="020B0502040204020203" pitchFamily="34" charset="0"/>
              </a:rPr>
              <a:t>[Accessed 9 April 2021].</a:t>
            </a:r>
          </a:p>
          <a:p>
            <a:pPr marL="0" indent="0">
              <a:lnSpc>
                <a:spcPct val="120000"/>
              </a:lnSpc>
              <a:spcBef>
                <a:spcPts val="0"/>
              </a:spcBef>
              <a:buNone/>
            </a:pPr>
            <a:r>
              <a:rPr lang="en-GB" sz="3000" dirty="0">
                <a:effectLst/>
                <a:latin typeface="Calibri" panose="020F0502020204030204" pitchFamily="34" charset="0"/>
                <a:ea typeface="Calibri" panose="020F0502020204030204" pitchFamily="34" charset="0"/>
                <a:cs typeface="Vrinda" panose="020B0502040204020203" pitchFamily="34" charset="0"/>
              </a:rPr>
              <a:t>Olivia </a:t>
            </a:r>
            <a:r>
              <a:rPr lang="en-GB" sz="3000" dirty="0" err="1">
                <a:effectLst/>
                <a:latin typeface="Calibri" panose="020F0502020204030204" pitchFamily="34" charset="0"/>
                <a:ea typeface="Calibri" panose="020F0502020204030204" pitchFamily="34" charset="0"/>
                <a:cs typeface="Vrinda" panose="020B0502040204020203" pitchFamily="34" charset="0"/>
              </a:rPr>
              <a:t>Patsalos</a:t>
            </a:r>
            <a:r>
              <a:rPr lang="en-GB" sz="3000" dirty="0">
                <a:effectLst/>
                <a:latin typeface="Calibri" panose="020F0502020204030204" pitchFamily="34" charset="0"/>
                <a:ea typeface="Calibri" panose="020F0502020204030204" pitchFamily="34" charset="0"/>
                <a:cs typeface="Vrinda" panose="020B0502040204020203" pitchFamily="34" charset="0"/>
              </a:rPr>
              <a:t>, J. K. e. a., 2021. Diet </a:t>
            </a:r>
            <a:r>
              <a:rPr lang="en-GB" sz="3000" dirty="0" err="1">
                <a:effectLst/>
                <a:latin typeface="Calibri" panose="020F0502020204030204" pitchFamily="34" charset="0"/>
                <a:ea typeface="Calibri" panose="020F0502020204030204" pitchFamily="34" charset="0"/>
                <a:cs typeface="Vrinda" panose="020B0502040204020203" pitchFamily="34" charset="0"/>
              </a:rPr>
              <a:t>Oesity</a:t>
            </a:r>
            <a:r>
              <a:rPr lang="en-GB" sz="3000" dirty="0">
                <a:effectLst/>
                <a:latin typeface="Calibri" panose="020F0502020204030204" pitchFamily="34" charset="0"/>
                <a:ea typeface="Calibri" panose="020F0502020204030204" pitchFamily="34" charset="0"/>
                <a:cs typeface="Vrinda" panose="020B0502040204020203" pitchFamily="34" charset="0"/>
              </a:rPr>
              <a:t> and Depression. </a:t>
            </a:r>
            <a:r>
              <a:rPr lang="en-GB" sz="3000" i="1" dirty="0">
                <a:effectLst/>
                <a:latin typeface="Calibri" panose="020F0502020204030204" pitchFamily="34" charset="0"/>
                <a:ea typeface="Calibri" panose="020F0502020204030204" pitchFamily="34" charset="0"/>
                <a:cs typeface="Vrinda" panose="020B0502040204020203" pitchFamily="34" charset="0"/>
              </a:rPr>
              <a:t>Institute of psychology and Neuroscience, </a:t>
            </a:r>
            <a:r>
              <a:rPr lang="en-GB" sz="3000" dirty="0">
                <a:effectLst/>
                <a:latin typeface="Calibri" panose="020F0502020204030204" pitchFamily="34" charset="0"/>
                <a:ea typeface="Calibri" panose="020F0502020204030204" pitchFamily="34" charset="0"/>
                <a:cs typeface="Vrinda" panose="020B0502040204020203" pitchFamily="34" charset="0"/>
              </a:rPr>
              <a:t>3 </a:t>
            </a:r>
            <a:r>
              <a:rPr lang="en-GB" sz="3000" dirty="0" err="1">
                <a:effectLst/>
                <a:latin typeface="Calibri" panose="020F0502020204030204" pitchFamily="34" charset="0"/>
                <a:ea typeface="Calibri" panose="020F0502020204030204" pitchFamily="34" charset="0"/>
                <a:cs typeface="Vrinda" panose="020B0502040204020203" pitchFamily="34" charset="0"/>
              </a:rPr>
              <a:t>March.Issue</a:t>
            </a:r>
            <a:r>
              <a:rPr lang="en-GB" sz="3000" dirty="0">
                <a:effectLst/>
                <a:latin typeface="Calibri" panose="020F0502020204030204" pitchFamily="34" charset="0"/>
                <a:ea typeface="Calibri" panose="020F0502020204030204" pitchFamily="34" charset="0"/>
                <a:cs typeface="Vrinda" panose="020B0502040204020203" pitchFamily="34" charset="0"/>
              </a:rPr>
              <a:t> 21.</a:t>
            </a:r>
          </a:p>
          <a:p>
            <a:pPr marL="0" indent="0">
              <a:lnSpc>
                <a:spcPct val="120000"/>
              </a:lnSpc>
              <a:spcBef>
                <a:spcPts val="0"/>
              </a:spcBef>
              <a:buNone/>
            </a:pPr>
            <a:r>
              <a:rPr lang="en-GB" sz="3000" dirty="0">
                <a:effectLst/>
                <a:latin typeface="Calibri" panose="020F0502020204030204" pitchFamily="34" charset="0"/>
                <a:ea typeface="Calibri" panose="020F0502020204030204" pitchFamily="34" charset="0"/>
                <a:cs typeface="Vrinda" panose="020B0502040204020203" pitchFamily="34" charset="0"/>
              </a:rPr>
              <a:t>P Baker, T. G. G. C. A. K., 2017. Generating Political priority </a:t>
            </a:r>
            <a:r>
              <a:rPr lang="en-GB" sz="3000" dirty="0" err="1">
                <a:effectLst/>
                <a:latin typeface="Calibri" panose="020F0502020204030204" pitchFamily="34" charset="0"/>
                <a:ea typeface="Calibri" panose="020F0502020204030204" pitchFamily="34" charset="0"/>
                <a:cs typeface="Vrinda" panose="020B0502040204020203" pitchFamily="34" charset="0"/>
              </a:rPr>
              <a:t>forregulatory</a:t>
            </a:r>
            <a:r>
              <a:rPr lang="en-GB" sz="3000" dirty="0">
                <a:effectLst/>
                <a:latin typeface="Calibri" panose="020F0502020204030204" pitchFamily="34" charset="0"/>
                <a:ea typeface="Calibri" panose="020F0502020204030204" pitchFamily="34" charset="0"/>
                <a:cs typeface="Vrinda" panose="020B0502040204020203" pitchFamily="34" charset="0"/>
              </a:rPr>
              <a:t> interventions targeting obesity.. </a:t>
            </a:r>
            <a:r>
              <a:rPr lang="en-GB" sz="3000" i="1" dirty="0">
                <a:effectLst/>
                <a:latin typeface="Calibri" panose="020F0502020204030204" pitchFamily="34" charset="0"/>
                <a:ea typeface="Calibri" panose="020F0502020204030204" pitchFamily="34" charset="0"/>
                <a:cs typeface="Vrinda" panose="020B0502040204020203" pitchFamily="34" charset="0"/>
              </a:rPr>
              <a:t>Social Science and Medicine, </a:t>
            </a:r>
            <a:r>
              <a:rPr lang="en-GB" sz="3000" dirty="0">
                <a:effectLst/>
                <a:latin typeface="Calibri" panose="020F0502020204030204" pitchFamily="34" charset="0"/>
                <a:ea typeface="Calibri" panose="020F0502020204030204" pitchFamily="34" charset="0"/>
                <a:cs typeface="Vrinda" panose="020B0502040204020203" pitchFamily="34" charset="0"/>
              </a:rPr>
              <a:t>March, Volume 177, pp. 141-1449.</a:t>
            </a:r>
          </a:p>
          <a:p>
            <a:pPr marL="0" indent="0">
              <a:lnSpc>
                <a:spcPct val="120000"/>
              </a:lnSpc>
              <a:spcBef>
                <a:spcPts val="0"/>
              </a:spcBef>
              <a:buNone/>
            </a:pPr>
            <a:r>
              <a:rPr lang="en-GB" sz="3000" dirty="0">
                <a:effectLst/>
                <a:latin typeface="Calibri" panose="020F0502020204030204" pitchFamily="34" charset="0"/>
                <a:ea typeface="Calibri" panose="020F0502020204030204" pitchFamily="34" charset="0"/>
                <a:cs typeface="Vrinda" panose="020B0502040204020203" pitchFamily="34" charset="0"/>
              </a:rPr>
              <a:t>Stanford F. C, T. Z. T. K., 2018. </a:t>
            </a:r>
            <a:r>
              <a:rPr lang="en-GB" sz="3000" i="1" dirty="0">
                <a:effectLst/>
                <a:latin typeface="Calibri" panose="020F0502020204030204" pitchFamily="34" charset="0"/>
                <a:ea typeface="Calibri" panose="020F0502020204030204" pitchFamily="34" charset="0"/>
                <a:cs typeface="Vrinda" panose="020B0502040204020203" pitchFamily="34" charset="0"/>
              </a:rPr>
              <a:t>Media and its influence on obesity, </a:t>
            </a:r>
            <a:r>
              <a:rPr lang="en-GB" sz="3000" dirty="0" err="1">
                <a:effectLst/>
                <a:latin typeface="Calibri" panose="020F0502020204030204" pitchFamily="34" charset="0"/>
                <a:ea typeface="Calibri" panose="020F0502020204030204" pitchFamily="34" charset="0"/>
                <a:cs typeface="Vrinda" panose="020B0502040204020203" pitchFamily="34" charset="0"/>
              </a:rPr>
              <a:t>s.l.</a:t>
            </a:r>
            <a:r>
              <a:rPr lang="en-GB" sz="3000" dirty="0">
                <a:effectLst/>
                <a:latin typeface="Calibri" panose="020F0502020204030204" pitchFamily="34" charset="0"/>
                <a:ea typeface="Calibri" panose="020F0502020204030204" pitchFamily="34" charset="0"/>
                <a:cs typeface="Vrinda" panose="020B0502040204020203" pitchFamily="34" charset="0"/>
              </a:rPr>
              <a:t>: </a:t>
            </a:r>
            <a:r>
              <a:rPr lang="en-GB" sz="3000" dirty="0" err="1">
                <a:effectLst/>
                <a:latin typeface="Calibri" panose="020F0502020204030204" pitchFamily="34" charset="0"/>
                <a:ea typeface="Calibri" panose="020F0502020204030204" pitchFamily="34" charset="0"/>
                <a:cs typeface="Vrinda" panose="020B0502040204020203" pitchFamily="34" charset="0"/>
              </a:rPr>
              <a:t>Spriger</a:t>
            </a:r>
            <a:r>
              <a:rPr lang="en-GB" sz="3000" dirty="0">
                <a:effectLst/>
                <a:latin typeface="Calibri" panose="020F0502020204030204" pitchFamily="34" charset="0"/>
                <a:ea typeface="Calibri" panose="020F0502020204030204" pitchFamily="34" charset="0"/>
                <a:cs typeface="Vrinda" panose="020B0502040204020203" pitchFamily="34" charset="0"/>
              </a:rPr>
              <a:t> Nature,.</a:t>
            </a:r>
          </a:p>
          <a:p>
            <a:pPr marL="0" indent="0">
              <a:lnSpc>
                <a:spcPct val="120000"/>
              </a:lnSpc>
              <a:spcBef>
                <a:spcPts val="0"/>
              </a:spcBef>
              <a:buNone/>
            </a:pPr>
            <a:r>
              <a:rPr lang="en-GB" sz="3000" dirty="0">
                <a:effectLst/>
                <a:latin typeface="Calibri" panose="020F0502020204030204" pitchFamily="34" charset="0"/>
                <a:ea typeface="Calibri" panose="020F0502020204030204" pitchFamily="34" charset="0"/>
                <a:cs typeface="Vrinda" panose="020B0502040204020203" pitchFamily="34" charset="0"/>
              </a:rPr>
              <a:t>Statista, 2020. </a:t>
            </a:r>
            <a:r>
              <a:rPr lang="en-GB" sz="3000" i="1" dirty="0">
                <a:effectLst/>
                <a:latin typeface="Calibri" panose="020F0502020204030204" pitchFamily="34" charset="0"/>
                <a:ea typeface="Calibri" panose="020F0502020204030204" pitchFamily="34" charset="0"/>
                <a:cs typeface="Vrinda" panose="020B0502040204020203" pitchFamily="34" charset="0"/>
              </a:rPr>
              <a:t>https://www.statista.com. </a:t>
            </a:r>
            <a:r>
              <a:rPr lang="en-GB" sz="3000" dirty="0">
                <a:effectLst/>
                <a:latin typeface="Calibri" panose="020F0502020204030204" pitchFamily="34" charset="0"/>
                <a:ea typeface="Calibri" panose="020F0502020204030204" pitchFamily="34" charset="0"/>
                <a:cs typeface="Vrinda" panose="020B0502040204020203" pitchFamily="34" charset="0"/>
              </a:rPr>
              <a:t>[Online] </a:t>
            </a:r>
            <a:br>
              <a:rPr lang="en-GB" sz="3000" dirty="0">
                <a:effectLst/>
                <a:latin typeface="Calibri" panose="020F0502020204030204" pitchFamily="34" charset="0"/>
                <a:ea typeface="Calibri" panose="020F0502020204030204" pitchFamily="34" charset="0"/>
                <a:cs typeface="Vrinda" panose="020B0502040204020203" pitchFamily="34" charset="0"/>
              </a:rPr>
            </a:br>
            <a:r>
              <a:rPr lang="en-GB" sz="3000" dirty="0">
                <a:effectLst/>
                <a:latin typeface="Calibri" panose="020F0502020204030204" pitchFamily="34" charset="0"/>
                <a:ea typeface="Calibri" panose="020F0502020204030204" pitchFamily="34" charset="0"/>
                <a:cs typeface="Vrinda" panose="020B0502040204020203" pitchFamily="34" charset="0"/>
              </a:rPr>
              <a:t>Available at: </a:t>
            </a:r>
            <a:r>
              <a:rPr lang="en-GB" sz="3000" u="sng" dirty="0">
                <a:effectLst/>
                <a:latin typeface="Calibri" panose="020F0502020204030204" pitchFamily="34" charset="0"/>
                <a:ea typeface="Calibri" panose="020F0502020204030204" pitchFamily="34" charset="0"/>
                <a:cs typeface="Vrinda" panose="020B0502040204020203" pitchFamily="34" charset="0"/>
              </a:rPr>
              <a:t>https://www.statista.com/statistics/249681/total-consumption-of-sugar-worldwide</a:t>
            </a:r>
            <a:br>
              <a:rPr lang="en-GB" sz="3000" dirty="0">
                <a:effectLst/>
                <a:latin typeface="Calibri" panose="020F0502020204030204" pitchFamily="34" charset="0"/>
                <a:ea typeface="Calibri" panose="020F0502020204030204" pitchFamily="34" charset="0"/>
                <a:cs typeface="Vrinda" panose="020B0502040204020203" pitchFamily="34" charset="0"/>
              </a:rPr>
            </a:br>
            <a:r>
              <a:rPr lang="en-GB" sz="3000" dirty="0">
                <a:effectLst/>
                <a:latin typeface="Calibri" panose="020F0502020204030204" pitchFamily="34" charset="0"/>
                <a:ea typeface="Calibri" panose="020F0502020204030204" pitchFamily="34" charset="0"/>
                <a:cs typeface="Vrinda" panose="020B0502040204020203" pitchFamily="34" charset="0"/>
              </a:rPr>
              <a:t>[Accessed 8 April 2021].</a:t>
            </a:r>
          </a:p>
          <a:p>
            <a:pPr marL="0" indent="0">
              <a:lnSpc>
                <a:spcPct val="120000"/>
              </a:lnSpc>
              <a:spcBef>
                <a:spcPts val="0"/>
              </a:spcBef>
              <a:buNone/>
            </a:pPr>
            <a:r>
              <a:rPr lang="en-GB" sz="3000" dirty="0">
                <a:effectLst/>
                <a:latin typeface="Calibri" panose="020F0502020204030204" pitchFamily="34" charset="0"/>
                <a:ea typeface="Calibri" panose="020F0502020204030204" pitchFamily="34" charset="0"/>
                <a:cs typeface="Vrinda" panose="020B0502040204020203" pitchFamily="34" charset="0"/>
              </a:rPr>
              <a:t>Times, N., 2014. </a:t>
            </a:r>
            <a:r>
              <a:rPr lang="en-GB" sz="3000" i="1" dirty="0">
                <a:effectLst/>
                <a:latin typeface="Calibri" panose="020F0502020204030204" pitchFamily="34" charset="0"/>
                <a:ea typeface="Calibri" panose="020F0502020204030204" pitchFamily="34" charset="0"/>
                <a:cs typeface="Vrinda" panose="020B0502040204020203" pitchFamily="34" charset="0"/>
              </a:rPr>
              <a:t>https://www.nursingtimes.net. </a:t>
            </a:r>
            <a:r>
              <a:rPr lang="en-GB" sz="3000" dirty="0">
                <a:effectLst/>
                <a:latin typeface="Calibri" panose="020F0502020204030204" pitchFamily="34" charset="0"/>
                <a:ea typeface="Calibri" panose="020F0502020204030204" pitchFamily="34" charset="0"/>
                <a:cs typeface="Vrinda" panose="020B0502040204020203" pitchFamily="34" charset="0"/>
              </a:rPr>
              <a:t>[Online] </a:t>
            </a:r>
            <a:br>
              <a:rPr lang="en-GB" sz="3000" dirty="0">
                <a:effectLst/>
                <a:latin typeface="Calibri" panose="020F0502020204030204" pitchFamily="34" charset="0"/>
                <a:ea typeface="Calibri" panose="020F0502020204030204" pitchFamily="34" charset="0"/>
                <a:cs typeface="Vrinda" panose="020B0502040204020203" pitchFamily="34" charset="0"/>
              </a:rPr>
            </a:br>
            <a:r>
              <a:rPr lang="en-GB" sz="3000" dirty="0">
                <a:effectLst/>
                <a:latin typeface="Calibri" panose="020F0502020204030204" pitchFamily="34" charset="0"/>
                <a:ea typeface="Calibri" panose="020F0502020204030204" pitchFamily="34" charset="0"/>
                <a:cs typeface="Vrinda" panose="020B0502040204020203" pitchFamily="34" charset="0"/>
              </a:rPr>
              <a:t>Available at: </a:t>
            </a:r>
            <a:r>
              <a:rPr lang="en-GB" sz="3000" u="sng" dirty="0">
                <a:effectLst/>
                <a:latin typeface="Calibri" panose="020F0502020204030204" pitchFamily="34" charset="0"/>
                <a:ea typeface="Calibri" panose="020F0502020204030204" pitchFamily="34" charset="0"/>
                <a:cs typeface="Vrinda" panose="020B0502040204020203" pitchFamily="34" charset="0"/>
              </a:rPr>
              <a:t>https://www.nursingtimes.net/opinion/half-of-the-uk-population-could-be-obese-by-2050-24-04-2014/</a:t>
            </a:r>
            <a:br>
              <a:rPr lang="en-GB" sz="3000" dirty="0">
                <a:effectLst/>
                <a:latin typeface="Calibri" panose="020F0502020204030204" pitchFamily="34" charset="0"/>
                <a:ea typeface="Calibri" panose="020F0502020204030204" pitchFamily="34" charset="0"/>
                <a:cs typeface="Vrinda" panose="020B0502040204020203" pitchFamily="34" charset="0"/>
              </a:rPr>
            </a:br>
            <a:r>
              <a:rPr lang="en-GB" sz="3000" dirty="0">
                <a:effectLst/>
                <a:latin typeface="Calibri" panose="020F0502020204030204" pitchFamily="34" charset="0"/>
                <a:ea typeface="Calibri" panose="020F0502020204030204" pitchFamily="34" charset="0"/>
                <a:cs typeface="Vrinda" panose="020B0502040204020203" pitchFamily="34" charset="0"/>
              </a:rPr>
              <a:t>[Accessed 3 April 2021].</a:t>
            </a:r>
          </a:p>
          <a:p>
            <a:pPr marL="0" indent="0">
              <a:lnSpc>
                <a:spcPct val="120000"/>
              </a:lnSpc>
              <a:spcBef>
                <a:spcPts val="0"/>
              </a:spcBef>
              <a:buNone/>
            </a:pPr>
            <a:r>
              <a:rPr lang="en-GB" sz="3000" dirty="0">
                <a:effectLst/>
                <a:latin typeface="Calibri" panose="020F0502020204030204" pitchFamily="34" charset="0"/>
                <a:ea typeface="Calibri" panose="020F0502020204030204" pitchFamily="34" charset="0"/>
                <a:cs typeface="Vrinda" panose="020B0502040204020203" pitchFamily="34" charset="0"/>
              </a:rPr>
              <a:t>UK, C. R., 2020. </a:t>
            </a:r>
            <a:r>
              <a:rPr lang="en-GB" sz="3000" i="1" dirty="0">
                <a:effectLst/>
                <a:latin typeface="Calibri" panose="020F0502020204030204" pitchFamily="34" charset="0"/>
                <a:ea typeface="Calibri" panose="020F0502020204030204" pitchFamily="34" charset="0"/>
                <a:cs typeface="Vrinda" panose="020B0502040204020203" pitchFamily="34" charset="0"/>
              </a:rPr>
              <a:t>https://www.cancerresearchuk.org. </a:t>
            </a:r>
            <a:r>
              <a:rPr lang="en-GB" sz="3000" dirty="0">
                <a:effectLst/>
                <a:latin typeface="Calibri" panose="020F0502020204030204" pitchFamily="34" charset="0"/>
                <a:ea typeface="Calibri" panose="020F0502020204030204" pitchFamily="34" charset="0"/>
                <a:cs typeface="Vrinda" panose="020B0502040204020203" pitchFamily="34" charset="0"/>
              </a:rPr>
              <a:t>[Online] </a:t>
            </a:r>
            <a:br>
              <a:rPr lang="en-GB" sz="3000" dirty="0">
                <a:effectLst/>
                <a:latin typeface="Calibri" panose="020F0502020204030204" pitchFamily="34" charset="0"/>
                <a:ea typeface="Calibri" panose="020F0502020204030204" pitchFamily="34" charset="0"/>
                <a:cs typeface="Vrinda" panose="020B0502040204020203" pitchFamily="34" charset="0"/>
              </a:rPr>
            </a:br>
            <a:r>
              <a:rPr lang="en-GB" sz="3000" dirty="0">
                <a:effectLst/>
                <a:latin typeface="Calibri" panose="020F0502020204030204" pitchFamily="34" charset="0"/>
                <a:ea typeface="Calibri" panose="020F0502020204030204" pitchFamily="34" charset="0"/>
                <a:cs typeface="Vrinda" panose="020B0502040204020203" pitchFamily="34" charset="0"/>
              </a:rPr>
              <a:t>Available at: </a:t>
            </a:r>
            <a:r>
              <a:rPr lang="en-GB" sz="3000" u="sng" dirty="0">
                <a:effectLst/>
                <a:latin typeface="Calibri" panose="020F0502020204030204" pitchFamily="34" charset="0"/>
                <a:ea typeface="Calibri" panose="020F0502020204030204" pitchFamily="34" charset="0"/>
                <a:cs typeface="Vrinda" panose="020B0502040204020203" pitchFamily="34" charset="0"/>
              </a:rPr>
              <a:t>https://www.cancerresearchuk.org/health-professional/cancer-statistics/risk/overweight-and-obesity#heading-One</a:t>
            </a:r>
            <a:br>
              <a:rPr lang="en-GB" sz="3000" dirty="0">
                <a:effectLst/>
                <a:latin typeface="Calibri" panose="020F0502020204030204" pitchFamily="34" charset="0"/>
                <a:ea typeface="Calibri" panose="020F0502020204030204" pitchFamily="34" charset="0"/>
                <a:cs typeface="Vrinda" panose="020B0502040204020203" pitchFamily="34" charset="0"/>
              </a:rPr>
            </a:br>
            <a:r>
              <a:rPr lang="en-GB" sz="3000" dirty="0">
                <a:effectLst/>
                <a:latin typeface="Calibri" panose="020F0502020204030204" pitchFamily="34" charset="0"/>
                <a:ea typeface="Calibri" panose="020F0502020204030204" pitchFamily="34" charset="0"/>
                <a:cs typeface="Vrinda" panose="020B0502040204020203" pitchFamily="34" charset="0"/>
              </a:rPr>
              <a:t>[Accessed 6 April 2021].</a:t>
            </a:r>
          </a:p>
          <a:p>
            <a:pPr marL="0" indent="0">
              <a:lnSpc>
                <a:spcPct val="120000"/>
              </a:lnSpc>
              <a:spcBef>
                <a:spcPts val="0"/>
              </a:spcBef>
              <a:buNone/>
            </a:pPr>
            <a:r>
              <a:rPr lang="en-GB" sz="3000" dirty="0">
                <a:effectLst/>
                <a:latin typeface="Calibri" panose="020F0502020204030204" pitchFamily="34" charset="0"/>
                <a:ea typeface="Calibri" panose="020F0502020204030204" pitchFamily="34" charset="0"/>
                <a:cs typeface="Vrinda" panose="020B0502040204020203" pitchFamily="34" charset="0"/>
              </a:rPr>
              <a:t>WHO, 2020. </a:t>
            </a:r>
            <a:r>
              <a:rPr lang="en-GB" sz="3000" i="1" dirty="0">
                <a:effectLst/>
                <a:latin typeface="Calibri" panose="020F0502020204030204" pitchFamily="34" charset="0"/>
                <a:ea typeface="Calibri" panose="020F0502020204030204" pitchFamily="34" charset="0"/>
                <a:cs typeface="Vrinda" panose="020B0502040204020203" pitchFamily="34" charset="0"/>
              </a:rPr>
              <a:t>https://www.who.int. </a:t>
            </a:r>
            <a:r>
              <a:rPr lang="en-GB" sz="3000" dirty="0">
                <a:effectLst/>
                <a:latin typeface="Calibri" panose="020F0502020204030204" pitchFamily="34" charset="0"/>
                <a:ea typeface="Calibri" panose="020F0502020204030204" pitchFamily="34" charset="0"/>
                <a:cs typeface="Vrinda" panose="020B0502040204020203" pitchFamily="34" charset="0"/>
              </a:rPr>
              <a:t>[Online] </a:t>
            </a:r>
            <a:br>
              <a:rPr lang="en-GB" sz="3000" dirty="0">
                <a:effectLst/>
                <a:latin typeface="Calibri" panose="020F0502020204030204" pitchFamily="34" charset="0"/>
                <a:ea typeface="Calibri" panose="020F0502020204030204" pitchFamily="34" charset="0"/>
                <a:cs typeface="Vrinda" panose="020B0502040204020203" pitchFamily="34" charset="0"/>
              </a:rPr>
            </a:br>
            <a:r>
              <a:rPr lang="en-GB" sz="3000" dirty="0">
                <a:effectLst/>
                <a:latin typeface="Calibri" panose="020F0502020204030204" pitchFamily="34" charset="0"/>
                <a:ea typeface="Calibri" panose="020F0502020204030204" pitchFamily="34" charset="0"/>
                <a:cs typeface="Vrinda" panose="020B0502040204020203" pitchFamily="34" charset="0"/>
              </a:rPr>
              <a:t>Available at: </a:t>
            </a:r>
            <a:r>
              <a:rPr lang="en-GB" sz="3000" u="sng" dirty="0">
                <a:effectLst/>
                <a:latin typeface="Calibri" panose="020F0502020204030204" pitchFamily="34" charset="0"/>
                <a:ea typeface="Calibri" panose="020F0502020204030204" pitchFamily="34" charset="0"/>
                <a:cs typeface="Vrinda" panose="020B0502040204020203" pitchFamily="34" charset="0"/>
              </a:rPr>
              <a:t>https://www.who.int/en/news-room/fact-sheets/detail/obesity-and-overweight</a:t>
            </a:r>
            <a:br>
              <a:rPr lang="en-GB" sz="3000" dirty="0">
                <a:effectLst/>
                <a:latin typeface="Calibri" panose="020F0502020204030204" pitchFamily="34" charset="0"/>
                <a:ea typeface="Calibri" panose="020F0502020204030204" pitchFamily="34" charset="0"/>
                <a:cs typeface="Vrinda" panose="020B0502040204020203" pitchFamily="34" charset="0"/>
              </a:rPr>
            </a:br>
            <a:r>
              <a:rPr lang="en-GB" sz="3000" dirty="0">
                <a:effectLst/>
                <a:latin typeface="Calibri" panose="020F0502020204030204" pitchFamily="34" charset="0"/>
                <a:ea typeface="Calibri" panose="020F0502020204030204" pitchFamily="34" charset="0"/>
                <a:cs typeface="Vrinda" panose="020B0502040204020203" pitchFamily="34" charset="0"/>
              </a:rPr>
              <a:t>[Accessed 27 March 2021].</a:t>
            </a:r>
          </a:p>
          <a:p>
            <a:pPr marL="0" indent="0">
              <a:lnSpc>
                <a:spcPct val="120000"/>
              </a:lnSpc>
              <a:spcBef>
                <a:spcPts val="0"/>
              </a:spcBef>
              <a:buNone/>
            </a:pPr>
            <a:r>
              <a:rPr lang="en-GB" sz="3000" dirty="0">
                <a:effectLst/>
                <a:latin typeface="Calibri" panose="020F0502020204030204" pitchFamily="34" charset="0"/>
                <a:ea typeface="Calibri" panose="020F0502020204030204" pitchFamily="34" charset="0"/>
                <a:cs typeface="Vrinda" panose="020B0502040204020203" pitchFamily="34" charset="0"/>
              </a:rPr>
              <a:t>WHO, 2020. </a:t>
            </a:r>
            <a:r>
              <a:rPr lang="en-GB" sz="3000" i="1" dirty="0">
                <a:effectLst/>
                <a:latin typeface="Calibri" panose="020F0502020204030204" pitchFamily="34" charset="0"/>
                <a:ea typeface="Calibri" panose="020F0502020204030204" pitchFamily="34" charset="0"/>
                <a:cs typeface="Vrinda" panose="020B0502040204020203" pitchFamily="34" charset="0"/>
              </a:rPr>
              <a:t>https://www.who.int. </a:t>
            </a:r>
            <a:r>
              <a:rPr lang="en-GB" sz="3000" dirty="0">
                <a:effectLst/>
                <a:latin typeface="Calibri" panose="020F0502020204030204" pitchFamily="34" charset="0"/>
                <a:ea typeface="Calibri" panose="020F0502020204030204" pitchFamily="34" charset="0"/>
                <a:cs typeface="Vrinda" panose="020B0502040204020203" pitchFamily="34" charset="0"/>
              </a:rPr>
              <a:t>[Online] </a:t>
            </a:r>
            <a:br>
              <a:rPr lang="en-GB" sz="3000" dirty="0">
                <a:effectLst/>
                <a:latin typeface="Calibri" panose="020F0502020204030204" pitchFamily="34" charset="0"/>
                <a:ea typeface="Calibri" panose="020F0502020204030204" pitchFamily="34" charset="0"/>
                <a:cs typeface="Vrinda" panose="020B0502040204020203" pitchFamily="34" charset="0"/>
              </a:rPr>
            </a:br>
            <a:r>
              <a:rPr lang="en-GB" sz="3000" dirty="0">
                <a:effectLst/>
                <a:latin typeface="Calibri" panose="020F0502020204030204" pitchFamily="34" charset="0"/>
                <a:ea typeface="Calibri" panose="020F0502020204030204" pitchFamily="34" charset="0"/>
                <a:cs typeface="Vrinda" panose="020B0502040204020203" pitchFamily="34" charset="0"/>
              </a:rPr>
              <a:t>Available at: </a:t>
            </a:r>
            <a:r>
              <a:rPr lang="en-GB" sz="3000" u="sng" dirty="0">
                <a:effectLst/>
                <a:latin typeface="Calibri" panose="020F0502020204030204" pitchFamily="34" charset="0"/>
                <a:ea typeface="Calibri" panose="020F0502020204030204" pitchFamily="34" charset="0"/>
                <a:cs typeface="Vrinda" panose="020B0502040204020203" pitchFamily="34" charset="0"/>
              </a:rPr>
              <a:t>https://www.who.int/news-room/facts-in-pictures/detail/6-facts-on-obesity</a:t>
            </a:r>
            <a:br>
              <a:rPr lang="en-GB" sz="3000" dirty="0">
                <a:effectLst/>
                <a:latin typeface="Calibri" panose="020F0502020204030204" pitchFamily="34" charset="0"/>
                <a:ea typeface="Calibri" panose="020F0502020204030204" pitchFamily="34" charset="0"/>
                <a:cs typeface="Vrinda" panose="020B0502040204020203" pitchFamily="34" charset="0"/>
              </a:rPr>
            </a:br>
            <a:r>
              <a:rPr lang="en-GB" sz="3000" dirty="0">
                <a:effectLst/>
                <a:latin typeface="Calibri" panose="020F0502020204030204" pitchFamily="34" charset="0"/>
                <a:ea typeface="Calibri" panose="020F0502020204030204" pitchFamily="34" charset="0"/>
                <a:cs typeface="Vrinda" panose="020B0502040204020203" pitchFamily="34" charset="0"/>
              </a:rPr>
              <a:t>[Accessed 1 April 2021].</a:t>
            </a:r>
          </a:p>
          <a:p>
            <a:pPr marL="0" indent="0">
              <a:buNone/>
            </a:pPr>
            <a:endParaRPr lang="en-GB" dirty="0"/>
          </a:p>
        </p:txBody>
      </p:sp>
    </p:spTree>
    <p:extLst>
      <p:ext uri="{BB962C8B-B14F-4D97-AF65-F5344CB8AC3E}">
        <p14:creationId xmlns:p14="http://schemas.microsoft.com/office/powerpoint/2010/main" val="13765458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4A81B-DE4E-4F9E-9C79-F0431E9CBBF9}"/>
              </a:ext>
            </a:extLst>
          </p:cNvPr>
          <p:cNvSpPr>
            <a:spLocks noGrp="1"/>
          </p:cNvSpPr>
          <p:nvPr>
            <p:ph type="title"/>
          </p:nvPr>
        </p:nvSpPr>
        <p:spPr>
          <a:xfrm>
            <a:off x="838200" y="365125"/>
            <a:ext cx="10515600" cy="568129"/>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95A5FBE3-B66A-4FB3-BBBF-2485932E6D61}"/>
              </a:ext>
            </a:extLst>
          </p:cNvPr>
          <p:cNvSpPr>
            <a:spLocks noGrp="1"/>
          </p:cNvSpPr>
          <p:nvPr>
            <p:ph idx="1"/>
          </p:nvPr>
        </p:nvSpPr>
        <p:spPr>
          <a:xfrm>
            <a:off x="838200" y="1300899"/>
            <a:ext cx="10515600" cy="4876064"/>
          </a:xfrm>
        </p:spPr>
        <p:txBody>
          <a:bodyPr>
            <a:normAutofit fontScale="77500" lnSpcReduction="20000"/>
          </a:bodyPr>
          <a:lstStyle/>
          <a:p>
            <a:pPr marL="0" indent="0">
              <a:lnSpc>
                <a:spcPct val="115000"/>
              </a:lnSpc>
              <a:spcAft>
                <a:spcPts val="1000"/>
              </a:spcAft>
              <a:buNone/>
            </a:pPr>
            <a:r>
              <a:rPr lang="en-GB" sz="1800" dirty="0">
                <a:effectLst/>
                <a:latin typeface="Calibri" panose="020F0502020204030204" pitchFamily="34" charset="0"/>
                <a:ea typeface="Calibri" panose="020F0502020204030204" pitchFamily="34" charset="0"/>
                <a:cs typeface="Vrinda" panose="020B0502040204020203" pitchFamily="34" charset="0"/>
              </a:rPr>
              <a:t> </a:t>
            </a:r>
          </a:p>
          <a:p>
            <a:pPr marL="0" indent="0">
              <a:lnSpc>
                <a:spcPct val="120000"/>
              </a:lnSpc>
              <a:spcBef>
                <a:spcPts val="0"/>
              </a:spcBef>
              <a:spcAft>
                <a:spcPts val="1000"/>
              </a:spcAft>
              <a:buNone/>
            </a:pPr>
            <a:r>
              <a:rPr lang="en-GB" sz="1800" dirty="0">
                <a:effectLst/>
                <a:latin typeface="Calibri" panose="020F0502020204030204" pitchFamily="34" charset="0"/>
                <a:ea typeface="Calibri" panose="020F0502020204030204" pitchFamily="34" charset="0"/>
                <a:cs typeface="Vrinda" panose="020B0502040204020203" pitchFamily="34" charset="0"/>
              </a:rPr>
              <a:t>WHO, 2020. </a:t>
            </a:r>
            <a:r>
              <a:rPr lang="en-GB" sz="1800" i="1" dirty="0">
                <a:effectLst/>
                <a:latin typeface="Calibri" panose="020F0502020204030204" pitchFamily="34" charset="0"/>
                <a:ea typeface="Calibri" panose="020F0502020204030204" pitchFamily="34" charset="0"/>
                <a:cs typeface="Vrinda" panose="020B0502040204020203" pitchFamily="34" charset="0"/>
              </a:rPr>
              <a:t>https://www.who.int/nutrition. </a:t>
            </a:r>
            <a:r>
              <a:rPr lang="en-GB" sz="1800" dirty="0">
                <a:effectLst/>
                <a:latin typeface="Calibri" panose="020F0502020204030204" pitchFamily="34" charset="0"/>
                <a:ea typeface="Calibri" panose="020F0502020204030204" pitchFamily="34" charset="0"/>
                <a:cs typeface="Vrinda" panose="020B0502040204020203" pitchFamily="34" charset="0"/>
              </a:rPr>
              <a:t>[Online] </a:t>
            </a:r>
            <a:br>
              <a:rPr lang="en-GB" sz="1800" dirty="0">
                <a:effectLst/>
                <a:latin typeface="Calibri" panose="020F0502020204030204" pitchFamily="34" charset="0"/>
                <a:ea typeface="Calibri" panose="020F0502020204030204" pitchFamily="34" charset="0"/>
                <a:cs typeface="Vrinda" panose="020B0502040204020203" pitchFamily="34" charset="0"/>
              </a:rPr>
            </a:br>
            <a:r>
              <a:rPr lang="en-GB" sz="1800" dirty="0">
                <a:effectLst/>
                <a:latin typeface="Calibri" panose="020F0502020204030204" pitchFamily="34" charset="0"/>
                <a:ea typeface="Calibri" panose="020F0502020204030204" pitchFamily="34" charset="0"/>
                <a:cs typeface="Vrinda" panose="020B0502040204020203" pitchFamily="34" charset="0"/>
              </a:rPr>
              <a:t>Available at: </a:t>
            </a:r>
            <a:r>
              <a:rPr lang="en-GB" sz="1800" u="sng" dirty="0">
                <a:effectLst/>
                <a:latin typeface="Calibri" panose="020F0502020204030204" pitchFamily="34" charset="0"/>
                <a:ea typeface="Calibri" panose="020F0502020204030204" pitchFamily="34" charset="0"/>
                <a:cs typeface="Vrinda" panose="020B0502040204020203" pitchFamily="34" charset="0"/>
              </a:rPr>
              <a:t>https://www.who.int/nutrition/topics/3_foodconsumption/en/</a:t>
            </a:r>
            <a:br>
              <a:rPr lang="en-GB" sz="1800" dirty="0">
                <a:effectLst/>
                <a:latin typeface="Calibri" panose="020F0502020204030204" pitchFamily="34" charset="0"/>
                <a:ea typeface="Calibri" panose="020F0502020204030204" pitchFamily="34" charset="0"/>
                <a:cs typeface="Vrinda" panose="020B0502040204020203" pitchFamily="34" charset="0"/>
              </a:rPr>
            </a:br>
            <a:r>
              <a:rPr lang="en-GB" sz="1800" dirty="0">
                <a:effectLst/>
                <a:latin typeface="Calibri" panose="020F0502020204030204" pitchFamily="34" charset="0"/>
                <a:ea typeface="Calibri" panose="020F0502020204030204" pitchFamily="34" charset="0"/>
                <a:cs typeface="Vrinda" panose="020B0502040204020203" pitchFamily="34" charset="0"/>
              </a:rPr>
              <a:t>[Accessed 11 April 2021].</a:t>
            </a:r>
          </a:p>
          <a:p>
            <a:pPr marL="0" indent="0">
              <a:lnSpc>
                <a:spcPct val="120000"/>
              </a:lnSpc>
              <a:spcBef>
                <a:spcPts val="0"/>
              </a:spcBef>
              <a:spcAft>
                <a:spcPts val="1000"/>
              </a:spcAft>
              <a:buNone/>
            </a:pPr>
            <a:r>
              <a:rPr lang="en-GB" sz="1800" dirty="0">
                <a:effectLst/>
                <a:latin typeface="Calibri" panose="020F0502020204030204" pitchFamily="34" charset="0"/>
                <a:ea typeface="Calibri" panose="020F0502020204030204" pitchFamily="34" charset="0"/>
                <a:cs typeface="Vrinda" panose="020B0502040204020203" pitchFamily="34" charset="0"/>
              </a:rPr>
              <a:t>WHO, 2021. </a:t>
            </a:r>
            <a:r>
              <a:rPr lang="en-GB" sz="1800" i="1" dirty="0">
                <a:effectLst/>
                <a:latin typeface="Calibri" panose="020F0502020204030204" pitchFamily="34" charset="0"/>
                <a:ea typeface="Calibri" panose="020F0502020204030204" pitchFamily="34" charset="0"/>
                <a:cs typeface="Vrinda" panose="020B0502040204020203" pitchFamily="34" charset="0"/>
              </a:rPr>
              <a:t>https://www.who.int. </a:t>
            </a:r>
            <a:r>
              <a:rPr lang="en-GB" sz="1800" dirty="0">
                <a:effectLst/>
                <a:latin typeface="Calibri" panose="020F0502020204030204" pitchFamily="34" charset="0"/>
                <a:ea typeface="Calibri" panose="020F0502020204030204" pitchFamily="34" charset="0"/>
                <a:cs typeface="Vrinda" panose="020B0502040204020203" pitchFamily="34" charset="0"/>
              </a:rPr>
              <a:t>[Online] </a:t>
            </a:r>
            <a:br>
              <a:rPr lang="en-GB" sz="1800" dirty="0">
                <a:effectLst/>
                <a:latin typeface="Calibri" panose="020F0502020204030204" pitchFamily="34" charset="0"/>
                <a:ea typeface="Calibri" panose="020F0502020204030204" pitchFamily="34" charset="0"/>
                <a:cs typeface="Vrinda" panose="020B0502040204020203" pitchFamily="34" charset="0"/>
              </a:rPr>
            </a:br>
            <a:r>
              <a:rPr lang="en-GB" sz="1800" dirty="0">
                <a:effectLst/>
                <a:latin typeface="Calibri" panose="020F0502020204030204" pitchFamily="34" charset="0"/>
                <a:ea typeface="Calibri" panose="020F0502020204030204" pitchFamily="34" charset="0"/>
                <a:cs typeface="Vrinda" panose="020B0502040204020203" pitchFamily="34" charset="0"/>
              </a:rPr>
              <a:t>Available at: </a:t>
            </a:r>
            <a:r>
              <a:rPr lang="en-GB" sz="1800" u="sng" dirty="0">
                <a:effectLst/>
                <a:latin typeface="Calibri" panose="020F0502020204030204" pitchFamily="34" charset="0"/>
                <a:ea typeface="Calibri" panose="020F0502020204030204" pitchFamily="34" charset="0"/>
                <a:cs typeface="Vrinda" panose="020B0502040204020203" pitchFamily="34" charset="0"/>
              </a:rPr>
              <a:t>https://www.who.int/news-room/fact-sheets/detail/obesity-and-overweight</a:t>
            </a:r>
            <a:br>
              <a:rPr lang="en-GB" sz="1800" dirty="0">
                <a:effectLst/>
                <a:latin typeface="Calibri" panose="020F0502020204030204" pitchFamily="34" charset="0"/>
                <a:ea typeface="Calibri" panose="020F0502020204030204" pitchFamily="34" charset="0"/>
                <a:cs typeface="Vrinda" panose="020B0502040204020203" pitchFamily="34" charset="0"/>
              </a:rPr>
            </a:br>
            <a:r>
              <a:rPr lang="en-GB" sz="1800" dirty="0">
                <a:effectLst/>
                <a:latin typeface="Calibri" panose="020F0502020204030204" pitchFamily="34" charset="0"/>
                <a:ea typeface="Calibri" panose="020F0502020204030204" pitchFamily="34" charset="0"/>
                <a:cs typeface="Vrinda" panose="020B0502040204020203" pitchFamily="34" charset="0"/>
              </a:rPr>
              <a:t>[Accessed 10 April 2021].</a:t>
            </a:r>
          </a:p>
          <a:p>
            <a:pPr marL="0" indent="0">
              <a:lnSpc>
                <a:spcPct val="120000"/>
              </a:lnSpc>
              <a:spcBef>
                <a:spcPts val="0"/>
              </a:spcBef>
              <a:spcAft>
                <a:spcPts val="1000"/>
              </a:spcAft>
              <a:buNone/>
            </a:pPr>
            <a:r>
              <a:rPr lang="en-GB" sz="1800" dirty="0">
                <a:effectLst/>
                <a:latin typeface="Calibri" panose="020F0502020204030204" pitchFamily="34" charset="0"/>
                <a:ea typeface="Calibri" panose="020F0502020204030204" pitchFamily="34" charset="0"/>
                <a:cs typeface="Vrinda" panose="020B0502040204020203" pitchFamily="34" charset="0"/>
              </a:rPr>
              <a:t>Wise, J., 2014. Less than 10% of obese adults accept that they have a serious weight problem, survey finds. </a:t>
            </a:r>
            <a:r>
              <a:rPr lang="en-GB" sz="1800" i="1" dirty="0">
                <a:effectLst/>
                <a:latin typeface="Calibri" panose="020F0502020204030204" pitchFamily="34" charset="0"/>
                <a:ea typeface="Calibri" panose="020F0502020204030204" pitchFamily="34" charset="0"/>
                <a:cs typeface="Vrinda" panose="020B0502040204020203" pitchFamily="34" charset="0"/>
              </a:rPr>
              <a:t>BMJ, </a:t>
            </a:r>
            <a:r>
              <a:rPr lang="en-GB" sz="1800" dirty="0">
                <a:effectLst/>
                <a:latin typeface="Calibri" panose="020F0502020204030204" pitchFamily="34" charset="0"/>
                <a:ea typeface="Calibri" panose="020F0502020204030204" pitchFamily="34" charset="0"/>
                <a:cs typeface="Vrinda" panose="020B0502040204020203" pitchFamily="34" charset="0"/>
              </a:rPr>
              <a:t>Volume 1, p. 349.</a:t>
            </a:r>
          </a:p>
          <a:p>
            <a:pPr marL="0" indent="0">
              <a:lnSpc>
                <a:spcPct val="120000"/>
              </a:lnSpc>
              <a:spcBef>
                <a:spcPts val="0"/>
              </a:spcBef>
              <a:spcAft>
                <a:spcPts val="1000"/>
              </a:spcAft>
              <a:buNone/>
            </a:pPr>
            <a:r>
              <a:rPr lang="en-GB" sz="1800" dirty="0">
                <a:effectLst/>
                <a:latin typeface="Calibri" panose="020F0502020204030204" pitchFamily="34" charset="0"/>
                <a:ea typeface="Calibri" panose="020F0502020204030204" pitchFamily="34" charset="0"/>
                <a:cs typeface="Vrinda" panose="020B0502040204020203" pitchFamily="34" charset="0"/>
              </a:rPr>
              <a:t>www.local.gov.uk, 2019. </a:t>
            </a:r>
            <a:r>
              <a:rPr lang="en-GB" sz="1800" i="1" dirty="0">
                <a:effectLst/>
                <a:latin typeface="Calibri" panose="020F0502020204030204" pitchFamily="34" charset="0"/>
                <a:ea typeface="Calibri" panose="020F0502020204030204" pitchFamily="34" charset="0"/>
                <a:cs typeface="Vrinda" panose="020B0502040204020203" pitchFamily="34" charset="0"/>
              </a:rPr>
              <a:t>www.local.gov.uk. </a:t>
            </a:r>
            <a:r>
              <a:rPr lang="en-GB" sz="1800" dirty="0">
                <a:effectLst/>
                <a:latin typeface="Calibri" panose="020F0502020204030204" pitchFamily="34" charset="0"/>
                <a:ea typeface="Calibri" panose="020F0502020204030204" pitchFamily="34" charset="0"/>
                <a:cs typeface="Vrinda" panose="020B0502040204020203" pitchFamily="34" charset="0"/>
              </a:rPr>
              <a:t>[Online] </a:t>
            </a:r>
            <a:br>
              <a:rPr lang="en-GB" sz="1800" dirty="0">
                <a:effectLst/>
                <a:latin typeface="Calibri" panose="020F0502020204030204" pitchFamily="34" charset="0"/>
                <a:ea typeface="Calibri" panose="020F0502020204030204" pitchFamily="34" charset="0"/>
                <a:cs typeface="Vrinda" panose="020B0502040204020203" pitchFamily="34" charset="0"/>
              </a:rPr>
            </a:br>
            <a:r>
              <a:rPr lang="en-GB" sz="1800" dirty="0">
                <a:effectLst/>
                <a:latin typeface="Calibri" panose="020F0502020204030204" pitchFamily="34" charset="0"/>
                <a:ea typeface="Calibri" panose="020F0502020204030204" pitchFamily="34" charset="0"/>
                <a:cs typeface="Vrinda" panose="020B0502040204020203" pitchFamily="34" charset="0"/>
              </a:rPr>
              <a:t>Available at: </a:t>
            </a:r>
            <a:r>
              <a:rPr lang="en-GB" sz="1800" u="sng" dirty="0">
                <a:effectLst/>
                <a:latin typeface="Calibri" panose="020F0502020204030204" pitchFamily="34" charset="0"/>
                <a:ea typeface="Calibri" panose="020F0502020204030204" pitchFamily="34" charset="0"/>
                <a:cs typeface="Vrinda" panose="020B0502040204020203" pitchFamily="34" charset="0"/>
              </a:rPr>
              <a:t>http:/www.local.gov.uk/obesity</a:t>
            </a:r>
            <a:br>
              <a:rPr lang="en-GB" sz="1800" dirty="0">
                <a:effectLst/>
                <a:latin typeface="Calibri" panose="020F0502020204030204" pitchFamily="34" charset="0"/>
                <a:ea typeface="Calibri" panose="020F0502020204030204" pitchFamily="34" charset="0"/>
                <a:cs typeface="Vrinda" panose="020B0502040204020203" pitchFamily="34" charset="0"/>
              </a:rPr>
            </a:br>
            <a:r>
              <a:rPr lang="en-GB" sz="1800" dirty="0">
                <a:effectLst/>
                <a:latin typeface="Calibri" panose="020F0502020204030204" pitchFamily="34" charset="0"/>
                <a:ea typeface="Calibri" panose="020F0502020204030204" pitchFamily="34" charset="0"/>
                <a:cs typeface="Vrinda" panose="020B0502040204020203" pitchFamily="34" charset="0"/>
              </a:rPr>
              <a:t>[Accessed 5 </a:t>
            </a:r>
            <a:r>
              <a:rPr lang="en-GB" sz="1800" dirty="0" err="1">
                <a:effectLst/>
                <a:latin typeface="Calibri" panose="020F0502020204030204" pitchFamily="34" charset="0"/>
                <a:ea typeface="Calibri" panose="020F0502020204030204" pitchFamily="34" charset="0"/>
                <a:cs typeface="Vrinda" panose="020B0502040204020203" pitchFamily="34" charset="0"/>
              </a:rPr>
              <a:t>april</a:t>
            </a:r>
            <a:r>
              <a:rPr lang="en-GB" sz="1800" dirty="0">
                <a:effectLst/>
                <a:latin typeface="Calibri" panose="020F0502020204030204" pitchFamily="34" charset="0"/>
                <a:ea typeface="Calibri" panose="020F0502020204030204" pitchFamily="34" charset="0"/>
                <a:cs typeface="Vrinda" panose="020B0502040204020203" pitchFamily="34" charset="0"/>
              </a:rPr>
              <a:t> 2021].</a:t>
            </a:r>
          </a:p>
          <a:p>
            <a:pPr marL="0" indent="0">
              <a:lnSpc>
                <a:spcPct val="120000"/>
              </a:lnSpc>
              <a:spcBef>
                <a:spcPts val="0"/>
              </a:spcBef>
              <a:spcAft>
                <a:spcPts val="1000"/>
              </a:spcAft>
              <a:buNone/>
            </a:pPr>
            <a:r>
              <a:rPr lang="en-GB" sz="1800" dirty="0">
                <a:effectLst/>
                <a:latin typeface="Calibri" panose="020F0502020204030204" pitchFamily="34" charset="0"/>
                <a:ea typeface="Calibri" panose="020F0502020204030204" pitchFamily="34" charset="0"/>
                <a:cs typeface="Vrinda" panose="020B0502040204020203" pitchFamily="34" charset="0"/>
              </a:rPr>
              <a:t>www.nhs.uk, 2019. </a:t>
            </a:r>
            <a:r>
              <a:rPr lang="en-GB" sz="1800" i="1" dirty="0">
                <a:effectLst/>
                <a:latin typeface="Calibri" panose="020F0502020204030204" pitchFamily="34" charset="0"/>
                <a:ea typeface="Calibri" panose="020F0502020204030204" pitchFamily="34" charset="0"/>
                <a:cs typeface="Vrinda" panose="020B0502040204020203" pitchFamily="34" charset="0"/>
              </a:rPr>
              <a:t>obesity. </a:t>
            </a:r>
            <a:r>
              <a:rPr lang="en-GB" sz="1800" dirty="0">
                <a:effectLst/>
                <a:latin typeface="Calibri" panose="020F0502020204030204" pitchFamily="34" charset="0"/>
                <a:ea typeface="Calibri" panose="020F0502020204030204" pitchFamily="34" charset="0"/>
                <a:cs typeface="Vrinda" panose="020B0502040204020203" pitchFamily="34" charset="0"/>
              </a:rPr>
              <a:t>[Online] </a:t>
            </a:r>
            <a:br>
              <a:rPr lang="en-GB" sz="1800" dirty="0">
                <a:effectLst/>
                <a:latin typeface="Calibri" panose="020F0502020204030204" pitchFamily="34" charset="0"/>
                <a:ea typeface="Calibri" panose="020F0502020204030204" pitchFamily="34" charset="0"/>
                <a:cs typeface="Vrinda" panose="020B0502040204020203" pitchFamily="34" charset="0"/>
              </a:rPr>
            </a:br>
            <a:r>
              <a:rPr lang="en-GB" sz="1800" dirty="0">
                <a:effectLst/>
                <a:latin typeface="Calibri" panose="020F0502020204030204" pitchFamily="34" charset="0"/>
                <a:ea typeface="Calibri" panose="020F0502020204030204" pitchFamily="34" charset="0"/>
                <a:cs typeface="Vrinda" panose="020B0502040204020203" pitchFamily="34" charset="0"/>
              </a:rPr>
              <a:t>Available at: </a:t>
            </a:r>
            <a:r>
              <a:rPr lang="en-GB" sz="1800" u="sng" dirty="0">
                <a:effectLst/>
                <a:latin typeface="Calibri" panose="020F0502020204030204" pitchFamily="34" charset="0"/>
                <a:ea typeface="Calibri" panose="020F0502020204030204" pitchFamily="34" charset="0"/>
                <a:cs typeface="Vrinda" panose="020B0502040204020203" pitchFamily="34" charset="0"/>
              </a:rPr>
              <a:t>http://www.nhs.uk</a:t>
            </a:r>
            <a:br>
              <a:rPr lang="en-GB" sz="1800" dirty="0">
                <a:effectLst/>
                <a:latin typeface="Calibri" panose="020F0502020204030204" pitchFamily="34" charset="0"/>
                <a:ea typeface="Calibri" panose="020F0502020204030204" pitchFamily="34" charset="0"/>
                <a:cs typeface="Vrinda" panose="020B0502040204020203" pitchFamily="34" charset="0"/>
              </a:rPr>
            </a:br>
            <a:r>
              <a:rPr lang="en-GB" sz="1800" dirty="0">
                <a:effectLst/>
                <a:latin typeface="Calibri" panose="020F0502020204030204" pitchFamily="34" charset="0"/>
                <a:ea typeface="Calibri" panose="020F0502020204030204" pitchFamily="34" charset="0"/>
                <a:cs typeface="Vrinda" panose="020B0502040204020203" pitchFamily="34" charset="0"/>
              </a:rPr>
              <a:t>[Accessed 5 </a:t>
            </a:r>
            <a:r>
              <a:rPr lang="en-GB" sz="1800" dirty="0" err="1">
                <a:effectLst/>
                <a:latin typeface="Calibri" panose="020F0502020204030204" pitchFamily="34" charset="0"/>
                <a:ea typeface="Calibri" panose="020F0502020204030204" pitchFamily="34" charset="0"/>
                <a:cs typeface="Vrinda" panose="020B0502040204020203" pitchFamily="34" charset="0"/>
              </a:rPr>
              <a:t>april</a:t>
            </a:r>
            <a:r>
              <a:rPr lang="en-GB" sz="1800" dirty="0">
                <a:effectLst/>
                <a:latin typeface="Calibri" panose="020F0502020204030204" pitchFamily="34" charset="0"/>
                <a:ea typeface="Calibri" panose="020F0502020204030204" pitchFamily="34" charset="0"/>
                <a:cs typeface="Vrinda" panose="020B0502040204020203" pitchFamily="34" charset="0"/>
              </a:rPr>
              <a:t> 2021].</a:t>
            </a:r>
          </a:p>
          <a:p>
            <a:pPr marL="0" indent="0">
              <a:lnSpc>
                <a:spcPct val="120000"/>
              </a:lnSpc>
              <a:spcBef>
                <a:spcPts val="0"/>
              </a:spcBef>
              <a:buNone/>
            </a:pPr>
            <a:r>
              <a:rPr lang="en-GB" sz="1800" dirty="0">
                <a:effectLst/>
                <a:latin typeface="Calibri" panose="020F0502020204030204" pitchFamily="34" charset="0"/>
                <a:ea typeface="Calibri" panose="020F0502020204030204" pitchFamily="34" charset="0"/>
                <a:cs typeface="Vrinda" panose="020B0502040204020203" pitchFamily="34" charset="0"/>
              </a:rPr>
              <a:t>www.who.int/activities/controlling-the-global-obesity-epidemic, 2020. </a:t>
            </a:r>
            <a:r>
              <a:rPr lang="en-GB" sz="1800" i="1" dirty="0">
                <a:effectLst/>
                <a:latin typeface="Calibri" panose="020F0502020204030204" pitchFamily="34" charset="0"/>
                <a:ea typeface="Calibri" panose="020F0502020204030204" pitchFamily="34" charset="0"/>
                <a:cs typeface="Vrinda" panose="020B0502040204020203" pitchFamily="34" charset="0"/>
              </a:rPr>
              <a:t>www.who.int/activities/controlling-the-global-obesity-epidemic. </a:t>
            </a:r>
            <a:r>
              <a:rPr lang="en-GB" sz="1800" dirty="0">
                <a:effectLst/>
                <a:latin typeface="Calibri" panose="020F0502020204030204" pitchFamily="34" charset="0"/>
                <a:ea typeface="Calibri" panose="020F0502020204030204" pitchFamily="34" charset="0"/>
                <a:cs typeface="Vrinda" panose="020B0502040204020203" pitchFamily="34" charset="0"/>
              </a:rPr>
              <a:t>[Online] </a:t>
            </a:r>
            <a:br>
              <a:rPr lang="en-GB" sz="1800" dirty="0">
                <a:effectLst/>
                <a:latin typeface="Calibri" panose="020F0502020204030204" pitchFamily="34" charset="0"/>
                <a:ea typeface="Calibri" panose="020F0502020204030204" pitchFamily="34" charset="0"/>
                <a:cs typeface="Vrinda" panose="020B0502040204020203" pitchFamily="34" charset="0"/>
              </a:rPr>
            </a:br>
            <a:r>
              <a:rPr lang="en-GB" sz="1800" dirty="0">
                <a:effectLst/>
                <a:latin typeface="Calibri" panose="020F0502020204030204" pitchFamily="34" charset="0"/>
                <a:ea typeface="Calibri" panose="020F0502020204030204" pitchFamily="34" charset="0"/>
                <a:cs typeface="Vrinda" panose="020B0502040204020203" pitchFamily="34" charset="0"/>
              </a:rPr>
              <a:t>Available at: </a:t>
            </a:r>
            <a:r>
              <a:rPr lang="en-GB" sz="1800" u="sng" dirty="0">
                <a:effectLst/>
                <a:latin typeface="Calibri" panose="020F0502020204030204" pitchFamily="34" charset="0"/>
                <a:ea typeface="Calibri" panose="020F0502020204030204" pitchFamily="34" charset="0"/>
                <a:cs typeface="Vrinda" panose="020B0502040204020203" pitchFamily="34" charset="0"/>
              </a:rPr>
              <a:t>http://www.who.int/activities/controlling-the-global-obesity-epidemic</a:t>
            </a:r>
            <a:br>
              <a:rPr lang="en-GB" sz="1800" dirty="0">
                <a:effectLst/>
                <a:latin typeface="Calibri" panose="020F0502020204030204" pitchFamily="34" charset="0"/>
                <a:ea typeface="Calibri" panose="020F0502020204030204" pitchFamily="34" charset="0"/>
                <a:cs typeface="Vrinda" panose="020B0502040204020203" pitchFamily="34" charset="0"/>
              </a:rPr>
            </a:br>
            <a:r>
              <a:rPr lang="en-GB" sz="1800" dirty="0">
                <a:effectLst/>
                <a:latin typeface="Calibri" panose="020F0502020204030204" pitchFamily="34" charset="0"/>
                <a:ea typeface="Calibri" panose="020F0502020204030204" pitchFamily="34" charset="0"/>
                <a:cs typeface="Vrinda" panose="020B0502040204020203" pitchFamily="34" charset="0"/>
              </a:rPr>
              <a:t>[Accessed 5 </a:t>
            </a:r>
            <a:r>
              <a:rPr lang="en-GB" sz="1800" dirty="0" err="1">
                <a:effectLst/>
                <a:latin typeface="Calibri" panose="020F0502020204030204" pitchFamily="34" charset="0"/>
                <a:ea typeface="Calibri" panose="020F0502020204030204" pitchFamily="34" charset="0"/>
                <a:cs typeface="Vrinda" panose="020B0502040204020203" pitchFamily="34" charset="0"/>
              </a:rPr>
              <a:t>april</a:t>
            </a:r>
            <a:r>
              <a:rPr lang="en-GB" sz="1800" dirty="0">
                <a:effectLst/>
                <a:latin typeface="Calibri" panose="020F0502020204030204" pitchFamily="34" charset="0"/>
                <a:ea typeface="Calibri" panose="020F0502020204030204" pitchFamily="34" charset="0"/>
                <a:cs typeface="Vrinda" panose="020B0502040204020203" pitchFamily="34" charset="0"/>
              </a:rPr>
              <a:t> 2021]</a:t>
            </a:r>
            <a:endParaRPr lang="en-GB" dirty="0"/>
          </a:p>
        </p:txBody>
      </p:sp>
    </p:spTree>
    <p:extLst>
      <p:ext uri="{BB962C8B-B14F-4D97-AF65-F5344CB8AC3E}">
        <p14:creationId xmlns:p14="http://schemas.microsoft.com/office/powerpoint/2010/main" val="24467548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F17821-DA06-4967-B017-33D1B6A41EB5}"/>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58683873-7686-4939-8B5D-18D0EC83391F}"/>
              </a:ext>
            </a:extLst>
          </p:cNvPr>
          <p:cNvSpPr>
            <a:spLocks noGrp="1"/>
          </p:cNvSpPr>
          <p:nvPr>
            <p:ph idx="1"/>
          </p:nvPr>
        </p:nvSpPr>
        <p:spPr/>
        <p:txBody>
          <a:bodyPr>
            <a:normAutofit fontScale="92500" lnSpcReduction="20000"/>
          </a:bodyPr>
          <a:lstStyle/>
          <a:p>
            <a:pPr marL="0" indent="0">
              <a:lnSpc>
                <a:spcPct val="120000"/>
              </a:lnSpc>
              <a:spcBef>
                <a:spcPts val="0"/>
              </a:spcBef>
              <a:buNone/>
            </a:pPr>
            <a:r>
              <a:rPr lang="en-GB" sz="1800" dirty="0">
                <a:solidFill>
                  <a:srgbClr val="3C4245"/>
                </a:solidFill>
                <a:effectLst/>
                <a:latin typeface="Arial" panose="020B0604020202020204" pitchFamily="34" charset="0"/>
                <a:ea typeface="Times New Roman" panose="02020603050405020304" pitchFamily="18" charset="0"/>
              </a:rPr>
              <a:t>WHO (2021) </a:t>
            </a:r>
            <a:r>
              <a:rPr lang="en-GB" sz="1800" i="1" dirty="0">
                <a:solidFill>
                  <a:srgbClr val="3C4245"/>
                </a:solidFill>
                <a:effectLst/>
                <a:latin typeface="Arial" panose="020B0604020202020204" pitchFamily="34" charset="0"/>
                <a:ea typeface="Times New Roman" panose="02020603050405020304" pitchFamily="18" charset="0"/>
              </a:rPr>
              <a:t>What are obesity and overweight. </a:t>
            </a:r>
            <a:r>
              <a:rPr lang="en-GB" sz="1800" dirty="0">
                <a:solidFill>
                  <a:srgbClr val="3C4245"/>
                </a:solidFill>
                <a:effectLst/>
                <a:latin typeface="Arial" panose="020B0604020202020204" pitchFamily="34" charset="0"/>
                <a:ea typeface="Times New Roman" panose="02020603050405020304" pitchFamily="18" charset="0"/>
              </a:rPr>
              <a:t>Available at:  </a:t>
            </a:r>
            <a:endParaRPr lang="en-GB" sz="1800" dirty="0">
              <a:effectLst/>
              <a:latin typeface="Times New Roman" panose="02020603050405020304" pitchFamily="18" charset="0"/>
              <a:ea typeface="Times New Roman" panose="02020603050405020304" pitchFamily="18" charset="0"/>
            </a:endParaRPr>
          </a:p>
          <a:p>
            <a:pPr marL="0" indent="0">
              <a:lnSpc>
                <a:spcPct val="120000"/>
              </a:lnSpc>
              <a:spcBef>
                <a:spcPts val="0"/>
              </a:spcBef>
              <a:buNone/>
            </a:pPr>
            <a:r>
              <a:rPr lang="en-GB" sz="1800" u="sng" dirty="0">
                <a:solidFill>
                  <a:srgbClr val="0000FF"/>
                </a:solidFill>
                <a:effectLst/>
                <a:latin typeface="Arial" panose="020B0604020202020204" pitchFamily="34" charset="0"/>
                <a:ea typeface="Times New Roman" panose="02020603050405020304" pitchFamily="18" charset="0"/>
                <a:hlinkClick r:id="rId2" tooltip="Original URL: https://www.who.int/news-room/fact-sheets/detail/obesity-and-overweight. Click or tap if you trust this link."/>
              </a:rPr>
              <a:t>https://www.who.int/news-room/fact-sheets/detail/obesity-and-overweight</a:t>
            </a:r>
            <a:r>
              <a:rPr lang="en-GB" sz="1800" dirty="0">
                <a:effectLst/>
                <a:latin typeface="Arial" panose="020B0604020202020204" pitchFamily="34" charset="0"/>
                <a:ea typeface="Times New Roman" panose="02020603050405020304" pitchFamily="18" charset="0"/>
              </a:rPr>
              <a:t> [Accessed: 29 March 2021] </a:t>
            </a:r>
            <a:endParaRPr lang="en-GB" sz="1800" dirty="0">
              <a:effectLst/>
              <a:latin typeface="Times New Roman" panose="02020603050405020304" pitchFamily="18" charset="0"/>
              <a:ea typeface="Times New Roman" panose="02020603050405020304" pitchFamily="18" charset="0"/>
            </a:endParaRPr>
          </a:p>
          <a:p>
            <a:pPr marL="0" indent="0">
              <a:lnSpc>
                <a:spcPct val="120000"/>
              </a:lnSpc>
              <a:spcBef>
                <a:spcPts val="0"/>
              </a:spcBef>
              <a:buNone/>
            </a:pPr>
            <a:r>
              <a:rPr lang="en-GB" sz="1800" dirty="0">
                <a:solidFill>
                  <a:srgbClr val="3C4245"/>
                </a:solidFill>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0" indent="0">
              <a:lnSpc>
                <a:spcPct val="120000"/>
              </a:lnSpc>
              <a:spcBef>
                <a:spcPts val="0"/>
              </a:spcBef>
              <a:buNone/>
            </a:pPr>
            <a:r>
              <a:rPr lang="en-GB" sz="1800" dirty="0">
                <a:solidFill>
                  <a:srgbClr val="3C4245"/>
                </a:solidFill>
                <a:effectLst/>
                <a:latin typeface="Arial" panose="020B0604020202020204" pitchFamily="34" charset="0"/>
                <a:ea typeface="Times New Roman" panose="02020603050405020304" pitchFamily="18" charset="0"/>
              </a:rPr>
              <a:t> NHS (2019b) </a:t>
            </a:r>
            <a:r>
              <a:rPr lang="en-GB" sz="1800" i="1" dirty="0">
                <a:solidFill>
                  <a:srgbClr val="3C4245"/>
                </a:solidFill>
                <a:effectLst/>
                <a:latin typeface="Arial" panose="020B0604020202020204" pitchFamily="34" charset="0"/>
                <a:ea typeface="Times New Roman" panose="02020603050405020304" pitchFamily="18" charset="0"/>
              </a:rPr>
              <a:t>Obesity.</a:t>
            </a:r>
            <a:r>
              <a:rPr lang="en-GB" sz="1800" dirty="0">
                <a:solidFill>
                  <a:srgbClr val="3C4245"/>
                </a:solidFill>
                <a:effectLst/>
                <a:latin typeface="Arial" panose="020B0604020202020204" pitchFamily="34" charset="0"/>
                <a:ea typeface="Times New Roman" panose="02020603050405020304" pitchFamily="18" charset="0"/>
              </a:rPr>
              <a:t> Available at: </a:t>
            </a:r>
            <a:endParaRPr lang="en-GB" sz="1800" dirty="0">
              <a:effectLst/>
              <a:latin typeface="Times New Roman" panose="02020603050405020304" pitchFamily="18" charset="0"/>
              <a:ea typeface="Times New Roman" panose="02020603050405020304" pitchFamily="18" charset="0"/>
            </a:endParaRPr>
          </a:p>
          <a:p>
            <a:pPr marL="0" indent="0">
              <a:lnSpc>
                <a:spcPct val="120000"/>
              </a:lnSpc>
              <a:spcBef>
                <a:spcPts val="0"/>
              </a:spcBef>
              <a:buNone/>
            </a:pPr>
            <a:r>
              <a:rPr lang="en-GB" sz="1800" u="sng" dirty="0">
                <a:solidFill>
                  <a:srgbClr val="0000FF"/>
                </a:solidFill>
                <a:effectLst/>
                <a:latin typeface="Arial" panose="020B0604020202020204" pitchFamily="34" charset="0"/>
                <a:ea typeface="Times New Roman" panose="02020603050405020304" pitchFamily="18" charset="0"/>
                <a:hlinkClick r:id="rId3" tooltip="Original URL: https://www.nhs.uk/conditions/obesity/. Click or tap if you trust this link."/>
              </a:rPr>
              <a:t>https://www.nhs.uk/conditions/obesity/</a:t>
            </a:r>
            <a:r>
              <a:rPr lang="en-GB" sz="1800" dirty="0">
                <a:solidFill>
                  <a:srgbClr val="3C4245"/>
                </a:solidFill>
                <a:effectLst/>
                <a:latin typeface="Arial" panose="020B0604020202020204" pitchFamily="34" charset="0"/>
                <a:ea typeface="Times New Roman" panose="02020603050405020304" pitchFamily="18" charset="0"/>
              </a:rPr>
              <a:t> [Accessed: 29 March 2021] </a:t>
            </a:r>
            <a:endParaRPr lang="en-GB" sz="1800" dirty="0">
              <a:effectLst/>
              <a:latin typeface="Times New Roman" panose="02020603050405020304" pitchFamily="18" charset="0"/>
              <a:ea typeface="Times New Roman" panose="02020603050405020304" pitchFamily="18" charset="0"/>
            </a:endParaRPr>
          </a:p>
          <a:p>
            <a:pPr marL="0" indent="0">
              <a:lnSpc>
                <a:spcPct val="120000"/>
              </a:lnSpc>
              <a:spcBef>
                <a:spcPts val="0"/>
              </a:spcBef>
              <a:buNone/>
            </a:pPr>
            <a:r>
              <a:rPr lang="en-GB" sz="1800" dirty="0">
                <a:solidFill>
                  <a:srgbClr val="3C4245"/>
                </a:solidFill>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0" indent="0">
              <a:lnSpc>
                <a:spcPct val="120000"/>
              </a:lnSpc>
              <a:spcBef>
                <a:spcPts val="0"/>
              </a:spcBef>
              <a:buNone/>
            </a:pPr>
            <a:r>
              <a:rPr lang="en-GB" sz="1800" dirty="0">
                <a:solidFill>
                  <a:srgbClr val="3C4245"/>
                </a:solidFill>
                <a:effectLst/>
                <a:latin typeface="Arial" panose="020B0604020202020204" pitchFamily="34" charset="0"/>
                <a:ea typeface="Times New Roman" panose="02020603050405020304" pitchFamily="18" charset="0"/>
              </a:rPr>
              <a:t>NHS (2019a) </a:t>
            </a:r>
            <a:r>
              <a:rPr lang="en-GB" sz="1800" i="1" dirty="0">
                <a:solidFill>
                  <a:srgbClr val="3C4245"/>
                </a:solidFill>
                <a:effectLst/>
                <a:latin typeface="Arial" panose="020B0604020202020204" pitchFamily="34" charset="0"/>
                <a:ea typeface="Times New Roman" panose="02020603050405020304" pitchFamily="18" charset="0"/>
              </a:rPr>
              <a:t>Causes.</a:t>
            </a:r>
            <a:r>
              <a:rPr lang="en-GB" sz="1800" dirty="0">
                <a:solidFill>
                  <a:srgbClr val="3C4245"/>
                </a:solidFill>
                <a:effectLst/>
                <a:latin typeface="Arial" panose="020B0604020202020204" pitchFamily="34" charset="0"/>
                <a:ea typeface="Times New Roman" panose="02020603050405020304" pitchFamily="18" charset="0"/>
              </a:rPr>
              <a:t> Available at: </a:t>
            </a:r>
            <a:endParaRPr lang="en-GB" sz="1800" dirty="0">
              <a:effectLst/>
              <a:latin typeface="Times New Roman" panose="02020603050405020304" pitchFamily="18" charset="0"/>
              <a:ea typeface="Times New Roman" panose="02020603050405020304" pitchFamily="18" charset="0"/>
            </a:endParaRPr>
          </a:p>
          <a:p>
            <a:pPr marL="0" indent="0">
              <a:lnSpc>
                <a:spcPct val="120000"/>
              </a:lnSpc>
              <a:spcBef>
                <a:spcPts val="0"/>
              </a:spcBef>
              <a:buNone/>
            </a:pPr>
            <a:r>
              <a:rPr lang="en-GB" sz="1800" dirty="0">
                <a:solidFill>
                  <a:srgbClr val="3C4245"/>
                </a:solidFill>
                <a:effectLst/>
                <a:latin typeface="Arial" panose="020B0604020202020204" pitchFamily="34" charset="0"/>
                <a:ea typeface="Times New Roman" panose="02020603050405020304" pitchFamily="18" charset="0"/>
              </a:rPr>
              <a:t>https://www.nhs.uk/conditions/obesity/causes/#:~:text=Obesity%20is%20generally%20caused%20by,by%20the%20body%20as%20fat. [Accessed: 29 March 2021] </a:t>
            </a:r>
            <a:endParaRPr lang="en-GB" sz="1800" dirty="0">
              <a:effectLst/>
              <a:latin typeface="Times New Roman" panose="02020603050405020304" pitchFamily="18" charset="0"/>
              <a:ea typeface="Times New Roman" panose="02020603050405020304" pitchFamily="18" charset="0"/>
            </a:endParaRPr>
          </a:p>
          <a:p>
            <a:pPr marL="0" indent="0">
              <a:lnSpc>
                <a:spcPct val="120000"/>
              </a:lnSpc>
              <a:spcBef>
                <a:spcPts val="0"/>
              </a:spcBef>
              <a:buNone/>
            </a:pPr>
            <a:r>
              <a:rPr lang="en-GB" sz="1800" dirty="0">
                <a:solidFill>
                  <a:srgbClr val="3C4245"/>
                </a:solidFill>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0" indent="0">
              <a:lnSpc>
                <a:spcPct val="120000"/>
              </a:lnSpc>
              <a:spcBef>
                <a:spcPts val="0"/>
              </a:spcBef>
              <a:buNone/>
            </a:pPr>
            <a:r>
              <a:rPr lang="en-GB" sz="1800" dirty="0" err="1">
                <a:solidFill>
                  <a:srgbClr val="3C4245"/>
                </a:solidFill>
                <a:effectLst/>
                <a:latin typeface="Arial" panose="020B0604020202020204" pitchFamily="34" charset="0"/>
                <a:ea typeface="Times New Roman" panose="02020603050405020304" pitchFamily="18" charset="0"/>
              </a:rPr>
              <a:t>nuffieldtrust</a:t>
            </a:r>
            <a:r>
              <a:rPr lang="en-GB" sz="1800" dirty="0">
                <a:solidFill>
                  <a:srgbClr val="3C4245"/>
                </a:solidFill>
                <a:effectLst/>
                <a:latin typeface="Arial" panose="020B0604020202020204" pitchFamily="34" charset="0"/>
                <a:ea typeface="Times New Roman" panose="02020603050405020304" pitchFamily="18" charset="0"/>
              </a:rPr>
              <a:t> (2021) </a:t>
            </a:r>
            <a:r>
              <a:rPr lang="en-GB" sz="1800" i="1" dirty="0">
                <a:solidFill>
                  <a:srgbClr val="3C4245"/>
                </a:solidFill>
                <a:effectLst/>
                <a:latin typeface="Arial" panose="020B0604020202020204" pitchFamily="34" charset="0"/>
                <a:ea typeface="Times New Roman" panose="02020603050405020304" pitchFamily="18" charset="0"/>
              </a:rPr>
              <a:t>Obesity. </a:t>
            </a:r>
            <a:r>
              <a:rPr lang="en-GB" sz="1800" dirty="0">
                <a:solidFill>
                  <a:srgbClr val="3C4245"/>
                </a:solidFill>
                <a:effectLst/>
                <a:latin typeface="Arial" panose="020B0604020202020204" pitchFamily="34" charset="0"/>
                <a:ea typeface="Times New Roman" panose="02020603050405020304" pitchFamily="18" charset="0"/>
              </a:rPr>
              <a:t>Available at: </a:t>
            </a:r>
            <a:endParaRPr lang="en-GB" sz="1800" dirty="0">
              <a:effectLst/>
              <a:latin typeface="Times New Roman" panose="02020603050405020304" pitchFamily="18" charset="0"/>
              <a:ea typeface="Times New Roman" panose="02020603050405020304" pitchFamily="18" charset="0"/>
            </a:endParaRPr>
          </a:p>
          <a:p>
            <a:pPr marL="0" indent="0">
              <a:lnSpc>
                <a:spcPct val="120000"/>
              </a:lnSpc>
              <a:spcBef>
                <a:spcPts val="0"/>
              </a:spcBef>
              <a:buNone/>
            </a:pPr>
            <a:r>
              <a:rPr lang="en-GB" sz="1800" u="sng" dirty="0">
                <a:solidFill>
                  <a:srgbClr val="0000FF"/>
                </a:solidFill>
                <a:effectLst/>
                <a:latin typeface="Arial" panose="020B0604020202020204" pitchFamily="34" charset="0"/>
                <a:ea typeface="Times New Roman" panose="02020603050405020304" pitchFamily="18" charset="0"/>
                <a:hlinkClick r:id="rId4" tooltip="Original URL: https://www.nuffieldtrust.org.uk/resource/obesity. Click or tap if you trust this link."/>
              </a:rPr>
              <a:t>https://www.nuffieldtrust.org.uk/resource/obesity</a:t>
            </a:r>
            <a:r>
              <a:rPr lang="en-GB" sz="1800" dirty="0">
                <a:solidFill>
                  <a:srgbClr val="3C4245"/>
                </a:solidFill>
                <a:effectLst/>
                <a:latin typeface="Arial" panose="020B0604020202020204" pitchFamily="34" charset="0"/>
                <a:ea typeface="Times New Roman" panose="02020603050405020304" pitchFamily="18" charset="0"/>
              </a:rPr>
              <a:t> [Accessed: 06 April 2021] </a:t>
            </a:r>
            <a:endParaRPr lang="en-GB" sz="1800" dirty="0">
              <a:effectLst/>
              <a:latin typeface="Times New Roman" panose="02020603050405020304" pitchFamily="18" charset="0"/>
              <a:ea typeface="Times New Roman" panose="02020603050405020304" pitchFamily="18" charset="0"/>
            </a:endParaRPr>
          </a:p>
          <a:p>
            <a:pPr marL="0" indent="0">
              <a:lnSpc>
                <a:spcPct val="120000"/>
              </a:lnSpc>
              <a:spcBef>
                <a:spcPts val="0"/>
              </a:spcBef>
              <a:buNone/>
            </a:pPr>
            <a:r>
              <a:rPr lang="en-GB" sz="1800" dirty="0">
                <a:solidFill>
                  <a:srgbClr val="3C4245"/>
                </a:solidFill>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0" indent="0">
              <a:lnSpc>
                <a:spcPct val="120000"/>
              </a:lnSpc>
              <a:spcBef>
                <a:spcPts val="0"/>
              </a:spcBef>
              <a:buNone/>
            </a:pPr>
            <a:r>
              <a:rPr lang="en-GB" sz="1800" dirty="0">
                <a:effectLst/>
                <a:latin typeface="Arial" panose="020B0604020202020204" pitchFamily="34" charset="0"/>
                <a:ea typeface="Times New Roman" panose="02020603050405020304" pitchFamily="18" charset="0"/>
              </a:rPr>
              <a:t>Agha, M. and Agha, R. (2017) </a:t>
            </a:r>
            <a:r>
              <a:rPr lang="en-GB" sz="1800" i="1" dirty="0">
                <a:solidFill>
                  <a:srgbClr val="000000"/>
                </a:solidFill>
                <a:effectLst/>
                <a:latin typeface="Arial" panose="020B0604020202020204" pitchFamily="34" charset="0"/>
                <a:ea typeface="Times New Roman" panose="02020603050405020304" pitchFamily="18" charset="0"/>
              </a:rPr>
              <a:t>The rising prevalence of obesity: part A: impact on public health.</a:t>
            </a:r>
            <a:r>
              <a:rPr lang="en-GB" sz="1800" dirty="0">
                <a:solidFill>
                  <a:srgbClr val="3C4245"/>
                </a:solidFill>
                <a:effectLst/>
                <a:latin typeface="Arial" panose="020B0604020202020204" pitchFamily="34" charset="0"/>
                <a:ea typeface="Times New Roman" panose="02020603050405020304" pitchFamily="18" charset="0"/>
              </a:rPr>
              <a:t> Available at: </a:t>
            </a:r>
            <a:endParaRPr lang="en-GB" sz="1800" dirty="0">
              <a:effectLst/>
              <a:latin typeface="Times New Roman" panose="02020603050405020304" pitchFamily="18" charset="0"/>
              <a:ea typeface="Times New Roman" panose="02020603050405020304" pitchFamily="18" charset="0"/>
            </a:endParaRPr>
          </a:p>
          <a:p>
            <a:pPr marL="0" indent="0">
              <a:lnSpc>
                <a:spcPct val="120000"/>
              </a:lnSpc>
              <a:spcBef>
                <a:spcPts val="0"/>
              </a:spcBef>
              <a:buNone/>
            </a:pPr>
            <a:r>
              <a:rPr lang="en-GB" sz="1800" u="sng" dirty="0">
                <a:solidFill>
                  <a:srgbClr val="0000FF"/>
                </a:solidFill>
                <a:effectLst/>
                <a:latin typeface="Arial" panose="020B0604020202020204" pitchFamily="34" charset="0"/>
                <a:ea typeface="Times New Roman" panose="02020603050405020304" pitchFamily="18" charset="0"/>
                <a:hlinkClick r:id="rId5" tooltip="Original URL: https://www.ncbi.nlm.nih.gov/pmc/articles/PMC5673154/. Click or tap if you trust this link."/>
              </a:rPr>
              <a:t>https://www.ncbi.nlm.nih.gov/pmc/articles/PMC5673154/</a:t>
            </a:r>
            <a:r>
              <a:rPr lang="en-GB" sz="1800" dirty="0">
                <a:solidFill>
                  <a:srgbClr val="3C4245"/>
                </a:solidFill>
                <a:effectLst/>
                <a:latin typeface="Arial" panose="020B0604020202020204" pitchFamily="34" charset="0"/>
                <a:ea typeface="Times New Roman" panose="02020603050405020304" pitchFamily="18" charset="0"/>
              </a:rPr>
              <a:t>[Accessed: 29 March 2021] </a:t>
            </a:r>
            <a:endParaRPr lang="en-GB" sz="1800" dirty="0">
              <a:effectLst/>
              <a:latin typeface="Times New Roman" panose="02020603050405020304" pitchFamily="18" charset="0"/>
              <a:ea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35086586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072CA-FA2B-4B61-BBF6-4E4195381536}"/>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5257057C-C16A-4FE8-A8BE-18A673D2B870}"/>
              </a:ext>
            </a:extLst>
          </p:cNvPr>
          <p:cNvSpPr>
            <a:spLocks noGrp="1"/>
          </p:cNvSpPr>
          <p:nvPr>
            <p:ph idx="1"/>
          </p:nvPr>
        </p:nvSpPr>
        <p:spPr/>
        <p:txBody>
          <a:bodyPr/>
          <a:lstStyle/>
          <a:p>
            <a:pPr indent="0">
              <a:lnSpc>
                <a:spcPct val="115000"/>
              </a:lnSpc>
              <a:buNone/>
            </a:pPr>
            <a:r>
              <a:rPr lang="en-GB" sz="1800" dirty="0">
                <a:effectLst/>
                <a:latin typeface="Calibri" panose="020F0502020204030204" pitchFamily="34" charset="0"/>
                <a:ea typeface="Calibri" panose="020F0502020204030204" pitchFamily="34" charset="0"/>
                <a:cs typeface="Vrinda" panose="020B0502040204020203" pitchFamily="34" charset="0"/>
              </a:rPr>
              <a:t>DHSC.Gov.UK, 2021. </a:t>
            </a:r>
            <a:r>
              <a:rPr lang="en-GB" sz="1800" i="1" dirty="0">
                <a:effectLst/>
                <a:latin typeface="Calibri" panose="020F0502020204030204" pitchFamily="34" charset="0"/>
                <a:ea typeface="Calibri" panose="020F0502020204030204" pitchFamily="34" charset="0"/>
                <a:cs typeface="Vrinda" panose="020B0502040204020203" pitchFamily="34" charset="0"/>
              </a:rPr>
              <a:t>Tackling obesity: empowering adults and children to live healthier lives</a:t>
            </a:r>
            <a:r>
              <a:rPr lang="en-GB" sz="1800" dirty="0">
                <a:effectLst/>
                <a:latin typeface="Calibri" panose="020F0502020204030204" pitchFamily="34" charset="0"/>
                <a:ea typeface="Calibri" panose="020F0502020204030204" pitchFamily="34" charset="0"/>
                <a:cs typeface="Vrinda" panose="020B0502040204020203" pitchFamily="34" charset="0"/>
              </a:rPr>
              <a:t>. [online] GOV.UK. Available at: &lt;https://www.gov.uk/government/publications/tackling-obesity-government-strategy/tackling-obesity-empowering-adults-and-children-to-live-healthier-lives&gt; [Accessed 5 April 2021].</a:t>
            </a:r>
          </a:p>
          <a:p>
            <a:pPr indent="0">
              <a:lnSpc>
                <a:spcPct val="115000"/>
              </a:lnSpc>
              <a:buNone/>
            </a:pPr>
            <a:r>
              <a:rPr lang="en-GB" sz="1800" dirty="0">
                <a:effectLst/>
                <a:latin typeface="Calibri" panose="020F0502020204030204" pitchFamily="34" charset="0"/>
                <a:ea typeface="Calibri" panose="020F0502020204030204" pitchFamily="34" charset="0"/>
                <a:cs typeface="Vrinda" panose="020B0502040204020203" pitchFamily="34" charset="0"/>
              </a:rPr>
              <a:t>Pettinger, T., 2021. </a:t>
            </a:r>
            <a:r>
              <a:rPr lang="en-GB" sz="1800" i="1" dirty="0">
                <a:effectLst/>
                <a:latin typeface="Calibri" panose="020F0502020204030204" pitchFamily="34" charset="0"/>
                <a:ea typeface="Calibri" panose="020F0502020204030204" pitchFamily="34" charset="0"/>
                <a:cs typeface="Vrinda" panose="020B0502040204020203" pitchFamily="34" charset="0"/>
              </a:rPr>
              <a:t>Policies to reduce obesity - Economics Help</a:t>
            </a:r>
            <a:r>
              <a:rPr lang="en-GB" sz="1800" dirty="0">
                <a:effectLst/>
                <a:latin typeface="Calibri" panose="020F0502020204030204" pitchFamily="34" charset="0"/>
                <a:ea typeface="Calibri" panose="020F0502020204030204" pitchFamily="34" charset="0"/>
                <a:cs typeface="Vrinda" panose="020B0502040204020203" pitchFamily="34" charset="0"/>
              </a:rPr>
              <a:t>. [online] Economics Help. Available at: &lt;https://www.economicshelp.org/blog/160579/economics/policies-to-reduce-obesity/&gt; [Accessed 5 April 2021].</a:t>
            </a:r>
          </a:p>
          <a:p>
            <a:pPr indent="0">
              <a:lnSpc>
                <a:spcPct val="115000"/>
              </a:lnSpc>
              <a:buNone/>
            </a:pPr>
            <a:r>
              <a:rPr lang="en-GB" sz="1800" dirty="0">
                <a:effectLst/>
                <a:latin typeface="Calibri" panose="020F0502020204030204" pitchFamily="34" charset="0"/>
                <a:ea typeface="Calibri" panose="020F0502020204030204" pitchFamily="34" charset="0"/>
                <a:cs typeface="Vrinda" panose="020B0502040204020203" pitchFamily="34" charset="0"/>
              </a:rPr>
              <a:t>WHO, 2021. [online] Euro.who.int. Available at: &lt;https://www.euro.who.int/__data/assets/pdf_file/0008/253727/64wd14e_FoodNutAP_140426.pdf&gt; [Accessed 5 April 2021].</a:t>
            </a:r>
          </a:p>
          <a:p>
            <a:pPr indent="0">
              <a:lnSpc>
                <a:spcPct val="115000"/>
              </a:lnSpc>
              <a:spcAft>
                <a:spcPts val="1000"/>
              </a:spcAft>
              <a:buNone/>
            </a:pPr>
            <a:r>
              <a:rPr lang="en-US" sz="1800" dirty="0" err="1">
                <a:effectLst/>
                <a:latin typeface="Calibri" panose="020F0502020204030204" pitchFamily="34" charset="0"/>
                <a:ea typeface="Calibri" panose="020F0502020204030204" pitchFamily="34" charset="0"/>
                <a:cs typeface="Vrinda" panose="020B0502040204020203" pitchFamily="34" charset="0"/>
              </a:rPr>
              <a:t>Mavoa</a:t>
            </a:r>
            <a:r>
              <a:rPr lang="en-US" sz="1800" dirty="0">
                <a:effectLst/>
                <a:latin typeface="Calibri" panose="020F0502020204030204" pitchFamily="34" charset="0"/>
                <a:ea typeface="Calibri" panose="020F0502020204030204" pitchFamily="34" charset="0"/>
                <a:cs typeface="Vrinda" panose="020B0502040204020203" pitchFamily="34" charset="0"/>
              </a:rPr>
              <a:t>, H., </a:t>
            </a:r>
            <a:r>
              <a:rPr lang="en-US" sz="1800" dirty="0" err="1">
                <a:effectLst/>
                <a:latin typeface="Calibri" panose="020F0502020204030204" pitchFamily="34" charset="0"/>
                <a:ea typeface="Calibri" panose="020F0502020204030204" pitchFamily="34" charset="0"/>
                <a:cs typeface="Vrinda" panose="020B0502040204020203" pitchFamily="34" charset="0"/>
              </a:rPr>
              <a:t>Waqa</a:t>
            </a:r>
            <a:r>
              <a:rPr lang="en-US" sz="1800" dirty="0">
                <a:effectLst/>
                <a:latin typeface="Calibri" panose="020F0502020204030204" pitchFamily="34" charset="0"/>
                <a:ea typeface="Calibri" panose="020F0502020204030204" pitchFamily="34" charset="0"/>
                <a:cs typeface="Vrinda" panose="020B0502040204020203" pitchFamily="34" charset="0"/>
              </a:rPr>
              <a:t>, G. and Swinburn, B., 2016. Working with government and NGOs in Fiji to develop evidence-informed policies to reduce obesity. </a:t>
            </a:r>
            <a:r>
              <a:rPr lang="en-US" sz="1800" i="1" dirty="0">
                <a:effectLst/>
                <a:latin typeface="Calibri" panose="020F0502020204030204" pitchFamily="34" charset="0"/>
                <a:ea typeface="Calibri" panose="020F0502020204030204" pitchFamily="34" charset="0"/>
                <a:cs typeface="Vrinda" panose="020B0502040204020203" pitchFamily="34" charset="0"/>
              </a:rPr>
              <a:t>Obesity Research &amp; Clinical Practice</a:t>
            </a:r>
            <a:r>
              <a:rPr lang="en-US" sz="1800" dirty="0">
                <a:effectLst/>
                <a:latin typeface="Calibri" panose="020F0502020204030204" pitchFamily="34" charset="0"/>
                <a:ea typeface="Calibri" panose="020F0502020204030204" pitchFamily="34" charset="0"/>
                <a:cs typeface="Vrinda" panose="020B0502040204020203" pitchFamily="34" charset="0"/>
              </a:rPr>
              <a:t>, 5, p.61.</a:t>
            </a:r>
            <a:endParaRPr lang="en-GB" sz="1800" dirty="0">
              <a:effectLst/>
              <a:latin typeface="Calibri" panose="020F0502020204030204" pitchFamily="34" charset="0"/>
              <a:ea typeface="Calibri" panose="020F0502020204030204" pitchFamily="34" charset="0"/>
              <a:cs typeface="Vrinda" panose="020B0502040204020203" pitchFamily="34" charset="0"/>
            </a:endParaRPr>
          </a:p>
          <a:p>
            <a:endParaRPr lang="en-GB" dirty="0"/>
          </a:p>
        </p:txBody>
      </p:sp>
    </p:spTree>
    <p:extLst>
      <p:ext uri="{BB962C8B-B14F-4D97-AF65-F5344CB8AC3E}">
        <p14:creationId xmlns:p14="http://schemas.microsoft.com/office/powerpoint/2010/main" val="7459661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FA7D4-5C1D-4464-8C47-635A0EBA188B}"/>
              </a:ext>
            </a:extLst>
          </p:cNvPr>
          <p:cNvSpPr>
            <a:spLocks noGrp="1"/>
          </p:cNvSpPr>
          <p:nvPr>
            <p:ph type="title"/>
          </p:nvPr>
        </p:nvSpPr>
        <p:spPr>
          <a:xfrm>
            <a:off x="838200" y="365125"/>
            <a:ext cx="10515600" cy="615263"/>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2A2F3ED7-8E05-42BC-852E-9330352FED91}"/>
              </a:ext>
            </a:extLst>
          </p:cNvPr>
          <p:cNvSpPr>
            <a:spLocks noGrp="1"/>
          </p:cNvSpPr>
          <p:nvPr>
            <p:ph idx="1"/>
          </p:nvPr>
        </p:nvSpPr>
        <p:spPr>
          <a:xfrm>
            <a:off x="838200" y="876693"/>
            <a:ext cx="10515600" cy="5300270"/>
          </a:xfrm>
        </p:spPr>
        <p:txBody>
          <a:bodyPr>
            <a:normAutofit fontScale="25000" lnSpcReduction="20000"/>
          </a:bodyPr>
          <a:lstStyle/>
          <a:p>
            <a:pPr marL="0" indent="0">
              <a:lnSpc>
                <a:spcPct val="120000"/>
              </a:lnSpc>
              <a:spcBef>
                <a:spcPts val="1800"/>
              </a:spcBef>
              <a:spcAft>
                <a:spcPts val="240"/>
              </a:spcAft>
              <a:buNone/>
            </a:pPr>
            <a:r>
              <a:rPr lang="en-US" sz="4400" b="1" kern="0" dirty="0">
                <a:solidFill>
                  <a:srgbClr val="000000"/>
                </a:solidFill>
                <a:effectLst/>
                <a:latin typeface="Arial" panose="020B0604020202020204" pitchFamily="34" charset="0"/>
                <a:ea typeface="Times New Roman" panose="02020603050405020304" pitchFamily="18" charset="0"/>
                <a:cs typeface="Vrinda" panose="020B0502040204020203" pitchFamily="34" charset="0"/>
              </a:rPr>
              <a:t>NIH (2021) </a:t>
            </a:r>
            <a:r>
              <a:rPr lang="en-US" sz="4400" b="1" i="1" kern="0" dirty="0">
                <a:solidFill>
                  <a:srgbClr val="222222"/>
                </a:solidFill>
                <a:effectLst/>
                <a:latin typeface="Arial" panose="020B0604020202020204" pitchFamily="34" charset="0"/>
                <a:ea typeface="Times New Roman" panose="02020603050405020304" pitchFamily="18" charset="0"/>
                <a:cs typeface="Vrinda" panose="020B0502040204020203" pitchFamily="34" charset="0"/>
              </a:rPr>
              <a:t>Overweight and Obesity. </a:t>
            </a:r>
            <a:r>
              <a:rPr lang="en-US" sz="4400" b="1" kern="0" dirty="0">
                <a:solidFill>
                  <a:srgbClr val="3C4245"/>
                </a:solidFill>
                <a:effectLst/>
                <a:latin typeface="Arial" panose="020B0604020202020204" pitchFamily="34" charset="0"/>
                <a:ea typeface="Times New Roman" panose="02020603050405020304" pitchFamily="18" charset="0"/>
                <a:cs typeface="Vrinda" panose="020B0502040204020203" pitchFamily="34" charset="0"/>
              </a:rPr>
              <a:t>Available at: </a:t>
            </a:r>
            <a:endParaRPr lang="en-GB" sz="4400" b="1" kern="0" dirty="0">
              <a:solidFill>
                <a:srgbClr val="365F91"/>
              </a:solidFill>
              <a:effectLst/>
              <a:latin typeface="Cambria" panose="02040503050406030204" pitchFamily="18" charset="0"/>
              <a:ea typeface="Times New Roman" panose="02020603050405020304" pitchFamily="18" charset="0"/>
              <a:cs typeface="Vrinda" panose="020B0502040204020203" pitchFamily="34" charset="0"/>
            </a:endParaRPr>
          </a:p>
          <a:p>
            <a:pPr marL="0" indent="0">
              <a:lnSpc>
                <a:spcPct val="120000"/>
              </a:lnSpc>
              <a:buNone/>
            </a:pPr>
            <a:r>
              <a:rPr lang="en-GB" sz="4400" u="sng" dirty="0">
                <a:solidFill>
                  <a:srgbClr val="0000FF"/>
                </a:solidFill>
                <a:effectLst/>
                <a:latin typeface="Arial" panose="020B0604020202020204" pitchFamily="34" charset="0"/>
                <a:ea typeface="Times New Roman" panose="02020603050405020304" pitchFamily="18" charset="0"/>
                <a:hlinkClick r:id="rId2" tooltip="Original URL: https://www.nhlbi.nih.gov/health-topics/overweight-and-obesity. Click or tap if you trust this link."/>
              </a:rPr>
              <a:t>https://www.nhlbi.nih.gov/health-topics/overweight-and-obesity</a:t>
            </a:r>
            <a:r>
              <a:rPr lang="en-GB" sz="4400" dirty="0">
                <a:effectLst/>
                <a:latin typeface="Arial" panose="020B0604020202020204" pitchFamily="34" charset="0"/>
                <a:ea typeface="Times New Roman" panose="02020603050405020304" pitchFamily="18" charset="0"/>
              </a:rPr>
              <a:t>[Accessed: 29 March 2021] </a:t>
            </a:r>
            <a:endParaRPr lang="en-GB" sz="4400" dirty="0">
              <a:effectLst/>
              <a:latin typeface="Times New Roman" panose="02020603050405020304" pitchFamily="18" charset="0"/>
              <a:ea typeface="Times New Roman" panose="02020603050405020304" pitchFamily="18" charset="0"/>
            </a:endParaRPr>
          </a:p>
          <a:p>
            <a:pPr marL="0" indent="0">
              <a:lnSpc>
                <a:spcPct val="120000"/>
              </a:lnSpc>
              <a:buNone/>
            </a:pPr>
            <a:r>
              <a:rPr lang="en-GB" sz="4400" dirty="0">
                <a:effectLst/>
                <a:latin typeface="Arial" panose="020B0604020202020204" pitchFamily="34" charset="0"/>
                <a:ea typeface="Times New Roman" panose="02020603050405020304" pitchFamily="18" charset="0"/>
              </a:rPr>
              <a:t> </a:t>
            </a:r>
            <a:endParaRPr lang="en-GB" sz="4400" dirty="0">
              <a:effectLst/>
              <a:latin typeface="Times New Roman" panose="02020603050405020304" pitchFamily="18" charset="0"/>
              <a:ea typeface="Times New Roman" panose="02020603050405020304" pitchFamily="18" charset="0"/>
            </a:endParaRPr>
          </a:p>
          <a:p>
            <a:pPr marL="0" indent="0">
              <a:lnSpc>
                <a:spcPct val="120000"/>
              </a:lnSpc>
              <a:spcAft>
                <a:spcPts val="1000"/>
              </a:spcAft>
              <a:buNone/>
            </a:pPr>
            <a:r>
              <a:rPr lang="en-GB" sz="4400" dirty="0">
                <a:effectLst/>
                <a:latin typeface="Calibri" panose="020F0502020204030204" pitchFamily="34" charset="0"/>
                <a:ea typeface="Calibri" panose="020F0502020204030204" pitchFamily="34" charset="0"/>
                <a:cs typeface="Vrinda" panose="020B0502040204020203" pitchFamily="34" charset="0"/>
              </a:rPr>
              <a:t>Department of Health and Social Care (2020) ‘</a:t>
            </a:r>
            <a:r>
              <a:rPr lang="en-GB" sz="4400" i="1" dirty="0">
                <a:effectLst/>
                <a:latin typeface="Calibri" panose="020F0502020204030204" pitchFamily="34" charset="0"/>
                <a:ea typeface="Calibri" panose="020F0502020204030204" pitchFamily="34" charset="0"/>
                <a:cs typeface="Vrinda" panose="020B0502040204020203" pitchFamily="34" charset="0"/>
              </a:rPr>
              <a:t>Tackling obesity: government strategy’. </a:t>
            </a:r>
            <a:r>
              <a:rPr lang="en-GB" sz="4400" dirty="0">
                <a:effectLst/>
                <a:latin typeface="Calibri" panose="020F0502020204030204" pitchFamily="34" charset="0"/>
                <a:ea typeface="Calibri" panose="020F0502020204030204" pitchFamily="34" charset="0"/>
                <a:cs typeface="Vrinda" panose="020B0502040204020203" pitchFamily="34" charset="0"/>
              </a:rPr>
              <a:t>Available at:</a:t>
            </a:r>
          </a:p>
          <a:p>
            <a:pPr marL="457200" indent="0">
              <a:lnSpc>
                <a:spcPct val="120000"/>
              </a:lnSpc>
              <a:spcAft>
                <a:spcPts val="1000"/>
              </a:spcAft>
              <a:buNone/>
            </a:pPr>
            <a:r>
              <a:rPr lang="en-GB" sz="4400" u="sng" dirty="0">
                <a:solidFill>
                  <a:srgbClr val="0000FF"/>
                </a:solidFill>
                <a:effectLst/>
                <a:latin typeface="Calibri" panose="020F0502020204030204" pitchFamily="34" charset="0"/>
                <a:ea typeface="Calibri" panose="020F0502020204030204" pitchFamily="34" charset="0"/>
                <a:cs typeface="Vrinda" panose="020B0502040204020203" pitchFamily="34" charset="0"/>
                <a:hlinkClick r:id="rId3"/>
              </a:rPr>
              <a:t>https://www.gov.uk/government/publications/tackling-obesity-government-strategy</a:t>
            </a:r>
            <a:r>
              <a:rPr lang="en-GB" sz="4400" u="sng" dirty="0">
                <a:solidFill>
                  <a:srgbClr val="0000FF"/>
                </a:solidFill>
                <a:effectLst/>
                <a:latin typeface="Calibri" panose="020F0502020204030204" pitchFamily="34" charset="0"/>
                <a:ea typeface="Calibri" panose="020F0502020204030204" pitchFamily="34" charset="0"/>
                <a:cs typeface="Vrinda" panose="020B0502040204020203" pitchFamily="34" charset="0"/>
              </a:rPr>
              <a:t> </a:t>
            </a:r>
            <a:r>
              <a:rPr lang="en-GB" sz="4400" dirty="0">
                <a:effectLst/>
                <a:latin typeface="Calibri" panose="020F0502020204030204" pitchFamily="34" charset="0"/>
                <a:ea typeface="Calibri" panose="020F0502020204030204" pitchFamily="34" charset="0"/>
                <a:cs typeface="Vrinda" panose="020B0502040204020203" pitchFamily="34" charset="0"/>
              </a:rPr>
              <a:t>(Accessed: 16 April 2021).</a:t>
            </a:r>
          </a:p>
          <a:p>
            <a:pPr marL="0" indent="0">
              <a:lnSpc>
                <a:spcPct val="120000"/>
              </a:lnSpc>
              <a:spcAft>
                <a:spcPts val="1000"/>
              </a:spcAft>
              <a:buNone/>
            </a:pPr>
            <a:r>
              <a:rPr lang="en-GB" sz="4400" dirty="0">
                <a:effectLst/>
                <a:latin typeface="Calibri" panose="020F0502020204030204" pitchFamily="34" charset="0"/>
                <a:ea typeface="Calibri" panose="020F0502020204030204" pitchFamily="34" charset="0"/>
                <a:cs typeface="Vrinda" panose="020B0502040204020203" pitchFamily="34" charset="0"/>
              </a:rPr>
              <a:t>Department of Health and Social Care (2016) </a:t>
            </a:r>
          </a:p>
          <a:p>
            <a:pPr marL="457200" indent="0">
              <a:lnSpc>
                <a:spcPct val="120000"/>
              </a:lnSpc>
              <a:spcAft>
                <a:spcPts val="1000"/>
              </a:spcAft>
              <a:buNone/>
            </a:pPr>
            <a:r>
              <a:rPr lang="en-GB" sz="4400" i="1" dirty="0">
                <a:effectLst/>
                <a:latin typeface="Calibri" panose="020F0502020204030204" pitchFamily="34" charset="0"/>
                <a:ea typeface="Calibri" panose="020F0502020204030204" pitchFamily="34" charset="0"/>
                <a:cs typeface="Vrinda" panose="020B0502040204020203" pitchFamily="34" charset="0"/>
              </a:rPr>
              <a:t>‘Government response to the House of Commons Health Select Committee report, 'Childhood obesity – brave and bold action' ‘.</a:t>
            </a:r>
            <a:endParaRPr lang="en-GB" sz="4400" dirty="0">
              <a:effectLst/>
              <a:latin typeface="Calibri" panose="020F0502020204030204" pitchFamily="34" charset="0"/>
              <a:ea typeface="Calibri" panose="020F0502020204030204" pitchFamily="34" charset="0"/>
              <a:cs typeface="Vrinda" panose="020B0502040204020203" pitchFamily="34" charset="0"/>
            </a:endParaRPr>
          </a:p>
          <a:p>
            <a:pPr marL="457200" indent="0">
              <a:lnSpc>
                <a:spcPct val="120000"/>
              </a:lnSpc>
              <a:spcAft>
                <a:spcPts val="1000"/>
              </a:spcAft>
              <a:buNone/>
            </a:pPr>
            <a:r>
              <a:rPr lang="en-GB" sz="4400" dirty="0">
                <a:effectLst/>
                <a:latin typeface="Calibri" panose="020F0502020204030204" pitchFamily="34" charset="0"/>
                <a:ea typeface="Calibri" panose="020F0502020204030204" pitchFamily="34" charset="0"/>
                <a:cs typeface="Vrinda" panose="020B0502040204020203" pitchFamily="34" charset="0"/>
              </a:rPr>
              <a:t>Available at:</a:t>
            </a:r>
          </a:p>
          <a:p>
            <a:pPr marL="457200" indent="0">
              <a:lnSpc>
                <a:spcPct val="120000"/>
              </a:lnSpc>
              <a:spcAft>
                <a:spcPts val="1000"/>
              </a:spcAft>
              <a:buNone/>
            </a:pPr>
            <a:r>
              <a:rPr lang="en-GB" sz="4400" u="sng" dirty="0">
                <a:solidFill>
                  <a:srgbClr val="0000FF"/>
                </a:solidFill>
                <a:effectLst/>
                <a:latin typeface="Calibri" panose="020F0502020204030204" pitchFamily="34" charset="0"/>
                <a:ea typeface="Calibri" panose="020F0502020204030204" pitchFamily="34" charset="0"/>
                <a:cs typeface="Vrinda" panose="020B0502040204020203" pitchFamily="34" charset="0"/>
                <a:hlinkClick r:id="rId4"/>
              </a:rPr>
              <a:t>https://assets.publishing.service.gov.uk/government/uploads/system/uploads/attachment_data/file/552056/HSC_response_9_9_16.pdf</a:t>
            </a:r>
            <a:r>
              <a:rPr lang="en-GB" sz="4400" u="sng" dirty="0">
                <a:solidFill>
                  <a:srgbClr val="0000FF"/>
                </a:solidFill>
                <a:effectLst/>
                <a:latin typeface="Calibri" panose="020F0502020204030204" pitchFamily="34" charset="0"/>
                <a:ea typeface="Calibri" panose="020F0502020204030204" pitchFamily="34" charset="0"/>
                <a:cs typeface="Vrinda" panose="020B0502040204020203" pitchFamily="34" charset="0"/>
              </a:rPr>
              <a:t> </a:t>
            </a:r>
            <a:r>
              <a:rPr lang="en-GB" sz="4400" dirty="0">
                <a:effectLst/>
                <a:latin typeface="Calibri" panose="020F0502020204030204" pitchFamily="34" charset="0"/>
                <a:ea typeface="Calibri" panose="020F0502020204030204" pitchFamily="34" charset="0"/>
                <a:cs typeface="Vrinda" panose="020B0502040204020203" pitchFamily="34" charset="0"/>
              </a:rPr>
              <a:t>(Accessed: 16 April 2021).</a:t>
            </a:r>
          </a:p>
          <a:p>
            <a:pPr marL="457200" indent="0">
              <a:lnSpc>
                <a:spcPct val="120000"/>
              </a:lnSpc>
              <a:spcAft>
                <a:spcPts val="1000"/>
              </a:spcAft>
              <a:buNone/>
            </a:pPr>
            <a:r>
              <a:rPr lang="en-GB" sz="4400" dirty="0">
                <a:effectLst/>
                <a:latin typeface="Calibri" panose="020F0502020204030204" pitchFamily="34" charset="0"/>
                <a:ea typeface="Calibri" panose="020F0502020204030204" pitchFamily="34" charset="0"/>
                <a:cs typeface="Vrinda" panose="020B0502040204020203" pitchFamily="34" charset="0"/>
              </a:rPr>
              <a:t>Department of Health and Social Care (2018) </a:t>
            </a:r>
          </a:p>
          <a:p>
            <a:pPr marL="457200" indent="0">
              <a:lnSpc>
                <a:spcPct val="120000"/>
              </a:lnSpc>
              <a:spcAft>
                <a:spcPts val="1000"/>
              </a:spcAft>
              <a:buNone/>
            </a:pPr>
            <a:r>
              <a:rPr lang="en-GB" sz="4400" i="1" dirty="0">
                <a:effectLst/>
                <a:latin typeface="Calibri" panose="020F0502020204030204" pitchFamily="34" charset="0"/>
                <a:ea typeface="Calibri" panose="020F0502020204030204" pitchFamily="34" charset="0"/>
                <a:cs typeface="Vrinda" panose="020B0502040204020203" pitchFamily="34" charset="0"/>
              </a:rPr>
              <a:t>‘Childhood obesity: a plan for action, chapter 2‘.</a:t>
            </a:r>
            <a:r>
              <a:rPr lang="en-GB" sz="4400" dirty="0">
                <a:effectLst/>
                <a:latin typeface="Calibri" panose="020F0502020204030204" pitchFamily="34" charset="0"/>
                <a:ea typeface="Calibri" panose="020F0502020204030204" pitchFamily="34" charset="0"/>
                <a:cs typeface="Vrinda" panose="020B0502040204020203" pitchFamily="34" charset="0"/>
              </a:rPr>
              <a:t>Available at:</a:t>
            </a:r>
          </a:p>
          <a:p>
            <a:pPr marL="457200" indent="0">
              <a:lnSpc>
                <a:spcPct val="120000"/>
              </a:lnSpc>
              <a:spcAft>
                <a:spcPts val="1000"/>
              </a:spcAft>
              <a:buNone/>
            </a:pPr>
            <a:r>
              <a:rPr lang="en-GB" sz="4400" u="sng" dirty="0">
                <a:solidFill>
                  <a:srgbClr val="0000FF"/>
                </a:solidFill>
                <a:effectLst/>
                <a:latin typeface="Calibri" panose="020F0502020204030204" pitchFamily="34" charset="0"/>
                <a:ea typeface="Calibri" panose="020F0502020204030204" pitchFamily="34" charset="0"/>
                <a:cs typeface="Vrinda" panose="020B0502040204020203" pitchFamily="34" charset="0"/>
                <a:hlinkClick r:id="rId5"/>
              </a:rPr>
              <a:t>https://assets.publishing.service.gov.uk/government/uploads/system/uploads/attachment_data/file/718903/childhood-obesity-a-plan-for-action-chapter-2.pdf</a:t>
            </a:r>
            <a:r>
              <a:rPr lang="en-GB" sz="4400" u="sng" dirty="0">
                <a:solidFill>
                  <a:srgbClr val="0000FF"/>
                </a:solidFill>
                <a:effectLst/>
                <a:latin typeface="Calibri" panose="020F0502020204030204" pitchFamily="34" charset="0"/>
                <a:ea typeface="Calibri" panose="020F0502020204030204" pitchFamily="34" charset="0"/>
                <a:cs typeface="Vrinda" panose="020B0502040204020203" pitchFamily="34" charset="0"/>
              </a:rPr>
              <a:t> </a:t>
            </a:r>
            <a:r>
              <a:rPr lang="en-GB" sz="4400" dirty="0">
                <a:effectLst/>
                <a:latin typeface="Calibri" panose="020F0502020204030204" pitchFamily="34" charset="0"/>
                <a:ea typeface="Calibri" panose="020F0502020204030204" pitchFamily="34" charset="0"/>
                <a:cs typeface="Vrinda" panose="020B0502040204020203" pitchFamily="34" charset="0"/>
              </a:rPr>
              <a:t>(Accessed: 16 April 2021).</a:t>
            </a:r>
          </a:p>
          <a:p>
            <a:pPr indent="0">
              <a:lnSpc>
                <a:spcPct val="120000"/>
              </a:lnSpc>
              <a:spcAft>
                <a:spcPts val="1000"/>
              </a:spcAft>
              <a:buNone/>
            </a:pPr>
            <a:r>
              <a:rPr lang="en-GB" sz="4400" u="sng" dirty="0">
                <a:solidFill>
                  <a:srgbClr val="0000FF"/>
                </a:solidFill>
                <a:effectLst/>
                <a:latin typeface="Calibri" panose="020F0502020204030204" pitchFamily="34" charset="0"/>
                <a:ea typeface="Calibri" panose="020F0502020204030204" pitchFamily="34" charset="0"/>
                <a:cs typeface="Vrinda" panose="020B0502040204020203" pitchFamily="34" charset="0"/>
                <a:hlinkClick r:id="rId5"/>
              </a:rPr>
              <a:t>https://assets.publishing.service.gov.uk/government/uploads/system/uploads/attachment_data/file/718903/childhood-obesity-a-plan-for-action-chapter-2.pdf</a:t>
            </a:r>
            <a:endParaRPr lang="en-GB" sz="4400" dirty="0">
              <a:effectLst/>
              <a:latin typeface="Calibri" panose="020F0502020204030204" pitchFamily="34" charset="0"/>
              <a:ea typeface="Calibri" panose="020F0502020204030204" pitchFamily="34" charset="0"/>
              <a:cs typeface="Vrinda" panose="020B0502040204020203" pitchFamily="34" charset="0"/>
            </a:endParaRPr>
          </a:p>
          <a:p>
            <a:pPr marL="0" indent="0">
              <a:buNone/>
            </a:pPr>
            <a:endParaRPr lang="en-GB" dirty="0"/>
          </a:p>
        </p:txBody>
      </p:sp>
    </p:spTree>
    <p:extLst>
      <p:ext uri="{BB962C8B-B14F-4D97-AF65-F5344CB8AC3E}">
        <p14:creationId xmlns:p14="http://schemas.microsoft.com/office/powerpoint/2010/main" val="403441304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F894631428FECF4BA7FAB5FDC9D00EEC" ma:contentTypeVersion="4" ma:contentTypeDescription="Create a new document." ma:contentTypeScope="" ma:versionID="5044e151424db265c05ddd76c261d92f">
  <xsd:schema xmlns:xsd="http://www.w3.org/2001/XMLSchema" xmlns:xs="http://www.w3.org/2001/XMLSchema" xmlns:p="http://schemas.microsoft.com/office/2006/metadata/properties" xmlns:ns2="33f96104-d528-4945-93d5-d4ee229f7439" targetNamespace="http://schemas.microsoft.com/office/2006/metadata/properties" ma:root="true" ma:fieldsID="23e43c0d085fdd074ff5ffb25e939888" ns2:_="">
    <xsd:import namespace="33f96104-d528-4945-93d5-d4ee229f7439"/>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3f96104-d528-4945-93d5-d4ee229f743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340A752-6526-4F00-816B-9A57AB47C6F5}">
  <ds:schemaRefs>
    <ds:schemaRef ds:uri="http://schemas.microsoft.com/office/2006/metadata/properties"/>
    <ds:schemaRef ds:uri="http://schemas.microsoft.com/office/infopath/2007/PartnerControls"/>
    <ds:schemaRef ds:uri="http://www.w3.org/2000/xmlns/"/>
  </ds:schemaRefs>
</ds:datastoreItem>
</file>

<file path=customXml/itemProps2.xml><?xml version="1.0" encoding="utf-8"?>
<ds:datastoreItem xmlns:ds="http://schemas.openxmlformats.org/officeDocument/2006/customXml" ds:itemID="{475080A9-A3DD-4708-BDCA-DAAF3E70B226}">
  <ds:schemaRefs>
    <ds:schemaRef ds:uri="http://schemas.microsoft.com/sharepoint/v3/contenttype/forms"/>
  </ds:schemaRefs>
</ds:datastoreItem>
</file>

<file path=customXml/itemProps3.xml><?xml version="1.0" encoding="utf-8"?>
<ds:datastoreItem xmlns:ds="http://schemas.openxmlformats.org/officeDocument/2006/customXml" ds:itemID="{58697642-5930-4803-9DA5-1D6E539C1337}">
  <ds:schemaRefs>
    <ds:schemaRef ds:uri="33f96104-d528-4945-93d5-d4ee229f743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Retrospect</Template>
  <TotalTime>249</TotalTime>
  <Words>4718</Words>
  <Application>Microsoft Office PowerPoint</Application>
  <PresentationFormat>Widescreen</PresentationFormat>
  <Paragraphs>286</Paragraphs>
  <Slides>19</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Arial</vt:lpstr>
      <vt:lpstr>Calibri</vt:lpstr>
      <vt:lpstr>Calibri Light</vt:lpstr>
      <vt:lpstr>Cambria</vt:lpstr>
      <vt:lpstr>Times New Roman</vt:lpstr>
      <vt:lpstr>Wingdings</vt:lpstr>
      <vt:lpstr>Office Theme</vt:lpstr>
      <vt:lpstr>                             </vt:lpstr>
      <vt:lpstr>Introduction</vt:lpstr>
      <vt:lpstr>Definition  </vt:lpstr>
      <vt:lpstr>                </vt:lpstr>
      <vt:lpstr>PowerPoint Presentation</vt:lpstr>
      <vt:lpstr>  Facts and Statistics                               Dewan </vt:lpstr>
      <vt:lpstr>PowerPoint Presentation</vt:lpstr>
      <vt:lpstr>PowerPoint Presentation</vt:lpstr>
      <vt:lpstr>PowerPoint Presentation</vt:lpstr>
      <vt:lpstr>Exploring Roles of Different Agencies</vt:lpstr>
      <vt:lpstr>Recommendations and Conclusion                                 Crizanta, Dewan</vt:lpstr>
      <vt:lpstr>References</vt:lpstr>
      <vt:lpstr>References</vt:lpstr>
      <vt:lpstr>References</vt:lpstr>
      <vt:lpstr>References</vt:lpstr>
      <vt:lpstr>References</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of Disease</dc:title>
  <dc:creator>Barbara Chinyani</dc:creator>
  <cp:lastModifiedBy>Elizabeth Owusu</cp:lastModifiedBy>
  <cp:revision>31</cp:revision>
  <dcterms:created xsi:type="dcterms:W3CDTF">2020-07-13T16:03:50Z</dcterms:created>
  <dcterms:modified xsi:type="dcterms:W3CDTF">2021-04-16T18:34:39Z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0x010100F894631428FECF4BA7FAB5FDC9D00EEC</vt:lpwstr>
  </property>
</Properties>
</file>