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259" r:id="rId2"/>
    <p:sldId id="258"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302" r:id="rId24"/>
    <p:sldId id="280" r:id="rId25"/>
    <p:sldId id="281" r:id="rId26"/>
    <p:sldId id="282" r:id="rId27"/>
    <p:sldId id="283" r:id="rId28"/>
    <p:sldId id="284" r:id="rId29"/>
    <p:sldId id="285" r:id="rId30"/>
    <p:sldId id="286" r:id="rId31"/>
    <p:sldId id="288" r:id="rId32"/>
    <p:sldId id="287" r:id="rId33"/>
    <p:sldId id="289" r:id="rId34"/>
    <p:sldId id="290" r:id="rId35"/>
    <p:sldId id="291" r:id="rId36"/>
    <p:sldId id="292" r:id="rId37"/>
    <p:sldId id="293" r:id="rId38"/>
    <p:sldId id="294" r:id="rId39"/>
    <p:sldId id="295" r:id="rId40"/>
    <p:sldId id="307" r:id="rId41"/>
    <p:sldId id="304" r:id="rId42"/>
    <p:sldId id="296" r:id="rId43"/>
    <p:sldId id="308" r:id="rId44"/>
    <p:sldId id="309" r:id="rId45"/>
    <p:sldId id="310" r:id="rId46"/>
    <p:sldId id="311" r:id="rId47"/>
    <p:sldId id="312" r:id="rId48"/>
    <p:sldId id="313" r:id="rId49"/>
    <p:sldId id="297" r:id="rId50"/>
    <p:sldId id="298" r:id="rId51"/>
    <p:sldId id="299" r:id="rId52"/>
    <p:sldId id="300" r:id="rId53"/>
    <p:sldId id="303" r:id="rId54"/>
    <p:sldId id="301" r:id="rId55"/>
    <p:sldId id="305" r:id="rId56"/>
    <p:sldId id="306" r:id="rId5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4F984A-7AF1-4FF4-A78F-01CFAEA5A1C3}" type="datetimeFigureOut">
              <a:rPr lang="en-GB" smtClean="0"/>
              <a:t>15/11/2016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7192F8-700B-4765-A036-188C916B0D49}" type="slidenum">
              <a:rPr lang="en-GB" smtClean="0"/>
              <a:t>‹#›</a:t>
            </a:fld>
            <a:endParaRPr lang="en-GB"/>
          </a:p>
        </p:txBody>
      </p:sp>
    </p:spTree>
    <p:extLst>
      <p:ext uri="{BB962C8B-B14F-4D97-AF65-F5344CB8AC3E}">
        <p14:creationId xmlns:p14="http://schemas.microsoft.com/office/powerpoint/2010/main" val="31874762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E7192F8-700B-4765-A036-188C916B0D49}" type="slidenum">
              <a:rPr lang="en-GB" smtClean="0"/>
              <a:t>44</a:t>
            </a:fld>
            <a:endParaRPr lang="en-GB"/>
          </a:p>
        </p:txBody>
      </p:sp>
    </p:spTree>
    <p:extLst>
      <p:ext uri="{BB962C8B-B14F-4D97-AF65-F5344CB8AC3E}">
        <p14:creationId xmlns:p14="http://schemas.microsoft.com/office/powerpoint/2010/main" val="4163110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5905CB-B642-4EEA-9434-0217BF7BD7B9}"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164819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5905CB-B642-4EEA-9434-0217BF7BD7B9}"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2917640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5905CB-B642-4EEA-9434-0217BF7BD7B9}"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625193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A5905CB-B642-4EEA-9434-0217BF7BD7B9}" type="datetimeFigureOut">
              <a:rPr lang="en-GB" smtClean="0"/>
              <a:t>15/11/2016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3713484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A5905CB-B642-4EEA-9434-0217BF7BD7B9}" type="datetimeFigureOut">
              <a:rPr lang="en-GB" smtClean="0"/>
              <a:t>15/11/2016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2244707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A5905CB-B642-4EEA-9434-0217BF7BD7B9}" type="datetimeFigureOut">
              <a:rPr lang="en-GB" smtClean="0"/>
              <a:t>15/11/2016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1086752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905CB-B642-4EEA-9434-0217BF7BD7B9}" type="datetimeFigureOut">
              <a:rPr lang="en-GB" smtClean="0"/>
              <a:t>15/11/2016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690116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5905CB-B642-4EEA-9434-0217BF7BD7B9}" type="datetimeFigureOut">
              <a:rPr lang="en-GB" smtClean="0"/>
              <a:t>15/11/2016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3905188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5905CB-B642-4EEA-9434-0217BF7BD7B9}" type="datetimeFigureOut">
              <a:rPr lang="en-GB" smtClean="0"/>
              <a:t>15/11/2016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3044845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5905CB-B642-4EEA-9434-0217BF7BD7B9}"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1444530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5905CB-B642-4EEA-9434-0217BF7BD7B9}" type="datetimeFigureOut">
              <a:rPr lang="en-GB" smtClean="0"/>
              <a:t>15/11/2016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05F873-214F-4BD0-B65F-50958659E693}" type="slidenum">
              <a:rPr lang="en-GB" smtClean="0"/>
              <a:t>‹#›</a:t>
            </a:fld>
            <a:endParaRPr lang="en-GB"/>
          </a:p>
        </p:txBody>
      </p:sp>
    </p:spTree>
    <p:extLst>
      <p:ext uri="{BB962C8B-B14F-4D97-AF65-F5344CB8AC3E}">
        <p14:creationId xmlns:p14="http://schemas.microsoft.com/office/powerpoint/2010/main" val="2811155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5905CB-B642-4EEA-9434-0217BF7BD7B9}" type="datetimeFigureOut">
              <a:rPr lang="en-GB" smtClean="0"/>
              <a:t>15/11/2016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05F873-214F-4BD0-B65F-50958659E693}" type="slidenum">
              <a:rPr lang="en-GB" smtClean="0"/>
              <a:t>‹#›</a:t>
            </a:fld>
            <a:endParaRPr lang="en-GB"/>
          </a:p>
        </p:txBody>
      </p:sp>
    </p:spTree>
    <p:extLst>
      <p:ext uri="{BB962C8B-B14F-4D97-AF65-F5344CB8AC3E}">
        <p14:creationId xmlns:p14="http://schemas.microsoft.com/office/powerpoint/2010/main" val="29851181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cerasis.com/2015/01/23/history-of-supply-chain-management/"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cerasis.com/2014/11/18/inbound-freight-programs/" TargetMode="External"/><Relationship Id="rId2" Type="http://schemas.openxmlformats.org/officeDocument/2006/relationships/hyperlink" Target="http://en.wikipedia.org/wiki/Logistics" TargetMode="Externa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hyperlink" Target="http://cerasis.com/2013/05/06/benefits-of-erp/"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cscmp.org/" TargetMode="External"/><Relationship Id="rId2" Type="http://schemas.openxmlformats.org/officeDocument/2006/relationships/hyperlink" Target="http://cerasis.com/2015/01/09/made-in-china-manufacturing/"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Standardization" TargetMode="External"/><Relationship Id="rId2" Type="http://schemas.openxmlformats.org/officeDocument/2006/relationships/hyperlink" Target="https://en.wikipedia.org/wiki/Electronic_Data_Interchange" TargetMode="External"/><Relationship Id="rId1" Type="http://schemas.openxmlformats.org/officeDocument/2006/relationships/slideLayout" Target="../slideLayouts/slideLayout7.xml"/><Relationship Id="rId6" Type="http://schemas.openxmlformats.org/officeDocument/2006/relationships/hyperlink" Target="https://en.wikipedia.org/wiki/EDIFACT" TargetMode="External"/><Relationship Id="rId5" Type="http://schemas.openxmlformats.org/officeDocument/2006/relationships/hyperlink" Target="https://en.wikipedia.org/wiki/International_Organization_for_Standardization" TargetMode="External"/><Relationship Id="rId4" Type="http://schemas.openxmlformats.org/officeDocument/2006/relationships/hyperlink" Target="https://en.wikipedia.org/wiki/United_Nations"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en.wikipedia.org/wiki/Technical_standard" TargetMode="External"/><Relationship Id="rId3" Type="http://schemas.openxmlformats.org/officeDocument/2006/relationships/hyperlink" Target="https://en.wikipedia.org/wiki/Purchase_orders" TargetMode="External"/><Relationship Id="rId7" Type="http://schemas.openxmlformats.org/officeDocument/2006/relationships/hyperlink" Target="https://en.wikipedia.org/wiki/OFTP" TargetMode="External"/><Relationship Id="rId2" Type="http://schemas.openxmlformats.org/officeDocument/2006/relationships/hyperlink" Target="https://en.wikipedia.org/wiki/Data" TargetMode="External"/><Relationship Id="rId1" Type="http://schemas.openxmlformats.org/officeDocument/2006/relationships/slideLayout" Target="../slideLayouts/slideLayout7.xml"/><Relationship Id="rId6" Type="http://schemas.openxmlformats.org/officeDocument/2006/relationships/hyperlink" Target="https://en.wikipedia.org/wiki/EDIFACT" TargetMode="External"/><Relationship Id="rId5" Type="http://schemas.openxmlformats.org/officeDocument/2006/relationships/hyperlink" Target="https://en.wikipedia.org/wiki/ASC_X12" TargetMode="External"/><Relationship Id="rId4" Type="http://schemas.openxmlformats.org/officeDocument/2006/relationships/hyperlink" Target="https://en.wikipedia.org/wiki/Invoices" TargetMode="External"/><Relationship Id="rId9" Type="http://schemas.openxmlformats.org/officeDocument/2006/relationships/hyperlink" Target="https://en.wikipedia.org/wiki/National_Institute_of_Standards_and_Technology"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en.wikipedia.org/wiki/Electronic_data_interchang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Berlin_Airlift" TargetMode="External"/><Relationship Id="rId2" Type="http://schemas.openxmlformats.org/officeDocument/2006/relationships/hyperlink" Target="https://en.wikipedia.org/wiki/Military_logistics" TargetMode="External"/><Relationship Id="rId1" Type="http://schemas.openxmlformats.org/officeDocument/2006/relationships/slideLayout" Target="../slideLayouts/slideLayout7.xml"/><Relationship Id="rId6" Type="http://schemas.openxmlformats.org/officeDocument/2006/relationships/hyperlink" Target="https://en.wikipedia.org/wiki/Port" TargetMode="External"/><Relationship Id="rId5" Type="http://schemas.openxmlformats.org/officeDocument/2006/relationships/hyperlink" Target="https://en.wikipedia.org/wiki/Customs" TargetMode="External"/><Relationship Id="rId4" Type="http://schemas.openxmlformats.org/officeDocument/2006/relationships/hyperlink" Target="https://en.wikipedia.org/wiki/Modem"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pedia.org/wiki/Asia-Pacific" TargetMode="External"/><Relationship Id="rId2" Type="http://schemas.openxmlformats.org/officeDocument/2006/relationships/hyperlink" Target="https://en.wikipedia.org/wiki/Europe,_Middle_East_and_Africa"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Asia-Pacific" TargetMode="External"/><Relationship Id="rId2" Type="http://schemas.openxmlformats.org/officeDocument/2006/relationships/hyperlink" Target="https://en.wikipedia.org/wiki/Europe,_the_Middle_East_and_Africa"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hyperlink" Target="https://en.wikipedia.org/wiki/Human-readable"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1.bp.blogspot.com/-nuT4slM0rq0/UkJvZ-5TNOI/AAAAAAAAEas/4SegWONCGNU/s1600/SupplyChainQuadrant.jpeg"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www.lehigh.edu/home" TargetMode="External"/><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hyperlink" Target="https://www.researchgate.net/profile/Jean_Paul_Rodrigue/publication/237249319_Green_Logistics_(The_Paradoxes_of)/links/0deec53b40b7c5fa84000000.pdf" TargetMode="Externa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hyperlink" Target="http://dlca.logcluster.org/display/LOG/Green+Logistics" TargetMode="Externa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www.google.co.uk/imgres" TargetMode="External"/><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en.wikipedia.org/wiki/Logistics" TargetMode="External"/><Relationship Id="rId2" Type="http://schemas.openxmlformats.org/officeDocument/2006/relationships/hyperlink" Target="https://en.wikipedia.org/wiki/Environmental_impact" TargetMode="External"/><Relationship Id="rId1" Type="http://schemas.openxmlformats.org/officeDocument/2006/relationships/slideLayout" Target="../slideLayouts/slideLayout7.xml"/><Relationship Id="rId4" Type="http://schemas.openxmlformats.org/officeDocument/2006/relationships/hyperlink" Target="https://en.wikipedia.org/wiki/Eco-efficiency"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en.wikipedia.org/wiki/Supply_chain" TargetMode="External"/><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en.wikipedia.org/wiki/File:Green_Logistics.png" TargetMode="External"/><Relationship Id="rId5" Type="http://schemas.openxmlformats.org/officeDocument/2006/relationships/hyperlink" Target="https://en.wikipedia.org/wiki/Synergy" TargetMode="External"/><Relationship Id="rId4" Type="http://schemas.openxmlformats.org/officeDocument/2006/relationships/hyperlink" Target="https://en.wikipedia.org/wiki/Holistic"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en.wikipedia.org/wiki/Corporate_social_responsibility" TargetMode="External"/><Relationship Id="rId3" Type="http://schemas.openxmlformats.org/officeDocument/2006/relationships/hyperlink" Target="https://en.wikipedia.org/w/index.php?title=Resource_conservation&amp;action=edit&amp;redlink=1" TargetMode="External"/><Relationship Id="rId7" Type="http://schemas.openxmlformats.org/officeDocument/2006/relationships/hyperlink" Target="https://en.wikipedia.org/wiki/Society" TargetMode="External"/><Relationship Id="rId2" Type="http://schemas.openxmlformats.org/officeDocument/2006/relationships/hyperlink" Target="https://en.wikipedia.org/wiki/Environmental_protection" TargetMode="External"/><Relationship Id="rId1" Type="http://schemas.openxmlformats.org/officeDocument/2006/relationships/slideLayout" Target="../slideLayouts/slideLayout7.xml"/><Relationship Id="rId6" Type="http://schemas.openxmlformats.org/officeDocument/2006/relationships/hyperlink" Target="https://en.wikipedia.org/wiki/Consumers" TargetMode="External"/><Relationship Id="rId5" Type="http://schemas.openxmlformats.org/officeDocument/2006/relationships/hyperlink" Target="https://en.wikipedia.org/wiki/State_(polity)" TargetMode="External"/><Relationship Id="rId4" Type="http://schemas.openxmlformats.org/officeDocument/2006/relationships/hyperlink" Target="https://en.wikipedia.org/wiki/Energy_economic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en.wikipedia.org/wiki/Dow_Jones_Sustainability_Index" TargetMode="External"/><Relationship Id="rId2" Type="http://schemas.openxmlformats.org/officeDocument/2006/relationships/hyperlink" Target="https://en.wikipedia.org/wiki/Capital_market" TargetMode="Externa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hyperlink" Target="https://en.wikipedia.org/wiki/Carbon_dioxide" TargetMode="Externa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google.co.uk/url?sa=i&amp;rct=j&amp;q=&amp;esrc=s&amp;source=images&amp;cd=&amp;cad=rja&amp;uact=8&amp;ved=0ahUKEwi2ne_RnuTPAhXFWhQKHXG8By4QjRwIBw&amp;url=http://slideplayer.com/slide/2530410/&amp;psig=AFQjCNGS-Gfp3hZY6tzU6LT1XIoYT79hnQ&amp;ust=1476876143716403" TargetMode="Externa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hyperlink" Target="http://greenrouter.net/?ln=en" TargetMode="External"/><Relationship Id="rId7" Type="http://schemas.openxmlformats.org/officeDocument/2006/relationships/hyperlink" Target="https://en.wikipedia.org/wiki/Special:BookSources/9783871543883" TargetMode="External"/><Relationship Id="rId2" Type="http://schemas.openxmlformats.org/officeDocument/2006/relationships/hyperlink" Target="http://www.ecotransit.org/" TargetMode="External"/><Relationship Id="rId1" Type="http://schemas.openxmlformats.org/officeDocument/2006/relationships/slideLayout" Target="../slideLayouts/slideLayout7.xml"/><Relationship Id="rId6" Type="http://schemas.openxmlformats.org/officeDocument/2006/relationships/hyperlink" Target="https://en.wikipedia.org/wiki/Special:BookSources/9783170211339" TargetMode="External"/><Relationship Id="rId5" Type="http://schemas.openxmlformats.org/officeDocument/2006/relationships/hyperlink" Target="http://www.wwsworldwide.com/" TargetMode="External"/><Relationship Id="rId4" Type="http://schemas.openxmlformats.org/officeDocument/2006/relationships/hyperlink" Target="https://en.wikipedia.org/wiki/Special:BookSources/9780989827010"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google.co.uk/search?hl=en&amp;site=imghp&amp;tbm" TargetMode="External"/><Relationship Id="rId2" Type="http://schemas.openxmlformats.org/officeDocument/2006/relationships/image" Target="../media/image1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Introduction to Logistics</a:t>
            </a:r>
            <a:endParaRPr lang="en-GB" dirty="0"/>
          </a:p>
        </p:txBody>
      </p:sp>
      <p:sp>
        <p:nvSpPr>
          <p:cNvPr id="3" name="Subtitle 2"/>
          <p:cNvSpPr>
            <a:spLocks noGrp="1"/>
          </p:cNvSpPr>
          <p:nvPr>
            <p:ph type="subTitle" idx="1"/>
          </p:nvPr>
        </p:nvSpPr>
        <p:spPr/>
        <p:txBody>
          <a:bodyPr/>
          <a:lstStyle/>
          <a:p>
            <a:r>
              <a:rPr lang="en-GB" dirty="0" smtClean="0"/>
              <a:t>Logistics since </a:t>
            </a:r>
            <a:r>
              <a:rPr lang="en-GB" dirty="0" smtClean="0"/>
              <a:t>1980’s, Lean &amp; Agile Logistics, The Greening of Logistics Industries.</a:t>
            </a:r>
            <a:endParaRPr lang="en-GB" dirty="0"/>
          </a:p>
        </p:txBody>
      </p:sp>
    </p:spTree>
    <p:extLst>
      <p:ext uri="{BB962C8B-B14F-4D97-AF65-F5344CB8AC3E}">
        <p14:creationId xmlns:p14="http://schemas.microsoft.com/office/powerpoint/2010/main" val="27234122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6"/>
            <a:ext cx="8856984" cy="563231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1980s marked the beginning of a sea-change in logistics in the history of supply chain management.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emergence of personal computers in the early 1980s provided tremendously better computer access to planners and a new graphical environment for planning. This spawned a flood of new technology including flexible spreadsheets and map-based interfaces which enabled huge improvements in logistics planning and execution technology</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Production and Distribution Research Center was the early innovation leader in combining map interfaces with optimization models for supply chain design and distribution planning.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Material Handling Research Center provided leadership in developing new control technology for material handling automation.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Computational </a:t>
            </a:r>
            <a:r>
              <a:rPr lang="en-GB" dirty="0" smtClean="0">
                <a:latin typeface="Arial" panose="020B0604020202020204" pitchFamily="34" charset="0"/>
                <a:cs typeface="Arial" panose="020B0604020202020204" pitchFamily="34" charset="0"/>
              </a:rPr>
              <a:t>Optimisation </a:t>
            </a:r>
            <a:r>
              <a:rPr lang="en-GB" dirty="0">
                <a:latin typeface="Arial" panose="020B0604020202020204" pitchFamily="34" charset="0"/>
                <a:cs typeface="Arial" panose="020B0604020202020204" pitchFamily="34" charset="0"/>
              </a:rPr>
              <a:t>Center developed new large scale optimization algorithms that enabled solution of previously intractable airline scheduling problems. Much of the methodology developed in these </a:t>
            </a:r>
            <a:r>
              <a:rPr lang="en-GB" dirty="0" smtClean="0">
                <a:latin typeface="Arial" panose="020B0604020202020204" pitchFamily="34" charset="0"/>
                <a:cs typeface="Arial" panose="020B0604020202020204" pitchFamily="34" charset="0"/>
              </a:rPr>
              <a:t>centres </a:t>
            </a:r>
            <a:r>
              <a:rPr lang="en-GB" dirty="0">
                <a:latin typeface="Arial" panose="020B0604020202020204" pitchFamily="34" charset="0"/>
                <a:cs typeface="Arial" panose="020B0604020202020204" pitchFamily="34" charset="0"/>
              </a:rPr>
              <a:t>rapidly began to find its way into commercial technology.</a:t>
            </a:r>
          </a:p>
        </p:txBody>
      </p:sp>
      <p:sp>
        <p:nvSpPr>
          <p:cNvPr id="3" name="TextBox 2"/>
          <p:cNvSpPr txBox="1"/>
          <p:nvPr/>
        </p:nvSpPr>
        <p:spPr>
          <a:xfrm>
            <a:off x="179512" y="6309320"/>
            <a:ext cx="8712968" cy="369332"/>
          </a:xfrm>
          <a:prstGeom prst="rect">
            <a:avLst/>
          </a:prstGeom>
          <a:noFill/>
        </p:spPr>
        <p:txBody>
          <a:bodyPr wrap="square" rtlCol="0">
            <a:spAutoFit/>
          </a:bodyPr>
          <a:lstStyle/>
          <a:p>
            <a:r>
              <a:rPr lang="en-GB" b="1" dirty="0">
                <a:hlinkClick r:id="rId2"/>
              </a:rPr>
              <a:t>http://cerasis.com/2015/01/23/history-of-supply-chain-management/</a:t>
            </a:r>
            <a:endParaRPr lang="en-GB" dirty="0"/>
          </a:p>
        </p:txBody>
      </p:sp>
    </p:spTree>
    <p:extLst>
      <p:ext uri="{BB962C8B-B14F-4D97-AF65-F5344CB8AC3E}">
        <p14:creationId xmlns:p14="http://schemas.microsoft.com/office/powerpoint/2010/main" val="1414263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612845"/>
            <a:ext cx="8424936" cy="480131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Perhaps the most important trend for logistics in the 1980s was that it had begun to get tremendous recognition in industry as being very expensive, very important, and very complex.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Company </a:t>
            </a:r>
            <a:r>
              <a:rPr lang="en-GB" dirty="0">
                <a:latin typeface="Arial" panose="020B0604020202020204" pitchFamily="34" charset="0"/>
                <a:cs typeface="Arial" panose="020B0604020202020204" pitchFamily="34" charset="0"/>
              </a:rPr>
              <a:t>executives became aware of logistics as an area where they had the opportunity to significantly improve the bottom line if they were willing to invest in trained professionals and new technology.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1985, the National Council of Physical Distribution Management changed its name to the </a:t>
            </a:r>
            <a:r>
              <a:rPr lang="en-GB" b="1" dirty="0">
                <a:latin typeface="Arial" panose="020B0604020202020204" pitchFamily="34" charset="0"/>
                <a:cs typeface="Arial" panose="020B0604020202020204" pitchFamily="34" charset="0"/>
                <a:hlinkClick r:id="rId2"/>
              </a:rPr>
              <a:t>Council of Logistics Management</a:t>
            </a:r>
            <a:r>
              <a:rPr lang="en-GB" dirty="0">
                <a:latin typeface="Arial" panose="020B0604020202020204" pitchFamily="34" charset="0"/>
                <a:cs typeface="Arial" panose="020B0604020202020204" pitchFamily="34" charset="0"/>
              </a:rPr>
              <a:t> (CLM).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reason given for the name change by the new CLM was "to reflect the evolving discipline that included the integration of </a:t>
            </a:r>
            <a:r>
              <a:rPr lang="en-GB" b="1" dirty="0">
                <a:latin typeface="Arial" panose="020B0604020202020204" pitchFamily="34" charset="0"/>
                <a:cs typeface="Arial" panose="020B0604020202020204" pitchFamily="34" charset="0"/>
                <a:hlinkClick r:id="rId3" tooltip="[WHITE PAPER] Download: The Complete Guide to Understanding &amp; Benefiting from Inbound Freight Programs"/>
              </a:rPr>
              <a:t>inbound</a:t>
            </a:r>
            <a:r>
              <a:rPr lang="en-GB" dirty="0">
                <a:latin typeface="Arial" panose="020B0604020202020204" pitchFamily="34" charset="0"/>
                <a:cs typeface="Arial" panose="020B0604020202020204" pitchFamily="34" charset="0"/>
              </a:rPr>
              <a:t>, outbound and reverse flows of products, services, and related information."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Prior </a:t>
            </a:r>
            <a:r>
              <a:rPr lang="en-GB" dirty="0">
                <a:latin typeface="Arial" panose="020B0604020202020204" pitchFamily="34" charset="0"/>
                <a:cs typeface="Arial" panose="020B0604020202020204" pitchFamily="34" charset="0"/>
              </a:rPr>
              <a:t>to this, logistics was a term that had been used almost exclusively to describe the support of military movements.</a:t>
            </a:r>
          </a:p>
        </p:txBody>
      </p:sp>
    </p:spTree>
    <p:extLst>
      <p:ext uri="{BB962C8B-B14F-4D97-AF65-F5344CB8AC3E}">
        <p14:creationId xmlns:p14="http://schemas.microsoft.com/office/powerpoint/2010/main" val="3680371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76672"/>
            <a:ext cx="8712968" cy="535531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Since the 1980s, computer technology has advanced at such a phenomenal rate that it is currently far ahead of the ability of the supply and logistics field to adequately </a:t>
            </a:r>
            <a:r>
              <a:rPr lang="en-GB" dirty="0" smtClean="0">
                <a:latin typeface="Arial" panose="020B0604020202020204" pitchFamily="34" charset="0"/>
                <a:cs typeface="Arial" panose="020B0604020202020204" pitchFamily="34" charset="0"/>
              </a:rPr>
              <a:t>utilise </a:t>
            </a:r>
            <a:r>
              <a:rPr lang="en-GB" dirty="0">
                <a:latin typeface="Arial" panose="020B0604020202020204" pitchFamily="34" charset="0"/>
                <a:cs typeface="Arial" panose="020B0604020202020204" pitchFamily="34" charset="0"/>
              </a:rPr>
              <a:t>the new </a:t>
            </a:r>
            <a:r>
              <a:rPr lang="en-GB" dirty="0" smtClean="0">
                <a:latin typeface="Arial" panose="020B0604020202020204" pitchFamily="34" charset="0"/>
                <a:cs typeface="Arial" panose="020B0604020202020204" pitchFamily="34" charset="0"/>
              </a:rPr>
              <a:t>technologies.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Given </a:t>
            </a:r>
            <a:r>
              <a:rPr lang="en-GB" dirty="0">
                <a:latin typeface="Arial" panose="020B0604020202020204" pitchFamily="34" charset="0"/>
                <a:cs typeface="Arial" panose="020B0604020202020204" pitchFamily="34" charset="0"/>
              </a:rPr>
              <a:t>the extent of Internet usage today, it is hard to believe that Microsoft's Internet Explorer 1.0 was released in 1995.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communication capabilities have fundamentally changed the way we think about communications and information sharing. However, supply chain and logistics planning is still primarily based on the distributed models that came as the result of personal computers.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is no question that academic research can enable a new generation of supply chain and logistics planning technology based on centralized planning with distributed collaboration.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technology advances can provide tremendous value in addressing traditional supply chain and logistics areas such as warehousing and distribution, transportation, and manufacturing logistics. </a:t>
            </a:r>
          </a:p>
        </p:txBody>
      </p:sp>
    </p:spTree>
    <p:extLst>
      <p:ext uri="{BB962C8B-B14F-4D97-AF65-F5344CB8AC3E}">
        <p14:creationId xmlns:p14="http://schemas.microsoft.com/office/powerpoint/2010/main" val="790846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720840"/>
            <a:ext cx="8424936" cy="2308324"/>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However, there are also many non-traditional areas such as health care logistics and humanitarian logistics which can get great value from building on the concepts and technologies that have already proven successful in the traditional supply chain and logistics areas. </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Finally, there are extremely valuable insights to be gained by systematically studying the supply chain and logistics performance of companies across multiple industries and countries.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3838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97346"/>
            <a:ext cx="8136904" cy="6186309"/>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logistics boom was </a:t>
            </a:r>
            <a:r>
              <a:rPr lang="en-GB" dirty="0" smtClean="0">
                <a:latin typeface="Arial" panose="020B0604020202020204" pitchFamily="34" charset="0"/>
                <a:cs typeface="Arial" panose="020B0604020202020204" pitchFamily="34" charset="0"/>
              </a:rPr>
              <a:t>fuelled </a:t>
            </a:r>
            <a:r>
              <a:rPr lang="en-GB" dirty="0">
                <a:latin typeface="Arial" panose="020B0604020202020204" pitchFamily="34" charset="0"/>
                <a:cs typeface="Arial" panose="020B0604020202020204" pitchFamily="34" charset="0"/>
              </a:rPr>
              <a:t>further in the 1990s by the emergence of </a:t>
            </a:r>
            <a:r>
              <a:rPr lang="en-GB" b="1" dirty="0">
                <a:latin typeface="Arial" panose="020B0604020202020204" pitchFamily="34" charset="0"/>
                <a:cs typeface="Arial" panose="020B0604020202020204" pitchFamily="34" charset="0"/>
                <a:hlinkClick r:id="rId2" tooltip="Top 5 Benefits of ERP Systems &amp; 3 Criteria to Consider Upon Implementation"/>
              </a:rPr>
              <a:t>Enterprise Resource Planning (ERP) systems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systems were motivated in part by the successes achieved by Material Requirements Planning systems developed in the 1970s and 1980s, in part by the desire to integrate the multiple databases that existed in almost all companies and seldom talked to each other, and in part by concerns that existing systems might have catastrophic failures as a result of not being able to handle the year 2000 date.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rPr>
              <a:t>spite of some significant problems in getting the ERP systems installed and working, by 2000 most large companies had installed ERP systems.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result of this change to ERP systems was a tremendous improvement in data availability and accuracy.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new ERP software also dramatically increased recognition of the need for better planning and integration among logistics components.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result was a new generation of "Advanced Planning and Scheduling (APS)" software.</a:t>
            </a:r>
          </a:p>
        </p:txBody>
      </p:sp>
    </p:spTree>
    <p:extLst>
      <p:ext uri="{BB962C8B-B14F-4D97-AF65-F5344CB8AC3E}">
        <p14:creationId xmlns:p14="http://schemas.microsoft.com/office/powerpoint/2010/main" val="103023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332656"/>
            <a:ext cx="8208912" cy="6186309"/>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 widespread recognition of the term "supply chain" has come primarily as a result of the globalization of manufacturing since the mid 1990s, particularly the </a:t>
            </a:r>
            <a:r>
              <a:rPr lang="en-GB" b="1" dirty="0">
                <a:latin typeface="Arial" panose="020B0604020202020204" pitchFamily="34" charset="0"/>
                <a:cs typeface="Arial" panose="020B0604020202020204" pitchFamily="34" charset="0"/>
                <a:hlinkClick r:id="rId2" tooltip="[INFOGRAPHIC] The End of Made In China Manufacturing"/>
              </a:rPr>
              <a:t>growth of manufacturing in China</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U.S</a:t>
            </a:r>
            <a:r>
              <a:rPr lang="en-GB" dirty="0">
                <a:latin typeface="Arial" panose="020B0604020202020204" pitchFamily="34" charset="0"/>
                <a:cs typeface="Arial" panose="020B0604020202020204" pitchFamily="34" charset="0"/>
              </a:rPr>
              <a:t>. imports from China grew from about $45 billion per year in 1995 to more than $280 billion per year in 2006. The focus on </a:t>
            </a:r>
            <a:r>
              <a:rPr lang="en-GB" dirty="0" smtClean="0">
                <a:latin typeface="Arial" panose="020B0604020202020204" pitchFamily="34" charset="0"/>
                <a:cs typeface="Arial" panose="020B0604020202020204" pitchFamily="34" charset="0"/>
              </a:rPr>
              <a:t>globalisation </a:t>
            </a:r>
            <a:r>
              <a:rPr lang="en-GB" dirty="0">
                <a:latin typeface="Arial" panose="020B0604020202020204" pitchFamily="34" charset="0"/>
                <a:cs typeface="Arial" panose="020B0604020202020204" pitchFamily="34" charset="0"/>
              </a:rPr>
              <a:t>accented the need for logistics strategies to deal with complex networks including multiple entities spanning multiple countries with diverse control.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There </a:t>
            </a:r>
            <a:r>
              <a:rPr lang="en-GB" dirty="0">
                <a:latin typeface="Arial" panose="020B0604020202020204" pitchFamily="34" charset="0"/>
                <a:cs typeface="Arial" panose="020B0604020202020204" pitchFamily="34" charset="0"/>
              </a:rPr>
              <a:t>has been an increasing trend to use the term supply chain management to refer to strategic issues and logistics to refer to tactical and operational issues.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growing association of supply chain management with strategy is reflected in the </a:t>
            </a:r>
            <a:r>
              <a:rPr lang="en-GB" b="1" dirty="0">
                <a:latin typeface="Arial" panose="020B0604020202020204" pitchFamily="34" charset="0"/>
                <a:cs typeface="Arial" panose="020B0604020202020204" pitchFamily="34" charset="0"/>
                <a:hlinkClick r:id="rId3"/>
              </a:rPr>
              <a:t>Council of Logistics Management's changing its name to the Council of Supply Chain Management Professionals in 2005</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make the distinction that "Logistics is that part of the supply chain process that plans, implements, and controls the efficient, effective forward and reverse flow and storage of goods, services, and related information between the point of origin and the point of consumption in order to meet customers' </a:t>
            </a:r>
            <a:r>
              <a:rPr lang="en-GB" dirty="0" smtClean="0">
                <a:latin typeface="Arial" panose="020B0604020202020204" pitchFamily="34" charset="0"/>
                <a:cs typeface="Arial" panose="020B0604020202020204" pitchFamily="34" charset="0"/>
              </a:rPr>
              <a:t>requirements“.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3842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136339"/>
            <a:ext cx="8064896" cy="1477328"/>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Whilst "Supply Chain Management is the systemic, strategic coordination of the traditional business functions and the tactics across these business functions within a particular company and across businesses within the supply chain for the purposes of improving the long-term performance of the individual companies and the supply chain as a whole."</a:t>
            </a:r>
            <a:endParaRPr lang="en-GB" dirty="0"/>
          </a:p>
        </p:txBody>
      </p:sp>
    </p:spTree>
    <p:extLst>
      <p:ext uri="{BB962C8B-B14F-4D97-AF65-F5344CB8AC3E}">
        <p14:creationId xmlns:p14="http://schemas.microsoft.com/office/powerpoint/2010/main" val="3236027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443841"/>
            <a:ext cx="7776864" cy="4247317"/>
          </a:xfrm>
          <a:prstGeom prst="rect">
            <a:avLst/>
          </a:prstGeom>
        </p:spPr>
        <p:txBody>
          <a:bodyPr wrap="square">
            <a:spAutoFit/>
          </a:bodyPr>
          <a:lstStyle/>
          <a:p>
            <a:pPr algn="just"/>
            <a:r>
              <a:rPr lang="en-GB" sz="2400" b="1" dirty="0" smtClean="0">
                <a:effectLst/>
                <a:latin typeface="Arial" panose="020B0604020202020204" pitchFamily="34" charset="0"/>
                <a:cs typeface="Arial" panose="020B0604020202020204" pitchFamily="34" charset="0"/>
              </a:rPr>
              <a:t>United Nations/Electronic Data Interchange for Administration, Commerce and Transport</a:t>
            </a:r>
            <a:r>
              <a:rPr lang="en-GB" sz="2400" dirty="0" smtClean="0">
                <a:effectLst/>
                <a:latin typeface="Arial" panose="020B0604020202020204" pitchFamily="34" charset="0"/>
                <a:cs typeface="Arial" panose="020B0604020202020204" pitchFamily="34" charset="0"/>
              </a:rPr>
              <a:t> (</a:t>
            </a:r>
            <a:r>
              <a:rPr lang="en-GB" sz="2400" b="1" dirty="0" smtClean="0">
                <a:effectLst/>
                <a:latin typeface="Arial" panose="020B0604020202020204" pitchFamily="34" charset="0"/>
                <a:cs typeface="Arial" panose="020B0604020202020204" pitchFamily="34" charset="0"/>
              </a:rPr>
              <a:t>UN/EDIFACT</a:t>
            </a:r>
            <a:r>
              <a:rPr lang="en-GB" sz="2400" dirty="0" smtClean="0">
                <a:effectLst/>
                <a:latin typeface="Arial" panose="020B0604020202020204" pitchFamily="34" charset="0"/>
                <a:cs typeface="Arial" panose="020B0604020202020204" pitchFamily="34" charset="0"/>
              </a:rPr>
              <a:t>)</a:t>
            </a:r>
            <a:r>
              <a:rPr lang="en-GB" dirty="0" smtClean="0">
                <a:effectLst/>
                <a:latin typeface="Arial" panose="020B0604020202020204" pitchFamily="34" charset="0"/>
                <a:cs typeface="Arial" panose="020B0604020202020204" pitchFamily="34" charset="0"/>
              </a:rPr>
              <a:t> is the international </a:t>
            </a:r>
            <a:r>
              <a:rPr lang="en-GB" dirty="0" smtClean="0">
                <a:effectLst/>
                <a:latin typeface="Arial" panose="020B0604020202020204" pitchFamily="34" charset="0"/>
                <a:cs typeface="Arial" panose="020B0604020202020204" pitchFamily="34" charset="0"/>
                <a:hlinkClick r:id="rId2" tooltip="Electronic Data Interchange"/>
              </a:rPr>
              <a:t>EDI</a:t>
            </a:r>
            <a:r>
              <a:rPr lang="en-GB" dirty="0" smtClean="0">
                <a:effectLst/>
                <a:latin typeface="Arial" panose="020B0604020202020204" pitchFamily="34" charset="0"/>
                <a:cs typeface="Arial" panose="020B0604020202020204" pitchFamily="34" charset="0"/>
              </a:rPr>
              <a:t> </a:t>
            </a:r>
            <a:r>
              <a:rPr lang="en-GB" dirty="0" smtClean="0">
                <a:effectLst/>
                <a:latin typeface="Arial" panose="020B0604020202020204" pitchFamily="34" charset="0"/>
                <a:cs typeface="Arial" panose="020B0604020202020204" pitchFamily="34" charset="0"/>
                <a:hlinkClick r:id="rId3" tooltip="Standardization"/>
              </a:rPr>
              <a:t>standard</a:t>
            </a:r>
            <a:r>
              <a:rPr lang="en-GB" dirty="0" smtClean="0">
                <a:effectLst/>
                <a:latin typeface="Arial" panose="020B0604020202020204" pitchFamily="34" charset="0"/>
                <a:cs typeface="Arial" panose="020B0604020202020204" pitchFamily="34" charset="0"/>
              </a:rPr>
              <a:t> developed under the </a:t>
            </a:r>
            <a:r>
              <a:rPr lang="en-GB" dirty="0" smtClean="0">
                <a:effectLst/>
                <a:latin typeface="Arial" panose="020B0604020202020204" pitchFamily="34" charset="0"/>
                <a:cs typeface="Arial" panose="020B0604020202020204" pitchFamily="34" charset="0"/>
                <a:hlinkClick r:id="rId4" tooltip="United Nations"/>
              </a:rPr>
              <a:t>United Nations</a:t>
            </a:r>
            <a:r>
              <a:rPr lang="en-GB" dirty="0" smtClean="0">
                <a:effectLst/>
                <a:latin typeface="Arial" panose="020B0604020202020204" pitchFamily="34" charset="0"/>
                <a:cs typeface="Arial" panose="020B0604020202020204" pitchFamily="34" charset="0"/>
              </a:rPr>
              <a:t>.</a:t>
            </a:r>
          </a:p>
          <a:p>
            <a:pPr algn="just"/>
            <a:endParaRPr lang="en-GB"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In 1987, following the convergence of the UN and US/ANSI syntax proposals, the UN/EDIFACT Syntax Rules were approved as the ISO standard ISO 9735 by the </a:t>
            </a:r>
            <a:r>
              <a:rPr lang="en-GB" dirty="0" smtClean="0">
                <a:effectLst/>
                <a:latin typeface="Arial" panose="020B0604020202020204" pitchFamily="34" charset="0"/>
                <a:cs typeface="Arial" panose="020B0604020202020204" pitchFamily="34" charset="0"/>
                <a:hlinkClick r:id="rId5" tooltip="International Organization for Standardization"/>
              </a:rPr>
              <a:t>International Organization for Standardization</a:t>
            </a:r>
            <a:r>
              <a:rPr lang="en-GB" dirty="0" smtClean="0">
                <a:effectLst/>
                <a:latin typeface="Arial" panose="020B0604020202020204" pitchFamily="34" charset="0"/>
                <a:cs typeface="Arial" panose="020B0604020202020204" pitchFamily="34" charset="0"/>
              </a:rPr>
              <a:t>.</a:t>
            </a:r>
          </a:p>
          <a:p>
            <a:pPr algn="just"/>
            <a:r>
              <a:rPr lang="en-GB" dirty="0" smtClean="0">
                <a:effectLst/>
                <a:latin typeface="Arial" panose="020B0604020202020204" pitchFamily="34" charset="0"/>
                <a:cs typeface="Arial" panose="020B0604020202020204" pitchFamily="34" charset="0"/>
              </a:rPr>
              <a:t>The EDIFACT standard provides:</a:t>
            </a:r>
          </a:p>
          <a:p>
            <a:pPr algn="just"/>
            <a:endParaRPr lang="en-GB"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1.	a set of syntax rules to structure data</a:t>
            </a:r>
          </a:p>
          <a:p>
            <a:pPr algn="just"/>
            <a:r>
              <a:rPr lang="en-GB" dirty="0" smtClean="0">
                <a:effectLst/>
                <a:latin typeface="Arial" panose="020B0604020202020204" pitchFamily="34" charset="0"/>
                <a:cs typeface="Arial" panose="020B0604020202020204" pitchFamily="34" charset="0"/>
              </a:rPr>
              <a:t>2.	an interactive exchange protocol (I-EDI)</a:t>
            </a:r>
          </a:p>
          <a:p>
            <a:pPr algn="just"/>
            <a:r>
              <a:rPr lang="en-GB" dirty="0" smtClean="0">
                <a:effectLst/>
                <a:latin typeface="Arial" panose="020B0604020202020204" pitchFamily="34" charset="0"/>
                <a:cs typeface="Arial" panose="020B0604020202020204" pitchFamily="34" charset="0"/>
              </a:rPr>
              <a:t>3.	standard messages which allow multi-country and multi-industry 	exchange</a:t>
            </a:r>
            <a:endParaRPr lang="en-GB" dirty="0">
              <a:effectLst/>
              <a:latin typeface="Arial" panose="020B0604020202020204" pitchFamily="34" charset="0"/>
              <a:cs typeface="Arial" panose="020B0604020202020204" pitchFamily="34" charset="0"/>
            </a:endParaRPr>
          </a:p>
        </p:txBody>
      </p:sp>
      <p:sp>
        <p:nvSpPr>
          <p:cNvPr id="3" name="TextBox 2"/>
          <p:cNvSpPr txBox="1"/>
          <p:nvPr/>
        </p:nvSpPr>
        <p:spPr>
          <a:xfrm>
            <a:off x="395536" y="6309320"/>
            <a:ext cx="8352928" cy="369332"/>
          </a:xfrm>
          <a:prstGeom prst="rect">
            <a:avLst/>
          </a:prstGeom>
          <a:noFill/>
        </p:spPr>
        <p:txBody>
          <a:bodyPr wrap="square" rtlCol="0">
            <a:spAutoFit/>
          </a:bodyPr>
          <a:lstStyle/>
          <a:p>
            <a:r>
              <a:rPr lang="en-GB" dirty="0" smtClean="0">
                <a:hlinkClick r:id="rId6"/>
              </a:rPr>
              <a:t>https://en.wikipedia.org/wiki/EDIFACT</a:t>
            </a:r>
            <a:r>
              <a:rPr lang="en-GB" dirty="0" smtClean="0"/>
              <a:t> </a:t>
            </a:r>
            <a:endParaRPr lang="en-GB" dirty="0"/>
          </a:p>
        </p:txBody>
      </p:sp>
    </p:spTree>
    <p:extLst>
      <p:ext uri="{BB962C8B-B14F-4D97-AF65-F5344CB8AC3E}">
        <p14:creationId xmlns:p14="http://schemas.microsoft.com/office/powerpoint/2010/main" val="3143710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323528" y="556100"/>
            <a:ext cx="8496944" cy="61863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itchFamily="34" charset="0"/>
                <a:cs typeface="Arial" pitchFamily="34" charset="0"/>
              </a:rPr>
              <a:t>Example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200" b="1"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See below for an example of an EDIFACT message used to answer to a flight ticket (FRA-JFK-MIA) availability request: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UNA:+.?</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UNB+IATB:1+6XPPC+LHPPC+940101:0950+1‘</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UNH+1+PAORES:93:1:IA' MSG+1:45'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IFT+3+XYZCOMPANY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AVAILABILITY'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ERC+A7V:1:AMD'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IFT+3+NO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MORE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FLIGHTS'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ODI'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TVL+240493:1000::1220+FRA+JFK+DL+400+C'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PDI++C:3+Y::3+F::1'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APD+74C:0:::6++++++6X'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TVL+240493:1740::2030+JFK+MIA+DL+081+C'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PDI++C:4' APD+EM2:0:1630::6+++++++DA'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UNT+13+1'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UNZ+1+1' </a:t>
            </a:r>
          </a:p>
        </p:txBody>
      </p:sp>
    </p:spTree>
    <p:extLst>
      <p:ext uri="{BB962C8B-B14F-4D97-AF65-F5344CB8AC3E}">
        <p14:creationId xmlns:p14="http://schemas.microsoft.com/office/powerpoint/2010/main" val="323258044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1520" y="621676"/>
            <a:ext cx="8712968" cy="51706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itchFamily="34" charset="0"/>
                <a:cs typeface="Arial" pitchFamily="34" charset="0"/>
              </a:rPr>
              <a:t>Structure</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b="1"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EDIFACT has a hierarchical structure where the top level is referred to as an </a:t>
            </a:r>
            <a:r>
              <a:rPr kumimoji="0" lang="en-US" altLang="en-US" b="0" i="1" u="none" strike="noStrike" cap="none" normalizeH="0" baseline="0" dirty="0" smtClean="0">
                <a:ln>
                  <a:noFill/>
                </a:ln>
                <a:solidFill>
                  <a:schemeClr val="tx1"/>
                </a:solidFill>
                <a:effectLst/>
                <a:latin typeface="Arial" pitchFamily="34" charset="0"/>
                <a:cs typeface="Arial" pitchFamily="34" charset="0"/>
              </a:rPr>
              <a:t>interchange</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and lower levels contain multiple </a:t>
            </a:r>
            <a:r>
              <a:rPr kumimoji="0" lang="en-US" altLang="en-US" b="0" i="1" u="none" strike="noStrike" cap="none" normalizeH="0" baseline="0" dirty="0" smtClean="0">
                <a:ln>
                  <a:noFill/>
                </a:ln>
                <a:solidFill>
                  <a:schemeClr val="tx1"/>
                </a:solidFill>
                <a:effectLst/>
                <a:latin typeface="Arial" pitchFamily="34" charset="0"/>
                <a:cs typeface="Arial" pitchFamily="34" charset="0"/>
              </a:rPr>
              <a:t>messages</a:t>
            </a:r>
            <a:r>
              <a:rPr kumimoji="0" lang="en-US" altLang="en-US" b="0" i="0" u="none" strike="noStrike" cap="none" normalizeH="0" baseline="0" dirty="0" smtClean="0">
                <a:ln>
                  <a:noFill/>
                </a:ln>
                <a:solidFill>
                  <a:schemeClr val="tx1"/>
                </a:solidFill>
                <a:effectLst/>
                <a:latin typeface="Arial" pitchFamily="34" charset="0"/>
                <a:cs typeface="Arial" pitchFamily="34" charset="0"/>
              </a:rPr>
              <a:t> which consist of </a:t>
            </a:r>
            <a:r>
              <a:rPr kumimoji="0" lang="en-US" altLang="en-US" b="0" i="1" u="none" strike="noStrike" cap="none" normalizeH="0" baseline="0" dirty="0" smtClean="0">
                <a:ln>
                  <a:noFill/>
                </a:ln>
                <a:solidFill>
                  <a:schemeClr val="tx1"/>
                </a:solidFill>
                <a:effectLst/>
                <a:latin typeface="Arial" pitchFamily="34" charset="0"/>
                <a:cs typeface="Arial" pitchFamily="34" charset="0"/>
              </a:rPr>
              <a:t>segments</a:t>
            </a:r>
            <a:r>
              <a:rPr kumimoji="0" lang="en-US" altLang="en-US" b="0" i="0" u="none" strike="noStrike" cap="none" normalizeH="0" baseline="0" dirty="0" smtClean="0">
                <a:ln>
                  <a:noFill/>
                </a:ln>
                <a:solidFill>
                  <a:schemeClr val="tx1"/>
                </a:solidFill>
                <a:effectLst/>
                <a:latin typeface="Arial" pitchFamily="34" charset="0"/>
                <a:cs typeface="Arial" pitchFamily="34" charset="0"/>
              </a:rPr>
              <a:t>, which in turn consist of </a:t>
            </a:r>
            <a:r>
              <a:rPr kumimoji="0" lang="en-US" altLang="en-US" b="0" i="1" u="none" strike="noStrike" cap="none" normalizeH="0" baseline="0" dirty="0" smtClean="0">
                <a:ln>
                  <a:noFill/>
                </a:ln>
                <a:solidFill>
                  <a:schemeClr val="tx1"/>
                </a:solidFill>
                <a:effectLst/>
                <a:latin typeface="Arial" pitchFamily="34" charset="0"/>
                <a:cs typeface="Arial" pitchFamily="34" charset="0"/>
              </a:rPr>
              <a:t>composites</a:t>
            </a:r>
            <a:r>
              <a:rPr kumimoji="0" lang="en-US" altLang="en-US" b="0" i="0" u="none" strike="noStrike" cap="none" normalizeH="0" baseline="0" dirty="0" smtClean="0">
                <a:ln>
                  <a:noFill/>
                </a:ln>
                <a:solidFill>
                  <a:schemeClr val="tx1"/>
                </a:solidFill>
                <a:effectLst/>
                <a:latin typeface="Arial" pitchFamily="34" charset="0"/>
                <a:cs typeface="Arial" pitchFamily="34" charset="0"/>
              </a:rPr>
              <a:t>.</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dirty="0">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The final iteration is an </a:t>
            </a:r>
            <a:r>
              <a:rPr kumimoji="0" lang="en-US" altLang="en-US" b="0" i="1" u="none" strike="noStrike" cap="none" normalizeH="0" baseline="0" dirty="0" smtClean="0">
                <a:ln>
                  <a:noFill/>
                </a:ln>
                <a:solidFill>
                  <a:schemeClr val="tx1"/>
                </a:solidFill>
                <a:effectLst/>
                <a:latin typeface="Arial" pitchFamily="34" charset="0"/>
                <a:cs typeface="Arial" pitchFamily="34" charset="0"/>
              </a:rPr>
              <a:t>element</a:t>
            </a:r>
            <a:r>
              <a:rPr kumimoji="0" lang="en-US" altLang="en-US" b="0" i="0" u="none" strike="noStrike" cap="none" normalizeH="0" baseline="0" dirty="0" smtClean="0">
                <a:ln>
                  <a:noFill/>
                </a:ln>
                <a:solidFill>
                  <a:schemeClr val="tx1"/>
                </a:solidFill>
                <a:effectLst/>
                <a:latin typeface="Arial" pitchFamily="34" charset="0"/>
                <a:cs typeface="Arial" pitchFamily="34" charset="0"/>
              </a:rPr>
              <a:t> which is derived from the United Nations Trade Data Element Directory (UNTDED); these are normalised throughout the EDIFACT standard.</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A group or segment can be mandatory (M) or conditional (C) and can be specified to repeat.</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dirty="0">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For example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285750" marR="0" lvl="0" indent="-285750" algn="just"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C99 indicates between 0 and 99 repetitions of a segment or group</a:t>
            </a:r>
          </a:p>
          <a:p>
            <a:pPr marL="285750" marR="0" lvl="0" indent="-285750" algn="just" defTabSz="914400" rtl="0" eaLnBrk="0" fontAlgn="base" latinLnBrk="0" hangingPunct="0">
              <a:lnSpc>
                <a:spcPct val="100000"/>
              </a:lnSpc>
              <a:spcBef>
                <a:spcPct val="0"/>
              </a:spcBef>
              <a:spcAft>
                <a:spcPct val="0"/>
              </a:spcAft>
              <a:buClrTx/>
              <a:buSzTx/>
              <a:buFontTx/>
              <a:buChar char="-"/>
              <a:tabLst/>
            </a:pPr>
            <a:endParaRPr lang="en-US" altLang="en-US" dirty="0">
              <a:latin typeface="Arial" pitchFamily="34" charset="0"/>
              <a:cs typeface="Arial" pitchFamily="34" charset="0"/>
            </a:endParaRPr>
          </a:p>
          <a:p>
            <a:pPr marL="285750" marR="0" lvl="0" indent="-285750" algn="just"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M99 signifies between 1 and 99 repetitions of a segment or group </a:t>
            </a:r>
          </a:p>
        </p:txBody>
      </p:sp>
    </p:spTree>
    <p:extLst>
      <p:ext uri="{BB962C8B-B14F-4D97-AF65-F5344CB8AC3E}">
        <p14:creationId xmlns:p14="http://schemas.microsoft.com/office/powerpoint/2010/main" val="67081870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1520" y="555214"/>
            <a:ext cx="8280920" cy="56323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A group, like a message, is a sequence of segments or groups.</a:t>
            </a:r>
          </a:p>
          <a:p>
            <a:pPr marL="0" marR="0" lvl="0" indent="0" algn="just" defTabSz="914400" rtl="0" eaLnBrk="1" fontAlgn="base" latinLnBrk="0" hangingPunct="1">
              <a:lnSpc>
                <a:spcPct val="100000"/>
              </a:lnSpc>
              <a:spcBef>
                <a:spcPct val="0"/>
              </a:spcBef>
              <a:spcAft>
                <a:spcPct val="0"/>
              </a:spcAft>
              <a:buClrTx/>
              <a:buSzTx/>
              <a:buFontTx/>
              <a:buNone/>
              <a:tabLst/>
            </a:pPr>
            <a:endParaRPr lang="en-US" altLang="en-US" dirty="0">
              <a:latin typeface="Arial" pitchFamily="34"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The first segment or group beneath a group must be mandatory, and the group should be made conditional if the logic of the situation demands it.</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Service String Advice UNA Optional</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Interchange Header UNB Mandatory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Functional Group Header UNG Conditional</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Message Header UNH Mandatory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User Data Segments As required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Message Trailer UNT Mandatory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Functional Group Trailer UNE Conditional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Interchange Trailer UNZ Mandatory </a:t>
            </a:r>
          </a:p>
        </p:txBody>
      </p:sp>
    </p:spTree>
    <p:extLst>
      <p:ext uri="{BB962C8B-B14F-4D97-AF65-F5344CB8AC3E}">
        <p14:creationId xmlns:p14="http://schemas.microsoft.com/office/powerpoint/2010/main" val="3086747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093976"/>
          </a:xfrm>
          <a:prstGeom prst="rect">
            <a:avLst/>
          </a:prstGeom>
        </p:spPr>
        <p:txBody>
          <a:bodyPr wrap="square">
            <a:spAutoFit/>
          </a:bodyPr>
          <a:lstStyle/>
          <a:p>
            <a:pPr algn="just"/>
            <a:endParaRPr lang="en-GB" sz="2400" b="1" dirty="0" smtClean="0">
              <a:effectLst/>
              <a:latin typeface="Arial" panose="020B0604020202020204" pitchFamily="34" charset="0"/>
              <a:cs typeface="Arial" panose="020B0604020202020204" pitchFamily="34" charset="0"/>
            </a:endParaRPr>
          </a:p>
          <a:p>
            <a:pPr algn="just"/>
            <a:r>
              <a:rPr lang="en-GB" sz="2400" b="1" dirty="0" smtClean="0">
                <a:effectLst/>
                <a:latin typeface="Arial" panose="020B0604020202020204" pitchFamily="34" charset="0"/>
                <a:cs typeface="Arial" panose="020B0604020202020204" pitchFamily="34" charset="0"/>
              </a:rPr>
              <a:t>Electronic Data Interchange</a:t>
            </a:r>
            <a:r>
              <a:rPr lang="en-GB" sz="2400" dirty="0" smtClean="0">
                <a:effectLst/>
                <a:latin typeface="Arial" panose="020B0604020202020204" pitchFamily="34" charset="0"/>
                <a:cs typeface="Arial" panose="020B0604020202020204" pitchFamily="34" charset="0"/>
              </a:rPr>
              <a:t> (</a:t>
            </a:r>
            <a:r>
              <a:rPr lang="en-GB" sz="2400" b="1" dirty="0" smtClean="0">
                <a:effectLst/>
                <a:latin typeface="Arial" panose="020B0604020202020204" pitchFamily="34" charset="0"/>
                <a:cs typeface="Arial" panose="020B0604020202020204" pitchFamily="34" charset="0"/>
              </a:rPr>
              <a:t>EDI</a:t>
            </a:r>
            <a:r>
              <a:rPr lang="en-GB" sz="2400" dirty="0" smtClean="0">
                <a:effectLst/>
                <a:latin typeface="Arial" panose="020B0604020202020204" pitchFamily="34" charset="0"/>
                <a:cs typeface="Arial" panose="020B0604020202020204" pitchFamily="34" charset="0"/>
              </a:rPr>
              <a:t>) </a:t>
            </a:r>
            <a:r>
              <a:rPr lang="en-GB" dirty="0" smtClean="0">
                <a:effectLst/>
                <a:latin typeface="Arial" panose="020B0604020202020204" pitchFamily="34" charset="0"/>
                <a:cs typeface="Arial" panose="020B0604020202020204" pitchFamily="34" charset="0"/>
              </a:rPr>
              <a:t>is an electronic communication method that provides standards for exchanging </a:t>
            </a:r>
            <a:r>
              <a:rPr lang="en-GB" dirty="0" smtClean="0">
                <a:effectLst/>
                <a:latin typeface="Arial" panose="020B0604020202020204" pitchFamily="34" charset="0"/>
                <a:cs typeface="Arial" panose="020B0604020202020204" pitchFamily="34" charset="0"/>
                <a:hlinkClick r:id="rId2" tooltip="Data"/>
              </a:rPr>
              <a:t>data</a:t>
            </a:r>
            <a:r>
              <a:rPr lang="en-GB" dirty="0" smtClean="0">
                <a:effectLst/>
                <a:latin typeface="Arial" panose="020B0604020202020204" pitchFamily="34" charset="0"/>
                <a:cs typeface="Arial" panose="020B0604020202020204" pitchFamily="34" charset="0"/>
              </a:rPr>
              <a:t> via any electronic means. By adhering to the same standard, two different companies or organizations, even in two different countries, can electronically exchange documents (such as </a:t>
            </a:r>
            <a:r>
              <a:rPr lang="en-GB" dirty="0" smtClean="0">
                <a:effectLst/>
                <a:latin typeface="Arial" panose="020B0604020202020204" pitchFamily="34" charset="0"/>
                <a:cs typeface="Arial" panose="020B0604020202020204" pitchFamily="34" charset="0"/>
                <a:hlinkClick r:id="rId3" tooltip="Purchase orders"/>
              </a:rPr>
              <a:t>purchase orders</a:t>
            </a:r>
            <a:r>
              <a:rPr lang="en-GB" dirty="0" smtClean="0">
                <a:effectLst/>
                <a:latin typeface="Arial" panose="020B0604020202020204" pitchFamily="34" charset="0"/>
                <a:cs typeface="Arial" panose="020B0604020202020204" pitchFamily="34" charset="0"/>
              </a:rPr>
              <a:t>, </a:t>
            </a:r>
            <a:r>
              <a:rPr lang="en-GB" dirty="0" smtClean="0">
                <a:effectLst/>
                <a:latin typeface="Arial" panose="020B0604020202020204" pitchFamily="34" charset="0"/>
                <a:cs typeface="Arial" panose="020B0604020202020204" pitchFamily="34" charset="0"/>
                <a:hlinkClick r:id="rId4" tooltip="Invoices"/>
              </a:rPr>
              <a:t>invoices</a:t>
            </a:r>
            <a:r>
              <a:rPr lang="en-GB" dirty="0" smtClean="0">
                <a:effectLst/>
                <a:latin typeface="Arial" panose="020B0604020202020204" pitchFamily="34" charset="0"/>
                <a:cs typeface="Arial" panose="020B0604020202020204" pitchFamily="34" charset="0"/>
              </a:rPr>
              <a:t>, shipping notices, and many others).</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EDI has existed for more than 30 years, and there are many EDI standards (including </a:t>
            </a:r>
            <a:r>
              <a:rPr lang="en-GB" dirty="0" smtClean="0">
                <a:effectLst/>
                <a:latin typeface="Arial" panose="020B0604020202020204" pitchFamily="34" charset="0"/>
                <a:cs typeface="Arial" panose="020B0604020202020204" pitchFamily="34" charset="0"/>
                <a:hlinkClick r:id="rId5" tooltip="ASC X12"/>
              </a:rPr>
              <a:t>X12</a:t>
            </a:r>
            <a:r>
              <a:rPr lang="en-GB" dirty="0" smtClean="0">
                <a:effectLst/>
                <a:latin typeface="Arial" panose="020B0604020202020204" pitchFamily="34" charset="0"/>
                <a:cs typeface="Arial" panose="020B0604020202020204" pitchFamily="34" charset="0"/>
              </a:rPr>
              <a:t>, </a:t>
            </a:r>
            <a:r>
              <a:rPr lang="en-GB" dirty="0" smtClean="0">
                <a:effectLst/>
                <a:latin typeface="Arial" panose="020B0604020202020204" pitchFamily="34" charset="0"/>
                <a:cs typeface="Arial" panose="020B0604020202020204" pitchFamily="34" charset="0"/>
                <a:hlinkClick r:id="rId6" tooltip="EDIFACT"/>
              </a:rPr>
              <a:t>EDIFACT</a:t>
            </a:r>
            <a:r>
              <a:rPr lang="en-GB" dirty="0" smtClean="0">
                <a:effectLst/>
                <a:latin typeface="Arial" panose="020B0604020202020204" pitchFamily="34" charset="0"/>
                <a:cs typeface="Arial" panose="020B0604020202020204" pitchFamily="34" charset="0"/>
              </a:rPr>
              <a:t>, </a:t>
            </a:r>
            <a:r>
              <a:rPr lang="en-GB" dirty="0" smtClean="0">
                <a:effectLst/>
                <a:latin typeface="Arial" panose="020B0604020202020204" pitchFamily="34" charset="0"/>
                <a:cs typeface="Arial" panose="020B0604020202020204" pitchFamily="34" charset="0"/>
                <a:hlinkClick r:id="rId7" tooltip="OFTP"/>
              </a:rPr>
              <a:t>ODETTE</a:t>
            </a:r>
            <a:r>
              <a:rPr lang="en-GB" dirty="0" smtClean="0">
                <a:effectLst/>
                <a:latin typeface="Arial" panose="020B0604020202020204" pitchFamily="34" charset="0"/>
                <a:cs typeface="Arial" panose="020B0604020202020204" pitchFamily="34" charset="0"/>
              </a:rPr>
              <a:t>, etc.), some of which address the needs of specific industries or regions.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It also refers specifically to a family of </a:t>
            </a:r>
            <a:r>
              <a:rPr lang="en-GB" dirty="0" smtClean="0">
                <a:effectLst/>
                <a:latin typeface="Arial" panose="020B0604020202020204" pitchFamily="34" charset="0"/>
                <a:cs typeface="Arial" panose="020B0604020202020204" pitchFamily="34" charset="0"/>
                <a:hlinkClick r:id="rId8" tooltip="Technical standard"/>
              </a:rPr>
              <a:t>standards</a:t>
            </a:r>
            <a:r>
              <a:rPr lang="en-GB" dirty="0" smtClean="0">
                <a:effectLst/>
                <a:latin typeface="Arial" panose="020B0604020202020204" pitchFamily="34" charset="0"/>
                <a:cs typeface="Arial" panose="020B0604020202020204" pitchFamily="34" charset="0"/>
              </a:rPr>
              <a:t>. In 1996, the </a:t>
            </a:r>
            <a:r>
              <a:rPr lang="en-GB" dirty="0" smtClean="0">
                <a:effectLst/>
                <a:latin typeface="Arial" panose="020B0604020202020204" pitchFamily="34" charset="0"/>
                <a:cs typeface="Arial" panose="020B0604020202020204" pitchFamily="34" charset="0"/>
                <a:hlinkClick r:id="rId9" tooltip="National Institute of Standards and Technology"/>
              </a:rPr>
              <a:t>National Institute of Standards and Technology</a:t>
            </a:r>
            <a:r>
              <a:rPr lang="en-GB" dirty="0" smtClean="0">
                <a:effectLst/>
                <a:latin typeface="Arial" panose="020B0604020202020204" pitchFamily="34" charset="0"/>
                <a:cs typeface="Arial" panose="020B0604020202020204" pitchFamily="34" charset="0"/>
              </a:rPr>
              <a:t> defined electronic data interchange as "the computer-to-computer interchange of strictly formatted messages that represent documents other than monetary instruments.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EDI implies a sequence of messages between two parties, either of whom may serve as originator or recipient. The formatted data representing the documents may be transmitted from originator to recipient via telecommunications or physically transported on electronic storage media." </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13656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751344"/>
            <a:ext cx="7992888" cy="4154984"/>
          </a:xfrm>
          <a:prstGeom prst="rect">
            <a:avLst/>
          </a:prstGeom>
        </p:spPr>
        <p:txBody>
          <a:bodyPr wrap="square">
            <a:spAutoFit/>
          </a:bodyPr>
          <a:lstStyle/>
          <a:p>
            <a:pPr algn="just"/>
            <a:r>
              <a:rPr lang="en-GB" dirty="0" smtClean="0">
                <a:effectLst/>
                <a:latin typeface="Arial" panose="020B0604020202020204" pitchFamily="34" charset="0"/>
                <a:cs typeface="Arial" panose="020B0604020202020204" pitchFamily="34" charset="0"/>
              </a:rPr>
              <a:t>It distinguishes mere electronic communication or data exchange, specifying that "in EDI, the usual processing of received messages is by computer only.</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Human intervention in the processing of a received message is typically intended only for error conditions, for quality review, and for special situations.</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For example, the transmission of binary or textual data is not EDI as defined here unless the data are treated as one or more data elements of an EDI message and are not normally intended for human interpretation as part of online data processing.</a:t>
            </a:r>
            <a:endParaRPr lang="en-GB" baseline="30000" dirty="0">
              <a:latin typeface="Arial" panose="020B0604020202020204" pitchFamily="34" charset="0"/>
              <a:cs typeface="Arial" panose="020B0604020202020204" pitchFamily="34" charset="0"/>
            </a:endParaRPr>
          </a:p>
          <a:p>
            <a:pPr algn="just"/>
            <a:endParaRPr lang="en-GB" baseline="30000"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EDI can be formally defined as the transfer of structured data, by agreed message standards, from one computer system to another without human intervention</a:t>
            </a:r>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539552" y="5733256"/>
            <a:ext cx="8064896" cy="369332"/>
          </a:xfrm>
          <a:prstGeom prst="rect">
            <a:avLst/>
          </a:prstGeom>
          <a:noFill/>
        </p:spPr>
        <p:txBody>
          <a:bodyPr wrap="square" rtlCol="0">
            <a:spAutoFit/>
          </a:bodyPr>
          <a:lstStyle/>
          <a:p>
            <a:r>
              <a:rPr lang="en-GB" dirty="0" smtClean="0">
                <a:hlinkClick r:id="rId2"/>
              </a:rPr>
              <a:t>https://en.wikipedia.org/wiki/Electronic_data_interchange</a:t>
            </a:r>
            <a:r>
              <a:rPr lang="en-GB" dirty="0" smtClean="0"/>
              <a:t> </a:t>
            </a:r>
            <a:endParaRPr lang="en-GB" dirty="0"/>
          </a:p>
        </p:txBody>
      </p:sp>
    </p:spTree>
    <p:extLst>
      <p:ext uri="{BB962C8B-B14F-4D97-AF65-F5344CB8AC3E}">
        <p14:creationId xmlns:p14="http://schemas.microsoft.com/office/powerpoint/2010/main" val="413527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92696"/>
            <a:ext cx="8352928" cy="5816977"/>
          </a:xfrm>
          <a:prstGeom prst="rect">
            <a:avLst/>
          </a:prstGeom>
        </p:spPr>
        <p:txBody>
          <a:bodyPr wrap="square">
            <a:spAutoFit/>
          </a:bodyPr>
          <a:lstStyle/>
          <a:p>
            <a:pPr algn="just"/>
            <a:r>
              <a:rPr lang="en-GB" dirty="0" smtClean="0">
                <a:effectLst/>
                <a:latin typeface="Arial" panose="020B0604020202020204" pitchFamily="34" charset="0"/>
                <a:cs typeface="Arial" panose="020B0604020202020204" pitchFamily="34" charset="0"/>
              </a:rPr>
              <a:t>Like many other early information technologies, EDI was inspired by developments in </a:t>
            </a:r>
            <a:r>
              <a:rPr lang="en-GB" dirty="0" smtClean="0">
                <a:effectLst/>
                <a:latin typeface="Arial" panose="020B0604020202020204" pitchFamily="34" charset="0"/>
                <a:cs typeface="Arial" panose="020B0604020202020204" pitchFamily="34" charset="0"/>
                <a:hlinkClick r:id="rId2" tooltip="Military logistics"/>
              </a:rPr>
              <a:t>military logistics</a:t>
            </a:r>
            <a:r>
              <a:rPr lang="en-GB" dirty="0" smtClean="0">
                <a:effectLst/>
                <a:latin typeface="Arial" panose="020B0604020202020204" pitchFamily="34" charset="0"/>
                <a:cs typeface="Arial" panose="020B0604020202020204" pitchFamily="34" charset="0"/>
              </a:rPr>
              <a:t>.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complexity of the </a:t>
            </a:r>
            <a:r>
              <a:rPr lang="en-GB" dirty="0" smtClean="0">
                <a:effectLst/>
                <a:latin typeface="Arial" panose="020B0604020202020204" pitchFamily="34" charset="0"/>
                <a:cs typeface="Arial" panose="020B0604020202020204" pitchFamily="34" charset="0"/>
                <a:hlinkClick r:id="rId3" tooltip="Berlin Airlift"/>
              </a:rPr>
              <a:t>1948 Berlin airlift</a:t>
            </a:r>
            <a:r>
              <a:rPr lang="en-GB" dirty="0" smtClean="0">
                <a:effectLst/>
                <a:latin typeface="Arial" panose="020B0604020202020204" pitchFamily="34" charset="0"/>
                <a:cs typeface="Arial" panose="020B0604020202020204" pitchFamily="34" charset="0"/>
              </a:rPr>
              <a:t> required the development of concepts and methods to exchange, sometimes over a 300 baud teletype </a:t>
            </a:r>
            <a:r>
              <a:rPr lang="en-GB" dirty="0" smtClean="0">
                <a:effectLst/>
                <a:latin typeface="Arial" panose="020B0604020202020204" pitchFamily="34" charset="0"/>
                <a:cs typeface="Arial" panose="020B0604020202020204" pitchFamily="34" charset="0"/>
                <a:hlinkClick r:id="rId4" tooltip="Modem"/>
              </a:rPr>
              <a:t>modem</a:t>
            </a:r>
            <a:r>
              <a:rPr lang="en-GB" dirty="0" smtClean="0">
                <a:effectLst/>
                <a:latin typeface="Arial" panose="020B0604020202020204" pitchFamily="34" charset="0"/>
                <a:cs typeface="Arial" panose="020B0604020202020204" pitchFamily="34" charset="0"/>
              </a:rPr>
              <a:t>, vast quantities of data and information about transported goods.</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These initial concepts later shaped the first TDCC (Transportation Data Coordinating Committee) standards in the US.</a:t>
            </a:r>
            <a:endParaRPr lang="en-GB" baseline="30000" dirty="0">
              <a:latin typeface="Arial" panose="020B0604020202020204" pitchFamily="34" charset="0"/>
              <a:cs typeface="Arial" panose="020B0604020202020204" pitchFamily="34" charset="0"/>
            </a:endParaRPr>
          </a:p>
          <a:p>
            <a:pPr algn="just"/>
            <a:endParaRPr lang="en-GB" baseline="30000" dirty="0" smtClean="0">
              <a:effectLst/>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Among the first integrated systems using EDI were Freight Control Systems. One such real-time system was the London Airport Cargo EDP Scheme (LACES) at Heathrow Airport, London, UK, in 1971.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Implementing the direct trader input (DTI) method, it allowed forwarding agents to enter information directly into the </a:t>
            </a:r>
            <a:r>
              <a:rPr lang="en-GB" dirty="0" smtClean="0">
                <a:effectLst/>
                <a:latin typeface="Arial" panose="020B0604020202020204" pitchFamily="34" charset="0"/>
                <a:cs typeface="Arial" panose="020B0604020202020204" pitchFamily="34" charset="0"/>
                <a:hlinkClick r:id="rId5" tooltip="Customs"/>
              </a:rPr>
              <a:t>Customs</a:t>
            </a:r>
            <a:r>
              <a:rPr lang="en-GB" dirty="0" smtClean="0">
                <a:effectLst/>
                <a:latin typeface="Arial" panose="020B0604020202020204" pitchFamily="34" charset="0"/>
                <a:cs typeface="Arial" panose="020B0604020202020204" pitchFamily="34" charset="0"/>
              </a:rPr>
              <a:t> processing system reducing the time for clearance.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increase of maritime traffic and problems at Customs similar to those experienced at Heathrow Airport led to the implementation of DTI systems in individual </a:t>
            </a:r>
            <a:r>
              <a:rPr lang="en-GB" dirty="0" smtClean="0">
                <a:effectLst/>
                <a:latin typeface="Arial" panose="020B0604020202020204" pitchFamily="34" charset="0"/>
                <a:cs typeface="Arial" panose="020B0604020202020204" pitchFamily="34" charset="0"/>
                <a:hlinkClick r:id="rId6" tooltip="Port"/>
              </a:rPr>
              <a:t>ports</a:t>
            </a:r>
            <a:r>
              <a:rPr lang="en-GB" dirty="0" smtClean="0">
                <a:effectLst/>
                <a:latin typeface="Arial" panose="020B0604020202020204" pitchFamily="34" charset="0"/>
                <a:cs typeface="Arial" panose="020B0604020202020204" pitchFamily="34" charset="0"/>
              </a:rPr>
              <a:t> or group of ports in the 1980s.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6366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6186309"/>
          </a:xfrm>
          <a:prstGeom prst="rect">
            <a:avLst/>
          </a:prstGeom>
        </p:spPr>
        <p:txBody>
          <a:bodyPr wrap="square">
            <a:spAutoFit/>
          </a:bodyPr>
          <a:lstStyle/>
          <a:p>
            <a:pPr algn="just"/>
            <a:r>
              <a:rPr lang="en-GB" dirty="0" smtClean="0">
                <a:effectLst/>
                <a:latin typeface="Arial" panose="020B0604020202020204" pitchFamily="34" charset="0"/>
                <a:cs typeface="Arial" panose="020B0604020202020204" pitchFamily="34" charset="0"/>
              </a:rPr>
              <a:t>Organizations that send or receive documents between each other are referred to as "trading partners" in EDI terminology.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The trading partners agree on the specific information to be transmitted and how it should be used. This is done in human readable specifications (also called Message Implementation Guidelines).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While the standards are analogous to building codes, the specifications are analogous to blue prints. (The specification may also be called a "mapping," but the term mapping is typically reserved for specific machine-readable instructions given to the translation software.)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Larger trading "hubs" have existing Message Implementation Guidelines which mirror their business processes for processing EDI and they are usually unwilling to modify their EDI business practices to meet the needs of their trading partners.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Often in a large company these EDI guidelines will be written to be generic enough to be used by different branches or divisions and therefore will contain information not needed for a particular business document exchange. </a:t>
            </a:r>
          </a:p>
          <a:p>
            <a:pPr algn="just"/>
            <a:endParaRPr lang="en-GB" dirty="0">
              <a:latin typeface="Arial" panose="020B0604020202020204" pitchFamily="34" charset="0"/>
              <a:cs typeface="Arial" panose="020B0604020202020204" pitchFamily="34" charset="0"/>
            </a:endParaRPr>
          </a:p>
          <a:p>
            <a:pPr algn="just"/>
            <a:r>
              <a:rPr lang="en-GB" dirty="0" smtClean="0">
                <a:effectLst/>
                <a:latin typeface="Arial" panose="020B0604020202020204" pitchFamily="34" charset="0"/>
                <a:cs typeface="Arial" panose="020B0604020202020204" pitchFamily="34" charset="0"/>
              </a:rPr>
              <a:t>For other large companies, they may create separate EDI guidelines for each branch/division.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2720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555641"/>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Advantages over paper </a:t>
            </a:r>
            <a:r>
              <a:rPr lang="en-GB" sz="2400" b="1" dirty="0" smtClean="0">
                <a:latin typeface="Arial" panose="020B0604020202020204" pitchFamily="34" charset="0"/>
                <a:cs typeface="Arial" panose="020B0604020202020204" pitchFamily="34" charset="0"/>
              </a:rPr>
              <a:t>systems</a:t>
            </a:r>
          </a:p>
          <a:p>
            <a:pPr algn="just"/>
            <a:endParaRPr lang="en-GB" b="1" dirty="0"/>
          </a:p>
          <a:p>
            <a:pPr algn="just"/>
            <a:r>
              <a:rPr lang="en-GB" dirty="0">
                <a:latin typeface="Arial" panose="020B0604020202020204" pitchFamily="34" charset="0"/>
                <a:cs typeface="Arial" panose="020B0604020202020204" pitchFamily="34" charset="0"/>
              </a:rPr>
              <a:t>EDI and other similar technologies save a company money by providing an alternative to, or replacing, information flows that require a great deal of human interaction and paper documents.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Even </a:t>
            </a:r>
            <a:r>
              <a:rPr lang="en-GB" dirty="0">
                <a:latin typeface="Arial" panose="020B0604020202020204" pitchFamily="34" charset="0"/>
                <a:cs typeface="Arial" panose="020B0604020202020204" pitchFamily="34" charset="0"/>
              </a:rPr>
              <a:t>when paper documents are maintained in parallel with EDI exchange, e.g. printed shipping manifests, electronic exchange and the use of data from that exchange reduces the handling costs of sorting, distributing, organizing, and searching paper documents.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EDI </a:t>
            </a:r>
            <a:r>
              <a:rPr lang="en-GB" dirty="0">
                <a:latin typeface="Arial" panose="020B0604020202020204" pitchFamily="34" charset="0"/>
                <a:cs typeface="Arial" panose="020B0604020202020204" pitchFamily="34" charset="0"/>
              </a:rPr>
              <a:t>and similar technologies allow a company to take advantage of the benefits of storing and manipulating data electronically without the cost of manual entry. Another advantage of EDI is the opportunity to reduce or eliminate manual data entry errors, such as shipping and billing errors, because EDI eliminates the need to rekey documents on the destination side.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One </a:t>
            </a:r>
            <a:r>
              <a:rPr lang="en-GB" dirty="0">
                <a:latin typeface="Arial" panose="020B0604020202020204" pitchFamily="34" charset="0"/>
                <a:cs typeface="Arial" panose="020B0604020202020204" pitchFamily="34" charset="0"/>
              </a:rPr>
              <a:t>very important advantage of EDI over paper documents is the speed in which the trading partner receives and incorporates the information into their system thus greatly reducing cycle times.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this reason, EDI can be an important component of just-in-time production systems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8968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582341"/>
            <a:ext cx="8064896" cy="341632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According to the 2008 Aberdeen report "A Comparison of Supplier Enablement around the World", only 34% of purchase orders are transmitted electronically in North America.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 </a:t>
            </a:r>
            <a:r>
              <a:rPr lang="en-GB" dirty="0">
                <a:latin typeface="Arial" panose="020B0604020202020204" pitchFamily="34" charset="0"/>
                <a:cs typeface="Arial" panose="020B0604020202020204" pitchFamily="34" charset="0"/>
                <a:hlinkClick r:id="rId2" tooltip="Europe, Middle East and Africa"/>
              </a:rPr>
              <a:t>EMEA</a:t>
            </a:r>
            <a:r>
              <a:rPr lang="en-GB" dirty="0">
                <a:latin typeface="Arial" panose="020B0604020202020204" pitchFamily="34" charset="0"/>
                <a:cs typeface="Arial" panose="020B0604020202020204" pitchFamily="34" charset="0"/>
              </a:rPr>
              <a:t>, 36% of orders are transmitted electronically and in </a:t>
            </a:r>
            <a:r>
              <a:rPr lang="en-GB" dirty="0">
                <a:latin typeface="Arial" panose="020B0604020202020204" pitchFamily="34" charset="0"/>
                <a:cs typeface="Arial" panose="020B0604020202020204" pitchFamily="34" charset="0"/>
                <a:hlinkClick r:id="rId3" tooltip="Asia-Pacific"/>
              </a:rPr>
              <a:t>APAC</a:t>
            </a:r>
            <a:r>
              <a:rPr lang="en-GB" dirty="0">
                <a:latin typeface="Arial" panose="020B0604020202020204" pitchFamily="34" charset="0"/>
                <a:cs typeface="Arial" panose="020B0604020202020204" pitchFamily="34" charset="0"/>
              </a:rPr>
              <a:t>, 41% of orders are transmitted electronically.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also report that the average paper requisition to order costs a company $37.45 in North America, $42.90 in EMEA and $23.90 in APAC.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With </a:t>
            </a:r>
            <a:r>
              <a:rPr lang="en-GB" dirty="0">
                <a:latin typeface="Arial" panose="020B0604020202020204" pitchFamily="34" charset="0"/>
                <a:cs typeface="Arial" panose="020B0604020202020204" pitchFamily="34" charset="0"/>
              </a:rPr>
              <a:t>an EDI requisition to order costs are reduced to $23.83 in North America, $34.05 in EMEA and $14.78 in APAC.</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80793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323528" y="622785"/>
            <a:ext cx="7920880" cy="20774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0" rIns="66654" bIns="0" numCol="1" anchor="ctr"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EMEA (or EMEIA if India is included) is a shorthand designation meaning </a:t>
            </a:r>
            <a:r>
              <a:rPr kumimoji="0" lang="en-US" altLang="en-US" b="1" i="0" u="none" strike="noStrike" cap="none" normalizeH="0" baseline="0" dirty="0" smtClean="0">
                <a:ln>
                  <a:noFill/>
                </a:ln>
                <a:solidFill>
                  <a:schemeClr val="tx1"/>
                </a:solidFill>
                <a:effectLst/>
                <a:latin typeface="Arial" pitchFamily="34" charset="0"/>
                <a:cs typeface="Arial" pitchFamily="34" charset="0"/>
              </a:rPr>
              <a:t>Europe, the Middle East and</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Africa. </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dirty="0"/>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It is used by institutions and governments, as well as in marketing and business. It is particularly common among North American companies.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hlinkClick r:id="rId2"/>
              </a:rPr>
              <a:t>EMEA: Europe, the Middle East and Africa - Wikipedia</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t>
            </a:r>
            <a:endParaRPr kumimoji="0" lang="en-US" altLang="en-US" b="0" i="0" u="none" strike="noStrike" cap="none" normalizeH="0" baseline="0" dirty="0" smtClean="0">
              <a:ln>
                <a:noFill/>
              </a:ln>
              <a:solidFill>
                <a:srgbClr val="000000"/>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smtClean="0">
              <a:ln>
                <a:noFill/>
              </a:ln>
              <a:solidFill>
                <a:srgbClr val="000000"/>
              </a:solidFill>
              <a:effectLst/>
              <a:latin typeface="Arial" pitchFamily="34" charset="0"/>
              <a:cs typeface="Arial" pitchFamily="34" charset="0"/>
            </a:endParaRPr>
          </a:p>
        </p:txBody>
      </p:sp>
      <p:sp>
        <p:nvSpPr>
          <p:cNvPr id="3" name="AutoShape 2" descr="symres:sb_safeannotation.png"/>
          <p:cNvSpPr>
            <a:spLocks noChangeAspect="1" noChangeArrowheads="1"/>
          </p:cNvSpPr>
          <p:nvPr/>
        </p:nvSpPr>
        <p:spPr bwMode="auto">
          <a:xfrm>
            <a:off x="2847975" y="2762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323528" y="2996953"/>
            <a:ext cx="7920880" cy="2585323"/>
          </a:xfrm>
          <a:prstGeom prst="rect">
            <a:avLst/>
          </a:prstGeom>
        </p:spPr>
        <p:txBody>
          <a:bodyPr wrap="square">
            <a:spAutoFit/>
          </a:bodyPr>
          <a:lstStyle/>
          <a:p>
            <a:pPr algn="just"/>
            <a:r>
              <a:rPr lang="en-GB" b="1" dirty="0" smtClean="0">
                <a:latin typeface="Arial" panose="020B0604020202020204" pitchFamily="34" charset="0"/>
                <a:cs typeface="Arial" panose="020B0604020202020204" pitchFamily="34" charset="0"/>
              </a:rPr>
              <a:t>Asia-Pacific</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or </a:t>
            </a:r>
            <a:r>
              <a:rPr lang="en-GB" b="1" dirty="0">
                <a:latin typeface="Arial" panose="020B0604020202020204" pitchFamily="34" charset="0"/>
                <a:cs typeface="Arial" panose="020B0604020202020204" pitchFamily="34" charset="0"/>
              </a:rPr>
              <a:t>Asia Pacific</a:t>
            </a:r>
            <a:r>
              <a:rPr lang="en-GB" dirty="0">
                <a:latin typeface="Arial" panose="020B0604020202020204" pitchFamily="34" charset="0"/>
                <a:cs typeface="Arial" panose="020B0604020202020204" pitchFamily="34" charset="0"/>
              </a:rPr>
              <a:t> (abbreviated as APAC, Asia-Pac, AsPac, APJ, JAPA or JAPAC) is the part of the world in or near the Western Pacific Ocean.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region varies in size depending on which context, but it typically includes much of East Asia, South Asia, Southeast Asia, and Oceania</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3"/>
              </a:rPr>
              <a:t>Asia-Pacific - Wikipedia</a:t>
            </a:r>
            <a:endParaRPr lang="en-GB" dirty="0">
              <a:latin typeface="Arial" panose="020B0604020202020204" pitchFamily="34" charset="0"/>
              <a:cs typeface="Arial" panose="020B0604020202020204" pitchFamily="34" charset="0"/>
            </a:endParaRPr>
          </a:p>
          <a:p>
            <a:pPr algn="just"/>
            <a:r>
              <a:rPr lang="en-GB" i="1" dirty="0">
                <a:latin typeface="Arial" panose="020B0604020202020204" pitchFamily="34" charset="0"/>
                <a:cs typeface="Arial" panose="020B0604020202020204" pitchFamily="34" charset="0"/>
                <a:hlinkClick r:id="rId3"/>
              </a:rPr>
              <a:t>https://</a:t>
            </a:r>
            <a:r>
              <a:rPr lang="en-GB" i="1" dirty="0" smtClean="0">
                <a:latin typeface="Arial" panose="020B0604020202020204" pitchFamily="34" charset="0"/>
                <a:cs typeface="Arial" panose="020B0604020202020204" pitchFamily="34" charset="0"/>
                <a:hlinkClick r:id="rId3"/>
              </a:rPr>
              <a:t>en.wikipedia.org/wiki/</a:t>
            </a:r>
            <a:r>
              <a:rPr lang="en-GB" b="1" i="1" dirty="0" smtClean="0">
                <a:latin typeface="Arial" panose="020B0604020202020204" pitchFamily="34" charset="0"/>
                <a:cs typeface="Arial" panose="020B0604020202020204" pitchFamily="34" charset="0"/>
                <a:hlinkClick r:id="rId3"/>
              </a:rPr>
              <a:t>Asia-Pacific</a:t>
            </a:r>
            <a:r>
              <a:rPr lang="en-GB" b="1" i="1"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2455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011" y="188640"/>
            <a:ext cx="4477826" cy="27363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3045005"/>
            <a:ext cx="4752528" cy="36243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7598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6647974"/>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Barriers to </a:t>
            </a:r>
            <a:r>
              <a:rPr lang="en-GB" sz="2400" b="1" dirty="0" smtClean="0">
                <a:latin typeface="Arial" panose="020B0604020202020204" pitchFamily="34" charset="0"/>
                <a:cs typeface="Arial" panose="020B0604020202020204" pitchFamily="34" charset="0"/>
              </a:rPr>
              <a:t>implementation</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There are a few barriers to adopting electronic data interchange. One of the most significant barriers is the accompanying business process change.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Existing </a:t>
            </a:r>
            <a:r>
              <a:rPr lang="en-GB" dirty="0">
                <a:latin typeface="Arial" panose="020B0604020202020204" pitchFamily="34" charset="0"/>
                <a:cs typeface="Arial" panose="020B0604020202020204" pitchFamily="34" charset="0"/>
              </a:rPr>
              <a:t>business processes built around paper handling may not be suited for EDI and would require changes to accommodate automated processing of business documents.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a business may receive the bulk of their goods by 1 or 2 day shipping and all of their invoices by mail.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existing process may therefore assume that goods are typically received before the invoice. With EDI, the invoice will typically be sent when the goods ship and will therefore require a process that handles large numbers of invoices whose corresponding goods have not yet been received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Another significant barrier is the cost in time and money in the initial set-up. The preliminary expenses and time that arise from the implementation, customization and training can be costly.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important to select the correct level of integration to match the business requirement. </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6618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9144000" cy="6740307"/>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For a business with relatively few transactions with EDI-based partners, it may make sense for businesses to implement inexpensive "rip and read" solutions, where the EDI format is printed out in </a:t>
            </a:r>
            <a:r>
              <a:rPr lang="en-GB" dirty="0">
                <a:latin typeface="Arial" panose="020B0604020202020204" pitchFamily="34" charset="0"/>
                <a:cs typeface="Arial" panose="020B0604020202020204" pitchFamily="34" charset="0"/>
                <a:hlinkClick r:id="rId2" tooltip="Human-readable"/>
              </a:rPr>
              <a:t>human-readable</a:t>
            </a:r>
            <a:r>
              <a:rPr lang="en-GB" dirty="0">
                <a:latin typeface="Arial" panose="020B0604020202020204" pitchFamily="34" charset="0"/>
                <a:cs typeface="Arial" panose="020B0604020202020204" pitchFamily="34" charset="0"/>
              </a:rPr>
              <a:t> form and people, rather than computers, respond to the transaction. Another alternative is outsourced EDI solutions provided by EDI "Service Bureaus".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other businesses, the implementation of an integrated EDI solution may be necessary as increases in trading volumes brought on by EDI force them to re-implement their order processing business processes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key hindrance to a successful implementation of EDI is the perception many businesses have of the nature of EDI. Many view EDI from the technical perspective that EDI is a data format; it would be more accurate to take the business view that EDI is a system for exchanging business documents with external entities, and integrating the data from those documents into the company's internal systems.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Successful </a:t>
            </a:r>
            <a:r>
              <a:rPr lang="en-GB" dirty="0">
                <a:latin typeface="Arial" panose="020B0604020202020204" pitchFamily="34" charset="0"/>
                <a:cs typeface="Arial" panose="020B0604020202020204" pitchFamily="34" charset="0"/>
              </a:rPr>
              <a:t>implementations of EDI take into account the effect externally generated information will have on their internal systems and validate the business information received.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allowing a supplier to update a retailer's Accounts Payable system without appropriate checks and balances would put the company at significant risk. Businesses new to the implementation of EDI must understand the underlying business process and apply proper judgment.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53090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548680"/>
            <a:ext cx="8424936"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24178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gile vs lean supply chain"/>
          <p:cNvPicPr/>
          <p:nvPr/>
        </p:nvPicPr>
        <p:blipFill>
          <a:blip r:embed="rId2">
            <a:extLst>
              <a:ext uri="{28A0092B-C50C-407E-A947-70E740481C1C}">
                <a14:useLocalDpi xmlns:a14="http://schemas.microsoft.com/office/drawing/2010/main" val="0"/>
              </a:ext>
            </a:extLst>
          </a:blip>
          <a:srcRect/>
          <a:stretch>
            <a:fillRect/>
          </a:stretch>
        </p:blipFill>
        <p:spPr bwMode="auto">
          <a:xfrm>
            <a:off x="827584" y="692696"/>
            <a:ext cx="7344816" cy="5688632"/>
          </a:xfrm>
          <a:prstGeom prst="rect">
            <a:avLst/>
          </a:prstGeom>
          <a:noFill/>
          <a:ln>
            <a:noFill/>
          </a:ln>
        </p:spPr>
      </p:pic>
    </p:spTree>
    <p:extLst>
      <p:ext uri="{BB962C8B-B14F-4D97-AF65-F5344CB8AC3E}">
        <p14:creationId xmlns:p14="http://schemas.microsoft.com/office/powerpoint/2010/main" val="17317037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97346"/>
            <a:ext cx="8496944" cy="6001643"/>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What is Lean Supply </a:t>
            </a:r>
            <a:r>
              <a:rPr lang="en-US" sz="2400" b="1" dirty="0" smtClean="0">
                <a:latin typeface="Arial" panose="020B0604020202020204" pitchFamily="34" charset="0"/>
                <a:cs typeface="Arial" panose="020B0604020202020204" pitchFamily="34" charset="0"/>
              </a:rPr>
              <a:t>Chain</a:t>
            </a:r>
          </a:p>
          <a:p>
            <a:pPr algn="just"/>
            <a:endParaRPr lang="en-GB" sz="2400"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Lean supply chain management is about reducing costs and lowering waste as much as possible. This methodology is important for organizations with high volumes of  purchase orders since waste and costs can accumulate quickly</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Additionally, companies with high volumes of </a:t>
            </a:r>
            <a:r>
              <a:rPr lang="en-US" u="sng" dirty="0">
                <a:latin typeface="Arial" panose="020B0604020202020204" pitchFamily="34" charset="0"/>
                <a:cs typeface="Arial" panose="020B0604020202020204" pitchFamily="34" charset="0"/>
              </a:rPr>
              <a:t>low variability</a:t>
            </a:r>
            <a:r>
              <a:rPr lang="en-US" dirty="0">
                <a:latin typeface="Arial" panose="020B0604020202020204" pitchFamily="34" charset="0"/>
                <a:cs typeface="Arial" panose="020B0604020202020204" pitchFamily="34" charset="0"/>
              </a:rPr>
              <a:t> purchase orders, such as food items, benefit their efficiency greatly by utilizing the lean supply chain methodology</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sz="2400" b="1" dirty="0">
                <a:latin typeface="Arial" panose="020B0604020202020204" pitchFamily="34" charset="0"/>
                <a:cs typeface="Arial" panose="020B0604020202020204" pitchFamily="34" charset="0"/>
              </a:rPr>
              <a:t>What is Agile Supply </a:t>
            </a:r>
            <a:r>
              <a:rPr lang="en-US" sz="2400" b="1" dirty="0" smtClean="0">
                <a:latin typeface="Arial" panose="020B0604020202020204" pitchFamily="34" charset="0"/>
                <a:cs typeface="Arial" panose="020B0604020202020204" pitchFamily="34" charset="0"/>
              </a:rPr>
              <a:t>Chain</a:t>
            </a:r>
          </a:p>
          <a:p>
            <a:pPr algn="just"/>
            <a:endParaRPr lang="en-GB" sz="2400" b="1"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Agile Supply Chain is built to be highly flexible for the purpose of being able to quickly adapt to changing situations. This methodology is considered important for </a:t>
            </a:r>
            <a:r>
              <a:rPr lang="en-US" dirty="0" err="1" smtClean="0">
                <a:latin typeface="Arial" panose="020B0604020202020204" pitchFamily="34" charset="0"/>
                <a:cs typeface="Arial" panose="020B0604020202020204" pitchFamily="34" charset="0"/>
              </a:rPr>
              <a:t>organisations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that want to be able to adapt to unanticipated external economic changes, such as economic swings, changes in technology, or changes to customer demand</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Implementing an agile supply chain allows </a:t>
            </a:r>
            <a:r>
              <a:rPr lang="en-US" dirty="0" err="1" smtClean="0">
                <a:latin typeface="Arial" panose="020B0604020202020204" pitchFamily="34" charset="0"/>
                <a:cs typeface="Arial" panose="020B0604020202020204" pitchFamily="34" charset="0"/>
              </a:rPr>
              <a:t>organisations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to quickly adjust their sourcing, logistics, and sales.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30282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404664"/>
            <a:ext cx="8496944" cy="5447645"/>
          </a:xfrm>
          <a:prstGeom prst="rect">
            <a:avLst/>
          </a:prstGeom>
        </p:spPr>
        <p:txBody>
          <a:bodyPr wrap="square">
            <a:spAutoFit/>
          </a:bodyPr>
          <a:lstStyle/>
          <a:p>
            <a:pPr algn="just"/>
            <a:r>
              <a:rPr lang="en-US" sz="2400" dirty="0">
                <a:latin typeface="Arial" panose="020B0604020202020204" pitchFamily="34" charset="0"/>
                <a:cs typeface="Arial" panose="020B0604020202020204" pitchFamily="34" charset="0"/>
              </a:rPr>
              <a:t>Deciding on Agile vs Lean Supply Chain</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All things considered, you have to think about whether inventory or information is more important</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Richard Wilding, professor of Supply Chain Strategy at the Cranfield School of Management in the UK, says if you have low volumes but high variability you need agility</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He uses Kimberly Clark, owners of such brands as Kleenex and Huggies, as an example</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When Kimberly Clark has a product promotion they need market information. They collaborate with customers, learn about their market forecast and integrate with commercial teams to ensure that manufacturing has a must respond mentality.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For </a:t>
            </a:r>
            <a:r>
              <a:rPr lang="en-US" dirty="0">
                <a:latin typeface="Arial" panose="020B0604020202020204" pitchFamily="34" charset="0"/>
                <a:cs typeface="Arial" panose="020B0604020202020204" pitchFamily="34" charset="0"/>
              </a:rPr>
              <a:t>products that aren’t on promotion, Kimberly Clark can use a more traditional lean supply chain methodology.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02873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92696"/>
            <a:ext cx="8712968" cy="4247317"/>
          </a:xfrm>
          <a:prstGeom prst="rect">
            <a:avLst/>
          </a:prstGeom>
        </p:spPr>
        <p:txBody>
          <a:bodyPr wrap="square">
            <a:spAutoFit/>
          </a:bodyPr>
          <a:lstStyle/>
          <a:p>
            <a:pPr algn="just"/>
            <a:r>
              <a:rPr lang="en-US" dirty="0">
                <a:latin typeface="Arial" panose="020B0604020202020204" pitchFamily="34" charset="0"/>
                <a:cs typeface="Arial" panose="020B0604020202020204" pitchFamily="34" charset="0"/>
              </a:rPr>
              <a:t>Agile supply chains demand good processes – and processes are established by people</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Can your partners integrate with an agile supply chain system?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And</a:t>
            </a:r>
            <a:r>
              <a:rPr lang="en-US" dirty="0">
                <a:latin typeface="Arial" panose="020B0604020202020204" pitchFamily="34" charset="0"/>
                <a:cs typeface="Arial" panose="020B0604020202020204" pitchFamily="34" charset="0"/>
              </a:rPr>
              <a:t>, finally, can you wait until the very last possible minute to buy</a:t>
            </a:r>
            <a:r>
              <a:rPr lang="en-US"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So, as you can see, both agile and lean supply chain management have benefits</a:t>
            </a:r>
            <a:r>
              <a:rPr lang="en-US" dirty="0" smtClean="0">
                <a:latin typeface="Arial" panose="020B0604020202020204" pitchFamily="34" charset="0"/>
                <a:cs typeface="Arial" panose="020B0604020202020204" pitchFamily="34" charset="0"/>
              </a:rPr>
              <a:t>.</a:t>
            </a: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But</a:t>
            </a:r>
            <a:r>
              <a:rPr lang="en-US" dirty="0">
                <a:latin typeface="Arial" panose="020B0604020202020204" pitchFamily="34" charset="0"/>
                <a:cs typeface="Arial" panose="020B0604020202020204" pitchFamily="34" charset="0"/>
              </a:rPr>
              <a:t>, the choice is up to you!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You </a:t>
            </a:r>
            <a:r>
              <a:rPr lang="en-US" dirty="0">
                <a:latin typeface="Arial" panose="020B0604020202020204" pitchFamily="34" charset="0"/>
                <a:cs typeface="Arial" panose="020B0604020202020204" pitchFamily="34" charset="0"/>
              </a:rPr>
              <a:t>just have to know when to use either method! </a:t>
            </a:r>
            <a:endParaRPr lang="en-US" dirty="0" smtClean="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r>
              <a:rPr lang="en-US" dirty="0" smtClean="0">
                <a:latin typeface="Arial" panose="020B0604020202020204" pitchFamily="34" charset="0"/>
                <a:cs typeface="Arial" panose="020B0604020202020204" pitchFamily="34" charset="0"/>
              </a:rPr>
              <a:t>By </a:t>
            </a:r>
            <a:r>
              <a:rPr lang="en-US" dirty="0">
                <a:latin typeface="Arial" panose="020B0604020202020204" pitchFamily="34" charset="0"/>
                <a:cs typeface="Arial" panose="020B0604020202020204" pitchFamily="34" charset="0"/>
              </a:rPr>
              <a:t>applying the correct functions, your company will be able to save money and be able to easily adapt to rapid fluctuations.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1584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751344"/>
            <a:ext cx="8496944"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today's global, dynamic economy, it is beneficial for companies to operate a supply chain that is both Lean and agile.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Using </a:t>
            </a:r>
            <a:r>
              <a:rPr lang="en-GB" dirty="0">
                <a:latin typeface="Arial" panose="020B0604020202020204" pitchFamily="34" charset="0"/>
                <a:cs typeface="Arial" panose="020B0604020202020204" pitchFamily="34" charset="0"/>
              </a:rPr>
              <a:t>Lean and agile in combination is known as having a hybrid supply chain strategy.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hybrid supply chain strategy may be appropriate for a company attempting to become a "mass customizer"—producing progressively smaller batch sizes (sometimes as little as one item) specific to customers' sometimes unique needs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 Lean supply chain focuses on adding value for customers, while identifying and eliminating waste—anything that doesn't add that value.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Being </a:t>
            </a:r>
            <a:r>
              <a:rPr lang="en-GB" dirty="0">
                <a:latin typeface="Arial" panose="020B0604020202020204" pitchFamily="34" charset="0"/>
                <a:cs typeface="Arial" panose="020B0604020202020204" pitchFamily="34" charset="0"/>
              </a:rPr>
              <a:t>agile and responsive, on the other hand, implies that your supply chain can handle unpredictability—and a constant stream of new, innovative products—with speed and flexibility.</a:t>
            </a:r>
          </a:p>
        </p:txBody>
      </p:sp>
    </p:spTree>
    <p:extLst>
      <p:ext uri="{BB962C8B-B14F-4D97-AF65-F5344CB8AC3E}">
        <p14:creationId xmlns:p14="http://schemas.microsoft.com/office/powerpoint/2010/main" val="3524046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80729"/>
            <a:ext cx="8568952"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An agile strategy uses a wait-and-see approach to customer demand by not committing to the final product until actual demand becomes known (also referred to as postponement).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this might involve the </a:t>
            </a:r>
            <a:r>
              <a:rPr lang="en-GB" dirty="0" smtClean="0">
                <a:latin typeface="Arial" panose="020B0604020202020204" pitchFamily="34" charset="0"/>
                <a:cs typeface="Arial" panose="020B0604020202020204" pitchFamily="34" charset="0"/>
              </a:rPr>
              <a:t>sub assembly </a:t>
            </a:r>
            <a:r>
              <a:rPr lang="en-GB" dirty="0">
                <a:latin typeface="Arial" panose="020B0604020202020204" pitchFamily="34" charset="0"/>
                <a:cs typeface="Arial" panose="020B0604020202020204" pitchFamily="34" charset="0"/>
              </a:rPr>
              <a:t>of components into modules in a lower-cost process, with final assembly done close to the point of demand in order to localize the product.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a:t>
            </a:r>
            <a:r>
              <a:rPr lang="en-GB" dirty="0">
                <a:latin typeface="Arial" panose="020B0604020202020204" pitchFamily="34" charset="0"/>
                <a:cs typeface="Arial" panose="020B0604020202020204" pitchFamily="34" charset="0"/>
              </a:rPr>
              <a:t>agile supply chain must be responsive to actual demand, and capable of using information as a substitute (to some degree) for inventory through collaboration and integration with key customers and suppliers.</a:t>
            </a:r>
          </a:p>
        </p:txBody>
      </p:sp>
    </p:spTree>
    <p:extLst>
      <p:ext uri="{BB962C8B-B14F-4D97-AF65-F5344CB8AC3E}">
        <p14:creationId xmlns:p14="http://schemas.microsoft.com/office/powerpoint/2010/main" val="17610996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3"/>
            <a:ext cx="8928992" cy="6647974"/>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Either, Or, or </a:t>
            </a:r>
            <a:r>
              <a:rPr lang="en-GB" sz="2400" b="1" dirty="0" smtClean="0">
                <a:latin typeface="Arial" panose="020B0604020202020204" pitchFamily="34" charset="0"/>
                <a:cs typeface="Arial" panose="020B0604020202020204" pitchFamily="34" charset="0"/>
              </a:rPr>
              <a:t>Both</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 some occasions, either an agile or a Lean strategy might be appropriate for a supply chain.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But </a:t>
            </a:r>
            <a:r>
              <a:rPr lang="en-GB" dirty="0">
                <a:latin typeface="Arial" panose="020B0604020202020204" pitchFamily="34" charset="0"/>
                <a:cs typeface="Arial" panose="020B0604020202020204" pitchFamily="34" charset="0"/>
              </a:rPr>
              <a:t>many companies will probably face situations where a hybrid strategy is a better fit. If so, they need to carefully plan and execute the combined strategy with excellence, which is often easier said than done because it involves a lot of moving parts.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in so many aspects of supply chain and operations management, there is more than one way to accomplish this goal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One example of a company using a hybrid strategy in its supply chain is Zara, a Spanish fashion designer and retailer.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Zara </a:t>
            </a:r>
            <a:r>
              <a:rPr lang="en-GB" dirty="0">
                <a:latin typeface="Arial" panose="020B0604020202020204" pitchFamily="34" charset="0"/>
                <a:cs typeface="Arial" panose="020B0604020202020204" pitchFamily="34" charset="0"/>
              </a:rPr>
              <a:t>directly manufactures most of the products it designs and sells, and performs activities such as cutting, dying, </a:t>
            </a:r>
            <a:r>
              <a:rPr lang="en-GB" dirty="0" smtClean="0">
                <a:latin typeface="Arial" panose="020B0604020202020204" pitchFamily="34" charset="0"/>
                <a:cs typeface="Arial" panose="020B0604020202020204" pitchFamily="34" charset="0"/>
              </a:rPr>
              <a:t>labelling, </a:t>
            </a:r>
            <a:r>
              <a:rPr lang="en-GB" dirty="0">
                <a:latin typeface="Arial" panose="020B0604020202020204" pitchFamily="34" charset="0"/>
                <a:cs typeface="Arial" panose="020B0604020202020204" pitchFamily="34" charset="0"/>
              </a:rPr>
              <a:t>and packaging in-house to gain economies of scale.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network of dedicated </a:t>
            </a:r>
            <a:r>
              <a:rPr lang="en-GB" dirty="0" smtClean="0">
                <a:latin typeface="Arial" panose="020B0604020202020204" pitchFamily="34" charset="0"/>
                <a:cs typeface="Arial" panose="020B0604020202020204" pitchFamily="34" charset="0"/>
              </a:rPr>
              <a:t>sub contractors </a:t>
            </a:r>
            <a:r>
              <a:rPr lang="en-GB" dirty="0">
                <a:latin typeface="Arial" panose="020B0604020202020204" pitchFamily="34" charset="0"/>
                <a:cs typeface="Arial" panose="020B0604020202020204" pitchFamily="34" charset="0"/>
              </a:rPr>
              <a:t>performs other finishing operations that cannot be completed in-house.   </a:t>
            </a:r>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a result, Zara has a supply chain that is not only agile and flexible, but incorporates many Lean characteristics into its processes.</a:t>
            </a:r>
          </a:p>
        </p:txBody>
      </p:sp>
    </p:spTree>
    <p:extLst>
      <p:ext uri="{BB962C8B-B14F-4D97-AF65-F5344CB8AC3E}">
        <p14:creationId xmlns:p14="http://schemas.microsoft.com/office/powerpoint/2010/main" val="31863981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1.bp.blogspot.com/-nuT4slM0rq0/UkJvZ-5TNOI/AAAAAAAAEas/4SegWONCGNU/s1600/SupplyChainQuadrant.jpeg">
            <a:hlinkClick r:id="rId2"/>
          </p:cNvPr>
          <p:cNvPicPr/>
          <p:nvPr/>
        </p:nvPicPr>
        <p:blipFill>
          <a:blip r:embed="rId3">
            <a:extLst>
              <a:ext uri="{28A0092B-C50C-407E-A947-70E740481C1C}">
                <a14:useLocalDpi xmlns:a14="http://schemas.microsoft.com/office/drawing/2010/main" val="0"/>
              </a:ext>
            </a:extLst>
          </a:blip>
          <a:srcRect/>
          <a:stretch>
            <a:fillRect/>
          </a:stretch>
        </p:blipFill>
        <p:spPr bwMode="auto">
          <a:xfrm>
            <a:off x="611560" y="548680"/>
            <a:ext cx="7776864" cy="5832648"/>
          </a:xfrm>
          <a:prstGeom prst="rect">
            <a:avLst/>
          </a:prstGeom>
          <a:noFill/>
          <a:ln>
            <a:noFill/>
          </a:ln>
        </p:spPr>
      </p:pic>
    </p:spTree>
    <p:extLst>
      <p:ext uri="{BB962C8B-B14F-4D97-AF65-F5344CB8AC3E}">
        <p14:creationId xmlns:p14="http://schemas.microsoft.com/office/powerpoint/2010/main" val="18300405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3073" name="Picture 12" descr="http://resources.inboundlogistics.com/userfiles/leansupplychain_myerson_02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75856" y="457200"/>
            <a:ext cx="2524869" cy="225172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323528" y="2950862"/>
            <a:ext cx="8568952"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3D3D3D"/>
                </a:solidFill>
                <a:effectLst/>
                <a:latin typeface="Arial" panose="020B0604020202020204" pitchFamily="34" charset="0"/>
                <a:ea typeface="Times New Roman" pitchFamily="18" charset="0"/>
                <a:cs typeface="Arial" panose="020B0604020202020204" pitchFamily="34" charset="0"/>
              </a:rPr>
              <a:t>A Lean and Agile Supply Chain: Not an Option, But a Necessity  Paul A. Myerson</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smtClean="0">
                <a:ln>
                  <a:noFill/>
                </a:ln>
                <a:solidFill>
                  <a:srgbClr val="333333"/>
                </a:solidFill>
                <a:effectLst/>
                <a:latin typeface="Arial" panose="020B0604020202020204" pitchFamily="34" charset="0"/>
                <a:ea typeface="Times New Roman" pitchFamily="18" charset="0"/>
                <a:cs typeface="Arial" panose="020B0604020202020204" pitchFamily="34" charset="0"/>
              </a:rPr>
              <a:t>Professor of Practice in Supply Chain Management at </a:t>
            </a:r>
            <a:r>
              <a:rPr kumimoji="0" lang="en-GB" altLang="en-US" b="0" i="0" u="none" strike="noStrike" cap="none" normalizeH="0" baseline="0" dirty="0" smtClean="0">
                <a:ln>
                  <a:noFill/>
                </a:ln>
                <a:solidFill>
                  <a:srgbClr val="990000"/>
                </a:solidFill>
                <a:effectLst/>
                <a:latin typeface="Arial" panose="020B0604020202020204" pitchFamily="34" charset="0"/>
                <a:ea typeface="Times New Roman" pitchFamily="18" charset="0"/>
                <a:cs typeface="Arial" panose="020B0604020202020204" pitchFamily="34" charset="0"/>
                <a:hlinkClick r:id="rId3"/>
              </a:rPr>
              <a:t>Lehigh University</a:t>
            </a:r>
            <a:r>
              <a:rPr kumimoji="0" lang="en-GB" altLang="en-US" b="0" i="0" u="none" strike="noStrike" cap="none" normalizeH="0" baseline="0" dirty="0" smtClean="0">
                <a:ln>
                  <a:noFill/>
                </a:ln>
                <a:solidFill>
                  <a:srgbClr val="333333"/>
                </a:solidFill>
                <a:effectLst/>
                <a:latin typeface="Arial" panose="020B0604020202020204" pitchFamily="34" charset="0"/>
                <a:ea typeface="Times New Roman" pitchFamily="18" charset="0"/>
                <a:cs typeface="Arial" panose="020B0604020202020204" pitchFamily="34" charset="0"/>
              </a:rPr>
              <a:t> and author of books on Lean for McGraw-Hill, and supply chain for Pearson, 610-758-1576</a:t>
            </a:r>
            <a:endParaRPr kumimoji="0" lang="en-GB" altLang="en-US"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40215751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690336"/>
            <a:ext cx="8136904" cy="1661993"/>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Green Logistics (The Paradoxes of</a:t>
            </a:r>
            <a:r>
              <a:rPr lang="en-GB" sz="2400" b="1" dirty="0" smtClean="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hlinkClick r:id="rId2"/>
              </a:rPr>
              <a:t>https://www.researchgate.net/profile/Jean_Paul_Rodrigue/publication/237249319_Green_Logistics_(The_Paradoxes_of)/links/0deec53b40b7c5fa84000000.pdf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86430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97346"/>
            <a:ext cx="8784976" cy="590931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Logistics are an important function of modern transport systems</a:t>
            </a:r>
            <a:r>
              <a:rPr lang="en-GB" sz="2400" b="1" dirty="0" smtClean="0">
                <a:latin typeface="Arial" panose="020B0604020202020204" pitchFamily="34" charset="0"/>
                <a:cs typeface="Arial" panose="020B0604020202020204" pitchFamily="34" charset="0"/>
              </a:rPr>
              <a:t>.</a:t>
            </a:r>
          </a:p>
          <a:p>
            <a:pPr algn="just"/>
            <a:endParaRPr lang="en-GB" sz="2400"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Contemporary technological </a:t>
            </a:r>
            <a:r>
              <a:rPr lang="en-GB" dirty="0">
                <a:latin typeface="Arial" panose="020B0604020202020204" pitchFamily="34" charset="0"/>
                <a:cs typeface="Arial" panose="020B0604020202020204" pitchFamily="34" charset="0"/>
              </a:rPr>
              <a:t>and spatial developments have improved the cost, efficiency </a:t>
            </a:r>
            <a:r>
              <a:rPr lang="en-GB" dirty="0" smtClean="0">
                <a:latin typeface="Arial" panose="020B0604020202020204" pitchFamily="34" charset="0"/>
                <a:cs typeface="Arial" panose="020B0604020202020204" pitchFamily="34" charset="0"/>
              </a:rPr>
              <a:t>and reliability </a:t>
            </a:r>
            <a:r>
              <a:rPr lang="en-GB" dirty="0">
                <a:latin typeface="Arial" panose="020B0604020202020204" pitchFamily="34" charset="0"/>
                <a:cs typeface="Arial" panose="020B0604020202020204" pitchFamily="34" charset="0"/>
              </a:rPr>
              <a:t>of freight and passenger transport systems.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At </a:t>
            </a:r>
            <a:r>
              <a:rPr lang="en-GB" dirty="0">
                <a:latin typeface="Arial" panose="020B0604020202020204" pitchFamily="34" charset="0"/>
                <a:cs typeface="Arial" panose="020B0604020202020204" pitchFamily="34" charset="0"/>
              </a:rPr>
              <a:t>the same time, the </a:t>
            </a:r>
            <a:r>
              <a:rPr lang="en-GB" dirty="0" smtClean="0">
                <a:latin typeface="Arial" panose="020B0604020202020204" pitchFamily="34" charset="0"/>
                <a:cs typeface="Arial" panose="020B0604020202020204" pitchFamily="34" charset="0"/>
              </a:rPr>
              <a:t>negative environmental </a:t>
            </a:r>
            <a:r>
              <a:rPr lang="en-GB" dirty="0">
                <a:latin typeface="Arial" panose="020B0604020202020204" pitchFamily="34" charset="0"/>
                <a:cs typeface="Arial" panose="020B0604020202020204" pitchFamily="34" charset="0"/>
              </a:rPr>
              <a:t>impacts of transportation have gained wide recognition and are at </a:t>
            </a:r>
            <a:r>
              <a:rPr lang="en-GB" dirty="0" smtClean="0">
                <a:latin typeface="Arial" panose="020B0604020202020204" pitchFamily="34" charset="0"/>
                <a:cs typeface="Arial" panose="020B0604020202020204" pitchFamily="34" charset="0"/>
              </a:rPr>
              <a:t>the core </a:t>
            </a:r>
            <a:r>
              <a:rPr lang="en-GB" dirty="0">
                <a:latin typeface="Arial" panose="020B0604020202020204" pitchFamily="34" charset="0"/>
                <a:cs typeface="Arial" panose="020B0604020202020204" pitchFamily="34" charset="0"/>
              </a:rPr>
              <a:t>of issues of sustainability, especially in urban areas.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Since </a:t>
            </a:r>
            <a:r>
              <a:rPr lang="en-GB" dirty="0">
                <a:latin typeface="Arial" panose="020B0604020202020204" pitchFamily="34" charset="0"/>
                <a:cs typeface="Arial" panose="020B0604020202020204" pitchFamily="34" charset="0"/>
              </a:rPr>
              <a:t>the applications </a:t>
            </a:r>
            <a:r>
              <a:rPr lang="en-GB" dirty="0" smtClean="0">
                <a:latin typeface="Arial" panose="020B0604020202020204" pitchFamily="34" charset="0"/>
                <a:cs typeface="Arial" panose="020B0604020202020204" pitchFamily="34" charset="0"/>
              </a:rPr>
              <a:t>of logistics </a:t>
            </a:r>
            <a:r>
              <a:rPr lang="en-GB" dirty="0">
                <a:latin typeface="Arial" panose="020B0604020202020204" pitchFamily="34" charset="0"/>
                <a:cs typeface="Arial" panose="020B0604020202020204" pitchFamily="34" charset="0"/>
              </a:rPr>
              <a:t>are generally positive for the efficiency of transport systems, it has </a:t>
            </a:r>
            <a:r>
              <a:rPr lang="en-GB" dirty="0" smtClean="0">
                <a:latin typeface="Arial" panose="020B0604020202020204" pitchFamily="34" charset="0"/>
                <a:cs typeface="Arial" panose="020B0604020202020204" pitchFamily="34" charset="0"/>
              </a:rPr>
              <a:t>been suggested </a:t>
            </a:r>
            <a:r>
              <a:rPr lang="en-GB" dirty="0">
                <a:latin typeface="Arial" panose="020B0604020202020204" pitchFamily="34" charset="0"/>
                <a:cs typeface="Arial" panose="020B0604020202020204" pitchFamily="34" charset="0"/>
              </a:rPr>
              <a:t>that logistics are environmentally friendly, thus the concept of “</a:t>
            </a:r>
            <a:r>
              <a:rPr lang="en-GB" dirty="0" smtClean="0">
                <a:latin typeface="Arial" panose="020B0604020202020204" pitchFamily="34" charset="0"/>
                <a:cs typeface="Arial" panose="020B0604020202020204" pitchFamily="34" charset="0"/>
              </a:rPr>
              <a:t>green logistics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argued that although logistics may be linked to less </a:t>
            </a:r>
            <a:r>
              <a:rPr lang="en-GB" dirty="0" smtClean="0">
                <a:latin typeface="Arial" panose="020B0604020202020204" pitchFamily="34" charset="0"/>
                <a:cs typeface="Arial" panose="020B0604020202020204" pitchFamily="34" charset="0"/>
              </a:rPr>
              <a:t>environmentally damaging </a:t>
            </a:r>
            <a:r>
              <a:rPr lang="en-GB" dirty="0">
                <a:latin typeface="Arial" panose="020B0604020202020204" pitchFamily="34" charset="0"/>
                <a:cs typeface="Arial" panose="020B0604020202020204" pitchFamily="34" charset="0"/>
              </a:rPr>
              <a:t>transportation systems, they have created a set of paradoxes that may prove </a:t>
            </a:r>
            <a:r>
              <a:rPr lang="en-GB" dirty="0" smtClean="0">
                <a:latin typeface="Arial" panose="020B0604020202020204" pitchFamily="34" charset="0"/>
                <a:cs typeface="Arial" panose="020B0604020202020204" pitchFamily="34" charset="0"/>
              </a:rPr>
              <a:t>to be </a:t>
            </a:r>
            <a:r>
              <a:rPr lang="en-GB" dirty="0">
                <a:latin typeface="Arial" panose="020B0604020202020204" pitchFamily="34" charset="0"/>
                <a:cs typeface="Arial" panose="020B0604020202020204" pitchFamily="34" charset="0"/>
              </a:rPr>
              <a:t>the contrary to what is believed. </a:t>
            </a:r>
            <a:r>
              <a:rPr lang="en-GB" dirty="0" smtClean="0">
                <a:latin typeface="Arial" panose="020B0604020202020204" pitchFamily="34" charset="0"/>
                <a:cs typeface="Arial" panose="020B0604020202020204" pitchFamily="34" charset="0"/>
              </a:rPr>
              <a:t>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he </a:t>
            </a:r>
            <a:r>
              <a:rPr lang="en-GB" dirty="0">
                <a:latin typeface="Arial" panose="020B0604020202020204" pitchFamily="34" charset="0"/>
                <a:cs typeface="Arial" panose="020B0604020202020204" pitchFamily="34" charset="0"/>
              </a:rPr>
              <a:t>issue of </a:t>
            </a:r>
            <a:r>
              <a:rPr lang="en-GB" dirty="0" smtClean="0">
                <a:latin typeface="Arial" panose="020B0604020202020204" pitchFamily="34" charset="0"/>
                <a:cs typeface="Arial" panose="020B0604020202020204" pitchFamily="34" charset="0"/>
              </a:rPr>
              <a:t>green logistics </a:t>
            </a:r>
            <a:r>
              <a:rPr lang="en-GB" dirty="0">
                <a:latin typeface="Arial" panose="020B0604020202020204" pitchFamily="34" charset="0"/>
                <a:cs typeface="Arial" panose="020B0604020202020204" pitchFamily="34" charset="0"/>
              </a:rPr>
              <a:t>and the environmental paradoxes it creates in terms of transportation </a:t>
            </a:r>
            <a:r>
              <a:rPr lang="en-GB" dirty="0" smtClean="0">
                <a:latin typeface="Arial" panose="020B0604020202020204" pitchFamily="34" charset="0"/>
                <a:cs typeface="Arial" panose="020B0604020202020204" pitchFamily="34" charset="0"/>
              </a:rPr>
              <a:t>modes, terminals </a:t>
            </a:r>
            <a:r>
              <a:rPr lang="en-GB" dirty="0">
                <a:latin typeface="Arial" panose="020B0604020202020204" pitchFamily="34" charset="0"/>
                <a:cs typeface="Arial" panose="020B0604020202020204" pitchFamily="34" charset="0"/>
              </a:rPr>
              <a:t>and activities.</a:t>
            </a:r>
          </a:p>
        </p:txBody>
      </p:sp>
    </p:spTree>
    <p:extLst>
      <p:ext uri="{BB962C8B-B14F-4D97-AF65-F5344CB8AC3E}">
        <p14:creationId xmlns:p14="http://schemas.microsoft.com/office/powerpoint/2010/main" val="16714569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712968" cy="5632311"/>
          </a:xfrm>
          <a:prstGeom prst="rect">
            <a:avLst/>
          </a:prstGeom>
        </p:spPr>
        <p:txBody>
          <a:bodyPr wrap="square">
            <a:spAutoFit/>
          </a:bodyPr>
          <a:lstStyle/>
          <a:p>
            <a:pPr algn="just"/>
            <a:endParaRPr lang="en-GB" dirty="0" smtClean="0"/>
          </a:p>
          <a:p>
            <a:pPr algn="just"/>
            <a:r>
              <a:rPr lang="en-GB" dirty="0" smtClean="0"/>
              <a:t>‘</a:t>
            </a:r>
            <a:r>
              <a:rPr lang="en-GB" dirty="0">
                <a:latin typeface="Arial" panose="020B0604020202020204" pitchFamily="34" charset="0"/>
                <a:cs typeface="Arial" panose="020B0604020202020204" pitchFamily="34" charset="0"/>
              </a:rPr>
              <a:t>Logistics’ are at the heart </a:t>
            </a:r>
            <a:r>
              <a:rPr lang="en-GB" dirty="0" smtClean="0">
                <a:latin typeface="Arial" panose="020B0604020202020204" pitchFamily="34" charset="0"/>
                <a:cs typeface="Arial" panose="020B0604020202020204" pitchFamily="34" charset="0"/>
              </a:rPr>
              <a:t>of modern </a:t>
            </a:r>
            <a:r>
              <a:rPr lang="en-GB" dirty="0">
                <a:latin typeface="Arial" panose="020B0604020202020204" pitchFamily="34" charset="0"/>
                <a:cs typeface="Arial" panose="020B0604020202020204" pitchFamily="34" charset="0"/>
              </a:rPr>
              <a:t>transport systems. As has been demonstrated earlier, the term implies a </a:t>
            </a:r>
            <a:r>
              <a:rPr lang="en-GB" dirty="0" smtClean="0">
                <a:latin typeface="Arial" panose="020B0604020202020204" pitchFamily="34" charset="0"/>
                <a:cs typeface="Arial" panose="020B0604020202020204" pitchFamily="34" charset="0"/>
              </a:rPr>
              <a:t>degree organisation </a:t>
            </a:r>
            <a:r>
              <a:rPr lang="en-GB" dirty="0">
                <a:latin typeface="Arial" panose="020B0604020202020204" pitchFamily="34" charset="0"/>
                <a:cs typeface="Arial" panose="020B0604020202020204" pitchFamily="34" charset="0"/>
              </a:rPr>
              <a:t>and control over freight movements that only modern technology could </a:t>
            </a:r>
            <a:r>
              <a:rPr lang="en-GB" dirty="0" smtClean="0">
                <a:latin typeface="Arial" panose="020B0604020202020204" pitchFamily="34" charset="0"/>
                <a:cs typeface="Arial" panose="020B0604020202020204" pitchFamily="34" charset="0"/>
              </a:rPr>
              <a:t>have brought </a:t>
            </a:r>
            <a:r>
              <a:rPr lang="en-GB" dirty="0">
                <a:latin typeface="Arial" panose="020B0604020202020204" pitchFamily="34" charset="0"/>
                <a:cs typeface="Arial" panose="020B0604020202020204" pitchFamily="34" charset="0"/>
              </a:rPr>
              <a:t>into being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has become one of the most important developments in </a:t>
            </a:r>
            <a:r>
              <a:rPr lang="en-GB" dirty="0" smtClean="0">
                <a:latin typeface="Arial" panose="020B0604020202020204" pitchFamily="34" charset="0"/>
                <a:cs typeface="Arial" panose="020B0604020202020204" pitchFamily="34" charset="0"/>
              </a:rPr>
              <a:t>the transportation </a:t>
            </a:r>
            <a:r>
              <a:rPr lang="en-GB" dirty="0">
                <a:latin typeface="Arial" panose="020B0604020202020204" pitchFamily="34" charset="0"/>
                <a:cs typeface="Arial" panose="020B0604020202020204" pitchFamily="34" charset="0"/>
              </a:rPr>
              <a:t>industry. ‘Greenness’ has become a code-word for a range of </a:t>
            </a:r>
            <a:r>
              <a:rPr lang="en-GB" dirty="0" smtClean="0">
                <a:latin typeface="Arial" panose="020B0604020202020204" pitchFamily="34" charset="0"/>
                <a:cs typeface="Arial" panose="020B0604020202020204" pitchFamily="34" charset="0"/>
              </a:rPr>
              <a:t>environmental concerns</a:t>
            </a:r>
            <a:r>
              <a:rPr lang="en-GB" dirty="0">
                <a:latin typeface="Arial" panose="020B0604020202020204" pitchFamily="34" charset="0"/>
                <a:cs typeface="Arial" panose="020B0604020202020204" pitchFamily="34" charset="0"/>
              </a:rPr>
              <a:t>, and is usually considered positively.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employed to suggest compatibility </a:t>
            </a:r>
            <a:r>
              <a:rPr lang="en-GB" dirty="0" smtClean="0">
                <a:latin typeface="Arial" panose="020B0604020202020204" pitchFamily="34" charset="0"/>
                <a:cs typeface="Arial" panose="020B0604020202020204" pitchFamily="34" charset="0"/>
              </a:rPr>
              <a:t>with the </a:t>
            </a:r>
            <a:r>
              <a:rPr lang="en-GB" dirty="0">
                <a:latin typeface="Arial" panose="020B0604020202020204" pitchFamily="34" charset="0"/>
                <a:cs typeface="Arial" panose="020B0604020202020204" pitchFamily="34" charset="0"/>
              </a:rPr>
              <a:t>environment, and thus, like ‘logistics’ is something that is beneficial.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put </a:t>
            </a:r>
            <a:r>
              <a:rPr lang="en-GB" dirty="0" smtClean="0">
                <a:latin typeface="Arial" panose="020B0604020202020204" pitchFamily="34" charset="0"/>
                <a:cs typeface="Arial" panose="020B0604020202020204" pitchFamily="34" charset="0"/>
              </a:rPr>
              <a:t>together the </a:t>
            </a:r>
            <a:r>
              <a:rPr lang="en-GB" dirty="0">
                <a:latin typeface="Arial" panose="020B0604020202020204" pitchFamily="34" charset="0"/>
                <a:cs typeface="Arial" panose="020B0604020202020204" pitchFamily="34" charset="0"/>
              </a:rPr>
              <a:t>two words suggest an environmentally-friendly and efficient transport and </a:t>
            </a:r>
            <a:r>
              <a:rPr lang="en-GB" dirty="0" smtClean="0">
                <a:latin typeface="Arial" panose="020B0604020202020204" pitchFamily="34" charset="0"/>
                <a:cs typeface="Arial" panose="020B0604020202020204" pitchFamily="34" charset="0"/>
              </a:rPr>
              <a:t>distribution system</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term has wide appeal, and is seen by many as eminently desirable. However, </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concept and its applications in greater detail, a great many paradoxes </a:t>
            </a:r>
            <a:r>
              <a:rPr lang="en-GB" dirty="0" smtClean="0">
                <a:latin typeface="Arial" panose="020B0604020202020204" pitchFamily="34" charset="0"/>
                <a:cs typeface="Arial" panose="020B0604020202020204" pitchFamily="34" charset="0"/>
              </a:rPr>
              <a:t>and inconsistencies </a:t>
            </a:r>
            <a:r>
              <a:rPr lang="en-GB" dirty="0">
                <a:latin typeface="Arial" panose="020B0604020202020204" pitchFamily="34" charset="0"/>
                <a:cs typeface="Arial" panose="020B0604020202020204" pitchFamily="34" charset="0"/>
              </a:rPr>
              <a:t>arise, which suggest that its application may be more difficult than </a:t>
            </a:r>
            <a:r>
              <a:rPr lang="en-GB" dirty="0" smtClean="0">
                <a:latin typeface="Arial" panose="020B0604020202020204" pitchFamily="34" charset="0"/>
                <a:cs typeface="Arial" panose="020B0604020202020204" pitchFamily="34" charset="0"/>
              </a:rPr>
              <a:t>what might </a:t>
            </a:r>
            <a:r>
              <a:rPr lang="en-GB" dirty="0">
                <a:latin typeface="Arial" panose="020B0604020202020204" pitchFamily="34" charset="0"/>
                <a:cs typeface="Arial" panose="020B0604020202020204" pitchFamily="34" charset="0"/>
              </a:rPr>
              <a:t>have been expected on first encounter</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26801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1028343"/>
            <a:ext cx="8280920" cy="2585323"/>
          </a:xfrm>
          <a:prstGeom prst="rect">
            <a:avLst/>
          </a:prstGeom>
        </p:spPr>
        <p:txBody>
          <a:bodyPr wrap="square">
            <a:spAutoFit/>
          </a:bodyPr>
          <a:lstStyle/>
          <a:p>
            <a:pPr algn="just"/>
            <a:r>
              <a:rPr lang="en-GB" dirty="0" smtClean="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the term has been developed and applied in </a:t>
            </a:r>
            <a:r>
              <a:rPr lang="en-GB" dirty="0" smtClean="0">
                <a:latin typeface="Arial" panose="020B0604020202020204" pitchFamily="34" charset="0"/>
                <a:cs typeface="Arial" panose="020B0604020202020204" pitchFamily="34" charset="0"/>
              </a:rPr>
              <a:t>the transportation </a:t>
            </a:r>
            <a:r>
              <a:rPr lang="en-GB" dirty="0">
                <a:latin typeface="Arial" panose="020B0604020202020204" pitchFamily="34" charset="0"/>
                <a:cs typeface="Arial" panose="020B0604020202020204" pitchFamily="34" charset="0"/>
              </a:rPr>
              <a:t>industry.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Although </a:t>
            </a:r>
            <a:r>
              <a:rPr lang="en-GB" dirty="0">
                <a:latin typeface="Arial" panose="020B0604020202020204" pitchFamily="34" charset="0"/>
                <a:cs typeface="Arial" panose="020B0604020202020204" pitchFamily="34" charset="0"/>
              </a:rPr>
              <a:t>there has been much debate about green logistics over </a:t>
            </a:r>
            <a:r>
              <a:rPr lang="en-GB" dirty="0" smtClean="0">
                <a:latin typeface="Arial" panose="020B0604020202020204" pitchFamily="34" charset="0"/>
                <a:cs typeface="Arial" panose="020B0604020202020204" pitchFamily="34" charset="0"/>
              </a:rPr>
              <a:t>the last </a:t>
            </a:r>
            <a:r>
              <a:rPr lang="en-GB" dirty="0">
                <a:latin typeface="Arial" panose="020B0604020202020204" pitchFamily="34" charset="0"/>
                <a:cs typeface="Arial" panose="020B0604020202020204" pitchFamily="34" charset="0"/>
              </a:rPr>
              <a:t>ten years or so, the transportation industry has developed very narrow and </a:t>
            </a:r>
            <a:r>
              <a:rPr lang="en-GB" dirty="0" smtClean="0">
                <a:latin typeface="Arial" panose="020B0604020202020204" pitchFamily="34" charset="0"/>
                <a:cs typeface="Arial" panose="020B0604020202020204" pitchFamily="34" charset="0"/>
              </a:rPr>
              <a:t>specific interests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the broader interpretations are attempted it will be shown that there are </a:t>
            </a:r>
            <a:r>
              <a:rPr lang="en-GB" dirty="0" smtClean="0">
                <a:latin typeface="Arial" panose="020B0604020202020204" pitchFamily="34" charset="0"/>
                <a:cs typeface="Arial" panose="020B0604020202020204" pitchFamily="34" charset="0"/>
              </a:rPr>
              <a:t>basic inconsistencies </a:t>
            </a:r>
            <a:r>
              <a:rPr lang="en-GB" dirty="0">
                <a:latin typeface="Arial" panose="020B0604020202020204" pitchFamily="34" charset="0"/>
                <a:cs typeface="Arial" panose="020B0604020202020204" pitchFamily="34" charset="0"/>
              </a:rPr>
              <a:t>between the goals and objectives of ‘logistics’ and ‘greenness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895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84976" cy="646330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In common with many other areas of human endeavour, ‘greenness’ became a catchword </a:t>
            </a:r>
            <a:r>
              <a:rPr lang="en-GB" dirty="0" smtClean="0">
                <a:latin typeface="Arial" panose="020B0604020202020204" pitchFamily="34" charset="0"/>
                <a:cs typeface="Arial" panose="020B0604020202020204" pitchFamily="34" charset="0"/>
              </a:rPr>
              <a:t>in the </a:t>
            </a:r>
            <a:r>
              <a:rPr lang="en-GB" dirty="0">
                <a:latin typeface="Arial" panose="020B0604020202020204" pitchFamily="34" charset="0"/>
                <a:cs typeface="Arial" panose="020B0604020202020204" pitchFamily="34" charset="0"/>
              </a:rPr>
              <a:t>transportation industry in the late 1980s and early 1990s. It grew out of the </a:t>
            </a:r>
            <a:r>
              <a:rPr lang="en-GB" dirty="0" smtClean="0">
                <a:latin typeface="Arial" panose="020B0604020202020204" pitchFamily="34" charset="0"/>
                <a:cs typeface="Arial" panose="020B0604020202020204" pitchFamily="34" charset="0"/>
              </a:rPr>
              <a:t>growing awareness </a:t>
            </a:r>
            <a:r>
              <a:rPr lang="en-GB" dirty="0">
                <a:latin typeface="Arial" panose="020B0604020202020204" pitchFamily="34" charset="0"/>
                <a:cs typeface="Arial" panose="020B0604020202020204" pitchFamily="34" charset="0"/>
              </a:rPr>
              <a:t>of environmental problems, and in particular with well-publicised issues such </a:t>
            </a:r>
            <a:r>
              <a:rPr lang="en-GB" dirty="0" smtClean="0">
                <a:latin typeface="Arial" panose="020B0604020202020204" pitchFamily="34" charset="0"/>
                <a:cs typeface="Arial" panose="020B0604020202020204" pitchFamily="34" charset="0"/>
              </a:rPr>
              <a:t>as acid </a:t>
            </a:r>
            <a:r>
              <a:rPr lang="en-GB" dirty="0">
                <a:latin typeface="Arial" panose="020B0604020202020204" pitchFamily="34" charset="0"/>
                <a:cs typeface="Arial" panose="020B0604020202020204" pitchFamily="34" charset="0"/>
              </a:rPr>
              <a:t>rain, CFCs and global warming.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World Commission on Environment </a:t>
            </a:r>
            <a:r>
              <a:rPr lang="en-GB" dirty="0" smtClean="0">
                <a:latin typeface="Arial" panose="020B0604020202020204" pitchFamily="34" charset="0"/>
                <a:cs typeface="Arial" panose="020B0604020202020204" pitchFamily="34" charset="0"/>
              </a:rPr>
              <a:t>and Development </a:t>
            </a:r>
            <a:r>
              <a:rPr lang="en-GB" dirty="0">
                <a:latin typeface="Arial" panose="020B0604020202020204" pitchFamily="34" charset="0"/>
                <a:cs typeface="Arial" panose="020B0604020202020204" pitchFamily="34" charset="0"/>
              </a:rPr>
              <a:t>Report (1987), with its establishment of environmental sustainability as a </a:t>
            </a:r>
            <a:r>
              <a:rPr lang="en-GB" dirty="0" smtClean="0">
                <a:latin typeface="Arial" panose="020B0604020202020204" pitchFamily="34" charset="0"/>
                <a:cs typeface="Arial" panose="020B0604020202020204" pitchFamily="34" charset="0"/>
              </a:rPr>
              <a:t>goal for </a:t>
            </a:r>
            <a:r>
              <a:rPr lang="en-GB" dirty="0">
                <a:latin typeface="Arial" panose="020B0604020202020204" pitchFamily="34" charset="0"/>
                <a:cs typeface="Arial" panose="020B0604020202020204" pitchFamily="34" charset="0"/>
              </a:rPr>
              <a:t>international action, gave green issues a significant boost in political and </a:t>
            </a:r>
            <a:r>
              <a:rPr lang="en-GB" dirty="0" smtClean="0">
                <a:latin typeface="Arial" panose="020B0604020202020204" pitchFamily="34" charset="0"/>
                <a:cs typeface="Arial" panose="020B0604020202020204" pitchFamily="34" charset="0"/>
              </a:rPr>
              <a:t>economic arenas</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transportation industry is a major contributor to environmental degradation</a:t>
            </a:r>
          </a:p>
          <a:p>
            <a:pPr algn="just"/>
            <a:r>
              <a:rPr lang="en-GB" dirty="0">
                <a:latin typeface="Arial" panose="020B0604020202020204" pitchFamily="34" charset="0"/>
                <a:cs typeface="Arial" panose="020B0604020202020204" pitchFamily="34" charset="0"/>
              </a:rPr>
              <a:t>through its modes, infrastructures and traffics (Banister and Button 1993; Whitelegg 1993</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developing field of logistics was seen by many as an opportunity for the </a:t>
            </a:r>
            <a:r>
              <a:rPr lang="en-GB" dirty="0" smtClean="0">
                <a:latin typeface="Arial" panose="020B0604020202020204" pitchFamily="34" charset="0"/>
                <a:cs typeface="Arial" panose="020B0604020202020204" pitchFamily="34" charset="0"/>
              </a:rPr>
              <a:t>transportation industry </a:t>
            </a:r>
            <a:r>
              <a:rPr lang="en-GB" dirty="0">
                <a:latin typeface="Arial" panose="020B0604020202020204" pitchFamily="34" charset="0"/>
                <a:cs typeface="Arial" panose="020B0604020202020204" pitchFamily="34" charset="0"/>
              </a:rPr>
              <a:t>to present a more environmentally-friendly face. During the early 1990s there </a:t>
            </a:r>
            <a:r>
              <a:rPr lang="en-GB" dirty="0" smtClean="0">
                <a:latin typeface="Arial" panose="020B0604020202020204" pitchFamily="34" charset="0"/>
                <a:cs typeface="Arial" panose="020B0604020202020204" pitchFamily="34" charset="0"/>
              </a:rPr>
              <a:t>was an </a:t>
            </a:r>
            <a:r>
              <a:rPr lang="en-GB" dirty="0">
                <a:latin typeface="Arial" panose="020B0604020202020204" pitchFamily="34" charset="0"/>
                <a:cs typeface="Arial" panose="020B0604020202020204" pitchFamily="34" charset="0"/>
              </a:rPr>
              <a:t>outpouring of studies, reports and opinion pieces suggesting how the environment </a:t>
            </a:r>
            <a:r>
              <a:rPr lang="en-GB" dirty="0" smtClean="0">
                <a:latin typeface="Arial" panose="020B0604020202020204" pitchFamily="34" charset="0"/>
                <a:cs typeface="Arial" panose="020B0604020202020204" pitchFamily="34" charset="0"/>
              </a:rPr>
              <a:t>could be </a:t>
            </a:r>
            <a:r>
              <a:rPr lang="en-GB" dirty="0">
                <a:latin typeface="Arial" panose="020B0604020202020204" pitchFamily="34" charset="0"/>
                <a:cs typeface="Arial" panose="020B0604020202020204" pitchFamily="34" charset="0"/>
              </a:rPr>
              <a:t>incorporated in the logistics industry (Muller 1991; Murphy et al. 1994; Tanja 1991</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was </a:t>
            </a:r>
            <a:r>
              <a:rPr lang="en-GB" dirty="0">
                <a:latin typeface="Arial" panose="020B0604020202020204" pitchFamily="34" charset="0"/>
                <a:cs typeface="Arial" panose="020B0604020202020204" pitchFamily="34" charset="0"/>
              </a:rPr>
              <a:t>reported that the 1990s would be ‘the decade of the environment’ (Kirkpatrick 1990</a:t>
            </a:r>
            <a:r>
              <a:rPr lang="en-GB" dirty="0" smtClean="0">
                <a:latin typeface="Arial" panose="020B0604020202020204" pitchFamily="34" charset="0"/>
                <a:cs typeface="Arial" panose="020B0604020202020204" pitchFamily="34" charset="0"/>
              </a:rPr>
              <a:t>). As </a:t>
            </a:r>
            <a:r>
              <a:rPr lang="en-GB" dirty="0">
                <a:latin typeface="Arial" panose="020B0604020202020204" pitchFamily="34" charset="0"/>
                <a:cs typeface="Arial" panose="020B0604020202020204" pitchFamily="34" charset="0"/>
              </a:rPr>
              <a:t>we look back on the decade we can observe that interest in the environment by </a:t>
            </a:r>
            <a:r>
              <a:rPr lang="en-GB" dirty="0" smtClean="0">
                <a:latin typeface="Arial" panose="020B0604020202020204" pitchFamily="34" charset="0"/>
                <a:cs typeface="Arial" panose="020B0604020202020204" pitchFamily="34" charset="0"/>
              </a:rPr>
              <a:t>the logistics </a:t>
            </a:r>
            <a:r>
              <a:rPr lang="en-GB" dirty="0">
                <a:latin typeface="Arial" panose="020B0604020202020204" pitchFamily="34" charset="0"/>
                <a:cs typeface="Arial" panose="020B0604020202020204" pitchFamily="34" charset="0"/>
              </a:rPr>
              <a:t>industry manifested itself most clearly in terms of exploiting new </a:t>
            </a:r>
            <a:r>
              <a:rPr lang="en-GB" dirty="0" smtClean="0">
                <a:latin typeface="Arial" panose="020B0604020202020204" pitchFamily="34" charset="0"/>
                <a:cs typeface="Arial" panose="020B0604020202020204" pitchFamily="34" charset="0"/>
              </a:rPr>
              <a:t>market opportunities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69932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3"/>
            <a:ext cx="8640960" cy="6463308"/>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While traditional logistics seeks to organise forward distribution, that is </a:t>
            </a:r>
            <a:r>
              <a:rPr lang="en-GB" dirty="0" smtClean="0">
                <a:latin typeface="Arial" panose="020B0604020202020204" pitchFamily="34" charset="0"/>
                <a:cs typeface="Arial" panose="020B0604020202020204" pitchFamily="34" charset="0"/>
              </a:rPr>
              <a:t>the transport</a:t>
            </a:r>
            <a:r>
              <a:rPr lang="en-GB" dirty="0">
                <a:latin typeface="Arial" panose="020B0604020202020204" pitchFamily="34" charset="0"/>
                <a:cs typeface="Arial" panose="020B0604020202020204" pitchFamily="34" charset="0"/>
              </a:rPr>
              <a:t>, warehousing, packaging and inventory management from the producer to </a:t>
            </a:r>
            <a:r>
              <a:rPr lang="en-GB" dirty="0" smtClean="0">
                <a:latin typeface="Arial" panose="020B0604020202020204" pitchFamily="34" charset="0"/>
                <a:cs typeface="Arial" panose="020B0604020202020204" pitchFamily="34" charset="0"/>
              </a:rPr>
              <a:t>the consumer</a:t>
            </a:r>
            <a:r>
              <a:rPr lang="en-GB" dirty="0">
                <a:latin typeface="Arial" panose="020B0604020202020204" pitchFamily="34" charset="0"/>
                <a:cs typeface="Arial" panose="020B0604020202020204" pitchFamily="34" charset="0"/>
              </a:rPr>
              <a:t>, environmental considerations opened up markets for recycling and disposal, </a:t>
            </a:r>
            <a:r>
              <a:rPr lang="en-GB" dirty="0" smtClean="0">
                <a:latin typeface="Arial" panose="020B0604020202020204" pitchFamily="34" charset="0"/>
                <a:cs typeface="Arial" panose="020B0604020202020204" pitchFamily="34" charset="0"/>
              </a:rPr>
              <a:t>and led </a:t>
            </a:r>
            <a:r>
              <a:rPr lang="en-GB" dirty="0">
                <a:latin typeface="Arial" panose="020B0604020202020204" pitchFamily="34" charset="0"/>
                <a:cs typeface="Arial" panose="020B0604020202020204" pitchFamily="34" charset="0"/>
              </a:rPr>
              <a:t>to an entire new sub-sector: reverse logistics.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reverse distribution involves </a:t>
            </a:r>
            <a:r>
              <a:rPr lang="en-GB" dirty="0" smtClean="0">
                <a:latin typeface="Arial" panose="020B0604020202020204" pitchFamily="34" charset="0"/>
                <a:cs typeface="Arial" panose="020B0604020202020204" pitchFamily="34" charset="0"/>
              </a:rPr>
              <a:t>the transport </a:t>
            </a:r>
            <a:r>
              <a:rPr lang="en-GB" dirty="0">
                <a:latin typeface="Arial" panose="020B0604020202020204" pitchFamily="34" charset="0"/>
                <a:cs typeface="Arial" panose="020B0604020202020204" pitchFamily="34" charset="0"/>
              </a:rPr>
              <a:t>of waste and the movement of used materials. While the term ‘reverse logistics’ </a:t>
            </a:r>
            <a:r>
              <a:rPr lang="en-GB" dirty="0" smtClean="0">
                <a:latin typeface="Arial" panose="020B0604020202020204" pitchFamily="34" charset="0"/>
                <a:cs typeface="Arial" panose="020B0604020202020204" pitchFamily="34" charset="0"/>
              </a:rPr>
              <a:t>is widely </a:t>
            </a:r>
            <a:r>
              <a:rPr lang="en-GB" dirty="0">
                <a:latin typeface="Arial" panose="020B0604020202020204" pitchFamily="34" charset="0"/>
                <a:cs typeface="Arial" panose="020B0604020202020204" pitchFamily="34" charset="0"/>
              </a:rPr>
              <a:t>used, other names have been applied, such as ‘reverse distribution’, ‘</a:t>
            </a:r>
            <a:r>
              <a:rPr lang="en-GB" dirty="0" smtClean="0">
                <a:latin typeface="Arial" panose="020B0604020202020204" pitchFamily="34" charset="0"/>
                <a:cs typeface="Arial" panose="020B0604020202020204" pitchFamily="34" charset="0"/>
              </a:rPr>
              <a:t>reverse-flow logistics</a:t>
            </a:r>
            <a:r>
              <a:rPr lang="en-GB" dirty="0">
                <a:latin typeface="Arial" panose="020B0604020202020204" pitchFamily="34" charset="0"/>
                <a:cs typeface="Arial" panose="020B0604020202020204" pitchFamily="34" charset="0"/>
              </a:rPr>
              <a:t>’, and ‘green logistics’ (Byrne and Deeb 1993</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Inserting logistics into recycling and the disposal of waste materials of all kinds, </a:t>
            </a:r>
            <a:r>
              <a:rPr lang="en-GB" dirty="0" smtClean="0">
                <a:latin typeface="Arial" panose="020B0604020202020204" pitchFamily="34" charset="0"/>
                <a:cs typeface="Arial" panose="020B0604020202020204" pitchFamily="34" charset="0"/>
              </a:rPr>
              <a:t>including toxic </a:t>
            </a:r>
            <a:r>
              <a:rPr lang="en-GB" dirty="0">
                <a:latin typeface="Arial" panose="020B0604020202020204" pitchFamily="34" charset="0"/>
                <a:cs typeface="Arial" panose="020B0604020202020204" pitchFamily="34" charset="0"/>
              </a:rPr>
              <a:t>and hazardous goods, has become a major new market. There are several variants.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An important </a:t>
            </a:r>
            <a:r>
              <a:rPr lang="en-GB" dirty="0">
                <a:latin typeface="Arial" panose="020B0604020202020204" pitchFamily="34" charset="0"/>
                <a:cs typeface="Arial" panose="020B0604020202020204" pitchFamily="34" charset="0"/>
              </a:rPr>
              <a:t>segment is customer-driven, where domestic waste is set aside by </a:t>
            </a:r>
            <a:r>
              <a:rPr lang="en-GB" dirty="0" smtClean="0">
                <a:latin typeface="Arial" panose="020B0604020202020204" pitchFamily="34" charset="0"/>
                <a:cs typeface="Arial" panose="020B0604020202020204" pitchFamily="34" charset="0"/>
              </a:rPr>
              <a:t>home-dwellers for </a:t>
            </a:r>
            <a:r>
              <a:rPr lang="en-GB" dirty="0">
                <a:latin typeface="Arial" panose="020B0604020202020204" pitchFamily="34" charset="0"/>
                <a:cs typeface="Arial" panose="020B0604020202020204" pitchFamily="34" charset="0"/>
              </a:rPr>
              <a:t>recycling. This has achieved wide popularity in many communities, notably because </a:t>
            </a:r>
            <a:r>
              <a:rPr lang="en-GB" dirty="0" smtClean="0">
                <a:latin typeface="Arial" panose="020B0604020202020204" pitchFamily="34" charset="0"/>
                <a:cs typeface="Arial" panose="020B0604020202020204" pitchFamily="34" charset="0"/>
              </a:rPr>
              <a:t>the public </a:t>
            </a:r>
            <a:r>
              <a:rPr lang="en-GB" dirty="0">
                <a:latin typeface="Arial" panose="020B0604020202020204" pitchFamily="34" charset="0"/>
                <a:cs typeface="Arial" panose="020B0604020202020204" pitchFamily="34" charset="0"/>
              </a:rPr>
              <a:t>became involved in the process.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 </a:t>
            </a:r>
            <a:r>
              <a:rPr lang="en-GB" dirty="0">
                <a:latin typeface="Arial" panose="020B0604020202020204" pitchFamily="34" charset="0"/>
                <a:cs typeface="Arial" panose="020B0604020202020204" pitchFamily="34" charset="0"/>
              </a:rPr>
              <a:t>second type is where non-recyclable </a:t>
            </a:r>
            <a:r>
              <a:rPr lang="en-GB" dirty="0" smtClean="0">
                <a:latin typeface="Arial" panose="020B0604020202020204" pitchFamily="34" charset="0"/>
                <a:cs typeface="Arial" panose="020B0604020202020204" pitchFamily="34" charset="0"/>
              </a:rPr>
              <a:t>waste, including </a:t>
            </a:r>
            <a:r>
              <a:rPr lang="en-GB" dirty="0">
                <a:latin typeface="Arial" panose="020B0604020202020204" pitchFamily="34" charset="0"/>
                <a:cs typeface="Arial" panose="020B0604020202020204" pitchFamily="34" charset="0"/>
              </a:rPr>
              <a:t>hazardous materials, is transported for disposal to designated sites.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land </a:t>
            </a:r>
            <a:r>
              <a:rPr lang="en-GB" dirty="0" smtClean="0">
                <a:latin typeface="Arial" panose="020B0604020202020204" pitchFamily="34" charset="0"/>
                <a:cs typeface="Arial" panose="020B0604020202020204" pitchFamily="34" charset="0"/>
              </a:rPr>
              <a:t>fills close </a:t>
            </a:r>
            <a:r>
              <a:rPr lang="en-GB" dirty="0">
                <a:latin typeface="Arial" panose="020B0604020202020204" pitchFamily="34" charset="0"/>
                <a:cs typeface="Arial" panose="020B0604020202020204" pitchFamily="34" charset="0"/>
              </a:rPr>
              <a:t>to urban areas become scarce, waste has to be transported greater distances to </a:t>
            </a:r>
            <a:r>
              <a:rPr lang="en-GB" dirty="0" smtClean="0">
                <a:latin typeface="Arial" panose="020B0604020202020204" pitchFamily="34" charset="0"/>
                <a:cs typeface="Arial" panose="020B0604020202020204" pitchFamily="34" charset="0"/>
              </a:rPr>
              <a:t>disposal centres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259772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908721"/>
            <a:ext cx="8208912" cy="3139321"/>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A different approach is where reverse distribution is a continuous embedded process in which the organisation (manufacturer or distributor) takes responsibility for the </a:t>
            </a:r>
            <a:r>
              <a:rPr lang="en-GB" dirty="0" smtClean="0">
                <a:latin typeface="Arial" panose="020B0604020202020204" pitchFamily="34" charset="0"/>
                <a:cs typeface="Arial" panose="020B0604020202020204" pitchFamily="34" charset="0"/>
              </a:rPr>
              <a:t>delivery of </a:t>
            </a:r>
            <a:r>
              <a:rPr lang="en-GB" dirty="0">
                <a:latin typeface="Arial" panose="020B0604020202020204" pitchFamily="34" charset="0"/>
                <a:cs typeface="Arial" panose="020B0604020202020204" pitchFamily="34" charset="0"/>
              </a:rPr>
              <a:t>new products as well as their take-back.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would mean environmental considerations through the whole life-cycle of a product (production, distribution, consumption and disposal).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example, BMW is designing a vehicle whose parts will be entirely recyclable (Giuntini and Andel 1995</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66853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251520" y="1064953"/>
            <a:ext cx="7704856" cy="2769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6654" tIns="0" rIns="66654" bIns="0" numCol="1" anchor="ctr" anchorCtr="0" compatLnSpc="1">
            <a:prstTxWarp prst="textNoShape">
              <a:avLst/>
            </a:prstTxWarp>
            <a:spAutoFit/>
          </a:bodyPr>
          <a:lstStyle>
            <a:lvl1pPr fontAlgn="base">
              <a:spcBef>
                <a:spcPct val="0"/>
              </a:spcBef>
              <a:spcAft>
                <a:spcPct val="0"/>
              </a:spcAft>
              <a:defRPr>
                <a:solidFill>
                  <a:schemeClr val="tx1"/>
                </a:solidFill>
                <a:latin typeface="Arial" pitchFamily="34" charset="0"/>
                <a:cs typeface="Arial" pitchFamily="34" charset="0"/>
              </a:defRPr>
            </a:lvl1pPr>
            <a:lvl2pPr fontAlgn="base">
              <a:spcBef>
                <a:spcPct val="0"/>
              </a:spcBef>
              <a:spcAft>
                <a:spcPct val="0"/>
              </a:spcAft>
              <a:defRPr>
                <a:solidFill>
                  <a:schemeClr val="tx1"/>
                </a:solidFill>
                <a:latin typeface="Arial" pitchFamily="34" charset="0"/>
                <a:cs typeface="Arial" pitchFamily="34" charset="0"/>
              </a:defRPr>
            </a:lvl2pPr>
            <a:lvl3pPr fontAlgn="base">
              <a:spcBef>
                <a:spcPct val="0"/>
              </a:spcBef>
              <a:spcAft>
                <a:spcPct val="0"/>
              </a:spcAft>
              <a:defRPr>
                <a:solidFill>
                  <a:schemeClr val="tx1"/>
                </a:solidFill>
                <a:latin typeface="Arial" pitchFamily="34" charset="0"/>
                <a:cs typeface="Arial" pitchFamily="34" charset="0"/>
              </a:defRPr>
            </a:lvl3pPr>
            <a:lvl4pPr fontAlgn="base">
              <a:spcBef>
                <a:spcPct val="0"/>
              </a:spcBef>
              <a:spcAft>
                <a:spcPct val="0"/>
              </a:spcAft>
              <a:defRPr>
                <a:solidFill>
                  <a:schemeClr val="tx1"/>
                </a:solidFill>
                <a:latin typeface="Arial" pitchFamily="34" charset="0"/>
                <a:cs typeface="Arial" pitchFamily="34" charset="0"/>
              </a:defRPr>
            </a:lvl4pPr>
            <a:lvl5pPr fontAlgn="base">
              <a:spcBef>
                <a:spcPct val="0"/>
              </a:spcBef>
              <a:spcAft>
                <a:spcPct val="0"/>
              </a:spcAft>
              <a:defRPr>
                <a:solidFill>
                  <a:schemeClr val="tx1"/>
                </a:solidFill>
                <a:latin typeface="Arial" pitchFamily="34" charset="0"/>
                <a:cs typeface="Arial" pitchFamily="34" charset="0"/>
              </a:defRPr>
            </a:lvl5pPr>
            <a:lvl6pPr fontAlgn="base">
              <a:spcBef>
                <a:spcPct val="0"/>
              </a:spcBef>
              <a:spcAft>
                <a:spcPct val="0"/>
              </a:spcAft>
              <a:defRPr>
                <a:solidFill>
                  <a:schemeClr val="tx1"/>
                </a:solidFill>
                <a:latin typeface="Arial" pitchFamily="34" charset="0"/>
                <a:cs typeface="Arial" pitchFamily="34" charset="0"/>
              </a:defRPr>
            </a:lvl6pPr>
            <a:lvl7pPr fontAlgn="base">
              <a:spcBef>
                <a:spcPct val="0"/>
              </a:spcBef>
              <a:spcAft>
                <a:spcPct val="0"/>
              </a:spcAft>
              <a:defRPr>
                <a:solidFill>
                  <a:schemeClr val="tx1"/>
                </a:solidFill>
                <a:latin typeface="Arial" pitchFamily="34" charset="0"/>
                <a:cs typeface="Arial" pitchFamily="34" charset="0"/>
              </a:defRPr>
            </a:lvl7pPr>
            <a:lvl8pPr fontAlgn="base">
              <a:spcBef>
                <a:spcPct val="0"/>
              </a:spcBef>
              <a:spcAft>
                <a:spcPct val="0"/>
              </a:spcAft>
              <a:defRPr>
                <a:solidFill>
                  <a:schemeClr val="tx1"/>
                </a:solidFill>
                <a:latin typeface="Arial" pitchFamily="34" charset="0"/>
                <a:cs typeface="Arial" pitchFamily="34" charset="0"/>
              </a:defRPr>
            </a:lvl8pPr>
            <a:lvl9pPr fontAlgn="base">
              <a:spcBef>
                <a:spcPct val="0"/>
              </a:spcBef>
              <a:spcAft>
                <a:spcPct val="0"/>
              </a:spcAft>
              <a:defRPr>
                <a:solidFill>
                  <a:schemeClr val="tx1"/>
                </a:solidFill>
                <a:latin typeface="Arial" pitchFamily="34" charset="0"/>
                <a:cs typeface="Arial" pitchFamily="34" charset="0"/>
              </a:defRPr>
            </a:lvl9p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1" i="0" u="none" strike="noStrike" cap="none" normalizeH="0" baseline="0" dirty="0" smtClean="0">
                <a:ln>
                  <a:noFill/>
                </a:ln>
                <a:solidFill>
                  <a:schemeClr val="tx1"/>
                </a:solidFill>
                <a:effectLst/>
                <a:latin typeface="Arial" pitchFamily="34" charset="0"/>
                <a:cs typeface="Arial" pitchFamily="34" charset="0"/>
              </a:rPr>
              <a:t>Green logistics</a:t>
            </a:r>
            <a:r>
              <a:rPr kumimoji="0" lang="en-US" altLang="en-US" b="0" i="0" u="none" strike="noStrike" cap="none" normalizeH="0" baseline="0" dirty="0" smtClean="0">
                <a:ln>
                  <a:noFill/>
                </a:ln>
                <a:solidFill>
                  <a:schemeClr val="tx1"/>
                </a:solidFill>
                <a:effectLst/>
                <a:latin typeface="Arial" pitchFamily="34" charset="0"/>
                <a:cs typeface="Arial" pitchFamily="34" charset="0"/>
              </a:rPr>
              <a:t> is quickly gaining importance throughout </a:t>
            </a:r>
            <a:r>
              <a:rPr kumimoji="0" lang="en-US" altLang="en-US" b="1" i="0" u="none" strike="noStrike" cap="none" normalizeH="0" baseline="0" dirty="0" smtClean="0">
                <a:ln>
                  <a:noFill/>
                </a:ln>
                <a:solidFill>
                  <a:schemeClr val="tx1"/>
                </a:solidFill>
                <a:effectLst/>
                <a:latin typeface="Arial" pitchFamily="34" charset="0"/>
                <a:cs typeface="Arial" pitchFamily="34" charset="0"/>
              </a:rPr>
              <a:t>logistics</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and supply chain management. </a:t>
            </a:r>
          </a:p>
          <a:p>
            <a:pPr marL="0" marR="0" lvl="0" indent="0" algn="just" defTabSz="914400" rtl="0" eaLnBrk="1" fontAlgn="base" latinLnBrk="0" hangingPunct="1">
              <a:lnSpc>
                <a:spcPct val="100000"/>
              </a:lnSpc>
              <a:spcBef>
                <a:spcPct val="0"/>
              </a:spcBef>
              <a:spcAft>
                <a:spcPct val="0"/>
              </a:spcAft>
              <a:buClrTx/>
              <a:buSzTx/>
              <a:buFontTx/>
              <a:buNone/>
              <a:tabLst/>
            </a:pPr>
            <a:endParaRPr lang="en-US" altLang="en-US" dirty="0"/>
          </a:p>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Donors and host nations are becoming more aware of "</a:t>
            </a:r>
            <a:r>
              <a:rPr kumimoji="0" lang="en-US" altLang="en-US" b="1" i="0" u="none" strike="noStrike" cap="none" normalizeH="0" baseline="0" dirty="0" smtClean="0">
                <a:ln>
                  <a:noFill/>
                </a:ln>
                <a:solidFill>
                  <a:schemeClr val="tx1"/>
                </a:solidFill>
                <a:effectLst/>
                <a:latin typeface="Arial" pitchFamily="34" charset="0"/>
                <a:cs typeface="Arial" pitchFamily="34" charset="0"/>
              </a:rPr>
              <a:t>green</a:t>
            </a:r>
            <a:r>
              <a:rPr kumimoji="0" lang="en-US" altLang="en-US" b="0" i="0" u="none" strike="noStrike" cap="none" normalizeH="0" baseline="0" dirty="0" smtClean="0">
                <a:ln>
                  <a:noFill/>
                </a:ln>
                <a:solidFill>
                  <a:schemeClr val="tx1"/>
                </a:solidFill>
                <a:effectLst/>
                <a:latin typeface="Arial" pitchFamily="34" charset="0"/>
                <a:cs typeface="Arial" pitchFamily="34" charset="0"/>
              </a:rPr>
              <a:t>" issues. Simultaneously, international "</a:t>
            </a:r>
            <a:r>
              <a:rPr kumimoji="0" lang="en-US" altLang="en-US" b="1" i="0" u="none" strike="noStrike" cap="none" normalizeH="0" baseline="0" dirty="0" smtClean="0">
                <a:ln>
                  <a:noFill/>
                </a:ln>
                <a:solidFill>
                  <a:schemeClr val="tx1"/>
                </a:solidFill>
                <a:effectLst/>
                <a:latin typeface="Arial" pitchFamily="34" charset="0"/>
                <a:cs typeface="Arial" pitchFamily="34" charset="0"/>
              </a:rPr>
              <a:t>green</a:t>
            </a:r>
            <a:r>
              <a:rPr kumimoji="0" lang="en-US" altLang="en-US" b="0" i="0" u="none" strike="noStrike" cap="none" normalizeH="0" baseline="0" dirty="0" smtClean="0">
                <a:ln>
                  <a:noFill/>
                </a:ln>
                <a:solidFill>
                  <a:schemeClr val="tx1"/>
                </a:solidFill>
                <a:effectLst/>
                <a:latin typeface="Arial" pitchFamily="34" charset="0"/>
                <a:cs typeface="Arial" pitchFamily="34" charset="0"/>
              </a:rPr>
              <a:t>" legislation is being introduced and applied world-wide to all aspects of business including humanitarian supply chains.10 Aug 2015</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hlinkClick r:id="rId2"/>
              </a:rPr>
              <a:t>Green Logistics - Logistics Operational Guide (LOG) - Digital Logistics ...</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t>
            </a:r>
            <a:endParaRPr kumimoji="0" lang="en-US" altLang="en-US" b="0" i="0" u="none" strike="noStrike" cap="none" normalizeH="0" baseline="0" dirty="0" smtClean="0">
              <a:ln>
                <a:noFill/>
              </a:ln>
              <a:solidFill>
                <a:srgbClr val="000000"/>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rgbClr val="000000"/>
              </a:solidFill>
              <a:effectLst/>
              <a:latin typeface="Arial" pitchFamily="34" charset="0"/>
              <a:cs typeface="Arial" pitchFamily="34" charset="0"/>
            </a:endParaRPr>
          </a:p>
        </p:txBody>
      </p:sp>
      <p:sp>
        <p:nvSpPr>
          <p:cNvPr id="3" name="AutoShape 2" descr="symres:sb_safeannotation.png"/>
          <p:cNvSpPr>
            <a:spLocks noChangeAspect="1" noChangeArrowheads="1"/>
          </p:cNvSpPr>
          <p:nvPr/>
        </p:nvSpPr>
        <p:spPr bwMode="auto">
          <a:xfrm>
            <a:off x="3768725" y="13811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1852958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8640"/>
            <a:ext cx="8568952"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23528" y="6453336"/>
            <a:ext cx="8820472" cy="369332"/>
          </a:xfrm>
          <a:prstGeom prst="rect">
            <a:avLst/>
          </a:prstGeom>
          <a:noFill/>
        </p:spPr>
        <p:txBody>
          <a:bodyPr wrap="square" rtlCol="0">
            <a:spAutoFit/>
          </a:bodyPr>
          <a:lstStyle/>
          <a:p>
            <a:r>
              <a:rPr lang="en-GB" dirty="0">
                <a:hlinkClick r:id="rId3"/>
              </a:rPr>
              <a:t>https://</a:t>
            </a:r>
            <a:r>
              <a:rPr lang="en-GB" dirty="0" smtClean="0">
                <a:hlinkClick r:id="rId3"/>
              </a:rPr>
              <a:t>www.google.co.uk/imgres</a:t>
            </a:r>
            <a:r>
              <a:rPr lang="en-GB" dirty="0" smtClean="0"/>
              <a:t>? </a:t>
            </a:r>
            <a:endParaRPr lang="en-GB" dirty="0"/>
          </a:p>
        </p:txBody>
      </p:sp>
    </p:spTree>
    <p:extLst>
      <p:ext uri="{BB962C8B-B14F-4D97-AF65-F5344CB8AC3E}">
        <p14:creationId xmlns:p14="http://schemas.microsoft.com/office/powerpoint/2010/main" val="13027050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9"/>
            <a:ext cx="8712968" cy="6647974"/>
          </a:xfrm>
          <a:prstGeom prst="rect">
            <a:avLst/>
          </a:prstGeom>
        </p:spPr>
        <p:txBody>
          <a:bodyPr wrap="square">
            <a:spAutoFit/>
          </a:bodyPr>
          <a:lstStyle/>
          <a:p>
            <a:pPr algn="just"/>
            <a:r>
              <a:rPr lang="en-GB" sz="2400" b="1" u="sng" dirty="0">
                <a:latin typeface="Arial" panose="020B0604020202020204" pitchFamily="34" charset="0"/>
                <a:cs typeface="Arial" panose="020B0604020202020204" pitchFamily="34" charset="0"/>
              </a:rPr>
              <a:t>What benefits can your business gain from getting into ‘green logistics</a:t>
            </a:r>
            <a:r>
              <a:rPr lang="en-GB" sz="2400" b="1" u="sng" dirty="0" smtClean="0">
                <a:latin typeface="Arial" panose="020B0604020202020204" pitchFamily="34" charset="0"/>
                <a:cs typeface="Arial" panose="020B0604020202020204" pitchFamily="34" charset="0"/>
              </a:rPr>
              <a:t>’</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Reduction in CO2 emissions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Unlocking significant cost savings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Heightened supply chain optimisation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Boosted business </a:t>
            </a:r>
            <a:r>
              <a:rPr lang="en-GB" dirty="0" smtClean="0">
                <a:latin typeface="Arial" panose="020B0604020202020204" pitchFamily="34" charset="0"/>
                <a:cs typeface="Arial" panose="020B0604020202020204" pitchFamily="34" charset="0"/>
              </a:rPr>
              <a:t>performance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Forward thinking is thinking </a:t>
            </a:r>
            <a:r>
              <a:rPr lang="en-GB" dirty="0" smtClean="0">
                <a:latin typeface="Arial" panose="020B0604020202020204" pitchFamily="34" charset="0"/>
                <a:cs typeface="Arial" panose="020B0604020202020204" pitchFamily="34" charset="0"/>
              </a:rPr>
              <a:t>green</a:t>
            </a:r>
          </a:p>
          <a:p>
            <a:pPr algn="just"/>
            <a:endParaRPr lang="en-GB" dirty="0">
              <a:latin typeface="Arial" panose="020B0604020202020204" pitchFamily="34" charset="0"/>
              <a:cs typeface="Arial" panose="020B0604020202020204" pitchFamily="34" charset="0"/>
            </a:endParaRPr>
          </a:p>
          <a:p>
            <a:pPr algn="just"/>
            <a:r>
              <a:rPr lang="en-GB" sz="2400" b="1" u="sng" dirty="0">
                <a:latin typeface="Arial" panose="020B0604020202020204" pitchFamily="34" charset="0"/>
                <a:cs typeface="Arial" panose="020B0604020202020204" pitchFamily="34" charset="0"/>
              </a:rPr>
              <a:t>By following a three-step process, we move supply chains to ‘greener pastures’. This involves</a:t>
            </a:r>
            <a:r>
              <a:rPr lang="en-GB" u="sng"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•Becoming </a:t>
            </a:r>
            <a:r>
              <a:rPr lang="en-GB" dirty="0" smtClean="0">
                <a:latin typeface="Arial" panose="020B0604020202020204" pitchFamily="34" charset="0"/>
                <a:cs typeface="Arial" panose="020B0604020202020204" pitchFamily="34" charset="0"/>
              </a:rPr>
              <a:t>educated</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•Measuring the company’s carbon footprint and identifying change </a:t>
            </a:r>
            <a:r>
              <a:rPr lang="en-GB" dirty="0" smtClean="0">
                <a:latin typeface="Arial" panose="020B0604020202020204" pitchFamily="34" charset="0"/>
                <a:cs typeface="Arial" panose="020B0604020202020204" pitchFamily="34" charset="0"/>
              </a:rPr>
              <a:t>levers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•Embarking on business case supported initiatives</a:t>
            </a:r>
          </a:p>
          <a:p>
            <a:pPr algn="just"/>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78061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7848872" cy="3970318"/>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Green logistics</a:t>
            </a:r>
            <a:r>
              <a:rPr lang="en-GB" dirty="0">
                <a:latin typeface="Arial" panose="020B0604020202020204" pitchFamily="34" charset="0"/>
                <a:cs typeface="Arial" panose="020B0604020202020204" pitchFamily="34" charset="0"/>
              </a:rPr>
              <a:t> describes all attempts to measure and minimize the </a:t>
            </a:r>
            <a:r>
              <a:rPr lang="en-GB" dirty="0">
                <a:latin typeface="Arial" panose="020B0604020202020204" pitchFamily="34" charset="0"/>
                <a:cs typeface="Arial" panose="020B0604020202020204" pitchFamily="34" charset="0"/>
                <a:hlinkClick r:id="rId2" tooltip="Environmental impact"/>
              </a:rPr>
              <a:t>ecological impact</a:t>
            </a:r>
            <a:r>
              <a:rPr lang="en-GB" dirty="0">
                <a:latin typeface="Arial" panose="020B0604020202020204" pitchFamily="34" charset="0"/>
                <a:cs typeface="Arial" panose="020B0604020202020204" pitchFamily="34" charset="0"/>
              </a:rPr>
              <a:t> of </a:t>
            </a:r>
            <a:r>
              <a:rPr lang="en-GB" dirty="0">
                <a:latin typeface="Arial" panose="020B0604020202020204" pitchFamily="34" charset="0"/>
                <a:cs typeface="Arial" panose="020B0604020202020204" pitchFamily="34" charset="0"/>
                <a:hlinkClick r:id="rId3" tooltip="Logistics"/>
              </a:rPr>
              <a:t>logistics</a:t>
            </a:r>
            <a:r>
              <a:rPr lang="en-GB" dirty="0">
                <a:latin typeface="Arial" panose="020B0604020202020204" pitchFamily="34" charset="0"/>
                <a:cs typeface="Arial" panose="020B0604020202020204" pitchFamily="34" charset="0"/>
              </a:rPr>
              <a:t> activities.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includes all activities of the forward and reverse flows of products, information and services between the point of origin and the point of consumption.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is the aim to create a sustainable company value using a balance of </a:t>
            </a:r>
            <a:r>
              <a:rPr lang="en-GB" dirty="0">
                <a:latin typeface="Arial" panose="020B0604020202020204" pitchFamily="34" charset="0"/>
                <a:cs typeface="Arial" panose="020B0604020202020204" pitchFamily="34" charset="0"/>
                <a:hlinkClick r:id="rId4" tooltip="Eco-efficiency"/>
              </a:rPr>
              <a:t>economic and environmental efficiency</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Green </a:t>
            </a:r>
            <a:r>
              <a:rPr lang="en-GB" dirty="0">
                <a:latin typeface="Arial" panose="020B0604020202020204" pitchFamily="34" charset="0"/>
                <a:cs typeface="Arial" panose="020B0604020202020204" pitchFamily="34" charset="0"/>
              </a:rPr>
              <a:t>logistics have its origin in the mid 1980s and was a concept to </a:t>
            </a:r>
            <a:r>
              <a:rPr lang="en-GB" dirty="0" smtClean="0">
                <a:latin typeface="Arial" panose="020B0604020202020204" pitchFamily="34" charset="0"/>
                <a:cs typeface="Arial" panose="020B0604020202020204" pitchFamily="34" charset="0"/>
              </a:rPr>
              <a:t>characterise </a:t>
            </a:r>
            <a:r>
              <a:rPr lang="en-GB" dirty="0">
                <a:latin typeface="Arial" panose="020B0604020202020204" pitchFamily="34" charset="0"/>
                <a:cs typeface="Arial" panose="020B0604020202020204" pitchFamily="34" charset="0"/>
              </a:rPr>
              <a:t>logistics systems and approaches that use advanced technology and equipment to minimize environmental damage during operations</a:t>
            </a:r>
          </a:p>
        </p:txBody>
      </p:sp>
    </p:spTree>
    <p:extLst>
      <p:ext uri="{BB962C8B-B14F-4D97-AF65-F5344CB8AC3E}">
        <p14:creationId xmlns:p14="http://schemas.microsoft.com/office/powerpoint/2010/main" val="31046418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0" y="220430"/>
            <a:ext cx="9036496"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altLang="en-US" sz="2400" b="1" i="0" u="none" strike="noStrike" cap="none" normalizeH="0" baseline="0" dirty="0" smtClean="0">
                <a:ln>
                  <a:noFill/>
                </a:ln>
                <a:solidFill>
                  <a:schemeClr val="tx1"/>
                </a:solidFill>
                <a:effectLst/>
                <a:latin typeface="Arial" pitchFamily="34" charset="0"/>
                <a:cs typeface="Arial" pitchFamily="34" charset="0"/>
              </a:rPr>
              <a:t>Demand for action</a:t>
            </a:r>
            <a:endParaRPr kumimoji="0" lang="en-US" altLang="en-US" sz="24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Three main sections of green logistics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Organization's have to face changing circumstances for several years. In addition to increasing diversity and dynamics, environmental issues become more important. </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dirty="0">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Social, political and economic demands for sustainable development force organizations to reduce the effect on the environment of their </a:t>
            </a:r>
            <a:r>
              <a:rPr kumimoji="0" lang="en-US" altLang="en-US" b="0" i="0" u="none" strike="noStrike" cap="none" normalizeH="0" baseline="0" dirty="0" smtClean="0">
                <a:ln>
                  <a:noFill/>
                </a:ln>
                <a:solidFill>
                  <a:schemeClr val="tx1"/>
                </a:solidFill>
                <a:effectLst/>
                <a:latin typeface="Arial" pitchFamily="34" charset="0"/>
                <a:cs typeface="Arial" pitchFamily="34" charset="0"/>
                <a:hlinkClick r:id="rId3" tooltip="Supply chain"/>
              </a:rPr>
              <a:t>supply chains</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and to develop sustainable transport and supply chain strategies.</a:t>
            </a:r>
            <a:endParaRPr kumimoji="0" lang="en-US" altLang="en-US" b="0" i="0" u="none" strike="noStrike" cap="none" normalizeH="0" baseline="3000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There are strong interactions between logistics, environment and natural resources. In addition, the approach of logistics is interdisciplinary, </a:t>
            </a:r>
            <a:r>
              <a:rPr kumimoji="0" lang="en-US" altLang="en-US" b="0" i="0" u="none" strike="noStrike" cap="none" normalizeH="0" baseline="0" dirty="0" smtClean="0">
                <a:ln>
                  <a:noFill/>
                </a:ln>
                <a:solidFill>
                  <a:schemeClr val="tx1"/>
                </a:solidFill>
                <a:effectLst/>
                <a:latin typeface="Arial" pitchFamily="34" charset="0"/>
                <a:cs typeface="Arial" pitchFamily="34" charset="0"/>
                <a:hlinkClick r:id="rId4" tooltip="Holistic"/>
              </a:rPr>
              <a:t>holistic</a:t>
            </a:r>
            <a:r>
              <a:rPr kumimoji="0" lang="en-US" altLang="en-US" b="0" i="0" u="none" strike="noStrike" cap="none" normalizeH="0" baseline="0" dirty="0" smtClean="0">
                <a:ln>
                  <a:noFill/>
                </a:ln>
                <a:solidFill>
                  <a:schemeClr val="tx1"/>
                </a:solidFill>
                <a:effectLst/>
                <a:latin typeface="Arial" pitchFamily="34" charset="0"/>
                <a:cs typeface="Arial" pitchFamily="34" charset="0"/>
              </a:rPr>
              <a:t> and cross-company</a:t>
            </a:r>
          </a:p>
          <a:p>
            <a:pPr marL="0" marR="0" lvl="0" indent="0" algn="just" defTabSz="914400" rtl="0" eaLnBrk="0" fontAlgn="base" latinLnBrk="0" hangingPunct="0">
              <a:lnSpc>
                <a:spcPct val="100000"/>
              </a:lnSpc>
              <a:spcBef>
                <a:spcPct val="0"/>
              </a:spcBef>
              <a:spcAft>
                <a:spcPct val="0"/>
              </a:spcAft>
              <a:buClrTx/>
              <a:buSzTx/>
              <a:buFontTx/>
              <a:buNone/>
              <a:tabLst/>
            </a:pPr>
            <a:endParaRPr lang="en-US" altLang="en-US" dirty="0">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Arial" pitchFamily="34" charset="0"/>
                <a:cs typeface="Arial" pitchFamily="34" charset="0"/>
              </a:rPr>
              <a:t>Realising environmental objectives can be done in </a:t>
            </a:r>
            <a:r>
              <a:rPr kumimoji="0" lang="en-US" altLang="en-US" b="0" i="0" u="none" strike="noStrike" cap="none" normalizeH="0" baseline="0" dirty="0" smtClean="0">
                <a:ln>
                  <a:noFill/>
                </a:ln>
                <a:solidFill>
                  <a:schemeClr val="tx1"/>
                </a:solidFill>
                <a:effectLst/>
                <a:latin typeface="Arial" pitchFamily="34" charset="0"/>
                <a:cs typeface="Arial" pitchFamily="34" charset="0"/>
                <a:hlinkClick r:id="rId5" tooltip="Synergy"/>
              </a:rPr>
              <a:t>synergy</a:t>
            </a:r>
            <a:r>
              <a:rPr kumimoji="0" lang="en-US" altLang="en-US" b="0" i="0" u="none" strike="noStrike" cap="none" normalizeH="0" baseline="0" dirty="0" smtClean="0">
                <a:ln>
                  <a:noFill/>
                </a:ln>
                <a:solidFill>
                  <a:schemeClr val="tx1"/>
                </a:solidFill>
                <a:effectLst/>
                <a:latin typeface="Arial" pitchFamily="34" charset="0"/>
                <a:cs typeface="Arial" pitchFamily="34" charset="0"/>
              </a:rPr>
              <a:t> with other strategic and financial goals. This is the basis of the great potential of this new logistics problem and challenge.</a:t>
            </a:r>
          </a:p>
        </p:txBody>
      </p:sp>
      <p:pic>
        <p:nvPicPr>
          <p:cNvPr id="10242" name="Picture 2" descr="https://upload.wikimedia.org/wikipedia/commons/thumb/8/8d/Green_Logistics.png/300px-Green_Logistics.png">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32071" y="4646452"/>
            <a:ext cx="1951866" cy="20229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05400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260648"/>
            <a:ext cx="8928992" cy="5816977"/>
          </a:xfrm>
          <a:prstGeom prst="rect">
            <a:avLst/>
          </a:prstGeom>
        </p:spPr>
        <p:txBody>
          <a:bodyPr wrap="square">
            <a:spAutoFit/>
          </a:bodyPr>
          <a:lstStyle/>
          <a:p>
            <a:r>
              <a:rPr lang="en-GB" sz="2400" b="1" dirty="0">
                <a:latin typeface="Arial" panose="020B0604020202020204" pitchFamily="34" charset="0"/>
                <a:cs typeface="Arial" panose="020B0604020202020204" pitchFamily="34" charset="0"/>
              </a:rPr>
              <a:t>Ecological </a:t>
            </a:r>
            <a:r>
              <a:rPr lang="en-GB" sz="2400" b="1" dirty="0" smtClean="0">
                <a:latin typeface="Arial" panose="020B0604020202020204" pitchFamily="34" charset="0"/>
                <a:cs typeface="Arial" panose="020B0604020202020204" pitchFamily="34" charset="0"/>
              </a:rPr>
              <a:t>concern</a:t>
            </a:r>
          </a:p>
          <a:p>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"ecological concern" in logistics determines how far the logistics or the supply chain of a company is faced with the issue of </a:t>
            </a:r>
            <a:r>
              <a:rPr lang="en-GB" dirty="0">
                <a:latin typeface="Arial" panose="020B0604020202020204" pitchFamily="34" charset="0"/>
                <a:cs typeface="Arial" panose="020B0604020202020204" pitchFamily="34" charset="0"/>
                <a:hlinkClick r:id="rId2" tooltip="Environmental protection"/>
              </a:rPr>
              <a:t>environmental protection</a:t>
            </a:r>
            <a:r>
              <a:rPr lang="en-GB" dirty="0">
                <a:latin typeface="Arial" panose="020B0604020202020204" pitchFamily="34" charset="0"/>
                <a:cs typeface="Arial" panose="020B0604020202020204" pitchFamily="34" charset="0"/>
              </a:rPr>
              <a:t> and </a:t>
            </a:r>
            <a:r>
              <a:rPr lang="en-GB" dirty="0">
                <a:latin typeface="Arial" panose="020B0604020202020204" pitchFamily="34" charset="0"/>
                <a:cs typeface="Arial" panose="020B0604020202020204" pitchFamily="34" charset="0"/>
                <a:hlinkClick r:id="rId3" tooltip="Resource conservation (page does not exist)"/>
              </a:rPr>
              <a:t>resource conservation</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Basically</a:t>
            </a:r>
            <a:r>
              <a:rPr lang="en-GB" dirty="0">
                <a:latin typeface="Arial" panose="020B0604020202020204" pitchFamily="34" charset="0"/>
                <a:cs typeface="Arial" panose="020B0604020202020204" pitchFamily="34" charset="0"/>
              </a:rPr>
              <a:t>, a supply chain is affected of various influencing factors in this context. The main influencing factors are the stakeholders of the organization and the rising </a:t>
            </a:r>
            <a:r>
              <a:rPr lang="en-GB" dirty="0">
                <a:latin typeface="Arial" panose="020B0604020202020204" pitchFamily="34" charset="0"/>
                <a:cs typeface="Arial" panose="020B0604020202020204" pitchFamily="34" charset="0"/>
                <a:hlinkClick r:id="rId4" tooltip="Energy economics"/>
              </a:rPr>
              <a:t>costs of energy</a:t>
            </a:r>
            <a:r>
              <a:rPr lang="en-GB" dirty="0">
                <a:latin typeface="Arial" panose="020B0604020202020204" pitchFamily="34" charset="0"/>
                <a:cs typeface="Arial" panose="020B0604020202020204" pitchFamily="34" charset="0"/>
              </a:rPr>
              <a:t> and commodity</a:t>
            </a:r>
            <a:r>
              <a:rPr lang="en-GB" dirty="0" smtClean="0">
                <a:latin typeface="Arial" panose="020B0604020202020204" pitchFamily="34" charset="0"/>
                <a:cs typeface="Arial" panose="020B0604020202020204" pitchFamily="34" charset="0"/>
              </a:rPr>
              <a:t>.</a:t>
            </a:r>
            <a:endParaRPr lang="en-GB"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Some of the key stakeholders in this context are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hlinkClick r:id="rId5" tooltip="State (polity)"/>
              </a:rPr>
              <a:t>state</a:t>
            </a:r>
            <a:r>
              <a:rPr lang="en-GB" dirty="0">
                <a:latin typeface="Arial" panose="020B0604020202020204" pitchFamily="34" charset="0"/>
                <a:cs typeface="Arial" panose="020B0604020202020204" pitchFamily="34" charset="0"/>
              </a:rPr>
              <a:t> with growing international and national regulations</a:t>
            </a:r>
          </a:p>
          <a:p>
            <a:pPr algn="just"/>
            <a:r>
              <a:rPr lang="en-GB" dirty="0">
                <a:latin typeface="Arial" panose="020B0604020202020204" pitchFamily="34" charset="0"/>
                <a:cs typeface="Arial" panose="020B0604020202020204" pitchFamily="34" charset="0"/>
              </a:rPr>
              <a:t>Customers and </a:t>
            </a:r>
            <a:r>
              <a:rPr lang="en-GB" dirty="0">
                <a:latin typeface="Arial" panose="020B0604020202020204" pitchFamily="34" charset="0"/>
                <a:cs typeface="Arial" panose="020B0604020202020204" pitchFamily="34" charset="0"/>
                <a:hlinkClick r:id="rId6" tooltip="Consumers"/>
              </a:rPr>
              <a:t>consumer</a:t>
            </a:r>
            <a:r>
              <a:rPr lang="en-GB" dirty="0">
                <a:latin typeface="Arial" panose="020B0604020202020204" pitchFamily="34" charset="0"/>
                <a:cs typeface="Arial" panose="020B0604020202020204" pitchFamily="34" charset="0"/>
              </a:rPr>
              <a:t> with increasing awareness and demand for </a:t>
            </a:r>
            <a:r>
              <a:rPr lang="en-GB" dirty="0" smtClean="0">
                <a:latin typeface="Arial" panose="020B0604020202020204" pitchFamily="34" charset="0"/>
                <a:cs typeface="Arial" panose="020B0604020202020204" pitchFamily="34" charset="0"/>
              </a:rPr>
              <a:t>eco-friendly </a:t>
            </a:r>
            <a:r>
              <a:rPr lang="en-GB" dirty="0">
                <a:latin typeface="Arial" panose="020B0604020202020204" pitchFamily="34" charset="0"/>
                <a:cs typeface="Arial" panose="020B0604020202020204" pitchFamily="34" charset="0"/>
              </a:rPr>
              <a:t>products and (logistics) </a:t>
            </a:r>
            <a:r>
              <a:rPr lang="en-GB" dirty="0" smtClean="0">
                <a:latin typeface="Arial" panose="020B0604020202020204" pitchFamily="34" charset="0"/>
                <a:cs typeface="Arial" panose="020B0604020202020204" pitchFamily="34" charset="0"/>
              </a:rPr>
              <a:t>services.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Employees who want to work in an environmentally and socially responsible company</a:t>
            </a:r>
          </a:p>
          <a:p>
            <a:pPr algn="just"/>
            <a:r>
              <a:rPr lang="en-GB" dirty="0">
                <a:latin typeface="Arial" panose="020B0604020202020204" pitchFamily="34" charset="0"/>
                <a:cs typeface="Arial" panose="020B0604020202020204" pitchFamily="34" charset="0"/>
                <a:hlinkClick r:id="rId7" tooltip="Society"/>
              </a:rPr>
              <a:t>Society</a:t>
            </a:r>
            <a:r>
              <a:rPr lang="en-GB" dirty="0">
                <a:latin typeface="Arial" panose="020B0604020202020204" pitchFamily="34" charset="0"/>
                <a:cs typeface="Arial" panose="020B0604020202020204" pitchFamily="34" charset="0"/>
              </a:rPr>
              <a:t> with increasing claims for more </a:t>
            </a:r>
            <a:r>
              <a:rPr lang="en-GB" dirty="0">
                <a:latin typeface="Arial" panose="020B0604020202020204" pitchFamily="34" charset="0"/>
                <a:cs typeface="Arial" panose="020B0604020202020204" pitchFamily="34" charset="0"/>
                <a:hlinkClick r:id="rId8" tooltip="Corporate social responsibility"/>
              </a:rPr>
              <a:t>corporate social responsibility</a:t>
            </a:r>
            <a:r>
              <a:rPr lang="en-GB" dirty="0">
                <a:latin typeface="Arial" panose="020B0604020202020204" pitchFamily="34" charset="0"/>
                <a:cs typeface="Arial" panose="020B0604020202020204" pitchFamily="34" charset="0"/>
              </a:rPr>
              <a:t> (CSR)</a:t>
            </a:r>
          </a:p>
          <a:p>
            <a:pPr algn="just"/>
            <a:r>
              <a:rPr lang="en-GB" dirty="0">
                <a:latin typeface="Arial" panose="020B0604020202020204" pitchFamily="34" charset="0"/>
                <a:cs typeface="Arial" panose="020B0604020202020204" pitchFamily="34" charset="0"/>
              </a:rPr>
              <a:t>Companies themselves; dealing with their own </a:t>
            </a:r>
            <a:r>
              <a:rPr lang="en-GB" dirty="0" smtClean="0">
                <a:latin typeface="Arial" panose="020B0604020202020204" pitchFamily="34" charset="0"/>
                <a:cs typeface="Arial" panose="020B0604020202020204" pitchFamily="34" charset="0"/>
              </a:rPr>
              <a:t>motivation.</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483622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908720"/>
            <a:ext cx="8424936" cy="2308324"/>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There is also the pressure of lenders, investors, insurers and investors. Indications of this are new forms of investment in the </a:t>
            </a:r>
            <a:r>
              <a:rPr lang="en-GB" dirty="0">
                <a:latin typeface="Arial" panose="020B0604020202020204" pitchFamily="34" charset="0"/>
                <a:cs typeface="Arial" panose="020B0604020202020204" pitchFamily="34" charset="0"/>
                <a:hlinkClick r:id="rId2" tooltip="Capital market"/>
              </a:rPr>
              <a:t>capital market</a:t>
            </a:r>
            <a:r>
              <a:rPr lang="en-GB" dirty="0">
                <a:latin typeface="Arial" panose="020B0604020202020204" pitchFamily="34" charset="0"/>
                <a:cs typeface="Arial" panose="020B0604020202020204" pitchFamily="34" charset="0"/>
              </a:rPr>
              <a:t>, such as the </a:t>
            </a:r>
            <a:r>
              <a:rPr lang="en-GB" dirty="0">
                <a:latin typeface="Arial" panose="020B0604020202020204" pitchFamily="34" charset="0"/>
                <a:cs typeface="Arial" panose="020B0604020202020204" pitchFamily="34" charset="0"/>
                <a:hlinkClick r:id="rId3" tooltip="Dow Jones Sustainability Index"/>
              </a:rPr>
              <a:t>Dow Jones Sustainability Index</a:t>
            </a:r>
            <a:r>
              <a:rPr lang="en-GB" dirty="0">
                <a:latin typeface="Arial" panose="020B0604020202020204" pitchFamily="34" charset="0"/>
                <a:cs typeface="Arial" panose="020B0604020202020204" pitchFamily="34" charset="0"/>
              </a:rPr>
              <a:t>, that tracks the stock performance of the world's leading companies in terms of economic, environmental and social criteria</a:t>
            </a:r>
            <a:r>
              <a:rPr lang="en-GB" dirty="0" smtClean="0">
                <a:latin typeface="Arial" panose="020B0604020202020204" pitchFamily="34" charset="0"/>
                <a:cs typeface="Arial" panose="020B0604020202020204" pitchFamily="34" charset="0"/>
              </a:rPr>
              <a:t>.</a:t>
            </a:r>
            <a:endParaRPr lang="en-GB" baseline="300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dimension of ecological concern of a company is the product of these complex and varying factors</a:t>
            </a:r>
            <a:r>
              <a:rPr lang="en-GB" dirty="0" smtClean="0">
                <a:latin typeface="Arial" panose="020B0604020202020204" pitchFamily="34" charset="0"/>
                <a:cs typeface="Arial" panose="020B0604020202020204" pitchFamily="34" charset="0"/>
              </a:rPr>
              <a:t>.</a:t>
            </a:r>
          </a:p>
          <a:p>
            <a:pPr algn="just"/>
            <a:endParaRPr lang="en-GB" dirty="0"/>
          </a:p>
        </p:txBody>
      </p:sp>
    </p:spTree>
    <p:extLst>
      <p:ext uri="{BB962C8B-B14F-4D97-AF65-F5344CB8AC3E}">
        <p14:creationId xmlns:p14="http://schemas.microsoft.com/office/powerpoint/2010/main" val="367093165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856984" cy="6370975"/>
          </a:xfrm>
          <a:prstGeom prst="rect">
            <a:avLst/>
          </a:prstGeom>
        </p:spPr>
        <p:txBody>
          <a:bodyPr wrap="square">
            <a:spAutoFit/>
          </a:bodyPr>
          <a:lstStyle/>
          <a:p>
            <a:r>
              <a:rPr lang="en-GB" sz="2400" b="1" dirty="0" smtClean="0">
                <a:latin typeface="Arial" panose="020B0604020202020204" pitchFamily="34" charset="0"/>
                <a:cs typeface="Arial" panose="020B0604020202020204" pitchFamily="34" charset="0"/>
              </a:rPr>
              <a:t>Approaches</a:t>
            </a:r>
          </a:p>
          <a:p>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Logistics has a whole range of measures to protect the environment and resources. Some are new, others long-known.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actions can be assigned to different levels – maturity, range, scope, capital expenditure and resource requirements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Corresponding to the holistic approach of green logistics, logistics has five starting points to implement measures for environmental protection and resource conservation</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customer, market and </a:t>
            </a:r>
            <a:r>
              <a:rPr lang="en-GB" dirty="0" smtClean="0">
                <a:latin typeface="Arial" panose="020B0604020202020204" pitchFamily="34" charset="0"/>
                <a:cs typeface="Arial" panose="020B0604020202020204" pitchFamily="34" charset="0"/>
              </a:rPr>
              <a:t>product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structures and </a:t>
            </a:r>
            <a:r>
              <a:rPr lang="en-GB" dirty="0" smtClean="0">
                <a:latin typeface="Arial" panose="020B0604020202020204" pitchFamily="34" charset="0"/>
                <a:cs typeface="Arial" panose="020B0604020202020204" pitchFamily="34" charset="0"/>
              </a:rPr>
              <a:t>planning</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processes, control and </a:t>
            </a:r>
            <a:r>
              <a:rPr lang="en-GB" dirty="0" smtClean="0">
                <a:latin typeface="Arial" panose="020B0604020202020204" pitchFamily="34" charset="0"/>
                <a:cs typeface="Arial" panose="020B0604020202020204" pitchFamily="34" charset="0"/>
              </a:rPr>
              <a:t>measurement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technologies and </a:t>
            </a:r>
            <a:r>
              <a:rPr lang="en-GB" dirty="0" smtClean="0">
                <a:latin typeface="Arial" panose="020B0604020202020204" pitchFamily="34" charset="0"/>
                <a:cs typeface="Arial" panose="020B0604020202020204" pitchFamily="34" charset="0"/>
              </a:rPr>
              <a:t>resources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employees, suppliers and service providers</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95363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712968" cy="6370975"/>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Examples:</a:t>
            </a:r>
          </a:p>
          <a:p>
            <a:pPr algn="just"/>
            <a:endParaRPr lang="en-GB" sz="2400" b="1"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More </a:t>
            </a:r>
            <a:r>
              <a:rPr lang="en-GB" dirty="0">
                <a:latin typeface="Arial" panose="020B0604020202020204" pitchFamily="34" charset="0"/>
                <a:cs typeface="Arial" panose="020B0604020202020204" pitchFamily="34" charset="0"/>
              </a:rPr>
              <a:t>efficient </a:t>
            </a:r>
            <a:r>
              <a:rPr lang="en-GB" dirty="0" smtClean="0">
                <a:latin typeface="Arial" panose="020B0604020202020204" pitchFamily="34" charset="0"/>
                <a:cs typeface="Arial" panose="020B0604020202020204" pitchFamily="34" charset="0"/>
              </a:rPr>
              <a:t>packing</a:t>
            </a:r>
          </a:p>
          <a:p>
            <a:pPr algn="just"/>
            <a:r>
              <a:rPr lang="en-GB" dirty="0" smtClean="0">
                <a:latin typeface="Arial" panose="020B0604020202020204" pitchFamily="34" charset="0"/>
                <a:cs typeface="Arial" panose="020B0604020202020204" pitchFamily="34" charset="0"/>
              </a:rPr>
              <a:t>Route optimization</a:t>
            </a:r>
          </a:p>
          <a:p>
            <a:pPr algn="just"/>
            <a:r>
              <a:rPr lang="en-GB" dirty="0" smtClean="0">
                <a:latin typeface="Arial" panose="020B0604020202020204" pitchFamily="34" charset="0"/>
                <a:cs typeface="Arial" panose="020B0604020202020204" pitchFamily="34" charset="0"/>
              </a:rPr>
              <a:t>Load optimization</a:t>
            </a:r>
          </a:p>
          <a:p>
            <a:pPr algn="just"/>
            <a:r>
              <a:rPr lang="en-GB" dirty="0" smtClean="0">
                <a:latin typeface="Arial" panose="020B0604020202020204" pitchFamily="34" charset="0"/>
                <a:cs typeface="Arial" panose="020B0604020202020204" pitchFamily="34" charset="0"/>
              </a:rPr>
              <a:t>Formation </a:t>
            </a:r>
            <a:r>
              <a:rPr lang="en-GB" dirty="0">
                <a:latin typeface="Arial" panose="020B0604020202020204" pitchFamily="34" charset="0"/>
                <a:cs typeface="Arial" panose="020B0604020202020204" pitchFamily="34" charset="0"/>
              </a:rPr>
              <a:t>of corporate networks, which are connected by logistics </a:t>
            </a:r>
            <a:r>
              <a:rPr lang="en-GB" dirty="0" smtClean="0">
                <a:latin typeface="Arial" panose="020B0604020202020204" pitchFamily="34" charset="0"/>
                <a:cs typeface="Arial" panose="020B0604020202020204" pitchFamily="34" charset="0"/>
              </a:rPr>
              <a:t>service.</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Optimizing physical logistics processes by providing a sophisticated IT </a:t>
            </a:r>
            <a:r>
              <a:rPr lang="en-GB" dirty="0" smtClean="0">
                <a:latin typeface="Arial" panose="020B0604020202020204" pitchFamily="34" charset="0"/>
                <a:cs typeface="Arial" panose="020B0604020202020204" pitchFamily="34" charset="0"/>
              </a:rPr>
              <a:t>support.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first four levels form a hierarchy and influence each other sequentially. Decisions on one level define the scope for further decisions on the following levels. Decisions at higher levels reduce the freedom for the following </a:t>
            </a:r>
            <a:r>
              <a:rPr lang="en-GB" dirty="0" smtClean="0">
                <a:latin typeface="Arial" panose="020B0604020202020204" pitchFamily="34" charset="0"/>
                <a:cs typeface="Arial" panose="020B0604020202020204" pitchFamily="34" charset="0"/>
              </a:rPr>
              <a:t>levels.</a:t>
            </a:r>
          </a:p>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Example</a:t>
            </a:r>
            <a:r>
              <a:rPr lang="en-GB" dirty="0">
                <a:latin typeface="Arial" panose="020B0604020202020204" pitchFamily="34" charset="0"/>
                <a:cs typeface="Arial" panose="020B0604020202020204" pitchFamily="34" charset="0"/>
              </a:rPr>
              <a:t>: The determination of the packing mass of a product on the Level one defines the volume and weight of a product and therefore the maximum number of items per carrier (e.g., container).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Thus</a:t>
            </a:r>
            <a:r>
              <a:rPr lang="en-GB" dirty="0">
                <a:latin typeface="Arial" panose="020B0604020202020204" pitchFamily="34" charset="0"/>
                <a:cs typeface="Arial" panose="020B0604020202020204" pitchFamily="34" charset="0"/>
              </a:rPr>
              <a:t>, the decision made on level one influences the maximum capacity of a container. The effects on the environment, – measured as </a:t>
            </a:r>
            <a:r>
              <a:rPr lang="en-GB" dirty="0">
                <a:latin typeface="Arial" panose="020B0604020202020204" pitchFamily="34" charset="0"/>
                <a:cs typeface="Arial" panose="020B0604020202020204" pitchFamily="34" charset="0"/>
                <a:hlinkClick r:id="rId2" tooltip="Carbon dioxide"/>
              </a:rPr>
              <a:t>carbon-dioxide</a:t>
            </a:r>
            <a:r>
              <a:rPr lang="en-GB" dirty="0">
                <a:latin typeface="Arial" panose="020B0604020202020204" pitchFamily="34" charset="0"/>
                <a:cs typeface="Arial" panose="020B0604020202020204" pitchFamily="34" charset="0"/>
              </a:rPr>
              <a:t> (CO</a:t>
            </a:r>
            <a:r>
              <a:rPr lang="en-GB" baseline="-25000" dirty="0">
                <a:latin typeface="Arial" panose="020B0604020202020204" pitchFamily="34" charset="0"/>
                <a:cs typeface="Arial" panose="020B0604020202020204" pitchFamily="34" charset="0"/>
              </a:rPr>
              <a:t>2</a:t>
            </a:r>
            <a:r>
              <a:rPr lang="en-GB" dirty="0">
                <a:latin typeface="Arial" panose="020B0604020202020204" pitchFamily="34" charset="0"/>
                <a:cs typeface="Arial" panose="020B0604020202020204" pitchFamily="34" charset="0"/>
              </a:rPr>
              <a:t>) emissions per transported product – therefore, are strongly influenced by the decisions made on level one. Decisions made on levels two and three, such as route optimization, also affect carbon-dioxide emissions</a:t>
            </a:r>
            <a:r>
              <a:rPr lang="en-GB" dirty="0" smtClean="0">
                <a:latin typeface="Arial" panose="020B0604020202020204" pitchFamily="34" charset="0"/>
                <a:cs typeface="Arial" panose="020B0604020202020204" pitchFamily="34" charset="0"/>
              </a:rPr>
              <a:t>.</a:t>
            </a:r>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025781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340768"/>
            <a:ext cx="8712967" cy="33843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460226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04664"/>
            <a:ext cx="8784975"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91729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20688"/>
            <a:ext cx="8712968" cy="5355312"/>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Logistics activities are one of the most difficult areas of the supply chain to make environmentally friendly. </a:t>
            </a:r>
            <a:endParaRPr lang="en-GB" b="1"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When </a:t>
            </a:r>
            <a:r>
              <a:rPr lang="en-GB" dirty="0">
                <a:latin typeface="Arial" panose="020B0604020202020204" pitchFamily="34" charset="0"/>
                <a:cs typeface="Arial" panose="020B0604020202020204" pitchFamily="34" charset="0"/>
              </a:rPr>
              <a:t>it comes to shaping a sustainable future through responsible business, doing nothing is not an option. In fact, there are many options to consider to ‘green’ just </a:t>
            </a:r>
            <a:r>
              <a:rPr lang="en-GB" dirty="0" smtClean="0">
                <a:latin typeface="Arial" panose="020B0604020202020204" pitchFamily="34" charset="0"/>
                <a:cs typeface="Arial" panose="020B0604020202020204" pitchFamily="34" charset="0"/>
              </a:rPr>
              <a:t>transportation.</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These range from small process changes such as retraining drivers, to substantial capital investments including setting up green DCs.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green the supply chains, corporate executives should consider taking several actions. First and foremost, they need to structure the supply chain with suppliers and customers who share similar views on sustainable practices, and are focused on initiatives that will minimise the impact of their transportation greenhouse gas emissions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They should utilise transportation technology that reduces fuel and emissions. Another action that executives could take would be to optimise the supply chain's logistical network so that transportation distances are minimised. </a:t>
            </a:r>
            <a:endParaRPr lang="en-GB" dirty="0"/>
          </a:p>
        </p:txBody>
      </p:sp>
    </p:spTree>
    <p:extLst>
      <p:ext uri="{BB962C8B-B14F-4D97-AF65-F5344CB8AC3E}">
        <p14:creationId xmlns:p14="http://schemas.microsoft.com/office/powerpoint/2010/main" val="40189249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889844"/>
            <a:ext cx="8640960" cy="4524315"/>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This can include sourcing locally when feasible, moving operations closer to suppliers or customers, or eliminating unnecessary moves such as those between DCs.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Lastly</a:t>
            </a:r>
            <a:r>
              <a:rPr lang="en-GB" dirty="0">
                <a:latin typeface="Arial" panose="020B0604020202020204" pitchFamily="34" charset="0"/>
                <a:cs typeface="Arial" panose="020B0604020202020204" pitchFamily="34" charset="0"/>
              </a:rPr>
              <a:t>, stakeholders and decision-makers should use knowledgeable personnel with skills in logistics and environmental sustainability, to develop and implement company and supply chain transportation and warehousing strategies amongst others.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Integrating </a:t>
            </a:r>
            <a:r>
              <a:rPr lang="en-GB" dirty="0">
                <a:latin typeface="Arial" panose="020B0604020202020204" pitchFamily="34" charset="0"/>
                <a:cs typeface="Arial" panose="020B0604020202020204" pitchFamily="34" charset="0"/>
              </a:rPr>
              <a:t>sustainability practices throughout the supply chain can deliver tangible economical, environmental and social benefits.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Most </a:t>
            </a:r>
            <a:r>
              <a:rPr lang="en-GB" dirty="0">
                <a:latin typeface="Arial" panose="020B0604020202020204" pitchFamily="34" charset="0"/>
                <a:cs typeface="Arial" panose="020B0604020202020204" pitchFamily="34" charset="0"/>
              </a:rPr>
              <a:t>notably, these benefits have been magnified more than a hundred fold through effective collaboration</a:t>
            </a:r>
            <a:r>
              <a:rPr lang="en-GB" dirty="0"/>
              <a:t>. </a:t>
            </a:r>
            <a:endParaRPr lang="en-GB" dirty="0" smtClean="0"/>
          </a:p>
          <a:p>
            <a:pPr algn="just"/>
            <a:endParaRPr lang="en-GB" dirty="0"/>
          </a:p>
          <a:p>
            <a:pPr algn="just"/>
            <a:endParaRPr lang="en-GB" dirty="0"/>
          </a:p>
        </p:txBody>
      </p:sp>
    </p:spTree>
    <p:extLst>
      <p:ext uri="{BB962C8B-B14F-4D97-AF65-F5344CB8AC3E}">
        <p14:creationId xmlns:p14="http://schemas.microsoft.com/office/powerpoint/2010/main" val="277568183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04664"/>
            <a:ext cx="8136904"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210652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rc_mi" descr="Image result for sustainable logistics operations">
            <a:hlinkClick r:id="rId2"/>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p:spPr>
      </p:pic>
    </p:spTree>
    <p:extLst>
      <p:ext uri="{BB962C8B-B14F-4D97-AF65-F5344CB8AC3E}">
        <p14:creationId xmlns:p14="http://schemas.microsoft.com/office/powerpoint/2010/main" val="36309490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16632"/>
            <a:ext cx="8784976" cy="5632311"/>
          </a:xfrm>
          <a:prstGeom prst="rect">
            <a:avLst/>
          </a:prstGeom>
        </p:spPr>
        <p:txBody>
          <a:bodyPr wrap="square">
            <a:spAutoFit/>
          </a:bodyPr>
          <a:lstStyle/>
          <a:p>
            <a:pPr algn="just"/>
            <a:r>
              <a:rPr lang="en-GB" b="1" dirty="0">
                <a:latin typeface="Arial" panose="020B0604020202020204" pitchFamily="34" charset="0"/>
                <a:cs typeface="Arial" panose="020B0604020202020204" pitchFamily="34" charset="0"/>
              </a:rPr>
              <a:t>External </a:t>
            </a:r>
            <a:r>
              <a:rPr lang="en-GB" b="1" dirty="0" smtClean="0">
                <a:latin typeface="Arial" panose="020B0604020202020204" pitchFamily="34" charset="0"/>
                <a:cs typeface="Arial" panose="020B0604020202020204" pitchFamily="34" charset="0"/>
              </a:rPr>
              <a:t>links</a:t>
            </a:r>
          </a:p>
          <a:p>
            <a:pPr algn="just"/>
            <a:endParaRPr lang="en-GB"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2"/>
              </a:rPr>
              <a:t>EcoTransIT</a:t>
            </a:r>
            <a:r>
              <a:rPr lang="en-GB" dirty="0">
                <a:latin typeface="Arial" panose="020B0604020202020204" pitchFamily="34" charset="0"/>
                <a:cs typeface="Arial" panose="020B0604020202020204" pitchFamily="34" charset="0"/>
              </a:rPr>
              <a:t> - Calculation of energy consumption and emission data for freight transports</a:t>
            </a:r>
          </a:p>
          <a:p>
            <a:pPr algn="just"/>
            <a:r>
              <a:rPr lang="en-GB" dirty="0">
                <a:latin typeface="Arial" panose="020B0604020202020204" pitchFamily="34" charset="0"/>
                <a:cs typeface="Arial" panose="020B0604020202020204" pitchFamily="34" charset="0"/>
                <a:hlinkClick r:id="rId3"/>
              </a:rPr>
              <a:t>GreenRouter</a:t>
            </a:r>
            <a:r>
              <a:rPr lang="en-GB" dirty="0">
                <a:latin typeface="Arial" panose="020B0604020202020204" pitchFamily="34" charset="0"/>
                <a:cs typeface="Arial" panose="020B0604020202020204" pitchFamily="34" charset="0"/>
              </a:rPr>
              <a:t> - Calculation of energy consumption and emission data for freight </a:t>
            </a:r>
            <a:r>
              <a:rPr lang="en-GB" dirty="0" smtClean="0">
                <a:latin typeface="Arial" panose="020B0604020202020204" pitchFamily="34" charset="0"/>
                <a:cs typeface="Arial" panose="020B0604020202020204" pitchFamily="34" charset="0"/>
              </a:rPr>
              <a:t>transports</a:t>
            </a:r>
          </a:p>
          <a:p>
            <a:pPr algn="just"/>
            <a:endParaRPr lang="en-GB" dirty="0">
              <a:latin typeface="Arial" panose="020B0604020202020204" pitchFamily="34" charset="0"/>
              <a:cs typeface="Arial" panose="020B0604020202020204" pitchFamily="34" charset="0"/>
            </a:endParaRPr>
          </a:p>
          <a:p>
            <a:pPr algn="just"/>
            <a:r>
              <a:rPr lang="en-GB" b="1" dirty="0" smtClean="0">
                <a:latin typeface="Arial" panose="020B0604020202020204" pitchFamily="34" charset="0"/>
                <a:cs typeface="Arial" panose="020B0604020202020204" pitchFamily="34" charset="0"/>
              </a:rPr>
              <a:t>References</a:t>
            </a:r>
          </a:p>
          <a:p>
            <a:pPr algn="just"/>
            <a:endParaRPr lang="en-GB" b="1"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Thiell</a:t>
            </a:r>
            <a:r>
              <a:rPr lang="en-GB" dirty="0">
                <a:latin typeface="Arial" panose="020B0604020202020204" pitchFamily="34" charset="0"/>
                <a:cs typeface="Arial" panose="020B0604020202020204" pitchFamily="34" charset="0"/>
              </a:rPr>
              <a:t>, M., Zuluaga, J., Montanez, J., van Hoof, B.: Green Logistics – Global Practices and their Implementation in Emerging Markets, p. 2, Colombia 2011</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Hoessle</a:t>
            </a:r>
            <a:r>
              <a:rPr lang="en-GB" dirty="0">
                <a:latin typeface="Arial" panose="020B0604020202020204" pitchFamily="34" charset="0"/>
                <a:cs typeface="Arial" panose="020B0604020202020204" pitchFamily="34" charset="0"/>
              </a:rPr>
              <a:t>, Ulrike: Sustainable Logistics. Best Lessons from the Global Compact </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Seattle 2013. </a:t>
            </a:r>
            <a:r>
              <a:rPr lang="en-GB" dirty="0">
                <a:latin typeface="Arial" panose="020B0604020202020204" pitchFamily="34" charset="0"/>
                <a:cs typeface="Arial" panose="020B0604020202020204" pitchFamily="34" charset="0"/>
                <a:hlinkClick r:id="rId4"/>
              </a:rPr>
              <a:t>ISBN 978-0-9898270-1-0</a:t>
            </a:r>
            <a:r>
              <a:rPr lang="en-GB"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hlinkClick r:id="rId5"/>
              </a:rPr>
              <a:t>http://www.wwsworldwide.com</a:t>
            </a:r>
            <a:r>
              <a:rPr lang="en-GB" dirty="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Johannes </a:t>
            </a:r>
            <a:r>
              <a:rPr lang="en-GB" dirty="0">
                <a:latin typeface="Arial" panose="020B0604020202020204" pitchFamily="34" charset="0"/>
                <a:cs typeface="Arial" panose="020B0604020202020204" pitchFamily="34" charset="0"/>
              </a:rPr>
              <a:t>Kals: Betriebliches Energiemanagement – Eine Einführung, pp. 95–98, Kohlhammer, Stuttgart 2010, </a:t>
            </a:r>
            <a:r>
              <a:rPr lang="en-GB" dirty="0">
                <a:latin typeface="Arial" panose="020B0604020202020204" pitchFamily="34" charset="0"/>
                <a:cs typeface="Arial" panose="020B0604020202020204" pitchFamily="34" charset="0"/>
                <a:hlinkClick r:id="rId6"/>
              </a:rPr>
              <a:t>ISBN 978-3-17-021133-9</a:t>
            </a:r>
            <a:r>
              <a:rPr lang="en-GB" dirty="0">
                <a:latin typeface="Arial" panose="020B0604020202020204" pitchFamily="34" charset="0"/>
                <a:cs typeface="Arial" panose="020B0604020202020204" pitchFamily="34" charset="0"/>
              </a:rPr>
              <a:t>.</a:t>
            </a:r>
          </a:p>
          <a:p>
            <a:pPr algn="just"/>
            <a:r>
              <a:rPr lang="en-GB" dirty="0" smtClean="0">
                <a:latin typeface="Arial" panose="020B0604020202020204" pitchFamily="34" charset="0"/>
                <a:cs typeface="Arial" panose="020B0604020202020204" pitchFamily="34" charset="0"/>
              </a:rPr>
              <a:t>Straube</a:t>
            </a:r>
            <a:r>
              <a:rPr lang="en-GB" dirty="0">
                <a:latin typeface="Arial" panose="020B0604020202020204" pitchFamily="34" charset="0"/>
                <a:cs typeface="Arial" panose="020B0604020202020204" pitchFamily="34" charset="0"/>
              </a:rPr>
              <a:t>, F., Cetinkaya, B: Umwelt und Logistik, pp. 62–81 in Straube, F.; Pfohl, H.-Chr.: Trends und Strategien in der Logistik – Globale Netzwerke im Wandel, Deutscher Verkehrs-Verlag, Bremen 2008, </a:t>
            </a:r>
            <a:r>
              <a:rPr lang="en-GB" dirty="0">
                <a:latin typeface="Arial" panose="020B0604020202020204" pitchFamily="34" charset="0"/>
                <a:cs typeface="Arial" panose="020B0604020202020204" pitchFamily="34" charset="0"/>
                <a:hlinkClick r:id="rId7"/>
              </a:rPr>
              <a:t>ISBN 978-3-87154-388-3</a:t>
            </a:r>
            <a:r>
              <a:rPr lang="en-GB" dirty="0" smtClean="0">
                <a:latin typeface="Arial" panose="020B0604020202020204" pitchFamily="34" charset="0"/>
                <a:cs typeface="Arial" panose="020B0604020202020204" pitchFamily="34" charset="0"/>
              </a:rPr>
              <a:t>.</a:t>
            </a:r>
          </a:p>
          <a:p>
            <a:pPr algn="just"/>
            <a:endParaRPr lang="en-GB" dirty="0">
              <a:effectLst/>
              <a:latin typeface="Arial" panose="020B0604020202020204" pitchFamily="34" charset="0"/>
              <a:cs typeface="Arial" panose="020B0604020202020204" pitchFamily="34" charset="0"/>
            </a:endParaRPr>
          </a:p>
          <a:p>
            <a:pPr algn="just"/>
            <a:endParaRPr lang="en-GB"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022030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692696"/>
            <a:ext cx="7776864" cy="461665"/>
          </a:xfrm>
          <a:prstGeom prst="rect">
            <a:avLst/>
          </a:prstGeom>
          <a:noFill/>
        </p:spPr>
        <p:txBody>
          <a:bodyPr wrap="square" rtlCol="0">
            <a:spAutoFit/>
          </a:bodyPr>
          <a:lstStyle/>
          <a:p>
            <a:pPr algn="ctr"/>
            <a:r>
              <a:rPr lang="en-GB" sz="2400" dirty="0" smtClean="0">
                <a:latin typeface="Arial" panose="020B0604020202020204" pitchFamily="34" charset="0"/>
                <a:cs typeface="Arial" panose="020B0604020202020204" pitchFamily="34" charset="0"/>
              </a:rPr>
              <a:t>QUESTIONS</a:t>
            </a:r>
            <a:endParaRPr lang="en-GB" sz="2400" dirty="0">
              <a:latin typeface="Arial" panose="020B0604020202020204" pitchFamily="34" charset="0"/>
              <a:cs typeface="Arial" panose="020B0604020202020204" pitchFamily="34" charset="0"/>
            </a:endParaRPr>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412776"/>
            <a:ext cx="7992888"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Box 2"/>
          <p:cNvSpPr txBox="1"/>
          <p:nvPr/>
        </p:nvSpPr>
        <p:spPr>
          <a:xfrm>
            <a:off x="611560" y="6381328"/>
            <a:ext cx="7992888" cy="369332"/>
          </a:xfrm>
          <a:prstGeom prst="rect">
            <a:avLst/>
          </a:prstGeom>
          <a:noFill/>
        </p:spPr>
        <p:txBody>
          <a:bodyPr wrap="square" rtlCol="0">
            <a:spAutoFit/>
          </a:bodyPr>
          <a:lstStyle/>
          <a:p>
            <a:r>
              <a:rPr lang="en-GB" dirty="0">
                <a:hlinkClick r:id="rId3"/>
              </a:rPr>
              <a:t>https://</a:t>
            </a:r>
            <a:r>
              <a:rPr lang="en-GB" dirty="0" smtClean="0">
                <a:hlinkClick r:id="rId3"/>
              </a:rPr>
              <a:t>www.google.co.uk/search?hl=en&amp;site=imghp&amp;tbm</a:t>
            </a:r>
            <a:endParaRPr lang="en-GB" dirty="0"/>
          </a:p>
        </p:txBody>
      </p:sp>
    </p:spTree>
    <p:extLst>
      <p:ext uri="{BB962C8B-B14F-4D97-AF65-F5344CB8AC3E}">
        <p14:creationId xmlns:p14="http://schemas.microsoft.com/office/powerpoint/2010/main" val="2970943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183</TotalTime>
  <Words>5378</Words>
  <Application>Microsoft Office PowerPoint</Application>
  <PresentationFormat>On-screen Show (4:3)</PresentationFormat>
  <Paragraphs>448</Paragraphs>
  <Slides>56</Slides>
  <Notes>1</Notes>
  <HiddenSlides>0</HiddenSlides>
  <MMClips>0</MMClips>
  <ScaleCrop>false</ScaleCrop>
  <HeadingPairs>
    <vt:vector size="4" baseType="variant">
      <vt:variant>
        <vt:lpstr>Theme</vt:lpstr>
      </vt:variant>
      <vt:variant>
        <vt:i4>1</vt:i4>
      </vt:variant>
      <vt:variant>
        <vt:lpstr>Slide Titles</vt:lpstr>
      </vt:variant>
      <vt:variant>
        <vt:i4>56</vt:i4>
      </vt:variant>
    </vt:vector>
  </HeadingPairs>
  <TitlesOfParts>
    <vt:vector size="57" baseType="lpstr">
      <vt:lpstr>Office Theme</vt:lpstr>
      <vt:lpstr>Introduction to Logistics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Logistics</dc:title>
  <dc:creator>Windows</dc:creator>
  <cp:lastModifiedBy>Windows</cp:lastModifiedBy>
  <cp:revision>31</cp:revision>
  <dcterms:created xsi:type="dcterms:W3CDTF">2016-11-15T11:02:29Z</dcterms:created>
  <dcterms:modified xsi:type="dcterms:W3CDTF">2016-11-15T14:12:34Z</dcterms:modified>
</cp:coreProperties>
</file>