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65" r:id="rId2"/>
    <p:sldMasterId id="2147483681" r:id="rId3"/>
    <p:sldMasterId id="2147483693" r:id="rId4"/>
    <p:sldMasterId id="2147483695" r:id="rId5"/>
  </p:sldMasterIdLst>
  <p:notesMasterIdLst>
    <p:notesMasterId r:id="rId28"/>
  </p:notesMasterIdLst>
  <p:sldIdLst>
    <p:sldId id="793" r:id="rId6"/>
    <p:sldId id="1029" r:id="rId7"/>
    <p:sldId id="1030" r:id="rId8"/>
    <p:sldId id="1027" r:id="rId9"/>
    <p:sldId id="966" r:id="rId10"/>
    <p:sldId id="305" r:id="rId11"/>
    <p:sldId id="349" r:id="rId12"/>
    <p:sldId id="1031" r:id="rId13"/>
    <p:sldId id="969" r:id="rId14"/>
    <p:sldId id="306" r:id="rId15"/>
    <p:sldId id="326" r:id="rId16"/>
    <p:sldId id="974" r:id="rId17"/>
    <p:sldId id="973" r:id="rId18"/>
    <p:sldId id="307" r:id="rId19"/>
    <p:sldId id="309" r:id="rId20"/>
    <p:sldId id="968" r:id="rId21"/>
    <p:sldId id="314" r:id="rId22"/>
    <p:sldId id="325" r:id="rId23"/>
    <p:sldId id="338" r:id="rId24"/>
    <p:sldId id="351" r:id="rId25"/>
    <p:sldId id="353" r:id="rId26"/>
    <p:sldId id="341"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25282E-8457-4305-BA6B-18685156B9BF}" v="2" dt="2024-02-05T14:35:44.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98" autoAdjust="0"/>
    <p:restoredTop sz="93187" autoAdjust="0"/>
  </p:normalViewPr>
  <p:slideViewPr>
    <p:cSldViewPr snapToGrid="0">
      <p:cViewPr varScale="1">
        <p:scale>
          <a:sx n="102" d="100"/>
          <a:sy n="102" d="100"/>
        </p:scale>
        <p:origin x="672" y="96"/>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C725282E-8457-4305-BA6B-18685156B9BF}"/>
    <pc:docChg chg="custSel addSld delSld modSld">
      <pc:chgData name="Julie Crossman" userId="d902ac89-ff56-4e5d-982f-3384b0284abe" providerId="ADAL" clId="{C725282E-8457-4305-BA6B-18685156B9BF}" dt="2024-02-05T14:35:56.935" v="18" actId="14100"/>
      <pc:docMkLst>
        <pc:docMk/>
      </pc:docMkLst>
      <pc:sldChg chg="modSp mod">
        <pc:chgData name="Julie Crossman" userId="d902ac89-ff56-4e5d-982f-3384b0284abe" providerId="ADAL" clId="{C725282E-8457-4305-BA6B-18685156B9BF}" dt="2024-02-05T11:44:11.326" v="0" actId="27636"/>
        <pc:sldMkLst>
          <pc:docMk/>
          <pc:sldMk cId="1474076515" sldId="338"/>
        </pc:sldMkLst>
        <pc:spChg chg="mod">
          <ac:chgData name="Julie Crossman" userId="d902ac89-ff56-4e5d-982f-3384b0284abe" providerId="ADAL" clId="{C725282E-8457-4305-BA6B-18685156B9BF}" dt="2024-02-05T11:44:11.326" v="0" actId="27636"/>
          <ac:spMkLst>
            <pc:docMk/>
            <pc:sldMk cId="1474076515" sldId="338"/>
            <ac:spMk id="2" creationId="{00000000-0000-0000-0000-000000000000}"/>
          </ac:spMkLst>
        </pc:spChg>
      </pc:sldChg>
      <pc:sldChg chg="modSp add mod">
        <pc:chgData name="Julie Crossman" userId="d902ac89-ff56-4e5d-982f-3384b0284abe" providerId="ADAL" clId="{C725282E-8457-4305-BA6B-18685156B9BF}" dt="2024-02-05T14:35:56.935" v="18" actId="14100"/>
        <pc:sldMkLst>
          <pc:docMk/>
          <pc:sldMk cId="1219660033" sldId="341"/>
        </pc:sldMkLst>
        <pc:picChg chg="mod">
          <ac:chgData name="Julie Crossman" userId="d902ac89-ff56-4e5d-982f-3384b0284abe" providerId="ADAL" clId="{C725282E-8457-4305-BA6B-18685156B9BF}" dt="2024-02-05T14:35:56.935" v="18" actId="14100"/>
          <ac:picMkLst>
            <pc:docMk/>
            <pc:sldMk cId="1219660033" sldId="341"/>
            <ac:picMk id="5" creationId="{00000000-0000-0000-0000-000000000000}"/>
          </ac:picMkLst>
        </pc:picChg>
      </pc:sldChg>
      <pc:sldChg chg="modSp mod">
        <pc:chgData name="Julie Crossman" userId="d902ac89-ff56-4e5d-982f-3384b0284abe" providerId="ADAL" clId="{C725282E-8457-4305-BA6B-18685156B9BF}" dt="2024-02-05T11:44:29.445" v="3" actId="1076"/>
        <pc:sldMkLst>
          <pc:docMk/>
          <pc:sldMk cId="914660470" sldId="351"/>
        </pc:sldMkLst>
        <pc:spChg chg="mod">
          <ac:chgData name="Julie Crossman" userId="d902ac89-ff56-4e5d-982f-3384b0284abe" providerId="ADAL" clId="{C725282E-8457-4305-BA6B-18685156B9BF}" dt="2024-02-05T11:44:29.445" v="3" actId="1076"/>
          <ac:spMkLst>
            <pc:docMk/>
            <pc:sldMk cId="914660470" sldId="351"/>
            <ac:spMk id="3" creationId="{00CC057D-7143-4F38-8E60-797D808BBA43}"/>
          </ac:spMkLst>
        </pc:spChg>
      </pc:sldChg>
      <pc:sldChg chg="delSp modSp mod">
        <pc:chgData name="Julie Crossman" userId="d902ac89-ff56-4e5d-982f-3384b0284abe" providerId="ADAL" clId="{C725282E-8457-4305-BA6B-18685156B9BF}" dt="2024-02-05T11:45:22.775" v="13" actId="14100"/>
        <pc:sldMkLst>
          <pc:docMk/>
          <pc:sldMk cId="24486951" sldId="353"/>
        </pc:sldMkLst>
        <pc:spChg chg="mod">
          <ac:chgData name="Julie Crossman" userId="d902ac89-ff56-4e5d-982f-3384b0284abe" providerId="ADAL" clId="{C725282E-8457-4305-BA6B-18685156B9BF}" dt="2024-02-05T11:44:35.528" v="4" actId="1076"/>
          <ac:spMkLst>
            <pc:docMk/>
            <pc:sldMk cId="24486951" sldId="353"/>
            <ac:spMk id="2" creationId="{64007537-31CE-49DB-BDC9-15BF5513EB3D}"/>
          </ac:spMkLst>
        </pc:spChg>
        <pc:spChg chg="mod">
          <ac:chgData name="Julie Crossman" userId="d902ac89-ff56-4e5d-982f-3384b0284abe" providerId="ADAL" clId="{C725282E-8457-4305-BA6B-18685156B9BF}" dt="2024-02-05T11:45:14.997" v="11" actId="1076"/>
          <ac:spMkLst>
            <pc:docMk/>
            <pc:sldMk cId="24486951" sldId="353"/>
            <ac:spMk id="3" creationId="{C295279F-1250-4FFA-8325-FCB7229575DC}"/>
          </ac:spMkLst>
        </pc:spChg>
        <pc:spChg chg="del mod">
          <ac:chgData name="Julie Crossman" userId="d902ac89-ff56-4e5d-982f-3384b0284abe" providerId="ADAL" clId="{C725282E-8457-4305-BA6B-18685156B9BF}" dt="2024-02-05T11:45:08.376" v="9" actId="478"/>
          <ac:spMkLst>
            <pc:docMk/>
            <pc:sldMk cId="24486951" sldId="353"/>
            <ac:spMk id="6" creationId="{F4DA2F99-472F-47D7-8106-C3EDA115E3CA}"/>
          </ac:spMkLst>
        </pc:spChg>
        <pc:picChg chg="mod">
          <ac:chgData name="Julie Crossman" userId="d902ac89-ff56-4e5d-982f-3384b0284abe" providerId="ADAL" clId="{C725282E-8457-4305-BA6B-18685156B9BF}" dt="2024-02-05T11:45:22.775" v="13" actId="14100"/>
          <ac:picMkLst>
            <pc:docMk/>
            <pc:sldMk cId="24486951" sldId="353"/>
            <ac:picMk id="5" creationId="{C4520674-9D24-4E9F-9AF5-6E3277DED328}"/>
          </ac:picMkLst>
        </pc:picChg>
      </pc:sldChg>
      <pc:sldChg chg="new del">
        <pc:chgData name="Julie Crossman" userId="d902ac89-ff56-4e5d-982f-3384b0284abe" providerId="ADAL" clId="{C725282E-8457-4305-BA6B-18685156B9BF}" dt="2024-02-05T14:35:46.356" v="16" actId="47"/>
        <pc:sldMkLst>
          <pc:docMk/>
          <pc:sldMk cId="639137475" sldId="103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3833" tIns="46917" rIns="93833" bIns="46917" rtlCol="0"/>
          <a:lstStyle>
            <a:lvl1pPr algn="l">
              <a:defRPr sz="13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3833" tIns="46917" rIns="93833" bIns="46917" rtlCol="0"/>
          <a:lstStyle>
            <a:lvl1pPr algn="r">
              <a:defRPr sz="1300"/>
            </a:lvl1pPr>
          </a:lstStyle>
          <a:p>
            <a:fld id="{FA9AEF37-4A10-47B4-BE50-C4797461E473}" type="datetimeFigureOut">
              <a:rPr lang="en-GB" smtClean="0"/>
              <a:t>05/02/2024</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93833" tIns="46917" rIns="93833" bIns="46917"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33" tIns="46917" rIns="93833" bIns="469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3833" tIns="46917" rIns="93833" bIns="46917" rtlCol="0" anchor="b"/>
          <a:lstStyle>
            <a:lvl1pPr algn="l">
              <a:defRPr sz="13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3833" tIns="46917" rIns="93833" bIns="46917"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Johari window</a:t>
            </a:r>
          </a:p>
          <a:p>
            <a:r>
              <a:rPr lang="en-GB" dirty="0"/>
              <a:t>Insights giving and receiving feedback</a:t>
            </a:r>
          </a:p>
        </p:txBody>
      </p:sp>
      <p:sp>
        <p:nvSpPr>
          <p:cNvPr id="4" name="Slide Number Placeholder 3"/>
          <p:cNvSpPr>
            <a:spLocks noGrp="1"/>
          </p:cNvSpPr>
          <p:nvPr>
            <p:ph type="sldNum" sz="quarter" idx="5"/>
          </p:nvPr>
        </p:nvSpPr>
        <p:spPr/>
        <p:txBody>
          <a:bodyPr/>
          <a:lstStyle/>
          <a:p>
            <a:pPr defTabSz="888065">
              <a:defRPr/>
            </a:pPr>
            <a:fld id="{29C5E4A6-7B1B-B349-9119-F8C4EEFEB5C8}" type="slidenum">
              <a:rPr lang="en-US" sz="1200">
                <a:solidFill>
                  <a:prstClr val="black"/>
                </a:solidFill>
                <a:latin typeface="Calibri"/>
              </a:rPr>
              <a:pPr defTabSz="888065">
                <a:defRPr/>
              </a:pPr>
              <a:t>1</a:t>
            </a:fld>
            <a:endParaRPr lang="en-US" sz="1200">
              <a:solidFill>
                <a:prstClr val="black"/>
              </a:solidFill>
              <a:latin typeface="Calibri"/>
            </a:endParaRPr>
          </a:p>
        </p:txBody>
      </p:sp>
    </p:spTree>
    <p:extLst>
      <p:ext uri="{BB962C8B-B14F-4D97-AF65-F5344CB8AC3E}">
        <p14:creationId xmlns:p14="http://schemas.microsoft.com/office/powerpoint/2010/main" val="35411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defTabSz="884982" fontAlgn="base">
              <a:spcBef>
                <a:spcPct val="0"/>
              </a:spcBef>
              <a:spcAft>
                <a:spcPct val="0"/>
              </a:spcAft>
              <a:defRPr/>
            </a:pPr>
            <a:fld id="{29C5E4A6-7B1B-B349-9119-F8C4EEFEB5C8}" type="slidenum">
              <a:rPr lang="en-US" sz="1200">
                <a:solidFill>
                  <a:srgbClr val="000000"/>
                </a:solidFill>
                <a:latin typeface="Times New Roman" panose="02020603050405020304" pitchFamily="18" charset="0"/>
              </a:rPr>
              <a:pPr defTabSz="884982" fontAlgn="base">
                <a:spcBef>
                  <a:spcPct val="0"/>
                </a:spcBef>
                <a:spcAft>
                  <a:spcPct val="0"/>
                </a:spcAft>
                <a:defRPr/>
              </a:pPr>
              <a:t>2</a:t>
            </a:fld>
            <a:endParaRPr lang="en-US" sz="12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667353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defTabSz="884982" fontAlgn="base">
              <a:spcBef>
                <a:spcPct val="0"/>
              </a:spcBef>
              <a:spcAft>
                <a:spcPct val="0"/>
              </a:spcAft>
              <a:defRPr/>
            </a:pPr>
            <a:fld id="{29C5E4A6-7B1B-B349-9119-F8C4EEFEB5C8}" type="slidenum">
              <a:rPr lang="en-US" sz="1200">
                <a:solidFill>
                  <a:srgbClr val="000000"/>
                </a:solidFill>
                <a:latin typeface="Times New Roman" panose="02020603050405020304" pitchFamily="18" charset="0"/>
              </a:rPr>
              <a:pPr defTabSz="884982" fontAlgn="base">
                <a:spcBef>
                  <a:spcPct val="0"/>
                </a:spcBef>
                <a:spcAft>
                  <a:spcPct val="0"/>
                </a:spcAft>
                <a:defRPr/>
              </a:pPr>
              <a:t>3</a:t>
            </a:fld>
            <a:endParaRPr lang="en-US" sz="12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4205158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defTabSz="884982" fontAlgn="base">
              <a:spcBef>
                <a:spcPct val="0"/>
              </a:spcBef>
              <a:spcAft>
                <a:spcPct val="0"/>
              </a:spcAft>
              <a:defRPr/>
            </a:pPr>
            <a:fld id="{29C5E4A6-7B1B-B349-9119-F8C4EEFEB5C8}" type="slidenum">
              <a:rPr lang="en-US" sz="1200">
                <a:solidFill>
                  <a:srgbClr val="000000"/>
                </a:solidFill>
                <a:latin typeface="Times New Roman" panose="02020603050405020304" pitchFamily="18" charset="0"/>
              </a:rPr>
              <a:pPr defTabSz="884982" fontAlgn="base">
                <a:spcBef>
                  <a:spcPct val="0"/>
                </a:spcBef>
                <a:spcAft>
                  <a:spcPct val="0"/>
                </a:spcAft>
                <a:defRPr/>
              </a:pPr>
              <a:t>4</a:t>
            </a:fld>
            <a:endParaRPr lang="en-US" sz="12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455858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5A2668-57C8-435C-9244-65EEF4ADAB16}" type="slidenum">
              <a:rPr lang="en-GB" smtClean="0"/>
              <a:t>16</a:t>
            </a:fld>
            <a:endParaRPr lang="en-GB"/>
          </a:p>
        </p:txBody>
      </p:sp>
    </p:spTree>
    <p:extLst>
      <p:ext uri="{BB962C8B-B14F-4D97-AF65-F5344CB8AC3E}">
        <p14:creationId xmlns:p14="http://schemas.microsoft.com/office/powerpoint/2010/main" val="1870254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Roger Harrison (1072) developed the idea of ORGANISATIONAL IDEOLOGIES as central components of the ‘character of an organisation’, and described patterns of ideology found in business organisations. Handy used the word CULTURE in adapting Harrison’s ideas. </a:t>
            </a:r>
          </a:p>
          <a:p>
            <a:endParaRPr lang="en-GB" dirty="0"/>
          </a:p>
          <a:p>
            <a:r>
              <a:rPr lang="en-GB" dirty="0"/>
              <a:t>Zeus (power, patriarchy, the ‘club' culture)</a:t>
            </a:r>
          </a:p>
          <a:p>
            <a:r>
              <a:rPr lang="en-GB" dirty="0"/>
              <a:t>Apollo (order, reason, bureaucracy, the ‘role' culture)</a:t>
            </a:r>
          </a:p>
          <a:p>
            <a:r>
              <a:rPr lang="en-GB" dirty="0"/>
              <a:t>Athena (expertise, wisdom, meritocracy, 'task' culture)</a:t>
            </a:r>
          </a:p>
          <a:p>
            <a:r>
              <a:rPr lang="en-GB" dirty="0"/>
              <a:t>Dionysus (individualism, professionalism, non-corporate, existentialist culture)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88A03F-A921-411A-AF2A-67D5AB867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601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6695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6913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63667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059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1832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190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953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0478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957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0780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3941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509079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8061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2174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14943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47998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80207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57569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98529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6267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835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59512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57016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image" Target="../media/image3.jpeg"/><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6.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159393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17809805"/>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7018005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wsnSBhWEyK4" TargetMode="External"/><Relationship Id="rId2" Type="http://schemas.openxmlformats.org/officeDocument/2006/relationships/hyperlink" Target="http://www.youtube.com/watch?v=EcHpgsTg458" TargetMode="Externa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hyperlink" Target="http://www.youtube.com/watch?v=TxuC93dc8iM&amp;feature=player_embedded" TargetMode="External"/><Relationship Id="rId4" Type="http://schemas.openxmlformats.org/officeDocument/2006/relationships/hyperlink" Target="http://www.youtube.com/watch?v=yL8HZverSSU"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TxuC93dc8iM?feature=oembed" TargetMode="External"/><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45781" y="1874078"/>
            <a:ext cx="4299009" cy="3109845"/>
          </a:xfrm>
        </p:spPr>
        <p:txBody>
          <a:bodyPr lIns="91440" tIns="45720" rIns="91440" bIns="45720" anchor="t"/>
          <a:lstStyle/>
          <a:p>
            <a:pPr algn="ctr"/>
            <a:r>
              <a:rPr lang="en-GB" sz="2600" b="1" dirty="0">
                <a:solidFill>
                  <a:srgbClr val="FFCC66"/>
                </a:solidFill>
                <a:latin typeface="Arial Black"/>
                <a:cs typeface="Arial"/>
              </a:rPr>
              <a:t>Module BMPF7303D</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Coaching and Mentoring</a:t>
            </a:r>
            <a:br>
              <a:rPr lang="en-GB" sz="2600" b="1" dirty="0">
                <a:latin typeface="Arial Black"/>
                <a:cs typeface="Arial"/>
              </a:rPr>
            </a:br>
            <a:br>
              <a:rPr lang="en-GB" sz="2600" b="1" dirty="0">
                <a:latin typeface="Arial Black"/>
                <a:cs typeface="Arial"/>
              </a:rPr>
            </a:br>
            <a:r>
              <a:rPr lang="en-GB" sz="2600" b="1" dirty="0">
                <a:solidFill>
                  <a:srgbClr val="FF6600"/>
                </a:solidFill>
                <a:latin typeface="Arial Black"/>
                <a:cs typeface="Arial"/>
              </a:rPr>
              <a:t>Day 5</a:t>
            </a:r>
            <a:endParaRPr lang="en-GB" sz="2600" dirty="0">
              <a:solidFill>
                <a:srgbClr val="FF6600"/>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FFC000"/>
                </a:solidFill>
                <a:latin typeface="Arial Black"/>
              </a:rPr>
              <a:t>Recap</a:t>
            </a:r>
            <a:endParaRPr lang="en-US" dirty="0">
              <a:solidFill>
                <a:srgbClr val="FFC000"/>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1364876" y="1500616"/>
            <a:ext cx="9728948" cy="255454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FFC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FFC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FFC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FFC000"/>
              </a:solidFill>
              <a:effectLst/>
              <a:uLnTx/>
              <a:uFillTx/>
              <a:latin typeface="Myriad Pro"/>
              <a:ea typeface="+mn-ea"/>
              <a:cs typeface="+mn-cs"/>
            </a:endParaRPr>
          </a:p>
        </p:txBody>
      </p:sp>
      <p:pic>
        <p:nvPicPr>
          <p:cNvPr id="5" name="Picture 4">
            <a:extLst>
              <a:ext uri="{FF2B5EF4-FFF2-40B4-BE49-F238E27FC236}">
                <a16:creationId xmlns:a16="http://schemas.microsoft.com/office/drawing/2014/main" id="{490C00A4-1C35-AD04-6E1F-3F191EBF1C88}"/>
              </a:ext>
            </a:extLst>
          </p:cNvPr>
          <p:cNvPicPr>
            <a:picLocks noChangeAspect="1"/>
          </p:cNvPicPr>
          <p:nvPr/>
        </p:nvPicPr>
        <p:blipFill>
          <a:blip r:embed="rId4"/>
          <a:stretch>
            <a:fillRect/>
          </a:stretch>
        </p:blipFill>
        <p:spPr>
          <a:xfrm>
            <a:off x="2103785" y="1421021"/>
            <a:ext cx="7981950" cy="4999929"/>
          </a:xfrm>
          <a:prstGeom prst="rect">
            <a:avLst/>
          </a:prstGeom>
        </p:spPr>
      </p:pic>
    </p:spTree>
    <p:extLst>
      <p:ext uri="{BB962C8B-B14F-4D97-AF65-F5344CB8AC3E}">
        <p14:creationId xmlns:p14="http://schemas.microsoft.com/office/powerpoint/2010/main" val="166713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E0BC4C"/>
                </a:solidFill>
                <a:latin typeface="Arial Black"/>
              </a:rPr>
              <a:t>Learning outcomes</a:t>
            </a:r>
            <a:endParaRPr lang="en-US"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773206" y="1492624"/>
            <a:ext cx="10340788" cy="4031873"/>
          </a:xfrm>
          <a:prstGeom prst="rect">
            <a:avLst/>
          </a:prstGeom>
          <a:noFill/>
        </p:spPr>
        <p:txBody>
          <a:bodyPr wrap="square" lIns="91440" tIns="45720" rIns="91440" bIns="45720" rtlCol="0" anchor="t">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200" b="1" i="0" u="none" strike="noStrike" kern="1200" cap="none" spc="0" normalizeH="0" baseline="0" noProof="0" dirty="0">
                <a:ln>
                  <a:noFill/>
                </a:ln>
                <a:solidFill>
                  <a:srgbClr val="F79646">
                    <a:lumMod val="75000"/>
                  </a:srgbClr>
                </a:solidFill>
                <a:effectLst>
                  <a:outerShdw blurRad="50800" dist="50800" dir="5400000" algn="ctr" rotWithShape="0">
                    <a:srgbClr val="000000">
                      <a:alpha val="13000"/>
                    </a:srgbClr>
                  </a:outerShdw>
                </a:effectLst>
                <a:uLnTx/>
                <a:uFillTx/>
                <a:latin typeface="Myriad Pro"/>
                <a:ea typeface="+mn-lt"/>
                <a:cs typeface="+mn-lt"/>
              </a:rPr>
              <a:t>critically examine a range of underpinning theories and differing perspectives in relation to mentoring and coaching, and explore the issues that can arise from these;</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200" b="1" i="0" u="none" strike="noStrike" kern="1200" cap="none" spc="0" normalizeH="0" baseline="0" noProof="0" dirty="0">
                <a:ln>
                  <a:noFill/>
                </a:ln>
                <a:solidFill>
                  <a:prstClr val="white"/>
                </a:solidFill>
                <a:effectLst/>
                <a:uLnTx/>
                <a:uFillTx/>
                <a:latin typeface="Myriad Pro"/>
                <a:ea typeface="+mn-lt"/>
                <a:cs typeface="+mn-lt"/>
              </a:rPr>
              <a:t>critically evaluate the relevance and value of a range of coaching or mentoring models, and identify a model/models appropriate for the needs and culture of their organisation</a:t>
            </a:r>
          </a:p>
        </p:txBody>
      </p:sp>
    </p:spTree>
    <p:extLst>
      <p:ext uri="{BB962C8B-B14F-4D97-AF65-F5344CB8AC3E}">
        <p14:creationId xmlns:p14="http://schemas.microsoft.com/office/powerpoint/2010/main" val="249287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E0BC4C"/>
                </a:solidFill>
                <a:latin typeface="Arial Black"/>
              </a:rPr>
              <a:t>Learning outcomes</a:t>
            </a:r>
            <a:endParaRPr lang="en-US"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773206" y="1492624"/>
            <a:ext cx="10340788" cy="4031873"/>
          </a:xfrm>
          <a:prstGeom prst="rect">
            <a:avLst/>
          </a:prstGeom>
          <a:noFill/>
        </p:spPr>
        <p:txBody>
          <a:bodyPr wrap="square" lIns="91440" tIns="45720" rIns="91440" bIns="45720" rtlCol="0" anchor="t">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200" b="1" i="0" u="none" strike="noStrike" kern="1200" cap="none" spc="0" normalizeH="0" baseline="0" noProof="0" dirty="0">
                <a:ln>
                  <a:noFill/>
                </a:ln>
                <a:solidFill>
                  <a:srgbClr val="003366"/>
                </a:solidFill>
                <a:effectLst/>
                <a:uLnTx/>
                <a:uFillTx/>
                <a:latin typeface="Myriad Pro"/>
                <a:ea typeface="+mn-lt"/>
                <a:cs typeface="+mn-lt"/>
              </a:rPr>
              <a:t>critically examine a range of underpinning theories and differing perspectives in relation to mentoring and coaching, and explore the issues that can arise from these;</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200" b="1" i="0" u="none" strike="noStrike" kern="1200" cap="none" spc="0" normalizeH="0" baseline="0" noProof="0" dirty="0">
                <a:ln>
                  <a:noFill/>
                </a:ln>
                <a:solidFill>
                  <a:prstClr val="white"/>
                </a:solidFill>
                <a:effectLst/>
                <a:uLnTx/>
                <a:uFillTx/>
                <a:latin typeface="Myriad Pro"/>
                <a:ea typeface="+mn-lt"/>
                <a:cs typeface="+mn-lt"/>
              </a:rPr>
              <a:t>critically evaluate the relevance and value of a range of coaching or mentoring models, and identify a model/models appropriate for the needs and culture of their organisation</a:t>
            </a:r>
          </a:p>
        </p:txBody>
      </p:sp>
    </p:spTree>
    <p:extLst>
      <p:ext uri="{BB962C8B-B14F-4D97-AF65-F5344CB8AC3E}">
        <p14:creationId xmlns:p14="http://schemas.microsoft.com/office/powerpoint/2010/main" val="4232963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1847528" y="332657"/>
            <a:ext cx="849694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pPr>
            <a:r>
              <a:rPr lang="en-GB" altLang="en-US" sz="3600" b="1" dirty="0">
                <a:solidFill>
                  <a:srgbClr val="4BACC6">
                    <a:lumMod val="50000"/>
                  </a:srgbClr>
                </a:solidFill>
              </a:rPr>
              <a:t>Organisational culture -the shadow of the leader</a:t>
            </a:r>
          </a:p>
        </p:txBody>
      </p:sp>
      <p:pic>
        <p:nvPicPr>
          <p:cNvPr id="3" name="Picture 2">
            <a:extLst>
              <a:ext uri="{FF2B5EF4-FFF2-40B4-BE49-F238E27FC236}">
                <a16:creationId xmlns:a16="http://schemas.microsoft.com/office/drawing/2014/main" id="{90C96561-4254-4D1D-AE60-B6E6E452B568}"/>
              </a:ext>
            </a:extLst>
          </p:cNvPr>
          <p:cNvPicPr>
            <a:picLocks noChangeAspect="1"/>
          </p:cNvPicPr>
          <p:nvPr/>
        </p:nvPicPr>
        <p:blipFill>
          <a:blip r:embed="rId2"/>
          <a:stretch>
            <a:fillRect/>
          </a:stretch>
        </p:blipFill>
        <p:spPr>
          <a:xfrm>
            <a:off x="3858606" y="1700809"/>
            <a:ext cx="4474789" cy="3727103"/>
          </a:xfrm>
          <a:prstGeom prst="rect">
            <a:avLst/>
          </a:prstGeom>
        </p:spPr>
      </p:pic>
    </p:spTree>
    <p:extLst>
      <p:ext uri="{BB962C8B-B14F-4D97-AF65-F5344CB8AC3E}">
        <p14:creationId xmlns:p14="http://schemas.microsoft.com/office/powerpoint/2010/main" val="2914881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2279577" y="260649"/>
            <a:ext cx="74517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rgbClr val="4BACC6">
                    <a:lumMod val="50000"/>
                  </a:srgbClr>
                </a:solidFill>
              </a:rPr>
              <a:t>Organisational culture</a:t>
            </a:r>
          </a:p>
        </p:txBody>
      </p:sp>
      <p:sp>
        <p:nvSpPr>
          <p:cNvPr id="5" name="Content Placeholder 5"/>
          <p:cNvSpPr txBox="1">
            <a:spLocks/>
          </p:cNvSpPr>
          <p:nvPr/>
        </p:nvSpPr>
        <p:spPr bwMode="auto">
          <a:xfrm>
            <a:off x="1508983" y="656730"/>
            <a:ext cx="9174034" cy="3630317"/>
          </a:xfrm>
          <a:prstGeom prst="rect">
            <a:avLst/>
          </a:prstGeom>
          <a:noFill/>
          <a:ln w="9525">
            <a:noFill/>
            <a:miter lim="800000"/>
            <a:headEnd/>
            <a:tailEnd/>
          </a:ln>
        </p:spPr>
        <p:txBody>
          <a:bodyPr/>
          <a:lstStyle/>
          <a:p>
            <a:pPr marL="342900" indent="-342900" eaLnBrk="0" fontAlgn="base" hangingPunct="0">
              <a:spcBef>
                <a:spcPct val="20000"/>
              </a:spcBef>
              <a:spcAft>
                <a:spcPct val="0"/>
              </a:spcAft>
              <a:defRPr/>
            </a:pPr>
            <a:r>
              <a:rPr lang="en-US" sz="3200" kern="0" dirty="0">
                <a:solidFill>
                  <a:srgbClr val="000000"/>
                </a:solidFill>
                <a:latin typeface="Myriad Pro"/>
              </a:rPr>
              <a:t>	</a:t>
            </a:r>
          </a:p>
          <a:p>
            <a:pPr marL="342900" indent="-342900" eaLnBrk="0" fontAlgn="base" hangingPunct="0">
              <a:spcBef>
                <a:spcPct val="20000"/>
              </a:spcBef>
              <a:spcAft>
                <a:spcPct val="0"/>
              </a:spcAft>
              <a:defRPr/>
            </a:pPr>
            <a:r>
              <a:rPr lang="en-US" sz="3200" b="1" kern="0" dirty="0">
                <a:solidFill>
                  <a:srgbClr val="000000"/>
                </a:solidFill>
                <a:latin typeface="Myriad Pro"/>
              </a:rPr>
              <a:t>“Values, beliefs, </a:t>
            </a:r>
            <a:r>
              <a:rPr lang="en-US" sz="3200" b="1" kern="0" dirty="0" err="1">
                <a:solidFill>
                  <a:srgbClr val="000000"/>
                </a:solidFill>
                <a:latin typeface="Myriad Pro"/>
              </a:rPr>
              <a:t>behaviours</a:t>
            </a:r>
            <a:r>
              <a:rPr lang="en-US" sz="3200" b="1" kern="0" dirty="0">
                <a:solidFill>
                  <a:srgbClr val="000000"/>
                </a:solidFill>
                <a:latin typeface="Myriad Pro"/>
              </a:rPr>
              <a:t>, customs, and </a:t>
            </a:r>
          </a:p>
          <a:p>
            <a:pPr marL="342900" indent="-342900" eaLnBrk="0" fontAlgn="base" hangingPunct="0">
              <a:spcBef>
                <a:spcPct val="20000"/>
              </a:spcBef>
              <a:spcAft>
                <a:spcPct val="0"/>
              </a:spcAft>
              <a:defRPr/>
            </a:pPr>
            <a:r>
              <a:rPr lang="en-US" sz="3200" b="1" kern="0" dirty="0">
                <a:solidFill>
                  <a:srgbClr val="000000"/>
                </a:solidFill>
                <a:latin typeface="Myriad Pro"/>
              </a:rPr>
              <a:t>attitudes </a:t>
            </a:r>
            <a:r>
              <a:rPr lang="en-US" sz="3200" kern="0" dirty="0">
                <a:solidFill>
                  <a:srgbClr val="000000"/>
                </a:solidFill>
                <a:latin typeface="Myriad Pro"/>
              </a:rPr>
              <a:t>that help the </a:t>
            </a:r>
            <a:r>
              <a:rPr lang="en-US" sz="3200" b="1" kern="0" dirty="0">
                <a:solidFill>
                  <a:srgbClr val="000000"/>
                </a:solidFill>
                <a:latin typeface="Myriad Pro"/>
              </a:rPr>
              <a:t>members of the </a:t>
            </a:r>
          </a:p>
          <a:p>
            <a:pPr marL="342900" indent="-342900" eaLnBrk="0" fontAlgn="base" hangingPunct="0">
              <a:spcBef>
                <a:spcPct val="20000"/>
              </a:spcBef>
              <a:spcAft>
                <a:spcPct val="0"/>
              </a:spcAft>
              <a:defRPr/>
            </a:pPr>
            <a:r>
              <a:rPr lang="en-US" sz="3200" b="1" kern="0" dirty="0" err="1">
                <a:solidFill>
                  <a:srgbClr val="000000"/>
                </a:solidFill>
                <a:latin typeface="Myriad Pro"/>
              </a:rPr>
              <a:t>organisation</a:t>
            </a:r>
            <a:r>
              <a:rPr lang="en-US" sz="3200" b="1" kern="0" dirty="0">
                <a:solidFill>
                  <a:srgbClr val="000000"/>
                </a:solidFill>
                <a:latin typeface="Myriad Pro"/>
              </a:rPr>
              <a:t> understand what it stands for</a:t>
            </a:r>
            <a:r>
              <a:rPr lang="en-US" sz="3200" kern="0" dirty="0">
                <a:solidFill>
                  <a:srgbClr val="000000"/>
                </a:solidFill>
                <a:latin typeface="Myriad Pro"/>
              </a:rPr>
              <a:t>, </a:t>
            </a:r>
            <a:r>
              <a:rPr lang="en-US" sz="3200" b="1" kern="0" dirty="0">
                <a:solidFill>
                  <a:srgbClr val="000000"/>
                </a:solidFill>
                <a:latin typeface="Myriad Pro"/>
              </a:rPr>
              <a:t>how </a:t>
            </a:r>
          </a:p>
          <a:p>
            <a:pPr marL="342900" indent="-342900" eaLnBrk="0" fontAlgn="base" hangingPunct="0">
              <a:spcBef>
                <a:spcPct val="20000"/>
              </a:spcBef>
              <a:spcAft>
                <a:spcPct val="0"/>
              </a:spcAft>
              <a:defRPr/>
            </a:pPr>
            <a:r>
              <a:rPr lang="en-US" sz="3200" kern="0" dirty="0">
                <a:solidFill>
                  <a:srgbClr val="000000"/>
                </a:solidFill>
                <a:latin typeface="Myriad Pro"/>
              </a:rPr>
              <a:t>it does things, and </a:t>
            </a:r>
            <a:r>
              <a:rPr lang="en-US" sz="3200" b="1" kern="0" dirty="0">
                <a:solidFill>
                  <a:srgbClr val="000000"/>
                </a:solidFill>
                <a:latin typeface="Myriad Pro"/>
              </a:rPr>
              <a:t>what </a:t>
            </a:r>
            <a:r>
              <a:rPr lang="en-US" sz="3200" kern="0" dirty="0">
                <a:solidFill>
                  <a:srgbClr val="000000"/>
                </a:solidFill>
                <a:latin typeface="Myriad Pro"/>
              </a:rPr>
              <a:t>it considers important.</a:t>
            </a:r>
          </a:p>
          <a:p>
            <a:pPr marL="342900" indent="-342900" eaLnBrk="0" fontAlgn="base" hangingPunct="0">
              <a:spcBef>
                <a:spcPct val="20000"/>
              </a:spcBef>
              <a:spcAft>
                <a:spcPct val="0"/>
              </a:spcAft>
              <a:defRPr/>
            </a:pPr>
            <a:endParaRPr lang="en-US" sz="3200" i="1" kern="0" dirty="0">
              <a:solidFill>
                <a:srgbClr val="000000"/>
              </a:solidFill>
              <a:latin typeface="Myriad Pro"/>
            </a:endParaRPr>
          </a:p>
          <a:p>
            <a:pPr marL="342900" indent="-342900" eaLnBrk="0" fontAlgn="base" hangingPunct="0">
              <a:spcBef>
                <a:spcPct val="20000"/>
              </a:spcBef>
              <a:spcAft>
                <a:spcPct val="0"/>
              </a:spcAft>
              <a:defRPr/>
            </a:pPr>
            <a:r>
              <a:rPr lang="en-US" sz="3200" i="1" kern="0" dirty="0">
                <a:solidFill>
                  <a:srgbClr val="000000"/>
                </a:solidFill>
                <a:latin typeface="Myriad Pro"/>
              </a:rPr>
              <a:t>Source: CMI 2010</a:t>
            </a:r>
          </a:p>
          <a:p>
            <a:pPr marL="742950" lvl="1" indent="-285750" eaLnBrk="0" fontAlgn="base" hangingPunct="0">
              <a:spcBef>
                <a:spcPct val="20000"/>
              </a:spcBef>
              <a:spcAft>
                <a:spcPct val="0"/>
              </a:spcAft>
              <a:buFontTx/>
              <a:buChar char="–"/>
              <a:defRPr/>
            </a:pPr>
            <a:endParaRPr lang="en-US" sz="3200" kern="0" dirty="0">
              <a:solidFill>
                <a:srgbClr val="000000"/>
              </a:solidFill>
              <a:latin typeface="Myriad Pro"/>
            </a:endParaRPr>
          </a:p>
          <a:p>
            <a:pPr marL="342900" indent="-342900" eaLnBrk="0" fontAlgn="base" hangingPunct="0">
              <a:spcBef>
                <a:spcPct val="20000"/>
              </a:spcBef>
              <a:spcAft>
                <a:spcPct val="0"/>
              </a:spcAft>
              <a:defRPr/>
            </a:pPr>
            <a:endParaRPr lang="en-GB" sz="3200" kern="0" dirty="0">
              <a:solidFill>
                <a:srgbClr val="000000"/>
              </a:solidFill>
              <a:latin typeface="Myriad Pro"/>
            </a:endParaRPr>
          </a:p>
        </p:txBody>
      </p:sp>
    </p:spTree>
    <p:extLst>
      <p:ext uri="{BB962C8B-B14F-4D97-AF65-F5344CB8AC3E}">
        <p14:creationId xmlns:p14="http://schemas.microsoft.com/office/powerpoint/2010/main" val="3781365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133A4-BE35-428F-A8BF-9800D566DF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DEE311-C1F5-4B4B-96EF-2BCD190B5D58}"/>
              </a:ext>
            </a:extLst>
          </p:cNvPr>
          <p:cNvSpPr>
            <a:spLocks noGrp="1"/>
          </p:cNvSpPr>
          <p:nvPr>
            <p:ph idx="1"/>
          </p:nvPr>
        </p:nvSpPr>
        <p:spPr/>
        <p:txBody>
          <a:bodyPr/>
          <a:lstStyle/>
          <a:p>
            <a:endParaRPr lang="en-GB"/>
          </a:p>
        </p:txBody>
      </p:sp>
      <p:pic>
        <p:nvPicPr>
          <p:cNvPr id="3074" name="Picture 2" descr="See the source image">
            <a:extLst>
              <a:ext uri="{FF2B5EF4-FFF2-40B4-BE49-F238E27FC236}">
                <a16:creationId xmlns:a16="http://schemas.microsoft.com/office/drawing/2014/main" id="{30DCD1CD-01A7-426A-ABFF-DB7651E8CD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083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112800-Skillsoft-Bregman_Alignment_Depends_on_Behaviors">
            <a:hlinkClick r:id="" action="ppaction://media"/>
            <a:extLst>
              <a:ext uri="{FF2B5EF4-FFF2-40B4-BE49-F238E27FC236}">
                <a16:creationId xmlns:a16="http://schemas.microsoft.com/office/drawing/2014/main" id="{2A23F788-9977-820D-3E6C-A93BC5F27C9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9317" y="-1"/>
            <a:ext cx="12496199" cy="6858001"/>
          </a:xfrm>
        </p:spPr>
      </p:pic>
    </p:spTree>
    <p:extLst>
      <p:ext uri="{BB962C8B-B14F-4D97-AF65-F5344CB8AC3E}">
        <p14:creationId xmlns:p14="http://schemas.microsoft.com/office/powerpoint/2010/main" val="3681656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44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8E909D23-E5A9-47D9-A5D0-4426EFA36D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58961" y="477078"/>
            <a:ext cx="7301254" cy="50989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00D9E25-4B7A-4941-9781-73916610872A}"/>
              </a:ext>
            </a:extLst>
          </p:cNvPr>
          <p:cNvSpPr>
            <a:spLocks noGrp="1"/>
          </p:cNvSpPr>
          <p:nvPr>
            <p:ph type="title"/>
          </p:nvPr>
        </p:nvSpPr>
        <p:spPr/>
        <p:txBody>
          <a:bodyPr/>
          <a:lstStyle/>
          <a:p>
            <a:r>
              <a:rPr lang="en-GB" b="1" dirty="0">
                <a:solidFill>
                  <a:schemeClr val="accent5">
                    <a:lumMod val="50000"/>
                  </a:schemeClr>
                </a:solidFill>
              </a:rPr>
              <a:t>Emerging themes from the video? </a:t>
            </a:r>
          </a:p>
        </p:txBody>
      </p:sp>
    </p:spTree>
    <p:extLst>
      <p:ext uri="{BB962C8B-B14F-4D97-AF65-F5344CB8AC3E}">
        <p14:creationId xmlns:p14="http://schemas.microsoft.com/office/powerpoint/2010/main" val="190068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120770" y="-89520"/>
            <a:ext cx="11461630" cy="1143000"/>
          </a:xfrm>
          <a:prstGeom prst="rect">
            <a:avLst/>
          </a:prstGeom>
          <a:solidFill>
            <a:schemeClr val="bg1"/>
          </a:solidFill>
        </p:spPr>
        <p:txBody>
          <a:bodyPr vert="horz" lIns="91440" tIns="45720" rIns="91440" bIns="45720" rtlCol="0" anchor="ctr">
            <a:norm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fontAlgn="base" hangingPunct="1">
              <a:spcBef>
                <a:spcPct val="0"/>
              </a:spcBef>
              <a:spcAft>
                <a:spcPts val="600"/>
              </a:spcAft>
            </a:pPr>
            <a:r>
              <a:rPr lang="en-GB" altLang="en-US" sz="4400" b="1" dirty="0">
                <a:solidFill>
                  <a:schemeClr val="accent5">
                    <a:lumMod val="50000"/>
                  </a:schemeClr>
                </a:solidFill>
                <a:latin typeface="+mj-lt"/>
                <a:ea typeface="+mj-ea"/>
                <a:cs typeface="+mj-cs"/>
              </a:rPr>
              <a:t>Organisational culture</a:t>
            </a:r>
          </a:p>
        </p:txBody>
      </p:sp>
      <p:pic>
        <p:nvPicPr>
          <p:cNvPr id="1028" name="Picture 4" descr="See the source image">
            <a:extLst>
              <a:ext uri="{FF2B5EF4-FFF2-40B4-BE49-F238E27FC236}">
                <a16:creationId xmlns:a16="http://schemas.microsoft.com/office/drawing/2014/main" id="{FB73916B-A9C7-49C9-A7A9-CBFB476B36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3" y="1219201"/>
            <a:ext cx="7975586" cy="398904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bwMode="auto">
          <a:xfrm>
            <a:off x="7951303" y="1434480"/>
            <a:ext cx="3902765" cy="3989040"/>
          </a:xfrm>
          <a:prstGeom prst="rect">
            <a:avLst/>
          </a:prstGeom>
        </p:spPr>
        <p:txBody>
          <a:bodyPr vert="horz" lIns="91440" tIns="45720" rIns="91440" bIns="45720" rtlCol="0">
            <a:normAutofit/>
          </a:bodyPr>
          <a:lstStyle/>
          <a:p>
            <a:pPr marL="342900" indent="-342900" fontAlgn="base">
              <a:spcBef>
                <a:spcPct val="20000"/>
              </a:spcBef>
              <a:spcAft>
                <a:spcPct val="0"/>
              </a:spcAft>
              <a:buFont typeface="Arial" pitchFamily="34" charset="0"/>
              <a:defRPr/>
            </a:pPr>
            <a:r>
              <a:rPr lang="en-GB" sz="2400" i="1" dirty="0"/>
              <a:t>“</a:t>
            </a:r>
            <a:r>
              <a:rPr lang="en-GB" sz="2400" b="1" i="1" dirty="0"/>
              <a:t>Culture </a:t>
            </a:r>
            <a:r>
              <a:rPr lang="en-GB" sz="2400" i="1" dirty="0"/>
              <a:t>is the </a:t>
            </a:r>
            <a:r>
              <a:rPr lang="en-GB" sz="2400" b="1" i="1" dirty="0"/>
              <a:t>commonly held </a:t>
            </a:r>
            <a:r>
              <a:rPr lang="en-GB" sz="2400" i="1" dirty="0"/>
              <a:t>and </a:t>
            </a:r>
            <a:r>
              <a:rPr lang="en-GB" sz="2400" b="1" i="1" dirty="0"/>
              <a:t>relatively stable beliefs</a:t>
            </a:r>
            <a:r>
              <a:rPr lang="en-GB" sz="2400" i="1" dirty="0"/>
              <a:t>, </a:t>
            </a:r>
            <a:r>
              <a:rPr lang="en-GB" sz="2400" b="1" i="1" dirty="0"/>
              <a:t>attitudes  </a:t>
            </a:r>
            <a:r>
              <a:rPr lang="en-GB" sz="2400" i="1" dirty="0"/>
              <a:t>and </a:t>
            </a:r>
            <a:r>
              <a:rPr lang="en-GB" sz="2400" b="1" i="1" dirty="0"/>
              <a:t>values</a:t>
            </a:r>
            <a:r>
              <a:rPr lang="en-GB" sz="2400" i="1" dirty="0"/>
              <a:t> that </a:t>
            </a:r>
            <a:r>
              <a:rPr lang="en-GB" sz="2400" b="1" i="1" dirty="0"/>
              <a:t>exist</a:t>
            </a:r>
            <a:r>
              <a:rPr lang="en-GB" sz="2400" i="1" dirty="0"/>
              <a:t> </a:t>
            </a:r>
            <a:r>
              <a:rPr lang="en-GB" sz="2400" b="1" i="1" dirty="0"/>
              <a:t>within</a:t>
            </a:r>
            <a:r>
              <a:rPr lang="en-GB" sz="2400" i="1" dirty="0"/>
              <a:t> an </a:t>
            </a:r>
            <a:r>
              <a:rPr lang="en-GB" sz="2400" b="1" i="1" dirty="0"/>
              <a:t>organisation</a:t>
            </a:r>
            <a:r>
              <a:rPr lang="en-GB" sz="2400" i="1" dirty="0"/>
              <a:t>.….</a:t>
            </a:r>
            <a:r>
              <a:rPr lang="en-GB" sz="2400" b="1" i="1" dirty="0"/>
              <a:t>the way things are done around here”.</a:t>
            </a:r>
          </a:p>
          <a:p>
            <a:pPr marL="342900" indent="-342900" fontAlgn="base">
              <a:spcBef>
                <a:spcPct val="20000"/>
              </a:spcBef>
              <a:spcAft>
                <a:spcPct val="0"/>
              </a:spcAft>
              <a:buFont typeface="Arial" pitchFamily="34" charset="0"/>
              <a:defRPr/>
            </a:pPr>
            <a:endParaRPr lang="en-GB" sz="2400" i="1" dirty="0"/>
          </a:p>
          <a:p>
            <a:pPr marL="342900" indent="-342900" fontAlgn="base">
              <a:spcBef>
                <a:spcPct val="20000"/>
              </a:spcBef>
              <a:spcAft>
                <a:spcPct val="0"/>
              </a:spcAft>
              <a:buFont typeface="Arial" pitchFamily="34" charset="0"/>
              <a:defRPr/>
            </a:pPr>
            <a:r>
              <a:rPr lang="en-GB" sz="2400" i="1" dirty="0"/>
              <a:t>(Deal and Kennedy, 1992)</a:t>
            </a:r>
          </a:p>
        </p:txBody>
      </p:sp>
    </p:spTree>
    <p:extLst>
      <p:ext uri="{BB962C8B-B14F-4D97-AF65-F5344CB8AC3E}">
        <p14:creationId xmlns:p14="http://schemas.microsoft.com/office/powerpoint/2010/main" val="136976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1775521" y="188641"/>
            <a:ext cx="849694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rgbClr val="4BACC6">
                    <a:lumMod val="50000"/>
                  </a:srgbClr>
                </a:solidFill>
              </a:rPr>
              <a:t>Organisational culture</a:t>
            </a:r>
          </a:p>
        </p:txBody>
      </p:sp>
      <p:sp>
        <p:nvSpPr>
          <p:cNvPr id="5" name="Rectangle 3"/>
          <p:cNvSpPr>
            <a:spLocks noChangeArrowheads="1"/>
          </p:cNvSpPr>
          <p:nvPr/>
        </p:nvSpPr>
        <p:spPr bwMode="auto">
          <a:xfrm>
            <a:off x="483079" y="1196753"/>
            <a:ext cx="9717377" cy="34778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sz="2800" b="1" dirty="0">
                <a:solidFill>
                  <a:srgbClr val="000000"/>
                </a:solidFill>
                <a:latin typeface="Calibri"/>
                <a:ea typeface="Times New Roman" pitchFamily="18" charset="0"/>
                <a:cs typeface="Times New Roman" pitchFamily="18" charset="0"/>
              </a:rPr>
              <a:t>Culture determines what is:</a:t>
            </a:r>
          </a:p>
          <a:p>
            <a:pPr fontAlgn="base">
              <a:spcBef>
                <a:spcPct val="0"/>
              </a:spcBef>
              <a:spcAft>
                <a:spcPct val="0"/>
              </a:spcAft>
            </a:pPr>
            <a:endParaRPr lang="en-GB" sz="2800" dirty="0">
              <a:solidFill>
                <a:srgbClr val="000000"/>
              </a:solidFill>
              <a:latin typeface="Calibri"/>
              <a:ea typeface="Times New Roman" pitchFamily="18" charset="0"/>
              <a:cs typeface="Times New Roman" pitchFamily="18" charset="0"/>
            </a:endParaRP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acceptable or unacceptable</a:t>
            </a: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important or unimportant</a:t>
            </a: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right or wrong</a:t>
            </a: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workable or unworkable</a:t>
            </a:r>
          </a:p>
          <a:p>
            <a:pPr fontAlgn="base">
              <a:spcBef>
                <a:spcPct val="0"/>
              </a:spcBef>
              <a:spcAft>
                <a:spcPct val="0"/>
              </a:spcAft>
            </a:pPr>
            <a:endParaRPr lang="en-GB" sz="2000" i="1" dirty="0">
              <a:solidFill>
                <a:srgbClr val="000000"/>
              </a:solidFill>
              <a:latin typeface="Calibri"/>
              <a:ea typeface="Times New Roman" pitchFamily="18" charset="0"/>
              <a:cs typeface="Times New Roman" pitchFamily="18" charset="0"/>
            </a:endParaRPr>
          </a:p>
          <a:p>
            <a:pPr algn="ctr" fontAlgn="base">
              <a:spcBef>
                <a:spcPct val="0"/>
              </a:spcBef>
              <a:spcAft>
                <a:spcPct val="0"/>
              </a:spcAft>
            </a:pPr>
            <a:r>
              <a:rPr lang="en-GB" sz="3200" i="1" dirty="0">
                <a:solidFill>
                  <a:srgbClr val="000000"/>
                </a:solidFill>
                <a:latin typeface="Calibri"/>
                <a:ea typeface="Times New Roman" pitchFamily="18" charset="0"/>
                <a:cs typeface="Times New Roman" pitchFamily="18" charset="0"/>
              </a:rPr>
              <a:t>It encompasses... </a:t>
            </a:r>
          </a:p>
        </p:txBody>
      </p:sp>
      <p:sp>
        <p:nvSpPr>
          <p:cNvPr id="6" name="TextBox 5"/>
          <p:cNvSpPr txBox="1"/>
          <p:nvPr/>
        </p:nvSpPr>
        <p:spPr>
          <a:xfrm>
            <a:off x="1524000" y="4869160"/>
            <a:ext cx="9144000" cy="1046440"/>
          </a:xfrm>
          <a:prstGeom prst="rect">
            <a:avLst/>
          </a:prstGeom>
          <a:noFill/>
        </p:spPr>
        <p:txBody>
          <a:bodyPr wrap="square" rtlCol="0">
            <a:spAutoFit/>
          </a:bodyPr>
          <a:lstStyle/>
          <a:p>
            <a:pPr algn="ctr"/>
            <a:r>
              <a:rPr lang="en-GB" sz="4400" b="1" dirty="0">
                <a:solidFill>
                  <a:srgbClr val="4BACC6">
                    <a:lumMod val="50000"/>
                  </a:srgbClr>
                </a:solidFill>
                <a:effectLst>
                  <a:outerShdw blurRad="38100" dist="38100" dir="2700000" algn="tl">
                    <a:srgbClr val="000000">
                      <a:alpha val="43137"/>
                    </a:srgbClr>
                  </a:outerShdw>
                </a:effectLst>
                <a:latin typeface="Calibri"/>
                <a:ea typeface="Times New Roman" pitchFamily="18" charset="0"/>
                <a:cs typeface="Times New Roman" pitchFamily="18" charset="0"/>
              </a:rPr>
              <a:t>values</a:t>
            </a:r>
            <a:r>
              <a:rPr lang="en-GB" sz="4400" b="1" dirty="0">
                <a:solidFill>
                  <a:srgbClr val="0066CC"/>
                </a:solidFill>
                <a:latin typeface="Calibri"/>
                <a:ea typeface="Times New Roman" pitchFamily="18" charset="0"/>
                <a:cs typeface="Times New Roman" pitchFamily="18" charset="0"/>
              </a:rPr>
              <a:t> </a:t>
            </a:r>
            <a:r>
              <a:rPr lang="en-GB" sz="4400" b="1" dirty="0">
                <a:solidFill>
                  <a:srgbClr val="FF6600"/>
                </a:solidFill>
                <a:effectLst>
                  <a:outerShdw blurRad="38100" dist="38100" dir="2700000" algn="tl">
                    <a:srgbClr val="000000">
                      <a:alpha val="43137"/>
                    </a:srgbClr>
                  </a:outerShdw>
                </a:effectLst>
                <a:latin typeface="Calibri"/>
                <a:ea typeface="Times New Roman" pitchFamily="18" charset="0"/>
                <a:cs typeface="Times New Roman" pitchFamily="18" charset="0"/>
              </a:rPr>
              <a:t>attitudes</a:t>
            </a:r>
            <a:r>
              <a:rPr lang="en-GB" sz="4400" b="1" dirty="0">
                <a:solidFill>
                  <a:srgbClr val="FF6600"/>
                </a:solidFill>
                <a:latin typeface="Calibri"/>
                <a:ea typeface="Times New Roman" pitchFamily="18" charset="0"/>
                <a:cs typeface="Times New Roman" pitchFamily="18" charset="0"/>
              </a:rPr>
              <a:t> </a:t>
            </a:r>
            <a:r>
              <a:rPr lang="en-GB" sz="4400" b="1" dirty="0">
                <a:solidFill>
                  <a:srgbClr val="4BACC6">
                    <a:lumMod val="50000"/>
                  </a:srgbClr>
                </a:solidFill>
                <a:effectLst>
                  <a:outerShdw blurRad="38100" dist="38100" dir="2700000" algn="tl">
                    <a:srgbClr val="000000">
                      <a:alpha val="43137"/>
                    </a:srgbClr>
                  </a:outerShdw>
                </a:effectLst>
                <a:latin typeface="Calibri"/>
                <a:ea typeface="Times New Roman" pitchFamily="18" charset="0"/>
                <a:cs typeface="Times New Roman" pitchFamily="18" charset="0"/>
              </a:rPr>
              <a:t>behaviour</a:t>
            </a:r>
            <a:r>
              <a:rPr lang="en-GB" sz="4400" b="1" dirty="0">
                <a:solidFill>
                  <a:srgbClr val="0066CC"/>
                </a:solidFill>
                <a:effectLst>
                  <a:outerShdw blurRad="38100" dist="38100" dir="2700000" algn="tl">
                    <a:srgbClr val="000000">
                      <a:alpha val="43137"/>
                    </a:srgbClr>
                  </a:outerShdw>
                </a:effectLst>
                <a:latin typeface="Calibri"/>
                <a:ea typeface="Times New Roman" pitchFamily="18" charset="0"/>
                <a:cs typeface="Times New Roman" pitchFamily="18" charset="0"/>
              </a:rPr>
              <a:t> </a:t>
            </a:r>
            <a:r>
              <a:rPr lang="en-GB" sz="4400" b="1" dirty="0">
                <a:solidFill>
                  <a:srgbClr val="FF6600"/>
                </a:solidFill>
                <a:effectLst>
                  <a:outerShdw blurRad="38100" dist="38100" dir="2700000" algn="tl">
                    <a:srgbClr val="000000">
                      <a:alpha val="43137"/>
                    </a:srgbClr>
                  </a:outerShdw>
                </a:effectLst>
                <a:latin typeface="Calibri"/>
                <a:ea typeface="Times New Roman" pitchFamily="18" charset="0"/>
                <a:cs typeface="Times New Roman" pitchFamily="18" charset="0"/>
              </a:rPr>
              <a:t>language</a:t>
            </a:r>
          </a:p>
          <a:p>
            <a:endParaRPr lang="en-GB" dirty="0">
              <a:solidFill>
                <a:prstClr val="black"/>
              </a:solidFill>
              <a:latin typeface="Calibri"/>
            </a:endParaRPr>
          </a:p>
        </p:txBody>
      </p:sp>
      <p:pic>
        <p:nvPicPr>
          <p:cNvPr id="7" name="Picture 6"/>
          <p:cNvPicPr>
            <a:picLocks noChangeAspect="1"/>
          </p:cNvPicPr>
          <p:nvPr/>
        </p:nvPicPr>
        <p:blipFill>
          <a:blip r:embed="rId2"/>
          <a:stretch>
            <a:fillRect/>
          </a:stretch>
        </p:blipFill>
        <p:spPr>
          <a:xfrm>
            <a:off x="7197912" y="1152614"/>
            <a:ext cx="4737903" cy="3350375"/>
          </a:xfrm>
          <a:prstGeom prst="rect">
            <a:avLst/>
          </a:prstGeom>
        </p:spPr>
      </p:pic>
    </p:spTree>
    <p:extLst>
      <p:ext uri="{BB962C8B-B14F-4D97-AF65-F5344CB8AC3E}">
        <p14:creationId xmlns:p14="http://schemas.microsoft.com/office/powerpoint/2010/main" val="57008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56F672-DABB-4201-89B5-9AC2FFEE656D}"/>
              </a:ext>
            </a:extLst>
          </p:cNvPr>
          <p:cNvPicPr>
            <a:picLocks noChangeAspect="1"/>
          </p:cNvPicPr>
          <p:nvPr/>
        </p:nvPicPr>
        <p:blipFill>
          <a:blip r:embed="rId2"/>
          <a:stretch>
            <a:fillRect/>
          </a:stretch>
        </p:blipFill>
        <p:spPr>
          <a:xfrm>
            <a:off x="3868361" y="0"/>
            <a:ext cx="8323640" cy="5671226"/>
          </a:xfrm>
          <a:prstGeom prst="rect">
            <a:avLst/>
          </a:prstGeom>
        </p:spPr>
      </p:pic>
      <p:sp>
        <p:nvSpPr>
          <p:cNvPr id="5" name="Content Placeholder 2">
            <a:extLst>
              <a:ext uri="{FF2B5EF4-FFF2-40B4-BE49-F238E27FC236}">
                <a16:creationId xmlns:a16="http://schemas.microsoft.com/office/drawing/2014/main" id="{375D0067-95D9-43CE-948C-AB971D38CC84}"/>
              </a:ext>
            </a:extLst>
          </p:cNvPr>
          <p:cNvSpPr txBox="1">
            <a:spLocks/>
          </p:cNvSpPr>
          <p:nvPr/>
        </p:nvSpPr>
        <p:spPr>
          <a:xfrm>
            <a:off x="609599" y="2666330"/>
            <a:ext cx="3767847" cy="90642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i="1" dirty="0">
                <a:solidFill>
                  <a:schemeClr val="accent5">
                    <a:lumMod val="75000"/>
                  </a:schemeClr>
                </a:solidFill>
              </a:rPr>
              <a:t>Cultural paradigm</a:t>
            </a:r>
          </a:p>
        </p:txBody>
      </p:sp>
      <p:sp>
        <p:nvSpPr>
          <p:cNvPr id="4" name="Title 1">
            <a:extLst>
              <a:ext uri="{FF2B5EF4-FFF2-40B4-BE49-F238E27FC236}">
                <a16:creationId xmlns:a16="http://schemas.microsoft.com/office/drawing/2014/main" id="{0AD51A92-48EC-4900-87B5-A6AACF3C5FE7}"/>
              </a:ext>
            </a:extLst>
          </p:cNvPr>
          <p:cNvSpPr txBox="1">
            <a:spLocks/>
          </p:cNvSpPr>
          <p:nvPr/>
        </p:nvSpPr>
        <p:spPr>
          <a:xfrm>
            <a:off x="609598" y="500881"/>
            <a:ext cx="3767847"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solidFill>
                  <a:schemeClr val="accent5">
                    <a:lumMod val="75000"/>
                  </a:schemeClr>
                </a:solidFill>
              </a:rPr>
              <a:t>Johnson and Scholes</a:t>
            </a:r>
            <a:endParaRPr lang="en-GB" b="1" dirty="0">
              <a:solidFill>
                <a:schemeClr val="accent5">
                  <a:lumMod val="75000"/>
                </a:schemeClr>
              </a:solidFill>
            </a:endParaRPr>
          </a:p>
        </p:txBody>
      </p:sp>
    </p:spTree>
    <p:extLst>
      <p:ext uri="{BB962C8B-B14F-4D97-AF65-F5344CB8AC3E}">
        <p14:creationId xmlns:p14="http://schemas.microsoft.com/office/powerpoint/2010/main" val="1999697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C657-34AF-4C61-83DA-E863EBB48C9D}"/>
              </a:ext>
            </a:extLst>
          </p:cNvPr>
          <p:cNvSpPr>
            <a:spLocks noGrp="1"/>
          </p:cNvSpPr>
          <p:nvPr>
            <p:ph type="title"/>
          </p:nvPr>
        </p:nvSpPr>
        <p:spPr>
          <a:xfrm>
            <a:off x="609598" y="500881"/>
            <a:ext cx="3767847" cy="1143000"/>
          </a:xfrm>
        </p:spPr>
        <p:txBody>
          <a:bodyPr>
            <a:normAutofit fontScale="90000"/>
          </a:bodyPr>
          <a:lstStyle/>
          <a:p>
            <a:r>
              <a:rPr lang="en-GB" b="1" dirty="0">
                <a:solidFill>
                  <a:schemeClr val="accent5">
                    <a:lumMod val="75000"/>
                  </a:schemeClr>
                </a:solidFill>
              </a:rPr>
              <a:t>Johnson and Scholes</a:t>
            </a:r>
          </a:p>
        </p:txBody>
      </p:sp>
      <p:sp>
        <p:nvSpPr>
          <p:cNvPr id="3" name="Content Placeholder 2">
            <a:extLst>
              <a:ext uri="{FF2B5EF4-FFF2-40B4-BE49-F238E27FC236}">
                <a16:creationId xmlns:a16="http://schemas.microsoft.com/office/drawing/2014/main" id="{349BFFCB-A968-4F37-85C0-B079C16EC498}"/>
              </a:ext>
            </a:extLst>
          </p:cNvPr>
          <p:cNvSpPr>
            <a:spLocks noGrp="1"/>
          </p:cNvSpPr>
          <p:nvPr>
            <p:ph idx="1"/>
          </p:nvPr>
        </p:nvSpPr>
        <p:spPr>
          <a:xfrm>
            <a:off x="609599" y="2666330"/>
            <a:ext cx="3767847" cy="906429"/>
          </a:xfrm>
        </p:spPr>
        <p:txBody>
          <a:bodyPr/>
          <a:lstStyle/>
          <a:p>
            <a:pPr marL="0" indent="0">
              <a:buNone/>
            </a:pPr>
            <a:r>
              <a:rPr lang="en-GB" i="1" dirty="0">
                <a:solidFill>
                  <a:schemeClr val="accent5">
                    <a:lumMod val="75000"/>
                  </a:schemeClr>
                </a:solidFill>
              </a:rPr>
              <a:t>Cultural paradigm</a:t>
            </a:r>
          </a:p>
        </p:txBody>
      </p:sp>
      <p:pic>
        <p:nvPicPr>
          <p:cNvPr id="5" name="Picture 4">
            <a:extLst>
              <a:ext uri="{FF2B5EF4-FFF2-40B4-BE49-F238E27FC236}">
                <a16:creationId xmlns:a16="http://schemas.microsoft.com/office/drawing/2014/main" id="{5D728B2B-55FB-4719-B794-0333E1118B89}"/>
              </a:ext>
            </a:extLst>
          </p:cNvPr>
          <p:cNvPicPr>
            <a:picLocks noChangeAspect="1"/>
          </p:cNvPicPr>
          <p:nvPr/>
        </p:nvPicPr>
        <p:blipFill>
          <a:blip r:embed="rId2"/>
          <a:stretch>
            <a:fillRect/>
          </a:stretch>
        </p:blipFill>
        <p:spPr>
          <a:xfrm>
            <a:off x="4623750" y="1"/>
            <a:ext cx="7549200" cy="5738812"/>
          </a:xfrm>
          <a:prstGeom prst="rect">
            <a:avLst/>
          </a:prstGeom>
        </p:spPr>
      </p:pic>
    </p:spTree>
    <p:extLst>
      <p:ext uri="{BB962C8B-B14F-4D97-AF65-F5344CB8AC3E}">
        <p14:creationId xmlns:p14="http://schemas.microsoft.com/office/powerpoint/2010/main" val="3165971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229257" y="0"/>
            <a:ext cx="3962743" cy="5717624"/>
          </a:xfrm>
          <a:prstGeom prst="rect">
            <a:avLst/>
          </a:prstGeom>
        </p:spPr>
      </p:pic>
      <p:sp>
        <p:nvSpPr>
          <p:cNvPr id="5" name="Rectangle 5"/>
          <p:cNvSpPr>
            <a:spLocks noChangeArrowheads="1"/>
          </p:cNvSpPr>
          <p:nvPr/>
        </p:nvSpPr>
        <p:spPr bwMode="auto">
          <a:xfrm>
            <a:off x="1919537" y="188640"/>
            <a:ext cx="4896544"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rgbClr val="4BACC6">
                    <a:lumMod val="50000"/>
                  </a:srgbClr>
                </a:solidFill>
              </a:rPr>
              <a:t>Organisational </a:t>
            </a:r>
          </a:p>
          <a:p>
            <a:pPr fontAlgn="base">
              <a:spcBef>
                <a:spcPct val="0"/>
              </a:spcBef>
              <a:spcAft>
                <a:spcPct val="0"/>
              </a:spcAft>
            </a:pPr>
            <a:r>
              <a:rPr lang="en-GB" altLang="en-US" sz="4400" b="1" dirty="0">
                <a:solidFill>
                  <a:srgbClr val="4BACC6">
                    <a:lumMod val="50000"/>
                  </a:srgbClr>
                </a:solidFill>
              </a:rPr>
              <a:t>culture</a:t>
            </a:r>
          </a:p>
        </p:txBody>
      </p:sp>
      <p:sp>
        <p:nvSpPr>
          <p:cNvPr id="6" name="Content Placeholder 5"/>
          <p:cNvSpPr txBox="1">
            <a:spLocks/>
          </p:cNvSpPr>
          <p:nvPr/>
        </p:nvSpPr>
        <p:spPr bwMode="auto">
          <a:xfrm>
            <a:off x="451994" y="1873249"/>
            <a:ext cx="7021499" cy="3214688"/>
          </a:xfrm>
          <a:prstGeom prst="rect">
            <a:avLst/>
          </a:prstGeom>
          <a:noFill/>
          <a:ln w="9525">
            <a:noFill/>
            <a:miter lim="800000"/>
            <a:headEnd/>
            <a:tailEnd/>
          </a:ln>
        </p:spPr>
        <p:txBody>
          <a:bodyPr/>
          <a:lstStyle/>
          <a:p>
            <a:pPr marL="742950" lvl="1" indent="-285750" eaLnBrk="0" fontAlgn="base" hangingPunct="0">
              <a:spcBef>
                <a:spcPct val="20000"/>
              </a:spcBef>
              <a:spcAft>
                <a:spcPct val="0"/>
              </a:spcAft>
              <a:defRPr/>
            </a:pPr>
            <a:r>
              <a:rPr lang="en-US" sz="3200" kern="0" dirty="0">
                <a:solidFill>
                  <a:srgbClr val="000000"/>
                </a:solidFill>
                <a:latin typeface="Myriad Pro"/>
              </a:rPr>
              <a:t>“A </a:t>
            </a:r>
            <a:r>
              <a:rPr lang="en-US" sz="3200" b="1" kern="0" dirty="0">
                <a:solidFill>
                  <a:srgbClr val="000000"/>
                </a:solidFill>
                <a:latin typeface="Myriad Pro"/>
              </a:rPr>
              <a:t>pattern of basic assumptions </a:t>
            </a:r>
            <a:r>
              <a:rPr lang="en-US" sz="3200" kern="0" dirty="0">
                <a:solidFill>
                  <a:srgbClr val="000000"/>
                </a:solidFill>
                <a:latin typeface="Myriad Pro"/>
              </a:rPr>
              <a:t>that are considered </a:t>
            </a:r>
            <a:r>
              <a:rPr lang="en-US" sz="3200" b="1" kern="0" dirty="0">
                <a:solidFill>
                  <a:srgbClr val="000000"/>
                </a:solidFill>
                <a:latin typeface="Myriad Pro"/>
              </a:rPr>
              <a:t>valid</a:t>
            </a:r>
            <a:r>
              <a:rPr lang="en-US" sz="3200" kern="0" dirty="0">
                <a:solidFill>
                  <a:srgbClr val="000000"/>
                </a:solidFill>
                <a:latin typeface="Myriad Pro"/>
              </a:rPr>
              <a:t> and that are taught to new members as the way to </a:t>
            </a:r>
            <a:r>
              <a:rPr lang="en-US" sz="3200" b="1" kern="0" dirty="0">
                <a:solidFill>
                  <a:srgbClr val="000000"/>
                </a:solidFill>
                <a:latin typeface="Myriad Pro"/>
              </a:rPr>
              <a:t>perceive, think and feel </a:t>
            </a:r>
            <a:r>
              <a:rPr lang="en-US" sz="3200" kern="0" dirty="0">
                <a:solidFill>
                  <a:srgbClr val="000000"/>
                </a:solidFill>
                <a:latin typeface="Myriad Pro"/>
              </a:rPr>
              <a:t>in the </a:t>
            </a:r>
            <a:r>
              <a:rPr lang="en-US" sz="3200" b="1" kern="0" dirty="0" err="1">
                <a:solidFill>
                  <a:srgbClr val="000000"/>
                </a:solidFill>
                <a:latin typeface="Myriad Pro"/>
              </a:rPr>
              <a:t>organisation</a:t>
            </a:r>
            <a:r>
              <a:rPr lang="en-US" sz="3200" b="1" kern="0" dirty="0">
                <a:solidFill>
                  <a:srgbClr val="000000"/>
                </a:solidFill>
                <a:latin typeface="Myriad Pro"/>
              </a:rPr>
              <a:t>.”</a:t>
            </a:r>
          </a:p>
          <a:p>
            <a:pPr marL="742950" lvl="1" indent="-285750" eaLnBrk="0" fontAlgn="base" hangingPunct="0">
              <a:spcBef>
                <a:spcPct val="20000"/>
              </a:spcBef>
              <a:spcAft>
                <a:spcPct val="0"/>
              </a:spcAft>
              <a:buFont typeface="Arial" pitchFamily="34" charset="0"/>
              <a:buChar char="•"/>
              <a:defRPr/>
            </a:pPr>
            <a:endParaRPr lang="en-US" sz="3200" b="1" kern="0" dirty="0">
              <a:solidFill>
                <a:srgbClr val="000000"/>
              </a:solidFill>
              <a:latin typeface="Myriad Pro"/>
            </a:endParaRPr>
          </a:p>
          <a:p>
            <a:pPr marL="742950" lvl="1" indent="-285750" eaLnBrk="0" fontAlgn="base" hangingPunct="0">
              <a:spcBef>
                <a:spcPct val="20000"/>
              </a:spcBef>
              <a:spcAft>
                <a:spcPct val="0"/>
              </a:spcAft>
              <a:buFontTx/>
              <a:buChar char="–"/>
              <a:defRPr/>
            </a:pPr>
            <a:endParaRPr lang="en-US" sz="3200" kern="0" dirty="0">
              <a:solidFill>
                <a:srgbClr val="000000"/>
              </a:solidFill>
              <a:latin typeface="Myriad Pro"/>
            </a:endParaRPr>
          </a:p>
          <a:p>
            <a:pPr marL="342900" indent="-342900" eaLnBrk="0" fontAlgn="base" hangingPunct="0">
              <a:spcBef>
                <a:spcPct val="20000"/>
              </a:spcBef>
              <a:spcAft>
                <a:spcPct val="0"/>
              </a:spcAft>
              <a:defRPr/>
            </a:pPr>
            <a:endParaRPr lang="en-GB" sz="3200" kern="0" dirty="0">
              <a:solidFill>
                <a:srgbClr val="000000"/>
              </a:solidFill>
              <a:latin typeface="Myriad Pro"/>
            </a:endParaRPr>
          </a:p>
        </p:txBody>
      </p:sp>
      <p:sp>
        <p:nvSpPr>
          <p:cNvPr id="7" name="TextBox 6"/>
          <p:cNvSpPr txBox="1"/>
          <p:nvPr/>
        </p:nvSpPr>
        <p:spPr>
          <a:xfrm>
            <a:off x="178278" y="4868867"/>
            <a:ext cx="7499231" cy="400110"/>
          </a:xfrm>
          <a:prstGeom prst="rect">
            <a:avLst/>
          </a:prstGeom>
          <a:noFill/>
        </p:spPr>
        <p:txBody>
          <a:bodyPr wrap="square">
            <a:spAutoFit/>
          </a:bodyPr>
          <a:lstStyle/>
          <a:p>
            <a:pPr marL="742950" lvl="1" indent="-285750" eaLnBrk="0" fontAlgn="base" hangingPunct="0">
              <a:spcBef>
                <a:spcPct val="20000"/>
              </a:spcBef>
              <a:spcAft>
                <a:spcPct val="0"/>
              </a:spcAft>
              <a:defRPr/>
            </a:pPr>
            <a:r>
              <a:rPr lang="en-US" sz="2000" i="1" kern="0" dirty="0">
                <a:solidFill>
                  <a:srgbClr val="000000"/>
                </a:solidFill>
                <a:latin typeface="Myriad Pro"/>
              </a:rPr>
              <a:t>Source: Nelson and Quick; </a:t>
            </a:r>
            <a:r>
              <a:rPr lang="en-US" sz="2000" i="1" kern="0" dirty="0" err="1">
                <a:solidFill>
                  <a:srgbClr val="000000"/>
                </a:solidFill>
                <a:latin typeface="Myriad Pro"/>
              </a:rPr>
              <a:t>Organisational</a:t>
            </a:r>
            <a:r>
              <a:rPr lang="en-US" sz="2000" i="1" kern="0" dirty="0">
                <a:solidFill>
                  <a:srgbClr val="000000"/>
                </a:solidFill>
                <a:latin typeface="Myriad Pro"/>
              </a:rPr>
              <a:t> </a:t>
            </a:r>
            <a:r>
              <a:rPr lang="en-US" sz="2000" i="1" kern="0" dirty="0" err="1">
                <a:solidFill>
                  <a:srgbClr val="000000"/>
                </a:solidFill>
                <a:latin typeface="Myriad Pro"/>
              </a:rPr>
              <a:t>Behaviour</a:t>
            </a:r>
            <a:r>
              <a:rPr lang="en-US" sz="2000" i="1" kern="0" dirty="0">
                <a:solidFill>
                  <a:srgbClr val="000000"/>
                </a:solidFill>
                <a:latin typeface="Myriad Pro"/>
              </a:rPr>
              <a:t> (2007)</a:t>
            </a:r>
          </a:p>
        </p:txBody>
      </p:sp>
    </p:spTree>
    <p:extLst>
      <p:ext uri="{BB962C8B-B14F-4D97-AF65-F5344CB8AC3E}">
        <p14:creationId xmlns:p14="http://schemas.microsoft.com/office/powerpoint/2010/main" val="1285955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135560" y="260648"/>
            <a:ext cx="7308850" cy="990600"/>
          </a:xfrm>
          <a:prstGeom prst="rect">
            <a:avLst/>
          </a:prstGeom>
          <a:noFill/>
          <a:ln w="9525">
            <a:noFill/>
            <a:miter lim="800000"/>
            <a:headEnd/>
            <a:tailEnd/>
          </a:ln>
        </p:spPr>
        <p:txBody>
          <a:bodyPr anchor="ctr"/>
          <a:lstStyle/>
          <a:p>
            <a:pPr algn="ctr" fontAlgn="base">
              <a:spcBef>
                <a:spcPct val="0"/>
              </a:spcBef>
              <a:spcAft>
                <a:spcPct val="0"/>
              </a:spcAft>
              <a:defRPr/>
            </a:pPr>
            <a:r>
              <a:rPr lang="en-GB" sz="4400" b="1" kern="0" dirty="0">
                <a:solidFill>
                  <a:srgbClr val="4BACC6">
                    <a:lumMod val="50000"/>
                  </a:srgbClr>
                </a:solidFill>
                <a:latin typeface="Myriad Pro"/>
              </a:rPr>
              <a:t>Leadership and culture</a:t>
            </a:r>
          </a:p>
        </p:txBody>
      </p:sp>
      <p:sp>
        <p:nvSpPr>
          <p:cNvPr id="5" name="Rectangle 5"/>
          <p:cNvSpPr>
            <a:spLocks noChangeArrowheads="1"/>
          </p:cNvSpPr>
          <p:nvPr/>
        </p:nvSpPr>
        <p:spPr bwMode="auto">
          <a:xfrm>
            <a:off x="2148711" y="1547744"/>
            <a:ext cx="799306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US" altLang="en-US" dirty="0">
                <a:solidFill>
                  <a:srgbClr val="000000"/>
                </a:solidFill>
                <a:hlinkClick r:id="rId2"/>
              </a:rPr>
              <a:t>Culture at Apple</a:t>
            </a:r>
            <a:endParaRPr lang="en-GB" altLang="en-US" dirty="0">
              <a:solidFill>
                <a:srgbClr val="000000"/>
              </a:solidFill>
            </a:endParaRPr>
          </a:p>
          <a:p>
            <a:pPr fontAlgn="base">
              <a:spcBef>
                <a:spcPct val="0"/>
              </a:spcBef>
              <a:spcAft>
                <a:spcPct val="0"/>
              </a:spcAft>
            </a:pPr>
            <a:endParaRPr lang="en-US" altLang="en-US" dirty="0">
              <a:solidFill>
                <a:srgbClr val="000000"/>
              </a:solidFill>
            </a:endParaRPr>
          </a:p>
        </p:txBody>
      </p:sp>
      <p:sp>
        <p:nvSpPr>
          <p:cNvPr id="6" name="Rectangle 6"/>
          <p:cNvSpPr>
            <a:spLocks noChangeArrowheads="1"/>
          </p:cNvSpPr>
          <p:nvPr/>
        </p:nvSpPr>
        <p:spPr bwMode="auto">
          <a:xfrm>
            <a:off x="2148712" y="2442104"/>
            <a:ext cx="813752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US" altLang="en-US" dirty="0">
                <a:solidFill>
                  <a:srgbClr val="000000"/>
                </a:solidFill>
                <a:hlinkClick r:id="rId3"/>
              </a:rPr>
              <a:t>Culture at Google</a:t>
            </a:r>
            <a:r>
              <a:rPr lang="en-US" altLang="en-US" dirty="0">
                <a:solidFill>
                  <a:srgbClr val="000000"/>
                </a:solidFill>
              </a:rPr>
              <a:t> </a:t>
            </a: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US" altLang="en-US" dirty="0">
              <a:solidFill>
                <a:srgbClr val="000000"/>
              </a:solidFill>
            </a:endParaRPr>
          </a:p>
        </p:txBody>
      </p:sp>
      <p:sp>
        <p:nvSpPr>
          <p:cNvPr id="7" name="Rectangle 7"/>
          <p:cNvSpPr>
            <a:spLocks noChangeArrowheads="1"/>
          </p:cNvSpPr>
          <p:nvPr/>
        </p:nvSpPr>
        <p:spPr bwMode="auto">
          <a:xfrm>
            <a:off x="2135189" y="3253514"/>
            <a:ext cx="81375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US" altLang="en-US" dirty="0">
                <a:solidFill>
                  <a:srgbClr val="000000"/>
                </a:solidFill>
                <a:hlinkClick r:id="rId4"/>
              </a:rPr>
              <a:t>Culture at Facebook</a:t>
            </a:r>
            <a:endParaRPr lang="en-US" altLang="en-US" dirty="0">
              <a:solidFill>
                <a:srgbClr val="000000"/>
              </a:solidFill>
            </a:endParaRPr>
          </a:p>
        </p:txBody>
      </p:sp>
      <p:sp>
        <p:nvSpPr>
          <p:cNvPr id="8" name="TextBox 10"/>
          <p:cNvSpPr txBox="1">
            <a:spLocks noChangeArrowheads="1"/>
          </p:cNvSpPr>
          <p:nvPr/>
        </p:nvSpPr>
        <p:spPr bwMode="auto">
          <a:xfrm>
            <a:off x="2135188" y="4078271"/>
            <a:ext cx="8388350" cy="424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fontAlgn="base" hangingPunct="1">
              <a:lnSpc>
                <a:spcPct val="90000"/>
              </a:lnSpc>
              <a:spcBef>
                <a:spcPct val="0"/>
              </a:spcBef>
              <a:spcAft>
                <a:spcPct val="0"/>
              </a:spcAft>
            </a:pPr>
            <a:r>
              <a:rPr lang="en-GB" altLang="en-US" u="sng" dirty="0">
                <a:solidFill>
                  <a:srgbClr val="000000"/>
                </a:solidFill>
                <a:hlinkClick r:id="rId5"/>
              </a:rPr>
              <a:t>Culture at Coastal Housing</a:t>
            </a:r>
            <a:endParaRPr lang="en-GB" altLang="en-US" dirty="0">
              <a:solidFill>
                <a:srgbClr val="000000"/>
              </a:solidFill>
            </a:endParaRPr>
          </a:p>
        </p:txBody>
      </p:sp>
      <p:pic>
        <p:nvPicPr>
          <p:cNvPr id="2" name="Picture 1"/>
          <p:cNvPicPr>
            <a:picLocks noChangeAspect="1"/>
          </p:cNvPicPr>
          <p:nvPr/>
        </p:nvPicPr>
        <p:blipFill>
          <a:blip r:embed="rId6"/>
          <a:stretch>
            <a:fillRect/>
          </a:stretch>
        </p:blipFill>
        <p:spPr>
          <a:xfrm>
            <a:off x="6721355" y="1484784"/>
            <a:ext cx="3420418" cy="3420418"/>
          </a:xfrm>
          <a:prstGeom prst="rect">
            <a:avLst/>
          </a:prstGeom>
        </p:spPr>
      </p:pic>
    </p:spTree>
    <p:extLst>
      <p:ext uri="{BB962C8B-B14F-4D97-AF65-F5344CB8AC3E}">
        <p14:creationId xmlns:p14="http://schemas.microsoft.com/office/powerpoint/2010/main" val="14599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 view of life at Coastal">
            <a:hlinkClick r:id="" action="ppaction://media"/>
            <a:extLst>
              <a:ext uri="{FF2B5EF4-FFF2-40B4-BE49-F238E27FC236}">
                <a16:creationId xmlns:a16="http://schemas.microsoft.com/office/drawing/2014/main" id="{56099624-8A1E-4EF7-BFF4-E491787970B2}"/>
              </a:ext>
            </a:extLst>
          </p:cNvPr>
          <p:cNvPicPr>
            <a:picLocks noGrp="1" noRot="1" noChangeAspect="1"/>
          </p:cNvPicPr>
          <p:nvPr>
            <p:ph idx="1"/>
            <a:videoFile r:link="rId1"/>
          </p:nvPr>
        </p:nvPicPr>
        <p:blipFill>
          <a:blip r:embed="rId4"/>
          <a:stretch>
            <a:fillRect/>
          </a:stretch>
        </p:blipFill>
        <p:spPr>
          <a:xfrm>
            <a:off x="0" y="0"/>
            <a:ext cx="12393484" cy="7002915"/>
          </a:xfrm>
          <a:prstGeom prst="rect">
            <a:avLst/>
          </a:prstGeom>
        </p:spPr>
      </p:pic>
    </p:spTree>
    <p:extLst>
      <p:ext uri="{BB962C8B-B14F-4D97-AF65-F5344CB8AC3E}">
        <p14:creationId xmlns:p14="http://schemas.microsoft.com/office/powerpoint/2010/main" val="194288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5560" y="260649"/>
            <a:ext cx="7992888" cy="584775"/>
          </a:xfrm>
          <a:prstGeom prst="rect">
            <a:avLst/>
          </a:prstGeom>
          <a:noFill/>
        </p:spPr>
        <p:txBody>
          <a:bodyPr wrap="square">
            <a:spAutoFit/>
          </a:bodyPr>
          <a:lstStyle/>
          <a:p>
            <a:pPr marL="342900" indent="-342900" fontAlgn="base">
              <a:spcBef>
                <a:spcPct val="20000"/>
              </a:spcBef>
              <a:spcAft>
                <a:spcPct val="0"/>
              </a:spcAft>
              <a:defRPr/>
            </a:pPr>
            <a:r>
              <a:rPr lang="en-US" sz="3200" b="1" kern="0" dirty="0">
                <a:solidFill>
                  <a:srgbClr val="4BACC6">
                    <a:lumMod val="50000"/>
                  </a:srgbClr>
                </a:solidFill>
                <a:latin typeface="Myriad Pro"/>
              </a:rPr>
              <a:t>Determinants of </a:t>
            </a:r>
            <a:r>
              <a:rPr lang="en-US" sz="3200" b="1" kern="0" dirty="0" err="1">
                <a:solidFill>
                  <a:srgbClr val="4BACC6">
                    <a:lumMod val="50000"/>
                  </a:srgbClr>
                </a:solidFill>
                <a:latin typeface="Myriad Pro"/>
              </a:rPr>
              <a:t>Organisational</a:t>
            </a:r>
            <a:r>
              <a:rPr lang="en-US" sz="3200" b="1" kern="0" dirty="0">
                <a:solidFill>
                  <a:srgbClr val="4BACC6">
                    <a:lumMod val="50000"/>
                  </a:srgbClr>
                </a:solidFill>
                <a:latin typeface="Myriad Pro"/>
              </a:rPr>
              <a:t> Culture</a:t>
            </a:r>
          </a:p>
        </p:txBody>
      </p:sp>
      <p:sp>
        <p:nvSpPr>
          <p:cNvPr id="5" name="Rectangle 3"/>
          <p:cNvSpPr txBox="1">
            <a:spLocks noChangeArrowheads="1"/>
          </p:cNvSpPr>
          <p:nvPr/>
        </p:nvSpPr>
        <p:spPr bwMode="auto">
          <a:xfrm>
            <a:off x="672860" y="1498313"/>
            <a:ext cx="9455588" cy="4286250"/>
          </a:xfrm>
          <a:prstGeom prst="rect">
            <a:avLst/>
          </a:prstGeom>
          <a:noFill/>
          <a:ln w="9525">
            <a:noFill/>
            <a:miter lim="800000"/>
            <a:headEnd/>
            <a:tailEnd/>
          </a:ln>
        </p:spPr>
        <p:txBody>
          <a:bodyPr/>
          <a:lstStyle/>
          <a:p>
            <a:pPr marL="742950" lvl="1" indent="-285750" fontAlgn="base">
              <a:spcBef>
                <a:spcPct val="20000"/>
              </a:spcBef>
              <a:spcAft>
                <a:spcPct val="0"/>
              </a:spcAft>
              <a:buFontTx/>
              <a:buChar char="–"/>
              <a:defRPr/>
            </a:pPr>
            <a:r>
              <a:rPr lang="en-US" sz="2800" kern="0" dirty="0" err="1">
                <a:solidFill>
                  <a:srgbClr val="000000"/>
                </a:solidFill>
                <a:latin typeface="Myriad Pro"/>
              </a:rPr>
              <a:t>Organisation’s</a:t>
            </a:r>
            <a:r>
              <a:rPr lang="en-US" sz="2800" kern="0" dirty="0">
                <a:solidFill>
                  <a:srgbClr val="000000"/>
                </a:solidFill>
                <a:latin typeface="Myriad Pro"/>
              </a:rPr>
              <a:t> founder (personal values and beliefs)</a:t>
            </a:r>
          </a:p>
          <a:p>
            <a:pPr marL="742950" lvl="1" indent="-285750" fontAlgn="base">
              <a:spcBef>
                <a:spcPct val="20000"/>
              </a:spcBef>
              <a:spcAft>
                <a:spcPct val="0"/>
              </a:spcAft>
              <a:buFontTx/>
              <a:buChar char="–"/>
              <a:defRPr/>
            </a:pPr>
            <a:r>
              <a:rPr lang="en-US" sz="2800" kern="0" dirty="0">
                <a:solidFill>
                  <a:srgbClr val="000000"/>
                </a:solidFill>
                <a:latin typeface="Myriad Pro"/>
              </a:rPr>
              <a:t>Symbols, stories, heroes, slogans, and ceremonies that embody and personify the spirit of the </a:t>
            </a:r>
            <a:r>
              <a:rPr lang="en-US" sz="2800" kern="0" dirty="0" err="1">
                <a:solidFill>
                  <a:srgbClr val="000000"/>
                </a:solidFill>
                <a:latin typeface="Myriad Pro"/>
              </a:rPr>
              <a:t>organisation</a:t>
            </a:r>
            <a:endParaRPr lang="en-US" sz="2800" kern="0" dirty="0">
              <a:solidFill>
                <a:srgbClr val="000000"/>
              </a:solidFill>
              <a:latin typeface="Myriad Pro"/>
            </a:endParaRPr>
          </a:p>
          <a:p>
            <a:pPr marL="742950" lvl="1" indent="-285750" fontAlgn="base">
              <a:spcBef>
                <a:spcPct val="20000"/>
              </a:spcBef>
              <a:spcAft>
                <a:spcPct val="0"/>
              </a:spcAft>
              <a:buFontTx/>
              <a:buChar char="–"/>
              <a:defRPr/>
            </a:pPr>
            <a:r>
              <a:rPr lang="en-US" sz="2800" kern="0" dirty="0">
                <a:solidFill>
                  <a:srgbClr val="000000"/>
                </a:solidFill>
                <a:latin typeface="Myriad Pro"/>
              </a:rPr>
              <a:t>Corporate success that strengthens the culture.</a:t>
            </a:r>
          </a:p>
          <a:p>
            <a:pPr marL="742950" lvl="1" indent="-285750" fontAlgn="base">
              <a:spcBef>
                <a:spcPct val="20000"/>
              </a:spcBef>
              <a:spcAft>
                <a:spcPct val="0"/>
              </a:spcAft>
              <a:buFontTx/>
              <a:buChar char="–"/>
              <a:defRPr/>
            </a:pPr>
            <a:r>
              <a:rPr lang="en-US" sz="2800" kern="0" dirty="0">
                <a:solidFill>
                  <a:srgbClr val="000000"/>
                </a:solidFill>
                <a:latin typeface="Myriad Pro"/>
              </a:rPr>
              <a:t>Shared experiences that bond </a:t>
            </a:r>
            <a:r>
              <a:rPr lang="en-US" sz="2800" kern="0" dirty="0" err="1">
                <a:solidFill>
                  <a:srgbClr val="000000"/>
                </a:solidFill>
                <a:latin typeface="Myriad Pro"/>
              </a:rPr>
              <a:t>organisational</a:t>
            </a:r>
            <a:r>
              <a:rPr lang="en-US" sz="2800" kern="0" dirty="0">
                <a:solidFill>
                  <a:srgbClr val="000000"/>
                </a:solidFill>
                <a:latin typeface="Myriad Pro"/>
              </a:rPr>
              <a:t> members together</a:t>
            </a:r>
          </a:p>
        </p:txBody>
      </p:sp>
    </p:spTree>
    <p:extLst>
      <p:ext uri="{BB962C8B-B14F-4D97-AF65-F5344CB8AC3E}">
        <p14:creationId xmlns:p14="http://schemas.microsoft.com/office/powerpoint/2010/main" val="2825320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404664"/>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altLang="en-US" sz="4000" b="1" dirty="0">
                <a:solidFill>
                  <a:srgbClr val="4BACC6">
                    <a:lumMod val="50000"/>
                  </a:srgbClr>
                </a:solidFill>
                <a:latin typeface="Myriad Pro"/>
              </a:rPr>
              <a:t>Managing </a:t>
            </a:r>
            <a:r>
              <a:rPr lang="en-US" altLang="en-US" sz="4000" b="1" dirty="0" err="1">
                <a:solidFill>
                  <a:srgbClr val="4BACC6">
                    <a:lumMod val="50000"/>
                  </a:srgbClr>
                </a:solidFill>
                <a:latin typeface="Myriad Pro"/>
              </a:rPr>
              <a:t>organisational</a:t>
            </a:r>
            <a:r>
              <a:rPr lang="en-US" altLang="en-US" sz="4000" b="1" dirty="0">
                <a:solidFill>
                  <a:srgbClr val="4BACC6">
                    <a:lumMod val="50000"/>
                  </a:srgbClr>
                </a:solidFill>
                <a:latin typeface="Myriad Pro"/>
              </a:rPr>
              <a:t> culture</a:t>
            </a:r>
            <a:br>
              <a:rPr lang="en-US" altLang="en-US" sz="4000" b="1" dirty="0">
                <a:solidFill>
                  <a:srgbClr val="4BACC6">
                    <a:lumMod val="50000"/>
                  </a:srgbClr>
                </a:solidFill>
                <a:latin typeface="Myriad Pro"/>
              </a:rPr>
            </a:br>
            <a:endParaRPr lang="en-GB" altLang="en-US" sz="4000" b="1" dirty="0">
              <a:solidFill>
                <a:srgbClr val="4BACC6">
                  <a:lumMod val="50000"/>
                </a:srgbClr>
              </a:solidFill>
              <a:latin typeface="Myriad Pro"/>
            </a:endParaRPr>
          </a:p>
        </p:txBody>
      </p:sp>
      <p:sp>
        <p:nvSpPr>
          <p:cNvPr id="5" name="Rectangle 3"/>
          <p:cNvSpPr txBox="1">
            <a:spLocks noChangeArrowheads="1"/>
          </p:cNvSpPr>
          <p:nvPr/>
        </p:nvSpPr>
        <p:spPr bwMode="auto">
          <a:xfrm>
            <a:off x="1151627" y="1680560"/>
            <a:ext cx="9888746" cy="3857625"/>
          </a:xfrm>
          <a:prstGeom prst="rect">
            <a:avLst/>
          </a:prstGeom>
          <a:noFill/>
          <a:ln w="9525">
            <a:noFill/>
            <a:miter lim="800000"/>
            <a:headEnd/>
            <a:tailEnd/>
          </a:ln>
        </p:spPr>
        <p:txBody>
          <a:bodyPr/>
          <a:lstStyle/>
          <a:p>
            <a:pPr marL="742950" lvl="1" indent="-285750" fontAlgn="base">
              <a:spcBef>
                <a:spcPct val="20000"/>
              </a:spcBef>
              <a:spcAft>
                <a:spcPct val="0"/>
              </a:spcAft>
              <a:buFontTx/>
              <a:buChar char="–"/>
              <a:defRPr/>
            </a:pPr>
            <a:r>
              <a:rPr lang="en-US" sz="2800" kern="0" dirty="0">
                <a:solidFill>
                  <a:srgbClr val="000000"/>
                </a:solidFill>
                <a:latin typeface="Myriad Pro"/>
              </a:rPr>
              <a:t>Need to </a:t>
            </a:r>
            <a:r>
              <a:rPr lang="en-US" sz="2800" b="1" kern="0" dirty="0">
                <a:solidFill>
                  <a:srgbClr val="000000"/>
                </a:solidFill>
                <a:latin typeface="Myriad Pro"/>
              </a:rPr>
              <a:t>understand</a:t>
            </a:r>
            <a:r>
              <a:rPr lang="en-US" sz="2800" kern="0" dirty="0">
                <a:solidFill>
                  <a:srgbClr val="000000"/>
                </a:solidFill>
                <a:latin typeface="Myriad Pro"/>
              </a:rPr>
              <a:t> the </a:t>
            </a:r>
            <a:r>
              <a:rPr lang="en-US" sz="2800" b="1" kern="0" dirty="0">
                <a:solidFill>
                  <a:srgbClr val="000000"/>
                </a:solidFill>
                <a:latin typeface="Myriad Pro"/>
              </a:rPr>
              <a:t>current culture </a:t>
            </a:r>
            <a:r>
              <a:rPr lang="en-US" sz="2800" kern="0" dirty="0">
                <a:solidFill>
                  <a:srgbClr val="000000"/>
                </a:solidFill>
                <a:latin typeface="Myriad Pro"/>
              </a:rPr>
              <a:t>to decide whether to maintain or change it</a:t>
            </a:r>
          </a:p>
          <a:p>
            <a:pPr marL="742950" lvl="1" indent="-285750" fontAlgn="base">
              <a:spcBef>
                <a:spcPct val="20000"/>
              </a:spcBef>
              <a:spcAft>
                <a:spcPct val="0"/>
              </a:spcAft>
              <a:buFontTx/>
              <a:buChar char="–"/>
              <a:defRPr/>
            </a:pPr>
            <a:r>
              <a:rPr lang="en-US" sz="2800" b="1" kern="0" dirty="0">
                <a:solidFill>
                  <a:srgbClr val="000000"/>
                </a:solidFill>
                <a:latin typeface="Myriad Pro"/>
              </a:rPr>
              <a:t>Articulate</a:t>
            </a:r>
            <a:r>
              <a:rPr lang="en-US" sz="2800" kern="0" dirty="0">
                <a:solidFill>
                  <a:srgbClr val="000000"/>
                </a:solidFill>
                <a:latin typeface="Myriad Pro"/>
              </a:rPr>
              <a:t> the culture through </a:t>
            </a:r>
            <a:r>
              <a:rPr lang="en-US" sz="2800" b="1" kern="0" dirty="0">
                <a:solidFill>
                  <a:srgbClr val="000000"/>
                </a:solidFill>
                <a:latin typeface="Myriad Pro"/>
              </a:rPr>
              <a:t>slogans</a:t>
            </a:r>
            <a:r>
              <a:rPr lang="en-US" sz="2800" kern="0" dirty="0">
                <a:solidFill>
                  <a:srgbClr val="000000"/>
                </a:solidFill>
                <a:latin typeface="Myriad Pro"/>
              </a:rPr>
              <a:t>, </a:t>
            </a:r>
            <a:r>
              <a:rPr lang="en-US" sz="2800" b="1" kern="0" dirty="0">
                <a:solidFill>
                  <a:srgbClr val="000000"/>
                </a:solidFill>
                <a:latin typeface="Myriad Pro"/>
              </a:rPr>
              <a:t>ceremonies</a:t>
            </a:r>
            <a:r>
              <a:rPr lang="en-US" sz="2800" kern="0" dirty="0">
                <a:solidFill>
                  <a:srgbClr val="000000"/>
                </a:solidFill>
                <a:latin typeface="Myriad Pro"/>
              </a:rPr>
              <a:t>, and </a:t>
            </a:r>
            <a:r>
              <a:rPr lang="en-US" sz="2800" b="1" kern="0" dirty="0">
                <a:solidFill>
                  <a:srgbClr val="000000"/>
                </a:solidFill>
                <a:latin typeface="Myriad Pro"/>
              </a:rPr>
              <a:t>shared experiences</a:t>
            </a:r>
          </a:p>
          <a:p>
            <a:pPr marL="742950" lvl="1" indent="-285750" fontAlgn="base">
              <a:spcBef>
                <a:spcPct val="20000"/>
              </a:spcBef>
              <a:spcAft>
                <a:spcPct val="0"/>
              </a:spcAft>
              <a:buFontTx/>
              <a:buChar char="–"/>
              <a:defRPr/>
            </a:pPr>
            <a:r>
              <a:rPr lang="en-US" sz="2800" b="1" kern="0" dirty="0">
                <a:solidFill>
                  <a:srgbClr val="000000"/>
                </a:solidFill>
                <a:latin typeface="Myriad Pro"/>
              </a:rPr>
              <a:t>Reward</a:t>
            </a:r>
            <a:r>
              <a:rPr lang="en-US" sz="2800" kern="0" dirty="0">
                <a:solidFill>
                  <a:srgbClr val="000000"/>
                </a:solidFill>
                <a:latin typeface="Myriad Pro"/>
              </a:rPr>
              <a:t> and </a:t>
            </a:r>
            <a:r>
              <a:rPr lang="en-US" sz="2800" b="1" kern="0" dirty="0">
                <a:solidFill>
                  <a:srgbClr val="000000"/>
                </a:solidFill>
                <a:latin typeface="Myriad Pro"/>
              </a:rPr>
              <a:t>promote</a:t>
            </a:r>
            <a:r>
              <a:rPr lang="en-US" sz="2800" kern="0" dirty="0">
                <a:solidFill>
                  <a:srgbClr val="000000"/>
                </a:solidFill>
                <a:latin typeface="Myriad Pro"/>
              </a:rPr>
              <a:t> people whose </a:t>
            </a:r>
            <a:r>
              <a:rPr lang="en-US" sz="2800" b="1" kern="0" dirty="0" err="1">
                <a:solidFill>
                  <a:srgbClr val="000000"/>
                </a:solidFill>
                <a:latin typeface="Myriad Pro"/>
              </a:rPr>
              <a:t>behaviours</a:t>
            </a:r>
            <a:r>
              <a:rPr lang="en-US" sz="2800" kern="0" dirty="0">
                <a:solidFill>
                  <a:srgbClr val="000000"/>
                </a:solidFill>
                <a:latin typeface="Myriad Pro"/>
              </a:rPr>
              <a:t> </a:t>
            </a:r>
            <a:r>
              <a:rPr lang="en-US" sz="2800" b="1" kern="0" dirty="0">
                <a:solidFill>
                  <a:srgbClr val="000000"/>
                </a:solidFill>
                <a:latin typeface="Myriad Pro"/>
              </a:rPr>
              <a:t>are consistent </a:t>
            </a:r>
            <a:r>
              <a:rPr lang="en-US" sz="2800" kern="0" dirty="0">
                <a:solidFill>
                  <a:srgbClr val="000000"/>
                </a:solidFill>
                <a:latin typeface="Myriad Pro"/>
              </a:rPr>
              <a:t>with desired </a:t>
            </a:r>
            <a:r>
              <a:rPr lang="en-US" sz="2800" b="1" kern="0" dirty="0">
                <a:solidFill>
                  <a:srgbClr val="000000"/>
                </a:solidFill>
                <a:latin typeface="Myriad Pro"/>
              </a:rPr>
              <a:t>cultural values</a:t>
            </a:r>
          </a:p>
        </p:txBody>
      </p:sp>
    </p:spTree>
    <p:extLst>
      <p:ext uri="{BB962C8B-B14F-4D97-AF65-F5344CB8AC3E}">
        <p14:creationId xmlns:p14="http://schemas.microsoft.com/office/powerpoint/2010/main" val="3748714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solidFill>
                  <a:schemeClr val="accent5">
                    <a:lumMod val="50000"/>
                  </a:schemeClr>
                </a:solidFill>
              </a:rPr>
              <a:t>Handy’s</a:t>
            </a:r>
            <a:r>
              <a:rPr lang="en-GB" b="1" dirty="0">
                <a:solidFill>
                  <a:schemeClr val="accent5">
                    <a:lumMod val="50000"/>
                  </a:schemeClr>
                </a:solidFill>
              </a:rPr>
              <a:t> model of organisational culture</a:t>
            </a:r>
          </a:p>
        </p:txBody>
      </p:sp>
      <p:pic>
        <p:nvPicPr>
          <p:cNvPr id="4" name="Content Placeholder 3"/>
          <p:cNvPicPr>
            <a:picLocks noGrp="1" noChangeAspect="1"/>
          </p:cNvPicPr>
          <p:nvPr>
            <p:ph idx="1"/>
          </p:nvPr>
        </p:nvPicPr>
        <p:blipFill>
          <a:blip r:embed="rId3"/>
          <a:stretch>
            <a:fillRect/>
          </a:stretch>
        </p:blipFill>
        <p:spPr>
          <a:xfrm>
            <a:off x="3026186" y="1556792"/>
            <a:ext cx="5934975" cy="3888432"/>
          </a:xfrm>
          <a:prstGeom prst="rect">
            <a:avLst/>
          </a:prstGeom>
        </p:spPr>
      </p:pic>
    </p:spTree>
    <p:extLst>
      <p:ext uri="{BB962C8B-B14F-4D97-AF65-F5344CB8AC3E}">
        <p14:creationId xmlns:p14="http://schemas.microsoft.com/office/powerpoint/2010/main" val="1474076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AA693-BF5B-4638-8830-7AB80D8FA632}"/>
              </a:ext>
            </a:extLst>
          </p:cNvPr>
          <p:cNvSpPr>
            <a:spLocks noGrp="1"/>
          </p:cNvSpPr>
          <p:nvPr>
            <p:ph type="title"/>
          </p:nvPr>
        </p:nvSpPr>
        <p:spPr/>
        <p:txBody>
          <a:bodyPr/>
          <a:lstStyle/>
          <a:p>
            <a:r>
              <a:rPr lang="en-GB" b="1" dirty="0">
                <a:solidFill>
                  <a:schemeClr val="accent1">
                    <a:lumMod val="50000"/>
                  </a:schemeClr>
                </a:solidFill>
              </a:rPr>
              <a:t>Examples from outcomes </a:t>
            </a:r>
          </a:p>
        </p:txBody>
      </p:sp>
      <p:sp>
        <p:nvSpPr>
          <p:cNvPr id="3" name="Content Placeholder 2">
            <a:extLst>
              <a:ext uri="{FF2B5EF4-FFF2-40B4-BE49-F238E27FC236}">
                <a16:creationId xmlns:a16="http://schemas.microsoft.com/office/drawing/2014/main" id="{00CC057D-7143-4F38-8E60-797D808BBA43}"/>
              </a:ext>
            </a:extLst>
          </p:cNvPr>
          <p:cNvSpPr>
            <a:spLocks noGrp="1"/>
          </p:cNvSpPr>
          <p:nvPr>
            <p:ph idx="1"/>
          </p:nvPr>
        </p:nvSpPr>
        <p:spPr>
          <a:xfrm>
            <a:off x="609600" y="1417638"/>
            <a:ext cx="11122325" cy="3124943"/>
          </a:xfrm>
        </p:spPr>
        <p:txBody>
          <a:bodyPr>
            <a:noAutofit/>
          </a:bodyPr>
          <a:lstStyle/>
          <a:p>
            <a:pPr marL="0" indent="0">
              <a:buNone/>
            </a:pPr>
            <a:r>
              <a:rPr lang="en-GB" sz="2400" dirty="0"/>
              <a:t>Handy suggests that most organisations have a mix of 2 culture typologies:</a:t>
            </a:r>
          </a:p>
          <a:p>
            <a:r>
              <a:rPr lang="en-GB" sz="2400" dirty="0"/>
              <a:t>In </a:t>
            </a:r>
            <a:r>
              <a:rPr lang="en-GB" sz="2400" b="1" dirty="0"/>
              <a:t>administrative</a:t>
            </a:r>
            <a:r>
              <a:rPr lang="en-GB" sz="2400" dirty="0"/>
              <a:t>, </a:t>
            </a:r>
            <a:r>
              <a:rPr lang="en-GB" sz="2400" b="1" dirty="0"/>
              <a:t>policy-orientated</a:t>
            </a:r>
            <a:r>
              <a:rPr lang="en-GB" sz="2400" dirty="0"/>
              <a:t> organisations is rather a combination of the </a:t>
            </a:r>
            <a:r>
              <a:rPr lang="en-GB" sz="2400" b="1" dirty="0"/>
              <a:t>Power</a:t>
            </a:r>
            <a:r>
              <a:rPr lang="en-GB" sz="2400" dirty="0"/>
              <a:t> culture and the </a:t>
            </a:r>
            <a:r>
              <a:rPr lang="en-GB" sz="2400" b="1" dirty="0"/>
              <a:t>Role</a:t>
            </a:r>
            <a:r>
              <a:rPr lang="en-GB" sz="2400" dirty="0"/>
              <a:t> culture.</a:t>
            </a:r>
          </a:p>
          <a:p>
            <a:r>
              <a:rPr lang="en-GB" sz="2400" dirty="0"/>
              <a:t>In </a:t>
            </a:r>
            <a:r>
              <a:rPr lang="en-GB" sz="2400" b="1" dirty="0"/>
              <a:t>administrative</a:t>
            </a:r>
            <a:r>
              <a:rPr lang="en-GB" sz="2400" dirty="0"/>
              <a:t> and </a:t>
            </a:r>
            <a:r>
              <a:rPr lang="en-GB" sz="2400" b="1" dirty="0"/>
              <a:t>executive</a:t>
            </a:r>
            <a:r>
              <a:rPr lang="en-GB" sz="2400" dirty="0"/>
              <a:t> organisations is often a combination of the </a:t>
            </a:r>
            <a:r>
              <a:rPr lang="en-GB" sz="2400" b="1" dirty="0"/>
              <a:t>Role</a:t>
            </a:r>
            <a:r>
              <a:rPr lang="en-GB" sz="2400" dirty="0"/>
              <a:t> culture and the </a:t>
            </a:r>
            <a:r>
              <a:rPr lang="en-GB" sz="2400" b="1" dirty="0"/>
              <a:t>Task</a:t>
            </a:r>
            <a:r>
              <a:rPr lang="en-GB" sz="2400" dirty="0"/>
              <a:t> culture.</a:t>
            </a:r>
          </a:p>
          <a:p>
            <a:r>
              <a:rPr lang="en-GB" sz="2400" dirty="0"/>
              <a:t>In </a:t>
            </a:r>
            <a:r>
              <a:rPr lang="en-GB" sz="2400" b="1" dirty="0"/>
              <a:t>IT companies </a:t>
            </a:r>
            <a:r>
              <a:rPr lang="en-GB" sz="2400" dirty="0"/>
              <a:t>is often a combination of the </a:t>
            </a:r>
            <a:r>
              <a:rPr lang="en-GB" sz="2400" b="1" dirty="0"/>
              <a:t>Task</a:t>
            </a:r>
            <a:r>
              <a:rPr lang="en-GB" sz="2400" dirty="0"/>
              <a:t> culture and the </a:t>
            </a:r>
            <a:r>
              <a:rPr lang="en-GB" sz="2400" b="1" dirty="0"/>
              <a:t>Person</a:t>
            </a:r>
            <a:r>
              <a:rPr lang="en-GB" sz="2400" dirty="0"/>
              <a:t> culture.</a:t>
            </a:r>
          </a:p>
          <a:p>
            <a:r>
              <a:rPr lang="en-GB" sz="2400" dirty="0"/>
              <a:t>At </a:t>
            </a:r>
            <a:r>
              <a:rPr lang="en-GB" sz="2400" b="1" dirty="0"/>
              <a:t>Universities</a:t>
            </a:r>
            <a:r>
              <a:rPr lang="en-GB" sz="2400" dirty="0"/>
              <a:t> it is often a combination of the </a:t>
            </a:r>
            <a:r>
              <a:rPr lang="en-GB" sz="2400" b="1" dirty="0"/>
              <a:t>Power</a:t>
            </a:r>
            <a:r>
              <a:rPr lang="en-GB" sz="2400" dirty="0"/>
              <a:t> culture and the </a:t>
            </a:r>
            <a:r>
              <a:rPr lang="en-GB" sz="2400" b="1" dirty="0"/>
              <a:t>Person</a:t>
            </a:r>
            <a:r>
              <a:rPr lang="en-GB" sz="2400" dirty="0"/>
              <a:t> Culture. </a:t>
            </a:r>
          </a:p>
        </p:txBody>
      </p:sp>
    </p:spTree>
    <p:extLst>
      <p:ext uri="{BB962C8B-B14F-4D97-AF65-F5344CB8AC3E}">
        <p14:creationId xmlns:p14="http://schemas.microsoft.com/office/powerpoint/2010/main" val="9146604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07537-31CE-49DB-BDC9-15BF5513EB3D}"/>
              </a:ext>
            </a:extLst>
          </p:cNvPr>
          <p:cNvSpPr>
            <a:spLocks noGrp="1"/>
          </p:cNvSpPr>
          <p:nvPr>
            <p:ph type="title"/>
          </p:nvPr>
        </p:nvSpPr>
        <p:spPr>
          <a:xfrm>
            <a:off x="609600" y="0"/>
            <a:ext cx="10972800" cy="1143000"/>
          </a:xfrm>
        </p:spPr>
        <p:txBody>
          <a:bodyPr/>
          <a:lstStyle/>
          <a:p>
            <a:r>
              <a:rPr lang="en-GB" b="1" dirty="0">
                <a:solidFill>
                  <a:schemeClr val="accent1">
                    <a:lumMod val="50000"/>
                  </a:schemeClr>
                </a:solidFill>
              </a:rPr>
              <a:t>Cultural Framework </a:t>
            </a:r>
          </a:p>
        </p:txBody>
      </p:sp>
      <p:pic>
        <p:nvPicPr>
          <p:cNvPr id="5" name="Content Placeholder 4">
            <a:extLst>
              <a:ext uri="{FF2B5EF4-FFF2-40B4-BE49-F238E27FC236}">
                <a16:creationId xmlns:a16="http://schemas.microsoft.com/office/drawing/2014/main" id="{C4520674-9D24-4E9F-9AF5-6E3277DED328}"/>
              </a:ext>
            </a:extLst>
          </p:cNvPr>
          <p:cNvPicPr>
            <a:picLocks noGrp="1" noChangeAspect="1"/>
          </p:cNvPicPr>
          <p:nvPr>
            <p:ph idx="1"/>
          </p:nvPr>
        </p:nvPicPr>
        <p:blipFill>
          <a:blip r:embed="rId2"/>
          <a:stretch>
            <a:fillRect/>
          </a:stretch>
        </p:blipFill>
        <p:spPr>
          <a:xfrm>
            <a:off x="899911" y="948906"/>
            <a:ext cx="10470481" cy="4282865"/>
          </a:xfrm>
        </p:spPr>
      </p:pic>
      <p:sp>
        <p:nvSpPr>
          <p:cNvPr id="3" name="TextBox 2">
            <a:extLst>
              <a:ext uri="{FF2B5EF4-FFF2-40B4-BE49-F238E27FC236}">
                <a16:creationId xmlns:a16="http://schemas.microsoft.com/office/drawing/2014/main" id="{C295279F-1250-4FFA-8325-FCB7229575DC}"/>
              </a:ext>
            </a:extLst>
          </p:cNvPr>
          <p:cNvSpPr txBox="1"/>
          <p:nvPr/>
        </p:nvSpPr>
        <p:spPr>
          <a:xfrm>
            <a:off x="2065212" y="5231772"/>
            <a:ext cx="8075240" cy="307777"/>
          </a:xfrm>
          <a:prstGeom prst="rect">
            <a:avLst/>
          </a:prstGeom>
          <a:noFill/>
        </p:spPr>
        <p:txBody>
          <a:bodyPr wrap="square" rtlCol="0">
            <a:spAutoFit/>
          </a:bodyPr>
          <a:lstStyle/>
          <a:p>
            <a:r>
              <a:rPr lang="en-GB" sz="1400" i="1" dirty="0">
                <a:solidFill>
                  <a:prstClr val="black"/>
                </a:solidFill>
                <a:latin typeface="Myriad Pro"/>
              </a:rPr>
              <a:t>Extract from the work of Professor Grainne </a:t>
            </a:r>
            <a:r>
              <a:rPr lang="en-GB" sz="1400" i="1" dirty="0" err="1">
                <a:solidFill>
                  <a:prstClr val="black"/>
                </a:solidFill>
                <a:latin typeface="Myriad Pro"/>
              </a:rPr>
              <a:t>Conole</a:t>
            </a:r>
            <a:r>
              <a:rPr lang="en-GB" sz="1400" i="1" dirty="0">
                <a:solidFill>
                  <a:prstClr val="black"/>
                </a:solidFill>
                <a:latin typeface="Myriad Pro"/>
              </a:rPr>
              <a:t> can be mapped onto the work of </a:t>
            </a:r>
            <a:r>
              <a:rPr lang="en-GB" sz="1400" i="1" dirty="0" err="1">
                <a:solidFill>
                  <a:prstClr val="black"/>
                </a:solidFill>
                <a:latin typeface="Myriad Pro"/>
              </a:rPr>
              <a:t>McNay</a:t>
            </a:r>
            <a:r>
              <a:rPr lang="en-GB" sz="1400" i="1" dirty="0">
                <a:solidFill>
                  <a:prstClr val="black"/>
                </a:solidFill>
                <a:latin typeface="Myriad Pro"/>
              </a:rPr>
              <a:t> (1995)</a:t>
            </a:r>
          </a:p>
        </p:txBody>
      </p:sp>
    </p:spTree>
    <p:extLst>
      <p:ext uri="{BB962C8B-B14F-4D97-AF65-F5344CB8AC3E}">
        <p14:creationId xmlns:p14="http://schemas.microsoft.com/office/powerpoint/2010/main" val="24486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0"/>
            <a:ext cx="12273699" cy="8081594"/>
          </a:xfrm>
          <a:prstGeom prst="rect">
            <a:avLst/>
          </a:prstGeom>
        </p:spPr>
      </p:pic>
      <p:sp>
        <p:nvSpPr>
          <p:cNvPr id="2" name="Title 1"/>
          <p:cNvSpPr>
            <a:spLocks noGrp="1"/>
          </p:cNvSpPr>
          <p:nvPr>
            <p:ph type="title"/>
          </p:nvPr>
        </p:nvSpPr>
        <p:spPr>
          <a:xfrm>
            <a:off x="1962944" y="-26735"/>
            <a:ext cx="8229600" cy="1143000"/>
          </a:xfrm>
        </p:spPr>
        <p:txBody>
          <a:bodyPr/>
          <a:lstStyle/>
          <a:p>
            <a:r>
              <a:rPr lang="en-GB" b="1" dirty="0">
                <a:solidFill>
                  <a:schemeClr val="accent5">
                    <a:lumMod val="50000"/>
                  </a:schemeClr>
                </a:solidFill>
                <a:effectLst>
                  <a:outerShdw blurRad="38100" dist="38100" dir="2700000" algn="tl">
                    <a:srgbClr val="000000">
                      <a:alpha val="43137"/>
                    </a:srgbClr>
                  </a:outerShdw>
                </a:effectLst>
              </a:rPr>
              <a:t>Thank you / </a:t>
            </a:r>
            <a:r>
              <a:rPr lang="en-GB" b="1" dirty="0" err="1">
                <a:solidFill>
                  <a:schemeClr val="accent5">
                    <a:lumMod val="50000"/>
                  </a:schemeClr>
                </a:solidFill>
                <a:effectLst>
                  <a:outerShdw blurRad="38100" dist="38100" dir="2700000" algn="tl">
                    <a:srgbClr val="000000">
                      <a:alpha val="43137"/>
                    </a:srgbClr>
                  </a:outerShdw>
                </a:effectLst>
              </a:rPr>
              <a:t>Diolch</a:t>
            </a:r>
            <a:endParaRPr lang="en-US" b="1" dirty="0">
              <a:solidFill>
                <a:schemeClr val="accent5">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9660033"/>
      </p:ext>
    </p:extLst>
  </p:cSld>
  <p:clrMapOvr>
    <a:masterClrMapping/>
  </p:clrMapOvr>
</p:sld>
</file>

<file path=ppt/theme/theme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641</Words>
  <Application>Microsoft Office PowerPoint</Application>
  <PresentationFormat>Widescreen</PresentationFormat>
  <Paragraphs>88</Paragraphs>
  <Slides>22</Slides>
  <Notes>6</Notes>
  <HiddenSlides>0</HiddenSlides>
  <MMClips>2</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22</vt:i4>
      </vt:variant>
    </vt:vector>
  </HeadingPairs>
  <TitlesOfParts>
    <vt:vector size="35" baseType="lpstr">
      <vt:lpstr>Myriad Pro</vt:lpstr>
      <vt:lpstr>Arial</vt:lpstr>
      <vt:lpstr>Arial Black</vt:lpstr>
      <vt:lpstr>Calibri</vt:lpstr>
      <vt:lpstr>Calibri Light</vt:lpstr>
      <vt:lpstr>Times New Roman</vt:lpstr>
      <vt:lpstr>Verdana</vt:lpstr>
      <vt:lpstr>Wingdings</vt:lpstr>
      <vt:lpstr>UWTSD 200_Text 2</vt:lpstr>
      <vt:lpstr>UWTSD 200_Subtitle 4</vt:lpstr>
      <vt:lpstr>2_20140311PresentationUWTSDTemplate</vt:lpstr>
      <vt:lpstr>Title Slide 1</vt:lpstr>
      <vt:lpstr>201500625PowerPointPresentationTemplate</vt:lpstr>
      <vt:lpstr>Module BMPF7303D   Coaching and Mentoring  Day 5</vt:lpstr>
      <vt:lpstr>Our Vision</vt:lpstr>
      <vt:lpstr>Our Vision</vt:lpstr>
      <vt:lpstr>Our Vision</vt:lpstr>
      <vt:lpstr>PowerPoint Presentation</vt:lpstr>
      <vt:lpstr>PowerPoint Presentation</vt:lpstr>
      <vt:lpstr>PowerPoint Presentation</vt:lpstr>
      <vt:lpstr>PowerPoint Presentation</vt:lpstr>
      <vt:lpstr>Emerging themes from the video? </vt:lpstr>
      <vt:lpstr>PowerPoint Presentation</vt:lpstr>
      <vt:lpstr>PowerPoint Presentation</vt:lpstr>
      <vt:lpstr>PowerPoint Presentation</vt:lpstr>
      <vt:lpstr>Johnson and Scholes</vt:lpstr>
      <vt:lpstr>PowerPoint Presentation</vt:lpstr>
      <vt:lpstr>PowerPoint Presentation</vt:lpstr>
      <vt:lpstr>PowerPoint Presentation</vt:lpstr>
      <vt:lpstr>PowerPoint Presentation</vt:lpstr>
      <vt:lpstr>PowerPoint Presentation</vt:lpstr>
      <vt:lpstr>Handy’s model of organisational culture</vt:lpstr>
      <vt:lpstr>Examples from outcomes </vt:lpstr>
      <vt:lpstr>Cultural Framework </vt:lpstr>
      <vt:lpstr>Thank you / Diolch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17</cp:revision>
  <cp:lastPrinted>2024-02-02T09:33:33Z</cp:lastPrinted>
  <dcterms:created xsi:type="dcterms:W3CDTF">2021-06-29T14:16:45Z</dcterms:created>
  <dcterms:modified xsi:type="dcterms:W3CDTF">2024-02-05T14:36:04Z</dcterms:modified>
</cp:coreProperties>
</file>