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sldIdLst>
    <p:sldId id="256" r:id="rId2"/>
    <p:sldId id="258" r:id="rId3"/>
    <p:sldId id="268" r:id="rId4"/>
    <p:sldId id="270" r:id="rId5"/>
    <p:sldId id="271" r:id="rId6"/>
    <p:sldId id="272" r:id="rId7"/>
    <p:sldId id="269" r:id="rId8"/>
    <p:sldId id="274" r:id="rId9"/>
    <p:sldId id="275" r:id="rId10"/>
    <p:sldId id="259" r:id="rId11"/>
    <p:sldId id="273" r:id="rId12"/>
    <p:sldId id="267" r:id="rId13"/>
    <p:sldId id="276" r:id="rId14"/>
    <p:sldId id="261" r:id="rId15"/>
    <p:sldId id="262" r:id="rId16"/>
    <p:sldId id="264"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05"/>
  </p:normalViewPr>
  <p:slideViewPr>
    <p:cSldViewPr snapToGrid="0" snapToObjects="1">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AD0459-5ACF-4FAA-82C3-E5717F9761AE}"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DBCDE005-1217-4985-A739-7EEF65F8D040}">
      <dgm:prSet custT="1"/>
      <dgm:spPr/>
      <dgm:t>
        <a:bodyPr/>
        <a:lstStyle/>
        <a:p>
          <a:r>
            <a:rPr lang="en-GB" sz="1400" b="1"/>
            <a:t>What is brainstorming?</a:t>
          </a:r>
          <a:endParaRPr lang="en-GB" sz="1400" b="1" dirty="0"/>
        </a:p>
      </dgm:t>
    </dgm:pt>
    <dgm:pt modelId="{9858181F-E7FE-4880-A641-F39EC21ABFEC}" type="parTrans" cxnId="{1D4E66B8-1084-4A4B-924C-0B23224E9F97}">
      <dgm:prSet/>
      <dgm:spPr/>
      <dgm:t>
        <a:bodyPr/>
        <a:lstStyle/>
        <a:p>
          <a:endParaRPr lang="en-US" sz="2000" b="1"/>
        </a:p>
      </dgm:t>
    </dgm:pt>
    <dgm:pt modelId="{62B63741-2B55-4C40-A8ED-24D8D54B51F5}" type="sibTrans" cxnId="{1D4E66B8-1084-4A4B-924C-0B23224E9F97}">
      <dgm:prSet custT="1"/>
      <dgm:spPr/>
      <dgm:t>
        <a:bodyPr/>
        <a:lstStyle/>
        <a:p>
          <a:endParaRPr lang="en-US" sz="600" b="1"/>
        </a:p>
      </dgm:t>
    </dgm:pt>
    <dgm:pt modelId="{8AB92413-2061-4289-8324-162D1AC203BD}">
      <dgm:prSet custT="1"/>
      <dgm:spPr/>
      <dgm:t>
        <a:bodyPr/>
        <a:lstStyle/>
        <a:p>
          <a:r>
            <a:rPr lang="en-GB" sz="1400" b="1"/>
            <a:t>Group discussion to generate ideas and solve problems where every member of the group contributes an idea.</a:t>
          </a:r>
        </a:p>
      </dgm:t>
    </dgm:pt>
    <dgm:pt modelId="{80314D25-3CCA-4B93-8921-BAAFA0362DF0}" type="parTrans" cxnId="{0F52156B-FED4-4693-A907-5F9F81CA27A7}">
      <dgm:prSet/>
      <dgm:spPr/>
      <dgm:t>
        <a:bodyPr/>
        <a:lstStyle/>
        <a:p>
          <a:endParaRPr lang="en-US" sz="2000" b="1"/>
        </a:p>
      </dgm:t>
    </dgm:pt>
    <dgm:pt modelId="{ACD70B4A-1856-43FC-9308-FF670F1C2375}" type="sibTrans" cxnId="{0F52156B-FED4-4693-A907-5F9F81CA27A7}">
      <dgm:prSet custT="1"/>
      <dgm:spPr/>
      <dgm:t>
        <a:bodyPr/>
        <a:lstStyle/>
        <a:p>
          <a:endParaRPr lang="en-US" sz="600" b="1"/>
        </a:p>
      </dgm:t>
    </dgm:pt>
    <dgm:pt modelId="{F1EE52C3-4F30-4FD2-A9F4-5FD5075F1734}">
      <dgm:prSet custT="1"/>
      <dgm:spPr/>
      <dgm:t>
        <a:bodyPr/>
        <a:lstStyle/>
        <a:p>
          <a:r>
            <a:rPr lang="en-GB" sz="1400" b="1"/>
            <a:t>Brainstorming can also be done individually, of course.</a:t>
          </a:r>
          <a:endParaRPr lang="en-GB" sz="1400" b="1" dirty="0"/>
        </a:p>
      </dgm:t>
    </dgm:pt>
    <dgm:pt modelId="{6D9DDCC6-D782-49D2-AB92-F46E1414F388}" type="parTrans" cxnId="{2AB82C87-385C-4FEC-912A-929E8ED0CB96}">
      <dgm:prSet/>
      <dgm:spPr/>
      <dgm:t>
        <a:bodyPr/>
        <a:lstStyle/>
        <a:p>
          <a:endParaRPr lang="en-US" sz="2000" b="1"/>
        </a:p>
      </dgm:t>
    </dgm:pt>
    <dgm:pt modelId="{EECD1877-9FA6-4914-9616-A3D6AFE87C8E}" type="sibTrans" cxnId="{2AB82C87-385C-4FEC-912A-929E8ED0CB96}">
      <dgm:prSet custT="1"/>
      <dgm:spPr/>
      <dgm:t>
        <a:bodyPr/>
        <a:lstStyle/>
        <a:p>
          <a:endParaRPr lang="en-US" sz="600" b="1"/>
        </a:p>
      </dgm:t>
    </dgm:pt>
    <dgm:pt modelId="{57846D12-10E1-406D-B0A9-094CDA9473AD}">
      <dgm:prSet custT="1"/>
      <dgm:spPr/>
      <dgm:t>
        <a:bodyPr/>
        <a:lstStyle/>
        <a:p>
          <a:r>
            <a:rPr lang="en-GB" sz="1400" b="1"/>
            <a:t>The end result of brainstorming is, or it can be, a mind map of ideas/concepts that contribute to the full understanding of something, usually a complex issue.</a:t>
          </a:r>
          <a:endParaRPr lang="en-GB" sz="1400" b="1" dirty="0"/>
        </a:p>
      </dgm:t>
    </dgm:pt>
    <dgm:pt modelId="{BD746257-6130-4CA4-BB76-36F2AD2F5723}" type="parTrans" cxnId="{F407C2B6-C2AD-4E93-A3E5-987F43DEA183}">
      <dgm:prSet/>
      <dgm:spPr/>
      <dgm:t>
        <a:bodyPr/>
        <a:lstStyle/>
        <a:p>
          <a:endParaRPr lang="en-US" sz="2000" b="1"/>
        </a:p>
      </dgm:t>
    </dgm:pt>
    <dgm:pt modelId="{5E947A0B-DA66-4F38-B2E3-44A6DBE3602F}" type="sibTrans" cxnId="{F407C2B6-C2AD-4E93-A3E5-987F43DEA183}">
      <dgm:prSet custT="1"/>
      <dgm:spPr/>
      <dgm:t>
        <a:bodyPr/>
        <a:lstStyle/>
        <a:p>
          <a:endParaRPr lang="en-US" sz="600" b="1"/>
        </a:p>
      </dgm:t>
    </dgm:pt>
    <dgm:pt modelId="{D72D9939-9B8A-4912-B3FB-08D45673004E}">
      <dgm:prSet custT="1"/>
      <dgm:spPr/>
      <dgm:t>
        <a:bodyPr/>
        <a:lstStyle/>
        <a:p>
          <a:r>
            <a:rPr lang="en-GB" sz="1400" b="1" dirty="0"/>
            <a:t>Spend </a:t>
          </a:r>
          <a:r>
            <a:rPr lang="en-GB" sz="1400" b="1" dirty="0">
              <a:solidFill>
                <a:srgbClr val="FFFF00"/>
              </a:solidFill>
            </a:rPr>
            <a:t>15 mins in your breakout rooms </a:t>
          </a:r>
          <a:r>
            <a:rPr lang="en-GB" sz="1400" b="1" dirty="0"/>
            <a:t>thinking about </a:t>
          </a:r>
          <a:r>
            <a:rPr lang="en-GB" sz="1400" b="1" dirty="0">
              <a:solidFill>
                <a:srgbClr val="FFFF00"/>
              </a:solidFill>
            </a:rPr>
            <a:t>what sections </a:t>
          </a:r>
          <a:r>
            <a:rPr lang="en-GB" sz="1400" b="1" dirty="0"/>
            <a:t>you should consider including in </a:t>
          </a:r>
          <a:r>
            <a:rPr lang="en-GB" sz="1400" b="1" dirty="0">
              <a:solidFill>
                <a:srgbClr val="FFFF00"/>
              </a:solidFill>
            </a:rPr>
            <a:t>your DBA research proposal. </a:t>
          </a:r>
          <a:r>
            <a:rPr lang="en-GB" sz="1400" b="1" dirty="0"/>
            <a:t>Share your ideas with the rest of our group.</a:t>
          </a:r>
        </a:p>
      </dgm:t>
    </dgm:pt>
    <dgm:pt modelId="{6053A211-D8FA-4FEC-BFFA-CB8C4E10ACAA}" type="parTrans" cxnId="{BB832C64-8D58-4A2B-A215-39B714E33610}">
      <dgm:prSet/>
      <dgm:spPr/>
      <dgm:t>
        <a:bodyPr/>
        <a:lstStyle/>
        <a:p>
          <a:endParaRPr lang="en-US" sz="2000" b="1"/>
        </a:p>
      </dgm:t>
    </dgm:pt>
    <dgm:pt modelId="{A48367AF-7EEE-439B-8536-F6C16396D56F}" type="sibTrans" cxnId="{BB832C64-8D58-4A2B-A215-39B714E33610}">
      <dgm:prSet custT="1"/>
      <dgm:spPr/>
      <dgm:t>
        <a:bodyPr/>
        <a:lstStyle/>
        <a:p>
          <a:endParaRPr lang="en-US" sz="600" b="1"/>
        </a:p>
      </dgm:t>
    </dgm:pt>
    <dgm:pt modelId="{001C3D7C-CBFD-4849-BA71-07BAB0B743B1}">
      <dgm:prSet custT="1"/>
      <dgm:spPr/>
      <dgm:t>
        <a:bodyPr/>
        <a:lstStyle/>
        <a:p>
          <a:r>
            <a:rPr lang="en-GB" sz="1400" b="1"/>
            <a:t>Let’s have a look at an example of a mind map for a research proposal.</a:t>
          </a:r>
          <a:endParaRPr lang="en-GB" sz="1400" b="1" dirty="0"/>
        </a:p>
      </dgm:t>
    </dgm:pt>
    <dgm:pt modelId="{A62925CD-B080-4FF4-A82D-539F2C89D338}" type="parTrans" cxnId="{FC031D9A-1507-411E-BD78-2A321BCADB22}">
      <dgm:prSet/>
      <dgm:spPr/>
      <dgm:t>
        <a:bodyPr/>
        <a:lstStyle/>
        <a:p>
          <a:endParaRPr lang="en-US" sz="2000" b="1"/>
        </a:p>
      </dgm:t>
    </dgm:pt>
    <dgm:pt modelId="{AC48EABB-8A64-43F9-9F12-B33EFAD0E0B0}" type="sibTrans" cxnId="{FC031D9A-1507-411E-BD78-2A321BCADB22}">
      <dgm:prSet/>
      <dgm:spPr/>
      <dgm:t>
        <a:bodyPr/>
        <a:lstStyle/>
        <a:p>
          <a:endParaRPr lang="en-US" sz="2000" b="1"/>
        </a:p>
      </dgm:t>
    </dgm:pt>
    <dgm:pt modelId="{881F004F-937A-4EF1-93EA-C611E3E19D51}" type="pres">
      <dgm:prSet presAssocID="{54AD0459-5ACF-4FAA-82C3-E5717F9761AE}" presName="Name0" presStyleCnt="0">
        <dgm:presLayoutVars>
          <dgm:dir/>
          <dgm:resizeHandles val="exact"/>
        </dgm:presLayoutVars>
      </dgm:prSet>
      <dgm:spPr/>
    </dgm:pt>
    <dgm:pt modelId="{E3099908-6A49-48F7-AF38-9EF4AEF47256}" type="pres">
      <dgm:prSet presAssocID="{DBCDE005-1217-4985-A739-7EEF65F8D040}" presName="node" presStyleLbl="node1" presStyleIdx="0" presStyleCnt="6">
        <dgm:presLayoutVars>
          <dgm:bulletEnabled val="1"/>
        </dgm:presLayoutVars>
      </dgm:prSet>
      <dgm:spPr/>
    </dgm:pt>
    <dgm:pt modelId="{FF034B91-C0F6-4F30-ADEA-9CB8D19AAF04}" type="pres">
      <dgm:prSet presAssocID="{62B63741-2B55-4C40-A8ED-24D8D54B51F5}" presName="sibTrans" presStyleLbl="sibTrans1D1" presStyleIdx="0" presStyleCnt="5"/>
      <dgm:spPr/>
    </dgm:pt>
    <dgm:pt modelId="{A06A54E6-9080-4122-BDD6-C866BF4B2415}" type="pres">
      <dgm:prSet presAssocID="{62B63741-2B55-4C40-A8ED-24D8D54B51F5}" presName="connectorText" presStyleLbl="sibTrans1D1" presStyleIdx="0" presStyleCnt="5"/>
      <dgm:spPr/>
    </dgm:pt>
    <dgm:pt modelId="{C6AEC6A3-8116-4440-9EA6-9D07CDEBBBB2}" type="pres">
      <dgm:prSet presAssocID="{8AB92413-2061-4289-8324-162D1AC203BD}" presName="node" presStyleLbl="node1" presStyleIdx="1" presStyleCnt="6">
        <dgm:presLayoutVars>
          <dgm:bulletEnabled val="1"/>
        </dgm:presLayoutVars>
      </dgm:prSet>
      <dgm:spPr/>
    </dgm:pt>
    <dgm:pt modelId="{4771D57C-AA53-4604-BE80-CCCBA5115EFD}" type="pres">
      <dgm:prSet presAssocID="{ACD70B4A-1856-43FC-9308-FF670F1C2375}" presName="sibTrans" presStyleLbl="sibTrans1D1" presStyleIdx="1" presStyleCnt="5"/>
      <dgm:spPr/>
    </dgm:pt>
    <dgm:pt modelId="{DA193BB0-9984-4FAC-A14D-94D4FB76D5AB}" type="pres">
      <dgm:prSet presAssocID="{ACD70B4A-1856-43FC-9308-FF670F1C2375}" presName="connectorText" presStyleLbl="sibTrans1D1" presStyleIdx="1" presStyleCnt="5"/>
      <dgm:spPr/>
    </dgm:pt>
    <dgm:pt modelId="{A9B1A768-FD14-458B-A002-5844ACFC23BE}" type="pres">
      <dgm:prSet presAssocID="{F1EE52C3-4F30-4FD2-A9F4-5FD5075F1734}" presName="node" presStyleLbl="node1" presStyleIdx="2" presStyleCnt="6">
        <dgm:presLayoutVars>
          <dgm:bulletEnabled val="1"/>
        </dgm:presLayoutVars>
      </dgm:prSet>
      <dgm:spPr/>
    </dgm:pt>
    <dgm:pt modelId="{920EA72B-1148-48D1-A6B2-CBC2280E3A17}" type="pres">
      <dgm:prSet presAssocID="{EECD1877-9FA6-4914-9616-A3D6AFE87C8E}" presName="sibTrans" presStyleLbl="sibTrans1D1" presStyleIdx="2" presStyleCnt="5"/>
      <dgm:spPr/>
    </dgm:pt>
    <dgm:pt modelId="{7DB59D3F-8211-4C5F-8231-9925A3A9DF60}" type="pres">
      <dgm:prSet presAssocID="{EECD1877-9FA6-4914-9616-A3D6AFE87C8E}" presName="connectorText" presStyleLbl="sibTrans1D1" presStyleIdx="2" presStyleCnt="5"/>
      <dgm:spPr/>
    </dgm:pt>
    <dgm:pt modelId="{92C2F408-765E-4701-BBEC-BD515204981E}" type="pres">
      <dgm:prSet presAssocID="{57846D12-10E1-406D-B0A9-094CDA9473AD}" presName="node" presStyleLbl="node1" presStyleIdx="3" presStyleCnt="6">
        <dgm:presLayoutVars>
          <dgm:bulletEnabled val="1"/>
        </dgm:presLayoutVars>
      </dgm:prSet>
      <dgm:spPr/>
    </dgm:pt>
    <dgm:pt modelId="{3B1A11E9-D41E-447D-AA54-DB7291A7FAAC}" type="pres">
      <dgm:prSet presAssocID="{5E947A0B-DA66-4F38-B2E3-44A6DBE3602F}" presName="sibTrans" presStyleLbl="sibTrans1D1" presStyleIdx="3" presStyleCnt="5"/>
      <dgm:spPr/>
    </dgm:pt>
    <dgm:pt modelId="{02BB33B3-C11A-48B8-A825-E38CB0F9E95C}" type="pres">
      <dgm:prSet presAssocID="{5E947A0B-DA66-4F38-B2E3-44A6DBE3602F}" presName="connectorText" presStyleLbl="sibTrans1D1" presStyleIdx="3" presStyleCnt="5"/>
      <dgm:spPr/>
    </dgm:pt>
    <dgm:pt modelId="{41ABEBA3-4BEC-4B0F-A6B7-6BB78E5FB6CB}" type="pres">
      <dgm:prSet presAssocID="{D72D9939-9B8A-4912-B3FB-08D45673004E}" presName="node" presStyleLbl="node1" presStyleIdx="4" presStyleCnt="6">
        <dgm:presLayoutVars>
          <dgm:bulletEnabled val="1"/>
        </dgm:presLayoutVars>
      </dgm:prSet>
      <dgm:spPr/>
    </dgm:pt>
    <dgm:pt modelId="{61E7B088-952C-40FA-9281-33542460DFC5}" type="pres">
      <dgm:prSet presAssocID="{A48367AF-7EEE-439B-8536-F6C16396D56F}" presName="sibTrans" presStyleLbl="sibTrans1D1" presStyleIdx="4" presStyleCnt="5"/>
      <dgm:spPr/>
    </dgm:pt>
    <dgm:pt modelId="{13426979-4448-4DB8-ADA4-15612F518F28}" type="pres">
      <dgm:prSet presAssocID="{A48367AF-7EEE-439B-8536-F6C16396D56F}" presName="connectorText" presStyleLbl="sibTrans1D1" presStyleIdx="4" presStyleCnt="5"/>
      <dgm:spPr/>
    </dgm:pt>
    <dgm:pt modelId="{1DE5548A-D466-4273-B51C-D348B11FE95B}" type="pres">
      <dgm:prSet presAssocID="{001C3D7C-CBFD-4849-BA71-07BAB0B743B1}" presName="node" presStyleLbl="node1" presStyleIdx="5" presStyleCnt="6">
        <dgm:presLayoutVars>
          <dgm:bulletEnabled val="1"/>
        </dgm:presLayoutVars>
      </dgm:prSet>
      <dgm:spPr/>
    </dgm:pt>
  </dgm:ptLst>
  <dgm:cxnLst>
    <dgm:cxn modelId="{28F69D08-3DCB-4EA9-9B91-49037A8C4094}" type="presOf" srcId="{5E947A0B-DA66-4F38-B2E3-44A6DBE3602F}" destId="{3B1A11E9-D41E-447D-AA54-DB7291A7FAAC}" srcOrd="0" destOrd="0" presId="urn:microsoft.com/office/officeart/2016/7/layout/RepeatingBendingProcessNew"/>
    <dgm:cxn modelId="{538F0913-3515-412C-B15C-75F7F651EB4A}" type="presOf" srcId="{EECD1877-9FA6-4914-9616-A3D6AFE87C8E}" destId="{920EA72B-1148-48D1-A6B2-CBC2280E3A17}" srcOrd="0" destOrd="0" presId="urn:microsoft.com/office/officeart/2016/7/layout/RepeatingBendingProcessNew"/>
    <dgm:cxn modelId="{EBB5991A-4635-48DD-BF2C-3338A64880AC}" type="presOf" srcId="{8AB92413-2061-4289-8324-162D1AC203BD}" destId="{C6AEC6A3-8116-4440-9EA6-9D07CDEBBBB2}" srcOrd="0" destOrd="0" presId="urn:microsoft.com/office/officeart/2016/7/layout/RepeatingBendingProcessNew"/>
    <dgm:cxn modelId="{F778AD28-BF7B-4A04-A008-F1F330084B9F}" type="presOf" srcId="{62B63741-2B55-4C40-A8ED-24D8D54B51F5}" destId="{A06A54E6-9080-4122-BDD6-C866BF4B2415}" srcOrd="1" destOrd="0" presId="urn:microsoft.com/office/officeart/2016/7/layout/RepeatingBendingProcessNew"/>
    <dgm:cxn modelId="{3F94235B-3D58-4D72-93E6-77179A632FC3}" type="presOf" srcId="{001C3D7C-CBFD-4849-BA71-07BAB0B743B1}" destId="{1DE5548A-D466-4273-B51C-D348B11FE95B}" srcOrd="0" destOrd="0" presId="urn:microsoft.com/office/officeart/2016/7/layout/RepeatingBendingProcessNew"/>
    <dgm:cxn modelId="{BB832C64-8D58-4A2B-A215-39B714E33610}" srcId="{54AD0459-5ACF-4FAA-82C3-E5717F9761AE}" destId="{D72D9939-9B8A-4912-B3FB-08D45673004E}" srcOrd="4" destOrd="0" parTransId="{6053A211-D8FA-4FEC-BFFA-CB8C4E10ACAA}" sibTransId="{A48367AF-7EEE-439B-8536-F6C16396D56F}"/>
    <dgm:cxn modelId="{2BFD2745-6154-49A2-B9DB-29D06C6CE183}" type="presOf" srcId="{D72D9939-9B8A-4912-B3FB-08D45673004E}" destId="{41ABEBA3-4BEC-4B0F-A6B7-6BB78E5FB6CB}" srcOrd="0" destOrd="0" presId="urn:microsoft.com/office/officeart/2016/7/layout/RepeatingBendingProcessNew"/>
    <dgm:cxn modelId="{0F52156B-FED4-4693-A907-5F9F81CA27A7}" srcId="{54AD0459-5ACF-4FAA-82C3-E5717F9761AE}" destId="{8AB92413-2061-4289-8324-162D1AC203BD}" srcOrd="1" destOrd="0" parTransId="{80314D25-3CCA-4B93-8921-BAAFA0362DF0}" sibTransId="{ACD70B4A-1856-43FC-9308-FF670F1C2375}"/>
    <dgm:cxn modelId="{44C4224E-E3A5-4B72-A8CE-CB5CB9D23A23}" type="presOf" srcId="{5E947A0B-DA66-4F38-B2E3-44A6DBE3602F}" destId="{02BB33B3-C11A-48B8-A825-E38CB0F9E95C}" srcOrd="1" destOrd="0" presId="urn:microsoft.com/office/officeart/2016/7/layout/RepeatingBendingProcessNew"/>
    <dgm:cxn modelId="{E345E853-B941-4DC7-A1E4-F249332608FB}" type="presOf" srcId="{62B63741-2B55-4C40-A8ED-24D8D54B51F5}" destId="{FF034B91-C0F6-4F30-ADEA-9CB8D19AAF04}" srcOrd="0" destOrd="0" presId="urn:microsoft.com/office/officeart/2016/7/layout/RepeatingBendingProcessNew"/>
    <dgm:cxn modelId="{764CC176-70EE-4618-98E7-2D9DE0E2A62B}" type="presOf" srcId="{F1EE52C3-4F30-4FD2-A9F4-5FD5075F1734}" destId="{A9B1A768-FD14-458B-A002-5844ACFC23BE}" srcOrd="0" destOrd="0" presId="urn:microsoft.com/office/officeart/2016/7/layout/RepeatingBendingProcessNew"/>
    <dgm:cxn modelId="{2AB82C87-385C-4FEC-912A-929E8ED0CB96}" srcId="{54AD0459-5ACF-4FAA-82C3-E5717F9761AE}" destId="{F1EE52C3-4F30-4FD2-A9F4-5FD5075F1734}" srcOrd="2" destOrd="0" parTransId="{6D9DDCC6-D782-49D2-AB92-F46E1414F388}" sibTransId="{EECD1877-9FA6-4914-9616-A3D6AFE87C8E}"/>
    <dgm:cxn modelId="{37A7F092-DDB7-458C-8B7F-EF4EF8595260}" type="presOf" srcId="{ACD70B4A-1856-43FC-9308-FF670F1C2375}" destId="{DA193BB0-9984-4FAC-A14D-94D4FB76D5AB}" srcOrd="1" destOrd="0" presId="urn:microsoft.com/office/officeart/2016/7/layout/RepeatingBendingProcessNew"/>
    <dgm:cxn modelId="{C3984797-DF37-4CCF-B1D3-53372433FAD9}" type="presOf" srcId="{DBCDE005-1217-4985-A739-7EEF65F8D040}" destId="{E3099908-6A49-48F7-AF38-9EF4AEF47256}" srcOrd="0" destOrd="0" presId="urn:microsoft.com/office/officeart/2016/7/layout/RepeatingBendingProcessNew"/>
    <dgm:cxn modelId="{4B7CEB97-1D65-49A4-8E33-1EC9589B4C0E}" type="presOf" srcId="{A48367AF-7EEE-439B-8536-F6C16396D56F}" destId="{61E7B088-952C-40FA-9281-33542460DFC5}" srcOrd="0" destOrd="0" presId="urn:microsoft.com/office/officeart/2016/7/layout/RepeatingBendingProcessNew"/>
    <dgm:cxn modelId="{FC031D9A-1507-411E-BD78-2A321BCADB22}" srcId="{54AD0459-5ACF-4FAA-82C3-E5717F9761AE}" destId="{001C3D7C-CBFD-4849-BA71-07BAB0B743B1}" srcOrd="5" destOrd="0" parTransId="{A62925CD-B080-4FF4-A82D-539F2C89D338}" sibTransId="{AC48EABB-8A64-43F9-9F12-B33EFAD0E0B0}"/>
    <dgm:cxn modelId="{5B5396A0-D584-4A5E-8383-7E016E9296D6}" type="presOf" srcId="{57846D12-10E1-406D-B0A9-094CDA9473AD}" destId="{92C2F408-765E-4701-BBEC-BD515204981E}" srcOrd="0" destOrd="0" presId="urn:microsoft.com/office/officeart/2016/7/layout/RepeatingBendingProcessNew"/>
    <dgm:cxn modelId="{D8C60BA6-A378-4553-A36A-E56EC56E5D7C}" type="presOf" srcId="{EECD1877-9FA6-4914-9616-A3D6AFE87C8E}" destId="{7DB59D3F-8211-4C5F-8231-9925A3A9DF60}" srcOrd="1" destOrd="0" presId="urn:microsoft.com/office/officeart/2016/7/layout/RepeatingBendingProcessNew"/>
    <dgm:cxn modelId="{572E97B3-BC59-41B9-B5CE-040760D9B2DC}" type="presOf" srcId="{54AD0459-5ACF-4FAA-82C3-E5717F9761AE}" destId="{881F004F-937A-4EF1-93EA-C611E3E19D51}" srcOrd="0" destOrd="0" presId="urn:microsoft.com/office/officeart/2016/7/layout/RepeatingBendingProcessNew"/>
    <dgm:cxn modelId="{F407C2B6-C2AD-4E93-A3E5-987F43DEA183}" srcId="{54AD0459-5ACF-4FAA-82C3-E5717F9761AE}" destId="{57846D12-10E1-406D-B0A9-094CDA9473AD}" srcOrd="3" destOrd="0" parTransId="{BD746257-6130-4CA4-BB76-36F2AD2F5723}" sibTransId="{5E947A0B-DA66-4F38-B2E3-44A6DBE3602F}"/>
    <dgm:cxn modelId="{1D4E66B8-1084-4A4B-924C-0B23224E9F97}" srcId="{54AD0459-5ACF-4FAA-82C3-E5717F9761AE}" destId="{DBCDE005-1217-4985-A739-7EEF65F8D040}" srcOrd="0" destOrd="0" parTransId="{9858181F-E7FE-4880-A641-F39EC21ABFEC}" sibTransId="{62B63741-2B55-4C40-A8ED-24D8D54B51F5}"/>
    <dgm:cxn modelId="{97CBCBDD-0338-4B9A-BF63-23EFA199C904}" type="presOf" srcId="{A48367AF-7EEE-439B-8536-F6C16396D56F}" destId="{13426979-4448-4DB8-ADA4-15612F518F28}" srcOrd="1" destOrd="0" presId="urn:microsoft.com/office/officeart/2016/7/layout/RepeatingBendingProcessNew"/>
    <dgm:cxn modelId="{AD4D27FA-C7BA-4FBA-84EE-43E8528FD735}" type="presOf" srcId="{ACD70B4A-1856-43FC-9308-FF670F1C2375}" destId="{4771D57C-AA53-4604-BE80-CCCBA5115EFD}" srcOrd="0" destOrd="0" presId="urn:microsoft.com/office/officeart/2016/7/layout/RepeatingBendingProcessNew"/>
    <dgm:cxn modelId="{3DAAD8B2-5278-4F9E-A623-1838D4FC0F67}" type="presParOf" srcId="{881F004F-937A-4EF1-93EA-C611E3E19D51}" destId="{E3099908-6A49-48F7-AF38-9EF4AEF47256}" srcOrd="0" destOrd="0" presId="urn:microsoft.com/office/officeart/2016/7/layout/RepeatingBendingProcessNew"/>
    <dgm:cxn modelId="{57A9046D-29AD-49CA-9186-38B9F34A6443}" type="presParOf" srcId="{881F004F-937A-4EF1-93EA-C611E3E19D51}" destId="{FF034B91-C0F6-4F30-ADEA-9CB8D19AAF04}" srcOrd="1" destOrd="0" presId="urn:microsoft.com/office/officeart/2016/7/layout/RepeatingBendingProcessNew"/>
    <dgm:cxn modelId="{336BC9E1-D112-4955-AA4A-301F6F04D4D6}" type="presParOf" srcId="{FF034B91-C0F6-4F30-ADEA-9CB8D19AAF04}" destId="{A06A54E6-9080-4122-BDD6-C866BF4B2415}" srcOrd="0" destOrd="0" presId="urn:microsoft.com/office/officeart/2016/7/layout/RepeatingBendingProcessNew"/>
    <dgm:cxn modelId="{13E2B73E-C502-47B3-9F01-9CFA78E363F8}" type="presParOf" srcId="{881F004F-937A-4EF1-93EA-C611E3E19D51}" destId="{C6AEC6A3-8116-4440-9EA6-9D07CDEBBBB2}" srcOrd="2" destOrd="0" presId="urn:microsoft.com/office/officeart/2016/7/layout/RepeatingBendingProcessNew"/>
    <dgm:cxn modelId="{5A4B53CD-0CF2-475E-B17F-812862D44506}" type="presParOf" srcId="{881F004F-937A-4EF1-93EA-C611E3E19D51}" destId="{4771D57C-AA53-4604-BE80-CCCBA5115EFD}" srcOrd="3" destOrd="0" presId="urn:microsoft.com/office/officeart/2016/7/layout/RepeatingBendingProcessNew"/>
    <dgm:cxn modelId="{0FE4FE1C-7F61-436E-91B6-214C8D8B2634}" type="presParOf" srcId="{4771D57C-AA53-4604-BE80-CCCBA5115EFD}" destId="{DA193BB0-9984-4FAC-A14D-94D4FB76D5AB}" srcOrd="0" destOrd="0" presId="urn:microsoft.com/office/officeart/2016/7/layout/RepeatingBendingProcessNew"/>
    <dgm:cxn modelId="{B58C345D-B9A7-4785-8BDB-23CF6D6ACF3B}" type="presParOf" srcId="{881F004F-937A-4EF1-93EA-C611E3E19D51}" destId="{A9B1A768-FD14-458B-A002-5844ACFC23BE}" srcOrd="4" destOrd="0" presId="urn:microsoft.com/office/officeart/2016/7/layout/RepeatingBendingProcessNew"/>
    <dgm:cxn modelId="{8B52858B-45C0-4A7B-8DA6-3AAC42FC21FE}" type="presParOf" srcId="{881F004F-937A-4EF1-93EA-C611E3E19D51}" destId="{920EA72B-1148-48D1-A6B2-CBC2280E3A17}" srcOrd="5" destOrd="0" presId="urn:microsoft.com/office/officeart/2016/7/layout/RepeatingBendingProcessNew"/>
    <dgm:cxn modelId="{7190E55A-8FA7-4B98-A9D1-E81AC8109208}" type="presParOf" srcId="{920EA72B-1148-48D1-A6B2-CBC2280E3A17}" destId="{7DB59D3F-8211-4C5F-8231-9925A3A9DF60}" srcOrd="0" destOrd="0" presId="urn:microsoft.com/office/officeart/2016/7/layout/RepeatingBendingProcessNew"/>
    <dgm:cxn modelId="{95D233A2-800B-4EEF-AAE3-A218BD305576}" type="presParOf" srcId="{881F004F-937A-4EF1-93EA-C611E3E19D51}" destId="{92C2F408-765E-4701-BBEC-BD515204981E}" srcOrd="6" destOrd="0" presId="urn:microsoft.com/office/officeart/2016/7/layout/RepeatingBendingProcessNew"/>
    <dgm:cxn modelId="{90CCEF65-FDBD-4957-B675-90559BEA68F0}" type="presParOf" srcId="{881F004F-937A-4EF1-93EA-C611E3E19D51}" destId="{3B1A11E9-D41E-447D-AA54-DB7291A7FAAC}" srcOrd="7" destOrd="0" presId="urn:microsoft.com/office/officeart/2016/7/layout/RepeatingBendingProcessNew"/>
    <dgm:cxn modelId="{B8DF2F52-95CE-4511-A0EC-5FB0360731A2}" type="presParOf" srcId="{3B1A11E9-D41E-447D-AA54-DB7291A7FAAC}" destId="{02BB33B3-C11A-48B8-A825-E38CB0F9E95C}" srcOrd="0" destOrd="0" presId="urn:microsoft.com/office/officeart/2016/7/layout/RepeatingBendingProcessNew"/>
    <dgm:cxn modelId="{FCC32017-2690-4842-BF2D-1E16C7FC1D6D}" type="presParOf" srcId="{881F004F-937A-4EF1-93EA-C611E3E19D51}" destId="{41ABEBA3-4BEC-4B0F-A6B7-6BB78E5FB6CB}" srcOrd="8" destOrd="0" presId="urn:microsoft.com/office/officeart/2016/7/layout/RepeatingBendingProcessNew"/>
    <dgm:cxn modelId="{9D7E5422-4068-41EB-8573-659895A6853E}" type="presParOf" srcId="{881F004F-937A-4EF1-93EA-C611E3E19D51}" destId="{61E7B088-952C-40FA-9281-33542460DFC5}" srcOrd="9" destOrd="0" presId="urn:microsoft.com/office/officeart/2016/7/layout/RepeatingBendingProcessNew"/>
    <dgm:cxn modelId="{819E7947-3C28-4FFC-A1F2-C26112136DA1}" type="presParOf" srcId="{61E7B088-952C-40FA-9281-33542460DFC5}" destId="{13426979-4448-4DB8-ADA4-15612F518F28}" srcOrd="0" destOrd="0" presId="urn:microsoft.com/office/officeart/2016/7/layout/RepeatingBendingProcessNew"/>
    <dgm:cxn modelId="{BB201BE8-3D65-4744-8EE2-B41E902AA5C1}" type="presParOf" srcId="{881F004F-937A-4EF1-93EA-C611E3E19D51}" destId="{1DE5548A-D466-4273-B51C-D348B11FE95B}"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938F63-9EA3-4675-BAC6-55639C37A8C4}" type="doc">
      <dgm:prSet loTypeId="urn:microsoft.com/office/officeart/2005/8/layout/vProcess5" loCatId="process" qsTypeId="urn:microsoft.com/office/officeart/2005/8/quickstyle/simple1" qsCatId="simple" csTypeId="urn:microsoft.com/office/officeart/2005/8/colors/accent0_3" csCatId="mainScheme" phldr="1"/>
      <dgm:spPr/>
      <dgm:t>
        <a:bodyPr/>
        <a:lstStyle/>
        <a:p>
          <a:endParaRPr lang="en-US"/>
        </a:p>
      </dgm:t>
    </dgm:pt>
    <dgm:pt modelId="{BB5A5BE0-05E1-4A2F-A1B6-64AE15B569BE}">
      <dgm:prSet/>
      <dgm:spPr/>
      <dgm:t>
        <a:bodyPr/>
        <a:lstStyle/>
        <a:p>
          <a:r>
            <a:rPr lang="en-US" b="1" dirty="0"/>
            <a:t>Writing </a:t>
          </a:r>
          <a:r>
            <a:rPr lang="en-US" b="1" dirty="0">
              <a:solidFill>
                <a:srgbClr val="FFFF00"/>
              </a:solidFill>
            </a:rPr>
            <a:t>frequently</a:t>
          </a:r>
          <a:r>
            <a:rPr lang="en-US" b="1" dirty="0"/>
            <a:t> for </a:t>
          </a:r>
          <a:r>
            <a:rPr lang="en-US" b="1" dirty="0">
              <a:solidFill>
                <a:srgbClr val="FFFF00"/>
              </a:solidFill>
            </a:rPr>
            <a:t>shorter </a:t>
          </a:r>
          <a:r>
            <a:rPr lang="en-US" b="1" dirty="0"/>
            <a:t>periods of time</a:t>
          </a:r>
        </a:p>
      </dgm:t>
    </dgm:pt>
    <dgm:pt modelId="{BF480325-88DB-483E-B5AA-7CDFF20844C8}" type="parTrans" cxnId="{DFB850C4-C12C-4985-8E6C-EC192371027F}">
      <dgm:prSet/>
      <dgm:spPr/>
      <dgm:t>
        <a:bodyPr/>
        <a:lstStyle/>
        <a:p>
          <a:endParaRPr lang="en-US" b="1"/>
        </a:p>
      </dgm:t>
    </dgm:pt>
    <dgm:pt modelId="{10F9A2C7-F1F8-49BD-9007-44CE727BD8AC}" type="sibTrans" cxnId="{DFB850C4-C12C-4985-8E6C-EC192371027F}">
      <dgm:prSet/>
      <dgm:spPr/>
      <dgm:t>
        <a:bodyPr/>
        <a:lstStyle/>
        <a:p>
          <a:endParaRPr lang="en-US" b="1"/>
        </a:p>
      </dgm:t>
    </dgm:pt>
    <dgm:pt modelId="{A738454B-CA46-4F13-995E-3E446826E185}">
      <dgm:prSet/>
      <dgm:spPr/>
      <dgm:t>
        <a:bodyPr/>
        <a:lstStyle/>
        <a:p>
          <a:r>
            <a:rPr lang="en-US" b="1" dirty="0" err="1">
              <a:solidFill>
                <a:srgbClr val="FFFF00"/>
              </a:solidFill>
            </a:rPr>
            <a:t>Prioritising</a:t>
          </a:r>
          <a:r>
            <a:rPr lang="en-US" b="1" dirty="0"/>
            <a:t> writing time</a:t>
          </a:r>
        </a:p>
      </dgm:t>
    </dgm:pt>
    <dgm:pt modelId="{D81E3F40-9B9C-40AC-80EA-11F42FA30E19}" type="parTrans" cxnId="{0E92E858-A30C-409D-8509-907817498100}">
      <dgm:prSet/>
      <dgm:spPr/>
      <dgm:t>
        <a:bodyPr/>
        <a:lstStyle/>
        <a:p>
          <a:endParaRPr lang="en-US" b="1"/>
        </a:p>
      </dgm:t>
    </dgm:pt>
    <dgm:pt modelId="{46E22EBB-3E92-4FBF-BE57-59968631695F}" type="sibTrans" cxnId="{0E92E858-A30C-409D-8509-907817498100}">
      <dgm:prSet/>
      <dgm:spPr/>
      <dgm:t>
        <a:bodyPr/>
        <a:lstStyle/>
        <a:p>
          <a:endParaRPr lang="en-US" b="1"/>
        </a:p>
      </dgm:t>
    </dgm:pt>
    <dgm:pt modelId="{88283327-EB5C-404F-A91E-3CE49D5FCFAB}">
      <dgm:prSet/>
      <dgm:spPr/>
      <dgm:t>
        <a:bodyPr/>
        <a:lstStyle/>
        <a:p>
          <a:r>
            <a:rPr lang="en-US" b="1" dirty="0">
              <a:solidFill>
                <a:srgbClr val="FFFF00"/>
              </a:solidFill>
            </a:rPr>
            <a:t>Protecting</a:t>
          </a:r>
          <a:r>
            <a:rPr lang="en-US" b="1" dirty="0"/>
            <a:t> writing time</a:t>
          </a:r>
        </a:p>
      </dgm:t>
    </dgm:pt>
    <dgm:pt modelId="{DB37208A-125E-44DC-9AA0-72449DD3F18A}" type="parTrans" cxnId="{2E106594-33E6-4A2C-88E3-C9B1862523F4}">
      <dgm:prSet/>
      <dgm:spPr/>
      <dgm:t>
        <a:bodyPr/>
        <a:lstStyle/>
        <a:p>
          <a:endParaRPr lang="en-US" b="1"/>
        </a:p>
      </dgm:t>
    </dgm:pt>
    <dgm:pt modelId="{80AA9711-7FCB-4F43-B9E5-60B97CCFC6DA}" type="sibTrans" cxnId="{2E106594-33E6-4A2C-88E3-C9B1862523F4}">
      <dgm:prSet/>
      <dgm:spPr/>
      <dgm:t>
        <a:bodyPr/>
        <a:lstStyle/>
        <a:p>
          <a:endParaRPr lang="en-US" b="1"/>
        </a:p>
      </dgm:t>
    </dgm:pt>
    <dgm:pt modelId="{13F12BF5-ECA0-4BA5-8E03-07DB05BF29F7}">
      <dgm:prSet/>
      <dgm:spPr/>
      <dgm:t>
        <a:bodyPr/>
        <a:lstStyle/>
        <a:p>
          <a:r>
            <a:rPr lang="en-US" b="1" dirty="0"/>
            <a:t>Using </a:t>
          </a:r>
          <a:r>
            <a:rPr lang="en-US" b="1" dirty="0">
              <a:solidFill>
                <a:srgbClr val="FFFF00"/>
              </a:solidFill>
            </a:rPr>
            <a:t>targets</a:t>
          </a:r>
          <a:r>
            <a:rPr lang="en-US" b="1" dirty="0"/>
            <a:t> to develop focus and achievement</a:t>
          </a:r>
        </a:p>
      </dgm:t>
    </dgm:pt>
    <dgm:pt modelId="{0F87F0F7-3B09-445E-9554-613439B587BC}" type="parTrans" cxnId="{59EF2C65-8265-4563-A22C-17F8319C8746}">
      <dgm:prSet/>
      <dgm:spPr/>
      <dgm:t>
        <a:bodyPr/>
        <a:lstStyle/>
        <a:p>
          <a:endParaRPr lang="en-US" b="1"/>
        </a:p>
      </dgm:t>
    </dgm:pt>
    <dgm:pt modelId="{37AEAF2E-478E-4579-A43E-7E1067C9ADC2}" type="sibTrans" cxnId="{59EF2C65-8265-4563-A22C-17F8319C8746}">
      <dgm:prSet/>
      <dgm:spPr/>
      <dgm:t>
        <a:bodyPr/>
        <a:lstStyle/>
        <a:p>
          <a:endParaRPr lang="en-US" b="1"/>
        </a:p>
      </dgm:t>
    </dgm:pt>
    <dgm:pt modelId="{79BF250B-0AFB-4E5F-AE39-372F4CE21737}">
      <dgm:prSet/>
      <dgm:spPr/>
      <dgm:t>
        <a:bodyPr/>
        <a:lstStyle/>
        <a:p>
          <a:r>
            <a:rPr lang="en-US" b="1" dirty="0">
              <a:solidFill>
                <a:srgbClr val="FFFF00"/>
              </a:solidFill>
            </a:rPr>
            <a:t>Self-containment </a:t>
          </a:r>
          <a:r>
            <a:rPr lang="en-US" b="1" dirty="0"/>
            <a:t>can work </a:t>
          </a:r>
          <a:r>
            <a:rPr lang="en-US" b="1" dirty="0">
              <a:solidFill>
                <a:srgbClr val="FFFF00"/>
              </a:solidFill>
            </a:rPr>
            <a:t>beyond retreats</a:t>
          </a:r>
        </a:p>
      </dgm:t>
    </dgm:pt>
    <dgm:pt modelId="{BE8C1FA3-2C65-480F-8676-E0382D74E402}" type="parTrans" cxnId="{B933FE8C-F833-42E8-875E-5DF2B280363E}">
      <dgm:prSet/>
      <dgm:spPr/>
      <dgm:t>
        <a:bodyPr/>
        <a:lstStyle/>
        <a:p>
          <a:endParaRPr lang="en-US" b="1"/>
        </a:p>
      </dgm:t>
    </dgm:pt>
    <dgm:pt modelId="{EC4AA8DF-DF39-4F9B-960B-0D83C2596C05}" type="sibTrans" cxnId="{B933FE8C-F833-42E8-875E-5DF2B280363E}">
      <dgm:prSet/>
      <dgm:spPr/>
      <dgm:t>
        <a:bodyPr/>
        <a:lstStyle/>
        <a:p>
          <a:endParaRPr lang="en-US" b="1"/>
        </a:p>
      </dgm:t>
    </dgm:pt>
    <dgm:pt modelId="{6B3CF3F1-0ED8-4BE0-9B3A-79FE0159B7A3}" type="pres">
      <dgm:prSet presAssocID="{91938F63-9EA3-4675-BAC6-55639C37A8C4}" presName="outerComposite" presStyleCnt="0">
        <dgm:presLayoutVars>
          <dgm:chMax val="5"/>
          <dgm:dir/>
          <dgm:resizeHandles val="exact"/>
        </dgm:presLayoutVars>
      </dgm:prSet>
      <dgm:spPr/>
    </dgm:pt>
    <dgm:pt modelId="{2F8EAFAE-33FB-4D83-B0B7-82DBDB6D17BC}" type="pres">
      <dgm:prSet presAssocID="{91938F63-9EA3-4675-BAC6-55639C37A8C4}" presName="dummyMaxCanvas" presStyleCnt="0">
        <dgm:presLayoutVars/>
      </dgm:prSet>
      <dgm:spPr/>
    </dgm:pt>
    <dgm:pt modelId="{C2A82E6E-3E6F-46AA-BA63-1B63DD84EC2D}" type="pres">
      <dgm:prSet presAssocID="{91938F63-9EA3-4675-BAC6-55639C37A8C4}" presName="FiveNodes_1" presStyleLbl="node1" presStyleIdx="0" presStyleCnt="5">
        <dgm:presLayoutVars>
          <dgm:bulletEnabled val="1"/>
        </dgm:presLayoutVars>
      </dgm:prSet>
      <dgm:spPr/>
    </dgm:pt>
    <dgm:pt modelId="{83FF0FCB-7401-420E-B85F-9DA5A3A55602}" type="pres">
      <dgm:prSet presAssocID="{91938F63-9EA3-4675-BAC6-55639C37A8C4}" presName="FiveNodes_2" presStyleLbl="node1" presStyleIdx="1" presStyleCnt="5">
        <dgm:presLayoutVars>
          <dgm:bulletEnabled val="1"/>
        </dgm:presLayoutVars>
      </dgm:prSet>
      <dgm:spPr/>
    </dgm:pt>
    <dgm:pt modelId="{715F9148-001B-481D-828A-6408A10E2FC7}" type="pres">
      <dgm:prSet presAssocID="{91938F63-9EA3-4675-BAC6-55639C37A8C4}" presName="FiveNodes_3" presStyleLbl="node1" presStyleIdx="2" presStyleCnt="5">
        <dgm:presLayoutVars>
          <dgm:bulletEnabled val="1"/>
        </dgm:presLayoutVars>
      </dgm:prSet>
      <dgm:spPr/>
    </dgm:pt>
    <dgm:pt modelId="{4770DAE1-0C70-40D5-B62F-789C4AE62D57}" type="pres">
      <dgm:prSet presAssocID="{91938F63-9EA3-4675-BAC6-55639C37A8C4}" presName="FiveNodes_4" presStyleLbl="node1" presStyleIdx="3" presStyleCnt="5">
        <dgm:presLayoutVars>
          <dgm:bulletEnabled val="1"/>
        </dgm:presLayoutVars>
      </dgm:prSet>
      <dgm:spPr/>
    </dgm:pt>
    <dgm:pt modelId="{DED4884E-F5EE-4219-A5FC-8DB52CF4CA99}" type="pres">
      <dgm:prSet presAssocID="{91938F63-9EA3-4675-BAC6-55639C37A8C4}" presName="FiveNodes_5" presStyleLbl="node1" presStyleIdx="4" presStyleCnt="5">
        <dgm:presLayoutVars>
          <dgm:bulletEnabled val="1"/>
        </dgm:presLayoutVars>
      </dgm:prSet>
      <dgm:spPr/>
    </dgm:pt>
    <dgm:pt modelId="{FE6E5CAE-CB74-4652-A35C-0BB002F454DE}" type="pres">
      <dgm:prSet presAssocID="{91938F63-9EA3-4675-BAC6-55639C37A8C4}" presName="FiveConn_1-2" presStyleLbl="fgAccFollowNode1" presStyleIdx="0" presStyleCnt="4">
        <dgm:presLayoutVars>
          <dgm:bulletEnabled val="1"/>
        </dgm:presLayoutVars>
      </dgm:prSet>
      <dgm:spPr/>
    </dgm:pt>
    <dgm:pt modelId="{A2FBDE97-43C8-455A-9838-755B244FD5B3}" type="pres">
      <dgm:prSet presAssocID="{91938F63-9EA3-4675-BAC6-55639C37A8C4}" presName="FiveConn_2-3" presStyleLbl="fgAccFollowNode1" presStyleIdx="1" presStyleCnt="4">
        <dgm:presLayoutVars>
          <dgm:bulletEnabled val="1"/>
        </dgm:presLayoutVars>
      </dgm:prSet>
      <dgm:spPr/>
    </dgm:pt>
    <dgm:pt modelId="{5F03A7CE-EF0C-4866-BC3E-EC0C005310F5}" type="pres">
      <dgm:prSet presAssocID="{91938F63-9EA3-4675-BAC6-55639C37A8C4}" presName="FiveConn_3-4" presStyleLbl="fgAccFollowNode1" presStyleIdx="2" presStyleCnt="4">
        <dgm:presLayoutVars>
          <dgm:bulletEnabled val="1"/>
        </dgm:presLayoutVars>
      </dgm:prSet>
      <dgm:spPr/>
    </dgm:pt>
    <dgm:pt modelId="{6F90DFE3-5386-4AD0-94E4-E74B73F59D1A}" type="pres">
      <dgm:prSet presAssocID="{91938F63-9EA3-4675-BAC6-55639C37A8C4}" presName="FiveConn_4-5" presStyleLbl="fgAccFollowNode1" presStyleIdx="3" presStyleCnt="4">
        <dgm:presLayoutVars>
          <dgm:bulletEnabled val="1"/>
        </dgm:presLayoutVars>
      </dgm:prSet>
      <dgm:spPr/>
    </dgm:pt>
    <dgm:pt modelId="{4DDB0D7C-7DE9-4B81-AF75-80AAC865A1D8}" type="pres">
      <dgm:prSet presAssocID="{91938F63-9EA3-4675-BAC6-55639C37A8C4}" presName="FiveNodes_1_text" presStyleLbl="node1" presStyleIdx="4" presStyleCnt="5">
        <dgm:presLayoutVars>
          <dgm:bulletEnabled val="1"/>
        </dgm:presLayoutVars>
      </dgm:prSet>
      <dgm:spPr/>
    </dgm:pt>
    <dgm:pt modelId="{04AD37E1-58DB-4B5C-A490-416C106CC578}" type="pres">
      <dgm:prSet presAssocID="{91938F63-9EA3-4675-BAC6-55639C37A8C4}" presName="FiveNodes_2_text" presStyleLbl="node1" presStyleIdx="4" presStyleCnt="5">
        <dgm:presLayoutVars>
          <dgm:bulletEnabled val="1"/>
        </dgm:presLayoutVars>
      </dgm:prSet>
      <dgm:spPr/>
    </dgm:pt>
    <dgm:pt modelId="{545DC1D1-5562-459A-9203-5EE224E4F50A}" type="pres">
      <dgm:prSet presAssocID="{91938F63-9EA3-4675-BAC6-55639C37A8C4}" presName="FiveNodes_3_text" presStyleLbl="node1" presStyleIdx="4" presStyleCnt="5">
        <dgm:presLayoutVars>
          <dgm:bulletEnabled val="1"/>
        </dgm:presLayoutVars>
      </dgm:prSet>
      <dgm:spPr/>
    </dgm:pt>
    <dgm:pt modelId="{49EAFC6A-A73E-42ED-ADE5-4DE111B2BA1C}" type="pres">
      <dgm:prSet presAssocID="{91938F63-9EA3-4675-BAC6-55639C37A8C4}" presName="FiveNodes_4_text" presStyleLbl="node1" presStyleIdx="4" presStyleCnt="5">
        <dgm:presLayoutVars>
          <dgm:bulletEnabled val="1"/>
        </dgm:presLayoutVars>
      </dgm:prSet>
      <dgm:spPr/>
    </dgm:pt>
    <dgm:pt modelId="{6EE86302-9A1C-4616-837B-B65D98FF3250}" type="pres">
      <dgm:prSet presAssocID="{91938F63-9EA3-4675-BAC6-55639C37A8C4}" presName="FiveNodes_5_text" presStyleLbl="node1" presStyleIdx="4" presStyleCnt="5">
        <dgm:presLayoutVars>
          <dgm:bulletEnabled val="1"/>
        </dgm:presLayoutVars>
      </dgm:prSet>
      <dgm:spPr/>
    </dgm:pt>
  </dgm:ptLst>
  <dgm:cxnLst>
    <dgm:cxn modelId="{2D4D1128-6203-460F-AA7C-AE98B3DCBCB4}" type="presOf" srcId="{13F12BF5-ECA0-4BA5-8E03-07DB05BF29F7}" destId="{49EAFC6A-A73E-42ED-ADE5-4DE111B2BA1C}" srcOrd="1" destOrd="0" presId="urn:microsoft.com/office/officeart/2005/8/layout/vProcess5"/>
    <dgm:cxn modelId="{6CB3C22B-7AA8-4171-A9A8-9A2B87D3FA12}" type="presOf" srcId="{79BF250B-0AFB-4E5F-AE39-372F4CE21737}" destId="{DED4884E-F5EE-4219-A5FC-8DB52CF4CA99}" srcOrd="0" destOrd="0" presId="urn:microsoft.com/office/officeart/2005/8/layout/vProcess5"/>
    <dgm:cxn modelId="{E90D312C-8C2C-4B24-97A4-5501068B76A9}" type="presOf" srcId="{13F12BF5-ECA0-4BA5-8E03-07DB05BF29F7}" destId="{4770DAE1-0C70-40D5-B62F-789C4AE62D57}" srcOrd="0" destOrd="0" presId="urn:microsoft.com/office/officeart/2005/8/layout/vProcess5"/>
    <dgm:cxn modelId="{453AB542-F438-497F-8B3B-182D5EF1001F}" type="presOf" srcId="{80AA9711-7FCB-4F43-B9E5-60B97CCFC6DA}" destId="{5F03A7CE-EF0C-4866-BC3E-EC0C005310F5}" srcOrd="0" destOrd="0" presId="urn:microsoft.com/office/officeart/2005/8/layout/vProcess5"/>
    <dgm:cxn modelId="{2FE02B63-23AD-4EC7-990C-96E6668B7CBE}" type="presOf" srcId="{A738454B-CA46-4F13-995E-3E446826E185}" destId="{04AD37E1-58DB-4B5C-A490-416C106CC578}" srcOrd="1" destOrd="0" presId="urn:microsoft.com/office/officeart/2005/8/layout/vProcess5"/>
    <dgm:cxn modelId="{6EB4C963-31C7-4485-B698-6291BC01E758}" type="presOf" srcId="{91938F63-9EA3-4675-BAC6-55639C37A8C4}" destId="{6B3CF3F1-0ED8-4BE0-9B3A-79FE0159B7A3}" srcOrd="0" destOrd="0" presId="urn:microsoft.com/office/officeart/2005/8/layout/vProcess5"/>
    <dgm:cxn modelId="{59EF2C65-8265-4563-A22C-17F8319C8746}" srcId="{91938F63-9EA3-4675-BAC6-55639C37A8C4}" destId="{13F12BF5-ECA0-4BA5-8E03-07DB05BF29F7}" srcOrd="3" destOrd="0" parTransId="{0F87F0F7-3B09-445E-9554-613439B587BC}" sibTransId="{37AEAF2E-478E-4579-A43E-7E1067C9ADC2}"/>
    <dgm:cxn modelId="{8C2A206B-C65F-4EA5-8380-C23C9E6D0A68}" type="presOf" srcId="{A738454B-CA46-4F13-995E-3E446826E185}" destId="{83FF0FCB-7401-420E-B85F-9DA5A3A55602}" srcOrd="0" destOrd="0" presId="urn:microsoft.com/office/officeart/2005/8/layout/vProcess5"/>
    <dgm:cxn modelId="{60B30152-9022-4DBD-9868-9D1751EDA71E}" type="presOf" srcId="{BB5A5BE0-05E1-4A2F-A1B6-64AE15B569BE}" destId="{C2A82E6E-3E6F-46AA-BA63-1B63DD84EC2D}" srcOrd="0" destOrd="0" presId="urn:microsoft.com/office/officeart/2005/8/layout/vProcess5"/>
    <dgm:cxn modelId="{82CA0456-BAE1-4B6A-9F85-DF2F9561658B}" type="presOf" srcId="{79BF250B-0AFB-4E5F-AE39-372F4CE21737}" destId="{6EE86302-9A1C-4616-837B-B65D98FF3250}" srcOrd="1" destOrd="0" presId="urn:microsoft.com/office/officeart/2005/8/layout/vProcess5"/>
    <dgm:cxn modelId="{C1F36578-7C5F-4D87-9888-1639EE023150}" type="presOf" srcId="{88283327-EB5C-404F-A91E-3CE49D5FCFAB}" destId="{715F9148-001B-481D-828A-6408A10E2FC7}" srcOrd="0" destOrd="0" presId="urn:microsoft.com/office/officeart/2005/8/layout/vProcess5"/>
    <dgm:cxn modelId="{0E92E858-A30C-409D-8509-907817498100}" srcId="{91938F63-9EA3-4675-BAC6-55639C37A8C4}" destId="{A738454B-CA46-4F13-995E-3E446826E185}" srcOrd="1" destOrd="0" parTransId="{D81E3F40-9B9C-40AC-80EA-11F42FA30E19}" sibTransId="{46E22EBB-3E92-4FBF-BE57-59968631695F}"/>
    <dgm:cxn modelId="{927AFA5A-A2F4-4F52-816B-D0894A3B79F3}" type="presOf" srcId="{BB5A5BE0-05E1-4A2F-A1B6-64AE15B569BE}" destId="{4DDB0D7C-7DE9-4B81-AF75-80AAC865A1D8}" srcOrd="1" destOrd="0" presId="urn:microsoft.com/office/officeart/2005/8/layout/vProcess5"/>
    <dgm:cxn modelId="{0847597E-D6BC-418A-8F83-364BF6905244}" type="presOf" srcId="{88283327-EB5C-404F-A91E-3CE49D5FCFAB}" destId="{545DC1D1-5562-459A-9203-5EE224E4F50A}" srcOrd="1" destOrd="0" presId="urn:microsoft.com/office/officeart/2005/8/layout/vProcess5"/>
    <dgm:cxn modelId="{B933FE8C-F833-42E8-875E-5DF2B280363E}" srcId="{91938F63-9EA3-4675-BAC6-55639C37A8C4}" destId="{79BF250B-0AFB-4E5F-AE39-372F4CE21737}" srcOrd="4" destOrd="0" parTransId="{BE8C1FA3-2C65-480F-8676-E0382D74E402}" sibTransId="{EC4AA8DF-DF39-4F9B-960B-0D83C2596C05}"/>
    <dgm:cxn modelId="{2E106594-33E6-4A2C-88E3-C9B1862523F4}" srcId="{91938F63-9EA3-4675-BAC6-55639C37A8C4}" destId="{88283327-EB5C-404F-A91E-3CE49D5FCFAB}" srcOrd="2" destOrd="0" parTransId="{DB37208A-125E-44DC-9AA0-72449DD3F18A}" sibTransId="{80AA9711-7FCB-4F43-B9E5-60B97CCFC6DA}"/>
    <dgm:cxn modelId="{68817FB5-8990-4340-8DF9-48DA99C25249}" type="presOf" srcId="{46E22EBB-3E92-4FBF-BE57-59968631695F}" destId="{A2FBDE97-43C8-455A-9838-755B244FD5B3}" srcOrd="0" destOrd="0" presId="urn:microsoft.com/office/officeart/2005/8/layout/vProcess5"/>
    <dgm:cxn modelId="{DD11A9BD-AF25-4E3E-B9BC-1A3F034D47A7}" type="presOf" srcId="{37AEAF2E-478E-4579-A43E-7E1067C9ADC2}" destId="{6F90DFE3-5386-4AD0-94E4-E74B73F59D1A}" srcOrd="0" destOrd="0" presId="urn:microsoft.com/office/officeart/2005/8/layout/vProcess5"/>
    <dgm:cxn modelId="{DFB850C4-C12C-4985-8E6C-EC192371027F}" srcId="{91938F63-9EA3-4675-BAC6-55639C37A8C4}" destId="{BB5A5BE0-05E1-4A2F-A1B6-64AE15B569BE}" srcOrd="0" destOrd="0" parTransId="{BF480325-88DB-483E-B5AA-7CDFF20844C8}" sibTransId="{10F9A2C7-F1F8-49BD-9007-44CE727BD8AC}"/>
    <dgm:cxn modelId="{1CF7F3CB-62B1-496E-A412-727AD76B45B0}" type="presOf" srcId="{10F9A2C7-F1F8-49BD-9007-44CE727BD8AC}" destId="{FE6E5CAE-CB74-4652-A35C-0BB002F454DE}" srcOrd="0" destOrd="0" presId="urn:microsoft.com/office/officeart/2005/8/layout/vProcess5"/>
    <dgm:cxn modelId="{999AB03A-4FDE-4B69-87A3-2D4CD30389A9}" type="presParOf" srcId="{6B3CF3F1-0ED8-4BE0-9B3A-79FE0159B7A3}" destId="{2F8EAFAE-33FB-4D83-B0B7-82DBDB6D17BC}" srcOrd="0" destOrd="0" presId="urn:microsoft.com/office/officeart/2005/8/layout/vProcess5"/>
    <dgm:cxn modelId="{4E4A4AC5-15CA-4903-A993-FA509A6DFC58}" type="presParOf" srcId="{6B3CF3F1-0ED8-4BE0-9B3A-79FE0159B7A3}" destId="{C2A82E6E-3E6F-46AA-BA63-1B63DD84EC2D}" srcOrd="1" destOrd="0" presId="urn:microsoft.com/office/officeart/2005/8/layout/vProcess5"/>
    <dgm:cxn modelId="{8271858E-AC4B-4938-9025-60D443A350D7}" type="presParOf" srcId="{6B3CF3F1-0ED8-4BE0-9B3A-79FE0159B7A3}" destId="{83FF0FCB-7401-420E-B85F-9DA5A3A55602}" srcOrd="2" destOrd="0" presId="urn:microsoft.com/office/officeart/2005/8/layout/vProcess5"/>
    <dgm:cxn modelId="{88975BB8-6756-41ED-8819-7F6E05EB4343}" type="presParOf" srcId="{6B3CF3F1-0ED8-4BE0-9B3A-79FE0159B7A3}" destId="{715F9148-001B-481D-828A-6408A10E2FC7}" srcOrd="3" destOrd="0" presId="urn:microsoft.com/office/officeart/2005/8/layout/vProcess5"/>
    <dgm:cxn modelId="{BB5413C8-6A7F-488F-9C60-1EDDCD73C042}" type="presParOf" srcId="{6B3CF3F1-0ED8-4BE0-9B3A-79FE0159B7A3}" destId="{4770DAE1-0C70-40D5-B62F-789C4AE62D57}" srcOrd="4" destOrd="0" presId="urn:microsoft.com/office/officeart/2005/8/layout/vProcess5"/>
    <dgm:cxn modelId="{A09F0A6F-4618-4F52-8950-89E8EB0159CD}" type="presParOf" srcId="{6B3CF3F1-0ED8-4BE0-9B3A-79FE0159B7A3}" destId="{DED4884E-F5EE-4219-A5FC-8DB52CF4CA99}" srcOrd="5" destOrd="0" presId="urn:microsoft.com/office/officeart/2005/8/layout/vProcess5"/>
    <dgm:cxn modelId="{66CE64CE-1FFE-4342-AD53-419E86F13620}" type="presParOf" srcId="{6B3CF3F1-0ED8-4BE0-9B3A-79FE0159B7A3}" destId="{FE6E5CAE-CB74-4652-A35C-0BB002F454DE}" srcOrd="6" destOrd="0" presId="urn:microsoft.com/office/officeart/2005/8/layout/vProcess5"/>
    <dgm:cxn modelId="{A2280D06-0F4E-4FDA-8C00-1B8B5C9B1975}" type="presParOf" srcId="{6B3CF3F1-0ED8-4BE0-9B3A-79FE0159B7A3}" destId="{A2FBDE97-43C8-455A-9838-755B244FD5B3}" srcOrd="7" destOrd="0" presId="urn:microsoft.com/office/officeart/2005/8/layout/vProcess5"/>
    <dgm:cxn modelId="{7BB3FEBD-DEE3-40BA-B174-BFED4798BDC6}" type="presParOf" srcId="{6B3CF3F1-0ED8-4BE0-9B3A-79FE0159B7A3}" destId="{5F03A7CE-EF0C-4866-BC3E-EC0C005310F5}" srcOrd="8" destOrd="0" presId="urn:microsoft.com/office/officeart/2005/8/layout/vProcess5"/>
    <dgm:cxn modelId="{5BABA0EF-8969-44A9-BB6E-E4DE5C4D4325}" type="presParOf" srcId="{6B3CF3F1-0ED8-4BE0-9B3A-79FE0159B7A3}" destId="{6F90DFE3-5386-4AD0-94E4-E74B73F59D1A}" srcOrd="9" destOrd="0" presId="urn:microsoft.com/office/officeart/2005/8/layout/vProcess5"/>
    <dgm:cxn modelId="{64BD21D1-F469-45D0-AB3D-4B129D6D9013}" type="presParOf" srcId="{6B3CF3F1-0ED8-4BE0-9B3A-79FE0159B7A3}" destId="{4DDB0D7C-7DE9-4B81-AF75-80AAC865A1D8}" srcOrd="10" destOrd="0" presId="urn:microsoft.com/office/officeart/2005/8/layout/vProcess5"/>
    <dgm:cxn modelId="{A02C2224-62F7-44C8-B2AC-93585D67AB4A}" type="presParOf" srcId="{6B3CF3F1-0ED8-4BE0-9B3A-79FE0159B7A3}" destId="{04AD37E1-58DB-4B5C-A490-416C106CC578}" srcOrd="11" destOrd="0" presId="urn:microsoft.com/office/officeart/2005/8/layout/vProcess5"/>
    <dgm:cxn modelId="{C9EB2F10-7993-4C7B-B8E4-E6D95B2FCFAE}" type="presParOf" srcId="{6B3CF3F1-0ED8-4BE0-9B3A-79FE0159B7A3}" destId="{545DC1D1-5562-459A-9203-5EE224E4F50A}" srcOrd="12" destOrd="0" presId="urn:microsoft.com/office/officeart/2005/8/layout/vProcess5"/>
    <dgm:cxn modelId="{0C1AB961-FA2E-4F97-92C1-9EB0D5D0639D}" type="presParOf" srcId="{6B3CF3F1-0ED8-4BE0-9B3A-79FE0159B7A3}" destId="{49EAFC6A-A73E-42ED-ADE5-4DE111B2BA1C}" srcOrd="13" destOrd="0" presId="urn:microsoft.com/office/officeart/2005/8/layout/vProcess5"/>
    <dgm:cxn modelId="{30DA30AD-118A-437D-88B5-2823B0115358}" type="presParOf" srcId="{6B3CF3F1-0ED8-4BE0-9B3A-79FE0159B7A3}" destId="{6EE86302-9A1C-4616-837B-B65D98FF325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34B91-C0F6-4F30-ADEA-9CB8D19AAF04}">
      <dsp:nvSpPr>
        <dsp:cNvPr id="0" name=""/>
        <dsp:cNvSpPr/>
      </dsp:nvSpPr>
      <dsp:spPr>
        <a:xfrm>
          <a:off x="3255423" y="709679"/>
          <a:ext cx="546700" cy="91440"/>
        </a:xfrm>
        <a:custGeom>
          <a:avLst/>
          <a:gdLst/>
          <a:ahLst/>
          <a:cxnLst/>
          <a:rect l="0" t="0" r="0" b="0"/>
          <a:pathLst>
            <a:path>
              <a:moveTo>
                <a:pt x="0" y="45720"/>
              </a:moveTo>
              <a:lnTo>
                <a:pt x="546700"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b="1" kern="1200"/>
        </a:p>
      </dsp:txBody>
      <dsp:txXfrm>
        <a:off x="3514341" y="752509"/>
        <a:ext cx="28865" cy="5778"/>
      </dsp:txXfrm>
    </dsp:sp>
    <dsp:sp modelId="{E3099908-6A49-48F7-AF38-9EF4AEF47256}">
      <dsp:nvSpPr>
        <dsp:cNvPr id="0" name=""/>
        <dsp:cNvSpPr/>
      </dsp:nvSpPr>
      <dsp:spPr>
        <a:xfrm>
          <a:off x="747220" y="2398"/>
          <a:ext cx="2510002" cy="1506001"/>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92" tIns="129102" rIns="122992" bIns="129102" numCol="1" spcCol="1270" anchor="ctr" anchorCtr="0">
          <a:noAutofit/>
        </a:bodyPr>
        <a:lstStyle/>
        <a:p>
          <a:pPr marL="0" lvl="0" indent="0" algn="ctr" defTabSz="622300">
            <a:lnSpc>
              <a:spcPct val="90000"/>
            </a:lnSpc>
            <a:spcBef>
              <a:spcPct val="0"/>
            </a:spcBef>
            <a:spcAft>
              <a:spcPct val="35000"/>
            </a:spcAft>
            <a:buNone/>
          </a:pPr>
          <a:r>
            <a:rPr lang="en-GB" sz="1400" b="1" kern="1200"/>
            <a:t>What is brainstorming?</a:t>
          </a:r>
          <a:endParaRPr lang="en-GB" sz="1400" b="1" kern="1200" dirty="0"/>
        </a:p>
      </dsp:txBody>
      <dsp:txXfrm>
        <a:off x="747220" y="2398"/>
        <a:ext cx="2510002" cy="1506001"/>
      </dsp:txXfrm>
    </dsp:sp>
    <dsp:sp modelId="{4771D57C-AA53-4604-BE80-CCCBA5115EFD}">
      <dsp:nvSpPr>
        <dsp:cNvPr id="0" name=""/>
        <dsp:cNvSpPr/>
      </dsp:nvSpPr>
      <dsp:spPr>
        <a:xfrm>
          <a:off x="6342726" y="709679"/>
          <a:ext cx="546700" cy="91440"/>
        </a:xfrm>
        <a:custGeom>
          <a:avLst/>
          <a:gdLst/>
          <a:ahLst/>
          <a:cxnLst/>
          <a:rect l="0" t="0" r="0" b="0"/>
          <a:pathLst>
            <a:path>
              <a:moveTo>
                <a:pt x="0" y="45720"/>
              </a:moveTo>
              <a:lnTo>
                <a:pt x="546700" y="45720"/>
              </a:lnTo>
            </a:path>
          </a:pathLst>
        </a:custGeom>
        <a:noFill/>
        <a:ln w="6350" cap="flat" cmpd="sng" algn="in">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b="1" kern="1200"/>
        </a:p>
      </dsp:txBody>
      <dsp:txXfrm>
        <a:off x="6601643" y="752509"/>
        <a:ext cx="28865" cy="5778"/>
      </dsp:txXfrm>
    </dsp:sp>
    <dsp:sp modelId="{C6AEC6A3-8116-4440-9EA6-9D07CDEBBBB2}">
      <dsp:nvSpPr>
        <dsp:cNvPr id="0" name=""/>
        <dsp:cNvSpPr/>
      </dsp:nvSpPr>
      <dsp:spPr>
        <a:xfrm>
          <a:off x="3834523" y="2398"/>
          <a:ext cx="2510002" cy="1506001"/>
        </a:xfrm>
        <a:prstGeom prst="rect">
          <a:avLst/>
        </a:prstGeom>
        <a:solidFill>
          <a:schemeClr val="accent3">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92" tIns="129102" rIns="122992" bIns="129102" numCol="1" spcCol="1270" anchor="ctr" anchorCtr="0">
          <a:noAutofit/>
        </a:bodyPr>
        <a:lstStyle/>
        <a:p>
          <a:pPr marL="0" lvl="0" indent="0" algn="ctr" defTabSz="622300">
            <a:lnSpc>
              <a:spcPct val="90000"/>
            </a:lnSpc>
            <a:spcBef>
              <a:spcPct val="0"/>
            </a:spcBef>
            <a:spcAft>
              <a:spcPct val="35000"/>
            </a:spcAft>
            <a:buNone/>
          </a:pPr>
          <a:r>
            <a:rPr lang="en-GB" sz="1400" b="1" kern="1200"/>
            <a:t>Group discussion to generate ideas and solve problems where every member of the group contributes an idea.</a:t>
          </a:r>
        </a:p>
      </dsp:txBody>
      <dsp:txXfrm>
        <a:off x="3834523" y="2398"/>
        <a:ext cx="2510002" cy="1506001"/>
      </dsp:txXfrm>
    </dsp:sp>
    <dsp:sp modelId="{920EA72B-1148-48D1-A6B2-CBC2280E3A17}">
      <dsp:nvSpPr>
        <dsp:cNvPr id="0" name=""/>
        <dsp:cNvSpPr/>
      </dsp:nvSpPr>
      <dsp:spPr>
        <a:xfrm>
          <a:off x="2002222" y="1506599"/>
          <a:ext cx="6174605" cy="546700"/>
        </a:xfrm>
        <a:custGeom>
          <a:avLst/>
          <a:gdLst/>
          <a:ahLst/>
          <a:cxnLst/>
          <a:rect l="0" t="0" r="0" b="0"/>
          <a:pathLst>
            <a:path>
              <a:moveTo>
                <a:pt x="6174605" y="0"/>
              </a:moveTo>
              <a:lnTo>
                <a:pt x="6174605" y="290450"/>
              </a:lnTo>
              <a:lnTo>
                <a:pt x="0" y="290450"/>
              </a:lnTo>
              <a:lnTo>
                <a:pt x="0" y="546700"/>
              </a:lnTo>
            </a:path>
          </a:pathLst>
        </a:custGeom>
        <a:noFill/>
        <a:ln w="6350" cap="flat" cmpd="sng" algn="in">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b="1" kern="1200"/>
        </a:p>
      </dsp:txBody>
      <dsp:txXfrm>
        <a:off x="4934486" y="1777060"/>
        <a:ext cx="310076" cy="5778"/>
      </dsp:txXfrm>
    </dsp:sp>
    <dsp:sp modelId="{A9B1A768-FD14-458B-A002-5844ACFC23BE}">
      <dsp:nvSpPr>
        <dsp:cNvPr id="0" name=""/>
        <dsp:cNvSpPr/>
      </dsp:nvSpPr>
      <dsp:spPr>
        <a:xfrm>
          <a:off x="6921826" y="2398"/>
          <a:ext cx="2510002" cy="1506001"/>
        </a:xfrm>
        <a:prstGeom prst="rect">
          <a:avLst/>
        </a:prstGeom>
        <a:solidFill>
          <a:schemeClr val="accent4">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92" tIns="129102" rIns="122992" bIns="129102" numCol="1" spcCol="1270" anchor="ctr" anchorCtr="0">
          <a:noAutofit/>
        </a:bodyPr>
        <a:lstStyle/>
        <a:p>
          <a:pPr marL="0" lvl="0" indent="0" algn="ctr" defTabSz="622300">
            <a:lnSpc>
              <a:spcPct val="90000"/>
            </a:lnSpc>
            <a:spcBef>
              <a:spcPct val="0"/>
            </a:spcBef>
            <a:spcAft>
              <a:spcPct val="35000"/>
            </a:spcAft>
            <a:buNone/>
          </a:pPr>
          <a:r>
            <a:rPr lang="en-GB" sz="1400" b="1" kern="1200"/>
            <a:t>Brainstorming can also be done individually, of course.</a:t>
          </a:r>
          <a:endParaRPr lang="en-GB" sz="1400" b="1" kern="1200" dirty="0"/>
        </a:p>
      </dsp:txBody>
      <dsp:txXfrm>
        <a:off x="6921826" y="2398"/>
        <a:ext cx="2510002" cy="1506001"/>
      </dsp:txXfrm>
    </dsp:sp>
    <dsp:sp modelId="{3B1A11E9-D41E-447D-AA54-DB7291A7FAAC}">
      <dsp:nvSpPr>
        <dsp:cNvPr id="0" name=""/>
        <dsp:cNvSpPr/>
      </dsp:nvSpPr>
      <dsp:spPr>
        <a:xfrm>
          <a:off x="3255423" y="2792980"/>
          <a:ext cx="546700" cy="91440"/>
        </a:xfrm>
        <a:custGeom>
          <a:avLst/>
          <a:gdLst/>
          <a:ahLst/>
          <a:cxnLst/>
          <a:rect l="0" t="0" r="0" b="0"/>
          <a:pathLst>
            <a:path>
              <a:moveTo>
                <a:pt x="0" y="45720"/>
              </a:moveTo>
              <a:lnTo>
                <a:pt x="546700"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b="1" kern="1200"/>
        </a:p>
      </dsp:txBody>
      <dsp:txXfrm>
        <a:off x="3514341" y="2835811"/>
        <a:ext cx="28865" cy="5778"/>
      </dsp:txXfrm>
    </dsp:sp>
    <dsp:sp modelId="{92C2F408-765E-4701-BBEC-BD515204981E}">
      <dsp:nvSpPr>
        <dsp:cNvPr id="0" name=""/>
        <dsp:cNvSpPr/>
      </dsp:nvSpPr>
      <dsp:spPr>
        <a:xfrm>
          <a:off x="747220" y="2085700"/>
          <a:ext cx="2510002" cy="1506001"/>
        </a:xfrm>
        <a:prstGeom prst="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92" tIns="129102" rIns="122992" bIns="129102" numCol="1" spcCol="1270" anchor="ctr" anchorCtr="0">
          <a:noAutofit/>
        </a:bodyPr>
        <a:lstStyle/>
        <a:p>
          <a:pPr marL="0" lvl="0" indent="0" algn="ctr" defTabSz="622300">
            <a:lnSpc>
              <a:spcPct val="90000"/>
            </a:lnSpc>
            <a:spcBef>
              <a:spcPct val="0"/>
            </a:spcBef>
            <a:spcAft>
              <a:spcPct val="35000"/>
            </a:spcAft>
            <a:buNone/>
          </a:pPr>
          <a:r>
            <a:rPr lang="en-GB" sz="1400" b="1" kern="1200"/>
            <a:t>The end result of brainstorming is, or it can be, a mind map of ideas/concepts that contribute to the full understanding of something, usually a complex issue.</a:t>
          </a:r>
          <a:endParaRPr lang="en-GB" sz="1400" b="1" kern="1200" dirty="0"/>
        </a:p>
      </dsp:txBody>
      <dsp:txXfrm>
        <a:off x="747220" y="2085700"/>
        <a:ext cx="2510002" cy="1506001"/>
      </dsp:txXfrm>
    </dsp:sp>
    <dsp:sp modelId="{61E7B088-952C-40FA-9281-33542460DFC5}">
      <dsp:nvSpPr>
        <dsp:cNvPr id="0" name=""/>
        <dsp:cNvSpPr/>
      </dsp:nvSpPr>
      <dsp:spPr>
        <a:xfrm>
          <a:off x="6342726" y="2792980"/>
          <a:ext cx="546700" cy="91440"/>
        </a:xfrm>
        <a:custGeom>
          <a:avLst/>
          <a:gdLst/>
          <a:ahLst/>
          <a:cxnLst/>
          <a:rect l="0" t="0" r="0" b="0"/>
          <a:pathLst>
            <a:path>
              <a:moveTo>
                <a:pt x="0" y="45720"/>
              </a:moveTo>
              <a:lnTo>
                <a:pt x="546700"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b="1" kern="1200"/>
        </a:p>
      </dsp:txBody>
      <dsp:txXfrm>
        <a:off x="6601643" y="2835811"/>
        <a:ext cx="28865" cy="5778"/>
      </dsp:txXfrm>
    </dsp:sp>
    <dsp:sp modelId="{41ABEBA3-4BEC-4B0F-A6B7-6BB78E5FB6CB}">
      <dsp:nvSpPr>
        <dsp:cNvPr id="0" name=""/>
        <dsp:cNvSpPr/>
      </dsp:nvSpPr>
      <dsp:spPr>
        <a:xfrm>
          <a:off x="3834523" y="2085700"/>
          <a:ext cx="2510002" cy="1506001"/>
        </a:xfrm>
        <a:prstGeom prst="rect">
          <a:avLst/>
        </a:prstGeom>
        <a:solidFill>
          <a:schemeClr val="accent6">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92" tIns="129102" rIns="122992" bIns="129102" numCol="1" spcCol="1270" anchor="ctr" anchorCtr="0">
          <a:noAutofit/>
        </a:bodyPr>
        <a:lstStyle/>
        <a:p>
          <a:pPr marL="0" lvl="0" indent="0" algn="ctr" defTabSz="622300">
            <a:lnSpc>
              <a:spcPct val="90000"/>
            </a:lnSpc>
            <a:spcBef>
              <a:spcPct val="0"/>
            </a:spcBef>
            <a:spcAft>
              <a:spcPct val="35000"/>
            </a:spcAft>
            <a:buNone/>
          </a:pPr>
          <a:r>
            <a:rPr lang="en-GB" sz="1400" b="1" kern="1200" dirty="0"/>
            <a:t>Spend </a:t>
          </a:r>
          <a:r>
            <a:rPr lang="en-GB" sz="1400" b="1" kern="1200" dirty="0">
              <a:solidFill>
                <a:srgbClr val="FFFF00"/>
              </a:solidFill>
            </a:rPr>
            <a:t>15 mins in your breakout rooms </a:t>
          </a:r>
          <a:r>
            <a:rPr lang="en-GB" sz="1400" b="1" kern="1200" dirty="0"/>
            <a:t>thinking about </a:t>
          </a:r>
          <a:r>
            <a:rPr lang="en-GB" sz="1400" b="1" kern="1200" dirty="0">
              <a:solidFill>
                <a:srgbClr val="FFFF00"/>
              </a:solidFill>
            </a:rPr>
            <a:t>what sections </a:t>
          </a:r>
          <a:r>
            <a:rPr lang="en-GB" sz="1400" b="1" kern="1200" dirty="0"/>
            <a:t>you should consider including in </a:t>
          </a:r>
          <a:r>
            <a:rPr lang="en-GB" sz="1400" b="1" kern="1200" dirty="0">
              <a:solidFill>
                <a:srgbClr val="FFFF00"/>
              </a:solidFill>
            </a:rPr>
            <a:t>your DBA research proposal. </a:t>
          </a:r>
          <a:r>
            <a:rPr lang="en-GB" sz="1400" b="1" kern="1200" dirty="0"/>
            <a:t>Share your ideas with the rest of our group.</a:t>
          </a:r>
        </a:p>
      </dsp:txBody>
      <dsp:txXfrm>
        <a:off x="3834523" y="2085700"/>
        <a:ext cx="2510002" cy="1506001"/>
      </dsp:txXfrm>
    </dsp:sp>
    <dsp:sp modelId="{1DE5548A-D466-4273-B51C-D348B11FE95B}">
      <dsp:nvSpPr>
        <dsp:cNvPr id="0" name=""/>
        <dsp:cNvSpPr/>
      </dsp:nvSpPr>
      <dsp:spPr>
        <a:xfrm>
          <a:off x="6921826" y="2085700"/>
          <a:ext cx="2510002" cy="1506001"/>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92" tIns="129102" rIns="122992" bIns="129102" numCol="1" spcCol="1270" anchor="ctr" anchorCtr="0">
          <a:noAutofit/>
        </a:bodyPr>
        <a:lstStyle/>
        <a:p>
          <a:pPr marL="0" lvl="0" indent="0" algn="ctr" defTabSz="622300">
            <a:lnSpc>
              <a:spcPct val="90000"/>
            </a:lnSpc>
            <a:spcBef>
              <a:spcPct val="0"/>
            </a:spcBef>
            <a:spcAft>
              <a:spcPct val="35000"/>
            </a:spcAft>
            <a:buNone/>
          </a:pPr>
          <a:r>
            <a:rPr lang="en-GB" sz="1400" b="1" kern="1200"/>
            <a:t>Let’s have a look at an example of a mind map for a research proposal.</a:t>
          </a:r>
          <a:endParaRPr lang="en-GB" sz="1400" b="1" kern="1200" dirty="0"/>
        </a:p>
      </dsp:txBody>
      <dsp:txXfrm>
        <a:off x="6921826" y="2085700"/>
        <a:ext cx="2510002" cy="1506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82E6E-3E6F-46AA-BA63-1B63DD84EC2D}">
      <dsp:nvSpPr>
        <dsp:cNvPr id="0" name=""/>
        <dsp:cNvSpPr/>
      </dsp:nvSpPr>
      <dsp:spPr>
        <a:xfrm>
          <a:off x="0" y="0"/>
          <a:ext cx="3664132" cy="641141"/>
        </a:xfrm>
        <a:prstGeom prst="roundRect">
          <a:avLst>
            <a:gd name="adj" fmla="val 10000"/>
          </a:avLst>
        </a:prstGeom>
        <a:solidFill>
          <a:schemeClr val="dk2">
            <a:hueOff val="0"/>
            <a:satOff val="0"/>
            <a:lumOff val="0"/>
            <a:alphaOff val="0"/>
          </a:schemeClr>
        </a:solidFill>
        <a:ln w="1270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Writing </a:t>
          </a:r>
          <a:r>
            <a:rPr lang="en-US" sz="1700" b="1" kern="1200" dirty="0">
              <a:solidFill>
                <a:srgbClr val="FFFF00"/>
              </a:solidFill>
            </a:rPr>
            <a:t>frequently</a:t>
          </a:r>
          <a:r>
            <a:rPr lang="en-US" sz="1700" b="1" kern="1200" dirty="0"/>
            <a:t> for </a:t>
          </a:r>
          <a:r>
            <a:rPr lang="en-US" sz="1700" b="1" kern="1200" dirty="0">
              <a:solidFill>
                <a:srgbClr val="FFFF00"/>
              </a:solidFill>
            </a:rPr>
            <a:t>shorter </a:t>
          </a:r>
          <a:r>
            <a:rPr lang="en-US" sz="1700" b="1" kern="1200" dirty="0"/>
            <a:t>periods of time</a:t>
          </a:r>
        </a:p>
      </dsp:txBody>
      <dsp:txXfrm>
        <a:off x="18778" y="18778"/>
        <a:ext cx="2897277" cy="603585"/>
      </dsp:txXfrm>
    </dsp:sp>
    <dsp:sp modelId="{83FF0FCB-7401-420E-B85F-9DA5A3A55602}">
      <dsp:nvSpPr>
        <dsp:cNvPr id="0" name=""/>
        <dsp:cNvSpPr/>
      </dsp:nvSpPr>
      <dsp:spPr>
        <a:xfrm>
          <a:off x="273620" y="730189"/>
          <a:ext cx="3664132" cy="641141"/>
        </a:xfrm>
        <a:prstGeom prst="roundRect">
          <a:avLst>
            <a:gd name="adj" fmla="val 10000"/>
          </a:avLst>
        </a:prstGeom>
        <a:solidFill>
          <a:schemeClr val="dk2">
            <a:hueOff val="0"/>
            <a:satOff val="0"/>
            <a:lumOff val="0"/>
            <a:alphaOff val="0"/>
          </a:schemeClr>
        </a:solidFill>
        <a:ln w="1270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err="1">
              <a:solidFill>
                <a:srgbClr val="FFFF00"/>
              </a:solidFill>
            </a:rPr>
            <a:t>Prioritising</a:t>
          </a:r>
          <a:r>
            <a:rPr lang="en-US" sz="1700" b="1" kern="1200" dirty="0"/>
            <a:t> writing time</a:t>
          </a:r>
        </a:p>
      </dsp:txBody>
      <dsp:txXfrm>
        <a:off x="292398" y="748967"/>
        <a:ext cx="2936213" cy="603585"/>
      </dsp:txXfrm>
    </dsp:sp>
    <dsp:sp modelId="{715F9148-001B-481D-828A-6408A10E2FC7}">
      <dsp:nvSpPr>
        <dsp:cNvPr id="0" name=""/>
        <dsp:cNvSpPr/>
      </dsp:nvSpPr>
      <dsp:spPr>
        <a:xfrm>
          <a:off x="547240" y="1460378"/>
          <a:ext cx="3664132" cy="641141"/>
        </a:xfrm>
        <a:prstGeom prst="roundRect">
          <a:avLst>
            <a:gd name="adj" fmla="val 10000"/>
          </a:avLst>
        </a:prstGeom>
        <a:solidFill>
          <a:schemeClr val="dk2">
            <a:hueOff val="0"/>
            <a:satOff val="0"/>
            <a:lumOff val="0"/>
            <a:alphaOff val="0"/>
          </a:schemeClr>
        </a:solidFill>
        <a:ln w="1270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rgbClr val="FFFF00"/>
              </a:solidFill>
            </a:rPr>
            <a:t>Protecting</a:t>
          </a:r>
          <a:r>
            <a:rPr lang="en-US" sz="1700" b="1" kern="1200" dirty="0"/>
            <a:t> writing time</a:t>
          </a:r>
        </a:p>
      </dsp:txBody>
      <dsp:txXfrm>
        <a:off x="566018" y="1479156"/>
        <a:ext cx="2936213" cy="603585"/>
      </dsp:txXfrm>
    </dsp:sp>
    <dsp:sp modelId="{4770DAE1-0C70-40D5-B62F-789C4AE62D57}">
      <dsp:nvSpPr>
        <dsp:cNvPr id="0" name=""/>
        <dsp:cNvSpPr/>
      </dsp:nvSpPr>
      <dsp:spPr>
        <a:xfrm>
          <a:off x="820860" y="2190567"/>
          <a:ext cx="3664132" cy="641141"/>
        </a:xfrm>
        <a:prstGeom prst="roundRect">
          <a:avLst>
            <a:gd name="adj" fmla="val 10000"/>
          </a:avLst>
        </a:prstGeom>
        <a:solidFill>
          <a:schemeClr val="dk2">
            <a:hueOff val="0"/>
            <a:satOff val="0"/>
            <a:lumOff val="0"/>
            <a:alphaOff val="0"/>
          </a:schemeClr>
        </a:solidFill>
        <a:ln w="1270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Using </a:t>
          </a:r>
          <a:r>
            <a:rPr lang="en-US" sz="1700" b="1" kern="1200" dirty="0">
              <a:solidFill>
                <a:srgbClr val="FFFF00"/>
              </a:solidFill>
            </a:rPr>
            <a:t>targets</a:t>
          </a:r>
          <a:r>
            <a:rPr lang="en-US" sz="1700" b="1" kern="1200" dirty="0"/>
            <a:t> to develop focus and achievement</a:t>
          </a:r>
        </a:p>
      </dsp:txBody>
      <dsp:txXfrm>
        <a:off x="839638" y="2209345"/>
        <a:ext cx="2936213" cy="603585"/>
      </dsp:txXfrm>
    </dsp:sp>
    <dsp:sp modelId="{DED4884E-F5EE-4219-A5FC-8DB52CF4CA99}">
      <dsp:nvSpPr>
        <dsp:cNvPr id="0" name=""/>
        <dsp:cNvSpPr/>
      </dsp:nvSpPr>
      <dsp:spPr>
        <a:xfrm>
          <a:off x="1094480" y="2920757"/>
          <a:ext cx="3664132" cy="641141"/>
        </a:xfrm>
        <a:prstGeom prst="roundRect">
          <a:avLst>
            <a:gd name="adj" fmla="val 10000"/>
          </a:avLst>
        </a:prstGeom>
        <a:solidFill>
          <a:schemeClr val="dk2">
            <a:hueOff val="0"/>
            <a:satOff val="0"/>
            <a:lumOff val="0"/>
            <a:alphaOff val="0"/>
          </a:schemeClr>
        </a:solidFill>
        <a:ln w="1270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rgbClr val="FFFF00"/>
              </a:solidFill>
            </a:rPr>
            <a:t>Self-containment </a:t>
          </a:r>
          <a:r>
            <a:rPr lang="en-US" sz="1700" b="1" kern="1200" dirty="0"/>
            <a:t>can work </a:t>
          </a:r>
          <a:r>
            <a:rPr lang="en-US" sz="1700" b="1" kern="1200" dirty="0">
              <a:solidFill>
                <a:srgbClr val="FFFF00"/>
              </a:solidFill>
            </a:rPr>
            <a:t>beyond retreats</a:t>
          </a:r>
        </a:p>
      </dsp:txBody>
      <dsp:txXfrm>
        <a:off x="1113258" y="2939535"/>
        <a:ext cx="2936213" cy="603585"/>
      </dsp:txXfrm>
    </dsp:sp>
    <dsp:sp modelId="{FE6E5CAE-CB74-4652-A35C-0BB002F454DE}">
      <dsp:nvSpPr>
        <dsp:cNvPr id="0" name=""/>
        <dsp:cNvSpPr/>
      </dsp:nvSpPr>
      <dsp:spPr>
        <a:xfrm>
          <a:off x="3247389" y="468389"/>
          <a:ext cx="416742" cy="416742"/>
        </a:xfrm>
        <a:prstGeom prst="downArrow">
          <a:avLst>
            <a:gd name="adj1" fmla="val 55000"/>
            <a:gd name="adj2" fmla="val 45000"/>
          </a:avLst>
        </a:prstGeom>
        <a:solidFill>
          <a:schemeClr val="dk2">
            <a:alpha val="90000"/>
            <a:tint val="40000"/>
            <a:hueOff val="0"/>
            <a:satOff val="0"/>
            <a:lumOff val="0"/>
            <a:alphaOff val="0"/>
          </a:schemeClr>
        </a:solidFill>
        <a:ln w="12700"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3341156" y="468389"/>
        <a:ext cx="229208" cy="313598"/>
      </dsp:txXfrm>
    </dsp:sp>
    <dsp:sp modelId="{A2FBDE97-43C8-455A-9838-755B244FD5B3}">
      <dsp:nvSpPr>
        <dsp:cNvPr id="0" name=""/>
        <dsp:cNvSpPr/>
      </dsp:nvSpPr>
      <dsp:spPr>
        <a:xfrm>
          <a:off x="3521010" y="1198579"/>
          <a:ext cx="416742" cy="416742"/>
        </a:xfrm>
        <a:prstGeom prst="downArrow">
          <a:avLst>
            <a:gd name="adj1" fmla="val 55000"/>
            <a:gd name="adj2" fmla="val 45000"/>
          </a:avLst>
        </a:prstGeom>
        <a:solidFill>
          <a:schemeClr val="dk2">
            <a:alpha val="90000"/>
            <a:tint val="40000"/>
            <a:hueOff val="0"/>
            <a:satOff val="0"/>
            <a:lumOff val="0"/>
            <a:alphaOff val="0"/>
          </a:schemeClr>
        </a:solidFill>
        <a:ln w="12700"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3614777" y="1198579"/>
        <a:ext cx="229208" cy="313598"/>
      </dsp:txXfrm>
    </dsp:sp>
    <dsp:sp modelId="{5F03A7CE-EF0C-4866-BC3E-EC0C005310F5}">
      <dsp:nvSpPr>
        <dsp:cNvPr id="0" name=""/>
        <dsp:cNvSpPr/>
      </dsp:nvSpPr>
      <dsp:spPr>
        <a:xfrm>
          <a:off x="3794630" y="1918082"/>
          <a:ext cx="416742" cy="416742"/>
        </a:xfrm>
        <a:prstGeom prst="downArrow">
          <a:avLst>
            <a:gd name="adj1" fmla="val 55000"/>
            <a:gd name="adj2" fmla="val 45000"/>
          </a:avLst>
        </a:prstGeom>
        <a:solidFill>
          <a:schemeClr val="dk2">
            <a:alpha val="90000"/>
            <a:tint val="40000"/>
            <a:hueOff val="0"/>
            <a:satOff val="0"/>
            <a:lumOff val="0"/>
            <a:alphaOff val="0"/>
          </a:schemeClr>
        </a:solidFill>
        <a:ln w="12700"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3888397" y="1918082"/>
        <a:ext cx="229208" cy="313598"/>
      </dsp:txXfrm>
    </dsp:sp>
    <dsp:sp modelId="{6F90DFE3-5386-4AD0-94E4-E74B73F59D1A}">
      <dsp:nvSpPr>
        <dsp:cNvPr id="0" name=""/>
        <dsp:cNvSpPr/>
      </dsp:nvSpPr>
      <dsp:spPr>
        <a:xfrm>
          <a:off x="4068250" y="2655395"/>
          <a:ext cx="416742" cy="416742"/>
        </a:xfrm>
        <a:prstGeom prst="downArrow">
          <a:avLst>
            <a:gd name="adj1" fmla="val 55000"/>
            <a:gd name="adj2" fmla="val 45000"/>
          </a:avLst>
        </a:prstGeom>
        <a:solidFill>
          <a:schemeClr val="dk2">
            <a:alpha val="90000"/>
            <a:tint val="40000"/>
            <a:hueOff val="0"/>
            <a:satOff val="0"/>
            <a:lumOff val="0"/>
            <a:alphaOff val="0"/>
          </a:schemeClr>
        </a:solidFill>
        <a:ln w="12700"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4162017" y="2655395"/>
        <a:ext cx="229208" cy="31359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DA51639-B2D6-4652-B8C3-1B4C224A7BAF}" type="datetimeFigureOut">
              <a:rPr lang="en-US" smtClean="0"/>
              <a:t>3/15/2021</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4FAB73BC-B049-4115-A692-8D63A059BFB8}" type="slidenum">
              <a:rPr lang="en-US" smtClean="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5502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0423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44961B7-6B89-48AB-966F-622E2788EECC}" type="datetimeFigureOut">
              <a:rPr lang="en-US" smtClean="0"/>
              <a:t>3/15/2021</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4FAB73BC-B049-4115-A692-8D63A059BFB8}"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4423539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4882420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9778619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3/15/2021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99695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3/15/2021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55818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CF131DD-A141-4471-BCF9-C6073EDD7E20}" type="datetimeFigureOut">
              <a:rPr lang="en-US" smtClean="0"/>
              <a:t>3/15/2021</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4FAB73BC-B049-4115-A692-8D63A059BFB8}" type="slidenum">
              <a:rPr lang="en-US" smtClean="0"/>
              <a:pPr/>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396592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AB334A90-EB03-42F3-8859-2C2B2724C058}" type="datetimeFigureOut">
              <a:rPr lang="en-US" smtClean="0"/>
              <a:t>3/15/2021</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82605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25567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5295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BC48EC7-AF6A-48D3-8284-14BACBEBDD84}" type="datetimeFigureOut">
              <a:rPr lang="en-US" smtClean="0"/>
              <a:t>3/15/2021</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4FAB73BC-B049-4115-A692-8D63A059BFB8}"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2516928"/>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Fountain_pen"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hbcu2012.thatcamp.org/06/11/we-need-session-idea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wl.excelsior.edu/writing-process/prewriting-strategies/prewriting-strategies-freewriting/"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adorable-home.com/houses-and-apartments/conversations-in-solitude-writing-retreat-cabin-oregon-23752" TargetMode="External"/><Relationship Id="rId3" Type="http://schemas.openxmlformats.org/officeDocument/2006/relationships/diagramLayout" Target="../diagrams/layout2.xml"/><Relationship Id="rId7" Type="http://schemas.openxmlformats.org/officeDocument/2006/relationships/image" Target="../media/image6.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axpixel.net/Confused-Quiz-Question-Mark-Mysterious-Questions-3409194"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78469" y="2098747"/>
            <a:ext cx="5284177" cy="2489529"/>
          </a:xfrm>
        </p:spPr>
        <p:txBody>
          <a:bodyPr/>
          <a:lstStyle/>
          <a:p>
            <a:r>
              <a:rPr lang="en-US" sz="3600" dirty="0"/>
              <a:t>The writing process: </a:t>
            </a:r>
            <a:br>
              <a:rPr lang="en-US" sz="3600" dirty="0"/>
            </a:br>
            <a:r>
              <a:rPr lang="en-US" sz="3600" dirty="0"/>
              <a:t>generating ideas</a:t>
            </a:r>
            <a:br>
              <a:rPr lang="en-US" sz="3600" dirty="0"/>
            </a:br>
            <a:endParaRPr lang="en-US" sz="3600" dirty="0"/>
          </a:p>
        </p:txBody>
      </p:sp>
      <p:sp>
        <p:nvSpPr>
          <p:cNvPr id="5" name="Subtitle 4">
            <a:extLst>
              <a:ext uri="{FF2B5EF4-FFF2-40B4-BE49-F238E27FC236}">
                <a16:creationId xmlns:a16="http://schemas.microsoft.com/office/drawing/2014/main" id="{20697821-94A1-4228-94E6-2F65BE6F5D1C}"/>
              </a:ext>
            </a:extLst>
          </p:cNvPr>
          <p:cNvSpPr>
            <a:spLocks noGrp="1"/>
          </p:cNvSpPr>
          <p:nvPr>
            <p:ph type="subTitle" idx="1"/>
          </p:nvPr>
        </p:nvSpPr>
        <p:spPr/>
        <p:txBody>
          <a:bodyPr/>
          <a:lstStyle/>
          <a:p>
            <a:r>
              <a:rPr lang="en-GB" dirty="0"/>
              <a:t>A taster workshop: </a:t>
            </a:r>
            <a:r>
              <a:rPr lang="en-US" dirty="0"/>
              <a:t>you will need a </a:t>
            </a:r>
            <a:r>
              <a:rPr lang="en-US" dirty="0">
                <a:solidFill>
                  <a:srgbClr val="FFFF00"/>
                </a:solidFill>
              </a:rPr>
              <a:t>pen/pencil </a:t>
            </a:r>
            <a:r>
              <a:rPr lang="en-US" dirty="0"/>
              <a:t>and a </a:t>
            </a:r>
            <a:r>
              <a:rPr lang="en-US" dirty="0">
                <a:solidFill>
                  <a:srgbClr val="FFFF00"/>
                </a:solidFill>
              </a:rPr>
              <a:t>notebook</a:t>
            </a:r>
            <a:endParaRPr lang="en-GB" dirty="0"/>
          </a:p>
        </p:txBody>
      </p:sp>
    </p:spTree>
    <p:extLst>
      <p:ext uri="{BB962C8B-B14F-4D97-AF65-F5344CB8AC3E}">
        <p14:creationId xmlns:p14="http://schemas.microsoft.com/office/powerpoint/2010/main" val="18950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727" y="382385"/>
            <a:ext cx="6335338" cy="1492132"/>
          </a:xfrm>
        </p:spPr>
        <p:txBody>
          <a:bodyPr>
            <a:normAutofit/>
          </a:bodyPr>
          <a:lstStyle/>
          <a:p>
            <a:pPr algn="ctr"/>
            <a:r>
              <a:rPr lang="en-US" sz="4800" dirty="0"/>
              <a:t>You, your writing, and your DBA</a:t>
            </a:r>
          </a:p>
        </p:txBody>
      </p:sp>
      <p:pic>
        <p:nvPicPr>
          <p:cNvPr id="5" name="Picture 4">
            <a:extLst>
              <a:ext uri="{FF2B5EF4-FFF2-40B4-BE49-F238E27FC236}">
                <a16:creationId xmlns:a16="http://schemas.microsoft.com/office/drawing/2014/main" id="{425A2312-C21F-4113-A317-3AC2A55C49A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7527" r="18425" b="1"/>
          <a:stretch/>
        </p:blipFill>
        <p:spPr>
          <a:xfrm>
            <a:off x="688434" y="-9525"/>
            <a:ext cx="4129822" cy="6867525"/>
          </a:xfrm>
          <a:prstGeom prst="rect">
            <a:avLst/>
          </a:prstGeom>
        </p:spPr>
      </p:pic>
      <p:sp>
        <p:nvSpPr>
          <p:cNvPr id="10" name="Freeform 6">
            <a:extLst>
              <a:ext uri="{FF2B5EF4-FFF2-40B4-BE49-F238E27FC236}">
                <a16:creationId xmlns:a16="http://schemas.microsoft.com/office/drawing/2014/main" id="{5402222E-F041-43A0-81BC-1B3F2EF76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p:cNvSpPr>
            <a:spLocks noGrp="1"/>
          </p:cNvSpPr>
          <p:nvPr>
            <p:ph idx="1"/>
          </p:nvPr>
        </p:nvSpPr>
        <p:spPr>
          <a:xfrm>
            <a:off x="5506690" y="2690446"/>
            <a:ext cx="6119103" cy="3206731"/>
          </a:xfrm>
        </p:spPr>
        <p:txBody>
          <a:bodyPr>
            <a:normAutofit/>
          </a:bodyPr>
          <a:lstStyle/>
          <a:p>
            <a:r>
              <a:rPr lang="en-US" dirty="0"/>
              <a:t>Where are you up to in </a:t>
            </a:r>
            <a:r>
              <a:rPr lang="en-US" dirty="0">
                <a:solidFill>
                  <a:srgbClr val="FF0000"/>
                </a:solidFill>
              </a:rPr>
              <a:t>your writing </a:t>
            </a:r>
            <a:r>
              <a:rPr lang="en-US" dirty="0"/>
              <a:t>(proposal, some sections of some chapters, etc.)</a:t>
            </a:r>
          </a:p>
          <a:p>
            <a:endParaRPr lang="en-US" dirty="0"/>
          </a:p>
          <a:p>
            <a:r>
              <a:rPr lang="en-GB" dirty="0"/>
              <a:t>Identifying opportunities for thinking/writing time – how do you go about </a:t>
            </a:r>
            <a:r>
              <a:rPr lang="en-GB" dirty="0">
                <a:solidFill>
                  <a:srgbClr val="FF0000"/>
                </a:solidFill>
              </a:rPr>
              <a:t>finding time </a:t>
            </a:r>
            <a:r>
              <a:rPr lang="en-GB" dirty="0"/>
              <a:t>to think and write?</a:t>
            </a:r>
          </a:p>
          <a:p>
            <a:endParaRPr lang="en-GB" dirty="0"/>
          </a:p>
          <a:p>
            <a:r>
              <a:rPr lang="en-US" dirty="0"/>
              <a:t>Are you planning on starting (or have you started) writing a </a:t>
            </a:r>
            <a:r>
              <a:rPr lang="en-US" dirty="0">
                <a:solidFill>
                  <a:srgbClr val="FF0000"/>
                </a:solidFill>
              </a:rPr>
              <a:t>research journal</a:t>
            </a:r>
            <a:r>
              <a:rPr lang="en-US" dirty="0"/>
              <a:t>?</a:t>
            </a:r>
          </a:p>
          <a:p>
            <a:endParaRPr lang="en-GB" dirty="0"/>
          </a:p>
          <a:p>
            <a:endParaRPr lang="en-US" dirty="0"/>
          </a:p>
        </p:txBody>
      </p:sp>
      <p:sp>
        <p:nvSpPr>
          <p:cNvPr id="12" name="Rectangle 11">
            <a:extLst>
              <a:ext uri="{FF2B5EF4-FFF2-40B4-BE49-F238E27FC236}">
                <a16:creationId xmlns:a16="http://schemas.microsoft.com/office/drawing/2014/main" id="{B80D28A2-8EA4-4EF0-9056-3BDAA7290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27804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3F7C-A209-4966-B001-8255BF7CBEE2}"/>
              </a:ext>
            </a:extLst>
          </p:cNvPr>
          <p:cNvSpPr>
            <a:spLocks noGrp="1"/>
          </p:cNvSpPr>
          <p:nvPr>
            <p:ph type="title"/>
          </p:nvPr>
        </p:nvSpPr>
        <p:spPr>
          <a:xfrm>
            <a:off x="1251678" y="317980"/>
            <a:ext cx="5764942" cy="1320855"/>
          </a:xfrm>
        </p:spPr>
        <p:txBody>
          <a:bodyPr>
            <a:normAutofit/>
          </a:bodyPr>
          <a:lstStyle/>
          <a:p>
            <a:r>
              <a:rPr lang="en-GB" sz="4400" dirty="0"/>
              <a:t>The writing process</a:t>
            </a:r>
          </a:p>
        </p:txBody>
      </p:sp>
      <p:sp>
        <p:nvSpPr>
          <p:cNvPr id="3" name="Content Placeholder 2">
            <a:extLst>
              <a:ext uri="{FF2B5EF4-FFF2-40B4-BE49-F238E27FC236}">
                <a16:creationId xmlns:a16="http://schemas.microsoft.com/office/drawing/2014/main" id="{18CBE7D3-0BB5-499F-9458-22F5BB7F52A0}"/>
              </a:ext>
            </a:extLst>
          </p:cNvPr>
          <p:cNvSpPr>
            <a:spLocks noGrp="1"/>
          </p:cNvSpPr>
          <p:nvPr>
            <p:ph idx="1"/>
          </p:nvPr>
        </p:nvSpPr>
        <p:spPr>
          <a:xfrm>
            <a:off x="1251678" y="1399593"/>
            <a:ext cx="5764942" cy="4480000"/>
          </a:xfrm>
        </p:spPr>
        <p:txBody>
          <a:bodyPr>
            <a:normAutofit lnSpcReduction="10000"/>
          </a:bodyPr>
          <a:lstStyle/>
          <a:p>
            <a:pPr>
              <a:lnSpc>
                <a:spcPct val="100000"/>
              </a:lnSpc>
            </a:pPr>
            <a:r>
              <a:rPr lang="en-GB" sz="2400" b="1" dirty="0"/>
              <a:t>Stage 1: Generating Ideas</a:t>
            </a:r>
          </a:p>
          <a:p>
            <a:pPr lvl="1">
              <a:lnSpc>
                <a:spcPct val="100000"/>
              </a:lnSpc>
              <a:buFont typeface="Wingdings" panose="05000000000000000000" pitchFamily="2" charset="2"/>
              <a:buChar char="Ø"/>
            </a:pPr>
            <a:r>
              <a:rPr lang="en-GB" sz="2400" dirty="0"/>
              <a:t>Brainstorming</a:t>
            </a:r>
          </a:p>
          <a:p>
            <a:pPr lvl="1">
              <a:lnSpc>
                <a:spcPct val="100000"/>
              </a:lnSpc>
              <a:buFont typeface="Wingdings" panose="05000000000000000000" pitchFamily="2" charset="2"/>
              <a:buChar char="Ø"/>
            </a:pPr>
            <a:r>
              <a:rPr lang="en-GB" sz="2400" dirty="0">
                <a:solidFill>
                  <a:srgbClr val="FF0000"/>
                </a:solidFill>
              </a:rPr>
              <a:t>Freewriting</a:t>
            </a:r>
          </a:p>
          <a:p>
            <a:pPr lvl="1">
              <a:lnSpc>
                <a:spcPct val="100000"/>
              </a:lnSpc>
              <a:buFont typeface="Wingdings" panose="05000000000000000000" pitchFamily="2" charset="2"/>
              <a:buChar char="Ø"/>
            </a:pPr>
            <a:r>
              <a:rPr lang="en-GB" sz="2400" dirty="0"/>
              <a:t>Mind-mapping </a:t>
            </a:r>
          </a:p>
          <a:p>
            <a:pPr lvl="1">
              <a:lnSpc>
                <a:spcPct val="100000"/>
              </a:lnSpc>
              <a:buFont typeface="Wingdings" panose="05000000000000000000" pitchFamily="2" charset="2"/>
              <a:buChar char="Ø"/>
            </a:pPr>
            <a:r>
              <a:rPr lang="en-GB" sz="2400" dirty="0">
                <a:solidFill>
                  <a:srgbClr val="FF0000"/>
                </a:solidFill>
              </a:rPr>
              <a:t>"</a:t>
            </a:r>
            <a:r>
              <a:rPr lang="en-GB" sz="2400" dirty="0" err="1">
                <a:solidFill>
                  <a:srgbClr val="FF0000"/>
                </a:solidFill>
              </a:rPr>
              <a:t>Moodling</a:t>
            </a:r>
            <a:r>
              <a:rPr lang="en-GB" sz="2400" dirty="0">
                <a:solidFill>
                  <a:srgbClr val="FF0000"/>
                </a:solidFill>
              </a:rPr>
              <a:t>“</a:t>
            </a:r>
          </a:p>
          <a:p>
            <a:pPr lvl="1">
              <a:lnSpc>
                <a:spcPct val="100000"/>
              </a:lnSpc>
              <a:buFont typeface="Wingdings" panose="05000000000000000000" pitchFamily="2" charset="2"/>
              <a:buChar char="Ø"/>
            </a:pPr>
            <a:r>
              <a:rPr lang="en-GB" sz="2400" dirty="0">
                <a:solidFill>
                  <a:srgbClr val="FF0000"/>
                </a:solidFill>
              </a:rPr>
              <a:t>Brown’s 8 questions </a:t>
            </a:r>
          </a:p>
          <a:p>
            <a:pPr>
              <a:lnSpc>
                <a:spcPct val="100000"/>
              </a:lnSpc>
            </a:pPr>
            <a:r>
              <a:rPr lang="en-GB" sz="2400" b="1" dirty="0"/>
              <a:t>Stage 2: Planning and Organising</a:t>
            </a:r>
          </a:p>
          <a:p>
            <a:pPr>
              <a:lnSpc>
                <a:spcPct val="100000"/>
              </a:lnSpc>
            </a:pPr>
            <a:r>
              <a:rPr lang="en-GB" sz="2400" b="1" dirty="0"/>
              <a:t>Stage 3: Drafting</a:t>
            </a:r>
          </a:p>
          <a:p>
            <a:pPr>
              <a:lnSpc>
                <a:spcPct val="100000"/>
              </a:lnSpc>
            </a:pPr>
            <a:r>
              <a:rPr lang="en-GB" sz="2400" b="1" dirty="0"/>
              <a:t>Stage 4: Revising (after feedback)</a:t>
            </a:r>
          </a:p>
          <a:p>
            <a:pPr>
              <a:lnSpc>
                <a:spcPct val="100000"/>
              </a:lnSpc>
            </a:pPr>
            <a:r>
              <a:rPr lang="en-GB" sz="2400" b="1" dirty="0"/>
              <a:t>Stage 5: Editing</a:t>
            </a:r>
          </a:p>
        </p:txBody>
      </p:sp>
      <p:pic>
        <p:nvPicPr>
          <p:cNvPr id="6" name="Picture 5" descr="A picture containing light&#10;&#10;Description automatically generated">
            <a:extLst>
              <a:ext uri="{FF2B5EF4-FFF2-40B4-BE49-F238E27FC236}">
                <a16:creationId xmlns:a16="http://schemas.microsoft.com/office/drawing/2014/main" id="{0EC608F1-9000-4820-8BE0-F51888118CD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123"/>
          <a:stretch/>
        </p:blipFill>
        <p:spPr>
          <a:xfrm>
            <a:off x="7121808" y="580713"/>
            <a:ext cx="4388496" cy="4383173"/>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
        <p:nvSpPr>
          <p:cNvPr id="4" name="TextBox 3">
            <a:extLst>
              <a:ext uri="{FF2B5EF4-FFF2-40B4-BE49-F238E27FC236}">
                <a16:creationId xmlns:a16="http://schemas.microsoft.com/office/drawing/2014/main" id="{1DA5826D-81AF-42B9-ACEC-4E06F1AE6411}"/>
              </a:ext>
            </a:extLst>
          </p:cNvPr>
          <p:cNvSpPr txBox="1"/>
          <p:nvPr/>
        </p:nvSpPr>
        <p:spPr>
          <a:xfrm>
            <a:off x="8553158" y="6207369"/>
            <a:ext cx="2876842" cy="261610"/>
          </a:xfrm>
          <a:prstGeom prst="rect">
            <a:avLst/>
          </a:prstGeom>
          <a:noFill/>
        </p:spPr>
        <p:txBody>
          <a:bodyPr wrap="square" rtlCol="0">
            <a:spAutoFit/>
          </a:bodyPr>
          <a:lstStyle/>
          <a:p>
            <a:pPr>
              <a:spcAft>
                <a:spcPts val="600"/>
              </a:spcAft>
            </a:pPr>
            <a:r>
              <a:rPr lang="en-GB" sz="1100" dirty="0"/>
              <a:t>Adapted from: MIT (2020)</a:t>
            </a:r>
            <a:endParaRPr lang="en-GB" sz="1100"/>
          </a:p>
        </p:txBody>
      </p:sp>
    </p:spTree>
    <p:extLst>
      <p:ext uri="{BB962C8B-B14F-4D97-AF65-F5344CB8AC3E}">
        <p14:creationId xmlns:p14="http://schemas.microsoft.com/office/powerpoint/2010/main" val="1382121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A0417-0ED7-46D2-801B-18B6D6C6D056}"/>
              </a:ext>
            </a:extLst>
          </p:cNvPr>
          <p:cNvSpPr>
            <a:spLocks noGrp="1"/>
          </p:cNvSpPr>
          <p:nvPr>
            <p:ph type="title"/>
          </p:nvPr>
        </p:nvSpPr>
        <p:spPr>
          <a:xfrm>
            <a:off x="1251678" y="382385"/>
            <a:ext cx="10178322" cy="1492132"/>
          </a:xfrm>
        </p:spPr>
        <p:txBody>
          <a:bodyPr anchor="ctr">
            <a:normAutofit/>
          </a:bodyPr>
          <a:lstStyle/>
          <a:p>
            <a:r>
              <a:rPr lang="en-GB" sz="4400" dirty="0"/>
              <a:t>Brainstorming and mind mapping</a:t>
            </a:r>
          </a:p>
        </p:txBody>
      </p:sp>
      <p:graphicFrame>
        <p:nvGraphicFramePr>
          <p:cNvPr id="7" name="Content Placeholder 2">
            <a:extLst>
              <a:ext uri="{FF2B5EF4-FFF2-40B4-BE49-F238E27FC236}">
                <a16:creationId xmlns:a16="http://schemas.microsoft.com/office/drawing/2014/main" id="{F2E51730-E005-4E98-B88E-0DAAC5BAE075}"/>
              </a:ext>
            </a:extLst>
          </p:cNvPr>
          <p:cNvGraphicFramePr>
            <a:graphicFrameLocks noGrp="1"/>
          </p:cNvGraphicFramePr>
          <p:nvPr>
            <p:ph idx="1"/>
            <p:extLst>
              <p:ext uri="{D42A27DB-BD31-4B8C-83A1-F6EECF244321}">
                <p14:modId xmlns:p14="http://schemas.microsoft.com/office/powerpoint/2010/main" val="2385353641"/>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43AA06A-0E83-4759-9128-1DFE3282EB12}"/>
              </a:ext>
            </a:extLst>
          </p:cNvPr>
          <p:cNvSpPr txBox="1"/>
          <p:nvPr/>
        </p:nvSpPr>
        <p:spPr>
          <a:xfrm>
            <a:off x="9520312" y="6468979"/>
            <a:ext cx="1848142" cy="261610"/>
          </a:xfrm>
          <a:prstGeom prst="rect">
            <a:avLst/>
          </a:prstGeom>
          <a:noFill/>
        </p:spPr>
        <p:txBody>
          <a:bodyPr wrap="square" rtlCol="0">
            <a:spAutoFit/>
          </a:bodyPr>
          <a:lstStyle/>
          <a:p>
            <a:r>
              <a:rPr lang="en-GB" sz="1100" dirty="0"/>
              <a:t>Adapted from: MIT (2020)</a:t>
            </a:r>
          </a:p>
        </p:txBody>
      </p:sp>
    </p:spTree>
    <p:extLst>
      <p:ext uri="{BB962C8B-B14F-4D97-AF65-F5344CB8AC3E}">
        <p14:creationId xmlns:p14="http://schemas.microsoft.com/office/powerpoint/2010/main" val="3927636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DD0AEE21-CF4B-4395-A100-EFB0EB995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4" name="Rectangle 13">
            <a:extLst>
              <a:ext uri="{FF2B5EF4-FFF2-40B4-BE49-F238E27FC236}">
                <a16:creationId xmlns:a16="http://schemas.microsoft.com/office/drawing/2014/main" id="{9F8DBD9A-1B56-4D4B-856B-89CC682C6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E079F42-5C7A-44DD-9E9F-A34795A48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091" y="0"/>
            <a:ext cx="114729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Freeform 6">
            <a:extLst>
              <a:ext uri="{FF2B5EF4-FFF2-40B4-BE49-F238E27FC236}">
                <a16:creationId xmlns:a16="http://schemas.microsoft.com/office/drawing/2014/main" id="{09777E15-6D68-4808-AD20-82EA7377F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285"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0" name="Freeform 6">
            <a:extLst>
              <a:ext uri="{FF2B5EF4-FFF2-40B4-BE49-F238E27FC236}">
                <a16:creationId xmlns:a16="http://schemas.microsoft.com/office/drawing/2014/main" id="{CE79CAD8-9F7F-4756-BD12-8463CA4C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22" name="Rectangle 21">
            <a:extLst>
              <a:ext uri="{FF2B5EF4-FFF2-40B4-BE49-F238E27FC236}">
                <a16:creationId xmlns:a16="http://schemas.microsoft.com/office/drawing/2014/main" id="{A9923A21-5790-4667-B5C7-ADA793B49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4448" y="643466"/>
            <a:ext cx="9600802" cy="557106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99B3B54-B79E-4FDF-A768-98FEC76A1DF7}"/>
              </a:ext>
            </a:extLst>
          </p:cNvPr>
          <p:cNvPicPr>
            <a:picLocks noChangeAspect="1"/>
          </p:cNvPicPr>
          <p:nvPr/>
        </p:nvPicPr>
        <p:blipFill rotWithShape="1">
          <a:blip r:embed="rId2"/>
          <a:srcRect l="13588" t="12791" r="14624" b="10709"/>
          <a:stretch/>
        </p:blipFill>
        <p:spPr>
          <a:xfrm>
            <a:off x="1730971" y="643466"/>
            <a:ext cx="9280360" cy="5562708"/>
          </a:xfrm>
          <a:prstGeom prst="rect">
            <a:avLst/>
          </a:prstGeom>
        </p:spPr>
      </p:pic>
      <p:sp>
        <p:nvSpPr>
          <p:cNvPr id="15" name="TextBox 14">
            <a:extLst>
              <a:ext uri="{FF2B5EF4-FFF2-40B4-BE49-F238E27FC236}">
                <a16:creationId xmlns:a16="http://schemas.microsoft.com/office/drawing/2014/main" id="{55AB3770-BD93-4F29-88A8-5F324A7EF631}"/>
              </a:ext>
            </a:extLst>
          </p:cNvPr>
          <p:cNvSpPr txBox="1"/>
          <p:nvPr/>
        </p:nvSpPr>
        <p:spPr>
          <a:xfrm>
            <a:off x="10152916" y="6351600"/>
            <a:ext cx="1112333" cy="261610"/>
          </a:xfrm>
          <a:prstGeom prst="rect">
            <a:avLst/>
          </a:prstGeom>
          <a:noFill/>
        </p:spPr>
        <p:txBody>
          <a:bodyPr wrap="square">
            <a:spAutoFit/>
          </a:bodyPr>
          <a:lstStyle/>
          <a:p>
            <a:r>
              <a:rPr lang="en-GB" sz="1100" dirty="0" err="1"/>
              <a:t>Hajzler</a:t>
            </a:r>
            <a:r>
              <a:rPr lang="en-GB" sz="1100" dirty="0"/>
              <a:t> (2020)</a:t>
            </a:r>
          </a:p>
        </p:txBody>
      </p:sp>
    </p:spTree>
    <p:extLst>
      <p:ext uri="{BB962C8B-B14F-4D97-AF65-F5344CB8AC3E}">
        <p14:creationId xmlns:p14="http://schemas.microsoft.com/office/powerpoint/2010/main" val="1348738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2661-3B5E-48CC-A5B1-90E1F085AF3B}"/>
              </a:ext>
            </a:extLst>
          </p:cNvPr>
          <p:cNvSpPr>
            <a:spLocks noGrp="1"/>
          </p:cNvSpPr>
          <p:nvPr>
            <p:ph type="title"/>
          </p:nvPr>
        </p:nvSpPr>
        <p:spPr>
          <a:xfrm>
            <a:off x="5195726" y="382386"/>
            <a:ext cx="6585965" cy="962838"/>
          </a:xfrm>
        </p:spPr>
        <p:txBody>
          <a:bodyPr>
            <a:normAutofit fontScale="90000"/>
          </a:bodyPr>
          <a:lstStyle/>
          <a:p>
            <a:r>
              <a:rPr lang="en-US" sz="4400" dirty="0"/>
              <a:t>Freewriting (Elbow, 1973)</a:t>
            </a:r>
            <a:endParaRPr lang="en-GB" sz="4400" dirty="0"/>
          </a:p>
        </p:txBody>
      </p:sp>
      <p:pic>
        <p:nvPicPr>
          <p:cNvPr id="5" name="Picture 4">
            <a:extLst>
              <a:ext uri="{FF2B5EF4-FFF2-40B4-BE49-F238E27FC236}">
                <a16:creationId xmlns:a16="http://schemas.microsoft.com/office/drawing/2014/main" id="{81220BFC-DC55-4E21-9920-FCD89AE28AB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1229" r="13669" b="1"/>
          <a:stretch/>
        </p:blipFill>
        <p:spPr>
          <a:xfrm>
            <a:off x="688434" y="-9525"/>
            <a:ext cx="4129822" cy="6867525"/>
          </a:xfrm>
          <a:prstGeom prst="rect">
            <a:avLst/>
          </a:prstGeom>
        </p:spPr>
      </p:pic>
      <p:sp>
        <p:nvSpPr>
          <p:cNvPr id="10" name="Freeform 6">
            <a:extLst>
              <a:ext uri="{FF2B5EF4-FFF2-40B4-BE49-F238E27FC236}">
                <a16:creationId xmlns:a16="http://schemas.microsoft.com/office/drawing/2014/main" id="{5402222E-F041-43A0-81BC-1B3F2EF76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D8CF506D-A2D3-453F-8608-BFCACCCA591B}"/>
              </a:ext>
            </a:extLst>
          </p:cNvPr>
          <p:cNvSpPr>
            <a:spLocks noGrp="1"/>
          </p:cNvSpPr>
          <p:nvPr>
            <p:ph idx="1"/>
          </p:nvPr>
        </p:nvSpPr>
        <p:spPr>
          <a:xfrm>
            <a:off x="5321039" y="1679333"/>
            <a:ext cx="6335338" cy="4534368"/>
          </a:xfrm>
        </p:spPr>
        <p:txBody>
          <a:bodyPr>
            <a:normAutofit/>
          </a:bodyPr>
          <a:lstStyle/>
          <a:p>
            <a:pPr>
              <a:lnSpc>
                <a:spcPct val="100000"/>
              </a:lnSpc>
            </a:pPr>
            <a:r>
              <a:rPr lang="en-GB" dirty="0">
                <a:solidFill>
                  <a:srgbClr val="FF0000"/>
                </a:solidFill>
              </a:rPr>
              <a:t>Freewriting</a:t>
            </a:r>
            <a:r>
              <a:rPr lang="en-GB" dirty="0"/>
              <a:t>, a writing strategy developed by Peter Elbow in 1973, is similar to brainstorming but is written in sentence and paragraph form </a:t>
            </a:r>
            <a:r>
              <a:rPr lang="en-GB" dirty="0">
                <a:solidFill>
                  <a:srgbClr val="FF0000"/>
                </a:solidFill>
              </a:rPr>
              <a:t>without stopping. </a:t>
            </a:r>
          </a:p>
          <a:p>
            <a:pPr>
              <a:lnSpc>
                <a:spcPct val="100000"/>
              </a:lnSpc>
            </a:pPr>
            <a:endParaRPr lang="en-GB" dirty="0"/>
          </a:p>
          <a:p>
            <a:pPr>
              <a:lnSpc>
                <a:spcPct val="100000"/>
              </a:lnSpc>
            </a:pPr>
            <a:r>
              <a:rPr lang="en-GB" dirty="0"/>
              <a:t>It increases the </a:t>
            </a:r>
            <a:r>
              <a:rPr lang="en-GB" dirty="0">
                <a:solidFill>
                  <a:srgbClr val="FF0000"/>
                </a:solidFill>
              </a:rPr>
              <a:t>flow of ideas </a:t>
            </a:r>
            <a:r>
              <a:rPr lang="en-GB" dirty="0"/>
              <a:t>and reduces the chance that you will accidentally edit a good idea.</a:t>
            </a:r>
          </a:p>
          <a:p>
            <a:pPr>
              <a:lnSpc>
                <a:spcPct val="100000"/>
              </a:lnSpc>
            </a:pPr>
            <a:endParaRPr lang="en-GB" dirty="0"/>
          </a:p>
          <a:p>
            <a:pPr>
              <a:lnSpc>
                <a:spcPct val="100000"/>
              </a:lnSpc>
            </a:pPr>
            <a:r>
              <a:rPr lang="en-GB" dirty="0"/>
              <a:t>It helps to </a:t>
            </a:r>
            <a:r>
              <a:rPr lang="en-GB" dirty="0">
                <a:solidFill>
                  <a:srgbClr val="FF0000"/>
                </a:solidFill>
              </a:rPr>
              <a:t>increase fluency </a:t>
            </a:r>
            <a:r>
              <a:rPr lang="en-GB" dirty="0"/>
              <a:t>for </a:t>
            </a:r>
            <a:r>
              <a:rPr lang="en-GB" dirty="0">
                <a:solidFill>
                  <a:srgbClr val="FF0000"/>
                </a:solidFill>
              </a:rPr>
              <a:t>second-language learners</a:t>
            </a:r>
            <a:r>
              <a:rPr lang="en-GB" dirty="0"/>
              <a:t>, i.e., the ability to produce written language easily (as opposed to accuracy, which is of course important but which is better addressed later in the process).</a:t>
            </a:r>
          </a:p>
        </p:txBody>
      </p:sp>
      <p:sp>
        <p:nvSpPr>
          <p:cNvPr id="12" name="Rectangle 11">
            <a:extLst>
              <a:ext uri="{FF2B5EF4-FFF2-40B4-BE49-F238E27FC236}">
                <a16:creationId xmlns:a16="http://schemas.microsoft.com/office/drawing/2014/main" id="{B80D28A2-8EA4-4EF0-9056-3BDAA7290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940484DF-E9AA-406F-8E84-31C725FA0D90}"/>
              </a:ext>
            </a:extLst>
          </p:cNvPr>
          <p:cNvSpPr txBox="1"/>
          <p:nvPr/>
        </p:nvSpPr>
        <p:spPr>
          <a:xfrm>
            <a:off x="10181376" y="6344809"/>
            <a:ext cx="1698673" cy="261610"/>
          </a:xfrm>
          <a:prstGeom prst="rect">
            <a:avLst/>
          </a:prstGeom>
          <a:noFill/>
        </p:spPr>
        <p:txBody>
          <a:bodyPr wrap="square" rtlCol="0">
            <a:spAutoFit/>
          </a:bodyPr>
          <a:lstStyle/>
          <a:p>
            <a:r>
              <a:rPr lang="en-GB" sz="1100" dirty="0"/>
              <a:t>Adapted from: MIT (2020)</a:t>
            </a:r>
          </a:p>
        </p:txBody>
      </p:sp>
    </p:spTree>
    <p:extLst>
      <p:ext uri="{BB962C8B-B14F-4D97-AF65-F5344CB8AC3E}">
        <p14:creationId xmlns:p14="http://schemas.microsoft.com/office/powerpoint/2010/main" val="3392683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663B9-AF75-466D-9CE5-9B6DF5FC9C5F}"/>
              </a:ext>
            </a:extLst>
          </p:cNvPr>
          <p:cNvSpPr>
            <a:spLocks noGrp="1"/>
          </p:cNvSpPr>
          <p:nvPr>
            <p:ph type="title"/>
          </p:nvPr>
        </p:nvSpPr>
        <p:spPr>
          <a:xfrm>
            <a:off x="961359" y="285670"/>
            <a:ext cx="10178322" cy="795784"/>
          </a:xfrm>
        </p:spPr>
        <p:txBody>
          <a:bodyPr>
            <a:normAutofit/>
          </a:bodyPr>
          <a:lstStyle/>
          <a:p>
            <a:r>
              <a:rPr lang="en-GB" dirty="0"/>
              <a:t>Example </a:t>
            </a:r>
          </a:p>
        </p:txBody>
      </p:sp>
      <p:sp>
        <p:nvSpPr>
          <p:cNvPr id="71" name="Freeform 6">
            <a:extLst>
              <a:ext uri="{FF2B5EF4-FFF2-40B4-BE49-F238E27FC236}">
                <a16:creationId xmlns:a16="http://schemas.microsoft.com/office/drawing/2014/main" id="{CBA85B1C-8413-4C7D-98D0-7956747EA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C1469377-8F00-4980-AC02-2BE58157AA08}"/>
              </a:ext>
            </a:extLst>
          </p:cNvPr>
          <p:cNvSpPr>
            <a:spLocks noGrp="1"/>
          </p:cNvSpPr>
          <p:nvPr>
            <p:ph idx="1"/>
          </p:nvPr>
        </p:nvSpPr>
        <p:spPr>
          <a:xfrm>
            <a:off x="966050" y="1218723"/>
            <a:ext cx="7847763" cy="5010708"/>
          </a:xfrm>
        </p:spPr>
        <p:txBody>
          <a:bodyPr>
            <a:normAutofit fontScale="92500"/>
          </a:bodyPr>
          <a:lstStyle/>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600" b="1" i="0" u="none" strike="noStrike" cap="none" normalizeH="0" baseline="0" dirty="0">
                <a:ln>
                  <a:noFill/>
                </a:ln>
                <a:solidFill>
                  <a:schemeClr val="tx1"/>
                </a:solidFill>
                <a:effectLst/>
                <a:latin typeface="Bradley Hand ITC" panose="03070402050302030203" pitchFamily="66" charset="0"/>
                <a:cs typeface="Lucida Sans Unicode" panose="020B0602030504020204" pitchFamily="34" charset="0"/>
              </a:rPr>
              <a:t>How to begin writing a response paper? I like to take the time to think about what the article. I picked the box man. Sounds interesting. Reminds me of a story I read for </a:t>
            </a:r>
            <a:r>
              <a:rPr kumimoji="0" lang="en-US" altLang="en-US" sz="1600" b="1" i="0" u="none" strike="noStrike" cap="none" normalizeH="0" baseline="0" dirty="0" err="1">
                <a:ln>
                  <a:noFill/>
                </a:ln>
                <a:solidFill>
                  <a:schemeClr val="tx1"/>
                </a:solidFill>
                <a:effectLst/>
                <a:latin typeface="Bradley Hand ITC" panose="03070402050302030203" pitchFamily="66" charset="0"/>
                <a:cs typeface="Lucida Sans Unicode" panose="020B0602030504020204" pitchFamily="34" charset="0"/>
              </a:rPr>
              <a:t>taks</a:t>
            </a:r>
            <a:r>
              <a:rPr kumimoji="0" lang="en-US" altLang="en-US" sz="1600" b="1" i="0" u="none" strike="noStrike" cap="none" normalizeH="0" baseline="0" dirty="0">
                <a:ln>
                  <a:noFill/>
                </a:ln>
                <a:solidFill>
                  <a:schemeClr val="tx1"/>
                </a:solidFill>
                <a:effectLst/>
                <a:latin typeface="Bradley Hand ITC" panose="03070402050302030203" pitchFamily="66" charset="0"/>
                <a:cs typeface="Lucida Sans Unicode" panose="020B0602030504020204" pitchFamily="34" charset="0"/>
              </a:rPr>
              <a:t> about some thing with a girl who was asking around about something and getting peoples philosophies about life. One person was terrified of the “box”. Boxes everywhere people living in boxes driving in boxes always trapped in the box. That lady was probably homeless or something. I </a:t>
            </a:r>
            <a:r>
              <a:rPr kumimoji="0" lang="en-US" altLang="en-US" sz="1600" b="1" i="0" u="none" strike="noStrike" cap="none" normalizeH="0" baseline="0" dirty="0" err="1">
                <a:ln>
                  <a:noFill/>
                </a:ln>
                <a:solidFill>
                  <a:schemeClr val="tx1"/>
                </a:solidFill>
                <a:effectLst/>
                <a:latin typeface="Bradley Hand ITC" panose="03070402050302030203" pitchFamily="66" charset="0"/>
                <a:cs typeface="Lucida Sans Unicode" panose="020B0602030504020204" pitchFamily="34" charset="0"/>
              </a:rPr>
              <a:t>dunno</a:t>
            </a:r>
            <a:r>
              <a:rPr kumimoji="0" lang="en-US" altLang="en-US" sz="1600" b="1" i="0" u="none" strike="noStrike" cap="none" normalizeH="0" baseline="0" dirty="0">
                <a:ln>
                  <a:noFill/>
                </a:ln>
                <a:solidFill>
                  <a:schemeClr val="tx1"/>
                </a:solidFill>
                <a:effectLst/>
                <a:latin typeface="Bradley Hand ITC" panose="03070402050302030203" pitchFamily="66" charset="0"/>
                <a:cs typeface="Lucida Sans Unicode" panose="020B0602030504020204" pitchFamily="34" charset="0"/>
              </a:rPr>
              <a:t>. Boxman, </a:t>
            </a:r>
            <a:r>
              <a:rPr kumimoji="0" lang="en-US" altLang="en-US" sz="1600" b="1" i="0" u="none" strike="noStrike" cap="none" normalizeH="0" baseline="0" dirty="0" err="1">
                <a:ln>
                  <a:noFill/>
                </a:ln>
                <a:solidFill>
                  <a:schemeClr val="tx1"/>
                </a:solidFill>
                <a:effectLst/>
                <a:latin typeface="Bradley Hand ITC" panose="03070402050302030203" pitchFamily="66" charset="0"/>
                <a:cs typeface="Lucida Sans Unicode" panose="020B0602030504020204" pitchFamily="34" charset="0"/>
              </a:rPr>
              <a:t>boxman</a:t>
            </a:r>
            <a:r>
              <a:rPr kumimoji="0" lang="en-US" altLang="en-US" sz="1600" b="1" i="0" u="none" strike="noStrike" cap="none" normalizeH="0" baseline="0" dirty="0">
                <a:ln>
                  <a:noFill/>
                </a:ln>
                <a:solidFill>
                  <a:schemeClr val="tx1"/>
                </a:solidFill>
                <a:effectLst/>
                <a:latin typeface="Bradley Hand ITC" panose="03070402050302030203" pitchFamily="66" charset="0"/>
                <a:cs typeface="Lucida Sans Unicode" panose="020B0602030504020204" pitchFamily="34" charset="0"/>
              </a:rPr>
              <a:t>, </a:t>
            </a:r>
            <a:r>
              <a:rPr kumimoji="0" lang="en-US" altLang="en-US" sz="1600" b="1" i="0" u="none" strike="noStrike" cap="none" normalizeH="0" baseline="0" dirty="0" err="1">
                <a:ln>
                  <a:noFill/>
                </a:ln>
                <a:solidFill>
                  <a:schemeClr val="tx1"/>
                </a:solidFill>
                <a:effectLst/>
                <a:latin typeface="Bradley Hand ITC" panose="03070402050302030203" pitchFamily="66" charset="0"/>
                <a:cs typeface="Lucida Sans Unicode" panose="020B0602030504020204" pitchFamily="34" charset="0"/>
              </a:rPr>
              <a:t>boxman</a:t>
            </a:r>
            <a:r>
              <a:rPr kumimoji="0" lang="en-US" altLang="en-US" sz="1600" b="1" i="0" u="none" strike="noStrike" cap="none" normalizeH="0" baseline="0" dirty="0">
                <a:ln>
                  <a:noFill/>
                </a:ln>
                <a:solidFill>
                  <a:schemeClr val="tx1"/>
                </a:solidFill>
                <a:effectLst/>
                <a:latin typeface="Bradley Hand ITC" panose="03070402050302030203" pitchFamily="66" charset="0"/>
                <a:cs typeface="Lucida Sans Unicode" panose="020B0602030504020204" pitchFamily="34" charset="0"/>
              </a:rPr>
              <a:t>. I wonder what this article is actually about. I have no idea, really. I need to read it a few times. Right now it is a mystery. I hate this! The mystery of the box man. Maybe he’s isolated himself from society, or maybe he was isolated from society. Maybe his mind never learned the constructs of human language. Maybe his mind is free to think in feelings and emotional. True thoughts without translation! Maybe society makes a mockery out of him, or perhaps society looks up to him. The origins of the box man are simple. Put a baby in a box and let him grow up. Just Kidding.</a:t>
            </a:r>
            <a:endParaRPr kumimoji="0" lang="en-US" altLang="en-US" sz="1600" b="1" i="0" u="none" strike="noStrike" cap="none" normalizeH="0" baseline="0" dirty="0">
              <a:ln>
                <a:noFill/>
              </a:ln>
              <a:solidFill>
                <a:schemeClr val="tx1"/>
              </a:solidFill>
              <a:effectLst/>
              <a:latin typeface="Bradley Hand ITC" panose="03070402050302030203" pitchFamily="66" charset="0"/>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600" b="1" i="0" u="none" strike="noStrike" cap="none" normalizeH="0" baseline="0" dirty="0">
                <a:ln>
                  <a:noFill/>
                </a:ln>
                <a:solidFill>
                  <a:schemeClr val="tx1"/>
                </a:solidFill>
                <a:effectLst/>
                <a:latin typeface="Bradley Hand ITC" panose="03070402050302030203" pitchFamily="66" charset="0"/>
                <a:cs typeface="Lucida Sans Unicode" panose="020B0602030504020204" pitchFamily="34" charset="0"/>
              </a:rPr>
              <a:t>        Well I remember this one quote about math. “No one ever learned good mathematics in a vacuum” or something like that. So what are all the things that his man never learned. He’s probably not very sociable. I still haven’t quite learned how to be a very social person. I don’t know how to use computers I don’t know how to google docs! Maybe Mr. Grunwald will look away and I can try to figure it out. But if not I </a:t>
            </a:r>
            <a:r>
              <a:rPr kumimoji="0" lang="en-US" altLang="en-US" sz="1600" b="1" i="0" u="none" strike="noStrike" cap="none" normalizeH="0" baseline="0" dirty="0" err="1">
                <a:ln>
                  <a:noFill/>
                </a:ln>
                <a:solidFill>
                  <a:schemeClr val="tx1"/>
                </a:solidFill>
                <a:effectLst/>
                <a:latin typeface="Bradley Hand ITC" panose="03070402050302030203" pitchFamily="66" charset="0"/>
                <a:cs typeface="Lucida Sans Unicode" panose="020B0602030504020204" pitchFamily="34" charset="0"/>
              </a:rPr>
              <a:t>dunno</a:t>
            </a:r>
            <a:r>
              <a:rPr kumimoji="0" lang="en-US" altLang="en-US" sz="1600" b="1" i="0" u="none" strike="noStrike" cap="none" normalizeH="0" baseline="0" dirty="0">
                <a:ln>
                  <a:noFill/>
                </a:ln>
                <a:solidFill>
                  <a:schemeClr val="tx1"/>
                </a:solidFill>
                <a:effectLst/>
                <a:latin typeface="Bradley Hand ITC" panose="03070402050302030203" pitchFamily="66" charset="0"/>
                <a:cs typeface="Lucida Sans Unicode" panose="020B0602030504020204" pitchFamily="34" charset="0"/>
              </a:rPr>
              <a:t>. I guess I can just go ahead and figure it out. There must be so many collapsing thoughts. I like thinking continuously in multiple levels. Everything is more humorous when you add another dimension. Like math. How do you get people to stop understanding. That's it! The box man is not understood, but she's trying to understand him by writing about him! Cool.</a:t>
            </a:r>
            <a:endParaRPr kumimoji="0" lang="en-US" altLang="en-US" sz="1600" b="1" i="0" u="none" strike="noStrike" cap="none" normalizeH="0" baseline="0" dirty="0">
              <a:ln>
                <a:noFill/>
              </a:ln>
              <a:solidFill>
                <a:schemeClr val="tx1"/>
              </a:solidFill>
              <a:effectLst/>
              <a:latin typeface="Bradley Hand ITC" panose="03070402050302030203" pitchFamily="66" charset="0"/>
            </a:endParaRPr>
          </a:p>
        </p:txBody>
      </p:sp>
      <p:pic>
        <p:nvPicPr>
          <p:cNvPr id="1026" name="Picture 2">
            <a:extLst>
              <a:ext uri="{FF2B5EF4-FFF2-40B4-BE49-F238E27FC236}">
                <a16:creationId xmlns:a16="http://schemas.microsoft.com/office/drawing/2014/main" id="{2B0B3C64-2430-4268-8A26-C4A260F6EC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166" r="10503" b="-1"/>
          <a:stretch/>
        </p:blipFill>
        <p:spPr bwMode="auto">
          <a:xfrm>
            <a:off x="8894039" y="2035934"/>
            <a:ext cx="2789514" cy="2786131"/>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A649C214-D583-4DF7-88CA-1EE5EA0DD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a:extLst>
              <a:ext uri="{FF2B5EF4-FFF2-40B4-BE49-F238E27FC236}">
                <a16:creationId xmlns:a16="http://schemas.microsoft.com/office/drawing/2014/main" id="{58C78210-D563-4C79-A1AF-75224DB2BBF9}"/>
              </a:ext>
            </a:extLst>
          </p:cNvPr>
          <p:cNvSpPr txBox="1"/>
          <p:nvPr/>
        </p:nvSpPr>
        <p:spPr>
          <a:xfrm>
            <a:off x="6050520" y="6260171"/>
            <a:ext cx="5687038" cy="430887"/>
          </a:xfrm>
          <a:prstGeom prst="rect">
            <a:avLst/>
          </a:prstGeom>
          <a:noFill/>
        </p:spPr>
        <p:txBody>
          <a:bodyPr wrap="square">
            <a:spAutoFit/>
          </a:bodyPr>
          <a:lstStyle/>
          <a:p>
            <a:r>
              <a:rPr lang="en-GB" sz="1100" dirty="0"/>
              <a:t>A freewriting exercise a student did for a response paper on B. L. Ascher's essay "The Box Man“</a:t>
            </a:r>
          </a:p>
          <a:p>
            <a:r>
              <a:rPr lang="en-GB" sz="1100" dirty="0"/>
              <a:t>Adapted from: MIT (2020)</a:t>
            </a:r>
          </a:p>
        </p:txBody>
      </p:sp>
    </p:spTree>
    <p:extLst>
      <p:ext uri="{BB962C8B-B14F-4D97-AF65-F5344CB8AC3E}">
        <p14:creationId xmlns:p14="http://schemas.microsoft.com/office/powerpoint/2010/main" val="3288441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31AC6-AC79-46B5-80F5-69BFA928B8E0}"/>
              </a:ext>
            </a:extLst>
          </p:cNvPr>
          <p:cNvSpPr>
            <a:spLocks noGrp="1"/>
          </p:cNvSpPr>
          <p:nvPr>
            <p:ph type="title"/>
          </p:nvPr>
        </p:nvSpPr>
        <p:spPr>
          <a:xfrm>
            <a:off x="1251678" y="382385"/>
            <a:ext cx="10178322" cy="892500"/>
          </a:xfrm>
        </p:spPr>
        <p:txBody>
          <a:bodyPr/>
          <a:lstStyle/>
          <a:p>
            <a:r>
              <a:rPr lang="en-GB" dirty="0"/>
              <a:t>Freewriting </a:t>
            </a:r>
            <a:r>
              <a:rPr lang="en-GB" dirty="0">
                <a:solidFill>
                  <a:srgbClr val="00B050"/>
                </a:solidFill>
              </a:rPr>
              <a:t>do</a:t>
            </a:r>
            <a:r>
              <a:rPr lang="en-GB" dirty="0"/>
              <a:t>’s and </a:t>
            </a:r>
            <a:r>
              <a:rPr lang="en-GB" dirty="0">
                <a:solidFill>
                  <a:srgbClr val="FF0000"/>
                </a:solidFill>
              </a:rPr>
              <a:t>don’t</a:t>
            </a:r>
            <a:r>
              <a:rPr lang="en-GB" dirty="0"/>
              <a:t>s</a:t>
            </a:r>
          </a:p>
        </p:txBody>
      </p:sp>
      <p:sp>
        <p:nvSpPr>
          <p:cNvPr id="3" name="Content Placeholder 2">
            <a:extLst>
              <a:ext uri="{FF2B5EF4-FFF2-40B4-BE49-F238E27FC236}">
                <a16:creationId xmlns:a16="http://schemas.microsoft.com/office/drawing/2014/main" id="{88DD49F4-E377-4163-B4FB-EFC3D2AFE497}"/>
              </a:ext>
            </a:extLst>
          </p:cNvPr>
          <p:cNvSpPr>
            <a:spLocks noGrp="1"/>
          </p:cNvSpPr>
          <p:nvPr>
            <p:ph idx="1"/>
          </p:nvPr>
        </p:nvSpPr>
        <p:spPr>
          <a:xfrm>
            <a:off x="1251678" y="1397976"/>
            <a:ext cx="10178322" cy="4994031"/>
          </a:xfrm>
        </p:spPr>
        <p:txBody>
          <a:bodyPr>
            <a:normAutofit/>
          </a:bodyPr>
          <a:lstStyle/>
          <a:p>
            <a:r>
              <a:rPr lang="en-GB" b="1" dirty="0">
                <a:solidFill>
                  <a:srgbClr val="00B050"/>
                </a:solidFill>
              </a:rPr>
              <a:t>DO</a:t>
            </a:r>
            <a:r>
              <a:rPr lang="en-GB" dirty="0"/>
              <a:t> write down every idea you can think of about your topic, no matter how "crazy"; you can judge later! (And no one else is going to see it).</a:t>
            </a:r>
          </a:p>
          <a:p>
            <a:r>
              <a:rPr lang="en-GB" b="1" dirty="0">
                <a:solidFill>
                  <a:srgbClr val="FF0000"/>
                </a:solidFill>
              </a:rPr>
              <a:t>DON'T</a:t>
            </a:r>
            <a:r>
              <a:rPr lang="en-GB" dirty="0"/>
              <a:t> worry about correct grammar or spelling.</a:t>
            </a:r>
          </a:p>
          <a:p>
            <a:r>
              <a:rPr lang="en-GB" b="1" dirty="0">
                <a:solidFill>
                  <a:srgbClr val="00B050"/>
                </a:solidFill>
              </a:rPr>
              <a:t>DO</a:t>
            </a:r>
            <a:r>
              <a:rPr lang="en-GB" dirty="0"/>
              <a:t> write in sentence and paragraph form.</a:t>
            </a:r>
          </a:p>
          <a:p>
            <a:r>
              <a:rPr lang="en-GB" b="1" dirty="0">
                <a:solidFill>
                  <a:srgbClr val="FF0000"/>
                </a:solidFill>
              </a:rPr>
              <a:t>DON’T STOP. </a:t>
            </a:r>
            <a:r>
              <a:rPr lang="en-GB" dirty="0"/>
              <a:t>If you can’t think of anything,  just keep repeating your subject (e.g., “business administration, business administration”) or something like “I’m waiting for ideas to come and they will, I’m waiting for ideas to come and they will,” over and over until they do come. (They will!);</a:t>
            </a:r>
          </a:p>
          <a:p>
            <a:r>
              <a:rPr lang="en-GB" b="1" dirty="0">
                <a:solidFill>
                  <a:srgbClr val="00B050"/>
                </a:solidFill>
              </a:rPr>
              <a:t>DO</a:t>
            </a:r>
            <a:r>
              <a:rPr lang="en-GB" dirty="0"/>
              <a:t> feel free to use </a:t>
            </a:r>
            <a:r>
              <a:rPr lang="en-GB" b="1" dirty="0">
                <a:solidFill>
                  <a:srgbClr val="00B050"/>
                </a:solidFill>
              </a:rPr>
              <a:t>an occasional word </a:t>
            </a:r>
            <a:r>
              <a:rPr lang="en-GB" dirty="0"/>
              <a:t>from your </a:t>
            </a:r>
            <a:r>
              <a:rPr lang="en-GB" b="1" dirty="0">
                <a:solidFill>
                  <a:srgbClr val="00B050"/>
                </a:solidFill>
              </a:rPr>
              <a:t>native language </a:t>
            </a:r>
            <a:r>
              <a:rPr lang="en-GB" dirty="0"/>
              <a:t>if you can't think of the English word, but </a:t>
            </a:r>
            <a:r>
              <a:rPr lang="en-GB" b="1" dirty="0">
                <a:solidFill>
                  <a:srgbClr val="FF0000"/>
                </a:solidFill>
              </a:rPr>
              <a:t>don't overdo </a:t>
            </a:r>
            <a:r>
              <a:rPr lang="en-GB" dirty="0"/>
              <a:t>this.</a:t>
            </a:r>
          </a:p>
          <a:p>
            <a:r>
              <a:rPr lang="en-GB" b="1" dirty="0">
                <a:solidFill>
                  <a:srgbClr val="00B050"/>
                </a:solidFill>
              </a:rPr>
              <a:t>DO</a:t>
            </a:r>
            <a:r>
              <a:rPr lang="en-GB" dirty="0"/>
              <a:t> keep going for 15 or 20 minutes or until you feel you have enough to start to build your paper or research on.</a:t>
            </a:r>
          </a:p>
        </p:txBody>
      </p:sp>
      <p:sp>
        <p:nvSpPr>
          <p:cNvPr id="4" name="TextBox 3">
            <a:extLst>
              <a:ext uri="{FF2B5EF4-FFF2-40B4-BE49-F238E27FC236}">
                <a16:creationId xmlns:a16="http://schemas.microsoft.com/office/drawing/2014/main" id="{308B3E20-DA02-4B1A-A136-9378102E2A8E}"/>
              </a:ext>
            </a:extLst>
          </p:cNvPr>
          <p:cNvSpPr txBox="1"/>
          <p:nvPr/>
        </p:nvSpPr>
        <p:spPr>
          <a:xfrm>
            <a:off x="10181376" y="6344809"/>
            <a:ext cx="1698673" cy="261610"/>
          </a:xfrm>
          <a:prstGeom prst="rect">
            <a:avLst/>
          </a:prstGeom>
          <a:noFill/>
        </p:spPr>
        <p:txBody>
          <a:bodyPr wrap="square" rtlCol="0">
            <a:spAutoFit/>
          </a:bodyPr>
          <a:lstStyle/>
          <a:p>
            <a:r>
              <a:rPr lang="en-GB" sz="1100" dirty="0"/>
              <a:t>Adapted from: MIT (2020)</a:t>
            </a:r>
          </a:p>
        </p:txBody>
      </p:sp>
    </p:spTree>
    <p:extLst>
      <p:ext uri="{BB962C8B-B14F-4D97-AF65-F5344CB8AC3E}">
        <p14:creationId xmlns:p14="http://schemas.microsoft.com/office/powerpoint/2010/main" val="1992895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F5D4A-3C2A-4C86-80D1-C9A693196CFE}"/>
              </a:ext>
            </a:extLst>
          </p:cNvPr>
          <p:cNvSpPr>
            <a:spLocks noGrp="1"/>
          </p:cNvSpPr>
          <p:nvPr>
            <p:ph type="title"/>
          </p:nvPr>
        </p:nvSpPr>
        <p:spPr>
          <a:xfrm>
            <a:off x="1251678" y="382385"/>
            <a:ext cx="10178322" cy="839746"/>
          </a:xfrm>
        </p:spPr>
        <p:txBody>
          <a:bodyPr/>
          <a:lstStyle/>
          <a:p>
            <a:r>
              <a:rPr lang="en-GB" dirty="0"/>
              <a:t>Elbow’s original process</a:t>
            </a:r>
          </a:p>
        </p:txBody>
      </p:sp>
      <p:sp>
        <p:nvSpPr>
          <p:cNvPr id="3" name="Content Placeholder 2">
            <a:extLst>
              <a:ext uri="{FF2B5EF4-FFF2-40B4-BE49-F238E27FC236}">
                <a16:creationId xmlns:a16="http://schemas.microsoft.com/office/drawing/2014/main" id="{D3784125-7D9D-4448-A31F-58504617B2E7}"/>
              </a:ext>
            </a:extLst>
          </p:cNvPr>
          <p:cNvSpPr>
            <a:spLocks noGrp="1"/>
          </p:cNvSpPr>
          <p:nvPr>
            <p:ph idx="1"/>
          </p:nvPr>
        </p:nvSpPr>
        <p:spPr>
          <a:xfrm>
            <a:off x="1251678" y="1652955"/>
            <a:ext cx="10178322" cy="4226638"/>
          </a:xfrm>
        </p:spPr>
        <p:txBody>
          <a:bodyPr/>
          <a:lstStyle/>
          <a:p>
            <a:r>
              <a:rPr lang="en-GB" sz="2400" dirty="0"/>
              <a:t>In Peter Elbow's original formulation of freewriting, designed to generate not only ideas but even a topic.</a:t>
            </a:r>
          </a:p>
          <a:p>
            <a:r>
              <a:rPr lang="en-GB" sz="2400" dirty="0"/>
              <a:t>The process follows like this: </a:t>
            </a:r>
          </a:p>
          <a:p>
            <a:pPr lvl="1">
              <a:buFont typeface="Wingdings" panose="05000000000000000000" pitchFamily="2" charset="2"/>
              <a:buChar char="Ø"/>
            </a:pPr>
            <a:r>
              <a:rPr lang="en-GB" dirty="0"/>
              <a:t>the writer writes for a few minutes</a:t>
            </a:r>
          </a:p>
          <a:p>
            <a:pPr lvl="1">
              <a:buFont typeface="Wingdings" panose="05000000000000000000" pitchFamily="2" charset="2"/>
              <a:buChar char="Ø"/>
            </a:pPr>
            <a:r>
              <a:rPr lang="en-GB" dirty="0"/>
              <a:t>chooses one idea or word from that freewriting </a:t>
            </a:r>
          </a:p>
          <a:p>
            <a:pPr lvl="1">
              <a:buFont typeface="Wingdings" panose="05000000000000000000" pitchFamily="2" charset="2"/>
              <a:buChar char="Ø"/>
            </a:pPr>
            <a:r>
              <a:rPr lang="en-GB" dirty="0"/>
              <a:t>then </a:t>
            </a:r>
            <a:r>
              <a:rPr lang="en-GB" dirty="0" err="1"/>
              <a:t>freewrites</a:t>
            </a:r>
            <a:r>
              <a:rPr lang="en-GB" dirty="0"/>
              <a:t> about that new topic for several minutes</a:t>
            </a:r>
          </a:p>
          <a:p>
            <a:pPr lvl="1">
              <a:buFont typeface="Wingdings" panose="05000000000000000000" pitchFamily="2" charset="2"/>
              <a:buChar char="Ø"/>
            </a:pPr>
            <a:r>
              <a:rPr lang="en-GB" dirty="0"/>
              <a:t>then repeats that process again, successively refining their topic</a:t>
            </a:r>
          </a:p>
          <a:p>
            <a:r>
              <a:rPr lang="en-GB" sz="2400" dirty="0"/>
              <a:t>This process can be a useful one if you are truly starting from scratch and are not even sure what you want to write your paper about.</a:t>
            </a:r>
          </a:p>
          <a:p>
            <a:endParaRPr lang="en-GB" dirty="0"/>
          </a:p>
        </p:txBody>
      </p:sp>
    </p:spTree>
    <p:extLst>
      <p:ext uri="{BB962C8B-B14F-4D97-AF65-F5344CB8AC3E}">
        <p14:creationId xmlns:p14="http://schemas.microsoft.com/office/powerpoint/2010/main" val="3119374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228" y="421870"/>
            <a:ext cx="10521222" cy="971630"/>
          </a:xfrm>
        </p:spPr>
        <p:txBody>
          <a:bodyPr>
            <a:normAutofit fontScale="90000"/>
          </a:bodyPr>
          <a:lstStyle/>
          <a:p>
            <a:r>
              <a:rPr lang="en-US" sz="4400" dirty="0"/>
              <a:t>Freewriting task: your DBA Writing goals </a:t>
            </a:r>
            <a:br>
              <a:rPr lang="en-US" sz="4400" dirty="0"/>
            </a:br>
            <a:endParaRPr lang="en-US" sz="4400" dirty="0"/>
          </a:p>
        </p:txBody>
      </p:sp>
      <p:sp>
        <p:nvSpPr>
          <p:cNvPr id="3" name="Content Placeholder 2"/>
          <p:cNvSpPr>
            <a:spLocks noGrp="1"/>
          </p:cNvSpPr>
          <p:nvPr>
            <p:ph idx="1"/>
          </p:nvPr>
        </p:nvSpPr>
        <p:spPr>
          <a:xfrm>
            <a:off x="1251678" y="1556239"/>
            <a:ext cx="10178322" cy="4519246"/>
          </a:xfrm>
        </p:spPr>
        <p:txBody>
          <a:bodyPr>
            <a:normAutofit fontScale="92500"/>
          </a:bodyPr>
          <a:lstStyle/>
          <a:p>
            <a:r>
              <a:rPr lang="en-US" sz="2800" dirty="0"/>
              <a:t>Explore this idea as </a:t>
            </a:r>
            <a:r>
              <a:rPr lang="en-US" sz="2800" dirty="0">
                <a:solidFill>
                  <a:srgbClr val="FF0000"/>
                </a:solidFill>
              </a:rPr>
              <a:t>freely</a:t>
            </a:r>
            <a:r>
              <a:rPr lang="en-US" sz="2800" dirty="0"/>
              <a:t> as possible.</a:t>
            </a:r>
          </a:p>
          <a:p>
            <a:r>
              <a:rPr lang="en-US" sz="2800" dirty="0"/>
              <a:t>For this task you will need a pen/pencil, and a notebook (or a piece of paper.</a:t>
            </a:r>
          </a:p>
          <a:p>
            <a:r>
              <a:rPr lang="en-US" sz="2800" dirty="0"/>
              <a:t>The task is to </a:t>
            </a:r>
            <a:r>
              <a:rPr lang="en-GB" sz="2800" dirty="0" err="1">
                <a:solidFill>
                  <a:srgbClr val="FF0000"/>
                </a:solidFill>
              </a:rPr>
              <a:t>freewrite</a:t>
            </a:r>
            <a:r>
              <a:rPr lang="en-GB" sz="2800" dirty="0"/>
              <a:t> to identify and clarify your </a:t>
            </a:r>
            <a:r>
              <a:rPr lang="en-GB" sz="2800" dirty="0">
                <a:solidFill>
                  <a:srgbClr val="FF0000"/>
                </a:solidFill>
              </a:rPr>
              <a:t>long-term</a:t>
            </a:r>
            <a:r>
              <a:rPr lang="en-GB" sz="2800" dirty="0"/>
              <a:t>, </a:t>
            </a:r>
            <a:r>
              <a:rPr lang="en-GB" sz="2800" dirty="0">
                <a:solidFill>
                  <a:srgbClr val="FF0000"/>
                </a:solidFill>
              </a:rPr>
              <a:t>medium-term</a:t>
            </a:r>
            <a:r>
              <a:rPr lang="en-GB" sz="2800" dirty="0"/>
              <a:t> and </a:t>
            </a:r>
            <a:r>
              <a:rPr lang="en-GB" sz="2800" dirty="0">
                <a:solidFill>
                  <a:srgbClr val="FF0000"/>
                </a:solidFill>
              </a:rPr>
              <a:t>short-term</a:t>
            </a:r>
            <a:r>
              <a:rPr lang="en-GB" sz="2800" dirty="0"/>
              <a:t> writing goals with relation to </a:t>
            </a:r>
            <a:r>
              <a:rPr lang="en-GB" sz="2800" dirty="0">
                <a:solidFill>
                  <a:srgbClr val="FF0000"/>
                </a:solidFill>
              </a:rPr>
              <a:t>your DBA</a:t>
            </a:r>
            <a:r>
              <a:rPr lang="en-GB" sz="2800" dirty="0"/>
              <a:t>.</a:t>
            </a:r>
          </a:p>
          <a:p>
            <a:r>
              <a:rPr lang="en-GB" sz="2800" dirty="0"/>
              <a:t>You have </a:t>
            </a:r>
            <a:r>
              <a:rPr lang="en-GB" sz="2800" dirty="0">
                <a:solidFill>
                  <a:srgbClr val="FF0000"/>
                </a:solidFill>
              </a:rPr>
              <a:t>10 mins </a:t>
            </a:r>
            <a:r>
              <a:rPr lang="en-GB" sz="2800" dirty="0"/>
              <a:t>for your freewriting. Start writing and don’t stop, don’t worry about punctuation or spelling, just write your thoughts down. </a:t>
            </a:r>
          </a:p>
          <a:p>
            <a:r>
              <a:rPr lang="en-GB" sz="2800" dirty="0"/>
              <a:t>Include your internal dialogue as well, just keep it going until the </a:t>
            </a:r>
            <a:r>
              <a:rPr lang="en-GB" sz="2800" dirty="0">
                <a:solidFill>
                  <a:srgbClr val="FF0000"/>
                </a:solidFill>
              </a:rPr>
              <a:t>10 mins </a:t>
            </a:r>
            <a:r>
              <a:rPr lang="en-GB" sz="2800" dirty="0"/>
              <a:t>are </a:t>
            </a:r>
            <a:r>
              <a:rPr lang="en-GB" sz="2800" dirty="0">
                <a:solidFill>
                  <a:srgbClr val="FF0000"/>
                </a:solidFill>
              </a:rPr>
              <a:t>over.</a:t>
            </a:r>
            <a:endParaRPr lang="en-US" sz="2800" dirty="0">
              <a:solidFill>
                <a:srgbClr val="FF0000"/>
              </a:solidFill>
            </a:endParaRPr>
          </a:p>
          <a:p>
            <a:endParaRPr lang="en-US" sz="2800" dirty="0"/>
          </a:p>
          <a:p>
            <a:pPr marL="0" indent="0">
              <a:buNone/>
            </a:pPr>
            <a:endParaRPr lang="en-US" sz="2800" dirty="0"/>
          </a:p>
          <a:p>
            <a:endParaRPr lang="en-US" sz="2800" dirty="0"/>
          </a:p>
          <a:p>
            <a:endParaRPr lang="en-US" sz="2800" dirty="0"/>
          </a:p>
        </p:txBody>
      </p:sp>
    </p:spTree>
    <p:extLst>
      <p:ext uri="{BB962C8B-B14F-4D97-AF65-F5344CB8AC3E}">
        <p14:creationId xmlns:p14="http://schemas.microsoft.com/office/powerpoint/2010/main" val="403369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0653E-4628-4BA3-A6C5-C591E0DDC5CA}"/>
              </a:ext>
            </a:extLst>
          </p:cNvPr>
          <p:cNvSpPr>
            <a:spLocks noGrp="1"/>
          </p:cNvSpPr>
          <p:nvPr>
            <p:ph type="title"/>
          </p:nvPr>
        </p:nvSpPr>
        <p:spPr>
          <a:xfrm>
            <a:off x="1251678" y="382385"/>
            <a:ext cx="10178322" cy="786992"/>
          </a:xfrm>
        </p:spPr>
        <p:txBody>
          <a:bodyPr>
            <a:normAutofit fontScale="90000"/>
          </a:bodyPr>
          <a:lstStyle/>
          <a:p>
            <a:r>
              <a:rPr lang="en-GB" dirty="0"/>
              <a:t>Freewriting task debrief</a:t>
            </a:r>
          </a:p>
        </p:txBody>
      </p:sp>
      <p:sp>
        <p:nvSpPr>
          <p:cNvPr id="3" name="Content Placeholder 2">
            <a:extLst>
              <a:ext uri="{FF2B5EF4-FFF2-40B4-BE49-F238E27FC236}">
                <a16:creationId xmlns:a16="http://schemas.microsoft.com/office/drawing/2014/main" id="{57E98E3E-45D1-48F3-B723-E08672A743D7}"/>
              </a:ext>
            </a:extLst>
          </p:cNvPr>
          <p:cNvSpPr>
            <a:spLocks noGrp="1"/>
          </p:cNvSpPr>
          <p:nvPr>
            <p:ph idx="1"/>
          </p:nvPr>
        </p:nvSpPr>
        <p:spPr>
          <a:xfrm>
            <a:off x="1251678" y="1371601"/>
            <a:ext cx="10178322" cy="4507992"/>
          </a:xfrm>
        </p:spPr>
        <p:txBody>
          <a:bodyPr>
            <a:normAutofit/>
          </a:bodyPr>
          <a:lstStyle/>
          <a:p>
            <a:r>
              <a:rPr lang="en-GB" sz="2800" dirty="0"/>
              <a:t>How was it?</a:t>
            </a:r>
          </a:p>
          <a:p>
            <a:r>
              <a:rPr lang="en-GB" sz="2800" dirty="0"/>
              <a:t>How many words did you manage to write?</a:t>
            </a:r>
          </a:p>
          <a:p>
            <a:r>
              <a:rPr lang="en-GB" sz="2800" dirty="0"/>
              <a:t>Does it make sense?</a:t>
            </a:r>
          </a:p>
          <a:p>
            <a:r>
              <a:rPr lang="en-GB" sz="2800" dirty="0"/>
              <a:t>Was it helpful?</a:t>
            </a:r>
          </a:p>
          <a:p>
            <a:r>
              <a:rPr lang="en-GB" sz="2800" dirty="0"/>
              <a:t>How did you feel during the writing?</a:t>
            </a:r>
          </a:p>
          <a:p>
            <a:r>
              <a:rPr lang="en-GB" sz="2800" dirty="0"/>
              <a:t>Do you think this may work for you as a technique for developing your writing ability?</a:t>
            </a:r>
          </a:p>
          <a:p>
            <a:r>
              <a:rPr lang="en-GB" sz="2800" dirty="0"/>
              <a:t>Would you try this again at home?</a:t>
            </a:r>
          </a:p>
        </p:txBody>
      </p:sp>
    </p:spTree>
    <p:extLst>
      <p:ext uri="{BB962C8B-B14F-4D97-AF65-F5344CB8AC3E}">
        <p14:creationId xmlns:p14="http://schemas.microsoft.com/office/powerpoint/2010/main" val="1496166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4EA86-03CD-4209-8E81-72AEE7873EEF}"/>
              </a:ext>
            </a:extLst>
          </p:cNvPr>
          <p:cNvSpPr>
            <a:spLocks noGrp="1"/>
          </p:cNvSpPr>
          <p:nvPr>
            <p:ph type="title"/>
          </p:nvPr>
        </p:nvSpPr>
        <p:spPr>
          <a:xfrm>
            <a:off x="1251678" y="382385"/>
            <a:ext cx="10178322" cy="822161"/>
          </a:xfrm>
        </p:spPr>
        <p:txBody>
          <a:bodyPr/>
          <a:lstStyle/>
          <a:p>
            <a:r>
              <a:rPr lang="en-GB" dirty="0"/>
              <a:t>‘</a:t>
            </a:r>
            <a:r>
              <a:rPr lang="en-GB" dirty="0" err="1"/>
              <a:t>Moodling</a:t>
            </a:r>
            <a:r>
              <a:rPr lang="en-GB" dirty="0"/>
              <a:t>’</a:t>
            </a:r>
          </a:p>
        </p:txBody>
      </p:sp>
      <p:sp>
        <p:nvSpPr>
          <p:cNvPr id="3" name="Content Placeholder 2">
            <a:extLst>
              <a:ext uri="{FF2B5EF4-FFF2-40B4-BE49-F238E27FC236}">
                <a16:creationId xmlns:a16="http://schemas.microsoft.com/office/drawing/2014/main" id="{873FE3A4-E3EF-4E38-81E4-6B93FDBF0089}"/>
              </a:ext>
            </a:extLst>
          </p:cNvPr>
          <p:cNvSpPr>
            <a:spLocks noGrp="1"/>
          </p:cNvSpPr>
          <p:nvPr>
            <p:ph idx="1"/>
          </p:nvPr>
        </p:nvSpPr>
        <p:spPr>
          <a:xfrm>
            <a:off x="1251678" y="1529863"/>
            <a:ext cx="10178322" cy="4464030"/>
          </a:xfrm>
        </p:spPr>
        <p:txBody>
          <a:bodyPr>
            <a:normAutofit fontScale="92500" lnSpcReduction="10000"/>
          </a:bodyPr>
          <a:lstStyle/>
          <a:p>
            <a:r>
              <a:rPr lang="en-GB" dirty="0"/>
              <a:t>The history of the word "moodle" is unclear, but it was used in the early 20</a:t>
            </a:r>
            <a:r>
              <a:rPr lang="en-GB" baseline="30000" dirty="0"/>
              <a:t>th</a:t>
            </a:r>
            <a:r>
              <a:rPr lang="en-GB" dirty="0"/>
              <a:t> century to essentially mean dawdling (going slowly) and frittering  away (wasting) time while letting your </a:t>
            </a:r>
            <a:r>
              <a:rPr lang="en-GB" dirty="0">
                <a:solidFill>
                  <a:srgbClr val="FF0000"/>
                </a:solidFill>
              </a:rPr>
              <a:t>mind wander and contemplate thoughts </a:t>
            </a:r>
            <a:r>
              <a:rPr lang="en-GB" dirty="0">
                <a:solidFill>
                  <a:schemeClr val="tx2">
                    <a:lumMod val="75000"/>
                  </a:schemeClr>
                </a:solidFill>
              </a:rPr>
              <a:t>in a </a:t>
            </a:r>
            <a:r>
              <a:rPr lang="en-GB" dirty="0">
                <a:solidFill>
                  <a:srgbClr val="FF0000"/>
                </a:solidFill>
              </a:rPr>
              <a:t>relaxed</a:t>
            </a:r>
            <a:r>
              <a:rPr lang="en-GB" dirty="0">
                <a:solidFill>
                  <a:schemeClr val="tx2">
                    <a:lumMod val="75000"/>
                  </a:schemeClr>
                </a:solidFill>
              </a:rPr>
              <a:t> way. </a:t>
            </a:r>
          </a:p>
          <a:p>
            <a:endParaRPr lang="en-GB" dirty="0"/>
          </a:p>
          <a:p>
            <a:r>
              <a:rPr lang="en-GB" dirty="0"/>
              <a:t>According to </a:t>
            </a:r>
            <a:r>
              <a:rPr lang="en-GB" dirty="0" err="1"/>
              <a:t>Ueland’s</a:t>
            </a:r>
            <a:r>
              <a:rPr lang="en-GB" dirty="0"/>
              <a:t> (1987), it basically means daydreaming with a pencil in your hand—you can do it on a computer, but it tends to be more productive with the added quiet of pencil and paper, and not </a:t>
            </a:r>
            <a:r>
              <a:rPr lang="en-GB" dirty="0">
                <a:solidFill>
                  <a:srgbClr val="FF0000"/>
                </a:solidFill>
              </a:rPr>
              <a:t>forcing yourself to write anything </a:t>
            </a:r>
            <a:r>
              <a:rPr lang="en-GB" dirty="0"/>
              <a:t>until you are moved to do so.</a:t>
            </a:r>
          </a:p>
          <a:p>
            <a:endParaRPr lang="en-GB" dirty="0"/>
          </a:p>
          <a:p>
            <a:r>
              <a:rPr lang="en-GB" dirty="0"/>
              <a:t>This method can sometimes produce some of the most </a:t>
            </a:r>
            <a:r>
              <a:rPr lang="en-GB" dirty="0">
                <a:solidFill>
                  <a:srgbClr val="FF0000"/>
                </a:solidFill>
              </a:rPr>
              <a:t>interesting, innovative </a:t>
            </a:r>
            <a:r>
              <a:rPr lang="en-GB" dirty="0"/>
              <a:t>ideas of any of the methods we’ve looked at so far.</a:t>
            </a:r>
          </a:p>
          <a:p>
            <a:endParaRPr lang="en-GB" dirty="0"/>
          </a:p>
          <a:p>
            <a:r>
              <a:rPr lang="en-GB" dirty="0"/>
              <a:t>Do you ‘</a:t>
            </a:r>
            <a:r>
              <a:rPr lang="en-GB" dirty="0">
                <a:solidFill>
                  <a:srgbClr val="FF0000"/>
                </a:solidFill>
              </a:rPr>
              <a:t>moodle</a:t>
            </a:r>
            <a:r>
              <a:rPr lang="en-GB" dirty="0"/>
              <a:t>’? Do you find it useful? Are you willing to </a:t>
            </a:r>
            <a:r>
              <a:rPr lang="en-GB" dirty="0">
                <a:solidFill>
                  <a:srgbClr val="FF0000"/>
                </a:solidFill>
              </a:rPr>
              <a:t>try</a:t>
            </a:r>
            <a:r>
              <a:rPr lang="en-GB" dirty="0"/>
              <a:t>? If yes, look at the process on the next slide.</a:t>
            </a:r>
          </a:p>
        </p:txBody>
      </p:sp>
      <p:sp>
        <p:nvSpPr>
          <p:cNvPr id="4" name="TextBox 3">
            <a:extLst>
              <a:ext uri="{FF2B5EF4-FFF2-40B4-BE49-F238E27FC236}">
                <a16:creationId xmlns:a16="http://schemas.microsoft.com/office/drawing/2014/main" id="{2767047D-FD3A-482A-93F1-4A908FA37BF1}"/>
              </a:ext>
            </a:extLst>
          </p:cNvPr>
          <p:cNvSpPr txBox="1"/>
          <p:nvPr/>
        </p:nvSpPr>
        <p:spPr>
          <a:xfrm>
            <a:off x="10058283" y="6319210"/>
            <a:ext cx="1698673" cy="261610"/>
          </a:xfrm>
          <a:prstGeom prst="rect">
            <a:avLst/>
          </a:prstGeom>
          <a:noFill/>
        </p:spPr>
        <p:txBody>
          <a:bodyPr wrap="square" rtlCol="0">
            <a:spAutoFit/>
          </a:bodyPr>
          <a:lstStyle/>
          <a:p>
            <a:r>
              <a:rPr lang="en-GB" sz="1100" dirty="0"/>
              <a:t>Adapted from: MIT (2020)</a:t>
            </a:r>
          </a:p>
        </p:txBody>
      </p:sp>
    </p:spTree>
    <p:extLst>
      <p:ext uri="{BB962C8B-B14F-4D97-AF65-F5344CB8AC3E}">
        <p14:creationId xmlns:p14="http://schemas.microsoft.com/office/powerpoint/2010/main" val="2486391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CAE7-C3B9-4FDF-835D-EB0D32AE83BD}"/>
              </a:ext>
            </a:extLst>
          </p:cNvPr>
          <p:cNvSpPr>
            <a:spLocks noGrp="1"/>
          </p:cNvSpPr>
          <p:nvPr>
            <p:ph type="title"/>
          </p:nvPr>
        </p:nvSpPr>
        <p:spPr>
          <a:xfrm>
            <a:off x="1251678" y="232342"/>
            <a:ext cx="10178322" cy="646889"/>
          </a:xfrm>
        </p:spPr>
        <p:txBody>
          <a:bodyPr>
            <a:normAutofit fontScale="90000"/>
          </a:bodyPr>
          <a:lstStyle/>
          <a:p>
            <a:r>
              <a:rPr lang="en-GB" dirty="0"/>
              <a:t>‘</a:t>
            </a:r>
            <a:r>
              <a:rPr lang="en-GB" dirty="0" err="1"/>
              <a:t>Moodling</a:t>
            </a:r>
            <a:r>
              <a:rPr lang="en-GB" dirty="0"/>
              <a:t>’: </a:t>
            </a:r>
            <a:r>
              <a:rPr lang="en-GB" dirty="0">
                <a:solidFill>
                  <a:srgbClr val="00B050"/>
                </a:solidFill>
              </a:rPr>
              <a:t>do</a:t>
            </a:r>
            <a:r>
              <a:rPr lang="en-GB" dirty="0"/>
              <a:t>’s and </a:t>
            </a:r>
            <a:r>
              <a:rPr lang="en-GB" dirty="0">
                <a:solidFill>
                  <a:srgbClr val="FF0000"/>
                </a:solidFill>
              </a:rPr>
              <a:t>don’t</a:t>
            </a:r>
            <a:r>
              <a:rPr lang="en-GB" dirty="0"/>
              <a:t>s</a:t>
            </a:r>
          </a:p>
        </p:txBody>
      </p:sp>
      <p:sp>
        <p:nvSpPr>
          <p:cNvPr id="3" name="Content Placeholder 2">
            <a:extLst>
              <a:ext uri="{FF2B5EF4-FFF2-40B4-BE49-F238E27FC236}">
                <a16:creationId xmlns:a16="http://schemas.microsoft.com/office/drawing/2014/main" id="{EA00EFBD-DA81-4CE8-B52F-A6F78541A9F6}"/>
              </a:ext>
            </a:extLst>
          </p:cNvPr>
          <p:cNvSpPr>
            <a:spLocks noGrp="1"/>
          </p:cNvSpPr>
          <p:nvPr>
            <p:ph idx="1"/>
          </p:nvPr>
        </p:nvSpPr>
        <p:spPr>
          <a:xfrm>
            <a:off x="1251678" y="1160585"/>
            <a:ext cx="10178322" cy="5257800"/>
          </a:xfrm>
        </p:spPr>
        <p:txBody>
          <a:bodyPr>
            <a:normAutofit fontScale="92500" lnSpcReduction="10000"/>
          </a:bodyPr>
          <a:lstStyle/>
          <a:p>
            <a:r>
              <a:rPr lang="en-GB" b="1" dirty="0">
                <a:solidFill>
                  <a:srgbClr val="00B050"/>
                </a:solidFill>
              </a:rPr>
              <a:t>DO</a:t>
            </a:r>
            <a:r>
              <a:rPr lang="en-GB" dirty="0"/>
              <a:t> give yourself an hour or more.</a:t>
            </a:r>
          </a:p>
          <a:p>
            <a:r>
              <a:rPr lang="en-GB" b="1" dirty="0">
                <a:solidFill>
                  <a:srgbClr val="00B050"/>
                </a:solidFill>
              </a:rPr>
              <a:t>DO</a:t>
            </a:r>
            <a:r>
              <a:rPr lang="en-GB" dirty="0"/>
              <a:t> Sit at your desk, preferably in front of a window, with pen or pencil and paper (or computer).</a:t>
            </a:r>
          </a:p>
          <a:p>
            <a:r>
              <a:rPr lang="en-GB" b="1" dirty="0">
                <a:solidFill>
                  <a:srgbClr val="00B050"/>
                </a:solidFill>
              </a:rPr>
              <a:t>DO</a:t>
            </a:r>
            <a:r>
              <a:rPr lang="en-GB" dirty="0"/>
              <a:t> sit and daydream. </a:t>
            </a:r>
            <a:r>
              <a:rPr lang="en-GB" b="1" dirty="0">
                <a:solidFill>
                  <a:srgbClr val="FF0000"/>
                </a:solidFill>
              </a:rPr>
              <a:t>Don’t</a:t>
            </a:r>
            <a:r>
              <a:rPr lang="en-GB" dirty="0"/>
              <a:t> force anything. </a:t>
            </a:r>
            <a:r>
              <a:rPr lang="en-GB" b="1" dirty="0">
                <a:solidFill>
                  <a:srgbClr val="00B050"/>
                </a:solidFill>
              </a:rPr>
              <a:t>DO</a:t>
            </a:r>
            <a:r>
              <a:rPr lang="en-GB" dirty="0"/>
              <a:t> only write a word when you feel it must be written. (If you </a:t>
            </a:r>
            <a:r>
              <a:rPr lang="en-GB" dirty="0">
                <a:solidFill>
                  <a:schemeClr val="tx2">
                    <a:lumMod val="75000"/>
                  </a:schemeClr>
                </a:solidFill>
              </a:rPr>
              <a:t>don't feel like it, don’t write.) </a:t>
            </a:r>
            <a:r>
              <a:rPr lang="en-GB" dirty="0"/>
              <a:t>It can be on topic or off topic; if you are moved, write. </a:t>
            </a:r>
            <a:r>
              <a:rPr lang="en-GB" b="1" dirty="0">
                <a:solidFill>
                  <a:srgbClr val="FF0000"/>
                </a:solidFill>
              </a:rPr>
              <a:t>Don’t </a:t>
            </a:r>
            <a:r>
              <a:rPr lang="en-GB" dirty="0"/>
              <a:t>sleep or do homework.</a:t>
            </a:r>
          </a:p>
          <a:p>
            <a:r>
              <a:rPr lang="en-GB" b="1" dirty="0">
                <a:solidFill>
                  <a:srgbClr val="FF0000"/>
                </a:solidFill>
              </a:rPr>
              <a:t>DON’T </a:t>
            </a:r>
            <a:r>
              <a:rPr lang="en-GB" dirty="0"/>
              <a:t>worry about grammar, naturally, unless, of course, you think of a great phrase or sentence that you want to preserve.</a:t>
            </a:r>
          </a:p>
          <a:p>
            <a:r>
              <a:rPr lang="en-GB" b="1" dirty="0">
                <a:solidFill>
                  <a:srgbClr val="FF0000"/>
                </a:solidFill>
              </a:rPr>
              <a:t>DON’T </a:t>
            </a:r>
            <a:r>
              <a:rPr lang="en-GB" dirty="0"/>
              <a:t>worry if you don’t write a single word for even a whole hour.  You are still priming the pump of your imagination, letting the dust of life settle and gaining access to your deepest levels of mind and creativity. </a:t>
            </a:r>
          </a:p>
          <a:p>
            <a:r>
              <a:rPr lang="en-GB" dirty="0"/>
              <a:t>You are still working, as </a:t>
            </a:r>
            <a:r>
              <a:rPr lang="en-GB" dirty="0" err="1"/>
              <a:t>Ueland</a:t>
            </a:r>
            <a:r>
              <a:rPr lang="en-GB" dirty="0"/>
              <a:t> (1987) reminds us, and what you thought about today will show up brilliantly on another day. If you haven't been giving yourself this kind of quiet time, it may take you a few days of writing nothing to want to write something. </a:t>
            </a:r>
          </a:p>
          <a:p>
            <a:r>
              <a:rPr lang="en-GB" dirty="0"/>
              <a:t>As </a:t>
            </a:r>
            <a:r>
              <a:rPr lang="en-GB" dirty="0" err="1"/>
              <a:t>Ueland</a:t>
            </a:r>
            <a:r>
              <a:rPr lang="en-GB" dirty="0"/>
              <a:t> (1987) also warns, though, if you eventually are not writing anything because you are afraid or otherwise "stuck," you probably need to just push yourself to write.</a:t>
            </a:r>
          </a:p>
        </p:txBody>
      </p:sp>
    </p:spTree>
    <p:extLst>
      <p:ext uri="{BB962C8B-B14F-4D97-AF65-F5344CB8AC3E}">
        <p14:creationId xmlns:p14="http://schemas.microsoft.com/office/powerpoint/2010/main" val="1562691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83707"/>
          </a:xfrm>
        </p:spPr>
        <p:txBody>
          <a:bodyPr>
            <a:normAutofit fontScale="90000"/>
          </a:bodyPr>
          <a:lstStyle/>
          <a:p>
            <a:r>
              <a:rPr lang="en-US" dirty="0"/>
              <a:t>Using structured Writing Prompts</a:t>
            </a:r>
          </a:p>
        </p:txBody>
      </p:sp>
      <p:sp>
        <p:nvSpPr>
          <p:cNvPr id="3" name="Content Placeholder 2"/>
          <p:cNvSpPr>
            <a:spLocks noGrp="1"/>
          </p:cNvSpPr>
          <p:nvPr>
            <p:ph idx="1"/>
          </p:nvPr>
        </p:nvSpPr>
        <p:spPr>
          <a:xfrm>
            <a:off x="1251678" y="1529863"/>
            <a:ext cx="10178322" cy="4563206"/>
          </a:xfrm>
        </p:spPr>
        <p:txBody>
          <a:bodyPr>
            <a:normAutofit/>
          </a:bodyPr>
          <a:lstStyle/>
          <a:p>
            <a:r>
              <a:rPr lang="en-US" sz="2400" b="1" dirty="0"/>
              <a:t>Brown’s 8 Questions:</a:t>
            </a:r>
          </a:p>
          <a:p>
            <a:r>
              <a:rPr lang="en-US" dirty="0"/>
              <a:t>Who are the intended readers? (3-5 names)</a:t>
            </a:r>
          </a:p>
          <a:p>
            <a:r>
              <a:rPr lang="en-US" dirty="0"/>
              <a:t>What did you do? (50 words)</a:t>
            </a:r>
          </a:p>
          <a:p>
            <a:r>
              <a:rPr lang="en-US" dirty="0"/>
              <a:t>Why did you do it? (50 words)</a:t>
            </a:r>
          </a:p>
          <a:p>
            <a:r>
              <a:rPr lang="en-US" dirty="0"/>
              <a:t>What happened? (50 words)</a:t>
            </a:r>
          </a:p>
          <a:p>
            <a:r>
              <a:rPr lang="en-US" dirty="0"/>
              <a:t>What do the results mean in theory? (50 words)</a:t>
            </a:r>
          </a:p>
          <a:p>
            <a:r>
              <a:rPr lang="en-US" dirty="0"/>
              <a:t>What do results mean in practice? (50 words)</a:t>
            </a:r>
          </a:p>
          <a:p>
            <a:r>
              <a:rPr lang="en-US" dirty="0"/>
              <a:t>What is the key benefit for readers? (25 words)</a:t>
            </a:r>
          </a:p>
          <a:p>
            <a:r>
              <a:rPr lang="en-US" dirty="0"/>
              <a:t>What remains unresolved? (no word limit)</a:t>
            </a:r>
          </a:p>
          <a:p>
            <a:endParaRPr lang="en-US" dirty="0"/>
          </a:p>
        </p:txBody>
      </p:sp>
      <p:sp>
        <p:nvSpPr>
          <p:cNvPr id="4" name="TextBox 3">
            <a:extLst>
              <a:ext uri="{FF2B5EF4-FFF2-40B4-BE49-F238E27FC236}">
                <a16:creationId xmlns:a16="http://schemas.microsoft.com/office/drawing/2014/main" id="{BA5A5A90-FC82-406A-8370-7E9FF62D006A}"/>
              </a:ext>
            </a:extLst>
          </p:cNvPr>
          <p:cNvSpPr txBox="1"/>
          <p:nvPr/>
        </p:nvSpPr>
        <p:spPr>
          <a:xfrm>
            <a:off x="10448641" y="6214005"/>
            <a:ext cx="1191352" cy="261610"/>
          </a:xfrm>
          <a:prstGeom prst="rect">
            <a:avLst/>
          </a:prstGeom>
          <a:noFill/>
        </p:spPr>
        <p:txBody>
          <a:bodyPr wrap="none" rtlCol="0">
            <a:spAutoFit/>
          </a:bodyPr>
          <a:lstStyle/>
          <a:p>
            <a:r>
              <a:rPr lang="en-GB" sz="1100" dirty="0"/>
              <a:t>Brown (1994: 95)</a:t>
            </a:r>
          </a:p>
        </p:txBody>
      </p:sp>
    </p:spTree>
    <p:extLst>
      <p:ext uri="{BB962C8B-B14F-4D97-AF65-F5344CB8AC3E}">
        <p14:creationId xmlns:p14="http://schemas.microsoft.com/office/powerpoint/2010/main" val="210333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838" y="391177"/>
            <a:ext cx="10757269" cy="971631"/>
          </a:xfrm>
        </p:spPr>
        <p:txBody>
          <a:bodyPr>
            <a:normAutofit/>
          </a:bodyPr>
          <a:lstStyle/>
          <a:p>
            <a:r>
              <a:rPr lang="en-US" sz="4000" dirty="0"/>
              <a:t>writing retreats and containment theory</a:t>
            </a:r>
          </a:p>
        </p:txBody>
      </p:sp>
      <p:sp>
        <p:nvSpPr>
          <p:cNvPr id="3" name="Content Placeholder 2"/>
          <p:cNvSpPr>
            <a:spLocks noGrp="1"/>
          </p:cNvSpPr>
          <p:nvPr>
            <p:ph idx="1"/>
          </p:nvPr>
        </p:nvSpPr>
        <p:spPr>
          <a:xfrm>
            <a:off x="1251678" y="1433147"/>
            <a:ext cx="10178322" cy="5134708"/>
          </a:xfrm>
        </p:spPr>
        <p:txBody>
          <a:bodyPr>
            <a:normAutofit/>
          </a:bodyPr>
          <a:lstStyle/>
          <a:p>
            <a:r>
              <a:rPr lang="en-US" dirty="0"/>
              <a:t>MacLeod, I., </a:t>
            </a:r>
            <a:r>
              <a:rPr lang="en-US" dirty="0" err="1"/>
              <a:t>Steckley</a:t>
            </a:r>
            <a:r>
              <a:rPr lang="en-US" dirty="0"/>
              <a:t>, L. &amp; Murray, R. (2012) ‘Time is not enough: promoting strategic engagement with writing for publication’, </a:t>
            </a:r>
            <a:r>
              <a:rPr lang="en-US" i="1" dirty="0"/>
              <a:t>Studies in Higher Education, </a:t>
            </a:r>
            <a:r>
              <a:rPr lang="en-US" dirty="0"/>
              <a:t>37(6), 641- 654.</a:t>
            </a:r>
          </a:p>
          <a:p>
            <a:endParaRPr lang="en-US" dirty="0"/>
          </a:p>
          <a:p>
            <a:r>
              <a:rPr lang="en-US" dirty="0"/>
              <a:t>Identification of </a:t>
            </a:r>
            <a:r>
              <a:rPr lang="en-US" dirty="0">
                <a:solidFill>
                  <a:srgbClr val="FF0000"/>
                </a:solidFill>
              </a:rPr>
              <a:t>writing as a primary task.</a:t>
            </a:r>
          </a:p>
          <a:p>
            <a:r>
              <a:rPr lang="en-US" dirty="0">
                <a:solidFill>
                  <a:srgbClr val="FF0000"/>
                </a:solidFill>
              </a:rPr>
              <a:t>Anti-task</a:t>
            </a:r>
            <a:r>
              <a:rPr lang="en-US" dirty="0"/>
              <a:t> </a:t>
            </a:r>
            <a:r>
              <a:rPr lang="en-US" dirty="0" err="1"/>
              <a:t>behaviours</a:t>
            </a:r>
            <a:r>
              <a:rPr lang="en-US" dirty="0"/>
              <a:t> (procrastination).</a:t>
            </a:r>
          </a:p>
          <a:p>
            <a:r>
              <a:rPr lang="en-US" dirty="0"/>
              <a:t>Writing-related </a:t>
            </a:r>
            <a:r>
              <a:rPr lang="en-US" dirty="0">
                <a:solidFill>
                  <a:srgbClr val="FF0000"/>
                </a:solidFill>
              </a:rPr>
              <a:t>anxiety</a:t>
            </a:r>
            <a:r>
              <a:rPr lang="en-US" dirty="0"/>
              <a:t>. </a:t>
            </a:r>
          </a:p>
          <a:p>
            <a:r>
              <a:rPr lang="en-US" dirty="0">
                <a:solidFill>
                  <a:srgbClr val="FF0000"/>
                </a:solidFill>
              </a:rPr>
              <a:t>Writing Retreats </a:t>
            </a:r>
            <a:r>
              <a:rPr lang="en-US" dirty="0"/>
              <a:t>&amp; </a:t>
            </a:r>
            <a:r>
              <a:rPr lang="en-US" dirty="0">
                <a:solidFill>
                  <a:srgbClr val="FF0000"/>
                </a:solidFill>
              </a:rPr>
              <a:t>Containment</a:t>
            </a:r>
            <a:r>
              <a:rPr lang="en-US" dirty="0"/>
              <a:t> theory (Emotional Containment, </a:t>
            </a:r>
            <a:r>
              <a:rPr lang="en-US" dirty="0" err="1"/>
              <a:t>Organisational</a:t>
            </a:r>
            <a:r>
              <a:rPr lang="en-US" dirty="0"/>
              <a:t> Containment, Epistemological Containment/Identity, Holistic Containment).</a:t>
            </a:r>
          </a:p>
          <a:p>
            <a:r>
              <a:rPr lang="en-GB" dirty="0"/>
              <a:t>The notion of </a:t>
            </a:r>
            <a:r>
              <a:rPr lang="en-GB" dirty="0">
                <a:solidFill>
                  <a:srgbClr val="FF0000"/>
                </a:solidFill>
              </a:rPr>
              <a:t>containment </a:t>
            </a:r>
            <a:r>
              <a:rPr lang="en-GB" dirty="0"/>
              <a:t>(</a:t>
            </a:r>
            <a:r>
              <a:rPr lang="en-GB" dirty="0" err="1"/>
              <a:t>Bion</a:t>
            </a:r>
            <a:r>
              <a:rPr lang="en-GB" dirty="0"/>
              <a:t>, 1962) focuses on the processes that enable people to manage (contain) previously unmanageable (uncontainable) thoughts, feelings and experiences.</a:t>
            </a:r>
            <a:endParaRPr lang="en-US" dirty="0"/>
          </a:p>
          <a:p>
            <a:r>
              <a:rPr lang="en-US" dirty="0"/>
              <a:t>Using </a:t>
            </a:r>
            <a:r>
              <a:rPr lang="en-US" dirty="0">
                <a:solidFill>
                  <a:srgbClr val="FF0000"/>
                </a:solidFill>
              </a:rPr>
              <a:t>target setting </a:t>
            </a:r>
            <a:r>
              <a:rPr lang="en-US" dirty="0"/>
              <a:t>and </a:t>
            </a:r>
            <a:r>
              <a:rPr lang="en-US" dirty="0">
                <a:solidFill>
                  <a:srgbClr val="FF0000"/>
                </a:solidFill>
              </a:rPr>
              <a:t>structure</a:t>
            </a:r>
            <a:r>
              <a:rPr lang="en-US" dirty="0"/>
              <a:t> to </a:t>
            </a:r>
            <a:r>
              <a:rPr lang="en-US" dirty="0">
                <a:solidFill>
                  <a:srgbClr val="FF0000"/>
                </a:solidFill>
              </a:rPr>
              <a:t>contain</a:t>
            </a:r>
            <a:r>
              <a:rPr lang="en-US" dirty="0"/>
              <a:t> anti-task </a:t>
            </a:r>
            <a:r>
              <a:rPr lang="en-US" dirty="0" err="1"/>
              <a:t>behaviours</a:t>
            </a:r>
            <a:r>
              <a:rPr lang="en-US" dirty="0"/>
              <a:t>. </a:t>
            </a:r>
          </a:p>
          <a:p>
            <a:endParaRPr lang="en-US" dirty="0"/>
          </a:p>
          <a:p>
            <a:endParaRPr lang="en-US" dirty="0"/>
          </a:p>
        </p:txBody>
      </p:sp>
    </p:spTree>
    <p:extLst>
      <p:ext uri="{BB962C8B-B14F-4D97-AF65-F5344CB8AC3E}">
        <p14:creationId xmlns:p14="http://schemas.microsoft.com/office/powerpoint/2010/main" val="924133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492132"/>
          </a:xfrm>
        </p:spPr>
        <p:txBody>
          <a:bodyPr>
            <a:normAutofit/>
          </a:bodyPr>
          <a:lstStyle/>
          <a:p>
            <a:r>
              <a:rPr lang="en-US" dirty="0"/>
              <a:t>Benefits of containment</a:t>
            </a:r>
          </a:p>
        </p:txBody>
      </p:sp>
      <p:graphicFrame>
        <p:nvGraphicFramePr>
          <p:cNvPr id="7" name="Content Placeholder 2">
            <a:extLst>
              <a:ext uri="{FF2B5EF4-FFF2-40B4-BE49-F238E27FC236}">
                <a16:creationId xmlns:a16="http://schemas.microsoft.com/office/drawing/2014/main" id="{9AF57BF6-E808-478D-910B-CADE8CAF6431}"/>
              </a:ext>
            </a:extLst>
          </p:cNvPr>
          <p:cNvGraphicFramePr>
            <a:graphicFrameLocks noGrp="1"/>
          </p:cNvGraphicFramePr>
          <p:nvPr>
            <p:ph idx="1"/>
            <p:extLst>
              <p:ext uri="{D42A27DB-BD31-4B8C-83A1-F6EECF244321}">
                <p14:modId xmlns:p14="http://schemas.microsoft.com/office/powerpoint/2010/main" val="1522784727"/>
              </p:ext>
            </p:extLst>
          </p:nvPr>
        </p:nvGraphicFramePr>
        <p:xfrm>
          <a:off x="7067939" y="2158880"/>
          <a:ext cx="4758613" cy="35618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A picture containing window, indoor, living, ceiling&#10;&#10;Description automatically generated">
            <a:extLst>
              <a:ext uri="{FF2B5EF4-FFF2-40B4-BE49-F238E27FC236}">
                <a16:creationId xmlns:a16="http://schemas.microsoft.com/office/drawing/2014/main" id="{1A1F082F-3F70-48D0-A1E1-5A0E82C21B1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59204" y="2015193"/>
            <a:ext cx="5773913" cy="3849275"/>
          </a:xfrm>
          <a:prstGeom prst="rect">
            <a:avLst/>
          </a:prstGeom>
        </p:spPr>
      </p:pic>
    </p:spTree>
    <p:extLst>
      <p:ext uri="{BB962C8B-B14F-4D97-AF65-F5344CB8AC3E}">
        <p14:creationId xmlns:p14="http://schemas.microsoft.com/office/powerpoint/2010/main" val="1117534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E12A9F-10FB-4E70-81BC-FD6913CBB14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413"/>
          <a:stretch/>
        </p:blipFill>
        <p:spPr>
          <a:xfrm>
            <a:off x="20" y="0"/>
            <a:ext cx="12191980" cy="6858000"/>
          </a:xfrm>
          <a:prstGeom prst="rect">
            <a:avLst/>
          </a:prstGeom>
        </p:spPr>
      </p:pic>
      <p:sp>
        <p:nvSpPr>
          <p:cNvPr id="5" name="Title 1">
            <a:extLst>
              <a:ext uri="{FF2B5EF4-FFF2-40B4-BE49-F238E27FC236}">
                <a16:creationId xmlns:a16="http://schemas.microsoft.com/office/drawing/2014/main" id="{1D0B3D78-4CC4-4F23-8022-AE249936673A}"/>
              </a:ext>
            </a:extLst>
          </p:cNvPr>
          <p:cNvSpPr>
            <a:spLocks noGrp="1"/>
          </p:cNvSpPr>
          <p:nvPr>
            <p:ph type="title"/>
          </p:nvPr>
        </p:nvSpPr>
        <p:spPr>
          <a:xfrm>
            <a:off x="712396" y="5510095"/>
            <a:ext cx="11180645" cy="920137"/>
          </a:xfrm>
        </p:spPr>
        <p:txBody>
          <a:bodyPr>
            <a:normAutofit/>
          </a:bodyPr>
          <a:lstStyle/>
          <a:p>
            <a:r>
              <a:rPr lang="en-US" sz="4400" dirty="0">
                <a:solidFill>
                  <a:srgbClr val="FF0000"/>
                </a:solidFill>
              </a:rPr>
              <a:t>Do you have any Questions or Comments?</a:t>
            </a:r>
          </a:p>
        </p:txBody>
      </p:sp>
    </p:spTree>
    <p:extLst>
      <p:ext uri="{BB962C8B-B14F-4D97-AF65-F5344CB8AC3E}">
        <p14:creationId xmlns:p14="http://schemas.microsoft.com/office/powerpoint/2010/main" val="2587786694"/>
      </p:ext>
    </p:extLst>
  </p:cSld>
  <p:clrMapOvr>
    <a:masterClrMapping/>
  </p:clrMapOvr>
</p:sld>
</file>

<file path=ppt/theme/theme1.xml><?xml version="1.0" encoding="utf-8"?>
<a:theme xmlns:a="http://schemas.openxmlformats.org/drawingml/2006/main" name="Badg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37</TotalTime>
  <Words>1882</Words>
  <Application>Microsoft Office PowerPoint</Application>
  <PresentationFormat>Widescreen</PresentationFormat>
  <Paragraphs>117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Bradley Hand ITC</vt:lpstr>
      <vt:lpstr>Gill Sans MT</vt:lpstr>
      <vt:lpstr>Impact</vt:lpstr>
      <vt:lpstr>Wingdings</vt:lpstr>
      <vt:lpstr>Badge</vt:lpstr>
      <vt:lpstr>The writing process:  generating ideas </vt:lpstr>
      <vt:lpstr>You, your writing, and your DBA</vt:lpstr>
      <vt:lpstr>The writing process</vt:lpstr>
      <vt:lpstr>Brainstorming and mind mapping</vt:lpstr>
      <vt:lpstr>PowerPoint Presentation</vt:lpstr>
      <vt:lpstr>Freewriting (Elbow, 1973)</vt:lpstr>
      <vt:lpstr>Example </vt:lpstr>
      <vt:lpstr>Freewriting do’s and don’ts</vt:lpstr>
      <vt:lpstr>Elbow’s original process</vt:lpstr>
      <vt:lpstr>Freewriting task: your DBA Writing goals  </vt:lpstr>
      <vt:lpstr>Freewriting task debrief</vt:lpstr>
      <vt:lpstr>‘Moodling’</vt:lpstr>
      <vt:lpstr>‘Moodling’: do’s and don’ts</vt:lpstr>
      <vt:lpstr>Using structured Writing Prompts</vt:lpstr>
      <vt:lpstr>writing retreats and containment theory</vt:lpstr>
      <vt:lpstr>Benefits of containment</vt:lpstr>
      <vt:lpstr>Do you have any Questions or Comments?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writing process:  stage 1 generating ideas </dc:title>
  <dc:creator>Pepa Grundy</dc:creator>
  <cp:lastModifiedBy>Pepa Grundy</cp:lastModifiedBy>
  <cp:revision>9</cp:revision>
  <dcterms:created xsi:type="dcterms:W3CDTF">2020-12-13T18:35:10Z</dcterms:created>
  <dcterms:modified xsi:type="dcterms:W3CDTF">2021-03-15T08:56:19Z</dcterms:modified>
</cp:coreProperties>
</file>