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4"/>
  </p:notesMasterIdLst>
  <p:sldIdLst>
    <p:sldId id="256" r:id="rId2"/>
    <p:sldId id="257" r:id="rId3"/>
    <p:sldId id="258" r:id="rId4"/>
    <p:sldId id="259" r:id="rId5"/>
    <p:sldId id="260" r:id="rId6"/>
    <p:sldId id="261" r:id="rId7"/>
    <p:sldId id="262" r:id="rId8"/>
    <p:sldId id="270" r:id="rId9"/>
    <p:sldId id="263" r:id="rId10"/>
    <p:sldId id="264" r:id="rId11"/>
    <p:sldId id="265"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53943" autoAdjust="0"/>
  </p:normalViewPr>
  <p:slideViewPr>
    <p:cSldViewPr>
      <p:cViewPr varScale="1">
        <p:scale>
          <a:sx n="35" d="100"/>
          <a:sy n="35" d="100"/>
        </p:scale>
        <p:origin x="1854"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18E4A9-E080-4002-B1BE-53FACFCB1CC3}" type="datetimeFigureOut">
              <a:rPr lang="en-US" smtClean="0"/>
              <a:pPr/>
              <a:t>8/13/2022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E83A48-8752-48A2-9323-A19427553C85}" type="slidenum">
              <a:rPr lang="en-US" smtClean="0"/>
              <a:pPr/>
              <a:t>‹#›</a:t>
            </a:fld>
            <a:endParaRPr lang="en-US" dirty="0"/>
          </a:p>
        </p:txBody>
      </p:sp>
    </p:spTree>
    <p:extLst>
      <p:ext uri="{BB962C8B-B14F-4D97-AF65-F5344CB8AC3E}">
        <p14:creationId xmlns:p14="http://schemas.microsoft.com/office/powerpoint/2010/main" val="2824338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This presentation is going to deliver the extensive knowledge and highlights on the employability and academic skills that would develop a person as a whole and manage with the new changing environment in the job market as well as business.</a:t>
            </a:r>
          </a:p>
        </p:txBody>
      </p:sp>
      <p:sp>
        <p:nvSpPr>
          <p:cNvPr id="4" name="Slide Number Placeholder 3"/>
          <p:cNvSpPr>
            <a:spLocks noGrp="1"/>
          </p:cNvSpPr>
          <p:nvPr>
            <p:ph type="sldNum" sz="quarter" idx="10"/>
          </p:nvPr>
        </p:nvSpPr>
        <p:spPr/>
        <p:txBody>
          <a:bodyPr/>
          <a:lstStyle/>
          <a:p>
            <a:fld id="{FFE83A48-8752-48A2-9323-A19427553C85}" type="slidenum">
              <a:rPr lang="en-US" smtClean="0"/>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reference of academic skills here is about the qualities that a learner must poses to have an upgraded learning like note taking, critical listening, good communication and written skills, data analysis, reasoning, technical literacy, attention to each detail etc. all these skills will contribute largely to the improvement of the academic performance and add on some extra marks to the grade card of the student that would be attracting the recruiters in the future while job interviews</a:t>
            </a:r>
            <a:r>
              <a:rPr lang="en-US" sz="1200" kern="1200" baseline="0" dirty="0">
                <a:solidFill>
                  <a:schemeClr val="tx1"/>
                </a:solidFill>
                <a:latin typeface="+mn-lt"/>
                <a:ea typeface="+mn-ea"/>
                <a:cs typeface="+mn-cs"/>
              </a:rPr>
              <a:t> (Tentatma et al., 2019).</a:t>
            </a:r>
          </a:p>
          <a:p>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4</a:t>
            </a:fld>
            <a:endParaRPr lang="en-US" dirty="0"/>
          </a:p>
        </p:txBody>
      </p:sp>
    </p:spTree>
    <p:extLst>
      <p:ext uri="{BB962C8B-B14F-4D97-AF65-F5344CB8AC3E}">
        <p14:creationId xmlns:p14="http://schemas.microsoft.com/office/powerpoint/2010/main" val="1798135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As I am a student and at the stage of learning I have analyzed some of the strength and weaknesses of mine that I need to work on to avoid any kind of barrier into my future growth and development. I wish to become a great HR manager in a multinational organisation where I will be responsible for managing the different people from different background so that have a source of income in my interest area. Before entering to the job market as well as completion of the academic I have performed personal SWOT analysis on the basis of my academics so that I can strengthen my academic and than gain the practical knowledge. There are some drawbacks as well of performing the SWOT analysis to me like it took a lot of time for me to analyze and make improvements. Also due to lack of technical literacy I was not able to cope up with the technical challenges. However the opportunities and strength of mine helped me with the survival as a great learner and deal with the  challenges and become a successful self dependent person. In the market the competition is increasing at speed which is also another challenge to me to be a great learner and become a standout personality in the job market of the present times</a:t>
            </a:r>
            <a:r>
              <a:rPr lang="en-US" sz="1200" kern="1200" baseline="0" dirty="0">
                <a:solidFill>
                  <a:schemeClr val="tx1"/>
                </a:solidFill>
                <a:latin typeface="+mn-lt"/>
                <a:ea typeface="+mn-ea"/>
                <a:cs typeface="+mn-cs"/>
              </a:rPr>
              <a:t> (Presti et al., 2021).</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5</a:t>
            </a:fld>
            <a:endParaRPr lang="en-US" dirty="0"/>
          </a:p>
        </p:txBody>
      </p:sp>
    </p:spTree>
    <p:extLst>
      <p:ext uri="{BB962C8B-B14F-4D97-AF65-F5344CB8AC3E}">
        <p14:creationId xmlns:p14="http://schemas.microsoft.com/office/powerpoint/2010/main" val="1250864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There are the skills that a person could have for becoming the employable personality in the future after completion of the education and graduation. Some of the skills that a person must posses to be called as an employable person till the completion of the education are time management skills, team working skills, technical skills, managerial skills, decision making skills etc. all these are the employability skills and a recruiter expects at least some of them for a fresher while hiring for the company. However these skills can be developed in a person during the university days only with the support and guidance of the tutor (Cotronei-Baird, 2020).</a:t>
            </a:r>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6</a:t>
            </a:fld>
            <a:endParaRPr lang="en-US" dirty="0"/>
          </a:p>
        </p:txBody>
      </p:sp>
    </p:spTree>
    <p:extLst>
      <p:ext uri="{BB962C8B-B14F-4D97-AF65-F5344CB8AC3E}">
        <p14:creationId xmlns:p14="http://schemas.microsoft.com/office/powerpoint/2010/main" val="3911932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7</a:t>
            </a:fld>
            <a:endParaRPr lang="en-US" dirty="0"/>
          </a:p>
        </p:txBody>
      </p:sp>
    </p:spTree>
    <p:extLst>
      <p:ext uri="{BB962C8B-B14F-4D97-AF65-F5344CB8AC3E}">
        <p14:creationId xmlns:p14="http://schemas.microsoft.com/office/powerpoint/2010/main" val="2757082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a:t>
            </a:r>
            <a:r>
              <a:rPr lang="en-US" sz="1200" kern="1200" baseline="0" dirty="0">
                <a:solidFill>
                  <a:schemeClr val="tx1"/>
                </a:solidFill>
                <a:effectLst/>
                <a:latin typeface="+mn-lt"/>
                <a:ea typeface="+mn-ea"/>
                <a:cs typeface="+mn-cs"/>
              </a:rPr>
              <a:t> the basis of the academic and employability SWOT Analysis I have analyzed some of the area of improvement that I need to work on to become a successful HR manager in the coming years.</a:t>
            </a:r>
          </a:p>
          <a:p>
            <a:pPr lvl="0">
              <a:buFont typeface="Arial" pitchFamily="34" charset="0"/>
              <a:buChar char="•"/>
            </a:pPr>
            <a:r>
              <a:rPr lang="en-US" sz="1200" kern="1200" dirty="0">
                <a:solidFill>
                  <a:schemeClr val="tx1"/>
                </a:solidFill>
                <a:latin typeface="+mn-lt"/>
                <a:ea typeface="+mn-ea"/>
                <a:cs typeface="+mn-cs"/>
              </a:rPr>
              <a:t>Team working </a:t>
            </a:r>
          </a:p>
          <a:p>
            <a:pPr lvl="0">
              <a:buFont typeface="Arial" pitchFamily="34" charset="0"/>
              <a:buChar char="•"/>
            </a:pPr>
            <a:r>
              <a:rPr lang="en-US" sz="1200" kern="1200" dirty="0">
                <a:solidFill>
                  <a:schemeClr val="tx1"/>
                </a:solidFill>
                <a:latin typeface="+mn-lt"/>
                <a:ea typeface="+mn-ea"/>
                <a:cs typeface="+mn-cs"/>
              </a:rPr>
              <a:t>Management skills </a:t>
            </a:r>
          </a:p>
          <a:p>
            <a:pPr>
              <a:buFont typeface="Arial" pitchFamily="34" charset="0"/>
              <a:buChar char="•"/>
            </a:pPr>
            <a:r>
              <a:rPr lang="en-US" sz="1200" kern="1200" dirty="0">
                <a:solidFill>
                  <a:schemeClr val="tx1"/>
                </a:solidFill>
                <a:latin typeface="+mn-lt"/>
                <a:ea typeface="+mn-ea"/>
                <a:cs typeface="+mn-cs"/>
              </a:rPr>
              <a:t>Decision making skills </a:t>
            </a:r>
          </a:p>
          <a:p>
            <a:pPr lvl="0">
              <a:buFont typeface="Arial" pitchFamily="34" charset="0"/>
              <a:buChar char="•"/>
            </a:pPr>
            <a:r>
              <a:rPr lang="en-US" sz="1200" kern="1200" dirty="0">
                <a:solidFill>
                  <a:schemeClr val="tx1"/>
                </a:solidFill>
                <a:latin typeface="+mn-lt"/>
                <a:ea typeface="+mn-ea"/>
                <a:cs typeface="+mn-cs"/>
              </a:rPr>
              <a:t>Technical literacy</a:t>
            </a:r>
          </a:p>
          <a:p>
            <a:pPr lvl="0">
              <a:buFont typeface="Arial" pitchFamily="34" charset="0"/>
              <a:buChar char="•"/>
            </a:pPr>
            <a:r>
              <a:rPr lang="en-US" sz="1200" kern="1200" dirty="0">
                <a:solidFill>
                  <a:schemeClr val="tx1"/>
                </a:solidFill>
                <a:latin typeface="+mn-lt"/>
                <a:ea typeface="+mn-ea"/>
                <a:cs typeface="+mn-cs"/>
              </a:rPr>
              <a:t>Reasoning skills </a:t>
            </a:r>
          </a:p>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8</a:t>
            </a:fld>
            <a:endParaRPr lang="en-US" dirty="0"/>
          </a:p>
        </p:txBody>
      </p:sp>
    </p:spTree>
    <p:extLst>
      <p:ext uri="{BB962C8B-B14F-4D97-AF65-F5344CB8AC3E}">
        <p14:creationId xmlns:p14="http://schemas.microsoft.com/office/powerpoint/2010/main" val="47273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9</a:t>
            </a:fld>
            <a:endParaRPr lang="en-US" dirty="0"/>
          </a:p>
        </p:txBody>
      </p:sp>
    </p:spTree>
    <p:extLst>
      <p:ext uri="{BB962C8B-B14F-4D97-AF65-F5344CB8AC3E}">
        <p14:creationId xmlns:p14="http://schemas.microsoft.com/office/powerpoint/2010/main" val="3216194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Pereto Analysis: Under this techniques the person needs to first focus on the problems and issues faced by the individual related to time and then the alternative solutions for the problem can be driven from the tutor.</a:t>
            </a:r>
          </a:p>
          <a:p>
            <a:r>
              <a:rPr lang="en-US" sz="1200" kern="1200" dirty="0">
                <a:solidFill>
                  <a:schemeClr val="tx1"/>
                </a:solidFill>
                <a:latin typeface="+mn-lt"/>
                <a:ea typeface="+mn-ea"/>
                <a:cs typeface="+mn-cs"/>
              </a:rPr>
              <a:t>Pomodoro Technique: This technique says that the person needs to break the work into different segments and fix the timing for completion of the each divided work to maintain time and stress free working as well</a:t>
            </a:r>
            <a:r>
              <a:rPr lang="en-US" sz="1200" kern="1200" baseline="0" dirty="0">
                <a:solidFill>
                  <a:schemeClr val="tx1"/>
                </a:solidFill>
                <a:latin typeface="+mn-lt"/>
                <a:ea typeface="+mn-ea"/>
                <a:cs typeface="+mn-cs"/>
              </a:rPr>
              <a:t> (Tentatma et al., 2019).</a:t>
            </a:r>
            <a:endParaRPr lang="en-US" sz="1200" kern="1200" dirty="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10</a:t>
            </a:fld>
            <a:endParaRPr lang="en-US" dirty="0"/>
          </a:p>
        </p:txBody>
      </p:sp>
    </p:spTree>
    <p:extLst>
      <p:ext uri="{BB962C8B-B14F-4D97-AF65-F5344CB8AC3E}">
        <p14:creationId xmlns:p14="http://schemas.microsoft.com/office/powerpoint/2010/main" val="362663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FE83A48-8752-48A2-9323-A19427553C85}" type="slidenum">
              <a:rPr lang="en-US" smtClean="0"/>
              <a:pPr/>
              <a:t>12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EBB9056-B0BE-4E7C-B689-E1AE0E033980}"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EBB9056-B0BE-4E7C-B689-E1AE0E033980}" type="slidenum">
              <a:rPr lang="en-US" smtClean="0"/>
              <a:pPr/>
              <a:t>‹#›</a:t>
            </a:fld>
            <a:endParaRPr lang="en-US" dirty="0"/>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146304" y="6208776"/>
            <a:ext cx="457200" cy="457200"/>
          </a:xfrm>
        </p:spPr>
        <p:txBody>
          <a:bodyPr/>
          <a:lstStyle/>
          <a:p>
            <a:fld id="{AEBB9056-B0BE-4E7C-B689-E1AE0E033980}"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EBB9056-B0BE-4E7C-B689-E1AE0E033980}" type="slidenum">
              <a:rPr lang="en-US" smtClean="0"/>
              <a:pPr/>
              <a:t>‹#›</a:t>
            </a:fld>
            <a:endParaRPr lang="en-US" dirty="0"/>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EBB9056-B0BE-4E7C-B689-E1AE0E033980}" type="slidenum">
              <a:rPr lang="en-US" smtClean="0"/>
              <a:pPr/>
              <a:t>‹#›</a:t>
            </a:fld>
            <a:endParaRPr lang="en-US" dirty="0"/>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EBB9056-B0BE-4E7C-B689-E1AE0E033980}"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EBB9056-B0BE-4E7C-B689-E1AE0E033980}"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EBB9056-B0BE-4E7C-B689-E1AE0E033980}" type="slidenum">
              <a:rPr lang="en-US" smtClean="0"/>
              <a:pPr/>
              <a:t>‹#›</a:t>
            </a:fld>
            <a:endParaRPr lang="en-US" dirty="0"/>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6" name="Footer Placeholder 5"/>
          <p:cNvSpPr>
            <a:spLocks noGrp="1"/>
          </p:cNvSpPr>
          <p:nvPr>
            <p:ph type="ftr" sz="quarter" idx="11"/>
          </p:nvPr>
        </p:nvSpPr>
        <p:spPr>
          <a:xfrm>
            <a:off x="914400" y="6172200"/>
            <a:ext cx="3886200" cy="457200"/>
          </a:xfrm>
        </p:spPr>
        <p:txBody>
          <a:bodyPr/>
          <a:lstStyle/>
          <a:p>
            <a:endParaRPr lang="en-US" dirty="0"/>
          </a:p>
        </p:txBody>
      </p:sp>
      <p:sp>
        <p:nvSpPr>
          <p:cNvPr id="7" name="Slide Number Placeholder 6"/>
          <p:cNvSpPr>
            <a:spLocks noGrp="1"/>
          </p:cNvSpPr>
          <p:nvPr>
            <p:ph type="sldNum" sz="quarter" idx="12"/>
          </p:nvPr>
        </p:nvSpPr>
        <p:spPr>
          <a:xfrm>
            <a:off x="146304" y="6208776"/>
            <a:ext cx="457200" cy="457200"/>
          </a:xfrm>
        </p:spPr>
        <p:txBody>
          <a:bodyPr/>
          <a:lstStyle/>
          <a:p>
            <a:fld id="{AEBB9056-B0BE-4E7C-B689-E1AE0E033980}"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dirty="0"/>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EBB9056-B0BE-4E7C-B689-E1AE0E033980}"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587BE2D-9E07-4031-B106-F67867E46F22}" type="datetimeFigureOut">
              <a:rPr lang="en-US" smtClean="0"/>
              <a:pPr/>
              <a:t>8/13/2022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EBB9056-B0BE-4E7C-B689-E1AE0E033980}"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D587BE2D-9E07-4031-B106-F67867E46F22}" type="datetimeFigureOut">
              <a:rPr lang="en-US" smtClean="0"/>
              <a:pPr/>
              <a:t>8/13/2022</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EBB9056-B0BE-4E7C-B689-E1AE0E033980}"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676400"/>
            <a:ext cx="8229600" cy="1770670"/>
          </a:xfrm>
        </p:spPr>
        <p:txBody>
          <a:bodyPr/>
          <a:lstStyle/>
          <a:p>
            <a:r>
              <a:rPr lang="en-US" dirty="0"/>
              <a:t>ACADEMIC AND EMPLOYABILITY SKILLS</a:t>
            </a:r>
          </a:p>
        </p:txBody>
      </p:sp>
      <p:sp>
        <p:nvSpPr>
          <p:cNvPr id="3" name="TextBox 2">
            <a:extLst>
              <a:ext uri="{FF2B5EF4-FFF2-40B4-BE49-F238E27FC236}">
                <a16:creationId xmlns:a16="http://schemas.microsoft.com/office/drawing/2014/main" id="{B3C92405-B47C-9557-571E-F1D0536FF4FE}"/>
              </a:ext>
            </a:extLst>
          </p:cNvPr>
          <p:cNvSpPr txBox="1"/>
          <p:nvPr/>
        </p:nvSpPr>
        <p:spPr>
          <a:xfrm>
            <a:off x="3667561" y="252207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838492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TABLE OF CONTENT</a:t>
            </a:r>
          </a:p>
        </p:txBody>
      </p:sp>
      <p:sp>
        <p:nvSpPr>
          <p:cNvPr id="3" name="Content Placeholder 2"/>
          <p:cNvSpPr>
            <a:spLocks noGrp="1"/>
          </p:cNvSpPr>
          <p:nvPr>
            <p:ph sz="quarter" idx="1"/>
          </p:nvPr>
        </p:nvSpPr>
        <p:spPr/>
        <p:txBody>
          <a:bodyPr>
            <a:normAutofit lnSpcReduction="10000"/>
          </a:bodyPr>
          <a:lstStyle/>
          <a:p>
            <a:r>
              <a:rPr lang="en-US" dirty="0"/>
              <a:t>INTRODUCTION</a:t>
            </a:r>
          </a:p>
          <a:p>
            <a:r>
              <a:rPr lang="en-US" dirty="0"/>
              <a:t>ACADEMIC SKILLS EVALUATION</a:t>
            </a:r>
          </a:p>
          <a:p>
            <a:r>
              <a:rPr lang="en-US" dirty="0"/>
              <a:t>SWOT ANALYSIS EVALUATION</a:t>
            </a:r>
          </a:p>
          <a:p>
            <a:r>
              <a:rPr lang="en-US" dirty="0"/>
              <a:t>EMPLOYABILITY SKILLS EVALUATION</a:t>
            </a:r>
          </a:p>
          <a:p>
            <a:r>
              <a:rPr lang="en-US" dirty="0"/>
              <a:t>SWOT ANALYSIS EVALUATION</a:t>
            </a:r>
          </a:p>
          <a:p>
            <a:r>
              <a:rPr lang="en-US" dirty="0"/>
              <a:t>AREA OF IMPROVEMENT</a:t>
            </a:r>
          </a:p>
          <a:p>
            <a:r>
              <a:rPr lang="en-US" dirty="0"/>
              <a:t>PERSOANL DEVELOPMENT PLAN</a:t>
            </a:r>
          </a:p>
          <a:p>
            <a:r>
              <a:rPr lang="en-US" dirty="0"/>
              <a:t>TIME MANAGEMENT  MEASURES</a:t>
            </a:r>
          </a:p>
          <a:p>
            <a:r>
              <a:rPr lang="en-US" dirty="0"/>
              <a:t>CONCLUSION</a:t>
            </a:r>
          </a:p>
          <a:p>
            <a:r>
              <a:rPr lang="en-US" dirty="0"/>
              <a:t>REFERENCES</a:t>
            </a:r>
          </a:p>
        </p:txBody>
      </p:sp>
    </p:spTree>
    <p:extLst>
      <p:ext uri="{BB962C8B-B14F-4D97-AF65-F5344CB8AC3E}">
        <p14:creationId xmlns:p14="http://schemas.microsoft.com/office/powerpoint/2010/main" val="38489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INTRODUCTION</a:t>
            </a:r>
          </a:p>
        </p:txBody>
      </p:sp>
      <p:sp>
        <p:nvSpPr>
          <p:cNvPr id="3" name="Content Placeholder 2"/>
          <p:cNvSpPr>
            <a:spLocks noGrp="1"/>
          </p:cNvSpPr>
          <p:nvPr>
            <p:ph sz="quarter" idx="1"/>
          </p:nvPr>
        </p:nvSpPr>
        <p:spPr/>
        <p:txBody>
          <a:bodyPr>
            <a:normAutofit/>
          </a:bodyPr>
          <a:lstStyle/>
          <a:p>
            <a:pPr algn="just">
              <a:lnSpc>
                <a:spcPct val="150000"/>
              </a:lnSpc>
            </a:pPr>
            <a:r>
              <a:rPr lang="en-US" dirty="0"/>
              <a:t>The academic in the present environment is not about reading books and learning rather it refers to provide as much as practical knowledge to the student so that the student could relate to the real life problems and issues that would make the person prepare for the future challenges and problems (Sotiriadou et al., 2020). </a:t>
            </a:r>
          </a:p>
        </p:txBody>
      </p:sp>
    </p:spTree>
    <p:extLst>
      <p:ext uri="{BB962C8B-B14F-4D97-AF65-F5344CB8AC3E}">
        <p14:creationId xmlns:p14="http://schemas.microsoft.com/office/powerpoint/2010/main" val="1481850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ACADEMIC SKILLS ANALYSIS</a:t>
            </a:r>
          </a:p>
        </p:txBody>
      </p:sp>
      <p:sp>
        <p:nvSpPr>
          <p:cNvPr id="3" name="Content Placeholder 2"/>
          <p:cNvSpPr>
            <a:spLocks noGrp="1"/>
          </p:cNvSpPr>
          <p:nvPr>
            <p:ph sz="quarter" idx="1"/>
          </p:nvPr>
        </p:nvSpPr>
        <p:spPr>
          <a:xfrm>
            <a:off x="838200" y="2133600"/>
            <a:ext cx="3505200" cy="3794594"/>
          </a:xfrm>
        </p:spPr>
        <p:txBody>
          <a:bodyPr/>
          <a:lstStyle/>
          <a:p>
            <a:r>
              <a:rPr lang="en-US" dirty="0"/>
              <a:t>Written and verbal communication.</a:t>
            </a:r>
          </a:p>
          <a:p>
            <a:r>
              <a:rPr lang="en-US" dirty="0"/>
              <a:t>Listening.</a:t>
            </a:r>
          </a:p>
          <a:p>
            <a:r>
              <a:rPr lang="en-US" dirty="0"/>
              <a:t>Note-taking.</a:t>
            </a:r>
          </a:p>
          <a:p>
            <a:r>
              <a:rPr lang="en-US" dirty="0"/>
              <a:t>Reasoning.</a:t>
            </a:r>
          </a:p>
          <a:p>
            <a:r>
              <a:rPr lang="en-US" dirty="0"/>
              <a:t>Technical literacy.</a:t>
            </a:r>
          </a:p>
          <a:p>
            <a:r>
              <a:rPr lang="en-US" dirty="0"/>
              <a:t>Attention to detail.</a:t>
            </a:r>
          </a:p>
          <a:p>
            <a:r>
              <a:rPr lang="en-US" dirty="0"/>
              <a:t>Data analysis.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905000"/>
            <a:ext cx="3352800" cy="3352800"/>
          </a:xfrm>
          <a:prstGeom prst="rect">
            <a:avLst/>
          </a:prstGeom>
        </p:spPr>
      </p:pic>
    </p:spTree>
    <p:extLst>
      <p:ext uri="{BB962C8B-B14F-4D97-AF65-F5344CB8AC3E}">
        <p14:creationId xmlns:p14="http://schemas.microsoft.com/office/powerpoint/2010/main" val="1541779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rPr>
              <a:t>SWOT ANALYSIS EVALUATION</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635958449"/>
              </p:ext>
            </p:extLst>
          </p:nvPr>
        </p:nvGraphicFramePr>
        <p:xfrm>
          <a:off x="381000" y="1752600"/>
          <a:ext cx="8534400" cy="4472517"/>
        </p:xfrm>
        <a:graphic>
          <a:graphicData uri="http://schemas.openxmlformats.org/drawingml/2006/table">
            <a:tbl>
              <a:tblPr firstRow="1" bandRow="1">
                <a:tableStyleId>{5C22544A-7EE6-4342-B048-85BDC9FD1C3A}</a:tableStyleId>
              </a:tblPr>
              <a:tblGrid>
                <a:gridCol w="2076450">
                  <a:extLst>
                    <a:ext uri="{9D8B030D-6E8A-4147-A177-3AD203B41FA5}">
                      <a16:colId xmlns:a16="http://schemas.microsoft.com/office/drawing/2014/main" val="20000"/>
                    </a:ext>
                  </a:extLst>
                </a:gridCol>
                <a:gridCol w="2068232">
                  <a:extLst>
                    <a:ext uri="{9D8B030D-6E8A-4147-A177-3AD203B41FA5}">
                      <a16:colId xmlns:a16="http://schemas.microsoft.com/office/drawing/2014/main" val="20001"/>
                    </a:ext>
                  </a:extLst>
                </a:gridCol>
                <a:gridCol w="2256118">
                  <a:extLst>
                    <a:ext uri="{9D8B030D-6E8A-4147-A177-3AD203B41FA5}">
                      <a16:colId xmlns:a16="http://schemas.microsoft.com/office/drawing/2014/main" val="20002"/>
                    </a:ext>
                  </a:extLst>
                </a:gridCol>
                <a:gridCol w="2133600">
                  <a:extLst>
                    <a:ext uri="{9D8B030D-6E8A-4147-A177-3AD203B41FA5}">
                      <a16:colId xmlns:a16="http://schemas.microsoft.com/office/drawing/2014/main" val="20003"/>
                    </a:ext>
                  </a:extLst>
                </a:gridCol>
              </a:tblGrid>
              <a:tr h="814917">
                <a:tc>
                  <a:txBody>
                    <a:bodyPr/>
                    <a:lstStyle/>
                    <a:p>
                      <a:r>
                        <a:rPr lang="en-US" dirty="0"/>
                        <a:t>Strengths</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10000"/>
                  </a:ext>
                </a:extLst>
              </a:tr>
              <a:tr h="1699683">
                <a:tc>
                  <a:txBody>
                    <a:bodyPr/>
                    <a:lstStyle/>
                    <a:p>
                      <a:pPr marL="285750" indent="-285750">
                        <a:buFont typeface="Arial" pitchFamily="34" charset="0"/>
                        <a:buChar char="•"/>
                      </a:pPr>
                      <a:r>
                        <a:rPr lang="en-US" baseline="0" dirty="0"/>
                        <a:t>Written and verbal communication skills.</a:t>
                      </a:r>
                    </a:p>
                    <a:p>
                      <a:pPr marL="285750" indent="-285750">
                        <a:buFont typeface="Arial" pitchFamily="34" charset="0"/>
                        <a:buChar char="•"/>
                      </a:pPr>
                      <a:r>
                        <a:rPr lang="en-US" baseline="0" dirty="0"/>
                        <a:t>Critical listening skills.</a:t>
                      </a:r>
                    </a:p>
                    <a:p>
                      <a:pPr marL="285750" indent="-285750">
                        <a:buFont typeface="Arial" pitchFamily="34" charset="0"/>
                        <a:buChar char="•"/>
                      </a:pPr>
                      <a:r>
                        <a:rPr lang="en-US" baseline="0" dirty="0"/>
                        <a:t>Data analysis skills.</a:t>
                      </a:r>
                    </a:p>
                    <a:p>
                      <a:endParaRPr lang="en-US" dirty="0"/>
                    </a:p>
                  </a:txBody>
                  <a:tcPr/>
                </a:tc>
                <a:tc>
                  <a:txBody>
                    <a:bodyPr/>
                    <a:lstStyle/>
                    <a:p>
                      <a:pPr algn="just">
                        <a:lnSpc>
                          <a:spcPct val="150000"/>
                        </a:lnSpc>
                        <a:buFont typeface="Arial" pitchFamily="34" charset="0"/>
                        <a:buChar char="•"/>
                      </a:pPr>
                      <a:r>
                        <a:rPr lang="en-US" baseline="0" dirty="0"/>
                        <a:t>Technical literacy</a:t>
                      </a:r>
                    </a:p>
                    <a:p>
                      <a:pPr algn="just">
                        <a:lnSpc>
                          <a:spcPct val="150000"/>
                        </a:lnSpc>
                        <a:buFont typeface="Arial" pitchFamily="34" charset="0"/>
                        <a:buChar char="•"/>
                      </a:pPr>
                      <a:r>
                        <a:rPr lang="en-US" baseline="0" dirty="0"/>
                        <a:t>Reasoning skills </a:t>
                      </a:r>
                    </a:p>
                    <a:p>
                      <a:pPr algn="just">
                        <a:lnSpc>
                          <a:spcPct val="150000"/>
                        </a:lnSpc>
                        <a:buFont typeface="Arial" pitchFamily="34" charset="0"/>
                        <a:buChar char="•"/>
                      </a:pPr>
                      <a:r>
                        <a:rPr lang="en-US" baseline="0" dirty="0"/>
                        <a:t>Decision making skills </a:t>
                      </a:r>
                    </a:p>
                    <a:p>
                      <a:endParaRPr lang="en-US" baseline="0" dirty="0"/>
                    </a:p>
                    <a:p>
                      <a:endParaRPr lang="en-US" baseline="0" dirty="0"/>
                    </a:p>
                    <a:p>
                      <a:endParaRPr lang="en-US" dirty="0"/>
                    </a:p>
                  </a:txBody>
                  <a:tcPr/>
                </a:tc>
                <a:tc>
                  <a:txBody>
                    <a:bodyPr/>
                    <a:lstStyle/>
                    <a:p>
                      <a:pPr marL="285750" indent="-285750" algn="just">
                        <a:lnSpc>
                          <a:spcPct val="150000"/>
                        </a:lnSpc>
                        <a:buFont typeface="Arial" pitchFamily="34" charset="0"/>
                        <a:buChar char="•"/>
                      </a:pPr>
                      <a:r>
                        <a:rPr lang="en-US" dirty="0"/>
                        <a:t>Note</a:t>
                      </a:r>
                      <a:r>
                        <a:rPr lang="en-US" baseline="0" dirty="0"/>
                        <a:t> Taking opportunity in the class while the teacher is delivering the knowledge.</a:t>
                      </a:r>
                    </a:p>
                    <a:p>
                      <a:pPr marL="285750" indent="-285750" algn="just">
                        <a:lnSpc>
                          <a:spcPct val="150000"/>
                        </a:lnSpc>
                        <a:buFont typeface="Arial" pitchFamily="34" charset="0"/>
                        <a:buChar char="•"/>
                      </a:pPr>
                      <a:r>
                        <a:rPr lang="en-US" baseline="0" dirty="0"/>
                        <a:t>Improving the reading skills through e-books and articles.</a:t>
                      </a:r>
                    </a:p>
                  </a:txBody>
                  <a:tcPr/>
                </a:tc>
                <a:tc>
                  <a:txBody>
                    <a:bodyPr/>
                    <a:lstStyle/>
                    <a:p>
                      <a:pPr algn="just">
                        <a:lnSpc>
                          <a:spcPct val="150000"/>
                        </a:lnSpc>
                        <a:buFont typeface="Arial" pitchFamily="34" charset="0"/>
                        <a:buChar char="•"/>
                      </a:pPr>
                      <a:r>
                        <a:rPr lang="en-US" baseline="0" dirty="0"/>
                        <a:t>Increasing competition due to constant growth in the technology . </a:t>
                      </a:r>
                    </a:p>
                    <a:p>
                      <a:pPr algn="just">
                        <a:lnSpc>
                          <a:spcPct val="150000"/>
                        </a:lnSpc>
                        <a:buFont typeface="Arial" pitchFamily="34" charset="0"/>
                        <a:buChar char="•"/>
                      </a:pPr>
                      <a:r>
                        <a:rPr lang="en-US" baseline="0" dirty="0"/>
                        <a:t>Lack of team working would not make up to the expectation of the  employer.</a:t>
                      </a:r>
                    </a:p>
                    <a:p>
                      <a:endParaRPr lang="en-US"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77421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rPr>
              <a:t>EMPLOYABILITY SKILLS ANALYSIS</a:t>
            </a:r>
          </a:p>
        </p:txBody>
      </p:sp>
      <p:sp>
        <p:nvSpPr>
          <p:cNvPr id="3" name="Content Placeholder 2"/>
          <p:cNvSpPr>
            <a:spLocks noGrp="1"/>
          </p:cNvSpPr>
          <p:nvPr>
            <p:ph sz="quarter" idx="1"/>
          </p:nvPr>
        </p:nvSpPr>
        <p:spPr>
          <a:xfrm>
            <a:off x="914400" y="1905001"/>
            <a:ext cx="4038600" cy="3810000"/>
          </a:xfrm>
        </p:spPr>
        <p:txBody>
          <a:bodyPr/>
          <a:lstStyle/>
          <a:p>
            <a:pPr algn="just">
              <a:lnSpc>
                <a:spcPct val="150000"/>
              </a:lnSpc>
            </a:pPr>
            <a:r>
              <a:rPr lang="en-US" dirty="0"/>
              <a:t>Time management skills</a:t>
            </a:r>
          </a:p>
          <a:p>
            <a:pPr algn="just">
              <a:lnSpc>
                <a:spcPct val="150000"/>
              </a:lnSpc>
            </a:pPr>
            <a:r>
              <a:rPr lang="en-US" dirty="0"/>
              <a:t> Team working skills</a:t>
            </a:r>
          </a:p>
          <a:p>
            <a:pPr algn="just">
              <a:lnSpc>
                <a:spcPct val="150000"/>
              </a:lnSpc>
            </a:pPr>
            <a:r>
              <a:rPr lang="en-US" dirty="0"/>
              <a:t>Technical skills</a:t>
            </a:r>
          </a:p>
          <a:p>
            <a:pPr algn="just">
              <a:lnSpc>
                <a:spcPct val="150000"/>
              </a:lnSpc>
            </a:pPr>
            <a:r>
              <a:rPr lang="en-US" dirty="0"/>
              <a:t>Managerial skills</a:t>
            </a:r>
          </a:p>
          <a:p>
            <a:pPr algn="just">
              <a:lnSpc>
                <a:spcPct val="150000"/>
              </a:lnSpc>
            </a:pPr>
            <a:r>
              <a:rPr lang="en-US" dirty="0"/>
              <a:t>Decision making skills etc.</a:t>
            </a:r>
          </a:p>
          <a:p>
            <a:endParaRPr lang="en-US" dirty="0"/>
          </a:p>
        </p:txBody>
      </p:sp>
      <p:pic>
        <p:nvPicPr>
          <p:cNvPr id="14338" name="Picture 2" descr="Employability Skills – BVRIT-H"/>
          <p:cNvPicPr>
            <a:picLocks noChangeAspect="1" noChangeArrowheads="1"/>
          </p:cNvPicPr>
          <p:nvPr/>
        </p:nvPicPr>
        <p:blipFill>
          <a:blip r:embed="rId3" cstate="print"/>
          <a:srcRect/>
          <a:stretch>
            <a:fillRect/>
          </a:stretch>
        </p:blipFill>
        <p:spPr bwMode="auto">
          <a:xfrm>
            <a:off x="4495800" y="2514600"/>
            <a:ext cx="4233333" cy="2819400"/>
          </a:xfrm>
          <a:prstGeom prst="rect">
            <a:avLst/>
          </a:prstGeom>
          <a:noFill/>
        </p:spPr>
      </p:pic>
    </p:spTree>
    <p:extLst>
      <p:ext uri="{BB962C8B-B14F-4D97-AF65-F5344CB8AC3E}">
        <p14:creationId xmlns:p14="http://schemas.microsoft.com/office/powerpoint/2010/main" val="698742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rPr>
              <a:t>SWOT ANALYSIS EVALUATION</a:t>
            </a:r>
          </a:p>
        </p:txBody>
      </p:sp>
      <p:graphicFrame>
        <p:nvGraphicFramePr>
          <p:cNvPr id="10" name="Content Placeholder 9"/>
          <p:cNvGraphicFramePr>
            <a:graphicFrameLocks noGrp="1"/>
          </p:cNvGraphicFramePr>
          <p:nvPr>
            <p:ph sz="quarter" idx="1"/>
            <p:extLst>
              <p:ext uri="{D42A27DB-BD31-4B8C-83A1-F6EECF244321}">
                <p14:modId xmlns:p14="http://schemas.microsoft.com/office/powerpoint/2010/main" val="2764553454"/>
              </p:ext>
            </p:extLst>
          </p:nvPr>
        </p:nvGraphicFramePr>
        <p:xfrm>
          <a:off x="609600" y="3589064"/>
          <a:ext cx="8122920" cy="2895600"/>
        </p:xfrm>
        <a:graphic>
          <a:graphicData uri="http://schemas.openxmlformats.org/drawingml/2006/table">
            <a:tbl>
              <a:tblPr firstRow="1" bandRow="1">
                <a:tableStyleId>{5C22544A-7EE6-4342-B048-85BDC9FD1C3A}</a:tableStyleId>
              </a:tblPr>
              <a:tblGrid>
                <a:gridCol w="2030730">
                  <a:extLst>
                    <a:ext uri="{9D8B030D-6E8A-4147-A177-3AD203B41FA5}">
                      <a16:colId xmlns:a16="http://schemas.microsoft.com/office/drawing/2014/main" val="20000"/>
                    </a:ext>
                  </a:extLst>
                </a:gridCol>
                <a:gridCol w="2008697">
                  <a:extLst>
                    <a:ext uri="{9D8B030D-6E8A-4147-A177-3AD203B41FA5}">
                      <a16:colId xmlns:a16="http://schemas.microsoft.com/office/drawing/2014/main" val="20001"/>
                    </a:ext>
                  </a:extLst>
                </a:gridCol>
                <a:gridCol w="2052763">
                  <a:extLst>
                    <a:ext uri="{9D8B030D-6E8A-4147-A177-3AD203B41FA5}">
                      <a16:colId xmlns:a16="http://schemas.microsoft.com/office/drawing/2014/main" val="20002"/>
                    </a:ext>
                  </a:extLst>
                </a:gridCol>
                <a:gridCol w="2030730">
                  <a:extLst>
                    <a:ext uri="{9D8B030D-6E8A-4147-A177-3AD203B41FA5}">
                      <a16:colId xmlns:a16="http://schemas.microsoft.com/office/drawing/2014/main" val="20003"/>
                    </a:ext>
                  </a:extLst>
                </a:gridCol>
              </a:tblGrid>
              <a:tr h="480016">
                <a:tc>
                  <a:txBody>
                    <a:bodyPr/>
                    <a:lstStyle/>
                    <a:p>
                      <a:r>
                        <a:rPr lang="en-US" dirty="0"/>
                        <a:t>Strengths</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10000"/>
                  </a:ext>
                </a:extLst>
              </a:tr>
              <a:tr h="2415584">
                <a:tc>
                  <a:txBody>
                    <a:bodyPr/>
                    <a:lstStyle/>
                    <a:p>
                      <a:pPr marL="285750" indent="-285750">
                        <a:buFont typeface="Arial" pitchFamily="34" charset="0"/>
                        <a:buChar char="•"/>
                      </a:pPr>
                      <a:r>
                        <a:rPr lang="en-US" dirty="0"/>
                        <a:t>Communication skills, </a:t>
                      </a:r>
                    </a:p>
                    <a:p>
                      <a:pPr marL="285750" indent="-285750">
                        <a:buFont typeface="Arial" pitchFamily="34" charset="0"/>
                        <a:buChar char="•"/>
                      </a:pPr>
                      <a:r>
                        <a:rPr lang="en-US" dirty="0"/>
                        <a:t>Time</a:t>
                      </a:r>
                      <a:r>
                        <a:rPr lang="en-US" baseline="0" dirty="0"/>
                        <a:t> management skills </a:t>
                      </a:r>
                    </a:p>
                    <a:p>
                      <a:pPr marL="285750" indent="-285750">
                        <a:buFont typeface="Arial" pitchFamily="34" charset="0"/>
                        <a:buChar char="•"/>
                      </a:pPr>
                      <a:r>
                        <a:rPr lang="en-US" baseline="0" dirty="0"/>
                        <a:t>Analytical skills </a:t>
                      </a:r>
                      <a:endParaRPr lang="en-US" dirty="0"/>
                    </a:p>
                    <a:p>
                      <a:pPr marL="285750" indent="-285750">
                        <a:buFont typeface="Arial" pitchFamily="34" charset="0"/>
                        <a:buChar char="•"/>
                      </a:pPr>
                      <a:r>
                        <a:rPr lang="en-US" dirty="0"/>
                        <a:t>Problem solving skills </a:t>
                      </a:r>
                    </a:p>
                  </a:txBody>
                  <a:tcPr/>
                </a:tc>
                <a:tc>
                  <a:txBody>
                    <a:bodyPr/>
                    <a:lstStyle/>
                    <a:p>
                      <a:pPr marL="285750" indent="-285750">
                        <a:buFont typeface="Arial" pitchFamily="34" charset="0"/>
                        <a:buChar char="•"/>
                      </a:pPr>
                      <a:r>
                        <a:rPr lang="en-US" baseline="0" dirty="0"/>
                        <a:t>Team working </a:t>
                      </a:r>
                    </a:p>
                    <a:p>
                      <a:pPr marL="285750" indent="-285750">
                        <a:buFont typeface="Arial" pitchFamily="34" charset="0"/>
                        <a:buChar char="•"/>
                      </a:pPr>
                      <a:r>
                        <a:rPr lang="en-US" baseline="0" dirty="0"/>
                        <a:t>Management skills </a:t>
                      </a:r>
                    </a:p>
                    <a:p>
                      <a:pPr marL="285750" indent="-285750">
                        <a:buFont typeface="Arial" pitchFamily="34" charset="0"/>
                        <a:buChar char="•"/>
                      </a:pPr>
                      <a:r>
                        <a:rPr lang="en-US" baseline="0" dirty="0"/>
                        <a:t>Decision making skills </a:t>
                      </a:r>
                    </a:p>
                    <a:p>
                      <a:endParaRPr lang="en-US" baseline="0" dirty="0"/>
                    </a:p>
                    <a:p>
                      <a:endParaRPr lang="en-US" baseline="0" dirty="0"/>
                    </a:p>
                    <a:p>
                      <a:endParaRPr lang="en-US" dirty="0"/>
                    </a:p>
                  </a:txBody>
                  <a:tcPr/>
                </a:tc>
                <a:tc>
                  <a:txBody>
                    <a:bodyPr/>
                    <a:lstStyle/>
                    <a:p>
                      <a:pPr marL="285750" indent="-285750">
                        <a:buFont typeface="Arial" pitchFamily="34" charset="0"/>
                        <a:buChar char="•"/>
                      </a:pPr>
                      <a:r>
                        <a:rPr lang="en-US" dirty="0"/>
                        <a:t>Opportunities</a:t>
                      </a:r>
                      <a:r>
                        <a:rPr lang="en-US" baseline="0" dirty="0"/>
                        <a:t> of internship and part time jobs to overcome the team working, decision making and management skills as a weakness.</a:t>
                      </a:r>
                      <a:endParaRPr lang="en-US" dirty="0"/>
                    </a:p>
                  </a:txBody>
                  <a:tcPr/>
                </a:tc>
                <a:tc>
                  <a:txBody>
                    <a:bodyPr/>
                    <a:lstStyle/>
                    <a:p>
                      <a:pPr marL="285750" indent="-285750">
                        <a:buFont typeface="Arial" pitchFamily="34" charset="0"/>
                        <a:buChar char="•"/>
                      </a:pPr>
                      <a:r>
                        <a:rPr lang="en-US" dirty="0"/>
                        <a:t>The booming competition amongst the youth in the market</a:t>
                      </a:r>
                      <a:r>
                        <a:rPr lang="en-US" baseline="0" dirty="0"/>
                        <a:t>.</a:t>
                      </a:r>
                    </a:p>
                    <a:p>
                      <a:pPr marL="285750" indent="-285750">
                        <a:buFont typeface="Arial" pitchFamily="34" charset="0"/>
                        <a:buChar char="•"/>
                      </a:pPr>
                      <a:r>
                        <a:rPr lang="en-US" baseline="0" dirty="0"/>
                        <a:t>The constant technological </a:t>
                      </a:r>
                      <a:r>
                        <a:rPr lang="en-US" baseline="0" dirty="0" err="1"/>
                        <a:t>upgradations</a:t>
                      </a:r>
                      <a:r>
                        <a:rPr lang="en-US" baseline="0" dirty="0"/>
                        <a:t>.</a:t>
                      </a:r>
                      <a:endParaRPr lang="en-US" dirty="0"/>
                    </a:p>
                    <a:p>
                      <a:endParaRPr lang="en-US" dirty="0"/>
                    </a:p>
                  </a:txBody>
                  <a:tcPr/>
                </a:tc>
                <a:extLst>
                  <a:ext uri="{0D108BD9-81ED-4DB2-BD59-A6C34878D82A}">
                    <a16:rowId xmlns:a16="http://schemas.microsoft.com/office/drawing/2014/main" val="10001"/>
                  </a:ext>
                </a:extLst>
              </a:tr>
            </a:tbl>
          </a:graphicData>
        </a:graphic>
      </p:graphicFrame>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0" y="1752600"/>
            <a:ext cx="4309271" cy="1524000"/>
          </a:xfrm>
          <a:prstGeom prst="rect">
            <a:avLst/>
          </a:prstGeom>
        </p:spPr>
      </p:pic>
    </p:spTree>
    <p:extLst>
      <p:ext uri="{BB962C8B-B14F-4D97-AF65-F5344CB8AC3E}">
        <p14:creationId xmlns:p14="http://schemas.microsoft.com/office/powerpoint/2010/main" val="370995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AREA OF IMPROVEMENT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828800"/>
            <a:ext cx="7772400" cy="3886200"/>
          </a:xfrm>
          <a:prstGeom prst="rect">
            <a:avLst/>
          </a:prstGeom>
        </p:spPr>
      </p:pic>
    </p:spTree>
    <p:extLst>
      <p:ext uri="{BB962C8B-B14F-4D97-AF65-F5344CB8AC3E}">
        <p14:creationId xmlns:p14="http://schemas.microsoft.com/office/powerpoint/2010/main" val="1473470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68362"/>
          </a:xfrm>
        </p:spPr>
        <p:txBody>
          <a:bodyPr>
            <a:normAutofit/>
          </a:bodyPr>
          <a:lstStyle/>
          <a:p>
            <a:r>
              <a:rPr lang="en-US" dirty="0">
                <a:solidFill>
                  <a:schemeClr val="accent1"/>
                </a:solidFill>
              </a:rPr>
              <a:t>PERSONAL DEVELOPMENT PLAN</a:t>
            </a:r>
          </a:p>
        </p:txBody>
      </p:sp>
      <p:graphicFrame>
        <p:nvGraphicFramePr>
          <p:cNvPr id="4" name="Table 3"/>
          <p:cNvGraphicFramePr>
            <a:graphicFrameLocks noGrp="1"/>
          </p:cNvGraphicFramePr>
          <p:nvPr>
            <p:extLst>
              <p:ext uri="{D42A27DB-BD31-4B8C-83A1-F6EECF244321}">
                <p14:modId xmlns:p14="http://schemas.microsoft.com/office/powerpoint/2010/main" val="2844700770"/>
              </p:ext>
            </p:extLst>
          </p:nvPr>
        </p:nvGraphicFramePr>
        <p:xfrm>
          <a:off x="838200" y="1143000"/>
          <a:ext cx="7772400" cy="5181600"/>
        </p:xfrm>
        <a:graphic>
          <a:graphicData uri="http://schemas.openxmlformats.org/drawingml/2006/table">
            <a:tbl>
              <a:tblPr firstRow="1" bandRow="1">
                <a:tableStyleId>{5C22544A-7EE6-4342-B048-85BDC9FD1C3A}</a:tableStyleId>
              </a:tblPr>
              <a:tblGrid>
                <a:gridCol w="1053885">
                  <a:extLst>
                    <a:ext uri="{9D8B030D-6E8A-4147-A177-3AD203B41FA5}">
                      <a16:colId xmlns:a16="http://schemas.microsoft.com/office/drawing/2014/main" val="20000"/>
                    </a:ext>
                  </a:extLst>
                </a:gridCol>
                <a:gridCol w="1514960">
                  <a:extLst>
                    <a:ext uri="{9D8B030D-6E8A-4147-A177-3AD203B41FA5}">
                      <a16:colId xmlns:a16="http://schemas.microsoft.com/office/drawing/2014/main" val="20001"/>
                    </a:ext>
                  </a:extLst>
                </a:gridCol>
                <a:gridCol w="1514960">
                  <a:extLst>
                    <a:ext uri="{9D8B030D-6E8A-4147-A177-3AD203B41FA5}">
                      <a16:colId xmlns:a16="http://schemas.microsoft.com/office/drawing/2014/main" val="20002"/>
                    </a:ext>
                  </a:extLst>
                </a:gridCol>
                <a:gridCol w="1598538">
                  <a:extLst>
                    <a:ext uri="{9D8B030D-6E8A-4147-A177-3AD203B41FA5}">
                      <a16:colId xmlns:a16="http://schemas.microsoft.com/office/drawing/2014/main" val="20003"/>
                    </a:ext>
                  </a:extLst>
                </a:gridCol>
                <a:gridCol w="1436914">
                  <a:extLst>
                    <a:ext uri="{9D8B030D-6E8A-4147-A177-3AD203B41FA5}">
                      <a16:colId xmlns:a16="http://schemas.microsoft.com/office/drawing/2014/main" val="20004"/>
                    </a:ext>
                  </a:extLst>
                </a:gridCol>
                <a:gridCol w="653143">
                  <a:extLst>
                    <a:ext uri="{9D8B030D-6E8A-4147-A177-3AD203B41FA5}">
                      <a16:colId xmlns:a16="http://schemas.microsoft.com/office/drawing/2014/main" val="20005"/>
                    </a:ext>
                  </a:extLst>
                </a:gridCol>
              </a:tblGrid>
              <a:tr h="699516">
                <a:tc>
                  <a:txBody>
                    <a:bodyPr/>
                    <a:lstStyle/>
                    <a:p>
                      <a:r>
                        <a:rPr lang="en-US" sz="1400" dirty="0"/>
                        <a:t>Skills</a:t>
                      </a:r>
                    </a:p>
                  </a:txBody>
                  <a:tcPr/>
                </a:tc>
                <a:tc>
                  <a:txBody>
                    <a:bodyPr/>
                    <a:lstStyle/>
                    <a:p>
                      <a:r>
                        <a:rPr lang="en-US" sz="1400" dirty="0"/>
                        <a:t>Current ability</a:t>
                      </a:r>
                    </a:p>
                  </a:txBody>
                  <a:tcPr/>
                </a:tc>
                <a:tc>
                  <a:txBody>
                    <a:bodyPr/>
                    <a:lstStyle/>
                    <a:p>
                      <a:r>
                        <a:rPr lang="en-US" sz="1400" dirty="0"/>
                        <a:t>Target ability</a:t>
                      </a:r>
                    </a:p>
                  </a:txBody>
                  <a:tcPr/>
                </a:tc>
                <a:tc>
                  <a:txBody>
                    <a:bodyPr/>
                    <a:lstStyle/>
                    <a:p>
                      <a:r>
                        <a:rPr lang="en-US" sz="1400" dirty="0"/>
                        <a:t>Development opportunity</a:t>
                      </a:r>
                    </a:p>
                  </a:txBody>
                  <a:tcPr/>
                </a:tc>
                <a:tc>
                  <a:txBody>
                    <a:bodyPr/>
                    <a:lstStyle/>
                    <a:p>
                      <a:r>
                        <a:rPr lang="en-US" sz="1400" dirty="0"/>
                        <a:t>Criteria</a:t>
                      </a:r>
                      <a:r>
                        <a:rPr lang="en-US" sz="1400" baseline="0" dirty="0"/>
                        <a:t> to Judge</a:t>
                      </a:r>
                      <a:endParaRPr lang="en-US" sz="1400" dirty="0"/>
                    </a:p>
                  </a:txBody>
                  <a:tcPr/>
                </a:tc>
                <a:tc>
                  <a:txBody>
                    <a:bodyPr/>
                    <a:lstStyle/>
                    <a:p>
                      <a:r>
                        <a:rPr lang="en-US" sz="1400" dirty="0"/>
                        <a:t>Time frame</a:t>
                      </a:r>
                    </a:p>
                  </a:txBody>
                  <a:tcPr/>
                </a:tc>
                <a:extLst>
                  <a:ext uri="{0D108BD9-81ED-4DB2-BD59-A6C34878D82A}">
                    <a16:rowId xmlns:a16="http://schemas.microsoft.com/office/drawing/2014/main" val="10000"/>
                  </a:ext>
                </a:extLst>
              </a:tr>
              <a:tr h="1943100">
                <a:tc>
                  <a:txBody>
                    <a:bodyPr/>
                    <a:lstStyle/>
                    <a:p>
                      <a:r>
                        <a:rPr lang="en-US" sz="1400" dirty="0"/>
                        <a:t>Team Working </a:t>
                      </a:r>
                    </a:p>
                  </a:txBody>
                  <a:tcPr/>
                </a:tc>
                <a:tc>
                  <a:txBody>
                    <a:bodyPr/>
                    <a:lstStyle/>
                    <a:p>
                      <a:pPr marL="285750" indent="-285750">
                        <a:buFont typeface="Arial" pitchFamily="34" charset="0"/>
                        <a:buChar char="•"/>
                      </a:pPr>
                      <a:r>
                        <a:rPr lang="en-US" sz="1400" dirty="0"/>
                        <a:t>Introvert</a:t>
                      </a:r>
                      <a:r>
                        <a:rPr lang="en-US" sz="1400" baseline="0" dirty="0"/>
                        <a:t> nature </a:t>
                      </a:r>
                    </a:p>
                    <a:p>
                      <a:pPr marL="285750" indent="-285750">
                        <a:buFont typeface="Arial" pitchFamily="34" charset="0"/>
                        <a:buChar char="•"/>
                      </a:pPr>
                      <a:r>
                        <a:rPr lang="en-US" sz="1400" baseline="0" dirty="0"/>
                        <a:t>Difficulty in connecting with new people.</a:t>
                      </a:r>
                      <a:endParaRPr lang="en-US" sz="1400" dirty="0"/>
                    </a:p>
                  </a:txBody>
                  <a:tcPr/>
                </a:tc>
                <a:tc>
                  <a:txBody>
                    <a:bodyPr/>
                    <a:lstStyle/>
                    <a:p>
                      <a:pPr marL="285750" indent="-285750">
                        <a:buFont typeface="Arial" pitchFamily="34" charset="0"/>
                        <a:buChar char="•"/>
                      </a:pPr>
                      <a:r>
                        <a:rPr lang="en-US" sz="1400" dirty="0"/>
                        <a:t>To</a:t>
                      </a:r>
                      <a:r>
                        <a:rPr lang="en-US" sz="1400" baseline="0" dirty="0"/>
                        <a:t> be able to work on multiple skills and abilities within the group of people.</a:t>
                      </a:r>
                      <a:endParaRPr lang="en-US" sz="1400" dirty="0"/>
                    </a:p>
                  </a:txBody>
                  <a:tcPr/>
                </a:tc>
                <a:tc>
                  <a:txBody>
                    <a:bodyPr/>
                    <a:lstStyle/>
                    <a:p>
                      <a:pPr marL="285750" indent="-285750">
                        <a:buFont typeface="Arial" pitchFamily="34" charset="0"/>
                        <a:buChar char="•"/>
                      </a:pPr>
                      <a:r>
                        <a:rPr lang="en-US" sz="1400" dirty="0"/>
                        <a:t>Working</a:t>
                      </a:r>
                      <a:r>
                        <a:rPr lang="en-US" sz="1400" baseline="0" dirty="0"/>
                        <a:t>  or doing part time job as an intern to learning team work and  management as well. </a:t>
                      </a:r>
                      <a:endParaRPr lang="en-US" sz="1400" dirty="0"/>
                    </a:p>
                  </a:txBody>
                  <a:tcPr/>
                </a:tc>
                <a:tc>
                  <a:txBody>
                    <a:bodyPr/>
                    <a:lstStyle/>
                    <a:p>
                      <a:pPr marL="285750" indent="-285750">
                        <a:buFont typeface="Arial" pitchFamily="34" charset="0"/>
                        <a:buChar char="•"/>
                      </a:pPr>
                      <a:r>
                        <a:rPr lang="en-US" sz="1400" baseline="0" dirty="0"/>
                        <a:t>Being the HR manager I must be able to handle the diverse workforce efficiently.. </a:t>
                      </a:r>
                    </a:p>
                    <a:p>
                      <a:pPr marL="0" indent="0">
                        <a:buFont typeface="Arial" pitchFamily="34" charset="0"/>
                        <a:buNone/>
                      </a:pPr>
                      <a:r>
                        <a:rPr lang="en-US" sz="1400" baseline="0" dirty="0"/>
                        <a:t> </a:t>
                      </a:r>
                      <a:endParaRPr lang="en-US" sz="1400" dirty="0"/>
                    </a:p>
                  </a:txBody>
                  <a:tcPr/>
                </a:tc>
                <a:tc>
                  <a:txBody>
                    <a:bodyPr/>
                    <a:lstStyle/>
                    <a:p>
                      <a:r>
                        <a:rPr lang="en-US" sz="1400" dirty="0"/>
                        <a:t>6-8 Months. </a:t>
                      </a:r>
                    </a:p>
                  </a:txBody>
                  <a:tcPr/>
                </a:tc>
                <a:extLst>
                  <a:ext uri="{0D108BD9-81ED-4DB2-BD59-A6C34878D82A}">
                    <a16:rowId xmlns:a16="http://schemas.microsoft.com/office/drawing/2014/main" val="10001"/>
                  </a:ext>
                </a:extLst>
              </a:tr>
              <a:tr h="2538984">
                <a:tc>
                  <a:txBody>
                    <a:bodyPr/>
                    <a:lstStyle/>
                    <a:p>
                      <a:r>
                        <a:rPr lang="en-US" sz="1400" dirty="0"/>
                        <a:t>Management Skills </a:t>
                      </a:r>
                    </a:p>
                  </a:txBody>
                  <a:tcPr/>
                </a:tc>
                <a:tc>
                  <a:txBody>
                    <a:bodyPr/>
                    <a:lstStyle/>
                    <a:p>
                      <a:pPr marL="285750" indent="-285750">
                        <a:buFont typeface="Arial" pitchFamily="34" charset="0"/>
                        <a:buChar char="•"/>
                      </a:pPr>
                      <a:r>
                        <a:rPr lang="en-US" sz="1400" dirty="0"/>
                        <a:t>The</a:t>
                      </a:r>
                      <a:r>
                        <a:rPr lang="en-US" sz="1400" baseline="0" dirty="0"/>
                        <a:t> management is good but slow.</a:t>
                      </a:r>
                    </a:p>
                    <a:p>
                      <a:pPr marL="285750" indent="-285750">
                        <a:buFont typeface="Arial" pitchFamily="34" charset="0"/>
                        <a:buChar char="•"/>
                      </a:pPr>
                      <a:r>
                        <a:rPr lang="en-US" sz="1400" baseline="0" dirty="0"/>
                        <a:t>Need to work on the speed of management.</a:t>
                      </a:r>
                      <a:endParaRPr lang="en-US" sz="1400" dirty="0"/>
                    </a:p>
                  </a:txBody>
                  <a:tcPr/>
                </a:tc>
                <a:tc>
                  <a:txBody>
                    <a:bodyPr/>
                    <a:lstStyle/>
                    <a:p>
                      <a:pPr marL="285750" indent="-285750">
                        <a:buFont typeface="Arial" pitchFamily="34" charset="0"/>
                        <a:buChar char="•"/>
                      </a:pPr>
                      <a:r>
                        <a:rPr lang="en-US" sz="1400" dirty="0"/>
                        <a:t>There</a:t>
                      </a:r>
                      <a:r>
                        <a:rPr lang="en-US" sz="1400" baseline="0" dirty="0"/>
                        <a:t> will be efficient as well ass effective working  at the workplace.</a:t>
                      </a:r>
                      <a:endParaRPr lang="en-US" sz="1400" dirty="0"/>
                    </a:p>
                  </a:txBody>
                  <a:tcPr/>
                </a:tc>
                <a:tc>
                  <a:txBody>
                    <a:bodyPr/>
                    <a:lstStyle/>
                    <a:p>
                      <a:pPr marL="285750" indent="-285750" algn="just">
                        <a:lnSpc>
                          <a:spcPct val="150000"/>
                        </a:lnSpc>
                        <a:buFont typeface="Arial" pitchFamily="34" charset="0"/>
                        <a:buChar char="•"/>
                      </a:pPr>
                      <a:r>
                        <a:rPr lang="en-US" sz="1400" dirty="0"/>
                        <a:t>Working</a:t>
                      </a:r>
                      <a:r>
                        <a:rPr lang="en-US" sz="1400" baseline="0" dirty="0"/>
                        <a:t>  or doing part time job as an intern to learning team work and  management as well. </a:t>
                      </a:r>
                      <a:endParaRPr lang="en-US" sz="1400" dirty="0"/>
                    </a:p>
                  </a:txBody>
                  <a:tcPr/>
                </a:tc>
                <a:tc>
                  <a:txBody>
                    <a:bodyPr/>
                    <a:lstStyle/>
                    <a:p>
                      <a:pPr marL="285750" indent="-285750">
                        <a:buFont typeface="Arial" pitchFamily="34" charset="0"/>
                        <a:buChar char="•"/>
                      </a:pPr>
                      <a:r>
                        <a:rPr lang="en-US" sz="1400" dirty="0"/>
                        <a:t>All the work  being the professional should be done on time, managing the team properly and meeting the expectations</a:t>
                      </a:r>
                      <a:r>
                        <a:rPr lang="en-US" sz="1400" baseline="0" dirty="0"/>
                        <a:t> of the employer.</a:t>
                      </a:r>
                      <a:endParaRPr lang="en-US" sz="1400" dirty="0"/>
                    </a:p>
                  </a:txBody>
                  <a:tcPr/>
                </a:tc>
                <a:tc>
                  <a:txBody>
                    <a:bodyPr/>
                    <a:lstStyle/>
                    <a:p>
                      <a:r>
                        <a:rPr lang="en-US" sz="1400" dirty="0"/>
                        <a:t>6-12 months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695044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TIME MANAGEMENT MEASURES</a:t>
            </a:r>
          </a:p>
        </p:txBody>
      </p:sp>
      <p:sp>
        <p:nvSpPr>
          <p:cNvPr id="3" name="Content Placeholder 2"/>
          <p:cNvSpPr>
            <a:spLocks noGrp="1"/>
          </p:cNvSpPr>
          <p:nvPr>
            <p:ph sz="quarter" idx="1"/>
          </p:nvPr>
        </p:nvSpPr>
        <p:spPr>
          <a:xfrm>
            <a:off x="381000" y="1752600"/>
            <a:ext cx="4572000" cy="4114800"/>
          </a:xfrm>
        </p:spPr>
        <p:txBody>
          <a:bodyPr>
            <a:normAutofit lnSpcReduction="10000"/>
          </a:bodyPr>
          <a:lstStyle/>
          <a:p>
            <a:pPr algn="just">
              <a:lnSpc>
                <a:spcPct val="150000"/>
              </a:lnSpc>
            </a:pPr>
            <a:r>
              <a:rPr lang="en-US" dirty="0"/>
              <a:t>There are countless time management tool that a person could adopt and make the growth in the future after the completion of the education. Some of the time management tools are mentioned here like.</a:t>
            </a:r>
          </a:p>
          <a:p>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0" y="2209800"/>
            <a:ext cx="3477491" cy="2819400"/>
          </a:xfrm>
          <a:prstGeom prst="rect">
            <a:avLst/>
          </a:prstGeom>
        </p:spPr>
      </p:pic>
    </p:spTree>
    <p:extLst>
      <p:ext uri="{BB962C8B-B14F-4D97-AF65-F5344CB8AC3E}">
        <p14:creationId xmlns:p14="http://schemas.microsoft.com/office/powerpoint/2010/main" val="175140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CONCLUSION</a:t>
            </a:r>
          </a:p>
        </p:txBody>
      </p:sp>
      <p:sp>
        <p:nvSpPr>
          <p:cNvPr id="3" name="Content Placeholder 2"/>
          <p:cNvSpPr>
            <a:spLocks noGrp="1"/>
          </p:cNvSpPr>
          <p:nvPr>
            <p:ph sz="quarter" idx="1"/>
          </p:nvPr>
        </p:nvSpPr>
        <p:spPr/>
        <p:txBody>
          <a:bodyPr/>
          <a:lstStyle/>
          <a:p>
            <a:pPr marL="0" indent="0" algn="just">
              <a:lnSpc>
                <a:spcPct val="150000"/>
              </a:lnSpc>
              <a:buNone/>
            </a:pPr>
            <a:r>
              <a:rPr lang="en-US" dirty="0"/>
              <a:t>The presentation delivered the sufficient information and details related to the personal growth and development as the chosen profession for growth is HR manager in the future in a multinational organisation. PDP plan is also prepared in the presentation above. </a:t>
            </a:r>
          </a:p>
        </p:txBody>
      </p:sp>
    </p:spTree>
    <p:extLst>
      <p:ext uri="{BB962C8B-B14F-4D97-AF65-F5344CB8AC3E}">
        <p14:creationId xmlns:p14="http://schemas.microsoft.com/office/powerpoint/2010/main" val="243308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REFERENCES</a:t>
            </a:r>
          </a:p>
        </p:txBody>
      </p:sp>
      <p:sp>
        <p:nvSpPr>
          <p:cNvPr id="3" name="Content Placeholder 2"/>
          <p:cNvSpPr>
            <a:spLocks noGrp="1"/>
          </p:cNvSpPr>
          <p:nvPr>
            <p:ph sz="quarter" idx="1"/>
          </p:nvPr>
        </p:nvSpPr>
        <p:spPr/>
        <p:txBody>
          <a:bodyPr>
            <a:normAutofit fontScale="92500" lnSpcReduction="10000"/>
          </a:bodyPr>
          <a:lstStyle/>
          <a:p>
            <a:pPr algn="just">
              <a:lnSpc>
                <a:spcPct val="150000"/>
              </a:lnSpc>
            </a:pPr>
            <a:r>
              <a:rPr lang="en-US" sz="1600" dirty="0"/>
              <a:t>Cotronei-Baird, V. S. (2020). Academic hindrances in the integration of employability skills development in teaching and assessment practice. </a:t>
            </a:r>
            <a:r>
              <a:rPr lang="en-US" sz="1600" i="1" dirty="0"/>
              <a:t>Higher Education</a:t>
            </a:r>
            <a:r>
              <a:rPr lang="en-US" sz="1600" dirty="0"/>
              <a:t>, </a:t>
            </a:r>
            <a:r>
              <a:rPr lang="en-US" sz="1600" i="1" dirty="0"/>
              <a:t>79</a:t>
            </a:r>
            <a:r>
              <a:rPr lang="en-US" sz="1600" dirty="0"/>
              <a:t>(2), 203-223.</a:t>
            </a:r>
          </a:p>
          <a:p>
            <a:pPr algn="just">
              <a:lnSpc>
                <a:spcPct val="150000"/>
              </a:lnSpc>
            </a:pPr>
            <a:r>
              <a:rPr lang="en-US" sz="1600" dirty="0"/>
              <a:t>Presti, A. L., Capone, V., </a:t>
            </a:r>
            <a:r>
              <a:rPr lang="en-US" sz="1600" dirty="0" err="1"/>
              <a:t>Aversano</a:t>
            </a:r>
            <a:r>
              <a:rPr lang="en-US" sz="1600" dirty="0"/>
              <a:t>, A., and </a:t>
            </a:r>
            <a:r>
              <a:rPr lang="en-US" sz="1600" dirty="0" err="1"/>
              <a:t>Akkermans</a:t>
            </a:r>
            <a:r>
              <a:rPr lang="en-US" sz="1600" dirty="0"/>
              <a:t>, J. (2021). Career competencies and career success: On the roles of employability activities and academic satisfaction during the school-to-work transition. </a:t>
            </a:r>
            <a:r>
              <a:rPr lang="en-US" sz="1600" i="1" dirty="0"/>
              <a:t>Journal of Career Development</a:t>
            </a:r>
            <a:r>
              <a:rPr lang="en-US" sz="1600" dirty="0"/>
              <a:t>, 0894845321992536.</a:t>
            </a:r>
          </a:p>
          <a:p>
            <a:pPr algn="just">
              <a:lnSpc>
                <a:spcPct val="150000"/>
              </a:lnSpc>
            </a:pPr>
            <a:r>
              <a:rPr lang="en-US" sz="1600" dirty="0"/>
              <a:t>Signore, F., Catalano, A., De Carlo, E., </a:t>
            </a:r>
            <a:r>
              <a:rPr lang="en-US" sz="1600" dirty="0" err="1"/>
              <a:t>Madaro</a:t>
            </a:r>
            <a:r>
              <a:rPr lang="en-US" sz="1600" dirty="0"/>
              <a:t>, A., and </a:t>
            </a:r>
            <a:r>
              <a:rPr lang="en-US" sz="1600" dirty="0" err="1"/>
              <a:t>Ingusci</a:t>
            </a:r>
            <a:r>
              <a:rPr lang="en-US" sz="1600" dirty="0"/>
              <a:t>, E. (2019). The role of employability in students during academic experience: a preliminary study through </a:t>
            </a:r>
            <a:r>
              <a:rPr lang="en-US" sz="1600" dirty="0" err="1"/>
              <a:t>PLS</a:t>
            </a:r>
            <a:r>
              <a:rPr lang="en-US" sz="1600" dirty="0"/>
              <a:t>-PM technique. </a:t>
            </a:r>
            <a:r>
              <a:rPr lang="en-US" sz="1600" i="1" dirty="0"/>
              <a:t>Electronic Journal of Applied Statistical Analysis</a:t>
            </a:r>
            <a:r>
              <a:rPr lang="en-US" sz="1600" dirty="0"/>
              <a:t>, </a:t>
            </a:r>
            <a:r>
              <a:rPr lang="en-US" sz="1600" i="1" dirty="0"/>
              <a:t>12</a:t>
            </a:r>
            <a:r>
              <a:rPr lang="en-US" sz="1600" dirty="0"/>
              <a:t>(4), 720-747.</a:t>
            </a:r>
          </a:p>
          <a:p>
            <a:pPr algn="just">
              <a:lnSpc>
                <a:spcPct val="150000"/>
              </a:lnSpc>
            </a:pPr>
            <a:r>
              <a:rPr lang="en-US" sz="1600" dirty="0"/>
              <a:t>Sotiriadou, P., Logan, D., Daly, A., and Guest, R. (2020). The role of authentic assessment to preserve academic integrity and promote skill development and employability. </a:t>
            </a:r>
            <a:r>
              <a:rPr lang="en-US" sz="1600" i="1" dirty="0"/>
              <a:t>Studies in Higher Education</a:t>
            </a:r>
            <a:r>
              <a:rPr lang="en-US" sz="1600" dirty="0"/>
              <a:t>, </a:t>
            </a:r>
            <a:r>
              <a:rPr lang="en-US" sz="1600" i="1" dirty="0"/>
              <a:t>45</a:t>
            </a:r>
            <a:r>
              <a:rPr lang="en-US" sz="1600" dirty="0"/>
              <a:t>(11), 2132-2148.</a:t>
            </a:r>
          </a:p>
          <a:p>
            <a:pPr algn="just">
              <a:lnSpc>
                <a:spcPct val="150000"/>
              </a:lnSpc>
            </a:pPr>
            <a:r>
              <a:rPr lang="en-US" sz="1600" dirty="0" err="1"/>
              <a:t>Tentama</a:t>
            </a:r>
            <a:r>
              <a:rPr lang="en-US" sz="1600" dirty="0"/>
              <a:t>, F., and </a:t>
            </a:r>
            <a:r>
              <a:rPr lang="en-US" sz="1600" dirty="0" err="1"/>
              <a:t>Abdillah</a:t>
            </a:r>
            <a:r>
              <a:rPr lang="en-US" sz="1600" dirty="0"/>
              <a:t>, M. H. (2019). Student Employability Examined from Academic Achievement and Self-Concept. </a:t>
            </a:r>
            <a:r>
              <a:rPr lang="en-US" sz="1600" i="1" dirty="0"/>
              <a:t>International Journal of Evaluation and Research in Education</a:t>
            </a:r>
            <a:r>
              <a:rPr lang="en-US" sz="1600" dirty="0"/>
              <a:t>, </a:t>
            </a:r>
            <a:r>
              <a:rPr lang="en-US" sz="1600" i="1" dirty="0"/>
              <a:t>8</a:t>
            </a:r>
            <a:r>
              <a:rPr lang="en-US" sz="1600" dirty="0"/>
              <a:t>(2), 243-248.</a:t>
            </a:r>
          </a:p>
        </p:txBody>
      </p:sp>
    </p:spTree>
    <p:extLst>
      <p:ext uri="{BB962C8B-B14F-4D97-AF65-F5344CB8AC3E}">
        <p14:creationId xmlns:p14="http://schemas.microsoft.com/office/powerpoint/2010/main" val="3850870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1350</Words>
  <Application>Microsoft Office PowerPoint</Application>
  <PresentationFormat>On-screen Show (4:3)</PresentationFormat>
  <Paragraphs>116</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Franklin Gothic Book</vt:lpstr>
      <vt:lpstr>Perpetua</vt:lpstr>
      <vt:lpstr>Wingdings 2</vt:lpstr>
      <vt:lpstr>Equity</vt:lpstr>
      <vt:lpstr>ACADEMIC AND EMPLOYABILITY SKILLS</vt:lpstr>
      <vt:lpstr>TABLE OF CONTENT</vt:lpstr>
      <vt:lpstr>INTRODUCTION</vt:lpstr>
      <vt:lpstr>ACADEMIC SKILLS ANALYSIS</vt:lpstr>
      <vt:lpstr>SWOT ANALYSIS EVALUATION</vt:lpstr>
      <vt:lpstr>EMPLOYABILITY SKILLS ANALYSIS</vt:lpstr>
      <vt:lpstr>SWOT ANALYSIS EVALUATION</vt:lpstr>
      <vt:lpstr>AREA OF IMPROVEMENT</vt:lpstr>
      <vt:lpstr>PERSONAL DEVELOPMENT PLAN</vt:lpstr>
      <vt:lpstr>TIME MANAGEMENT MEASURES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financial Market</dc:creator>
  <cp:lastModifiedBy>Manjula Sivasatkunanathan</cp:lastModifiedBy>
  <cp:revision>97</cp:revision>
  <dcterms:created xsi:type="dcterms:W3CDTF">2021-11-18T05:46:51Z</dcterms:created>
  <dcterms:modified xsi:type="dcterms:W3CDTF">2022-08-13T15:13:54Z</dcterms:modified>
</cp:coreProperties>
</file>