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1" d="100"/>
          <a:sy n="81" d="100"/>
        </p:scale>
        <p:origin x="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4E66-177F-4791-8C65-AF3721A24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CE1F0E-0EC1-4AD8-9FAF-047E870951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EBE496-651C-4A24-8512-9A1838DB6ADE}"/>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0D8EC588-20F1-45F9-9A0E-8EE16A119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55CB-5BE3-447B-A9CE-DA8ADA25329D}"/>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1409019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935A-F630-4F11-8754-822FFA1990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D9156C-466D-4F99-AD79-D6835A1D39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10A679-1F48-4E7B-B14B-F2EEB7530239}"/>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6165BB09-5082-4E94-9AE2-41F9950CA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BE4412-BA87-4862-A566-EE17BC874CB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127661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20B6-A0DD-42C6-8E4C-60C660BDCC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4DB095-29FC-4222-AEDE-988678D2BA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C411D8-1C2D-45CE-9034-FC5AC722C8E4}"/>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E75CB568-5206-47B7-AD25-777BD888F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77CF51-061C-4DB4-8EBA-777E56809A1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7050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F6548-8E1C-4F4E-BBC4-B933923D19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472D4E-8533-4734-A25C-4EB0992286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0A39CD-1606-4C39-A771-5CF991563D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9665F0-E631-48D4-ABD7-B4D7041D9E09}"/>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6" name="Footer Placeholder 5">
            <a:extLst>
              <a:ext uri="{FF2B5EF4-FFF2-40B4-BE49-F238E27FC236}">
                <a16:creationId xmlns:a16="http://schemas.microsoft.com/office/drawing/2014/main" id="{CF9FD911-D947-46DE-9997-67BC9C3CAB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D7A33D-17EA-4E29-8B6F-10CE6A34C027}"/>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3818898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E1BC-7BAA-42D4-9F83-FEB6D6C47A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6AB082-377C-49AC-90D0-B7314240F5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B3FCE8-FB4F-44F6-9D07-4A273D3365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23AE26-D8C7-49F4-8CF3-191FE82139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8AD5D8-1B03-49E8-A08D-30B2D1894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FD165-887E-4351-BA5C-9685DBCCC782}"/>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8" name="Footer Placeholder 7">
            <a:extLst>
              <a:ext uri="{FF2B5EF4-FFF2-40B4-BE49-F238E27FC236}">
                <a16:creationId xmlns:a16="http://schemas.microsoft.com/office/drawing/2014/main" id="{E8639E08-97A8-40B5-A056-CAF831862A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FECEB0-C5ED-4463-A5C4-38923050867C}"/>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985845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1712-B1DF-43E8-96F8-CD0E8D4483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534CFB-34EF-4A68-9E60-5B833533047C}"/>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4" name="Footer Placeholder 3">
            <a:extLst>
              <a:ext uri="{FF2B5EF4-FFF2-40B4-BE49-F238E27FC236}">
                <a16:creationId xmlns:a16="http://schemas.microsoft.com/office/drawing/2014/main" id="{7A792C48-5957-4FE3-B1CB-5206A03E6B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F798F-967A-4743-A2BE-DD7EBCAA139E}"/>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667592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4DBF1-7335-4E33-B0CA-729C03A22DF9}"/>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3" name="Footer Placeholder 2">
            <a:extLst>
              <a:ext uri="{FF2B5EF4-FFF2-40B4-BE49-F238E27FC236}">
                <a16:creationId xmlns:a16="http://schemas.microsoft.com/office/drawing/2014/main" id="{73507A66-00F0-44AE-BC17-D6DC17C250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FDD130-EFD4-477C-AB62-8847344F6DA6}"/>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3591994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7CB37-3FC9-4ABF-BEAD-4643D57EA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6D1892-08ED-4F26-91E6-6E349AEFCB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8ABA08-69FA-47A9-A507-9F939D563D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2626E-0212-4400-9923-20C4993FE770}"/>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6" name="Footer Placeholder 5">
            <a:extLst>
              <a:ext uri="{FF2B5EF4-FFF2-40B4-BE49-F238E27FC236}">
                <a16:creationId xmlns:a16="http://schemas.microsoft.com/office/drawing/2014/main" id="{E219D7C5-AB51-418F-83B4-4C0E21D17A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F3F28D-A14C-4EBD-9D67-16F381FF4772}"/>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4004276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8058-22DE-4D83-AB61-8C984E74C7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B14BD5-934B-4104-8317-D1B1E5CEF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915FD9-8BB9-4464-8120-C64A50EA76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EB365D-B37F-450F-BCC6-DAA8D173AA70}"/>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6" name="Footer Placeholder 5">
            <a:extLst>
              <a:ext uri="{FF2B5EF4-FFF2-40B4-BE49-F238E27FC236}">
                <a16:creationId xmlns:a16="http://schemas.microsoft.com/office/drawing/2014/main" id="{418B416D-509B-4F3B-8395-A84C6C6561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916833-1207-45AF-84DD-11A450498CB8}"/>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4135159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8105-FC3B-4A08-8338-046BA10F36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EF4545-4CFB-466F-8137-9169743EDD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B23286-D922-461E-A67F-22110FA584F4}"/>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6F97DA9B-C38E-40F4-9802-0D6AB865E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A0382-4D73-4ADA-B890-3639EB4DAF9E}"/>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184656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FF9D81-1587-4B0A-8CDA-445E6C1E9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540AC2-7375-4F9A-A85B-BD8EAE9C1A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3ADFA2-2C04-4F15-AB62-577A6CAB8E6F}"/>
              </a:ext>
            </a:extLst>
          </p:cNvPr>
          <p:cNvSpPr>
            <a:spLocks noGrp="1"/>
          </p:cNvSpPr>
          <p:nvPr>
            <p:ph type="dt" sz="half" idx="10"/>
          </p:nvPr>
        </p:nvSpPr>
        <p:spPr/>
        <p:txBody>
          <a:body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C4E222FE-E1D6-47E9-9AD0-74F3F2EC1E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E16F2-15F2-4D78-8A7B-5CD43F9198A6}"/>
              </a:ext>
            </a:extLst>
          </p:cNvPr>
          <p:cNvSpPr>
            <a:spLocks noGrp="1"/>
          </p:cNvSpPr>
          <p:nvPr>
            <p:ph type="sldNum" sz="quarter" idx="12"/>
          </p:nvPr>
        </p:nvSpPr>
        <p:spPr/>
        <p:txBody>
          <a:bodyPr/>
          <a:lstStyle/>
          <a:p>
            <a:fld id="{B371FA19-750E-4E5D-A156-EE4A5F1D7C92}" type="slidenum">
              <a:rPr lang="en-GB" smtClean="0"/>
              <a:t>‹#›</a:t>
            </a:fld>
            <a:endParaRPr lang="en-GB"/>
          </a:p>
        </p:txBody>
      </p:sp>
    </p:spTree>
    <p:extLst>
      <p:ext uri="{BB962C8B-B14F-4D97-AF65-F5344CB8AC3E}">
        <p14:creationId xmlns:p14="http://schemas.microsoft.com/office/powerpoint/2010/main" val="2103653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0BCC1-EF7F-4C91-B12B-90DDD306E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2A679-76A0-47DD-8FA5-29586AF16D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860AA4-DC9C-4169-9567-28E741A55C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25E0C3-7263-4F4E-BDF8-D3C582B527BA}" type="datetimeFigureOut">
              <a:rPr lang="en-GB" smtClean="0"/>
              <a:t>12/03/2022</a:t>
            </a:fld>
            <a:endParaRPr lang="en-GB"/>
          </a:p>
        </p:txBody>
      </p:sp>
      <p:sp>
        <p:nvSpPr>
          <p:cNvPr id="5" name="Footer Placeholder 4">
            <a:extLst>
              <a:ext uri="{FF2B5EF4-FFF2-40B4-BE49-F238E27FC236}">
                <a16:creationId xmlns:a16="http://schemas.microsoft.com/office/drawing/2014/main" id="{819ECD2B-0645-4DE9-88E3-58D17D1F45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23253C-9FCC-40EC-9311-CD88CD5C5F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71FA19-750E-4E5D-A156-EE4A5F1D7C92}" type="slidenum">
              <a:rPr lang="en-GB" smtClean="0"/>
              <a:t>‹#›</a:t>
            </a:fld>
            <a:endParaRPr lang="en-GB"/>
          </a:p>
        </p:txBody>
      </p:sp>
    </p:spTree>
    <p:extLst>
      <p:ext uri="{BB962C8B-B14F-4D97-AF65-F5344CB8AC3E}">
        <p14:creationId xmlns:p14="http://schemas.microsoft.com/office/powerpoint/2010/main" val="5803465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17EF5-0B1E-4433-9D0C-23D22D77F892}"/>
              </a:ext>
            </a:extLst>
          </p:cNvPr>
          <p:cNvSpPr>
            <a:spLocks noGrp="1"/>
          </p:cNvSpPr>
          <p:nvPr>
            <p:ph type="ctrTitle"/>
          </p:nvPr>
        </p:nvSpPr>
        <p:spPr>
          <a:xfrm>
            <a:off x="1524000" y="922283"/>
            <a:ext cx="9144000" cy="804041"/>
          </a:xfrm>
        </p:spPr>
        <p:txBody>
          <a:bodyPr>
            <a:normAutofit fontScale="90000"/>
          </a:bodyPr>
          <a:lstStyle/>
          <a:p>
            <a:r>
              <a:rPr lang="en-GB" dirty="0"/>
              <a:t>Tesco – CRM Presentation</a:t>
            </a:r>
            <a:br>
              <a:rPr lang="en-GB" dirty="0"/>
            </a:br>
            <a:r>
              <a:rPr lang="en-GB" sz="3100" dirty="0"/>
              <a:t>Beniamin Luca</a:t>
            </a:r>
          </a:p>
        </p:txBody>
      </p:sp>
      <p:sp>
        <p:nvSpPr>
          <p:cNvPr id="3" name="Subtitle 2">
            <a:extLst>
              <a:ext uri="{FF2B5EF4-FFF2-40B4-BE49-F238E27FC236}">
                <a16:creationId xmlns:a16="http://schemas.microsoft.com/office/drawing/2014/main" id="{2C5FCBB7-5151-48D3-82CF-DF1B91292A5E}"/>
              </a:ext>
            </a:extLst>
          </p:cNvPr>
          <p:cNvSpPr>
            <a:spLocks noGrp="1"/>
          </p:cNvSpPr>
          <p:nvPr>
            <p:ph type="subTitle" idx="1"/>
          </p:nvPr>
        </p:nvSpPr>
        <p:spPr>
          <a:xfrm>
            <a:off x="1524000" y="2017987"/>
            <a:ext cx="9144000" cy="4146330"/>
          </a:xfrm>
        </p:spPr>
        <p:txBody>
          <a:bodyPr>
            <a:normAutofit/>
          </a:bodyPr>
          <a:lstStyle/>
          <a:p>
            <a:r>
              <a:rPr lang="en-GB" dirty="0"/>
              <a:t>Tesco is one of the biggest supermarket chain in the United Kingdom.</a:t>
            </a:r>
          </a:p>
          <a:p>
            <a:r>
              <a:rPr lang="en-GB" dirty="0"/>
              <a:t>They have a strong relationship with their customers, and one of the most important factors which contributed to this relationship it was the quality provided over the time.  </a:t>
            </a:r>
          </a:p>
          <a:p>
            <a:r>
              <a:rPr lang="en-GB" dirty="0"/>
              <a:t>Tesco always aimed to provide products that meet the requirements of customers, they tried to provide the highest quality for all their products. </a:t>
            </a:r>
          </a:p>
          <a:p>
            <a:r>
              <a:rPr lang="en-GB" dirty="0"/>
              <a:t>“Quality management is always based on customer’s needs and expectations.” – European </a:t>
            </a:r>
            <a:r>
              <a:rPr lang="en-GB" dirty="0" err="1"/>
              <a:t>r.s.</a:t>
            </a:r>
            <a:r>
              <a:rPr lang="en-GB" dirty="0"/>
              <a:t> XVI. </a:t>
            </a:r>
          </a:p>
          <a:p>
            <a:endParaRPr lang="en-GB" dirty="0"/>
          </a:p>
          <a:p>
            <a:endParaRPr lang="en-GB" dirty="0"/>
          </a:p>
        </p:txBody>
      </p:sp>
    </p:spTree>
    <p:extLst>
      <p:ext uri="{BB962C8B-B14F-4D97-AF65-F5344CB8AC3E}">
        <p14:creationId xmlns:p14="http://schemas.microsoft.com/office/powerpoint/2010/main" val="2161731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6515-5340-447B-8E8B-BD2F18A82117}"/>
              </a:ext>
            </a:extLst>
          </p:cNvPr>
          <p:cNvSpPr>
            <a:spLocks noGrp="1"/>
          </p:cNvSpPr>
          <p:nvPr>
            <p:ph type="title"/>
          </p:nvPr>
        </p:nvSpPr>
        <p:spPr/>
        <p:txBody>
          <a:bodyPr/>
          <a:lstStyle/>
          <a:p>
            <a:r>
              <a:rPr lang="en-GB" dirty="0"/>
              <a:t>How Tesco is offering quality towards customer relationship</a:t>
            </a:r>
          </a:p>
        </p:txBody>
      </p:sp>
      <p:sp>
        <p:nvSpPr>
          <p:cNvPr id="3" name="Content Placeholder 2">
            <a:extLst>
              <a:ext uri="{FF2B5EF4-FFF2-40B4-BE49-F238E27FC236}">
                <a16:creationId xmlns:a16="http://schemas.microsoft.com/office/drawing/2014/main" id="{C9EB600E-83BB-42E1-BC85-3CAA46D6C12C}"/>
              </a:ext>
            </a:extLst>
          </p:cNvPr>
          <p:cNvSpPr>
            <a:spLocks noGrp="1"/>
          </p:cNvSpPr>
          <p:nvPr>
            <p:ph idx="1"/>
          </p:nvPr>
        </p:nvSpPr>
        <p:spPr/>
        <p:txBody>
          <a:bodyPr/>
          <a:lstStyle/>
          <a:p>
            <a:r>
              <a:rPr lang="en-GB" dirty="0"/>
              <a:t>Tesco offered to their customers a lot of high quality products, starting from services and finishing with the food, cloths and other staff sold in the supermarkets. The services offered are high quality and extremely well organized. For example, even it is a busy day, as Saturdays, they have an organized staff, trained to keep the customers satisfied, opening more checkouts or self services machines, this way keeping the volume of the customers in the waiting line, really low. Nowadays, the time is the most important factor, and customers are going to make their shopping in a supermarket where they feel they can also save time not just money. This way Tesco gain a lot of loyal customers, over the past years. </a:t>
            </a:r>
          </a:p>
          <a:p>
            <a:endParaRPr lang="en-GB" dirty="0"/>
          </a:p>
        </p:txBody>
      </p:sp>
    </p:spTree>
    <p:extLst>
      <p:ext uri="{BB962C8B-B14F-4D97-AF65-F5344CB8AC3E}">
        <p14:creationId xmlns:p14="http://schemas.microsoft.com/office/powerpoint/2010/main" val="225510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ECFE0A-4029-4B75-8B91-D2A412DAD8AE}"/>
              </a:ext>
            </a:extLst>
          </p:cNvPr>
          <p:cNvSpPr>
            <a:spLocks noGrp="1"/>
          </p:cNvSpPr>
          <p:nvPr>
            <p:ph type="title"/>
          </p:nvPr>
        </p:nvSpPr>
        <p:spPr/>
        <p:txBody>
          <a:bodyPr/>
          <a:lstStyle/>
          <a:p>
            <a:r>
              <a:rPr lang="en-GB" dirty="0"/>
              <a:t>Benefits of Tesco using the QMS models</a:t>
            </a:r>
          </a:p>
        </p:txBody>
      </p:sp>
      <p:sp>
        <p:nvSpPr>
          <p:cNvPr id="5" name="Content Placeholder 4">
            <a:extLst>
              <a:ext uri="{FF2B5EF4-FFF2-40B4-BE49-F238E27FC236}">
                <a16:creationId xmlns:a16="http://schemas.microsoft.com/office/drawing/2014/main" id="{ACCFE669-CAB3-4B9E-B132-22944195F447}"/>
              </a:ext>
            </a:extLst>
          </p:cNvPr>
          <p:cNvSpPr>
            <a:spLocks noGrp="1"/>
          </p:cNvSpPr>
          <p:nvPr>
            <p:ph idx="1"/>
          </p:nvPr>
        </p:nvSpPr>
        <p:spPr/>
        <p:txBody>
          <a:bodyPr/>
          <a:lstStyle/>
          <a:p>
            <a:pPr marL="0" indent="0">
              <a:buNone/>
            </a:pPr>
            <a:r>
              <a:rPr lang="en-GB" dirty="0"/>
              <a:t>Tesco used QMS models in order to have good results, and some of the benefits obtained are next:</a:t>
            </a:r>
          </a:p>
          <a:p>
            <a:r>
              <a:rPr lang="en-GB" dirty="0"/>
              <a:t>The credibility of the company has increased.</a:t>
            </a:r>
          </a:p>
          <a:p>
            <a:r>
              <a:rPr lang="en-GB" dirty="0"/>
              <a:t>They obtained the loyalty of a high number of customers, which means more profitability on the long term.</a:t>
            </a:r>
          </a:p>
          <a:p>
            <a:r>
              <a:rPr lang="en-GB" dirty="0"/>
              <a:t>They extended extremely fast in the last years, and their profitability increased in the last years more than any other giant supermarket.</a:t>
            </a:r>
          </a:p>
          <a:p>
            <a:pPr marL="0" indent="0">
              <a:buNone/>
            </a:pPr>
            <a:endParaRPr lang="en-GB" dirty="0"/>
          </a:p>
        </p:txBody>
      </p:sp>
    </p:spTree>
    <p:extLst>
      <p:ext uri="{BB962C8B-B14F-4D97-AF65-F5344CB8AC3E}">
        <p14:creationId xmlns:p14="http://schemas.microsoft.com/office/powerpoint/2010/main" val="1892098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C7A5A-B9AD-4606-A0B7-872A9671CEA8}"/>
              </a:ext>
            </a:extLst>
          </p:cNvPr>
          <p:cNvSpPr>
            <a:spLocks noGrp="1"/>
          </p:cNvSpPr>
          <p:nvPr>
            <p:ph type="title"/>
          </p:nvPr>
        </p:nvSpPr>
        <p:spPr>
          <a:xfrm>
            <a:off x="838200" y="365126"/>
            <a:ext cx="10515600" cy="833054"/>
          </a:xfrm>
        </p:spPr>
        <p:txBody>
          <a:bodyPr/>
          <a:lstStyle/>
          <a:p>
            <a:r>
              <a:rPr lang="en-GB" dirty="0"/>
              <a:t>TQM model</a:t>
            </a:r>
          </a:p>
        </p:txBody>
      </p:sp>
      <p:sp>
        <p:nvSpPr>
          <p:cNvPr id="3" name="Content Placeholder 2">
            <a:extLst>
              <a:ext uri="{FF2B5EF4-FFF2-40B4-BE49-F238E27FC236}">
                <a16:creationId xmlns:a16="http://schemas.microsoft.com/office/drawing/2014/main" id="{BE27D349-0521-4417-867B-A6AD21C93497}"/>
              </a:ext>
            </a:extLst>
          </p:cNvPr>
          <p:cNvSpPr>
            <a:spLocks noGrp="1"/>
          </p:cNvSpPr>
          <p:nvPr>
            <p:ph idx="1"/>
          </p:nvPr>
        </p:nvSpPr>
        <p:spPr>
          <a:xfrm>
            <a:off x="838200" y="1355834"/>
            <a:ext cx="10515600" cy="4821129"/>
          </a:xfrm>
        </p:spPr>
        <p:txBody>
          <a:bodyPr>
            <a:normAutofit/>
          </a:bodyPr>
          <a:lstStyle/>
          <a:p>
            <a:pPr marL="0" indent="0">
              <a:buNone/>
            </a:pPr>
            <a:r>
              <a:rPr lang="en-GB" dirty="0"/>
              <a:t>One of the most important model used by the Tesco is the TQM, the Japanese model. </a:t>
            </a:r>
          </a:p>
          <a:p>
            <a:pPr marL="0" indent="0">
              <a:buNone/>
            </a:pPr>
            <a:r>
              <a:rPr lang="en-GB" dirty="0"/>
              <a:t>This process model is based on: </a:t>
            </a:r>
          </a:p>
          <a:p>
            <a:pPr marL="0" indent="0">
              <a:buNone/>
            </a:pPr>
            <a:r>
              <a:rPr lang="en-GB" dirty="0"/>
              <a:t>Description – improvement – measurement – repeatability.</a:t>
            </a:r>
          </a:p>
          <a:p>
            <a:pPr marL="0" indent="0">
              <a:buNone/>
            </a:pPr>
            <a:r>
              <a:rPr lang="en-GB" dirty="0"/>
              <a:t>The rules of the model are: </a:t>
            </a:r>
          </a:p>
          <a:p>
            <a:pPr marL="0" indent="0">
              <a:buNone/>
            </a:pPr>
            <a:r>
              <a:rPr lang="en-GB" dirty="0"/>
              <a:t>Product innovations are based on marketing research.</a:t>
            </a:r>
          </a:p>
          <a:p>
            <a:pPr marL="0" indent="0">
              <a:buNone/>
            </a:pPr>
            <a:r>
              <a:rPr lang="en-GB" dirty="0"/>
              <a:t>It is assumed that everything will work as we suppose.</a:t>
            </a:r>
          </a:p>
          <a:p>
            <a:pPr marL="0" indent="0">
              <a:buNone/>
            </a:pPr>
            <a:r>
              <a:rPr lang="en-GB" dirty="0"/>
              <a:t>Product innovations are based on marketing research. </a:t>
            </a:r>
          </a:p>
          <a:p>
            <a:pPr marL="0" indent="0">
              <a:buNone/>
            </a:pPr>
            <a:r>
              <a:rPr lang="en-GB" dirty="0"/>
              <a:t>Products must fulfil not only functionality but also aesthetic quality, including ergonomics.  - European </a:t>
            </a:r>
            <a:r>
              <a:rPr lang="en-GB" dirty="0" err="1"/>
              <a:t>r.s</a:t>
            </a:r>
            <a:r>
              <a:rPr lang="en-GB" dirty="0"/>
              <a:t> XVI (4), 2013.</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47681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FBF7-1D38-4E5C-8045-BEAECDFBA739}"/>
              </a:ext>
            </a:extLst>
          </p:cNvPr>
          <p:cNvSpPr>
            <a:spLocks noGrp="1"/>
          </p:cNvSpPr>
          <p:nvPr>
            <p:ph type="title"/>
          </p:nvPr>
        </p:nvSpPr>
        <p:spPr/>
        <p:txBody>
          <a:bodyPr/>
          <a:lstStyle/>
          <a:p>
            <a:r>
              <a:rPr lang="en-GB" dirty="0"/>
              <a:t>Quality management of Tesco</a:t>
            </a:r>
          </a:p>
        </p:txBody>
      </p:sp>
      <p:sp>
        <p:nvSpPr>
          <p:cNvPr id="3" name="Content Placeholder 2">
            <a:extLst>
              <a:ext uri="{FF2B5EF4-FFF2-40B4-BE49-F238E27FC236}">
                <a16:creationId xmlns:a16="http://schemas.microsoft.com/office/drawing/2014/main" id="{4BB4DFA9-B20D-42ED-B06D-96731056CC00}"/>
              </a:ext>
            </a:extLst>
          </p:cNvPr>
          <p:cNvSpPr>
            <a:spLocks noGrp="1"/>
          </p:cNvSpPr>
          <p:nvPr>
            <p:ph idx="1"/>
          </p:nvPr>
        </p:nvSpPr>
        <p:spPr/>
        <p:txBody>
          <a:bodyPr>
            <a:normAutofit fontScale="85000" lnSpcReduction="20000"/>
          </a:bodyPr>
          <a:lstStyle/>
          <a:p>
            <a:pPr marL="0" indent="0">
              <a:buNone/>
            </a:pPr>
            <a:r>
              <a:rPr lang="en-GB" dirty="0"/>
              <a:t>Tesco is using the four stages of Quality management: </a:t>
            </a:r>
          </a:p>
          <a:p>
            <a:pPr marL="0" indent="0">
              <a:buNone/>
            </a:pPr>
            <a:endParaRPr lang="en-GB" dirty="0"/>
          </a:p>
          <a:p>
            <a:pPr marL="514350" indent="-514350">
              <a:buAutoNum type="arabicPeriod"/>
            </a:pPr>
            <a:r>
              <a:rPr lang="en-GB" dirty="0"/>
              <a:t>Quality monitoring: Tesco is monitoring and testing all finished products, also working with the suppliers or customers to ensure organisation and customer needs are met. </a:t>
            </a:r>
          </a:p>
          <a:p>
            <a:pPr marL="514350" indent="-514350">
              <a:buAutoNum type="arabicPeriod"/>
            </a:pPr>
            <a:r>
              <a:rPr lang="en-GB" dirty="0"/>
              <a:t>Quality control: Tesco is testing all the processes in their organisation to identify weak points and also identify corrective measures-this needs to happen before the produce reaches the customer- losing quality means losing more customers. </a:t>
            </a:r>
          </a:p>
          <a:p>
            <a:pPr marL="514350" indent="-514350">
              <a:buAutoNum type="arabicPeriod"/>
            </a:pPr>
            <a:r>
              <a:rPr lang="en-GB" dirty="0"/>
              <a:t>The third step Tesco is using is Quality Assurance and a tool used for that is the QMS, which is a system or a written plan used to ensure that the quality happens and standards are met.</a:t>
            </a:r>
          </a:p>
          <a:p>
            <a:pPr marL="514350" indent="-514350">
              <a:buAutoNum type="arabicPeriod"/>
            </a:pPr>
            <a:r>
              <a:rPr lang="en-GB" dirty="0"/>
              <a:t>The fourth is TQM models.</a:t>
            </a:r>
          </a:p>
        </p:txBody>
      </p:sp>
    </p:spTree>
    <p:extLst>
      <p:ext uri="{BB962C8B-B14F-4D97-AF65-F5344CB8AC3E}">
        <p14:creationId xmlns:p14="http://schemas.microsoft.com/office/powerpoint/2010/main" val="316845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9A587-2A0C-413E-A8AC-21661D0ED791}"/>
              </a:ext>
            </a:extLst>
          </p:cNvPr>
          <p:cNvSpPr>
            <a:spLocks noGrp="1"/>
          </p:cNvSpPr>
          <p:nvPr>
            <p:ph type="title"/>
          </p:nvPr>
        </p:nvSpPr>
        <p:spPr>
          <a:xfrm>
            <a:off x="838200" y="181304"/>
            <a:ext cx="10515600" cy="1016876"/>
          </a:xfrm>
        </p:spPr>
        <p:txBody>
          <a:bodyPr/>
          <a:lstStyle/>
          <a:p>
            <a:r>
              <a:rPr lang="en-GB" dirty="0"/>
              <a:t>SWOT analysis of Tesco</a:t>
            </a:r>
          </a:p>
        </p:txBody>
      </p:sp>
      <p:sp>
        <p:nvSpPr>
          <p:cNvPr id="3" name="Content Placeholder 2">
            <a:extLst>
              <a:ext uri="{FF2B5EF4-FFF2-40B4-BE49-F238E27FC236}">
                <a16:creationId xmlns:a16="http://schemas.microsoft.com/office/drawing/2014/main" id="{83605A35-D70D-4D96-A541-D18537372258}"/>
              </a:ext>
            </a:extLst>
          </p:cNvPr>
          <p:cNvSpPr>
            <a:spLocks noGrp="1"/>
          </p:cNvSpPr>
          <p:nvPr>
            <p:ph idx="1"/>
          </p:nvPr>
        </p:nvSpPr>
        <p:spPr>
          <a:xfrm>
            <a:off x="838200" y="1411014"/>
            <a:ext cx="10515600" cy="5163207"/>
          </a:xfrm>
        </p:spPr>
        <p:txBody>
          <a:bodyPr>
            <a:normAutofit fontScale="92500" lnSpcReduction="20000"/>
          </a:bodyPr>
          <a:lstStyle/>
          <a:p>
            <a:r>
              <a:rPr lang="en-GB" dirty="0"/>
              <a:t>How Tesco applied SWOT analysis towards their CRM practices and policies. </a:t>
            </a:r>
          </a:p>
          <a:p>
            <a:pPr marL="0" indent="0">
              <a:buNone/>
            </a:pPr>
            <a:r>
              <a:rPr lang="en-GB" dirty="0"/>
              <a:t>Strengths: The Brand expanded fast and that gained a lot of customer. </a:t>
            </a:r>
          </a:p>
          <a:p>
            <a:pPr marL="0" indent="0">
              <a:buNone/>
            </a:pPr>
            <a:r>
              <a:rPr lang="en-GB" dirty="0"/>
              <a:t>The policies towards the customer loyalty made the difference for developing this organisation.</a:t>
            </a:r>
          </a:p>
          <a:p>
            <a:pPr marL="0" indent="0">
              <a:buNone/>
            </a:pPr>
            <a:r>
              <a:rPr lang="en-GB" dirty="0"/>
              <a:t>Weaknesses: The prices for the products are not the smallest in the marketplace.</a:t>
            </a:r>
          </a:p>
          <a:p>
            <a:pPr marL="0" indent="0">
              <a:buNone/>
            </a:pPr>
            <a:r>
              <a:rPr lang="en-GB" dirty="0"/>
              <a:t>Opportunities: The financial development in the last years, give the opportunity of Tesco to gain more trust from the customers and this way they can develop faster, creating more supermarkets in UK.</a:t>
            </a:r>
          </a:p>
          <a:p>
            <a:pPr marL="0" indent="0">
              <a:buNone/>
            </a:pPr>
            <a:r>
              <a:rPr lang="en-GB" dirty="0"/>
              <a:t>Threats: The competitors in the areas, which have better prices for the same products offered by Tesco. </a:t>
            </a:r>
          </a:p>
          <a:p>
            <a:pPr marL="0" indent="0">
              <a:buNone/>
            </a:pPr>
            <a:r>
              <a:rPr lang="en-GB" dirty="0"/>
              <a:t>The area where Tesco needs to improve is the prices area. They are not the best in the marketplace when talking about the prices, however they are offering the best services fact that kept all the loyal customers over the time.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01275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2789</TotalTime>
  <Words>698</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Tesco – CRM Presentation Beniamin Luca</vt:lpstr>
      <vt:lpstr>How Tesco is offering quality towards customer relationship</vt:lpstr>
      <vt:lpstr>Benefits of Tesco using the QMS models</vt:lpstr>
      <vt:lpstr>TQM model</vt:lpstr>
      <vt:lpstr>Quality management of Tesco</vt:lpstr>
      <vt:lpstr>SWOT analysis of Tesco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 CRM Presentation</dc:title>
  <dc:creator>Beniamin Luca (1914668)</dc:creator>
  <cp:lastModifiedBy>Beniamin Luca (1914668)</cp:lastModifiedBy>
  <cp:revision>4</cp:revision>
  <dcterms:created xsi:type="dcterms:W3CDTF">2022-03-12T13:30:25Z</dcterms:created>
  <dcterms:modified xsi:type="dcterms:W3CDTF">2022-03-14T11:59:55Z</dcterms:modified>
</cp:coreProperties>
</file>