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7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97" d="100"/>
          <a:sy n="97" d="100"/>
        </p:scale>
        <p:origin x="1038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9EBEB3-12B0-4AD5-BBBD-1553406D4D7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FF0C48D-1A62-42C7-8EB0-22B9AB001066}">
      <dgm:prSet/>
      <dgm:spPr/>
      <dgm:t>
        <a:bodyPr/>
        <a:lstStyle/>
        <a:p>
          <a:r>
            <a:rPr lang="en-US"/>
            <a:t>Sundry Income (Other Operating Income): Small, irregular income not from main operations</a:t>
          </a:r>
        </a:p>
      </dgm:t>
    </dgm:pt>
    <dgm:pt modelId="{7E78720F-F973-44FE-83B0-38B7B48A3A8C}" type="parTrans" cxnId="{D96DC482-5CBF-4B2B-88C2-C92127DE895E}">
      <dgm:prSet/>
      <dgm:spPr/>
      <dgm:t>
        <a:bodyPr/>
        <a:lstStyle/>
        <a:p>
          <a:endParaRPr lang="en-US"/>
        </a:p>
      </dgm:t>
    </dgm:pt>
    <dgm:pt modelId="{C0DFC1ED-2E7A-4B3B-A9A1-FB3B89D3B9AA}" type="sibTrans" cxnId="{D96DC482-5CBF-4B2B-88C2-C92127DE895E}">
      <dgm:prSet/>
      <dgm:spPr/>
      <dgm:t>
        <a:bodyPr/>
        <a:lstStyle/>
        <a:p>
          <a:endParaRPr lang="en-US"/>
        </a:p>
      </dgm:t>
    </dgm:pt>
    <dgm:pt modelId="{6F3E1918-C94F-4B11-B0F2-B7FB4DFCCD23}">
      <dgm:prSet/>
      <dgm:spPr/>
      <dgm:t>
        <a:bodyPr/>
        <a:lstStyle/>
        <a:p>
          <a:r>
            <a:rPr lang="en-US"/>
            <a:t>Example: Interest from bank deposits, rent from extra office space</a:t>
          </a:r>
        </a:p>
      </dgm:t>
    </dgm:pt>
    <dgm:pt modelId="{FDD63EFE-A2EA-4AC6-8B69-908B05AA8050}" type="parTrans" cxnId="{19695F89-6D18-4037-A4FA-3A119B63C7FB}">
      <dgm:prSet/>
      <dgm:spPr/>
      <dgm:t>
        <a:bodyPr/>
        <a:lstStyle/>
        <a:p>
          <a:endParaRPr lang="en-US"/>
        </a:p>
      </dgm:t>
    </dgm:pt>
    <dgm:pt modelId="{03143BC5-679D-475C-86E2-C6F579EDA1BE}" type="sibTrans" cxnId="{19695F89-6D18-4037-A4FA-3A119B63C7FB}">
      <dgm:prSet/>
      <dgm:spPr/>
      <dgm:t>
        <a:bodyPr/>
        <a:lstStyle/>
        <a:p>
          <a:endParaRPr lang="en-US"/>
        </a:p>
      </dgm:t>
    </dgm:pt>
    <dgm:pt modelId="{BF905FC2-6B4B-4414-90B3-F3080F398683}">
      <dgm:prSet/>
      <dgm:spPr/>
      <dgm:t>
        <a:bodyPr/>
        <a:lstStyle/>
        <a:p>
          <a:r>
            <a:rPr lang="en-US" dirty="0"/>
            <a:t>Profit/Loss on Disposal of Fixed Assets highlighted separately after Operating Profit</a:t>
          </a:r>
        </a:p>
      </dgm:t>
    </dgm:pt>
    <dgm:pt modelId="{B60B66BD-22B4-41AB-A535-DA6E089C9869}" type="parTrans" cxnId="{0BE9BCF9-FF6A-4F51-9818-E7C466A49C46}">
      <dgm:prSet/>
      <dgm:spPr/>
      <dgm:t>
        <a:bodyPr/>
        <a:lstStyle/>
        <a:p>
          <a:endParaRPr lang="en-US"/>
        </a:p>
      </dgm:t>
    </dgm:pt>
    <dgm:pt modelId="{705C04E1-8C06-41CE-91C3-F45F8BE15969}" type="sibTrans" cxnId="{0BE9BCF9-FF6A-4F51-9818-E7C466A49C46}">
      <dgm:prSet/>
      <dgm:spPr/>
      <dgm:t>
        <a:bodyPr/>
        <a:lstStyle/>
        <a:p>
          <a:endParaRPr lang="en-US"/>
        </a:p>
      </dgm:t>
    </dgm:pt>
    <dgm:pt modelId="{3FE182A3-4BC4-4356-ABF7-15183A12908C}">
      <dgm:prSet/>
      <dgm:spPr/>
      <dgm:t>
        <a:bodyPr/>
        <a:lstStyle/>
        <a:p>
          <a:r>
            <a:rPr lang="en-US"/>
            <a:t>Example: Sold old machinery bought for £5,000 at £6,000 → Profit = £1,000</a:t>
          </a:r>
        </a:p>
      </dgm:t>
    </dgm:pt>
    <dgm:pt modelId="{DF352507-2948-47E4-8A80-113C282B0097}" type="parTrans" cxnId="{0329B94A-0667-45B3-9497-5EF812CF5D2D}">
      <dgm:prSet/>
      <dgm:spPr/>
      <dgm:t>
        <a:bodyPr/>
        <a:lstStyle/>
        <a:p>
          <a:endParaRPr lang="en-US"/>
        </a:p>
      </dgm:t>
    </dgm:pt>
    <dgm:pt modelId="{FB8699D9-DC9D-48BF-A44D-14FD523519A1}" type="sibTrans" cxnId="{0329B94A-0667-45B3-9497-5EF812CF5D2D}">
      <dgm:prSet/>
      <dgm:spPr/>
      <dgm:t>
        <a:bodyPr/>
        <a:lstStyle/>
        <a:p>
          <a:endParaRPr lang="en-US"/>
        </a:p>
      </dgm:t>
    </dgm:pt>
    <dgm:pt modelId="{69D403FB-8E0B-47CC-AB85-607B95AE8A03}">
      <dgm:prSet/>
      <dgm:spPr/>
      <dgm:t>
        <a:bodyPr/>
        <a:lstStyle/>
        <a:p>
          <a:r>
            <a:rPr lang="en-US"/>
            <a:t>Interest: Payable on loans, Receivable from investments</a:t>
          </a:r>
        </a:p>
      </dgm:t>
    </dgm:pt>
    <dgm:pt modelId="{3F4FF2D7-80AC-4004-BD6C-108C283C20DC}" type="parTrans" cxnId="{812921E0-8EE7-45BB-A6EB-77C5F78F7C22}">
      <dgm:prSet/>
      <dgm:spPr/>
      <dgm:t>
        <a:bodyPr/>
        <a:lstStyle/>
        <a:p>
          <a:endParaRPr lang="en-US"/>
        </a:p>
      </dgm:t>
    </dgm:pt>
    <dgm:pt modelId="{58A3ED57-453E-4E07-8643-6FF4D6784A09}" type="sibTrans" cxnId="{812921E0-8EE7-45BB-A6EB-77C5F78F7C22}">
      <dgm:prSet/>
      <dgm:spPr/>
      <dgm:t>
        <a:bodyPr/>
        <a:lstStyle/>
        <a:p>
          <a:endParaRPr lang="en-US"/>
        </a:p>
      </dgm:t>
    </dgm:pt>
    <dgm:pt modelId="{A4B2BCCD-573C-4104-8258-0D171627A02D}">
      <dgm:prSet/>
      <dgm:spPr/>
      <dgm:t>
        <a:bodyPr/>
        <a:lstStyle/>
        <a:p>
          <a:r>
            <a:rPr lang="en-US"/>
            <a:t>Corporation Tax: Paid 9 months after year-end</a:t>
          </a:r>
        </a:p>
      </dgm:t>
    </dgm:pt>
    <dgm:pt modelId="{6558407D-DE8F-40D6-9658-D91B386FC93D}" type="parTrans" cxnId="{CC3773B7-965D-451F-8E01-F06C04E89A87}">
      <dgm:prSet/>
      <dgm:spPr/>
      <dgm:t>
        <a:bodyPr/>
        <a:lstStyle/>
        <a:p>
          <a:endParaRPr lang="en-US"/>
        </a:p>
      </dgm:t>
    </dgm:pt>
    <dgm:pt modelId="{57D80702-504A-4DFE-AEC9-44F89399EED4}" type="sibTrans" cxnId="{CC3773B7-965D-451F-8E01-F06C04E89A87}">
      <dgm:prSet/>
      <dgm:spPr/>
      <dgm:t>
        <a:bodyPr/>
        <a:lstStyle/>
        <a:p>
          <a:endParaRPr lang="en-US"/>
        </a:p>
      </dgm:t>
    </dgm:pt>
    <dgm:pt modelId="{ACA0585C-B885-4F4C-B23F-A087789723FE}">
      <dgm:prSet/>
      <dgm:spPr/>
      <dgm:t>
        <a:bodyPr/>
        <a:lstStyle/>
        <a:p>
          <a:r>
            <a:rPr lang="en-US" dirty="0"/>
            <a:t>Accounting Entry:</a:t>
          </a:r>
        </a:p>
        <a:p>
          <a:r>
            <a:rPr lang="en-US" dirty="0"/>
            <a:t> Dr Tax Charge (P&amp;L) / Cr Tax Creditor (B/S)</a:t>
          </a:r>
        </a:p>
      </dgm:t>
    </dgm:pt>
    <dgm:pt modelId="{97A1B079-1285-4111-9D1A-C44969CA18E3}" type="parTrans" cxnId="{D9C73B0B-53B1-421F-9BD3-B0592234B336}">
      <dgm:prSet/>
      <dgm:spPr/>
      <dgm:t>
        <a:bodyPr/>
        <a:lstStyle/>
        <a:p>
          <a:endParaRPr lang="en-US"/>
        </a:p>
      </dgm:t>
    </dgm:pt>
    <dgm:pt modelId="{B3B0C01C-F828-4BA0-8979-9336925B4E23}" type="sibTrans" cxnId="{D9C73B0B-53B1-421F-9BD3-B0592234B336}">
      <dgm:prSet/>
      <dgm:spPr/>
      <dgm:t>
        <a:bodyPr/>
        <a:lstStyle/>
        <a:p>
          <a:endParaRPr lang="en-US"/>
        </a:p>
      </dgm:t>
    </dgm:pt>
    <dgm:pt modelId="{B64EF366-B3B6-4896-90CF-8EF175C53471}" type="pres">
      <dgm:prSet presAssocID="{B19EBEB3-12B0-4AD5-BBBD-1553406D4D71}" presName="vert0" presStyleCnt="0">
        <dgm:presLayoutVars>
          <dgm:dir/>
          <dgm:animOne val="branch"/>
          <dgm:animLvl val="lvl"/>
        </dgm:presLayoutVars>
      </dgm:prSet>
      <dgm:spPr/>
    </dgm:pt>
    <dgm:pt modelId="{981A3085-BA81-419B-A0F8-96278D39AB0B}" type="pres">
      <dgm:prSet presAssocID="{8FF0C48D-1A62-42C7-8EB0-22B9AB001066}" presName="thickLine" presStyleLbl="alignNode1" presStyleIdx="0" presStyleCnt="7"/>
      <dgm:spPr/>
    </dgm:pt>
    <dgm:pt modelId="{6E9B38BA-CF78-4E6A-A25F-1595EA8E51EC}" type="pres">
      <dgm:prSet presAssocID="{8FF0C48D-1A62-42C7-8EB0-22B9AB001066}" presName="horz1" presStyleCnt="0"/>
      <dgm:spPr/>
    </dgm:pt>
    <dgm:pt modelId="{1578E431-8F38-4AB7-92A7-0475EBB2A105}" type="pres">
      <dgm:prSet presAssocID="{8FF0C48D-1A62-42C7-8EB0-22B9AB001066}" presName="tx1" presStyleLbl="revTx" presStyleIdx="0" presStyleCnt="7"/>
      <dgm:spPr/>
    </dgm:pt>
    <dgm:pt modelId="{CA83CF03-962A-4BD5-942A-D3D996014480}" type="pres">
      <dgm:prSet presAssocID="{8FF0C48D-1A62-42C7-8EB0-22B9AB001066}" presName="vert1" presStyleCnt="0"/>
      <dgm:spPr/>
    </dgm:pt>
    <dgm:pt modelId="{2D6AB65B-1B04-4C21-B246-E8AE32AB1AE8}" type="pres">
      <dgm:prSet presAssocID="{6F3E1918-C94F-4B11-B0F2-B7FB4DFCCD23}" presName="thickLine" presStyleLbl="alignNode1" presStyleIdx="1" presStyleCnt="7"/>
      <dgm:spPr/>
    </dgm:pt>
    <dgm:pt modelId="{7E400CAD-4C80-40C4-9BA5-8801A97F591D}" type="pres">
      <dgm:prSet presAssocID="{6F3E1918-C94F-4B11-B0F2-B7FB4DFCCD23}" presName="horz1" presStyleCnt="0"/>
      <dgm:spPr/>
    </dgm:pt>
    <dgm:pt modelId="{BDA1638C-B5DD-4F25-ACC7-AF60F4BD6DEE}" type="pres">
      <dgm:prSet presAssocID="{6F3E1918-C94F-4B11-B0F2-B7FB4DFCCD23}" presName="tx1" presStyleLbl="revTx" presStyleIdx="1" presStyleCnt="7"/>
      <dgm:spPr/>
    </dgm:pt>
    <dgm:pt modelId="{791BB635-B58C-49D1-9752-F3E807D85A23}" type="pres">
      <dgm:prSet presAssocID="{6F3E1918-C94F-4B11-B0F2-B7FB4DFCCD23}" presName="vert1" presStyleCnt="0"/>
      <dgm:spPr/>
    </dgm:pt>
    <dgm:pt modelId="{ECE1AF00-0FED-4B19-9096-51B330115AC4}" type="pres">
      <dgm:prSet presAssocID="{BF905FC2-6B4B-4414-90B3-F3080F398683}" presName="thickLine" presStyleLbl="alignNode1" presStyleIdx="2" presStyleCnt="7"/>
      <dgm:spPr/>
    </dgm:pt>
    <dgm:pt modelId="{23BF319D-47AB-4EB1-A5D1-6DDC6ED31E78}" type="pres">
      <dgm:prSet presAssocID="{BF905FC2-6B4B-4414-90B3-F3080F398683}" presName="horz1" presStyleCnt="0"/>
      <dgm:spPr/>
    </dgm:pt>
    <dgm:pt modelId="{6D093456-CE71-4459-9A22-766C6DC81D1F}" type="pres">
      <dgm:prSet presAssocID="{BF905FC2-6B4B-4414-90B3-F3080F398683}" presName="tx1" presStyleLbl="revTx" presStyleIdx="2" presStyleCnt="7"/>
      <dgm:spPr/>
    </dgm:pt>
    <dgm:pt modelId="{6B5EB910-D219-45C1-8138-644AB0589FE9}" type="pres">
      <dgm:prSet presAssocID="{BF905FC2-6B4B-4414-90B3-F3080F398683}" presName="vert1" presStyleCnt="0"/>
      <dgm:spPr/>
    </dgm:pt>
    <dgm:pt modelId="{1A72FBEF-04F4-43E9-87B4-23B3F90B3E3B}" type="pres">
      <dgm:prSet presAssocID="{3FE182A3-4BC4-4356-ABF7-15183A12908C}" presName="thickLine" presStyleLbl="alignNode1" presStyleIdx="3" presStyleCnt="7"/>
      <dgm:spPr/>
    </dgm:pt>
    <dgm:pt modelId="{D421ED11-2406-4337-BE06-D9679AA6C4DA}" type="pres">
      <dgm:prSet presAssocID="{3FE182A3-4BC4-4356-ABF7-15183A12908C}" presName="horz1" presStyleCnt="0"/>
      <dgm:spPr/>
    </dgm:pt>
    <dgm:pt modelId="{80F3C314-1CF4-42F6-8A2E-535698310100}" type="pres">
      <dgm:prSet presAssocID="{3FE182A3-4BC4-4356-ABF7-15183A12908C}" presName="tx1" presStyleLbl="revTx" presStyleIdx="3" presStyleCnt="7"/>
      <dgm:spPr/>
    </dgm:pt>
    <dgm:pt modelId="{45848C35-31CD-42EB-9376-BDDD3C34E6F7}" type="pres">
      <dgm:prSet presAssocID="{3FE182A3-4BC4-4356-ABF7-15183A12908C}" presName="vert1" presStyleCnt="0"/>
      <dgm:spPr/>
    </dgm:pt>
    <dgm:pt modelId="{04A86592-B9C8-42C3-A44C-7FC317E6668F}" type="pres">
      <dgm:prSet presAssocID="{69D403FB-8E0B-47CC-AB85-607B95AE8A03}" presName="thickLine" presStyleLbl="alignNode1" presStyleIdx="4" presStyleCnt="7"/>
      <dgm:spPr/>
    </dgm:pt>
    <dgm:pt modelId="{8F4E317D-7BEE-4712-97EC-F6B9D0EF03CF}" type="pres">
      <dgm:prSet presAssocID="{69D403FB-8E0B-47CC-AB85-607B95AE8A03}" presName="horz1" presStyleCnt="0"/>
      <dgm:spPr/>
    </dgm:pt>
    <dgm:pt modelId="{6424A92A-0C38-4725-964E-2F72DFC883A7}" type="pres">
      <dgm:prSet presAssocID="{69D403FB-8E0B-47CC-AB85-607B95AE8A03}" presName="tx1" presStyleLbl="revTx" presStyleIdx="4" presStyleCnt="7"/>
      <dgm:spPr/>
    </dgm:pt>
    <dgm:pt modelId="{3D6CCAB4-EF26-4658-A932-1D9CA557CA32}" type="pres">
      <dgm:prSet presAssocID="{69D403FB-8E0B-47CC-AB85-607B95AE8A03}" presName="vert1" presStyleCnt="0"/>
      <dgm:spPr/>
    </dgm:pt>
    <dgm:pt modelId="{752CF837-AC0C-40B9-A147-40517D7836CC}" type="pres">
      <dgm:prSet presAssocID="{A4B2BCCD-573C-4104-8258-0D171627A02D}" presName="thickLine" presStyleLbl="alignNode1" presStyleIdx="5" presStyleCnt="7"/>
      <dgm:spPr/>
    </dgm:pt>
    <dgm:pt modelId="{3E0D157C-A9FE-4419-9ADC-EC4DFB6C54D2}" type="pres">
      <dgm:prSet presAssocID="{A4B2BCCD-573C-4104-8258-0D171627A02D}" presName="horz1" presStyleCnt="0"/>
      <dgm:spPr/>
    </dgm:pt>
    <dgm:pt modelId="{FAD063AF-C8D5-42A0-A17B-AD7ADD334CF1}" type="pres">
      <dgm:prSet presAssocID="{A4B2BCCD-573C-4104-8258-0D171627A02D}" presName="tx1" presStyleLbl="revTx" presStyleIdx="5" presStyleCnt="7"/>
      <dgm:spPr/>
    </dgm:pt>
    <dgm:pt modelId="{C939910C-4360-4D4B-A402-D2EE37F50C8F}" type="pres">
      <dgm:prSet presAssocID="{A4B2BCCD-573C-4104-8258-0D171627A02D}" presName="vert1" presStyleCnt="0"/>
      <dgm:spPr/>
    </dgm:pt>
    <dgm:pt modelId="{6247A789-414F-4436-B0C9-DC8113C126DF}" type="pres">
      <dgm:prSet presAssocID="{ACA0585C-B885-4F4C-B23F-A087789723FE}" presName="thickLine" presStyleLbl="alignNode1" presStyleIdx="6" presStyleCnt="7"/>
      <dgm:spPr/>
    </dgm:pt>
    <dgm:pt modelId="{ADF36CC2-6EEB-45A7-9C8F-92A7C504C5F7}" type="pres">
      <dgm:prSet presAssocID="{ACA0585C-B885-4F4C-B23F-A087789723FE}" presName="horz1" presStyleCnt="0"/>
      <dgm:spPr/>
    </dgm:pt>
    <dgm:pt modelId="{7B17964A-42FF-4829-AB24-1D673AD7F7B3}" type="pres">
      <dgm:prSet presAssocID="{ACA0585C-B885-4F4C-B23F-A087789723FE}" presName="tx1" presStyleLbl="revTx" presStyleIdx="6" presStyleCnt="7"/>
      <dgm:spPr/>
    </dgm:pt>
    <dgm:pt modelId="{C59F8517-06CF-4BA9-884B-E3F89732240F}" type="pres">
      <dgm:prSet presAssocID="{ACA0585C-B885-4F4C-B23F-A087789723FE}" presName="vert1" presStyleCnt="0"/>
      <dgm:spPr/>
    </dgm:pt>
  </dgm:ptLst>
  <dgm:cxnLst>
    <dgm:cxn modelId="{D9C73B0B-53B1-421F-9BD3-B0592234B336}" srcId="{B19EBEB3-12B0-4AD5-BBBD-1553406D4D71}" destId="{ACA0585C-B885-4F4C-B23F-A087789723FE}" srcOrd="6" destOrd="0" parTransId="{97A1B079-1285-4111-9D1A-C44969CA18E3}" sibTransId="{B3B0C01C-F828-4BA0-8979-9336925B4E23}"/>
    <dgm:cxn modelId="{23A2CF0D-8148-4DF6-BF0E-55A5C148C784}" type="presOf" srcId="{BF905FC2-6B4B-4414-90B3-F3080F398683}" destId="{6D093456-CE71-4459-9A22-766C6DC81D1F}" srcOrd="0" destOrd="0" presId="urn:microsoft.com/office/officeart/2008/layout/LinedList"/>
    <dgm:cxn modelId="{F0B5C10F-2394-4AD7-A929-C1248A30D941}" type="presOf" srcId="{ACA0585C-B885-4F4C-B23F-A087789723FE}" destId="{7B17964A-42FF-4829-AB24-1D673AD7F7B3}" srcOrd="0" destOrd="0" presId="urn:microsoft.com/office/officeart/2008/layout/LinedList"/>
    <dgm:cxn modelId="{5716C310-242D-4AFA-BBEC-573FD5B48815}" type="presOf" srcId="{6F3E1918-C94F-4B11-B0F2-B7FB4DFCCD23}" destId="{BDA1638C-B5DD-4F25-ACC7-AF60F4BD6DEE}" srcOrd="0" destOrd="0" presId="urn:microsoft.com/office/officeart/2008/layout/LinedList"/>
    <dgm:cxn modelId="{0D5AC944-7233-43F7-A83A-3AAA6CF8D253}" type="presOf" srcId="{69D403FB-8E0B-47CC-AB85-607B95AE8A03}" destId="{6424A92A-0C38-4725-964E-2F72DFC883A7}" srcOrd="0" destOrd="0" presId="urn:microsoft.com/office/officeart/2008/layout/LinedList"/>
    <dgm:cxn modelId="{0329B94A-0667-45B3-9497-5EF812CF5D2D}" srcId="{B19EBEB3-12B0-4AD5-BBBD-1553406D4D71}" destId="{3FE182A3-4BC4-4356-ABF7-15183A12908C}" srcOrd="3" destOrd="0" parTransId="{DF352507-2948-47E4-8A80-113C282B0097}" sibTransId="{FB8699D9-DC9D-48BF-A44D-14FD523519A1}"/>
    <dgm:cxn modelId="{1FD2994C-1BC1-465C-B59E-E8C322AC9564}" type="presOf" srcId="{3FE182A3-4BC4-4356-ABF7-15183A12908C}" destId="{80F3C314-1CF4-42F6-8A2E-535698310100}" srcOrd="0" destOrd="0" presId="urn:microsoft.com/office/officeart/2008/layout/LinedList"/>
    <dgm:cxn modelId="{C88C4552-EEA7-4709-9FA5-1347F39EBC0A}" type="presOf" srcId="{A4B2BCCD-573C-4104-8258-0D171627A02D}" destId="{FAD063AF-C8D5-42A0-A17B-AD7ADD334CF1}" srcOrd="0" destOrd="0" presId="urn:microsoft.com/office/officeart/2008/layout/LinedList"/>
    <dgm:cxn modelId="{B8FF857C-7CE8-4BB4-AD6B-5EE2B3DD27FC}" type="presOf" srcId="{8FF0C48D-1A62-42C7-8EB0-22B9AB001066}" destId="{1578E431-8F38-4AB7-92A7-0475EBB2A105}" srcOrd="0" destOrd="0" presId="urn:microsoft.com/office/officeart/2008/layout/LinedList"/>
    <dgm:cxn modelId="{D96DC482-5CBF-4B2B-88C2-C92127DE895E}" srcId="{B19EBEB3-12B0-4AD5-BBBD-1553406D4D71}" destId="{8FF0C48D-1A62-42C7-8EB0-22B9AB001066}" srcOrd="0" destOrd="0" parTransId="{7E78720F-F973-44FE-83B0-38B7B48A3A8C}" sibTransId="{C0DFC1ED-2E7A-4B3B-A9A1-FB3B89D3B9AA}"/>
    <dgm:cxn modelId="{19695F89-6D18-4037-A4FA-3A119B63C7FB}" srcId="{B19EBEB3-12B0-4AD5-BBBD-1553406D4D71}" destId="{6F3E1918-C94F-4B11-B0F2-B7FB4DFCCD23}" srcOrd="1" destOrd="0" parTransId="{FDD63EFE-A2EA-4AC6-8B69-908B05AA8050}" sibTransId="{03143BC5-679D-475C-86E2-C6F579EDA1BE}"/>
    <dgm:cxn modelId="{CC3773B7-965D-451F-8E01-F06C04E89A87}" srcId="{B19EBEB3-12B0-4AD5-BBBD-1553406D4D71}" destId="{A4B2BCCD-573C-4104-8258-0D171627A02D}" srcOrd="5" destOrd="0" parTransId="{6558407D-DE8F-40D6-9658-D91B386FC93D}" sibTransId="{57D80702-504A-4DFE-AEC9-44F89399EED4}"/>
    <dgm:cxn modelId="{A7162BD9-DC41-42C5-B0EE-AAB09021D768}" type="presOf" srcId="{B19EBEB3-12B0-4AD5-BBBD-1553406D4D71}" destId="{B64EF366-B3B6-4896-90CF-8EF175C53471}" srcOrd="0" destOrd="0" presId="urn:microsoft.com/office/officeart/2008/layout/LinedList"/>
    <dgm:cxn modelId="{812921E0-8EE7-45BB-A6EB-77C5F78F7C22}" srcId="{B19EBEB3-12B0-4AD5-BBBD-1553406D4D71}" destId="{69D403FB-8E0B-47CC-AB85-607B95AE8A03}" srcOrd="4" destOrd="0" parTransId="{3F4FF2D7-80AC-4004-BD6C-108C283C20DC}" sibTransId="{58A3ED57-453E-4E07-8643-6FF4D6784A09}"/>
    <dgm:cxn modelId="{0BE9BCF9-FF6A-4F51-9818-E7C466A49C46}" srcId="{B19EBEB3-12B0-4AD5-BBBD-1553406D4D71}" destId="{BF905FC2-6B4B-4414-90B3-F3080F398683}" srcOrd="2" destOrd="0" parTransId="{B60B66BD-22B4-41AB-A535-DA6E089C9869}" sibTransId="{705C04E1-8C06-41CE-91C3-F45F8BE15969}"/>
    <dgm:cxn modelId="{4E719740-AED8-43A9-9593-578A4C570FD5}" type="presParOf" srcId="{B64EF366-B3B6-4896-90CF-8EF175C53471}" destId="{981A3085-BA81-419B-A0F8-96278D39AB0B}" srcOrd="0" destOrd="0" presId="urn:microsoft.com/office/officeart/2008/layout/LinedList"/>
    <dgm:cxn modelId="{810244FD-7DDF-4795-9788-E42CABFF08C2}" type="presParOf" srcId="{B64EF366-B3B6-4896-90CF-8EF175C53471}" destId="{6E9B38BA-CF78-4E6A-A25F-1595EA8E51EC}" srcOrd="1" destOrd="0" presId="urn:microsoft.com/office/officeart/2008/layout/LinedList"/>
    <dgm:cxn modelId="{3595DF96-E200-431B-953C-4488F1CC3819}" type="presParOf" srcId="{6E9B38BA-CF78-4E6A-A25F-1595EA8E51EC}" destId="{1578E431-8F38-4AB7-92A7-0475EBB2A105}" srcOrd="0" destOrd="0" presId="urn:microsoft.com/office/officeart/2008/layout/LinedList"/>
    <dgm:cxn modelId="{65029422-57C2-464B-A8F7-85002924A86F}" type="presParOf" srcId="{6E9B38BA-CF78-4E6A-A25F-1595EA8E51EC}" destId="{CA83CF03-962A-4BD5-942A-D3D996014480}" srcOrd="1" destOrd="0" presId="urn:microsoft.com/office/officeart/2008/layout/LinedList"/>
    <dgm:cxn modelId="{D8C66A1F-13CC-4F75-B9FB-C8CF7BF55819}" type="presParOf" srcId="{B64EF366-B3B6-4896-90CF-8EF175C53471}" destId="{2D6AB65B-1B04-4C21-B246-E8AE32AB1AE8}" srcOrd="2" destOrd="0" presId="urn:microsoft.com/office/officeart/2008/layout/LinedList"/>
    <dgm:cxn modelId="{DB9A8799-0808-41C9-95F3-1DCE02F2A9B8}" type="presParOf" srcId="{B64EF366-B3B6-4896-90CF-8EF175C53471}" destId="{7E400CAD-4C80-40C4-9BA5-8801A97F591D}" srcOrd="3" destOrd="0" presId="urn:microsoft.com/office/officeart/2008/layout/LinedList"/>
    <dgm:cxn modelId="{0E0856AF-B378-4022-BDA9-4C32D06690FC}" type="presParOf" srcId="{7E400CAD-4C80-40C4-9BA5-8801A97F591D}" destId="{BDA1638C-B5DD-4F25-ACC7-AF60F4BD6DEE}" srcOrd="0" destOrd="0" presId="urn:microsoft.com/office/officeart/2008/layout/LinedList"/>
    <dgm:cxn modelId="{01A11A7C-1019-4B8C-BFA1-A981A70350C0}" type="presParOf" srcId="{7E400CAD-4C80-40C4-9BA5-8801A97F591D}" destId="{791BB635-B58C-49D1-9752-F3E807D85A23}" srcOrd="1" destOrd="0" presId="urn:microsoft.com/office/officeart/2008/layout/LinedList"/>
    <dgm:cxn modelId="{C2DDEB38-65A8-47EE-A1ED-6B76A51FD8A8}" type="presParOf" srcId="{B64EF366-B3B6-4896-90CF-8EF175C53471}" destId="{ECE1AF00-0FED-4B19-9096-51B330115AC4}" srcOrd="4" destOrd="0" presId="urn:microsoft.com/office/officeart/2008/layout/LinedList"/>
    <dgm:cxn modelId="{300E9ABD-97A0-4BDD-8704-7462289E1B90}" type="presParOf" srcId="{B64EF366-B3B6-4896-90CF-8EF175C53471}" destId="{23BF319D-47AB-4EB1-A5D1-6DDC6ED31E78}" srcOrd="5" destOrd="0" presId="urn:microsoft.com/office/officeart/2008/layout/LinedList"/>
    <dgm:cxn modelId="{CDA34AB4-9A5F-4677-BC37-3D1904FD45C0}" type="presParOf" srcId="{23BF319D-47AB-4EB1-A5D1-6DDC6ED31E78}" destId="{6D093456-CE71-4459-9A22-766C6DC81D1F}" srcOrd="0" destOrd="0" presId="urn:microsoft.com/office/officeart/2008/layout/LinedList"/>
    <dgm:cxn modelId="{B85957C5-49D9-4F88-8801-C5A6A5BBBAEB}" type="presParOf" srcId="{23BF319D-47AB-4EB1-A5D1-6DDC6ED31E78}" destId="{6B5EB910-D219-45C1-8138-644AB0589FE9}" srcOrd="1" destOrd="0" presId="urn:microsoft.com/office/officeart/2008/layout/LinedList"/>
    <dgm:cxn modelId="{A1AFF053-A648-4B87-928A-471AAF2F0C4F}" type="presParOf" srcId="{B64EF366-B3B6-4896-90CF-8EF175C53471}" destId="{1A72FBEF-04F4-43E9-87B4-23B3F90B3E3B}" srcOrd="6" destOrd="0" presId="urn:microsoft.com/office/officeart/2008/layout/LinedList"/>
    <dgm:cxn modelId="{B33C4530-4390-473F-940F-9ED96A1DAFD9}" type="presParOf" srcId="{B64EF366-B3B6-4896-90CF-8EF175C53471}" destId="{D421ED11-2406-4337-BE06-D9679AA6C4DA}" srcOrd="7" destOrd="0" presId="urn:microsoft.com/office/officeart/2008/layout/LinedList"/>
    <dgm:cxn modelId="{82C506D4-8D63-4293-9D23-0AB1E4C7A37F}" type="presParOf" srcId="{D421ED11-2406-4337-BE06-D9679AA6C4DA}" destId="{80F3C314-1CF4-42F6-8A2E-535698310100}" srcOrd="0" destOrd="0" presId="urn:microsoft.com/office/officeart/2008/layout/LinedList"/>
    <dgm:cxn modelId="{9B372BCD-9B2D-4F86-8D90-33DCF8FFB6ED}" type="presParOf" srcId="{D421ED11-2406-4337-BE06-D9679AA6C4DA}" destId="{45848C35-31CD-42EB-9376-BDDD3C34E6F7}" srcOrd="1" destOrd="0" presId="urn:microsoft.com/office/officeart/2008/layout/LinedList"/>
    <dgm:cxn modelId="{800F5E78-B0A1-48EC-982C-339E629B8581}" type="presParOf" srcId="{B64EF366-B3B6-4896-90CF-8EF175C53471}" destId="{04A86592-B9C8-42C3-A44C-7FC317E6668F}" srcOrd="8" destOrd="0" presId="urn:microsoft.com/office/officeart/2008/layout/LinedList"/>
    <dgm:cxn modelId="{6F2B5B74-D889-4435-965D-D6DA6DE8E774}" type="presParOf" srcId="{B64EF366-B3B6-4896-90CF-8EF175C53471}" destId="{8F4E317D-7BEE-4712-97EC-F6B9D0EF03CF}" srcOrd="9" destOrd="0" presId="urn:microsoft.com/office/officeart/2008/layout/LinedList"/>
    <dgm:cxn modelId="{5831A22F-43F9-4A35-8B08-1235771504E2}" type="presParOf" srcId="{8F4E317D-7BEE-4712-97EC-F6B9D0EF03CF}" destId="{6424A92A-0C38-4725-964E-2F72DFC883A7}" srcOrd="0" destOrd="0" presId="urn:microsoft.com/office/officeart/2008/layout/LinedList"/>
    <dgm:cxn modelId="{A220CC68-8435-41C6-B6D5-651505FC0904}" type="presParOf" srcId="{8F4E317D-7BEE-4712-97EC-F6B9D0EF03CF}" destId="{3D6CCAB4-EF26-4658-A932-1D9CA557CA32}" srcOrd="1" destOrd="0" presId="urn:microsoft.com/office/officeart/2008/layout/LinedList"/>
    <dgm:cxn modelId="{E5E17271-524B-443D-AE6D-8BD6F77D7D36}" type="presParOf" srcId="{B64EF366-B3B6-4896-90CF-8EF175C53471}" destId="{752CF837-AC0C-40B9-A147-40517D7836CC}" srcOrd="10" destOrd="0" presId="urn:microsoft.com/office/officeart/2008/layout/LinedList"/>
    <dgm:cxn modelId="{A2BDBF39-D548-452E-A338-BC08E07A0EAD}" type="presParOf" srcId="{B64EF366-B3B6-4896-90CF-8EF175C53471}" destId="{3E0D157C-A9FE-4419-9ADC-EC4DFB6C54D2}" srcOrd="11" destOrd="0" presId="urn:microsoft.com/office/officeart/2008/layout/LinedList"/>
    <dgm:cxn modelId="{947AADBF-89A7-4B88-9938-C6B042984DAA}" type="presParOf" srcId="{3E0D157C-A9FE-4419-9ADC-EC4DFB6C54D2}" destId="{FAD063AF-C8D5-42A0-A17B-AD7ADD334CF1}" srcOrd="0" destOrd="0" presId="urn:microsoft.com/office/officeart/2008/layout/LinedList"/>
    <dgm:cxn modelId="{08BF69D6-F66B-46C5-A927-AAB674C6EE7D}" type="presParOf" srcId="{3E0D157C-A9FE-4419-9ADC-EC4DFB6C54D2}" destId="{C939910C-4360-4D4B-A402-D2EE37F50C8F}" srcOrd="1" destOrd="0" presId="urn:microsoft.com/office/officeart/2008/layout/LinedList"/>
    <dgm:cxn modelId="{D8AC9EC7-909C-4AFD-9340-3EBCFB0CC791}" type="presParOf" srcId="{B64EF366-B3B6-4896-90CF-8EF175C53471}" destId="{6247A789-414F-4436-B0C9-DC8113C126DF}" srcOrd="12" destOrd="0" presId="urn:microsoft.com/office/officeart/2008/layout/LinedList"/>
    <dgm:cxn modelId="{A6CD00F8-3508-4DE8-8938-99E93BBECAD1}" type="presParOf" srcId="{B64EF366-B3B6-4896-90CF-8EF175C53471}" destId="{ADF36CC2-6EEB-45A7-9C8F-92A7C504C5F7}" srcOrd="13" destOrd="0" presId="urn:microsoft.com/office/officeart/2008/layout/LinedList"/>
    <dgm:cxn modelId="{8D5AA35E-F3F8-48EC-AE77-2705DE14C7D3}" type="presParOf" srcId="{ADF36CC2-6EEB-45A7-9C8F-92A7C504C5F7}" destId="{7B17964A-42FF-4829-AB24-1D673AD7F7B3}" srcOrd="0" destOrd="0" presId="urn:microsoft.com/office/officeart/2008/layout/LinedList"/>
    <dgm:cxn modelId="{C01A6584-AFA0-494D-BF72-03208315FE14}" type="presParOf" srcId="{ADF36CC2-6EEB-45A7-9C8F-92A7C504C5F7}" destId="{C59F8517-06CF-4BA9-884B-E3F89732240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D6DB0E-1137-45C1-A8A4-1207BE063AC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770F98E-0989-4A35-9B7A-9E3B8FA52FCA}">
      <dgm:prSet/>
      <dgm:spPr/>
      <dgm:t>
        <a:bodyPr/>
        <a:lstStyle/>
        <a:p>
          <a:r>
            <a:rPr lang="en-US"/>
            <a:t>Fixed Assets: Breakdown not shown directly</a:t>
          </a:r>
        </a:p>
      </dgm:t>
    </dgm:pt>
    <dgm:pt modelId="{5615F545-68AA-473C-85CE-85F871A4531A}" type="parTrans" cxnId="{E600CCCB-D962-4BDE-8B0C-C645D942E22D}">
      <dgm:prSet/>
      <dgm:spPr/>
      <dgm:t>
        <a:bodyPr/>
        <a:lstStyle/>
        <a:p>
          <a:endParaRPr lang="en-US"/>
        </a:p>
      </dgm:t>
    </dgm:pt>
    <dgm:pt modelId="{FE695027-154A-45C2-B05B-522437D187D6}" type="sibTrans" cxnId="{E600CCCB-D962-4BDE-8B0C-C645D942E22D}">
      <dgm:prSet/>
      <dgm:spPr/>
      <dgm:t>
        <a:bodyPr/>
        <a:lstStyle/>
        <a:p>
          <a:endParaRPr lang="en-US"/>
        </a:p>
      </dgm:t>
    </dgm:pt>
    <dgm:pt modelId="{8E0D04F8-B8D1-4E70-8B8A-9377AC408DB1}">
      <dgm:prSet/>
      <dgm:spPr/>
      <dgm:t>
        <a:bodyPr/>
        <a:lstStyle/>
        <a:p>
          <a:r>
            <a:rPr lang="en-US"/>
            <a:t>Debtors: Includes amounts owed by customers + prepayments</a:t>
          </a:r>
        </a:p>
      </dgm:t>
    </dgm:pt>
    <dgm:pt modelId="{E8FC2968-0460-4CEA-9C3A-AD79801C4891}" type="parTrans" cxnId="{918F5E3C-224D-4192-B646-BD63763B68A8}">
      <dgm:prSet/>
      <dgm:spPr/>
      <dgm:t>
        <a:bodyPr/>
        <a:lstStyle/>
        <a:p>
          <a:endParaRPr lang="en-US"/>
        </a:p>
      </dgm:t>
    </dgm:pt>
    <dgm:pt modelId="{BC9C3834-4C2F-4A03-BBFC-331A35E9E6AF}" type="sibTrans" cxnId="{918F5E3C-224D-4192-B646-BD63763B68A8}">
      <dgm:prSet/>
      <dgm:spPr/>
      <dgm:t>
        <a:bodyPr/>
        <a:lstStyle/>
        <a:p>
          <a:endParaRPr lang="en-US"/>
        </a:p>
      </dgm:t>
    </dgm:pt>
    <dgm:pt modelId="{20F3F7EA-922B-4111-9C08-185848F069AB}">
      <dgm:prSet/>
      <dgm:spPr/>
      <dgm:t>
        <a:bodyPr/>
        <a:lstStyle/>
        <a:p>
          <a:r>
            <a:rPr lang="en-US"/>
            <a:t>Cash at Bank &amp; in Hand: Combined as one item</a:t>
          </a:r>
        </a:p>
      </dgm:t>
    </dgm:pt>
    <dgm:pt modelId="{7D0C7431-12F7-4ADF-B20E-25C4153B00E4}" type="parTrans" cxnId="{4FE6DB1D-658E-498E-BDB9-48C57F0CC17A}">
      <dgm:prSet/>
      <dgm:spPr/>
      <dgm:t>
        <a:bodyPr/>
        <a:lstStyle/>
        <a:p>
          <a:endParaRPr lang="en-US"/>
        </a:p>
      </dgm:t>
    </dgm:pt>
    <dgm:pt modelId="{21C9CA05-34FC-4915-940E-6A71E188B77B}" type="sibTrans" cxnId="{4FE6DB1D-658E-498E-BDB9-48C57F0CC17A}">
      <dgm:prSet/>
      <dgm:spPr/>
      <dgm:t>
        <a:bodyPr/>
        <a:lstStyle/>
        <a:p>
          <a:endParaRPr lang="en-US"/>
        </a:p>
      </dgm:t>
    </dgm:pt>
    <dgm:pt modelId="{DEAE27EF-4B8A-43AC-A6C5-65F6B0CDBE59}">
      <dgm:prSet/>
      <dgm:spPr/>
      <dgm:t>
        <a:bodyPr/>
        <a:lstStyle/>
        <a:p>
          <a:r>
            <a:rPr lang="en-US"/>
            <a:t>Liabilities: Short-term and long-term shown separately, no detailed breakdown</a:t>
          </a:r>
        </a:p>
      </dgm:t>
    </dgm:pt>
    <dgm:pt modelId="{89A702A4-A694-4177-A8AC-5B79BE71047E}" type="parTrans" cxnId="{74B6AD49-4FFD-40C1-AE38-5635C396FE4D}">
      <dgm:prSet/>
      <dgm:spPr/>
      <dgm:t>
        <a:bodyPr/>
        <a:lstStyle/>
        <a:p>
          <a:endParaRPr lang="en-US"/>
        </a:p>
      </dgm:t>
    </dgm:pt>
    <dgm:pt modelId="{1F608CDF-6579-4824-999C-EB4E100B42D4}" type="sibTrans" cxnId="{74B6AD49-4FFD-40C1-AE38-5635C396FE4D}">
      <dgm:prSet/>
      <dgm:spPr/>
      <dgm:t>
        <a:bodyPr/>
        <a:lstStyle/>
        <a:p>
          <a:endParaRPr lang="en-US"/>
        </a:p>
      </dgm:t>
    </dgm:pt>
    <dgm:pt modelId="{6D054D23-6F90-493E-8CE4-626E76FEC3DC}" type="pres">
      <dgm:prSet presAssocID="{B3D6DB0E-1137-45C1-A8A4-1207BE063AC8}" presName="root" presStyleCnt="0">
        <dgm:presLayoutVars>
          <dgm:dir/>
          <dgm:resizeHandles val="exact"/>
        </dgm:presLayoutVars>
      </dgm:prSet>
      <dgm:spPr/>
    </dgm:pt>
    <dgm:pt modelId="{4E178522-F6B5-4392-8169-C3BFE2D3B1D2}" type="pres">
      <dgm:prSet presAssocID="{0770F98E-0989-4A35-9B7A-9E3B8FA52FCA}" presName="compNode" presStyleCnt="0"/>
      <dgm:spPr/>
    </dgm:pt>
    <dgm:pt modelId="{F6962BC8-13B1-4746-B92B-E473BBB255B9}" type="pres">
      <dgm:prSet presAssocID="{0770F98E-0989-4A35-9B7A-9E3B8FA52FCA}" presName="bgRect" presStyleLbl="bgShp" presStyleIdx="0" presStyleCnt="4"/>
      <dgm:spPr/>
    </dgm:pt>
    <dgm:pt modelId="{0E787F48-A87C-4EF5-B027-C17CF8D59069}" type="pres">
      <dgm:prSet presAssocID="{0770F98E-0989-4A35-9B7A-9E3B8FA52FC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"/>
        </a:ext>
      </dgm:extLst>
    </dgm:pt>
    <dgm:pt modelId="{28D76A4A-7244-4BCF-BF9F-CCF854625458}" type="pres">
      <dgm:prSet presAssocID="{0770F98E-0989-4A35-9B7A-9E3B8FA52FCA}" presName="spaceRect" presStyleCnt="0"/>
      <dgm:spPr/>
    </dgm:pt>
    <dgm:pt modelId="{41F4AD36-74FC-47B0-A436-8585677A904F}" type="pres">
      <dgm:prSet presAssocID="{0770F98E-0989-4A35-9B7A-9E3B8FA52FCA}" presName="parTx" presStyleLbl="revTx" presStyleIdx="0" presStyleCnt="4">
        <dgm:presLayoutVars>
          <dgm:chMax val="0"/>
          <dgm:chPref val="0"/>
        </dgm:presLayoutVars>
      </dgm:prSet>
      <dgm:spPr/>
    </dgm:pt>
    <dgm:pt modelId="{B79E91B3-E1C4-497C-993C-2E054C6B3B85}" type="pres">
      <dgm:prSet presAssocID="{FE695027-154A-45C2-B05B-522437D187D6}" presName="sibTrans" presStyleCnt="0"/>
      <dgm:spPr/>
    </dgm:pt>
    <dgm:pt modelId="{A890CC7E-ADB8-4F34-A13F-EDF987B90099}" type="pres">
      <dgm:prSet presAssocID="{8E0D04F8-B8D1-4E70-8B8A-9377AC408DB1}" presName="compNode" presStyleCnt="0"/>
      <dgm:spPr/>
    </dgm:pt>
    <dgm:pt modelId="{45CC81D1-7CC0-415F-AAA0-CF2B8DCD3864}" type="pres">
      <dgm:prSet presAssocID="{8E0D04F8-B8D1-4E70-8B8A-9377AC408DB1}" presName="bgRect" presStyleLbl="bgShp" presStyleIdx="1" presStyleCnt="4"/>
      <dgm:spPr/>
    </dgm:pt>
    <dgm:pt modelId="{42120179-9E99-40EE-A32C-4042F4E5608A}" type="pres">
      <dgm:prSet presAssocID="{8E0D04F8-B8D1-4E70-8B8A-9377AC408DB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982D2DDF-8A37-496A-AD28-B5CCB1B7EFAF}" type="pres">
      <dgm:prSet presAssocID="{8E0D04F8-B8D1-4E70-8B8A-9377AC408DB1}" presName="spaceRect" presStyleCnt="0"/>
      <dgm:spPr/>
    </dgm:pt>
    <dgm:pt modelId="{6058A29D-83EF-4879-87B0-58A129F9985F}" type="pres">
      <dgm:prSet presAssocID="{8E0D04F8-B8D1-4E70-8B8A-9377AC408DB1}" presName="parTx" presStyleLbl="revTx" presStyleIdx="1" presStyleCnt="4">
        <dgm:presLayoutVars>
          <dgm:chMax val="0"/>
          <dgm:chPref val="0"/>
        </dgm:presLayoutVars>
      </dgm:prSet>
      <dgm:spPr/>
    </dgm:pt>
    <dgm:pt modelId="{3B876765-C4BD-4B5C-BCF2-EB586B3C5426}" type="pres">
      <dgm:prSet presAssocID="{BC9C3834-4C2F-4A03-BBFC-331A35E9E6AF}" presName="sibTrans" presStyleCnt="0"/>
      <dgm:spPr/>
    </dgm:pt>
    <dgm:pt modelId="{AAEA7268-565E-4C20-94D6-9F71ECEC4CA9}" type="pres">
      <dgm:prSet presAssocID="{20F3F7EA-922B-4111-9C08-185848F069AB}" presName="compNode" presStyleCnt="0"/>
      <dgm:spPr/>
    </dgm:pt>
    <dgm:pt modelId="{482B92A3-B491-4B9E-8F03-75C836AD201E}" type="pres">
      <dgm:prSet presAssocID="{20F3F7EA-922B-4111-9C08-185848F069AB}" presName="bgRect" presStyleLbl="bgShp" presStyleIdx="2" presStyleCnt="4"/>
      <dgm:spPr/>
    </dgm:pt>
    <dgm:pt modelId="{1A7AC69E-15CC-41D2-B369-30BE6C1631B7}" type="pres">
      <dgm:prSet presAssocID="{20F3F7EA-922B-4111-9C08-185848F069A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90F5DF2C-DE6B-44DE-9847-EF527667FEB9}" type="pres">
      <dgm:prSet presAssocID="{20F3F7EA-922B-4111-9C08-185848F069AB}" presName="spaceRect" presStyleCnt="0"/>
      <dgm:spPr/>
    </dgm:pt>
    <dgm:pt modelId="{716FE0DB-B389-452D-88D9-D2DC1D8C3E12}" type="pres">
      <dgm:prSet presAssocID="{20F3F7EA-922B-4111-9C08-185848F069AB}" presName="parTx" presStyleLbl="revTx" presStyleIdx="2" presStyleCnt="4">
        <dgm:presLayoutVars>
          <dgm:chMax val="0"/>
          <dgm:chPref val="0"/>
        </dgm:presLayoutVars>
      </dgm:prSet>
      <dgm:spPr/>
    </dgm:pt>
    <dgm:pt modelId="{56B09B66-F960-46DB-A527-7B3683927C1B}" type="pres">
      <dgm:prSet presAssocID="{21C9CA05-34FC-4915-940E-6A71E188B77B}" presName="sibTrans" presStyleCnt="0"/>
      <dgm:spPr/>
    </dgm:pt>
    <dgm:pt modelId="{05AC6586-93C6-4E9C-9D17-1B4A3D4EFE6A}" type="pres">
      <dgm:prSet presAssocID="{DEAE27EF-4B8A-43AC-A6C5-65F6B0CDBE59}" presName="compNode" presStyleCnt="0"/>
      <dgm:spPr/>
    </dgm:pt>
    <dgm:pt modelId="{8D8BBB25-5FF5-45DA-BA33-7EC95E3E4D38}" type="pres">
      <dgm:prSet presAssocID="{DEAE27EF-4B8A-43AC-A6C5-65F6B0CDBE59}" presName="bgRect" presStyleLbl="bgShp" presStyleIdx="3" presStyleCnt="4"/>
      <dgm:spPr/>
    </dgm:pt>
    <dgm:pt modelId="{FFF052B4-8C98-425B-BE98-F696BF616B7D}" type="pres">
      <dgm:prSet presAssocID="{DEAE27EF-4B8A-43AC-A6C5-65F6B0CDBE5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E327344C-F8B8-48C7-9700-A5E126C228B5}" type="pres">
      <dgm:prSet presAssocID="{DEAE27EF-4B8A-43AC-A6C5-65F6B0CDBE59}" presName="spaceRect" presStyleCnt="0"/>
      <dgm:spPr/>
    </dgm:pt>
    <dgm:pt modelId="{F5800ABE-13EA-46C1-986A-25DD07DA29BE}" type="pres">
      <dgm:prSet presAssocID="{DEAE27EF-4B8A-43AC-A6C5-65F6B0CDBE5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DED5417-10CA-4CB1-A93F-0EB855A54482}" type="presOf" srcId="{DEAE27EF-4B8A-43AC-A6C5-65F6B0CDBE59}" destId="{F5800ABE-13EA-46C1-986A-25DD07DA29BE}" srcOrd="0" destOrd="0" presId="urn:microsoft.com/office/officeart/2018/2/layout/IconVerticalSolidList"/>
    <dgm:cxn modelId="{4FE6DB1D-658E-498E-BDB9-48C57F0CC17A}" srcId="{B3D6DB0E-1137-45C1-A8A4-1207BE063AC8}" destId="{20F3F7EA-922B-4111-9C08-185848F069AB}" srcOrd="2" destOrd="0" parTransId="{7D0C7431-12F7-4ADF-B20E-25C4153B00E4}" sibTransId="{21C9CA05-34FC-4915-940E-6A71E188B77B}"/>
    <dgm:cxn modelId="{BBC68823-1892-46CF-A640-D0C619013D65}" type="presOf" srcId="{8E0D04F8-B8D1-4E70-8B8A-9377AC408DB1}" destId="{6058A29D-83EF-4879-87B0-58A129F9985F}" srcOrd="0" destOrd="0" presId="urn:microsoft.com/office/officeart/2018/2/layout/IconVerticalSolidList"/>
    <dgm:cxn modelId="{918F5E3C-224D-4192-B646-BD63763B68A8}" srcId="{B3D6DB0E-1137-45C1-A8A4-1207BE063AC8}" destId="{8E0D04F8-B8D1-4E70-8B8A-9377AC408DB1}" srcOrd="1" destOrd="0" parTransId="{E8FC2968-0460-4CEA-9C3A-AD79801C4891}" sibTransId="{BC9C3834-4C2F-4A03-BBFC-331A35E9E6AF}"/>
    <dgm:cxn modelId="{74B6AD49-4FFD-40C1-AE38-5635C396FE4D}" srcId="{B3D6DB0E-1137-45C1-A8A4-1207BE063AC8}" destId="{DEAE27EF-4B8A-43AC-A6C5-65F6B0CDBE59}" srcOrd="3" destOrd="0" parTransId="{89A702A4-A694-4177-A8AC-5B79BE71047E}" sibTransId="{1F608CDF-6579-4824-999C-EB4E100B42D4}"/>
    <dgm:cxn modelId="{02A841AC-01F2-4C9B-B2AF-2FE06D354930}" type="presOf" srcId="{0770F98E-0989-4A35-9B7A-9E3B8FA52FCA}" destId="{41F4AD36-74FC-47B0-A436-8585677A904F}" srcOrd="0" destOrd="0" presId="urn:microsoft.com/office/officeart/2018/2/layout/IconVerticalSolidList"/>
    <dgm:cxn modelId="{E600CCCB-D962-4BDE-8B0C-C645D942E22D}" srcId="{B3D6DB0E-1137-45C1-A8A4-1207BE063AC8}" destId="{0770F98E-0989-4A35-9B7A-9E3B8FA52FCA}" srcOrd="0" destOrd="0" parTransId="{5615F545-68AA-473C-85CE-85F871A4531A}" sibTransId="{FE695027-154A-45C2-B05B-522437D187D6}"/>
    <dgm:cxn modelId="{19C27EE3-2680-476B-841A-2C6D24072371}" type="presOf" srcId="{20F3F7EA-922B-4111-9C08-185848F069AB}" destId="{716FE0DB-B389-452D-88D9-D2DC1D8C3E12}" srcOrd="0" destOrd="0" presId="urn:microsoft.com/office/officeart/2018/2/layout/IconVerticalSolidList"/>
    <dgm:cxn modelId="{2A5BCFF4-B261-4D24-B445-F5571F6738EC}" type="presOf" srcId="{B3D6DB0E-1137-45C1-A8A4-1207BE063AC8}" destId="{6D054D23-6F90-493E-8CE4-626E76FEC3DC}" srcOrd="0" destOrd="0" presId="urn:microsoft.com/office/officeart/2018/2/layout/IconVerticalSolidList"/>
    <dgm:cxn modelId="{FA98021C-7C1B-44F0-BFC3-9FEBACD26694}" type="presParOf" srcId="{6D054D23-6F90-493E-8CE4-626E76FEC3DC}" destId="{4E178522-F6B5-4392-8169-C3BFE2D3B1D2}" srcOrd="0" destOrd="0" presId="urn:microsoft.com/office/officeart/2018/2/layout/IconVerticalSolidList"/>
    <dgm:cxn modelId="{A656FC90-C45A-493D-A307-D6331BE8B727}" type="presParOf" srcId="{4E178522-F6B5-4392-8169-C3BFE2D3B1D2}" destId="{F6962BC8-13B1-4746-B92B-E473BBB255B9}" srcOrd="0" destOrd="0" presId="urn:microsoft.com/office/officeart/2018/2/layout/IconVerticalSolidList"/>
    <dgm:cxn modelId="{3EBD4DB0-AC8D-419F-8110-E44857819E56}" type="presParOf" srcId="{4E178522-F6B5-4392-8169-C3BFE2D3B1D2}" destId="{0E787F48-A87C-4EF5-B027-C17CF8D59069}" srcOrd="1" destOrd="0" presId="urn:microsoft.com/office/officeart/2018/2/layout/IconVerticalSolidList"/>
    <dgm:cxn modelId="{586A5E7D-0113-4077-8E22-33091E4387CC}" type="presParOf" srcId="{4E178522-F6B5-4392-8169-C3BFE2D3B1D2}" destId="{28D76A4A-7244-4BCF-BF9F-CCF854625458}" srcOrd="2" destOrd="0" presId="urn:microsoft.com/office/officeart/2018/2/layout/IconVerticalSolidList"/>
    <dgm:cxn modelId="{0761E25A-1EB9-4783-B192-B9AC25C53546}" type="presParOf" srcId="{4E178522-F6B5-4392-8169-C3BFE2D3B1D2}" destId="{41F4AD36-74FC-47B0-A436-8585677A904F}" srcOrd="3" destOrd="0" presId="urn:microsoft.com/office/officeart/2018/2/layout/IconVerticalSolidList"/>
    <dgm:cxn modelId="{E7F8D644-235B-4ACB-A234-1F6D9E9F6F1B}" type="presParOf" srcId="{6D054D23-6F90-493E-8CE4-626E76FEC3DC}" destId="{B79E91B3-E1C4-497C-993C-2E054C6B3B85}" srcOrd="1" destOrd="0" presId="urn:microsoft.com/office/officeart/2018/2/layout/IconVerticalSolidList"/>
    <dgm:cxn modelId="{66F70644-47C2-40E3-8C5C-C5992EEEA02A}" type="presParOf" srcId="{6D054D23-6F90-493E-8CE4-626E76FEC3DC}" destId="{A890CC7E-ADB8-4F34-A13F-EDF987B90099}" srcOrd="2" destOrd="0" presId="urn:microsoft.com/office/officeart/2018/2/layout/IconVerticalSolidList"/>
    <dgm:cxn modelId="{7148B917-E178-4695-8D8C-D703C30895B1}" type="presParOf" srcId="{A890CC7E-ADB8-4F34-A13F-EDF987B90099}" destId="{45CC81D1-7CC0-415F-AAA0-CF2B8DCD3864}" srcOrd="0" destOrd="0" presId="urn:microsoft.com/office/officeart/2018/2/layout/IconVerticalSolidList"/>
    <dgm:cxn modelId="{959A4174-617B-4E0C-ADC1-3F49EEDE152C}" type="presParOf" srcId="{A890CC7E-ADB8-4F34-A13F-EDF987B90099}" destId="{42120179-9E99-40EE-A32C-4042F4E5608A}" srcOrd="1" destOrd="0" presId="urn:microsoft.com/office/officeart/2018/2/layout/IconVerticalSolidList"/>
    <dgm:cxn modelId="{1D020B76-F79E-4C87-B750-CC797EA026B2}" type="presParOf" srcId="{A890CC7E-ADB8-4F34-A13F-EDF987B90099}" destId="{982D2DDF-8A37-496A-AD28-B5CCB1B7EFAF}" srcOrd="2" destOrd="0" presId="urn:microsoft.com/office/officeart/2018/2/layout/IconVerticalSolidList"/>
    <dgm:cxn modelId="{2801B180-48B1-4861-B6A2-02E77ED73BCD}" type="presParOf" srcId="{A890CC7E-ADB8-4F34-A13F-EDF987B90099}" destId="{6058A29D-83EF-4879-87B0-58A129F9985F}" srcOrd="3" destOrd="0" presId="urn:microsoft.com/office/officeart/2018/2/layout/IconVerticalSolidList"/>
    <dgm:cxn modelId="{8CD83465-EC94-4F56-897C-EA7E9A242F55}" type="presParOf" srcId="{6D054D23-6F90-493E-8CE4-626E76FEC3DC}" destId="{3B876765-C4BD-4B5C-BCF2-EB586B3C5426}" srcOrd="3" destOrd="0" presId="urn:microsoft.com/office/officeart/2018/2/layout/IconVerticalSolidList"/>
    <dgm:cxn modelId="{2708BA48-BC2D-4196-9C72-A3BE275C5737}" type="presParOf" srcId="{6D054D23-6F90-493E-8CE4-626E76FEC3DC}" destId="{AAEA7268-565E-4C20-94D6-9F71ECEC4CA9}" srcOrd="4" destOrd="0" presId="urn:microsoft.com/office/officeart/2018/2/layout/IconVerticalSolidList"/>
    <dgm:cxn modelId="{BFEE3A67-90CE-4D93-B554-898105C50465}" type="presParOf" srcId="{AAEA7268-565E-4C20-94D6-9F71ECEC4CA9}" destId="{482B92A3-B491-4B9E-8F03-75C836AD201E}" srcOrd="0" destOrd="0" presId="urn:microsoft.com/office/officeart/2018/2/layout/IconVerticalSolidList"/>
    <dgm:cxn modelId="{BFC25B47-7E5A-4D9A-A1A9-56EE71CB3013}" type="presParOf" srcId="{AAEA7268-565E-4C20-94D6-9F71ECEC4CA9}" destId="{1A7AC69E-15CC-41D2-B369-30BE6C1631B7}" srcOrd="1" destOrd="0" presId="urn:microsoft.com/office/officeart/2018/2/layout/IconVerticalSolidList"/>
    <dgm:cxn modelId="{2B23FAC6-DE7A-493B-AD06-92E93FA97EAB}" type="presParOf" srcId="{AAEA7268-565E-4C20-94D6-9F71ECEC4CA9}" destId="{90F5DF2C-DE6B-44DE-9847-EF527667FEB9}" srcOrd="2" destOrd="0" presId="urn:microsoft.com/office/officeart/2018/2/layout/IconVerticalSolidList"/>
    <dgm:cxn modelId="{C0932D1B-359C-444E-8CF3-87AC484B04B1}" type="presParOf" srcId="{AAEA7268-565E-4C20-94D6-9F71ECEC4CA9}" destId="{716FE0DB-B389-452D-88D9-D2DC1D8C3E12}" srcOrd="3" destOrd="0" presId="urn:microsoft.com/office/officeart/2018/2/layout/IconVerticalSolidList"/>
    <dgm:cxn modelId="{F87637F3-73D8-4503-8C7B-0CE885D4DB51}" type="presParOf" srcId="{6D054D23-6F90-493E-8CE4-626E76FEC3DC}" destId="{56B09B66-F960-46DB-A527-7B3683927C1B}" srcOrd="5" destOrd="0" presId="urn:microsoft.com/office/officeart/2018/2/layout/IconVerticalSolidList"/>
    <dgm:cxn modelId="{99591C45-CA18-4D8A-A2C0-C62C765C5A8D}" type="presParOf" srcId="{6D054D23-6F90-493E-8CE4-626E76FEC3DC}" destId="{05AC6586-93C6-4E9C-9D17-1B4A3D4EFE6A}" srcOrd="6" destOrd="0" presId="urn:microsoft.com/office/officeart/2018/2/layout/IconVerticalSolidList"/>
    <dgm:cxn modelId="{1DFAA3D9-3855-46DB-9CDA-5AFE326E2DB6}" type="presParOf" srcId="{05AC6586-93C6-4E9C-9D17-1B4A3D4EFE6A}" destId="{8D8BBB25-5FF5-45DA-BA33-7EC95E3E4D38}" srcOrd="0" destOrd="0" presId="urn:microsoft.com/office/officeart/2018/2/layout/IconVerticalSolidList"/>
    <dgm:cxn modelId="{5693487D-8A3D-4DFD-BCB4-AC7AD66CDDA7}" type="presParOf" srcId="{05AC6586-93C6-4E9C-9D17-1B4A3D4EFE6A}" destId="{FFF052B4-8C98-425B-BE98-F696BF616B7D}" srcOrd="1" destOrd="0" presId="urn:microsoft.com/office/officeart/2018/2/layout/IconVerticalSolidList"/>
    <dgm:cxn modelId="{F4A6A2D2-1BCD-49C5-9B63-538594A05DDC}" type="presParOf" srcId="{05AC6586-93C6-4E9C-9D17-1B4A3D4EFE6A}" destId="{E327344C-F8B8-48C7-9700-A5E126C228B5}" srcOrd="2" destOrd="0" presId="urn:microsoft.com/office/officeart/2018/2/layout/IconVerticalSolidList"/>
    <dgm:cxn modelId="{9DFDBDF7-0728-4B06-B56A-D087C396B40F}" type="presParOf" srcId="{05AC6586-93C6-4E9C-9D17-1B4A3D4EFE6A}" destId="{F5800ABE-13EA-46C1-986A-25DD07DA29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4E6A06-C03C-4BC5-9037-3A5AE401FA13}" type="doc">
      <dgm:prSet loTypeId="urn:microsoft.com/office/officeart/2005/8/layout/cycle1" loCatId="cycle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50A6159-F41A-4800-A384-61AB620C5C4E}">
      <dgm:prSet/>
      <dgm:spPr/>
      <dgm:t>
        <a:bodyPr/>
        <a:lstStyle/>
        <a:p>
          <a:r>
            <a:rPr lang="en-GB" b="1"/>
            <a:t>Example:</a:t>
          </a:r>
          <a:endParaRPr lang="en-US"/>
        </a:p>
      </dgm:t>
    </dgm:pt>
    <dgm:pt modelId="{49AB5BC2-5900-4B72-9D82-F3E74CFF2C22}" type="parTrans" cxnId="{69A1783A-B232-4751-9875-EEAB6F65AFDC}">
      <dgm:prSet/>
      <dgm:spPr/>
      <dgm:t>
        <a:bodyPr/>
        <a:lstStyle/>
        <a:p>
          <a:endParaRPr lang="en-US"/>
        </a:p>
      </dgm:t>
    </dgm:pt>
    <dgm:pt modelId="{B3BC7B91-9811-4584-BA91-6843F322DFCC}" type="sibTrans" cxnId="{69A1783A-B232-4751-9875-EEAB6F65AFDC}">
      <dgm:prSet/>
      <dgm:spPr/>
      <dgm:t>
        <a:bodyPr/>
        <a:lstStyle/>
        <a:p>
          <a:endParaRPr lang="en-US"/>
        </a:p>
      </dgm:t>
    </dgm:pt>
    <dgm:pt modelId="{F0B00BBA-6856-4485-8F37-1A44F8C657EE}">
      <dgm:prSet/>
      <dgm:spPr/>
      <dgm:t>
        <a:bodyPr/>
        <a:lstStyle/>
        <a:p>
          <a:r>
            <a:rPr lang="en-GB"/>
            <a:t>Opening Stock: £3,000</a:t>
          </a:r>
          <a:endParaRPr lang="en-US"/>
        </a:p>
      </dgm:t>
    </dgm:pt>
    <dgm:pt modelId="{67816287-14D1-4525-AF20-DD2F67BB8598}" type="parTrans" cxnId="{7B97DF2C-6479-41B6-AE7C-7FC637B502D0}">
      <dgm:prSet/>
      <dgm:spPr/>
      <dgm:t>
        <a:bodyPr/>
        <a:lstStyle/>
        <a:p>
          <a:endParaRPr lang="en-US"/>
        </a:p>
      </dgm:t>
    </dgm:pt>
    <dgm:pt modelId="{8DE5B8BA-3529-45E7-A25A-30AB5321C4E5}" type="sibTrans" cxnId="{7B97DF2C-6479-41B6-AE7C-7FC637B502D0}">
      <dgm:prSet/>
      <dgm:spPr/>
      <dgm:t>
        <a:bodyPr/>
        <a:lstStyle/>
        <a:p>
          <a:endParaRPr lang="en-US"/>
        </a:p>
      </dgm:t>
    </dgm:pt>
    <dgm:pt modelId="{2A9CBCC8-6F25-4D0B-B919-348237A789D9}">
      <dgm:prSet/>
      <dgm:spPr/>
      <dgm:t>
        <a:bodyPr/>
        <a:lstStyle/>
        <a:p>
          <a:r>
            <a:rPr lang="en-GB"/>
            <a:t>Purchases: £12,000</a:t>
          </a:r>
          <a:endParaRPr lang="en-US"/>
        </a:p>
      </dgm:t>
    </dgm:pt>
    <dgm:pt modelId="{6A50704A-A971-49F8-BB20-4542F08A6726}" type="parTrans" cxnId="{731D29A3-A154-44CE-A225-E4A868A90E73}">
      <dgm:prSet/>
      <dgm:spPr/>
      <dgm:t>
        <a:bodyPr/>
        <a:lstStyle/>
        <a:p>
          <a:endParaRPr lang="en-US"/>
        </a:p>
      </dgm:t>
    </dgm:pt>
    <dgm:pt modelId="{A541A0DA-43EE-4E5D-A37C-284F3085DA59}" type="sibTrans" cxnId="{731D29A3-A154-44CE-A225-E4A868A90E73}">
      <dgm:prSet/>
      <dgm:spPr/>
      <dgm:t>
        <a:bodyPr/>
        <a:lstStyle/>
        <a:p>
          <a:endParaRPr lang="en-US"/>
        </a:p>
      </dgm:t>
    </dgm:pt>
    <dgm:pt modelId="{76BF7400-324B-4A90-B490-86D369FCAD3A}">
      <dgm:prSet/>
      <dgm:spPr/>
      <dgm:t>
        <a:bodyPr/>
        <a:lstStyle/>
        <a:p>
          <a:r>
            <a:rPr lang="en-GB"/>
            <a:t>Closing Stock: £2,000</a:t>
          </a:r>
          <a:endParaRPr lang="en-US"/>
        </a:p>
      </dgm:t>
    </dgm:pt>
    <dgm:pt modelId="{F3BCF685-5F1C-45AE-8EAA-4EE2275A2C5F}" type="parTrans" cxnId="{544D95FB-91DB-4A11-9174-8F7C05FC9563}">
      <dgm:prSet/>
      <dgm:spPr/>
      <dgm:t>
        <a:bodyPr/>
        <a:lstStyle/>
        <a:p>
          <a:endParaRPr lang="en-US"/>
        </a:p>
      </dgm:t>
    </dgm:pt>
    <dgm:pt modelId="{0F07A371-2745-48D5-944F-5F027E6E7337}" type="sibTrans" cxnId="{544D95FB-91DB-4A11-9174-8F7C05FC9563}">
      <dgm:prSet/>
      <dgm:spPr/>
      <dgm:t>
        <a:bodyPr/>
        <a:lstStyle/>
        <a:p>
          <a:endParaRPr lang="en-US"/>
        </a:p>
      </dgm:t>
    </dgm:pt>
    <dgm:pt modelId="{4FFEC6FD-27E1-4831-B7B0-225E8569A7FB}" type="pres">
      <dgm:prSet presAssocID="{124E6A06-C03C-4BC5-9037-3A5AE401FA13}" presName="cycle" presStyleCnt="0">
        <dgm:presLayoutVars>
          <dgm:dir/>
          <dgm:resizeHandles val="exact"/>
        </dgm:presLayoutVars>
      </dgm:prSet>
      <dgm:spPr/>
    </dgm:pt>
    <dgm:pt modelId="{41E0D959-13EC-4F59-8B59-48E8AE201EB8}" type="pres">
      <dgm:prSet presAssocID="{650A6159-F41A-4800-A384-61AB620C5C4E}" presName="dummy" presStyleCnt="0"/>
      <dgm:spPr/>
    </dgm:pt>
    <dgm:pt modelId="{E5FDB1C2-34E7-4B95-9446-91056621EC87}" type="pres">
      <dgm:prSet presAssocID="{650A6159-F41A-4800-A384-61AB620C5C4E}" presName="node" presStyleLbl="revTx" presStyleIdx="0" presStyleCnt="4">
        <dgm:presLayoutVars>
          <dgm:bulletEnabled val="1"/>
        </dgm:presLayoutVars>
      </dgm:prSet>
      <dgm:spPr/>
    </dgm:pt>
    <dgm:pt modelId="{6F0FC52E-EBD7-4CCA-84C7-486272233C89}" type="pres">
      <dgm:prSet presAssocID="{B3BC7B91-9811-4584-BA91-6843F322DFCC}" presName="sibTrans" presStyleLbl="node1" presStyleIdx="0" presStyleCnt="4"/>
      <dgm:spPr/>
    </dgm:pt>
    <dgm:pt modelId="{C40206CB-288A-4209-9F3B-3B7B6DB513F8}" type="pres">
      <dgm:prSet presAssocID="{F0B00BBA-6856-4485-8F37-1A44F8C657EE}" presName="dummy" presStyleCnt="0"/>
      <dgm:spPr/>
    </dgm:pt>
    <dgm:pt modelId="{2F0EC731-CF5F-4866-932A-AC1CD149E15C}" type="pres">
      <dgm:prSet presAssocID="{F0B00BBA-6856-4485-8F37-1A44F8C657EE}" presName="node" presStyleLbl="revTx" presStyleIdx="1" presStyleCnt="4">
        <dgm:presLayoutVars>
          <dgm:bulletEnabled val="1"/>
        </dgm:presLayoutVars>
      </dgm:prSet>
      <dgm:spPr/>
    </dgm:pt>
    <dgm:pt modelId="{6531CCEF-F5B0-41FF-B6D0-82369669F17D}" type="pres">
      <dgm:prSet presAssocID="{8DE5B8BA-3529-45E7-A25A-30AB5321C4E5}" presName="sibTrans" presStyleLbl="node1" presStyleIdx="1" presStyleCnt="4"/>
      <dgm:spPr/>
    </dgm:pt>
    <dgm:pt modelId="{398FBEB0-60C2-4A8B-B143-EFAA05441A9F}" type="pres">
      <dgm:prSet presAssocID="{2A9CBCC8-6F25-4D0B-B919-348237A789D9}" presName="dummy" presStyleCnt="0"/>
      <dgm:spPr/>
    </dgm:pt>
    <dgm:pt modelId="{335D0BBC-E824-4787-AF03-56131AD40B06}" type="pres">
      <dgm:prSet presAssocID="{2A9CBCC8-6F25-4D0B-B919-348237A789D9}" presName="node" presStyleLbl="revTx" presStyleIdx="2" presStyleCnt="4">
        <dgm:presLayoutVars>
          <dgm:bulletEnabled val="1"/>
        </dgm:presLayoutVars>
      </dgm:prSet>
      <dgm:spPr/>
    </dgm:pt>
    <dgm:pt modelId="{816BAD69-3857-4E62-A802-A21A8D11355F}" type="pres">
      <dgm:prSet presAssocID="{A541A0DA-43EE-4E5D-A37C-284F3085DA59}" presName="sibTrans" presStyleLbl="node1" presStyleIdx="2" presStyleCnt="4"/>
      <dgm:spPr/>
    </dgm:pt>
    <dgm:pt modelId="{DBF9F5C2-42B8-459C-8944-698A5FA8EAE5}" type="pres">
      <dgm:prSet presAssocID="{76BF7400-324B-4A90-B490-86D369FCAD3A}" presName="dummy" presStyleCnt="0"/>
      <dgm:spPr/>
    </dgm:pt>
    <dgm:pt modelId="{EDF7F5AA-D4A1-4275-A87C-6F93BFACAD67}" type="pres">
      <dgm:prSet presAssocID="{76BF7400-324B-4A90-B490-86D369FCAD3A}" presName="node" presStyleLbl="revTx" presStyleIdx="3" presStyleCnt="4">
        <dgm:presLayoutVars>
          <dgm:bulletEnabled val="1"/>
        </dgm:presLayoutVars>
      </dgm:prSet>
      <dgm:spPr/>
    </dgm:pt>
    <dgm:pt modelId="{EF38ECFA-A9E5-4B90-942F-1CD206B652E9}" type="pres">
      <dgm:prSet presAssocID="{0F07A371-2745-48D5-944F-5F027E6E7337}" presName="sibTrans" presStyleLbl="node1" presStyleIdx="3" presStyleCnt="4"/>
      <dgm:spPr/>
    </dgm:pt>
  </dgm:ptLst>
  <dgm:cxnLst>
    <dgm:cxn modelId="{D163B612-0A19-4458-AE8C-B88B85AE69F6}" type="presOf" srcId="{0F07A371-2745-48D5-944F-5F027E6E7337}" destId="{EF38ECFA-A9E5-4B90-942F-1CD206B652E9}" srcOrd="0" destOrd="0" presId="urn:microsoft.com/office/officeart/2005/8/layout/cycle1"/>
    <dgm:cxn modelId="{7CCF8515-15A5-4634-A053-93C26CFAA1BF}" type="presOf" srcId="{8DE5B8BA-3529-45E7-A25A-30AB5321C4E5}" destId="{6531CCEF-F5B0-41FF-B6D0-82369669F17D}" srcOrd="0" destOrd="0" presId="urn:microsoft.com/office/officeart/2005/8/layout/cycle1"/>
    <dgm:cxn modelId="{2F50EE1B-FA16-459A-A1D9-9EA375D2D3C8}" type="presOf" srcId="{76BF7400-324B-4A90-B490-86D369FCAD3A}" destId="{EDF7F5AA-D4A1-4275-A87C-6F93BFACAD67}" srcOrd="0" destOrd="0" presId="urn:microsoft.com/office/officeart/2005/8/layout/cycle1"/>
    <dgm:cxn modelId="{9B55631C-C79B-4C17-A13E-976C52EC7779}" type="presOf" srcId="{F0B00BBA-6856-4485-8F37-1A44F8C657EE}" destId="{2F0EC731-CF5F-4866-932A-AC1CD149E15C}" srcOrd="0" destOrd="0" presId="urn:microsoft.com/office/officeart/2005/8/layout/cycle1"/>
    <dgm:cxn modelId="{7B97DF2C-6479-41B6-AE7C-7FC637B502D0}" srcId="{124E6A06-C03C-4BC5-9037-3A5AE401FA13}" destId="{F0B00BBA-6856-4485-8F37-1A44F8C657EE}" srcOrd="1" destOrd="0" parTransId="{67816287-14D1-4525-AF20-DD2F67BB8598}" sibTransId="{8DE5B8BA-3529-45E7-A25A-30AB5321C4E5}"/>
    <dgm:cxn modelId="{69A1783A-B232-4751-9875-EEAB6F65AFDC}" srcId="{124E6A06-C03C-4BC5-9037-3A5AE401FA13}" destId="{650A6159-F41A-4800-A384-61AB620C5C4E}" srcOrd="0" destOrd="0" parTransId="{49AB5BC2-5900-4B72-9D82-F3E74CFF2C22}" sibTransId="{B3BC7B91-9811-4584-BA91-6843F322DFCC}"/>
    <dgm:cxn modelId="{D688E854-FC11-4F15-8E99-2557909B5D06}" type="presOf" srcId="{A541A0DA-43EE-4E5D-A37C-284F3085DA59}" destId="{816BAD69-3857-4E62-A802-A21A8D11355F}" srcOrd="0" destOrd="0" presId="urn:microsoft.com/office/officeart/2005/8/layout/cycle1"/>
    <dgm:cxn modelId="{58594355-2939-47A8-B930-2897A5A1881F}" type="presOf" srcId="{B3BC7B91-9811-4584-BA91-6843F322DFCC}" destId="{6F0FC52E-EBD7-4CCA-84C7-486272233C89}" srcOrd="0" destOrd="0" presId="urn:microsoft.com/office/officeart/2005/8/layout/cycle1"/>
    <dgm:cxn modelId="{731D29A3-A154-44CE-A225-E4A868A90E73}" srcId="{124E6A06-C03C-4BC5-9037-3A5AE401FA13}" destId="{2A9CBCC8-6F25-4D0B-B919-348237A789D9}" srcOrd="2" destOrd="0" parTransId="{6A50704A-A971-49F8-BB20-4542F08A6726}" sibTransId="{A541A0DA-43EE-4E5D-A37C-284F3085DA59}"/>
    <dgm:cxn modelId="{255EE0BC-06EE-4A81-88C1-62668FF452F4}" type="presOf" srcId="{124E6A06-C03C-4BC5-9037-3A5AE401FA13}" destId="{4FFEC6FD-27E1-4831-B7B0-225E8569A7FB}" srcOrd="0" destOrd="0" presId="urn:microsoft.com/office/officeart/2005/8/layout/cycle1"/>
    <dgm:cxn modelId="{C2CF99BD-65C7-4F96-8D9B-73CAC0B15E0E}" type="presOf" srcId="{2A9CBCC8-6F25-4D0B-B919-348237A789D9}" destId="{335D0BBC-E824-4787-AF03-56131AD40B06}" srcOrd="0" destOrd="0" presId="urn:microsoft.com/office/officeart/2005/8/layout/cycle1"/>
    <dgm:cxn modelId="{F4CB22D4-BD79-495C-B2AD-A35BB44D1D8A}" type="presOf" srcId="{650A6159-F41A-4800-A384-61AB620C5C4E}" destId="{E5FDB1C2-34E7-4B95-9446-91056621EC87}" srcOrd="0" destOrd="0" presId="urn:microsoft.com/office/officeart/2005/8/layout/cycle1"/>
    <dgm:cxn modelId="{544D95FB-91DB-4A11-9174-8F7C05FC9563}" srcId="{124E6A06-C03C-4BC5-9037-3A5AE401FA13}" destId="{76BF7400-324B-4A90-B490-86D369FCAD3A}" srcOrd="3" destOrd="0" parTransId="{F3BCF685-5F1C-45AE-8EAA-4EE2275A2C5F}" sibTransId="{0F07A371-2745-48D5-944F-5F027E6E7337}"/>
    <dgm:cxn modelId="{55EB5710-F119-45BD-94C0-0C1682E027B0}" type="presParOf" srcId="{4FFEC6FD-27E1-4831-B7B0-225E8569A7FB}" destId="{41E0D959-13EC-4F59-8B59-48E8AE201EB8}" srcOrd="0" destOrd="0" presId="urn:microsoft.com/office/officeart/2005/8/layout/cycle1"/>
    <dgm:cxn modelId="{565FC8BC-B88E-40C7-AA5B-FD6A6A8ACC5A}" type="presParOf" srcId="{4FFEC6FD-27E1-4831-B7B0-225E8569A7FB}" destId="{E5FDB1C2-34E7-4B95-9446-91056621EC87}" srcOrd="1" destOrd="0" presId="urn:microsoft.com/office/officeart/2005/8/layout/cycle1"/>
    <dgm:cxn modelId="{7A57E522-8833-4394-AD50-74BB71F57130}" type="presParOf" srcId="{4FFEC6FD-27E1-4831-B7B0-225E8569A7FB}" destId="{6F0FC52E-EBD7-4CCA-84C7-486272233C89}" srcOrd="2" destOrd="0" presId="urn:microsoft.com/office/officeart/2005/8/layout/cycle1"/>
    <dgm:cxn modelId="{012EE225-37BC-4FF6-80AF-A1AFAE9B41C4}" type="presParOf" srcId="{4FFEC6FD-27E1-4831-B7B0-225E8569A7FB}" destId="{C40206CB-288A-4209-9F3B-3B7B6DB513F8}" srcOrd="3" destOrd="0" presId="urn:microsoft.com/office/officeart/2005/8/layout/cycle1"/>
    <dgm:cxn modelId="{B681C4C0-9A5D-4D68-8353-459562711AF0}" type="presParOf" srcId="{4FFEC6FD-27E1-4831-B7B0-225E8569A7FB}" destId="{2F0EC731-CF5F-4866-932A-AC1CD149E15C}" srcOrd="4" destOrd="0" presId="urn:microsoft.com/office/officeart/2005/8/layout/cycle1"/>
    <dgm:cxn modelId="{D23803B9-0259-49B9-94E6-A50509DDEC21}" type="presParOf" srcId="{4FFEC6FD-27E1-4831-B7B0-225E8569A7FB}" destId="{6531CCEF-F5B0-41FF-B6D0-82369669F17D}" srcOrd="5" destOrd="0" presId="urn:microsoft.com/office/officeart/2005/8/layout/cycle1"/>
    <dgm:cxn modelId="{7629CB7B-26F3-451A-95EF-E3FF4DD09F7B}" type="presParOf" srcId="{4FFEC6FD-27E1-4831-B7B0-225E8569A7FB}" destId="{398FBEB0-60C2-4A8B-B143-EFAA05441A9F}" srcOrd="6" destOrd="0" presId="urn:microsoft.com/office/officeart/2005/8/layout/cycle1"/>
    <dgm:cxn modelId="{330322CD-603F-4438-A736-A54C8762A985}" type="presParOf" srcId="{4FFEC6FD-27E1-4831-B7B0-225E8569A7FB}" destId="{335D0BBC-E824-4787-AF03-56131AD40B06}" srcOrd="7" destOrd="0" presId="urn:microsoft.com/office/officeart/2005/8/layout/cycle1"/>
    <dgm:cxn modelId="{DEADCB0B-613A-4A52-BDC1-57F8C250CCB4}" type="presParOf" srcId="{4FFEC6FD-27E1-4831-B7B0-225E8569A7FB}" destId="{816BAD69-3857-4E62-A802-A21A8D11355F}" srcOrd="8" destOrd="0" presId="urn:microsoft.com/office/officeart/2005/8/layout/cycle1"/>
    <dgm:cxn modelId="{54B09674-B4CD-4DC8-BBD2-FA5F4E092422}" type="presParOf" srcId="{4FFEC6FD-27E1-4831-B7B0-225E8569A7FB}" destId="{DBF9F5C2-42B8-459C-8944-698A5FA8EAE5}" srcOrd="9" destOrd="0" presId="urn:microsoft.com/office/officeart/2005/8/layout/cycle1"/>
    <dgm:cxn modelId="{29E7619E-0D04-425C-AC68-5880D2C712BE}" type="presParOf" srcId="{4FFEC6FD-27E1-4831-B7B0-225E8569A7FB}" destId="{EDF7F5AA-D4A1-4275-A87C-6F93BFACAD67}" srcOrd="10" destOrd="0" presId="urn:microsoft.com/office/officeart/2005/8/layout/cycle1"/>
    <dgm:cxn modelId="{C28D4682-5FC2-461A-A2AD-74A079C1044E}" type="presParOf" srcId="{4FFEC6FD-27E1-4831-B7B0-225E8569A7FB}" destId="{EF38ECFA-A9E5-4B90-942F-1CD206B652E9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1A3085-BA81-419B-A0F8-96278D39AB0B}">
      <dsp:nvSpPr>
        <dsp:cNvPr id="0" name=""/>
        <dsp:cNvSpPr/>
      </dsp:nvSpPr>
      <dsp:spPr>
        <a:xfrm>
          <a:off x="0" y="558"/>
          <a:ext cx="512564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8E431-8F38-4AB7-92A7-0475EBB2A105}">
      <dsp:nvSpPr>
        <dsp:cNvPr id="0" name=""/>
        <dsp:cNvSpPr/>
      </dsp:nvSpPr>
      <dsp:spPr>
        <a:xfrm>
          <a:off x="0" y="558"/>
          <a:ext cx="5125641" cy="653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Sundry Income (Other Operating Income): Small, irregular income not from main operations</a:t>
          </a:r>
        </a:p>
      </dsp:txBody>
      <dsp:txXfrm>
        <a:off x="0" y="558"/>
        <a:ext cx="5125641" cy="653210"/>
      </dsp:txXfrm>
    </dsp:sp>
    <dsp:sp modelId="{2D6AB65B-1B04-4C21-B246-E8AE32AB1AE8}">
      <dsp:nvSpPr>
        <dsp:cNvPr id="0" name=""/>
        <dsp:cNvSpPr/>
      </dsp:nvSpPr>
      <dsp:spPr>
        <a:xfrm>
          <a:off x="0" y="653768"/>
          <a:ext cx="512564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1638C-B5DD-4F25-ACC7-AF60F4BD6DEE}">
      <dsp:nvSpPr>
        <dsp:cNvPr id="0" name=""/>
        <dsp:cNvSpPr/>
      </dsp:nvSpPr>
      <dsp:spPr>
        <a:xfrm>
          <a:off x="0" y="653768"/>
          <a:ext cx="5125641" cy="653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Example: Interest from bank deposits, rent from extra office space</a:t>
          </a:r>
        </a:p>
      </dsp:txBody>
      <dsp:txXfrm>
        <a:off x="0" y="653768"/>
        <a:ext cx="5125641" cy="653210"/>
      </dsp:txXfrm>
    </dsp:sp>
    <dsp:sp modelId="{ECE1AF00-0FED-4B19-9096-51B330115AC4}">
      <dsp:nvSpPr>
        <dsp:cNvPr id="0" name=""/>
        <dsp:cNvSpPr/>
      </dsp:nvSpPr>
      <dsp:spPr>
        <a:xfrm>
          <a:off x="0" y="1306978"/>
          <a:ext cx="512564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093456-CE71-4459-9A22-766C6DC81D1F}">
      <dsp:nvSpPr>
        <dsp:cNvPr id="0" name=""/>
        <dsp:cNvSpPr/>
      </dsp:nvSpPr>
      <dsp:spPr>
        <a:xfrm>
          <a:off x="0" y="1306978"/>
          <a:ext cx="5125641" cy="653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Profit/Loss on Disposal of Fixed Assets highlighted separately after Operating Profit</a:t>
          </a:r>
        </a:p>
      </dsp:txBody>
      <dsp:txXfrm>
        <a:off x="0" y="1306978"/>
        <a:ext cx="5125641" cy="653210"/>
      </dsp:txXfrm>
    </dsp:sp>
    <dsp:sp modelId="{1A72FBEF-04F4-43E9-87B4-23B3F90B3E3B}">
      <dsp:nvSpPr>
        <dsp:cNvPr id="0" name=""/>
        <dsp:cNvSpPr/>
      </dsp:nvSpPr>
      <dsp:spPr>
        <a:xfrm>
          <a:off x="0" y="1960188"/>
          <a:ext cx="512564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F3C314-1CF4-42F6-8A2E-535698310100}">
      <dsp:nvSpPr>
        <dsp:cNvPr id="0" name=""/>
        <dsp:cNvSpPr/>
      </dsp:nvSpPr>
      <dsp:spPr>
        <a:xfrm>
          <a:off x="0" y="1960188"/>
          <a:ext cx="5125641" cy="653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Example: Sold old machinery bought for £5,000 at £6,000 → Profit = £1,000</a:t>
          </a:r>
        </a:p>
      </dsp:txBody>
      <dsp:txXfrm>
        <a:off x="0" y="1960188"/>
        <a:ext cx="5125641" cy="653210"/>
      </dsp:txXfrm>
    </dsp:sp>
    <dsp:sp modelId="{04A86592-B9C8-42C3-A44C-7FC317E6668F}">
      <dsp:nvSpPr>
        <dsp:cNvPr id="0" name=""/>
        <dsp:cNvSpPr/>
      </dsp:nvSpPr>
      <dsp:spPr>
        <a:xfrm>
          <a:off x="0" y="2613398"/>
          <a:ext cx="512564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24A92A-0C38-4725-964E-2F72DFC883A7}">
      <dsp:nvSpPr>
        <dsp:cNvPr id="0" name=""/>
        <dsp:cNvSpPr/>
      </dsp:nvSpPr>
      <dsp:spPr>
        <a:xfrm>
          <a:off x="0" y="2613398"/>
          <a:ext cx="5125641" cy="653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Interest: Payable on loans, Receivable from investments</a:t>
          </a:r>
        </a:p>
      </dsp:txBody>
      <dsp:txXfrm>
        <a:off x="0" y="2613398"/>
        <a:ext cx="5125641" cy="653210"/>
      </dsp:txXfrm>
    </dsp:sp>
    <dsp:sp modelId="{752CF837-AC0C-40B9-A147-40517D7836CC}">
      <dsp:nvSpPr>
        <dsp:cNvPr id="0" name=""/>
        <dsp:cNvSpPr/>
      </dsp:nvSpPr>
      <dsp:spPr>
        <a:xfrm>
          <a:off x="0" y="3266608"/>
          <a:ext cx="512564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D063AF-C8D5-42A0-A17B-AD7ADD334CF1}">
      <dsp:nvSpPr>
        <dsp:cNvPr id="0" name=""/>
        <dsp:cNvSpPr/>
      </dsp:nvSpPr>
      <dsp:spPr>
        <a:xfrm>
          <a:off x="0" y="3266608"/>
          <a:ext cx="5125641" cy="653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Corporation Tax: Paid 9 months after year-end</a:t>
          </a:r>
        </a:p>
      </dsp:txBody>
      <dsp:txXfrm>
        <a:off x="0" y="3266608"/>
        <a:ext cx="5125641" cy="653210"/>
      </dsp:txXfrm>
    </dsp:sp>
    <dsp:sp modelId="{6247A789-414F-4436-B0C9-DC8113C126DF}">
      <dsp:nvSpPr>
        <dsp:cNvPr id="0" name=""/>
        <dsp:cNvSpPr/>
      </dsp:nvSpPr>
      <dsp:spPr>
        <a:xfrm>
          <a:off x="0" y="3919818"/>
          <a:ext cx="512564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17964A-42FF-4829-AB24-1D673AD7F7B3}">
      <dsp:nvSpPr>
        <dsp:cNvPr id="0" name=""/>
        <dsp:cNvSpPr/>
      </dsp:nvSpPr>
      <dsp:spPr>
        <a:xfrm>
          <a:off x="0" y="3919818"/>
          <a:ext cx="5125641" cy="653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Accounting Entry: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 Dr Tax Charge (P&amp;L) / Cr Tax Creditor (B/S)</a:t>
          </a:r>
        </a:p>
      </dsp:txBody>
      <dsp:txXfrm>
        <a:off x="0" y="3919818"/>
        <a:ext cx="5125641" cy="6532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962BC8-13B1-4746-B92B-E473BBB255B9}">
      <dsp:nvSpPr>
        <dsp:cNvPr id="0" name=""/>
        <dsp:cNvSpPr/>
      </dsp:nvSpPr>
      <dsp:spPr>
        <a:xfrm>
          <a:off x="0" y="1805"/>
          <a:ext cx="4291113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787F48-A87C-4EF5-B027-C17CF8D59069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F4AD36-74FC-47B0-A436-8585677A904F}">
      <dsp:nvSpPr>
        <dsp:cNvPr id="0" name=""/>
        <dsp:cNvSpPr/>
      </dsp:nvSpPr>
      <dsp:spPr>
        <a:xfrm>
          <a:off x="1057183" y="1805"/>
          <a:ext cx="3233929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Fixed Assets: Breakdown not shown directly</a:t>
          </a:r>
        </a:p>
      </dsp:txBody>
      <dsp:txXfrm>
        <a:off x="1057183" y="1805"/>
        <a:ext cx="3233929" cy="915310"/>
      </dsp:txXfrm>
    </dsp:sp>
    <dsp:sp modelId="{45CC81D1-7CC0-415F-AAA0-CF2B8DCD3864}">
      <dsp:nvSpPr>
        <dsp:cNvPr id="0" name=""/>
        <dsp:cNvSpPr/>
      </dsp:nvSpPr>
      <dsp:spPr>
        <a:xfrm>
          <a:off x="0" y="1145944"/>
          <a:ext cx="4291113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120179-9E99-40EE-A32C-4042F4E5608A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58A29D-83EF-4879-87B0-58A129F9985F}">
      <dsp:nvSpPr>
        <dsp:cNvPr id="0" name=""/>
        <dsp:cNvSpPr/>
      </dsp:nvSpPr>
      <dsp:spPr>
        <a:xfrm>
          <a:off x="1057183" y="1145944"/>
          <a:ext cx="3233929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Debtors: Includes amounts owed by customers + prepayments</a:t>
          </a:r>
        </a:p>
      </dsp:txBody>
      <dsp:txXfrm>
        <a:off x="1057183" y="1145944"/>
        <a:ext cx="3233929" cy="915310"/>
      </dsp:txXfrm>
    </dsp:sp>
    <dsp:sp modelId="{482B92A3-B491-4B9E-8F03-75C836AD201E}">
      <dsp:nvSpPr>
        <dsp:cNvPr id="0" name=""/>
        <dsp:cNvSpPr/>
      </dsp:nvSpPr>
      <dsp:spPr>
        <a:xfrm>
          <a:off x="0" y="2290082"/>
          <a:ext cx="4291113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7AC69E-15CC-41D2-B369-30BE6C1631B7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FE0DB-B389-452D-88D9-D2DC1D8C3E12}">
      <dsp:nvSpPr>
        <dsp:cNvPr id="0" name=""/>
        <dsp:cNvSpPr/>
      </dsp:nvSpPr>
      <dsp:spPr>
        <a:xfrm>
          <a:off x="1057183" y="2290082"/>
          <a:ext cx="3233929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Cash at Bank &amp; in Hand: Combined as one item</a:t>
          </a:r>
        </a:p>
      </dsp:txBody>
      <dsp:txXfrm>
        <a:off x="1057183" y="2290082"/>
        <a:ext cx="3233929" cy="915310"/>
      </dsp:txXfrm>
    </dsp:sp>
    <dsp:sp modelId="{8D8BBB25-5FF5-45DA-BA33-7EC95E3E4D38}">
      <dsp:nvSpPr>
        <dsp:cNvPr id="0" name=""/>
        <dsp:cNvSpPr/>
      </dsp:nvSpPr>
      <dsp:spPr>
        <a:xfrm>
          <a:off x="0" y="3434221"/>
          <a:ext cx="4291113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052B4-8C98-425B-BE98-F696BF616B7D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800ABE-13EA-46C1-986A-25DD07DA29BE}">
      <dsp:nvSpPr>
        <dsp:cNvPr id="0" name=""/>
        <dsp:cNvSpPr/>
      </dsp:nvSpPr>
      <dsp:spPr>
        <a:xfrm>
          <a:off x="1057183" y="3434221"/>
          <a:ext cx="3233929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Liabilities: Short-term and long-term shown separately, no detailed breakdown</a:t>
          </a:r>
        </a:p>
      </dsp:txBody>
      <dsp:txXfrm>
        <a:off x="1057183" y="3434221"/>
        <a:ext cx="3233929" cy="91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FDB1C2-34E7-4B95-9446-91056621EC87}">
      <dsp:nvSpPr>
        <dsp:cNvPr id="0" name=""/>
        <dsp:cNvSpPr/>
      </dsp:nvSpPr>
      <dsp:spPr>
        <a:xfrm>
          <a:off x="4481989" y="96658"/>
          <a:ext cx="1540371" cy="1540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Example:</a:t>
          </a:r>
          <a:endParaRPr lang="en-US" sz="2600" kern="1200"/>
        </a:p>
      </dsp:txBody>
      <dsp:txXfrm>
        <a:off x="4481989" y="96658"/>
        <a:ext cx="1540371" cy="1540371"/>
      </dsp:txXfrm>
    </dsp:sp>
    <dsp:sp modelId="{6F0FC52E-EBD7-4CCA-84C7-486272233C89}">
      <dsp:nvSpPr>
        <dsp:cNvPr id="0" name=""/>
        <dsp:cNvSpPr/>
      </dsp:nvSpPr>
      <dsp:spPr>
        <a:xfrm>
          <a:off x="1766988" y="-692"/>
          <a:ext cx="4352723" cy="4352723"/>
        </a:xfrm>
        <a:prstGeom prst="circularArrow">
          <a:avLst>
            <a:gd name="adj1" fmla="val 6901"/>
            <a:gd name="adj2" fmla="val 465251"/>
            <a:gd name="adj3" fmla="val 549840"/>
            <a:gd name="adj4" fmla="val 20584909"/>
            <a:gd name="adj5" fmla="val 805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F0EC731-CF5F-4866-932A-AC1CD149E15C}">
      <dsp:nvSpPr>
        <dsp:cNvPr id="0" name=""/>
        <dsp:cNvSpPr/>
      </dsp:nvSpPr>
      <dsp:spPr>
        <a:xfrm>
          <a:off x="4481989" y="2714308"/>
          <a:ext cx="1540371" cy="1540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Opening Stock: £3,000</a:t>
          </a:r>
          <a:endParaRPr lang="en-US" sz="2600" kern="1200"/>
        </a:p>
      </dsp:txBody>
      <dsp:txXfrm>
        <a:off x="4481989" y="2714308"/>
        <a:ext cx="1540371" cy="1540371"/>
      </dsp:txXfrm>
    </dsp:sp>
    <dsp:sp modelId="{6531CCEF-F5B0-41FF-B6D0-82369669F17D}">
      <dsp:nvSpPr>
        <dsp:cNvPr id="0" name=""/>
        <dsp:cNvSpPr/>
      </dsp:nvSpPr>
      <dsp:spPr>
        <a:xfrm>
          <a:off x="1766988" y="-692"/>
          <a:ext cx="4352723" cy="4352723"/>
        </a:xfrm>
        <a:prstGeom prst="circularArrow">
          <a:avLst>
            <a:gd name="adj1" fmla="val 6901"/>
            <a:gd name="adj2" fmla="val 465251"/>
            <a:gd name="adj3" fmla="val 5949840"/>
            <a:gd name="adj4" fmla="val 4384909"/>
            <a:gd name="adj5" fmla="val 805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35D0BBC-E824-4787-AF03-56131AD40B06}">
      <dsp:nvSpPr>
        <dsp:cNvPr id="0" name=""/>
        <dsp:cNvSpPr/>
      </dsp:nvSpPr>
      <dsp:spPr>
        <a:xfrm>
          <a:off x="1864339" y="2714308"/>
          <a:ext cx="1540371" cy="1540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Purchases: £12,000</a:t>
          </a:r>
          <a:endParaRPr lang="en-US" sz="2600" kern="1200"/>
        </a:p>
      </dsp:txBody>
      <dsp:txXfrm>
        <a:off x="1864339" y="2714308"/>
        <a:ext cx="1540371" cy="1540371"/>
      </dsp:txXfrm>
    </dsp:sp>
    <dsp:sp modelId="{816BAD69-3857-4E62-A802-A21A8D11355F}">
      <dsp:nvSpPr>
        <dsp:cNvPr id="0" name=""/>
        <dsp:cNvSpPr/>
      </dsp:nvSpPr>
      <dsp:spPr>
        <a:xfrm>
          <a:off x="1766988" y="-692"/>
          <a:ext cx="4352723" cy="4352723"/>
        </a:xfrm>
        <a:prstGeom prst="circularArrow">
          <a:avLst>
            <a:gd name="adj1" fmla="val 6901"/>
            <a:gd name="adj2" fmla="val 465251"/>
            <a:gd name="adj3" fmla="val 11349840"/>
            <a:gd name="adj4" fmla="val 9784909"/>
            <a:gd name="adj5" fmla="val 805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DF7F5AA-D4A1-4275-A87C-6F93BFACAD67}">
      <dsp:nvSpPr>
        <dsp:cNvPr id="0" name=""/>
        <dsp:cNvSpPr/>
      </dsp:nvSpPr>
      <dsp:spPr>
        <a:xfrm>
          <a:off x="1864339" y="96658"/>
          <a:ext cx="1540371" cy="1540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Closing Stock: £2,000</a:t>
          </a:r>
          <a:endParaRPr lang="en-US" sz="2600" kern="1200"/>
        </a:p>
      </dsp:txBody>
      <dsp:txXfrm>
        <a:off x="1864339" y="96658"/>
        <a:ext cx="1540371" cy="1540371"/>
      </dsp:txXfrm>
    </dsp:sp>
    <dsp:sp modelId="{EF38ECFA-A9E5-4B90-942F-1CD206B652E9}">
      <dsp:nvSpPr>
        <dsp:cNvPr id="0" name=""/>
        <dsp:cNvSpPr/>
      </dsp:nvSpPr>
      <dsp:spPr>
        <a:xfrm>
          <a:off x="1766988" y="-692"/>
          <a:ext cx="4352723" cy="4352723"/>
        </a:xfrm>
        <a:prstGeom prst="circularArrow">
          <a:avLst>
            <a:gd name="adj1" fmla="val 6901"/>
            <a:gd name="adj2" fmla="val 465251"/>
            <a:gd name="adj3" fmla="val 16749840"/>
            <a:gd name="adj4" fmla="val 15184909"/>
            <a:gd name="adj5" fmla="val 805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9144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1120676"/>
            <a:ext cx="5266135" cy="2308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9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Understanding Financial Statements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6268" y="3809999"/>
            <a:ext cx="5269314" cy="101277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Profit &amp; Loss Account and Balance Sheet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The Profit &amp; Loss Account (P&amp;L)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466976"/>
            <a:ext cx="4943624" cy="388937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 dirty="0"/>
              <a:t>Turnover (Sales): Total income from main business activities.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Example: A bakery sells 10,000 cakes at £5 each → Turnover = £50,000</a:t>
            </a:r>
          </a:p>
          <a:p>
            <a:pPr>
              <a:lnSpc>
                <a:spcPct val="90000"/>
              </a:lnSpc>
            </a:pPr>
            <a:endParaRPr lang="en-GB" sz="1200" dirty="0"/>
          </a:p>
          <a:p>
            <a:pPr>
              <a:lnSpc>
                <a:spcPct val="90000"/>
              </a:lnSpc>
            </a:pPr>
            <a:r>
              <a:rPr lang="en-GB" sz="1200" dirty="0"/>
              <a:t>Cost of Sales: Opening Stock + Purchases - Closing Stock (calculated separately)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Example: Opening Stock = £5,000, Purchases = £20,000, Closing Stock = £4,000 → Cost of Sales = £21,000</a:t>
            </a:r>
          </a:p>
          <a:p>
            <a:pPr>
              <a:lnSpc>
                <a:spcPct val="90000"/>
              </a:lnSpc>
            </a:pPr>
            <a:endParaRPr lang="en-GB" sz="1200" dirty="0"/>
          </a:p>
          <a:p>
            <a:pPr>
              <a:lnSpc>
                <a:spcPct val="90000"/>
              </a:lnSpc>
            </a:pPr>
            <a:r>
              <a:rPr lang="en-GB" sz="1200" dirty="0"/>
              <a:t>Expenses Categories: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- Administrative Expenses: General office and company costs (e.g., office rent, salaries)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- Distribution Costs: Salesmen’s salaries &amp; commission, delivery costs, advertising &amp; marketing, depreciation of delivery vehicles</a:t>
            </a:r>
          </a:p>
        </p:txBody>
      </p:sp>
      <p:pic>
        <p:nvPicPr>
          <p:cNvPr id="5" name="Picture 4" descr="Periodic table of elements">
            <a:extLst>
              <a:ext uri="{FF2B5EF4-FFF2-40B4-BE49-F238E27FC236}">
                <a16:creationId xmlns:a16="http://schemas.microsoft.com/office/drawing/2014/main" id="{738D1B48-0A2D-8C93-A3BB-03016D4589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98" r="26719"/>
          <a:stretch>
            <a:fillRect/>
          </a:stretch>
        </p:blipFill>
        <p:spPr>
          <a:xfrm>
            <a:off x="5876924" y="1"/>
            <a:ext cx="3272193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US" sz="3100"/>
              <a:t>Other Income &amp; Special Items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94B96B-8284-60D5-2BE5-4F1242693E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483" r="30211"/>
          <a:stretch>
            <a:fillRect/>
          </a:stretch>
        </p:blipFill>
        <p:spPr>
          <a:xfrm>
            <a:off x="5772150" y="1"/>
            <a:ext cx="3371850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8EBB53-28AF-CE23-67DD-67AE3F978B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6439397"/>
              </p:ext>
            </p:extLst>
          </p:nvPr>
        </p:nvGraphicFramePr>
        <p:xfrm>
          <a:off x="360759" y="1957388"/>
          <a:ext cx="5125641" cy="4573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/>
              <a:t>Dividends to Shareholders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5067450" cy="3769835"/>
          </a:xfrm>
        </p:spPr>
        <p:txBody>
          <a:bodyPr anchor="ctr">
            <a:normAutofit/>
          </a:bodyPr>
          <a:lstStyle/>
          <a:p>
            <a:r>
              <a:rPr lang="en-GB" sz="1700" dirty="0"/>
              <a:t>Interim Dividends (Paid during year): </a:t>
            </a:r>
          </a:p>
          <a:p>
            <a:pPr marL="0" indent="0">
              <a:buNone/>
            </a:pPr>
            <a:r>
              <a:rPr lang="en-GB" sz="1700" dirty="0"/>
              <a:t>Dr Dividends / Cr Bank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Final Dividends (Proposed at year-end): </a:t>
            </a:r>
          </a:p>
          <a:p>
            <a:pPr marL="0" indent="0">
              <a:buNone/>
            </a:pPr>
            <a:r>
              <a:rPr lang="en-GB" sz="1700" dirty="0"/>
              <a:t>Dr Dividends / Cr Dividend Creditor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dirty="0"/>
              <a:t>Example: £1 dividend per share for 1,000 shares → Total = £1,000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D7BD75-3F75-780F-86C4-4070268635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40" r="44598" b="-1"/>
          <a:stretch>
            <a:fillRect/>
          </a:stretch>
        </p:blipFill>
        <p:spPr>
          <a:xfrm>
            <a:off x="5991225" y="-10886"/>
            <a:ext cx="3152775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1138265"/>
            <a:ext cx="2292469" cy="2909296"/>
          </a:xfrm>
        </p:spPr>
        <p:txBody>
          <a:bodyPr anchor="t">
            <a:normAutofit/>
          </a:bodyPr>
          <a:lstStyle/>
          <a:p>
            <a:r>
              <a:rPr lang="en-GB" sz="2800"/>
              <a:t>Profit &amp; Loss Account Format (Example)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CD8E7C-C23B-A3B9-B18A-838AED877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8855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50566" y="753376"/>
            <a:ext cx="4995772" cy="4990199"/>
          </a:xfrm>
        </p:spPr>
        <p:txBody>
          <a:bodyPr>
            <a:normAutofit/>
          </a:bodyPr>
          <a:lstStyle/>
          <a:p>
            <a:r>
              <a:rPr lang="en-GB" sz="1700" dirty="0"/>
              <a:t>Turnover £50,000</a:t>
            </a:r>
          </a:p>
          <a:p>
            <a:r>
              <a:rPr lang="en-GB" sz="1700" dirty="0"/>
              <a:t>Cost of Sales (£21,000)</a:t>
            </a:r>
          </a:p>
          <a:p>
            <a:r>
              <a:rPr lang="en-GB" sz="1700" dirty="0">
                <a:highlight>
                  <a:srgbClr val="00FF00"/>
                </a:highlight>
              </a:rPr>
              <a:t>Gross Profit £29,000</a:t>
            </a:r>
          </a:p>
          <a:p>
            <a:r>
              <a:rPr lang="en-GB" sz="1700" dirty="0"/>
              <a:t>Distribution Costs (£5,000)</a:t>
            </a:r>
          </a:p>
          <a:p>
            <a:r>
              <a:rPr lang="en-GB" sz="1700" dirty="0"/>
              <a:t>Administrative Expenses (£10,000)</a:t>
            </a:r>
          </a:p>
          <a:p>
            <a:r>
              <a:rPr lang="en-GB" sz="1700" dirty="0"/>
              <a:t>Other Operating Income £1,000</a:t>
            </a:r>
          </a:p>
          <a:p>
            <a:r>
              <a:rPr lang="en-GB" sz="1700" dirty="0">
                <a:highlight>
                  <a:srgbClr val="00FF00"/>
                </a:highlight>
              </a:rPr>
              <a:t>Operating Profit £13,000</a:t>
            </a:r>
          </a:p>
          <a:p>
            <a:r>
              <a:rPr lang="en-GB" sz="1700" dirty="0"/>
              <a:t>Profit on Disposal of Assets £1,000</a:t>
            </a:r>
          </a:p>
          <a:p>
            <a:r>
              <a:rPr lang="en-GB" sz="1700" dirty="0"/>
              <a:t>Interest Payable &amp; Charges (£500)</a:t>
            </a:r>
          </a:p>
          <a:p>
            <a:r>
              <a:rPr lang="en-GB" sz="1700" dirty="0"/>
              <a:t>Interest Receivable £200</a:t>
            </a:r>
          </a:p>
          <a:p>
            <a:r>
              <a:rPr lang="en-GB" sz="1700" dirty="0">
                <a:highlight>
                  <a:srgbClr val="00FF00"/>
                </a:highlight>
              </a:rPr>
              <a:t>Profit Before Tax £13,300</a:t>
            </a:r>
          </a:p>
          <a:p>
            <a:r>
              <a:rPr lang="en-GB" sz="1700" dirty="0"/>
              <a:t>Corporation Tax (£4,700)</a:t>
            </a:r>
          </a:p>
          <a:p>
            <a:r>
              <a:rPr lang="en-GB" sz="1700" dirty="0">
                <a:highlight>
                  <a:srgbClr val="00FF00"/>
                </a:highlight>
              </a:rPr>
              <a:t>Profit After Tax £8,600</a:t>
            </a:r>
          </a:p>
          <a:p>
            <a:r>
              <a:rPr lang="en-GB" sz="1700" dirty="0"/>
              <a:t>Dividends (£3,000)</a:t>
            </a:r>
          </a:p>
          <a:p>
            <a:r>
              <a:rPr lang="en-GB" sz="1700" dirty="0">
                <a:highlight>
                  <a:srgbClr val="00FF00"/>
                </a:highlight>
              </a:rPr>
              <a:t>Retained Profit for Year £5,600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025EFD5-738C-41B9-87FE-0C00E211B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15A9F3-7EAE-7E75-BD88-C23605E544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608" r="28018" b="2"/>
          <a:stretch>
            <a:fillRect/>
          </a:stretch>
        </p:blipFill>
        <p:spPr>
          <a:xfrm>
            <a:off x="643713" y="1165109"/>
            <a:ext cx="3196002" cy="435133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5148" y="407987"/>
            <a:ext cx="2240924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0286" y="444272"/>
            <a:ext cx="4291113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The Balance Sheet Overview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55BDC2-68B5-55CF-BFD2-0DBE721037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5946361"/>
              </p:ext>
            </p:extLst>
          </p:nvPr>
        </p:nvGraphicFramePr>
        <p:xfrm>
          <a:off x="4370286" y="1904772"/>
          <a:ext cx="429111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352426"/>
            <a:ext cx="4000647" cy="933449"/>
          </a:xfrm>
        </p:spPr>
        <p:txBody>
          <a:bodyPr anchor="ctr">
            <a:normAutofit fontScale="90000"/>
          </a:bodyPr>
          <a:lstStyle/>
          <a:p>
            <a:r>
              <a:rPr lang="en-US" sz="3500" dirty="0"/>
              <a:t>Share Capital &amp; Reserves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6500"/>
            <a:ext cx="5286525" cy="42672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b="1" dirty="0"/>
              <a:t>Share Capital</a:t>
            </a:r>
            <a:r>
              <a:rPr lang="en-GB" sz="1400" dirty="0"/>
              <a:t>: Money raised by issuing shares at nominal value (£1, 50p, 25p)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b="1" dirty="0"/>
              <a:t>Share Premium Account</a:t>
            </a:r>
            <a:r>
              <a:rPr lang="en-GB" sz="1400" dirty="0"/>
              <a:t>: Extra money received above nominal value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b="1" dirty="0"/>
              <a:t>Example</a:t>
            </a:r>
            <a:r>
              <a:rPr lang="en-GB" sz="1400" dirty="0"/>
              <a:t>: 100 £1 shares issued at £1.30 →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Dr Bank £130 /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Cr Share Capital £100 /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Cr Share Premium £30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</p:txBody>
      </p:sp>
      <p:pic>
        <p:nvPicPr>
          <p:cNvPr id="5" name="Picture 4" descr="Money and passport">
            <a:extLst>
              <a:ext uri="{FF2B5EF4-FFF2-40B4-BE49-F238E27FC236}">
                <a16:creationId xmlns:a16="http://schemas.microsoft.com/office/drawing/2014/main" id="{DB362332-D534-4236-FE31-3A4A0C233E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929" r="23056" b="-1"/>
          <a:stretch>
            <a:fillRect/>
          </a:stretch>
        </p:blipFill>
        <p:spPr>
          <a:xfrm>
            <a:off x="6010122" y="38100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FC7270-4C35-9D55-8EB6-90F92FA3D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/>
              <a:t>Share Capital &amp; Reserves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B5B85-2E2B-E282-0434-D52A28C8D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Share Types:</a:t>
            </a:r>
          </a:p>
          <a:p>
            <a:pPr marL="342900" marR="0" lvl="0" indent="-34290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- Ordinary Shares → Owners of the company</a:t>
            </a:r>
          </a:p>
          <a:p>
            <a:pPr marL="342900" marR="0" lvl="0" indent="-34290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- Preference Shares → Priority in dividends &amp; liquidation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Profit &amp; Loss Reserve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: Accumulated retained profits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Revaluation Reserve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: Increase in asset value</a:t>
            </a:r>
          </a:p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Example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: Land bought £50,000, market value £63,000 → </a:t>
            </a:r>
          </a:p>
          <a:p>
            <a:pPr marL="342900" marR="0" lvl="0" indent="-34290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Dr Land £13,000 / </a:t>
            </a:r>
          </a:p>
          <a:p>
            <a:pPr marL="342900" marR="0" lvl="0" indent="-342900" defTabSz="4572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Cr Revaluation Reserve £13,000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 dirty="0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7D66D4C7-BC69-1620-8C3E-7FF94760D9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01" r="37122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95873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60" y="647700"/>
            <a:ext cx="1841739" cy="5557838"/>
          </a:xfrm>
        </p:spPr>
        <p:txBody>
          <a:bodyPr anchor="ctr">
            <a:normAutofit/>
          </a:bodyPr>
          <a:lstStyle/>
          <a:p>
            <a:r>
              <a:rPr lang="en-US" sz="3100" dirty="0"/>
              <a:t>Balance Sheet Format (Example)</a:t>
            </a:r>
          </a:p>
        </p:txBody>
      </p:sp>
      <p:pic>
        <p:nvPicPr>
          <p:cNvPr id="5" name="Picture 4" descr="Codes on papers">
            <a:extLst>
              <a:ext uri="{FF2B5EF4-FFF2-40B4-BE49-F238E27FC236}">
                <a16:creationId xmlns:a16="http://schemas.microsoft.com/office/drawing/2014/main" id="{0EA6B7FC-91E2-1DB9-D8D8-AD22D5A411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94" r="31645" b="-2"/>
          <a:stretch>
            <a:fillRect/>
          </a:stretch>
        </p:blipFill>
        <p:spPr>
          <a:xfrm>
            <a:off x="7229474" y="1"/>
            <a:ext cx="1914525" cy="6856413"/>
          </a:xfrm>
          <a:custGeom>
            <a:avLst/>
            <a:gdLst/>
            <a:ahLst/>
            <a:cxnLst/>
            <a:rect l="l" t="t" r="r" b="b"/>
            <a:pathLst>
              <a:path w="4760702" h="6856413">
                <a:moveTo>
                  <a:pt x="0" y="0"/>
                </a:moveTo>
                <a:lnTo>
                  <a:pt x="4760702" y="0"/>
                </a:lnTo>
                <a:lnTo>
                  <a:pt x="4760702" y="6856413"/>
                </a:lnTo>
                <a:lnTo>
                  <a:pt x="168269" y="6856413"/>
                </a:lnTo>
                <a:lnTo>
                  <a:pt x="228520" y="6494592"/>
                </a:lnTo>
                <a:cubicBezTo>
                  <a:pt x="521784" y="4449343"/>
                  <a:pt x="126947" y="2404092"/>
                  <a:pt x="14408" y="358842"/>
                </a:cubicBez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C246D9-B84E-78B4-2361-51E12FDCC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5500" y="133350"/>
            <a:ext cx="5219700" cy="6562725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b="1" dirty="0"/>
              <a:t>Fixed Assets: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Intangible Assets: £5,000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Tangible Assets: £50,000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Investments: £10,000</a:t>
            </a:r>
            <a:br>
              <a:rPr lang="en-GB" dirty="0"/>
            </a:br>
            <a:r>
              <a:rPr lang="en-GB" b="1" dirty="0"/>
              <a:t>Total Fixed Assets = £65,000</a:t>
            </a:r>
            <a:endParaRPr lang="en-GB" dirty="0"/>
          </a:p>
          <a:p>
            <a:pPr>
              <a:buNone/>
            </a:pPr>
            <a:r>
              <a:rPr lang="en-GB" b="1" dirty="0"/>
              <a:t>Current Assets: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Stocks: £10,000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Debtors: £10,000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Cash at Bank &amp; in Hand: £15,000</a:t>
            </a:r>
            <a:br>
              <a:rPr lang="en-GB" dirty="0"/>
            </a:br>
            <a:r>
              <a:rPr lang="en-GB" b="1" dirty="0"/>
              <a:t>Total Current Assets = £35,000</a:t>
            </a:r>
            <a:endParaRPr lang="en-GB" dirty="0"/>
          </a:p>
          <a:p>
            <a:pPr>
              <a:buNone/>
            </a:pPr>
            <a:r>
              <a:rPr lang="en-GB" b="1" dirty="0"/>
              <a:t>Total Assets = 65,000 + 35,000 = </a:t>
            </a:r>
            <a:r>
              <a:rPr lang="en-GB" b="1" dirty="0">
                <a:highlight>
                  <a:srgbClr val="00FF00"/>
                </a:highlight>
              </a:rPr>
              <a:t>£100,000 </a:t>
            </a:r>
            <a:endParaRPr lang="en-GB" dirty="0">
              <a:highlight>
                <a:srgbClr val="00FF00"/>
              </a:highlight>
            </a:endParaRPr>
          </a:p>
          <a:p>
            <a:pPr>
              <a:buNone/>
            </a:pPr>
            <a:r>
              <a:rPr lang="en-GB" b="1" dirty="0"/>
              <a:t>Liabilities: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Creditors (within 1 year): £15,000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Creditors (after 1 year): £10,000</a:t>
            </a:r>
            <a:br>
              <a:rPr lang="en-GB" dirty="0"/>
            </a:br>
            <a:r>
              <a:rPr lang="en-GB" b="1" dirty="0"/>
              <a:t>Total Liabilities = £25,000</a:t>
            </a:r>
            <a:endParaRPr lang="en-GB" dirty="0"/>
          </a:p>
          <a:p>
            <a:pPr>
              <a:buNone/>
            </a:pPr>
            <a:r>
              <a:rPr lang="en-GB" b="1" dirty="0"/>
              <a:t>Equity (Capital &amp; Reserves):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Share Capital: £50,000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Share Premium: £10,000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Profit &amp; Loss Account: £15,000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Revaluation Reserve: £0</a:t>
            </a:r>
            <a:br>
              <a:rPr lang="en-GB" dirty="0"/>
            </a:br>
            <a:r>
              <a:rPr lang="en-GB" b="1" dirty="0"/>
              <a:t>Total Equity = 50,000 + 10,000 + 15,000 = £75,000</a:t>
            </a:r>
            <a:endParaRPr lang="en-GB" dirty="0"/>
          </a:p>
          <a:p>
            <a:pPr>
              <a:buNone/>
            </a:pPr>
            <a:r>
              <a:rPr lang="en-GB" b="1" dirty="0"/>
              <a:t>Liabilities + Equity = 25,000 + 75,000 = </a:t>
            </a:r>
            <a:r>
              <a:rPr lang="en-GB" b="1" dirty="0">
                <a:highlight>
                  <a:srgbClr val="00FF00"/>
                </a:highlight>
              </a:rPr>
              <a:t>100,000 </a:t>
            </a:r>
            <a:r>
              <a:rPr lang="en-GB" b="1" dirty="0"/>
              <a:t> Balanced</a:t>
            </a:r>
            <a:endParaRPr lang="en-GB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B7CF4C-8C68-5E12-EAAD-F0A32AEBC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pPr algn="l"/>
            <a:r>
              <a:rPr lang="en-GB" sz="3500">
                <a:solidFill>
                  <a:schemeClr val="bg1"/>
                </a:solidFill>
              </a:rPr>
              <a:t>Activity – Identify Assets and Liabilities</a:t>
            </a:r>
            <a:endParaRPr lang="en-US" sz="35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1BD19-D303-3DFD-81DD-ACFDBFDF4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661" y="2217343"/>
            <a:ext cx="7410669" cy="39596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100" b="1"/>
              <a:t>Items:</a:t>
            </a:r>
            <a:endParaRPr lang="en-GB" sz="2100"/>
          </a:p>
          <a:p>
            <a:pPr>
              <a:buFont typeface="+mj-lt"/>
              <a:buAutoNum type="arabicPeriod"/>
            </a:pPr>
            <a:r>
              <a:rPr lang="en-GB" sz="2100"/>
              <a:t>Cash in bank</a:t>
            </a:r>
          </a:p>
          <a:p>
            <a:pPr>
              <a:buFont typeface="+mj-lt"/>
              <a:buAutoNum type="arabicPeriod"/>
            </a:pPr>
            <a:r>
              <a:rPr lang="en-GB" sz="2100"/>
              <a:t>Shareholders’ equity</a:t>
            </a:r>
          </a:p>
          <a:p>
            <a:pPr>
              <a:buFont typeface="+mj-lt"/>
              <a:buAutoNum type="arabicPeriod"/>
            </a:pPr>
            <a:r>
              <a:rPr lang="en-GB" sz="2100"/>
              <a:t>Office furniture</a:t>
            </a:r>
          </a:p>
          <a:p>
            <a:pPr>
              <a:buFont typeface="+mj-lt"/>
              <a:buAutoNum type="arabicPeriod"/>
            </a:pPr>
            <a:r>
              <a:rPr lang="en-GB" sz="2100"/>
              <a:t>Bank loan (due next year)</a:t>
            </a:r>
          </a:p>
          <a:p>
            <a:pPr>
              <a:buFont typeface="+mj-lt"/>
              <a:buAutoNum type="arabicPeriod"/>
            </a:pPr>
            <a:r>
              <a:rPr lang="en-GB" sz="2100"/>
              <a:t>Accounts receivable</a:t>
            </a:r>
          </a:p>
          <a:p>
            <a:pPr>
              <a:buFont typeface="+mj-lt"/>
              <a:buAutoNum type="arabicPeriod"/>
            </a:pPr>
            <a:r>
              <a:rPr lang="en-GB" sz="2100"/>
              <a:t>Accounts payable</a:t>
            </a:r>
          </a:p>
          <a:p>
            <a:endParaRPr lang="en-US" sz="2100"/>
          </a:p>
        </p:txBody>
      </p:sp>
    </p:spTree>
    <p:extLst>
      <p:ext uri="{BB962C8B-B14F-4D97-AF65-F5344CB8AC3E}">
        <p14:creationId xmlns:p14="http://schemas.microsoft.com/office/powerpoint/2010/main" val="4343385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C5AF895-97F5-27CA-EF48-3570B30FC92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22" r="10877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EFFBD7-73AD-04E8-0317-48BA0BCF1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Activity – Calculate Cost of Sales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32D4E1-6527-CFC9-ECBA-8CCBFF941E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5431864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760258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5B269C-D9D8-29DA-0C7B-E47994928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Case Study – Fresh Bakery Ltd</a:t>
            </a:r>
            <a:endParaRPr lang="en-US" sz="35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590AE-482A-4072-5308-397AFDA08B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6295" y="649480"/>
            <a:ext cx="2268977" cy="554604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1300"/>
              <a:t>Fresh Bakery Ltd has the following data for the year ended 31 Dec:</a:t>
            </a:r>
          </a:p>
          <a:p>
            <a:pPr>
              <a:lnSpc>
                <a:spcPct val="90000"/>
              </a:lnSpc>
              <a:buNone/>
            </a:pPr>
            <a:r>
              <a:rPr lang="en-GB" sz="1300" b="1"/>
              <a:t>Sales &amp; Costs:</a:t>
            </a:r>
            <a:endParaRPr lang="en-GB" sz="130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/>
              <a:t>Turnover: £60,000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/>
              <a:t>Opening Stock: £5,000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/>
              <a:t>Purchases: £20,000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/>
              <a:t>Closing Stock: £4,000</a:t>
            </a:r>
          </a:p>
          <a:p>
            <a:pPr>
              <a:lnSpc>
                <a:spcPct val="90000"/>
              </a:lnSpc>
              <a:buNone/>
            </a:pPr>
            <a:r>
              <a:rPr lang="en-GB" sz="1300" b="1"/>
              <a:t>Expenses:</a:t>
            </a:r>
            <a:endParaRPr lang="en-GB" sz="130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/>
              <a:t>Administrative Expenses: £10,000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/>
              <a:t>Distribution Costs: £6,000</a:t>
            </a:r>
          </a:p>
          <a:p>
            <a:pPr>
              <a:lnSpc>
                <a:spcPct val="90000"/>
              </a:lnSpc>
              <a:buNone/>
            </a:pPr>
            <a:r>
              <a:rPr lang="en-GB" sz="1300" b="1"/>
              <a:t>Other Items:</a:t>
            </a:r>
            <a:endParaRPr lang="en-GB" sz="130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/>
              <a:t>Sundry Income: £500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/>
              <a:t>Interest Receivable: £200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/>
              <a:t>Interest Payable: £300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/>
              <a:t>Corporation Tax: 20% on profit before tax</a:t>
            </a:r>
          </a:p>
          <a:p>
            <a:pPr>
              <a:lnSpc>
                <a:spcPct val="90000"/>
              </a:lnSpc>
              <a:buNone/>
            </a:pPr>
            <a:r>
              <a:rPr lang="en-GB" sz="1300" b="1"/>
              <a:t>Equity:</a:t>
            </a:r>
            <a:endParaRPr lang="en-GB" sz="130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/>
              <a:t>Share Capital: £50,000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/>
              <a:t>Share Premium: £10,000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300"/>
              <a:t>Retained Profit Brought Forward: £5,000</a:t>
            </a:r>
          </a:p>
        </p:txBody>
      </p:sp>
      <p:pic>
        <p:nvPicPr>
          <p:cNvPr id="5" name="Picture 4" descr="Basket of assorted croissants">
            <a:extLst>
              <a:ext uri="{FF2B5EF4-FFF2-40B4-BE49-F238E27FC236}">
                <a16:creationId xmlns:a16="http://schemas.microsoft.com/office/drawing/2014/main" id="{F212D029-345A-4359-3568-D0E716AF24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434" r="36773"/>
          <a:stretch>
            <a:fillRect/>
          </a:stretch>
        </p:blipFill>
        <p:spPr>
          <a:xfrm>
            <a:off x="6082126" y="10"/>
            <a:ext cx="306187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4025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 and folders">
            <a:extLst>
              <a:ext uri="{FF2B5EF4-FFF2-40B4-BE49-F238E27FC236}">
                <a16:creationId xmlns:a16="http://schemas.microsoft.com/office/drawing/2014/main" id="{58CFEADF-3433-F4DA-B3BD-16616D5292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66" r="40404" b="-1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B7BE03-11E4-B641-0DFB-87303568A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r>
              <a:rPr lang="en-GB" sz="3500"/>
              <a:t>Case Study – Fresh Bakery Ltd</a:t>
            </a:r>
            <a:endParaRPr lang="en-US" sz="3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61142-5E58-B7B7-8765-F975E8FD6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GB" sz="1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Questions for Students:</a:t>
            </a:r>
            <a:endParaRPr kumimoji="0" lang="en-GB" sz="17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Calculate </a:t>
            </a:r>
            <a:r>
              <a:rPr kumimoji="0" lang="en-GB" sz="1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Cost of Sales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Prepare a simple </a:t>
            </a:r>
            <a:r>
              <a:rPr kumimoji="0" lang="en-GB" sz="1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Profit &amp; Loss Account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Calculate </a:t>
            </a:r>
            <a:r>
              <a:rPr kumimoji="0" lang="en-GB" sz="1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Operating Profit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and </a:t>
            </a:r>
            <a:r>
              <a:rPr kumimoji="0" lang="en-GB" sz="1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Profit After Tax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Suggest </a:t>
            </a:r>
            <a:r>
              <a:rPr kumimoji="0" lang="en-GB" sz="1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final dividend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if the company wants to pay £1 per share.</a:t>
            </a:r>
          </a:p>
          <a:p>
            <a:pPr marL="342900" marR="0" lvl="0" indent="-342900" defTabSz="4572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Draft a </a:t>
            </a:r>
            <a:r>
              <a:rPr kumimoji="0" lang="en-GB" sz="17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mini-Balance Sheet</a:t>
            </a:r>
            <a:r>
              <a:rPr kumimoji="0" lang="en-GB" sz="17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showing assets, liabilities, and equity.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9764214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nt">
            <a:extLst>
              <a:ext uri="{FF2B5EF4-FFF2-40B4-BE49-F238E27FC236}">
                <a16:creationId xmlns:a16="http://schemas.microsoft.com/office/drawing/2014/main" id="{E227FAA5-3AEE-5FAC-A51F-1C5B56273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37" y="0"/>
            <a:ext cx="9144837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755296F-825A-94F5-83F9-11CE0B008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37" y="8301"/>
            <a:ext cx="9144837" cy="4570514"/>
          </a:xfrm>
          <a:prstGeom prst="rect">
            <a:avLst/>
          </a:prstGeom>
          <a:ln>
            <a:noFill/>
          </a:ln>
          <a:effectLst>
            <a:outerShdw blurRad="228600" dist="152400" dir="5460000" sx="94000" sy="94000" algn="t" rotWithShape="0">
              <a:srgbClr val="000000">
                <a:alpha val="36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BDC31-F47B-E6E5-CEB1-EFFA4502A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77240"/>
            <a:ext cx="7315200" cy="28532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C844E-B71C-8042-211D-39A0386F9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072" y="5244554"/>
            <a:ext cx="7315200" cy="9477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1729529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867</Words>
  <Application>Microsoft Office PowerPoint</Application>
  <PresentationFormat>On-screen Show (4:3)</PresentationFormat>
  <Paragraphs>134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Understanding Financial Statements</vt:lpstr>
      <vt:lpstr>The Profit &amp; Loss Account (P&amp;L)</vt:lpstr>
      <vt:lpstr>Other Income &amp; Special Items</vt:lpstr>
      <vt:lpstr>Dividends to Shareholders</vt:lpstr>
      <vt:lpstr>Profit &amp; Loss Account Format (Example)</vt:lpstr>
      <vt:lpstr>The Balance Sheet Overview</vt:lpstr>
      <vt:lpstr>Share Capital &amp; Reserves</vt:lpstr>
      <vt:lpstr>Share Capital &amp; Reserves</vt:lpstr>
      <vt:lpstr>Balance Sheet Format (Example)</vt:lpstr>
      <vt:lpstr>Activity – Identify Assets and Liabilities</vt:lpstr>
      <vt:lpstr>Activity – Calculate Cost of Sales</vt:lpstr>
      <vt:lpstr>Case Study – Fresh Bakery Ltd</vt:lpstr>
      <vt:lpstr>Case Study – Fresh Bakery Ltd</vt:lpstr>
      <vt:lpstr>Thanks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Badir Miftah</cp:lastModifiedBy>
  <cp:revision>2</cp:revision>
  <dcterms:created xsi:type="dcterms:W3CDTF">2013-01-27T09:14:16Z</dcterms:created>
  <dcterms:modified xsi:type="dcterms:W3CDTF">2025-10-07T12:48:22Z</dcterms:modified>
  <cp:category/>
</cp:coreProperties>
</file>