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68" r:id="rId3"/>
    <p:sldId id="257" r:id="rId4"/>
    <p:sldId id="270" r:id="rId5"/>
    <p:sldId id="258" r:id="rId6"/>
    <p:sldId id="259" r:id="rId7"/>
    <p:sldId id="260" r:id="rId8"/>
    <p:sldId id="261" r:id="rId9"/>
    <p:sldId id="262" r:id="rId10"/>
    <p:sldId id="263" r:id="rId11"/>
    <p:sldId id="264" r:id="rId12"/>
    <p:sldId id="269" r:id="rId13"/>
    <p:sldId id="265" r:id="rId14"/>
    <p:sldId id="266"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8" d="100"/>
          <a:sy n="58" d="100"/>
        </p:scale>
        <p:origin x="964"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image" Target="../media/image3.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4.jpeg"/><Relationship Id="rId1" Type="http://schemas.openxmlformats.org/officeDocument/2006/relationships/image" Target="../media/image5.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DA4C58-149E-42BF-9210-AE17DA86CC74}" type="doc">
      <dgm:prSet loTypeId="urn:microsoft.com/office/officeart/2011/layout/Picture Frame" loCatId="officeonline" qsTypeId="urn:microsoft.com/office/officeart/2005/8/quickstyle/3d7" qsCatId="3D" csTypeId="urn:microsoft.com/office/officeart/2005/8/colors/colorful1" csCatId="colorful" phldr="1"/>
      <dgm:spPr/>
    </dgm:pt>
    <dgm:pt modelId="{36485053-4183-40D4-B1F3-99FC9BF579C7}">
      <dgm:prSet phldrT="[Text]"/>
      <dgm:spPr/>
      <dgm:t>
        <a:bodyPr/>
        <a:lstStyle/>
        <a:p>
          <a:r>
            <a:rPr lang="en-US" dirty="0"/>
            <a:t>Spices</a:t>
          </a:r>
        </a:p>
      </dgm:t>
    </dgm:pt>
    <dgm:pt modelId="{867DB63D-B4CA-4833-8DC4-E44436D9DB06}" type="parTrans" cxnId="{AD637160-76F2-42D9-B158-4664BFAD1ABB}">
      <dgm:prSet/>
      <dgm:spPr/>
      <dgm:t>
        <a:bodyPr/>
        <a:lstStyle/>
        <a:p>
          <a:endParaRPr lang="en-US"/>
        </a:p>
      </dgm:t>
    </dgm:pt>
    <dgm:pt modelId="{09C0C205-3185-4D96-AF9C-298A47044653}" type="sibTrans" cxnId="{AD637160-76F2-42D9-B158-4664BFAD1ABB}">
      <dgm:prSet/>
      <dgm:spPr/>
      <dgm:t>
        <a:bodyPr/>
        <a:lstStyle/>
        <a:p>
          <a:endParaRPr lang="en-US"/>
        </a:p>
      </dgm:t>
    </dgm:pt>
    <dgm:pt modelId="{2DB52ABA-2E91-481C-AF48-81E68CBD2920}">
      <dgm:prSet phldrT="[Text]"/>
      <dgm:spPr/>
      <dgm:t>
        <a:bodyPr/>
        <a:lstStyle/>
        <a:p>
          <a:r>
            <a:rPr lang="en-US" dirty="0"/>
            <a:t>Meats</a:t>
          </a:r>
        </a:p>
      </dgm:t>
    </dgm:pt>
    <dgm:pt modelId="{695816D7-C36D-4CAA-A59F-BD55932D6154}" type="parTrans" cxnId="{DC54FB87-AE20-4383-A849-887925B1AAAA}">
      <dgm:prSet/>
      <dgm:spPr/>
      <dgm:t>
        <a:bodyPr/>
        <a:lstStyle/>
        <a:p>
          <a:endParaRPr lang="en-US"/>
        </a:p>
      </dgm:t>
    </dgm:pt>
    <dgm:pt modelId="{47AB6B69-AFE6-430B-B3A7-FFE6E0DC45B7}" type="sibTrans" cxnId="{DC54FB87-AE20-4383-A849-887925B1AAAA}">
      <dgm:prSet/>
      <dgm:spPr/>
      <dgm:t>
        <a:bodyPr/>
        <a:lstStyle/>
        <a:p>
          <a:endParaRPr lang="en-US"/>
        </a:p>
      </dgm:t>
    </dgm:pt>
    <dgm:pt modelId="{97B68FC4-A499-44B1-8966-6D83E0E270D5}">
      <dgm:prSet phldrT="[Text]"/>
      <dgm:spPr/>
      <dgm:t>
        <a:bodyPr/>
        <a:lstStyle/>
        <a:p>
          <a:r>
            <a:rPr lang="en-US" dirty="0"/>
            <a:t>Vegetables</a:t>
          </a:r>
        </a:p>
      </dgm:t>
    </dgm:pt>
    <dgm:pt modelId="{C43BF383-F0CD-4C10-9A7E-A8E5481D1C2D}" type="parTrans" cxnId="{7D2FFAB7-5D01-4116-BA62-2D958A1180AE}">
      <dgm:prSet/>
      <dgm:spPr/>
      <dgm:t>
        <a:bodyPr/>
        <a:lstStyle/>
        <a:p>
          <a:endParaRPr lang="en-US"/>
        </a:p>
      </dgm:t>
    </dgm:pt>
    <dgm:pt modelId="{42CDF45A-9843-40DB-A36A-27E69B4D1467}" type="sibTrans" cxnId="{7D2FFAB7-5D01-4116-BA62-2D958A1180AE}">
      <dgm:prSet/>
      <dgm:spPr/>
      <dgm:t>
        <a:bodyPr/>
        <a:lstStyle/>
        <a:p>
          <a:endParaRPr lang="en-US"/>
        </a:p>
      </dgm:t>
    </dgm:pt>
    <dgm:pt modelId="{45B1F420-18AA-4544-82F7-EB7EE2A96D03}" type="pres">
      <dgm:prSet presAssocID="{CFDA4C58-149E-42BF-9210-AE17DA86CC74}" presName="Name0" presStyleCnt="0">
        <dgm:presLayoutVars>
          <dgm:chMax/>
          <dgm:chPref/>
          <dgm:dir/>
        </dgm:presLayoutVars>
      </dgm:prSet>
      <dgm:spPr/>
    </dgm:pt>
    <dgm:pt modelId="{E970F686-98C7-4747-9D85-84C25052F84A}" type="pres">
      <dgm:prSet presAssocID="{36485053-4183-40D4-B1F3-99FC9BF579C7}" presName="composite" presStyleCnt="0"/>
      <dgm:spPr/>
    </dgm:pt>
    <dgm:pt modelId="{1128D45C-21E1-439B-B534-A8AB53D32858}" type="pres">
      <dgm:prSet presAssocID="{36485053-4183-40D4-B1F3-99FC9BF579C7}" presName="ParentText" presStyleLbl="revTx" presStyleIdx="0" presStyleCnt="3">
        <dgm:presLayoutVars>
          <dgm:chMax val="0"/>
          <dgm:chPref val="0"/>
          <dgm:bulletEnabled val="1"/>
        </dgm:presLayoutVars>
      </dgm:prSet>
      <dgm:spPr/>
    </dgm:pt>
    <dgm:pt modelId="{00A7781C-EE19-4DB6-AA96-81B796531FF0}" type="pres">
      <dgm:prSet presAssocID="{36485053-4183-40D4-B1F3-99FC9BF579C7}" presName="Accent1" presStyleLbl="parChTrans1D1" presStyleIdx="0" presStyleCnt="3"/>
      <dgm:spPr/>
    </dgm:pt>
    <dgm:pt modelId="{03935D07-2A20-47F7-A616-1E129ED11CB0}" type="pres">
      <dgm:prSet presAssocID="{36485053-4183-40D4-B1F3-99FC9BF579C7}" presName="Image" presStyleLbl="align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39000" r="-39000"/>
          </a:stretch>
        </a:blipFill>
      </dgm:spPr>
    </dgm:pt>
    <dgm:pt modelId="{141B528C-151E-40CB-9C10-C270B923D06E}" type="pres">
      <dgm:prSet presAssocID="{09C0C205-3185-4D96-AF9C-298A47044653}" presName="sibTrans" presStyleCnt="0"/>
      <dgm:spPr/>
    </dgm:pt>
    <dgm:pt modelId="{A11DD705-5DC4-41AF-B4D3-E70F495E2514}" type="pres">
      <dgm:prSet presAssocID="{2DB52ABA-2E91-481C-AF48-81E68CBD2920}" presName="composite" presStyleCnt="0"/>
      <dgm:spPr/>
    </dgm:pt>
    <dgm:pt modelId="{A0C1DA27-2210-4A11-B4E2-3BC8AEDF3E0B}" type="pres">
      <dgm:prSet presAssocID="{2DB52ABA-2E91-481C-AF48-81E68CBD2920}" presName="ParentText" presStyleLbl="revTx" presStyleIdx="1" presStyleCnt="3">
        <dgm:presLayoutVars>
          <dgm:chMax val="0"/>
          <dgm:chPref val="0"/>
          <dgm:bulletEnabled val="1"/>
        </dgm:presLayoutVars>
      </dgm:prSet>
      <dgm:spPr/>
    </dgm:pt>
    <dgm:pt modelId="{50E707F6-14CD-4BA1-8BB5-3F45E058BC9F}" type="pres">
      <dgm:prSet presAssocID="{2DB52ABA-2E91-481C-AF48-81E68CBD2920}" presName="Accent1" presStyleLbl="parChTrans1D1" presStyleIdx="1" presStyleCnt="3"/>
      <dgm:spPr/>
    </dgm:pt>
    <dgm:pt modelId="{5A7057EC-D1AF-40B5-A7CD-1095D23C6A81}" type="pres">
      <dgm:prSet presAssocID="{2DB52ABA-2E91-481C-AF48-81E68CBD2920}" presName="Image" presStyleLbl="align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28000" r="-28000"/>
          </a:stretch>
        </a:blipFill>
      </dgm:spPr>
    </dgm:pt>
    <dgm:pt modelId="{39FD781B-E839-40B7-BF9B-0C6D7EE16766}" type="pres">
      <dgm:prSet presAssocID="{47AB6B69-AFE6-430B-B3A7-FFE6E0DC45B7}" presName="sibTrans" presStyleCnt="0"/>
      <dgm:spPr/>
    </dgm:pt>
    <dgm:pt modelId="{D9D3C4B9-CAE3-40B8-8708-7F6110744295}" type="pres">
      <dgm:prSet presAssocID="{97B68FC4-A499-44B1-8966-6D83E0E270D5}" presName="composite" presStyleCnt="0"/>
      <dgm:spPr/>
    </dgm:pt>
    <dgm:pt modelId="{CF2781BA-B61B-4953-A60D-BD0B471CB4F4}" type="pres">
      <dgm:prSet presAssocID="{97B68FC4-A499-44B1-8966-6D83E0E270D5}" presName="ParentText" presStyleLbl="revTx" presStyleIdx="2" presStyleCnt="3">
        <dgm:presLayoutVars>
          <dgm:chMax val="0"/>
          <dgm:chPref val="0"/>
          <dgm:bulletEnabled val="1"/>
        </dgm:presLayoutVars>
      </dgm:prSet>
      <dgm:spPr/>
    </dgm:pt>
    <dgm:pt modelId="{1439007A-F52F-48F7-8EB6-FFD1909CBC56}" type="pres">
      <dgm:prSet presAssocID="{97B68FC4-A499-44B1-8966-6D83E0E270D5}" presName="Accent1" presStyleLbl="parChTrans1D1" presStyleIdx="2" presStyleCnt="3"/>
      <dgm:spPr/>
    </dgm:pt>
    <dgm:pt modelId="{D7AA0332-27A8-416F-BA05-3D117FD2C706}" type="pres">
      <dgm:prSet presAssocID="{97B68FC4-A499-44B1-8966-6D83E0E270D5}" presName="Image" presStyleLbl="alignImgPlace1" presStyleIdx="2" presStyleCnt="3"/>
      <dgm:spPr>
        <a:blipFill rotWithShape="1">
          <a:blip xmlns:r="http://schemas.openxmlformats.org/officeDocument/2006/relationships" r:embed="rId3"/>
          <a:srcRect/>
          <a:stretch>
            <a:fillRect l="-6000" r="-6000"/>
          </a:stretch>
        </a:blipFill>
      </dgm:spPr>
    </dgm:pt>
  </dgm:ptLst>
  <dgm:cxnLst>
    <dgm:cxn modelId="{525C7504-023B-4C7F-9893-4147A0A1C71B}" type="presOf" srcId="{2DB52ABA-2E91-481C-AF48-81E68CBD2920}" destId="{A0C1DA27-2210-4A11-B4E2-3BC8AEDF3E0B}" srcOrd="0" destOrd="0" presId="urn:microsoft.com/office/officeart/2011/layout/Picture Frame"/>
    <dgm:cxn modelId="{AD637160-76F2-42D9-B158-4664BFAD1ABB}" srcId="{CFDA4C58-149E-42BF-9210-AE17DA86CC74}" destId="{36485053-4183-40D4-B1F3-99FC9BF579C7}" srcOrd="0" destOrd="0" parTransId="{867DB63D-B4CA-4833-8DC4-E44436D9DB06}" sibTransId="{09C0C205-3185-4D96-AF9C-298A47044653}"/>
    <dgm:cxn modelId="{DC54FB87-AE20-4383-A849-887925B1AAAA}" srcId="{CFDA4C58-149E-42BF-9210-AE17DA86CC74}" destId="{2DB52ABA-2E91-481C-AF48-81E68CBD2920}" srcOrd="1" destOrd="0" parTransId="{695816D7-C36D-4CAA-A59F-BD55932D6154}" sibTransId="{47AB6B69-AFE6-430B-B3A7-FFE6E0DC45B7}"/>
    <dgm:cxn modelId="{7D2FFAB7-5D01-4116-BA62-2D958A1180AE}" srcId="{CFDA4C58-149E-42BF-9210-AE17DA86CC74}" destId="{97B68FC4-A499-44B1-8966-6D83E0E270D5}" srcOrd="2" destOrd="0" parTransId="{C43BF383-F0CD-4C10-9A7E-A8E5481D1C2D}" sibTransId="{42CDF45A-9843-40DB-A36A-27E69B4D1467}"/>
    <dgm:cxn modelId="{1B626BBB-4404-4CB6-82A3-92F3512B511F}" type="presOf" srcId="{CFDA4C58-149E-42BF-9210-AE17DA86CC74}" destId="{45B1F420-18AA-4544-82F7-EB7EE2A96D03}" srcOrd="0" destOrd="0" presId="urn:microsoft.com/office/officeart/2011/layout/Picture Frame"/>
    <dgm:cxn modelId="{04E98AD8-CED7-492E-BFD0-47CB02461078}" type="presOf" srcId="{97B68FC4-A499-44B1-8966-6D83E0E270D5}" destId="{CF2781BA-B61B-4953-A60D-BD0B471CB4F4}" srcOrd="0" destOrd="0" presId="urn:microsoft.com/office/officeart/2011/layout/Picture Frame"/>
    <dgm:cxn modelId="{C84DE3F7-228E-43CB-84C0-ACD0A9E21594}" type="presOf" srcId="{36485053-4183-40D4-B1F3-99FC9BF579C7}" destId="{1128D45C-21E1-439B-B534-A8AB53D32858}" srcOrd="0" destOrd="0" presId="urn:microsoft.com/office/officeart/2011/layout/Picture Frame"/>
    <dgm:cxn modelId="{36D5099D-5098-4B4B-92D2-ED00ADD94C0E}" type="presParOf" srcId="{45B1F420-18AA-4544-82F7-EB7EE2A96D03}" destId="{E970F686-98C7-4747-9D85-84C25052F84A}" srcOrd="0" destOrd="0" presId="urn:microsoft.com/office/officeart/2011/layout/Picture Frame"/>
    <dgm:cxn modelId="{347C8BA5-8316-4FAE-A9C1-506D95897EA0}" type="presParOf" srcId="{E970F686-98C7-4747-9D85-84C25052F84A}" destId="{1128D45C-21E1-439B-B534-A8AB53D32858}" srcOrd="0" destOrd="0" presId="urn:microsoft.com/office/officeart/2011/layout/Picture Frame"/>
    <dgm:cxn modelId="{ED8184AE-49B6-41E4-B2C1-59EA0AB6570C}" type="presParOf" srcId="{E970F686-98C7-4747-9D85-84C25052F84A}" destId="{00A7781C-EE19-4DB6-AA96-81B796531FF0}" srcOrd="1" destOrd="0" presId="urn:microsoft.com/office/officeart/2011/layout/Picture Frame"/>
    <dgm:cxn modelId="{3E23092F-FCD6-4BC5-BDBC-F1BBAFD61904}" type="presParOf" srcId="{E970F686-98C7-4747-9D85-84C25052F84A}" destId="{03935D07-2A20-47F7-A616-1E129ED11CB0}" srcOrd="2" destOrd="0" presId="urn:microsoft.com/office/officeart/2011/layout/Picture Frame"/>
    <dgm:cxn modelId="{0356AF24-82C0-4409-B861-381578038B39}" type="presParOf" srcId="{45B1F420-18AA-4544-82F7-EB7EE2A96D03}" destId="{141B528C-151E-40CB-9C10-C270B923D06E}" srcOrd="1" destOrd="0" presId="urn:microsoft.com/office/officeart/2011/layout/Picture Frame"/>
    <dgm:cxn modelId="{DE37C3BE-98BE-4BEF-A86D-474D886A4663}" type="presParOf" srcId="{45B1F420-18AA-4544-82F7-EB7EE2A96D03}" destId="{A11DD705-5DC4-41AF-B4D3-E70F495E2514}" srcOrd="2" destOrd="0" presId="urn:microsoft.com/office/officeart/2011/layout/Picture Frame"/>
    <dgm:cxn modelId="{B75CA2CA-7715-4CB2-BAC6-05EF61B422A9}" type="presParOf" srcId="{A11DD705-5DC4-41AF-B4D3-E70F495E2514}" destId="{A0C1DA27-2210-4A11-B4E2-3BC8AEDF3E0B}" srcOrd="0" destOrd="0" presId="urn:microsoft.com/office/officeart/2011/layout/Picture Frame"/>
    <dgm:cxn modelId="{8E66EDC4-F187-473D-84B9-13638DD8B277}" type="presParOf" srcId="{A11DD705-5DC4-41AF-B4D3-E70F495E2514}" destId="{50E707F6-14CD-4BA1-8BB5-3F45E058BC9F}" srcOrd="1" destOrd="0" presId="urn:microsoft.com/office/officeart/2011/layout/Picture Frame"/>
    <dgm:cxn modelId="{6974EADC-7185-454E-8741-2F3A24010092}" type="presParOf" srcId="{A11DD705-5DC4-41AF-B4D3-E70F495E2514}" destId="{5A7057EC-D1AF-40B5-A7CD-1095D23C6A81}" srcOrd="2" destOrd="0" presId="urn:microsoft.com/office/officeart/2011/layout/Picture Frame"/>
    <dgm:cxn modelId="{5E1374CD-2132-4355-886D-1C0CDC0A66CD}" type="presParOf" srcId="{45B1F420-18AA-4544-82F7-EB7EE2A96D03}" destId="{39FD781B-E839-40B7-BF9B-0C6D7EE16766}" srcOrd="3" destOrd="0" presId="urn:microsoft.com/office/officeart/2011/layout/Picture Frame"/>
    <dgm:cxn modelId="{85D59CA9-C231-47B6-8390-7979B34E8107}" type="presParOf" srcId="{45B1F420-18AA-4544-82F7-EB7EE2A96D03}" destId="{D9D3C4B9-CAE3-40B8-8708-7F6110744295}" srcOrd="4" destOrd="0" presId="urn:microsoft.com/office/officeart/2011/layout/Picture Frame"/>
    <dgm:cxn modelId="{54375D62-CF46-4B66-A9EA-486D859B5169}" type="presParOf" srcId="{D9D3C4B9-CAE3-40B8-8708-7F6110744295}" destId="{CF2781BA-B61B-4953-A60D-BD0B471CB4F4}" srcOrd="0" destOrd="0" presId="urn:microsoft.com/office/officeart/2011/layout/Picture Frame"/>
    <dgm:cxn modelId="{B5E31888-C539-410E-AE74-5C52E294D6F3}" type="presParOf" srcId="{D9D3C4B9-CAE3-40B8-8708-7F6110744295}" destId="{1439007A-F52F-48F7-8EB6-FFD1909CBC56}" srcOrd="1" destOrd="0" presId="urn:microsoft.com/office/officeart/2011/layout/Picture Frame"/>
    <dgm:cxn modelId="{CB17BBA8-E375-4094-8877-B53E99BBF052}" type="presParOf" srcId="{D9D3C4B9-CAE3-40B8-8708-7F6110744295}" destId="{D7AA0332-27A8-416F-BA05-3D117FD2C706}" srcOrd="2" destOrd="0" presId="urn:microsoft.com/office/officeart/2011/layout/Picture Fram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12B615-1512-479F-9929-5D99F26FA33A}"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US"/>
        </a:p>
      </dgm:t>
    </dgm:pt>
    <dgm:pt modelId="{51893B61-2D5C-43CD-8F3F-A03FBDA304BC}">
      <dgm:prSet/>
      <dgm:spPr/>
      <dgm:t>
        <a:bodyPr/>
        <a:lstStyle/>
        <a:p>
          <a:r>
            <a:rPr lang="en-US" b="1" dirty="0"/>
            <a:t>Ownership</a:t>
          </a:r>
          <a:r>
            <a:rPr lang="en-US" dirty="0"/>
            <a:t>: </a:t>
          </a:r>
        </a:p>
      </dgm:t>
    </dgm:pt>
    <dgm:pt modelId="{EDEBF42F-D328-4DD3-ABA8-41169418CCCD}" type="parTrans" cxnId="{73079546-BD1B-44FB-A21F-11EBF3BA3C7B}">
      <dgm:prSet/>
      <dgm:spPr/>
      <dgm:t>
        <a:bodyPr/>
        <a:lstStyle/>
        <a:p>
          <a:endParaRPr lang="en-US"/>
        </a:p>
      </dgm:t>
    </dgm:pt>
    <dgm:pt modelId="{81D091E6-B0D9-4AB7-9526-E46E0F9E09C1}" type="sibTrans" cxnId="{73079546-BD1B-44FB-A21F-11EBF3BA3C7B}">
      <dgm:prSet/>
      <dgm:spPr/>
      <dgm:t>
        <a:bodyPr/>
        <a:lstStyle/>
        <a:p>
          <a:endParaRPr lang="en-US"/>
        </a:p>
      </dgm:t>
    </dgm:pt>
    <dgm:pt modelId="{3B994C92-1BF2-4C37-ABA0-42C0661E8FD6}">
      <dgm:prSet/>
      <dgm:spPr/>
      <dgm:t>
        <a:bodyPr/>
        <a:lstStyle/>
        <a:p>
          <a:r>
            <a:rPr lang="en-US" b="0" dirty="0"/>
            <a:t>H R Foods will operate as a sole proprietorship, offering flexibility and personal control over business decisions.</a:t>
          </a:r>
        </a:p>
      </dgm:t>
    </dgm:pt>
    <dgm:pt modelId="{6B744D14-643E-4425-971D-B5E87F7AEDAD}" type="parTrans" cxnId="{CDAD215D-A27F-4DE2-AD12-C942499332EA}">
      <dgm:prSet/>
      <dgm:spPr/>
      <dgm:t>
        <a:bodyPr/>
        <a:lstStyle/>
        <a:p>
          <a:endParaRPr lang="en-US"/>
        </a:p>
      </dgm:t>
    </dgm:pt>
    <dgm:pt modelId="{CD69833E-ED17-4FC6-A360-7E54C6E3A567}" type="sibTrans" cxnId="{CDAD215D-A27F-4DE2-AD12-C942499332EA}">
      <dgm:prSet/>
      <dgm:spPr/>
      <dgm:t>
        <a:bodyPr/>
        <a:lstStyle/>
        <a:p>
          <a:endParaRPr lang="en-US"/>
        </a:p>
      </dgm:t>
    </dgm:pt>
    <dgm:pt modelId="{72DB67DD-B3C8-421E-A517-AEE8B9D0E21B}">
      <dgm:prSet/>
      <dgm:spPr/>
      <dgm:t>
        <a:bodyPr/>
        <a:lstStyle/>
        <a:p>
          <a:r>
            <a:rPr lang="en-US" b="1"/>
            <a:t>Legal Structure</a:t>
          </a:r>
          <a:r>
            <a:rPr lang="en-US"/>
            <a:t>: </a:t>
          </a:r>
        </a:p>
      </dgm:t>
    </dgm:pt>
    <dgm:pt modelId="{7A0E700E-2BC5-4103-9307-70E51AE76A9A}" type="parTrans" cxnId="{8E1F651D-31A9-46D8-A618-117F0640F247}">
      <dgm:prSet/>
      <dgm:spPr/>
      <dgm:t>
        <a:bodyPr/>
        <a:lstStyle/>
        <a:p>
          <a:endParaRPr lang="en-US"/>
        </a:p>
      </dgm:t>
    </dgm:pt>
    <dgm:pt modelId="{1799A0D3-B71C-41C4-9991-F15AB49D38DB}" type="sibTrans" cxnId="{8E1F651D-31A9-46D8-A618-117F0640F247}">
      <dgm:prSet/>
      <dgm:spPr/>
      <dgm:t>
        <a:bodyPr/>
        <a:lstStyle/>
        <a:p>
          <a:endParaRPr lang="en-US"/>
        </a:p>
      </dgm:t>
    </dgm:pt>
    <dgm:pt modelId="{997DD3F0-2E0A-4A5C-85C5-8D5BDF44B06F}">
      <dgm:prSet/>
      <dgm:spPr/>
      <dgm:t>
        <a:bodyPr/>
        <a:lstStyle/>
        <a:p>
          <a:r>
            <a:rPr lang="en-US" b="0" dirty="0"/>
            <a:t>The business will be formally registered as a sole trader, which simplifies operations and tax reporting while maintaining full ownership </a:t>
          </a:r>
          <a:r>
            <a:rPr lang="en-US" dirty="0">
              <a:solidFill>
                <a:srgbClr val="000000"/>
              </a:solidFill>
              <a:effectLst/>
              <a:ea typeface="Calibri" panose="020F0502020204030204" pitchFamily="34" charset="0"/>
              <a:cs typeface="Times New Roman" panose="02020603050405020304" pitchFamily="18" charset="0"/>
            </a:rPr>
            <a:t>(Dong, 2021)</a:t>
          </a:r>
          <a:r>
            <a:rPr lang="en-US" b="0" dirty="0"/>
            <a:t>.</a:t>
          </a:r>
        </a:p>
      </dgm:t>
    </dgm:pt>
    <dgm:pt modelId="{76CD8B0B-274D-439C-80B3-558D9B10861C}" type="parTrans" cxnId="{D82F4BDC-6FC0-4F66-9F36-9A67DF8E7A39}">
      <dgm:prSet/>
      <dgm:spPr/>
      <dgm:t>
        <a:bodyPr/>
        <a:lstStyle/>
        <a:p>
          <a:endParaRPr lang="en-US"/>
        </a:p>
      </dgm:t>
    </dgm:pt>
    <dgm:pt modelId="{83563222-321C-4168-B51F-34C12E702564}" type="sibTrans" cxnId="{D82F4BDC-6FC0-4F66-9F36-9A67DF8E7A39}">
      <dgm:prSet/>
      <dgm:spPr/>
      <dgm:t>
        <a:bodyPr/>
        <a:lstStyle/>
        <a:p>
          <a:endParaRPr lang="en-US"/>
        </a:p>
      </dgm:t>
    </dgm:pt>
    <dgm:pt modelId="{320989D7-3585-451A-BAA2-04AF3ECEF3C2}" type="pres">
      <dgm:prSet presAssocID="{7012B615-1512-479F-9929-5D99F26FA33A}" presName="Name0" presStyleCnt="0">
        <dgm:presLayoutVars>
          <dgm:dir/>
          <dgm:animLvl val="lvl"/>
          <dgm:resizeHandles val="exact"/>
        </dgm:presLayoutVars>
      </dgm:prSet>
      <dgm:spPr/>
    </dgm:pt>
    <dgm:pt modelId="{2EBAA990-FD48-4D95-A73F-34975A6F0F5C}" type="pres">
      <dgm:prSet presAssocID="{51893B61-2D5C-43CD-8F3F-A03FBDA304BC}" presName="linNode" presStyleCnt="0"/>
      <dgm:spPr/>
    </dgm:pt>
    <dgm:pt modelId="{19B30EF5-F8F0-4954-9713-33FBE2575F3D}" type="pres">
      <dgm:prSet presAssocID="{51893B61-2D5C-43CD-8F3F-A03FBDA304BC}" presName="parentText" presStyleLbl="node1" presStyleIdx="0" presStyleCnt="2">
        <dgm:presLayoutVars>
          <dgm:chMax val="1"/>
          <dgm:bulletEnabled val="1"/>
        </dgm:presLayoutVars>
      </dgm:prSet>
      <dgm:spPr/>
    </dgm:pt>
    <dgm:pt modelId="{EF5D450E-35E8-4CEC-A814-6BAC1045CFEE}" type="pres">
      <dgm:prSet presAssocID="{51893B61-2D5C-43CD-8F3F-A03FBDA304BC}" presName="descendantText" presStyleLbl="alignAccFollowNode1" presStyleIdx="0" presStyleCnt="2">
        <dgm:presLayoutVars>
          <dgm:bulletEnabled val="1"/>
        </dgm:presLayoutVars>
      </dgm:prSet>
      <dgm:spPr/>
    </dgm:pt>
    <dgm:pt modelId="{80AA3B5C-0B5F-4C90-AFB8-857DF02148E5}" type="pres">
      <dgm:prSet presAssocID="{81D091E6-B0D9-4AB7-9526-E46E0F9E09C1}" presName="sp" presStyleCnt="0"/>
      <dgm:spPr/>
    </dgm:pt>
    <dgm:pt modelId="{E9C6BEE0-4EAC-40F1-AE80-F3C7D8783D46}" type="pres">
      <dgm:prSet presAssocID="{72DB67DD-B3C8-421E-A517-AEE8B9D0E21B}" presName="linNode" presStyleCnt="0"/>
      <dgm:spPr/>
    </dgm:pt>
    <dgm:pt modelId="{4B8A8DC0-BD50-447F-991B-2E88510A1CE4}" type="pres">
      <dgm:prSet presAssocID="{72DB67DD-B3C8-421E-A517-AEE8B9D0E21B}" presName="parentText" presStyleLbl="node1" presStyleIdx="1" presStyleCnt="2">
        <dgm:presLayoutVars>
          <dgm:chMax val="1"/>
          <dgm:bulletEnabled val="1"/>
        </dgm:presLayoutVars>
      </dgm:prSet>
      <dgm:spPr/>
    </dgm:pt>
    <dgm:pt modelId="{FC7F0C7B-D923-4EE1-A9AB-38F564C3C316}" type="pres">
      <dgm:prSet presAssocID="{72DB67DD-B3C8-421E-A517-AEE8B9D0E21B}" presName="descendantText" presStyleLbl="alignAccFollowNode1" presStyleIdx="1" presStyleCnt="2">
        <dgm:presLayoutVars>
          <dgm:bulletEnabled val="1"/>
        </dgm:presLayoutVars>
      </dgm:prSet>
      <dgm:spPr/>
    </dgm:pt>
  </dgm:ptLst>
  <dgm:cxnLst>
    <dgm:cxn modelId="{9FC76911-C122-43C5-8874-F4C714A679DC}" type="presOf" srcId="{72DB67DD-B3C8-421E-A517-AEE8B9D0E21B}" destId="{4B8A8DC0-BD50-447F-991B-2E88510A1CE4}" srcOrd="0" destOrd="0" presId="urn:microsoft.com/office/officeart/2005/8/layout/vList5"/>
    <dgm:cxn modelId="{205AC81A-2345-4A84-8491-4587E7C6163A}" type="presOf" srcId="{7012B615-1512-479F-9929-5D99F26FA33A}" destId="{320989D7-3585-451A-BAA2-04AF3ECEF3C2}" srcOrd="0" destOrd="0" presId="urn:microsoft.com/office/officeart/2005/8/layout/vList5"/>
    <dgm:cxn modelId="{8E1F651D-31A9-46D8-A618-117F0640F247}" srcId="{7012B615-1512-479F-9929-5D99F26FA33A}" destId="{72DB67DD-B3C8-421E-A517-AEE8B9D0E21B}" srcOrd="1" destOrd="0" parTransId="{7A0E700E-2BC5-4103-9307-70E51AE76A9A}" sibTransId="{1799A0D3-B71C-41C4-9991-F15AB49D38DB}"/>
    <dgm:cxn modelId="{F8D64828-B938-41E3-B631-EFB1BEF7F4F1}" type="presOf" srcId="{997DD3F0-2E0A-4A5C-85C5-8D5BDF44B06F}" destId="{FC7F0C7B-D923-4EE1-A9AB-38F564C3C316}" srcOrd="0" destOrd="0" presId="urn:microsoft.com/office/officeart/2005/8/layout/vList5"/>
    <dgm:cxn modelId="{CDAD215D-A27F-4DE2-AD12-C942499332EA}" srcId="{51893B61-2D5C-43CD-8F3F-A03FBDA304BC}" destId="{3B994C92-1BF2-4C37-ABA0-42C0661E8FD6}" srcOrd="0" destOrd="0" parTransId="{6B744D14-643E-4425-971D-B5E87F7AEDAD}" sibTransId="{CD69833E-ED17-4FC6-A360-7E54C6E3A567}"/>
    <dgm:cxn modelId="{73079546-BD1B-44FB-A21F-11EBF3BA3C7B}" srcId="{7012B615-1512-479F-9929-5D99F26FA33A}" destId="{51893B61-2D5C-43CD-8F3F-A03FBDA304BC}" srcOrd="0" destOrd="0" parTransId="{EDEBF42F-D328-4DD3-ABA8-41169418CCCD}" sibTransId="{81D091E6-B0D9-4AB7-9526-E46E0F9E09C1}"/>
    <dgm:cxn modelId="{762347DA-8D81-433D-B5D8-488FAE09F114}" type="presOf" srcId="{3B994C92-1BF2-4C37-ABA0-42C0661E8FD6}" destId="{EF5D450E-35E8-4CEC-A814-6BAC1045CFEE}" srcOrd="0" destOrd="0" presId="urn:microsoft.com/office/officeart/2005/8/layout/vList5"/>
    <dgm:cxn modelId="{D82F4BDC-6FC0-4F66-9F36-9A67DF8E7A39}" srcId="{72DB67DD-B3C8-421E-A517-AEE8B9D0E21B}" destId="{997DD3F0-2E0A-4A5C-85C5-8D5BDF44B06F}" srcOrd="0" destOrd="0" parTransId="{76CD8B0B-274D-439C-80B3-558D9B10861C}" sibTransId="{83563222-321C-4168-B51F-34C12E702564}"/>
    <dgm:cxn modelId="{C17670E0-302A-4AF5-A7B9-D8EBE49AEABE}" type="presOf" srcId="{51893B61-2D5C-43CD-8F3F-A03FBDA304BC}" destId="{19B30EF5-F8F0-4954-9713-33FBE2575F3D}" srcOrd="0" destOrd="0" presId="urn:microsoft.com/office/officeart/2005/8/layout/vList5"/>
    <dgm:cxn modelId="{A670DBF4-8166-43C9-8BE0-4FF7D4732371}" type="presParOf" srcId="{320989D7-3585-451A-BAA2-04AF3ECEF3C2}" destId="{2EBAA990-FD48-4D95-A73F-34975A6F0F5C}" srcOrd="0" destOrd="0" presId="urn:microsoft.com/office/officeart/2005/8/layout/vList5"/>
    <dgm:cxn modelId="{CB724262-C6E2-4A13-9F26-7F77E6DE8392}" type="presParOf" srcId="{2EBAA990-FD48-4D95-A73F-34975A6F0F5C}" destId="{19B30EF5-F8F0-4954-9713-33FBE2575F3D}" srcOrd="0" destOrd="0" presId="urn:microsoft.com/office/officeart/2005/8/layout/vList5"/>
    <dgm:cxn modelId="{3257897F-2779-4B04-BAAF-E374B8B166B5}" type="presParOf" srcId="{2EBAA990-FD48-4D95-A73F-34975A6F0F5C}" destId="{EF5D450E-35E8-4CEC-A814-6BAC1045CFEE}" srcOrd="1" destOrd="0" presId="urn:microsoft.com/office/officeart/2005/8/layout/vList5"/>
    <dgm:cxn modelId="{16BB7D93-2C79-4B3E-9029-5E4247772026}" type="presParOf" srcId="{320989D7-3585-451A-BAA2-04AF3ECEF3C2}" destId="{80AA3B5C-0B5F-4C90-AFB8-857DF02148E5}" srcOrd="1" destOrd="0" presId="urn:microsoft.com/office/officeart/2005/8/layout/vList5"/>
    <dgm:cxn modelId="{B454E931-B1A0-4F4C-AFFF-5648F1ACEBAA}" type="presParOf" srcId="{320989D7-3585-451A-BAA2-04AF3ECEF3C2}" destId="{E9C6BEE0-4EAC-40F1-AE80-F3C7D8783D46}" srcOrd="2" destOrd="0" presId="urn:microsoft.com/office/officeart/2005/8/layout/vList5"/>
    <dgm:cxn modelId="{DF21DF61-8E31-4B3C-A51B-49A9E2FA2814}" type="presParOf" srcId="{E9C6BEE0-4EAC-40F1-AE80-F3C7D8783D46}" destId="{4B8A8DC0-BD50-447F-991B-2E88510A1CE4}" srcOrd="0" destOrd="0" presId="urn:microsoft.com/office/officeart/2005/8/layout/vList5"/>
    <dgm:cxn modelId="{8E14D6B3-A245-46E0-BED4-C23084FC1749}" type="presParOf" srcId="{E9C6BEE0-4EAC-40F1-AE80-F3C7D8783D46}" destId="{FC7F0C7B-D923-4EE1-A9AB-38F564C3C316}"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3121F9-6429-491F-B2BA-AAB2658FF08F}" type="doc">
      <dgm:prSet loTypeId="urn:microsoft.com/office/officeart/2005/8/layout/hList1" loCatId="list" qsTypeId="urn:microsoft.com/office/officeart/2005/8/quickstyle/simple1" qsCatId="simple" csTypeId="urn:microsoft.com/office/officeart/2005/8/colors/colorful2" csCatId="colorful"/>
      <dgm:spPr/>
      <dgm:t>
        <a:bodyPr/>
        <a:lstStyle/>
        <a:p>
          <a:endParaRPr lang="en-US"/>
        </a:p>
      </dgm:t>
    </dgm:pt>
    <dgm:pt modelId="{EA4934F0-4A59-4C3F-83A9-921DB94999EE}">
      <dgm:prSet/>
      <dgm:spPr/>
      <dgm:t>
        <a:bodyPr/>
        <a:lstStyle/>
        <a:p>
          <a:r>
            <a:rPr lang="en-US" b="1"/>
            <a:t>Pros:</a:t>
          </a:r>
          <a:endParaRPr lang="en-US"/>
        </a:p>
      </dgm:t>
    </dgm:pt>
    <dgm:pt modelId="{13F5C947-2FB8-40BC-AE5D-332C915E1400}" type="parTrans" cxnId="{6C1CEC02-9D1C-47E3-A930-B190E2B66AE2}">
      <dgm:prSet/>
      <dgm:spPr/>
      <dgm:t>
        <a:bodyPr/>
        <a:lstStyle/>
        <a:p>
          <a:endParaRPr lang="en-US"/>
        </a:p>
      </dgm:t>
    </dgm:pt>
    <dgm:pt modelId="{E360AE73-1C78-4130-93BB-F484C35283D9}" type="sibTrans" cxnId="{6C1CEC02-9D1C-47E3-A930-B190E2B66AE2}">
      <dgm:prSet/>
      <dgm:spPr/>
      <dgm:t>
        <a:bodyPr/>
        <a:lstStyle/>
        <a:p>
          <a:endParaRPr lang="en-US"/>
        </a:p>
      </dgm:t>
    </dgm:pt>
    <dgm:pt modelId="{6E8C243A-A044-42E5-9D82-46A003B45853}">
      <dgm:prSet/>
      <dgm:spPr/>
      <dgm:t>
        <a:bodyPr/>
        <a:lstStyle/>
        <a:p>
          <a:r>
            <a:rPr lang="en-US" b="1"/>
            <a:t>Full Control</a:t>
          </a:r>
          <a:r>
            <a:rPr lang="en-US"/>
            <a:t> – The owner has complete control over business decisions and operations.</a:t>
          </a:r>
        </a:p>
      </dgm:t>
    </dgm:pt>
    <dgm:pt modelId="{98B2DA86-D802-4B86-A87D-306E314570B5}" type="parTrans" cxnId="{4D32BEFE-F6BA-4146-A8EA-5D761E4A9452}">
      <dgm:prSet/>
      <dgm:spPr/>
      <dgm:t>
        <a:bodyPr/>
        <a:lstStyle/>
        <a:p>
          <a:endParaRPr lang="en-US"/>
        </a:p>
      </dgm:t>
    </dgm:pt>
    <dgm:pt modelId="{FECF0C5F-A94F-4A13-A88E-8A1A13DE40D8}" type="sibTrans" cxnId="{4D32BEFE-F6BA-4146-A8EA-5D761E4A9452}">
      <dgm:prSet/>
      <dgm:spPr/>
      <dgm:t>
        <a:bodyPr/>
        <a:lstStyle/>
        <a:p>
          <a:endParaRPr lang="en-US"/>
        </a:p>
      </dgm:t>
    </dgm:pt>
    <dgm:pt modelId="{8B3828F7-DBC9-434B-83DF-E50E508087E1}">
      <dgm:prSet/>
      <dgm:spPr/>
      <dgm:t>
        <a:bodyPr/>
        <a:lstStyle/>
        <a:p>
          <a:r>
            <a:rPr lang="en-US" b="1"/>
            <a:t>Easy Setup</a:t>
          </a:r>
          <a:r>
            <a:rPr lang="en-US"/>
            <a:t> – Minimal legal formalities and lower start-up costs compared to other business structures.</a:t>
          </a:r>
        </a:p>
      </dgm:t>
    </dgm:pt>
    <dgm:pt modelId="{5F6F162F-00DF-4DE8-90DF-75D945261D2A}" type="parTrans" cxnId="{D9B77744-7884-4E66-82DF-030D8FF53BB7}">
      <dgm:prSet/>
      <dgm:spPr/>
      <dgm:t>
        <a:bodyPr/>
        <a:lstStyle/>
        <a:p>
          <a:endParaRPr lang="en-US"/>
        </a:p>
      </dgm:t>
    </dgm:pt>
    <dgm:pt modelId="{677CF479-71DB-4B35-BFAE-1F4352EE1FA2}" type="sibTrans" cxnId="{D9B77744-7884-4E66-82DF-030D8FF53BB7}">
      <dgm:prSet/>
      <dgm:spPr/>
      <dgm:t>
        <a:bodyPr/>
        <a:lstStyle/>
        <a:p>
          <a:endParaRPr lang="en-US"/>
        </a:p>
      </dgm:t>
    </dgm:pt>
    <dgm:pt modelId="{81134C46-F287-4C39-8B05-18D270D8FD3B}">
      <dgm:prSet/>
      <dgm:spPr/>
      <dgm:t>
        <a:bodyPr/>
        <a:lstStyle/>
        <a:p>
          <a:r>
            <a:rPr lang="en-US" b="1"/>
            <a:t>Cons:</a:t>
          </a:r>
          <a:endParaRPr lang="en-US"/>
        </a:p>
      </dgm:t>
    </dgm:pt>
    <dgm:pt modelId="{254D5DD1-A8FF-44E6-B332-3BB520DFAF3E}" type="parTrans" cxnId="{EA0BF3F6-B2B7-47B4-A218-B38D96F4AC22}">
      <dgm:prSet/>
      <dgm:spPr/>
      <dgm:t>
        <a:bodyPr/>
        <a:lstStyle/>
        <a:p>
          <a:endParaRPr lang="en-US"/>
        </a:p>
      </dgm:t>
    </dgm:pt>
    <dgm:pt modelId="{07EB0883-43FB-40EE-815B-085D35D968C5}" type="sibTrans" cxnId="{EA0BF3F6-B2B7-47B4-A218-B38D96F4AC22}">
      <dgm:prSet/>
      <dgm:spPr/>
      <dgm:t>
        <a:bodyPr/>
        <a:lstStyle/>
        <a:p>
          <a:endParaRPr lang="en-US"/>
        </a:p>
      </dgm:t>
    </dgm:pt>
    <dgm:pt modelId="{C2F5C977-4BE4-43AE-80A0-D9C9B5412889}">
      <dgm:prSet/>
      <dgm:spPr/>
      <dgm:t>
        <a:bodyPr/>
        <a:lstStyle/>
        <a:p>
          <a:r>
            <a:rPr lang="en-US" b="1"/>
            <a:t>Unlimited Liability</a:t>
          </a:r>
          <a:r>
            <a:rPr lang="en-US"/>
            <a:t> – The owner is personally responsible for all debts, risking personal assets.</a:t>
          </a:r>
        </a:p>
      </dgm:t>
    </dgm:pt>
    <dgm:pt modelId="{B7DE32BB-8353-4979-9F4C-820E9D14BCAF}" type="parTrans" cxnId="{37A76DDD-1914-4163-BF75-0C553C9DA357}">
      <dgm:prSet/>
      <dgm:spPr/>
      <dgm:t>
        <a:bodyPr/>
        <a:lstStyle/>
        <a:p>
          <a:endParaRPr lang="en-US"/>
        </a:p>
      </dgm:t>
    </dgm:pt>
    <dgm:pt modelId="{6A535CB6-1EA7-4B23-9573-9A1461231923}" type="sibTrans" cxnId="{37A76DDD-1914-4163-BF75-0C553C9DA357}">
      <dgm:prSet/>
      <dgm:spPr/>
      <dgm:t>
        <a:bodyPr/>
        <a:lstStyle/>
        <a:p>
          <a:endParaRPr lang="en-US"/>
        </a:p>
      </dgm:t>
    </dgm:pt>
    <dgm:pt modelId="{92787B50-867D-4D5A-B51E-3EBB2831C5F6}">
      <dgm:prSet/>
      <dgm:spPr/>
      <dgm:t>
        <a:bodyPr/>
        <a:lstStyle/>
        <a:p>
          <a:r>
            <a:rPr lang="en-US" b="1"/>
            <a:t>Limited Growth Potential</a:t>
          </a:r>
          <a:r>
            <a:rPr lang="en-US"/>
            <a:t> – Raising capital can be difficult since funding options are often limited to personal savings and loans.</a:t>
          </a:r>
        </a:p>
      </dgm:t>
    </dgm:pt>
    <dgm:pt modelId="{64877B82-F339-45F7-8098-C7E09C302A17}" type="parTrans" cxnId="{AF16C194-E296-4352-AED9-83341DAA8EBF}">
      <dgm:prSet/>
      <dgm:spPr/>
      <dgm:t>
        <a:bodyPr/>
        <a:lstStyle/>
        <a:p>
          <a:endParaRPr lang="en-US"/>
        </a:p>
      </dgm:t>
    </dgm:pt>
    <dgm:pt modelId="{D30ADDB0-CB63-4492-99EB-0FF4E96EE239}" type="sibTrans" cxnId="{AF16C194-E296-4352-AED9-83341DAA8EBF}">
      <dgm:prSet/>
      <dgm:spPr/>
      <dgm:t>
        <a:bodyPr/>
        <a:lstStyle/>
        <a:p>
          <a:endParaRPr lang="en-US"/>
        </a:p>
      </dgm:t>
    </dgm:pt>
    <dgm:pt modelId="{19604BC9-40D2-490D-AEF6-3448AA8B5B2E}" type="pres">
      <dgm:prSet presAssocID="{ED3121F9-6429-491F-B2BA-AAB2658FF08F}" presName="Name0" presStyleCnt="0">
        <dgm:presLayoutVars>
          <dgm:dir/>
          <dgm:animLvl val="lvl"/>
          <dgm:resizeHandles val="exact"/>
        </dgm:presLayoutVars>
      </dgm:prSet>
      <dgm:spPr/>
    </dgm:pt>
    <dgm:pt modelId="{39AED134-126B-4968-B8C7-429C55B9B8A9}" type="pres">
      <dgm:prSet presAssocID="{EA4934F0-4A59-4C3F-83A9-921DB94999EE}" presName="composite" presStyleCnt="0"/>
      <dgm:spPr/>
    </dgm:pt>
    <dgm:pt modelId="{9F51AD08-5467-41FC-8E0C-1691D13CA379}" type="pres">
      <dgm:prSet presAssocID="{EA4934F0-4A59-4C3F-83A9-921DB94999EE}" presName="parTx" presStyleLbl="alignNode1" presStyleIdx="0" presStyleCnt="2">
        <dgm:presLayoutVars>
          <dgm:chMax val="0"/>
          <dgm:chPref val="0"/>
          <dgm:bulletEnabled val="1"/>
        </dgm:presLayoutVars>
      </dgm:prSet>
      <dgm:spPr/>
    </dgm:pt>
    <dgm:pt modelId="{833596ED-97A1-4DD0-B052-F23955FC8D9D}" type="pres">
      <dgm:prSet presAssocID="{EA4934F0-4A59-4C3F-83A9-921DB94999EE}" presName="desTx" presStyleLbl="alignAccFollowNode1" presStyleIdx="0" presStyleCnt="2">
        <dgm:presLayoutVars>
          <dgm:bulletEnabled val="1"/>
        </dgm:presLayoutVars>
      </dgm:prSet>
      <dgm:spPr/>
    </dgm:pt>
    <dgm:pt modelId="{C05A3065-DB76-4F1E-A14F-7AC8A32BB2D0}" type="pres">
      <dgm:prSet presAssocID="{E360AE73-1C78-4130-93BB-F484C35283D9}" presName="space" presStyleCnt="0"/>
      <dgm:spPr/>
    </dgm:pt>
    <dgm:pt modelId="{B4A01BA4-3A4C-4F7C-8843-EC798569CD9C}" type="pres">
      <dgm:prSet presAssocID="{81134C46-F287-4C39-8B05-18D270D8FD3B}" presName="composite" presStyleCnt="0"/>
      <dgm:spPr/>
    </dgm:pt>
    <dgm:pt modelId="{4E4446F4-8B15-469A-AA93-18E27278538D}" type="pres">
      <dgm:prSet presAssocID="{81134C46-F287-4C39-8B05-18D270D8FD3B}" presName="parTx" presStyleLbl="alignNode1" presStyleIdx="1" presStyleCnt="2">
        <dgm:presLayoutVars>
          <dgm:chMax val="0"/>
          <dgm:chPref val="0"/>
          <dgm:bulletEnabled val="1"/>
        </dgm:presLayoutVars>
      </dgm:prSet>
      <dgm:spPr/>
    </dgm:pt>
    <dgm:pt modelId="{F09D44F8-1EF8-4D8F-8C68-93AB709CC473}" type="pres">
      <dgm:prSet presAssocID="{81134C46-F287-4C39-8B05-18D270D8FD3B}" presName="desTx" presStyleLbl="alignAccFollowNode1" presStyleIdx="1" presStyleCnt="2">
        <dgm:presLayoutVars>
          <dgm:bulletEnabled val="1"/>
        </dgm:presLayoutVars>
      </dgm:prSet>
      <dgm:spPr/>
    </dgm:pt>
  </dgm:ptLst>
  <dgm:cxnLst>
    <dgm:cxn modelId="{6C1CEC02-9D1C-47E3-A930-B190E2B66AE2}" srcId="{ED3121F9-6429-491F-B2BA-AAB2658FF08F}" destId="{EA4934F0-4A59-4C3F-83A9-921DB94999EE}" srcOrd="0" destOrd="0" parTransId="{13F5C947-2FB8-40BC-AE5D-332C915E1400}" sibTransId="{E360AE73-1C78-4130-93BB-F484C35283D9}"/>
    <dgm:cxn modelId="{C8BB9B60-7713-465F-84C6-9ECCF560D508}" type="presOf" srcId="{92787B50-867D-4D5A-B51E-3EBB2831C5F6}" destId="{F09D44F8-1EF8-4D8F-8C68-93AB709CC473}" srcOrd="0" destOrd="1" presId="urn:microsoft.com/office/officeart/2005/8/layout/hList1"/>
    <dgm:cxn modelId="{D9B77744-7884-4E66-82DF-030D8FF53BB7}" srcId="{EA4934F0-4A59-4C3F-83A9-921DB94999EE}" destId="{8B3828F7-DBC9-434B-83DF-E50E508087E1}" srcOrd="1" destOrd="0" parTransId="{5F6F162F-00DF-4DE8-90DF-75D945261D2A}" sibTransId="{677CF479-71DB-4B35-BFAE-1F4352EE1FA2}"/>
    <dgm:cxn modelId="{A8A4D16C-5CA8-45CA-A6B3-823FC13B7E9F}" type="presOf" srcId="{ED3121F9-6429-491F-B2BA-AAB2658FF08F}" destId="{19604BC9-40D2-490D-AEF6-3448AA8B5B2E}" srcOrd="0" destOrd="0" presId="urn:microsoft.com/office/officeart/2005/8/layout/hList1"/>
    <dgm:cxn modelId="{850BAA73-25C9-4F59-B9CE-41CFB1083751}" type="presOf" srcId="{6E8C243A-A044-42E5-9D82-46A003B45853}" destId="{833596ED-97A1-4DD0-B052-F23955FC8D9D}" srcOrd="0" destOrd="0" presId="urn:microsoft.com/office/officeart/2005/8/layout/hList1"/>
    <dgm:cxn modelId="{80E25A8C-3BD2-4537-97D9-E9C7FB2A9A3A}" type="presOf" srcId="{8B3828F7-DBC9-434B-83DF-E50E508087E1}" destId="{833596ED-97A1-4DD0-B052-F23955FC8D9D}" srcOrd="0" destOrd="1" presId="urn:microsoft.com/office/officeart/2005/8/layout/hList1"/>
    <dgm:cxn modelId="{AF16C194-E296-4352-AED9-83341DAA8EBF}" srcId="{81134C46-F287-4C39-8B05-18D270D8FD3B}" destId="{92787B50-867D-4D5A-B51E-3EBB2831C5F6}" srcOrd="1" destOrd="0" parTransId="{64877B82-F339-45F7-8098-C7E09C302A17}" sibTransId="{D30ADDB0-CB63-4492-99EB-0FF4E96EE239}"/>
    <dgm:cxn modelId="{06F2D7D3-5C6B-48A8-AE26-E28FCFC80FE7}" type="presOf" srcId="{EA4934F0-4A59-4C3F-83A9-921DB94999EE}" destId="{9F51AD08-5467-41FC-8E0C-1691D13CA379}" srcOrd="0" destOrd="0" presId="urn:microsoft.com/office/officeart/2005/8/layout/hList1"/>
    <dgm:cxn modelId="{4DBC01DD-6B11-42BF-BB63-5E1F95D98653}" type="presOf" srcId="{81134C46-F287-4C39-8B05-18D270D8FD3B}" destId="{4E4446F4-8B15-469A-AA93-18E27278538D}" srcOrd="0" destOrd="0" presId="urn:microsoft.com/office/officeart/2005/8/layout/hList1"/>
    <dgm:cxn modelId="{37A76DDD-1914-4163-BF75-0C553C9DA357}" srcId="{81134C46-F287-4C39-8B05-18D270D8FD3B}" destId="{C2F5C977-4BE4-43AE-80A0-D9C9B5412889}" srcOrd="0" destOrd="0" parTransId="{B7DE32BB-8353-4979-9F4C-820E9D14BCAF}" sibTransId="{6A535CB6-1EA7-4B23-9573-9A1461231923}"/>
    <dgm:cxn modelId="{6E2D23DE-D02E-491C-BDF7-3DBC2E1FCC6D}" type="presOf" srcId="{C2F5C977-4BE4-43AE-80A0-D9C9B5412889}" destId="{F09D44F8-1EF8-4D8F-8C68-93AB709CC473}" srcOrd="0" destOrd="0" presId="urn:microsoft.com/office/officeart/2005/8/layout/hList1"/>
    <dgm:cxn modelId="{EA0BF3F6-B2B7-47B4-A218-B38D96F4AC22}" srcId="{ED3121F9-6429-491F-B2BA-AAB2658FF08F}" destId="{81134C46-F287-4C39-8B05-18D270D8FD3B}" srcOrd="1" destOrd="0" parTransId="{254D5DD1-A8FF-44E6-B332-3BB520DFAF3E}" sibTransId="{07EB0883-43FB-40EE-815B-085D35D968C5}"/>
    <dgm:cxn modelId="{4D32BEFE-F6BA-4146-A8EA-5D761E4A9452}" srcId="{EA4934F0-4A59-4C3F-83A9-921DB94999EE}" destId="{6E8C243A-A044-42E5-9D82-46A003B45853}" srcOrd="0" destOrd="0" parTransId="{98B2DA86-D802-4B86-A87D-306E314570B5}" sibTransId="{FECF0C5F-A94F-4A13-A88E-8A1A13DE40D8}"/>
    <dgm:cxn modelId="{B2D3BB1A-41F8-40A3-AA59-342A3E832478}" type="presParOf" srcId="{19604BC9-40D2-490D-AEF6-3448AA8B5B2E}" destId="{39AED134-126B-4968-B8C7-429C55B9B8A9}" srcOrd="0" destOrd="0" presId="urn:microsoft.com/office/officeart/2005/8/layout/hList1"/>
    <dgm:cxn modelId="{DDC3C1F2-007A-4CE3-8424-5550308E1DF9}" type="presParOf" srcId="{39AED134-126B-4968-B8C7-429C55B9B8A9}" destId="{9F51AD08-5467-41FC-8E0C-1691D13CA379}" srcOrd="0" destOrd="0" presId="urn:microsoft.com/office/officeart/2005/8/layout/hList1"/>
    <dgm:cxn modelId="{E47EC8B7-DBEE-4AAB-AADF-75B00EE2DED7}" type="presParOf" srcId="{39AED134-126B-4968-B8C7-429C55B9B8A9}" destId="{833596ED-97A1-4DD0-B052-F23955FC8D9D}" srcOrd="1" destOrd="0" presId="urn:microsoft.com/office/officeart/2005/8/layout/hList1"/>
    <dgm:cxn modelId="{56EC70FB-F8EB-48E3-B810-7CA4FF355AE5}" type="presParOf" srcId="{19604BC9-40D2-490D-AEF6-3448AA8B5B2E}" destId="{C05A3065-DB76-4F1E-A14F-7AC8A32BB2D0}" srcOrd="1" destOrd="0" presId="urn:microsoft.com/office/officeart/2005/8/layout/hList1"/>
    <dgm:cxn modelId="{2B80AAD7-FEDC-4676-B87E-F6D92EA0B2C8}" type="presParOf" srcId="{19604BC9-40D2-490D-AEF6-3448AA8B5B2E}" destId="{B4A01BA4-3A4C-4F7C-8843-EC798569CD9C}" srcOrd="2" destOrd="0" presId="urn:microsoft.com/office/officeart/2005/8/layout/hList1"/>
    <dgm:cxn modelId="{ACD4D3C1-67E6-4D4F-81BC-B5E674C5532E}" type="presParOf" srcId="{B4A01BA4-3A4C-4F7C-8843-EC798569CD9C}" destId="{4E4446F4-8B15-469A-AA93-18E27278538D}" srcOrd="0" destOrd="0" presId="urn:microsoft.com/office/officeart/2005/8/layout/hList1"/>
    <dgm:cxn modelId="{A493A8EF-AAA8-41FB-8B1F-F8BA3F0E1148}" type="presParOf" srcId="{B4A01BA4-3A4C-4F7C-8843-EC798569CD9C}" destId="{F09D44F8-1EF8-4D8F-8C68-93AB709CC473}"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597217-C480-4D66-99AB-52E629E2092E}" type="doc">
      <dgm:prSet loTypeId="urn:diagrams.loki3.com/BracketList" loCatId="list" qsTypeId="urn:microsoft.com/office/officeart/2005/8/quickstyle/simple1" qsCatId="simple" csTypeId="urn:microsoft.com/office/officeart/2005/8/colors/colorful3" csCatId="colorful" phldr="1"/>
      <dgm:spPr/>
      <dgm:t>
        <a:bodyPr/>
        <a:lstStyle/>
        <a:p>
          <a:endParaRPr lang="en-US"/>
        </a:p>
      </dgm:t>
    </dgm:pt>
    <dgm:pt modelId="{5C38B263-58BF-48A9-916B-F09B04A2CD50}">
      <dgm:prSet/>
      <dgm:spPr/>
      <dgm:t>
        <a:bodyPr/>
        <a:lstStyle/>
        <a:p>
          <a:r>
            <a:rPr lang="en-US" b="1"/>
            <a:t>Short-Term Goals</a:t>
          </a:r>
          <a:endParaRPr lang="en-US"/>
        </a:p>
      </dgm:t>
    </dgm:pt>
    <dgm:pt modelId="{EF3E7339-BF90-4A53-9E61-7B01198798CD}" type="parTrans" cxnId="{E6A722D3-C851-4F11-B1D4-75786B2F3AFE}">
      <dgm:prSet/>
      <dgm:spPr/>
      <dgm:t>
        <a:bodyPr/>
        <a:lstStyle/>
        <a:p>
          <a:endParaRPr lang="en-US"/>
        </a:p>
      </dgm:t>
    </dgm:pt>
    <dgm:pt modelId="{CDB26EB7-DB5D-4DA5-B02F-4FEF6279F62A}" type="sibTrans" cxnId="{E6A722D3-C851-4F11-B1D4-75786B2F3AFE}">
      <dgm:prSet/>
      <dgm:spPr/>
      <dgm:t>
        <a:bodyPr/>
        <a:lstStyle/>
        <a:p>
          <a:endParaRPr lang="en-US"/>
        </a:p>
      </dgm:t>
    </dgm:pt>
    <dgm:pt modelId="{565EAA8D-CF11-463E-A39B-08C33267CE53}">
      <dgm:prSet/>
      <dgm:spPr/>
      <dgm:t>
        <a:bodyPr/>
        <a:lstStyle/>
        <a:p>
          <a:r>
            <a:rPr lang="en-US"/>
            <a:t>Build a strong customer base in the first year through effective marketing and relationship-building.</a:t>
          </a:r>
        </a:p>
      </dgm:t>
    </dgm:pt>
    <dgm:pt modelId="{D93DB3DF-E5AE-421D-AE2F-12C87D1D4B8E}" type="parTrans" cxnId="{EA993587-1977-4263-BAC7-EB5507A2B2E5}">
      <dgm:prSet/>
      <dgm:spPr/>
      <dgm:t>
        <a:bodyPr/>
        <a:lstStyle/>
        <a:p>
          <a:endParaRPr lang="en-US"/>
        </a:p>
      </dgm:t>
    </dgm:pt>
    <dgm:pt modelId="{2BAFD388-81E6-486E-963F-B36B9BF07EAE}" type="sibTrans" cxnId="{EA993587-1977-4263-BAC7-EB5507A2B2E5}">
      <dgm:prSet/>
      <dgm:spPr/>
      <dgm:t>
        <a:bodyPr/>
        <a:lstStyle/>
        <a:p>
          <a:endParaRPr lang="en-US"/>
        </a:p>
      </dgm:t>
    </dgm:pt>
    <dgm:pt modelId="{4AF66E72-1D5E-4713-A365-728E3AF0F897}">
      <dgm:prSet/>
      <dgm:spPr/>
      <dgm:t>
        <a:bodyPr/>
        <a:lstStyle/>
        <a:p>
          <a:r>
            <a:rPr lang="en-US" dirty="0"/>
            <a:t>Achieve breakeven and operational stability by the end of the first year(Guarnieri et al., 2021).</a:t>
          </a:r>
        </a:p>
      </dgm:t>
    </dgm:pt>
    <dgm:pt modelId="{E5224901-C6A4-4998-A856-1AFFBAA1802F}" type="parTrans" cxnId="{E3D8C29C-614B-46A7-8745-8B07696D7AFC}">
      <dgm:prSet/>
      <dgm:spPr/>
      <dgm:t>
        <a:bodyPr/>
        <a:lstStyle/>
        <a:p>
          <a:endParaRPr lang="en-US"/>
        </a:p>
      </dgm:t>
    </dgm:pt>
    <dgm:pt modelId="{95DBB30A-90F2-4480-9338-FAB53F7266F1}" type="sibTrans" cxnId="{E3D8C29C-614B-46A7-8745-8B07696D7AFC}">
      <dgm:prSet/>
      <dgm:spPr/>
      <dgm:t>
        <a:bodyPr/>
        <a:lstStyle/>
        <a:p>
          <a:endParaRPr lang="en-US"/>
        </a:p>
      </dgm:t>
    </dgm:pt>
    <dgm:pt modelId="{5417123B-790E-49A3-A6AE-54C42B25A4EB}">
      <dgm:prSet/>
      <dgm:spPr/>
      <dgm:t>
        <a:bodyPr/>
        <a:lstStyle/>
        <a:p>
          <a:r>
            <a:rPr lang="en-US" b="1"/>
            <a:t>Long-Term Goals</a:t>
          </a:r>
          <a:endParaRPr lang="en-US"/>
        </a:p>
      </dgm:t>
    </dgm:pt>
    <dgm:pt modelId="{EC5822AF-7605-410B-9454-96C76831E75D}" type="parTrans" cxnId="{CA9A1147-DC04-4D52-B7B1-C27970BE3736}">
      <dgm:prSet/>
      <dgm:spPr/>
      <dgm:t>
        <a:bodyPr/>
        <a:lstStyle/>
        <a:p>
          <a:endParaRPr lang="en-US"/>
        </a:p>
      </dgm:t>
    </dgm:pt>
    <dgm:pt modelId="{F2B4F67A-3B36-4A9C-A570-9B067BBC9F23}" type="sibTrans" cxnId="{CA9A1147-DC04-4D52-B7B1-C27970BE3736}">
      <dgm:prSet/>
      <dgm:spPr/>
      <dgm:t>
        <a:bodyPr/>
        <a:lstStyle/>
        <a:p>
          <a:endParaRPr lang="en-US"/>
        </a:p>
      </dgm:t>
    </dgm:pt>
    <dgm:pt modelId="{C5403813-8A86-4F77-BAD9-7681982BBA22}">
      <dgm:prSet/>
      <dgm:spPr/>
      <dgm:t>
        <a:bodyPr/>
        <a:lstStyle/>
        <a:p>
          <a:r>
            <a:rPr lang="en-US"/>
            <a:t>Expand product offerings and distribution channels, reaching new markets by year 3.</a:t>
          </a:r>
        </a:p>
      </dgm:t>
    </dgm:pt>
    <dgm:pt modelId="{AAA0E57D-BF40-46EB-BB08-28DCA849CD3C}" type="parTrans" cxnId="{DAABF4FC-8E85-4A30-8E6C-798A9A5BA183}">
      <dgm:prSet/>
      <dgm:spPr/>
      <dgm:t>
        <a:bodyPr/>
        <a:lstStyle/>
        <a:p>
          <a:endParaRPr lang="en-US"/>
        </a:p>
      </dgm:t>
    </dgm:pt>
    <dgm:pt modelId="{CBB998CF-6A56-42BB-B77C-B9A9429B0A6B}" type="sibTrans" cxnId="{DAABF4FC-8E85-4A30-8E6C-798A9A5BA183}">
      <dgm:prSet/>
      <dgm:spPr/>
      <dgm:t>
        <a:bodyPr/>
        <a:lstStyle/>
        <a:p>
          <a:endParaRPr lang="en-US"/>
        </a:p>
      </dgm:t>
    </dgm:pt>
    <dgm:pt modelId="{6612F388-1E89-4DD9-B804-92CD1EC09B6D}">
      <dgm:prSet/>
      <dgm:spPr/>
      <dgm:t>
        <a:bodyPr/>
        <a:lstStyle/>
        <a:p>
          <a:r>
            <a:rPr lang="en-US" dirty="0"/>
            <a:t>Establish H R Foods as a leader in the food wholesale industry within five years, ensuring steady growth and financial success..</a:t>
          </a:r>
        </a:p>
      </dgm:t>
    </dgm:pt>
    <dgm:pt modelId="{88C04F60-719C-417B-8FD7-C62C4DC03E32}" type="parTrans" cxnId="{718DEC12-EE94-476B-821D-90F6950876F4}">
      <dgm:prSet/>
      <dgm:spPr/>
      <dgm:t>
        <a:bodyPr/>
        <a:lstStyle/>
        <a:p>
          <a:endParaRPr lang="en-US"/>
        </a:p>
      </dgm:t>
    </dgm:pt>
    <dgm:pt modelId="{6259ADE6-8914-46A7-B536-7D2A4C6F67A5}" type="sibTrans" cxnId="{718DEC12-EE94-476B-821D-90F6950876F4}">
      <dgm:prSet/>
      <dgm:spPr/>
      <dgm:t>
        <a:bodyPr/>
        <a:lstStyle/>
        <a:p>
          <a:endParaRPr lang="en-US"/>
        </a:p>
      </dgm:t>
    </dgm:pt>
    <dgm:pt modelId="{9996EAFC-F220-4A4D-923E-489A99714CFC}">
      <dgm:prSet/>
      <dgm:spPr/>
      <dgm:t>
        <a:bodyPr/>
        <a:lstStyle/>
        <a:p>
          <a:endParaRPr lang="en-US" dirty="0"/>
        </a:p>
      </dgm:t>
    </dgm:pt>
    <dgm:pt modelId="{5915F5FA-B376-4CE3-9FB8-1BF2460A07C1}" type="parTrans" cxnId="{B99FDF2B-B6E6-422A-9EE1-2227CA3BDD26}">
      <dgm:prSet/>
      <dgm:spPr/>
      <dgm:t>
        <a:bodyPr/>
        <a:lstStyle/>
        <a:p>
          <a:endParaRPr lang="en-US"/>
        </a:p>
      </dgm:t>
    </dgm:pt>
    <dgm:pt modelId="{98F43F2C-1C90-4E13-8E82-3487B34ADA44}" type="sibTrans" cxnId="{B99FDF2B-B6E6-422A-9EE1-2227CA3BDD26}">
      <dgm:prSet/>
      <dgm:spPr/>
      <dgm:t>
        <a:bodyPr/>
        <a:lstStyle/>
        <a:p>
          <a:endParaRPr lang="en-US"/>
        </a:p>
      </dgm:t>
    </dgm:pt>
    <dgm:pt modelId="{D27F4DB9-1680-4DF4-B18D-F2E0B9FB501D}" type="pres">
      <dgm:prSet presAssocID="{9B597217-C480-4D66-99AB-52E629E2092E}" presName="Name0" presStyleCnt="0">
        <dgm:presLayoutVars>
          <dgm:dir/>
          <dgm:animLvl val="lvl"/>
          <dgm:resizeHandles val="exact"/>
        </dgm:presLayoutVars>
      </dgm:prSet>
      <dgm:spPr/>
    </dgm:pt>
    <dgm:pt modelId="{C9048085-479D-48F4-B447-35DABC66E74D}" type="pres">
      <dgm:prSet presAssocID="{5C38B263-58BF-48A9-916B-F09B04A2CD50}" presName="linNode" presStyleCnt="0"/>
      <dgm:spPr/>
    </dgm:pt>
    <dgm:pt modelId="{D488A51A-8FB5-4E07-87FF-4550E5AB84BB}" type="pres">
      <dgm:prSet presAssocID="{5C38B263-58BF-48A9-916B-F09B04A2CD50}" presName="parTx" presStyleLbl="revTx" presStyleIdx="0" presStyleCnt="2">
        <dgm:presLayoutVars>
          <dgm:chMax val="1"/>
          <dgm:bulletEnabled val="1"/>
        </dgm:presLayoutVars>
      </dgm:prSet>
      <dgm:spPr/>
    </dgm:pt>
    <dgm:pt modelId="{49C912C7-1B87-4647-8217-F632AAC6653E}" type="pres">
      <dgm:prSet presAssocID="{5C38B263-58BF-48A9-916B-F09B04A2CD50}" presName="bracket" presStyleLbl="parChTrans1D1" presStyleIdx="0" presStyleCnt="2"/>
      <dgm:spPr/>
    </dgm:pt>
    <dgm:pt modelId="{088FB6A0-F931-4C88-A245-F5271AEB1976}" type="pres">
      <dgm:prSet presAssocID="{5C38B263-58BF-48A9-916B-F09B04A2CD50}" presName="spH" presStyleCnt="0"/>
      <dgm:spPr/>
    </dgm:pt>
    <dgm:pt modelId="{8AECDF1F-7612-467A-AED5-F8B742ED8660}" type="pres">
      <dgm:prSet presAssocID="{5C38B263-58BF-48A9-916B-F09B04A2CD50}" presName="desTx" presStyleLbl="node1" presStyleIdx="0" presStyleCnt="2">
        <dgm:presLayoutVars>
          <dgm:bulletEnabled val="1"/>
        </dgm:presLayoutVars>
      </dgm:prSet>
      <dgm:spPr/>
    </dgm:pt>
    <dgm:pt modelId="{E3068D29-91CF-45D1-869A-78E3F4896095}" type="pres">
      <dgm:prSet presAssocID="{CDB26EB7-DB5D-4DA5-B02F-4FEF6279F62A}" presName="spV" presStyleCnt="0"/>
      <dgm:spPr/>
    </dgm:pt>
    <dgm:pt modelId="{440BD38B-151A-44EE-AC99-2CF7B0C3589C}" type="pres">
      <dgm:prSet presAssocID="{5417123B-790E-49A3-A6AE-54C42B25A4EB}" presName="linNode" presStyleCnt="0"/>
      <dgm:spPr/>
    </dgm:pt>
    <dgm:pt modelId="{12CBC82C-38C0-4020-B1E7-E7CE6DF959E0}" type="pres">
      <dgm:prSet presAssocID="{5417123B-790E-49A3-A6AE-54C42B25A4EB}" presName="parTx" presStyleLbl="revTx" presStyleIdx="1" presStyleCnt="2">
        <dgm:presLayoutVars>
          <dgm:chMax val="1"/>
          <dgm:bulletEnabled val="1"/>
        </dgm:presLayoutVars>
      </dgm:prSet>
      <dgm:spPr/>
    </dgm:pt>
    <dgm:pt modelId="{AED7544C-17CA-452B-A5C2-7B884DA20326}" type="pres">
      <dgm:prSet presAssocID="{5417123B-790E-49A3-A6AE-54C42B25A4EB}" presName="bracket" presStyleLbl="parChTrans1D1" presStyleIdx="1" presStyleCnt="2"/>
      <dgm:spPr/>
    </dgm:pt>
    <dgm:pt modelId="{EAC19F4B-5450-487B-AE38-A31ED01E5385}" type="pres">
      <dgm:prSet presAssocID="{5417123B-790E-49A3-A6AE-54C42B25A4EB}" presName="spH" presStyleCnt="0"/>
      <dgm:spPr/>
    </dgm:pt>
    <dgm:pt modelId="{772B2FAF-B44F-48BC-B3CE-2A877F7DBAC0}" type="pres">
      <dgm:prSet presAssocID="{5417123B-790E-49A3-A6AE-54C42B25A4EB}" presName="desTx" presStyleLbl="node1" presStyleIdx="1" presStyleCnt="2">
        <dgm:presLayoutVars>
          <dgm:bulletEnabled val="1"/>
        </dgm:presLayoutVars>
      </dgm:prSet>
      <dgm:spPr/>
    </dgm:pt>
  </dgm:ptLst>
  <dgm:cxnLst>
    <dgm:cxn modelId="{718DEC12-EE94-476B-821D-90F6950876F4}" srcId="{5417123B-790E-49A3-A6AE-54C42B25A4EB}" destId="{6612F388-1E89-4DD9-B804-92CD1EC09B6D}" srcOrd="1" destOrd="0" parTransId="{88C04F60-719C-417B-8FD7-C62C4DC03E32}" sibTransId="{6259ADE6-8914-46A7-B536-7D2A4C6F67A5}"/>
    <dgm:cxn modelId="{B99FDF2B-B6E6-422A-9EE1-2227CA3BDD26}" srcId="{5417123B-790E-49A3-A6AE-54C42B25A4EB}" destId="{9996EAFC-F220-4A4D-923E-489A99714CFC}" srcOrd="2" destOrd="0" parTransId="{5915F5FA-B376-4CE3-9FB8-1BF2460A07C1}" sibTransId="{98F43F2C-1C90-4E13-8E82-3487B34ADA44}"/>
    <dgm:cxn modelId="{E789DB33-774C-4CF0-AB16-51A85AF2897C}" type="presOf" srcId="{565EAA8D-CF11-463E-A39B-08C33267CE53}" destId="{8AECDF1F-7612-467A-AED5-F8B742ED8660}" srcOrd="0" destOrd="0" presId="urn:diagrams.loki3.com/BracketList"/>
    <dgm:cxn modelId="{9FA01144-F212-4649-806F-451F15464511}" type="presOf" srcId="{5417123B-790E-49A3-A6AE-54C42B25A4EB}" destId="{12CBC82C-38C0-4020-B1E7-E7CE6DF959E0}" srcOrd="0" destOrd="0" presId="urn:diagrams.loki3.com/BracketList"/>
    <dgm:cxn modelId="{CA9A1147-DC04-4D52-B7B1-C27970BE3736}" srcId="{9B597217-C480-4D66-99AB-52E629E2092E}" destId="{5417123B-790E-49A3-A6AE-54C42B25A4EB}" srcOrd="1" destOrd="0" parTransId="{EC5822AF-7605-410B-9454-96C76831E75D}" sibTransId="{F2B4F67A-3B36-4A9C-A570-9B067BBC9F23}"/>
    <dgm:cxn modelId="{8D180971-DE6D-45D2-A15B-B903B6A6862B}" type="presOf" srcId="{C5403813-8A86-4F77-BAD9-7681982BBA22}" destId="{772B2FAF-B44F-48BC-B3CE-2A877F7DBAC0}" srcOrd="0" destOrd="0" presId="urn:diagrams.loki3.com/BracketList"/>
    <dgm:cxn modelId="{612FCA7D-F55F-4732-A448-C6779655EFCA}" type="presOf" srcId="{5C38B263-58BF-48A9-916B-F09B04A2CD50}" destId="{D488A51A-8FB5-4E07-87FF-4550E5AB84BB}" srcOrd="0" destOrd="0" presId="urn:diagrams.loki3.com/BracketList"/>
    <dgm:cxn modelId="{EA993587-1977-4263-BAC7-EB5507A2B2E5}" srcId="{5C38B263-58BF-48A9-916B-F09B04A2CD50}" destId="{565EAA8D-CF11-463E-A39B-08C33267CE53}" srcOrd="0" destOrd="0" parTransId="{D93DB3DF-E5AE-421D-AE2F-12C87D1D4B8E}" sibTransId="{2BAFD388-81E6-486E-963F-B36B9BF07EAE}"/>
    <dgm:cxn modelId="{E3D8C29C-614B-46A7-8745-8B07696D7AFC}" srcId="{5C38B263-58BF-48A9-916B-F09B04A2CD50}" destId="{4AF66E72-1D5E-4713-A365-728E3AF0F897}" srcOrd="1" destOrd="0" parTransId="{E5224901-C6A4-4998-A856-1AFFBAA1802F}" sibTransId="{95DBB30A-90F2-4480-9338-FAB53F7266F1}"/>
    <dgm:cxn modelId="{102138BE-054A-485B-A172-731BF80E947B}" type="presOf" srcId="{6612F388-1E89-4DD9-B804-92CD1EC09B6D}" destId="{772B2FAF-B44F-48BC-B3CE-2A877F7DBAC0}" srcOrd="0" destOrd="1" presId="urn:diagrams.loki3.com/BracketList"/>
    <dgm:cxn modelId="{C1CBDAC3-73A0-47C7-8937-6923F5A93F5C}" type="presOf" srcId="{9B597217-C480-4D66-99AB-52E629E2092E}" destId="{D27F4DB9-1680-4DF4-B18D-F2E0B9FB501D}" srcOrd="0" destOrd="0" presId="urn:diagrams.loki3.com/BracketList"/>
    <dgm:cxn modelId="{93DA94CF-EFF7-4202-8165-ADD6A4244480}" type="presOf" srcId="{9996EAFC-F220-4A4D-923E-489A99714CFC}" destId="{772B2FAF-B44F-48BC-B3CE-2A877F7DBAC0}" srcOrd="0" destOrd="2" presId="urn:diagrams.loki3.com/BracketList"/>
    <dgm:cxn modelId="{E6A722D3-C851-4F11-B1D4-75786B2F3AFE}" srcId="{9B597217-C480-4D66-99AB-52E629E2092E}" destId="{5C38B263-58BF-48A9-916B-F09B04A2CD50}" srcOrd="0" destOrd="0" parTransId="{EF3E7339-BF90-4A53-9E61-7B01198798CD}" sibTransId="{CDB26EB7-DB5D-4DA5-B02F-4FEF6279F62A}"/>
    <dgm:cxn modelId="{5F341BF2-5512-4A61-8DDC-FB84C30117A3}" type="presOf" srcId="{4AF66E72-1D5E-4713-A365-728E3AF0F897}" destId="{8AECDF1F-7612-467A-AED5-F8B742ED8660}" srcOrd="0" destOrd="1" presId="urn:diagrams.loki3.com/BracketList"/>
    <dgm:cxn modelId="{DAABF4FC-8E85-4A30-8E6C-798A9A5BA183}" srcId="{5417123B-790E-49A3-A6AE-54C42B25A4EB}" destId="{C5403813-8A86-4F77-BAD9-7681982BBA22}" srcOrd="0" destOrd="0" parTransId="{AAA0E57D-BF40-46EB-BB08-28DCA849CD3C}" sibTransId="{CBB998CF-6A56-42BB-B77C-B9A9429B0A6B}"/>
    <dgm:cxn modelId="{2D41DBB0-7BDD-4551-917A-0CA6674D760F}" type="presParOf" srcId="{D27F4DB9-1680-4DF4-B18D-F2E0B9FB501D}" destId="{C9048085-479D-48F4-B447-35DABC66E74D}" srcOrd="0" destOrd="0" presId="urn:diagrams.loki3.com/BracketList"/>
    <dgm:cxn modelId="{998C2165-0DA5-4967-B456-75F80AA4E089}" type="presParOf" srcId="{C9048085-479D-48F4-B447-35DABC66E74D}" destId="{D488A51A-8FB5-4E07-87FF-4550E5AB84BB}" srcOrd="0" destOrd="0" presId="urn:diagrams.loki3.com/BracketList"/>
    <dgm:cxn modelId="{9C5D7F3E-2600-425A-8BB1-7FFAB258864B}" type="presParOf" srcId="{C9048085-479D-48F4-B447-35DABC66E74D}" destId="{49C912C7-1B87-4647-8217-F632AAC6653E}" srcOrd="1" destOrd="0" presId="urn:diagrams.loki3.com/BracketList"/>
    <dgm:cxn modelId="{512FB29D-C122-4DAF-A1EF-F32C74F7EBBF}" type="presParOf" srcId="{C9048085-479D-48F4-B447-35DABC66E74D}" destId="{088FB6A0-F931-4C88-A245-F5271AEB1976}" srcOrd="2" destOrd="0" presId="urn:diagrams.loki3.com/BracketList"/>
    <dgm:cxn modelId="{65C72C31-7BFE-44AE-A1E8-2EC8155C5940}" type="presParOf" srcId="{C9048085-479D-48F4-B447-35DABC66E74D}" destId="{8AECDF1F-7612-467A-AED5-F8B742ED8660}" srcOrd="3" destOrd="0" presId="urn:diagrams.loki3.com/BracketList"/>
    <dgm:cxn modelId="{82C01D24-0FC4-41DA-B226-B0D9F5FB519E}" type="presParOf" srcId="{D27F4DB9-1680-4DF4-B18D-F2E0B9FB501D}" destId="{E3068D29-91CF-45D1-869A-78E3F4896095}" srcOrd="1" destOrd="0" presId="urn:diagrams.loki3.com/BracketList"/>
    <dgm:cxn modelId="{6BD28647-9ADB-436F-B12C-C00EAFD1F67A}" type="presParOf" srcId="{D27F4DB9-1680-4DF4-B18D-F2E0B9FB501D}" destId="{440BD38B-151A-44EE-AC99-2CF7B0C3589C}" srcOrd="2" destOrd="0" presId="urn:diagrams.loki3.com/BracketList"/>
    <dgm:cxn modelId="{D41BD6B0-DF34-4FD1-B22E-77E4E3B24D41}" type="presParOf" srcId="{440BD38B-151A-44EE-AC99-2CF7B0C3589C}" destId="{12CBC82C-38C0-4020-B1E7-E7CE6DF959E0}" srcOrd="0" destOrd="0" presId="urn:diagrams.loki3.com/BracketList"/>
    <dgm:cxn modelId="{0D859E0B-D4C9-4BDD-B132-992B37B9B8AB}" type="presParOf" srcId="{440BD38B-151A-44EE-AC99-2CF7B0C3589C}" destId="{AED7544C-17CA-452B-A5C2-7B884DA20326}" srcOrd="1" destOrd="0" presId="urn:diagrams.loki3.com/BracketList"/>
    <dgm:cxn modelId="{E4822902-D0EE-441C-9057-B27AAC3690E6}" type="presParOf" srcId="{440BD38B-151A-44EE-AC99-2CF7B0C3589C}" destId="{EAC19F4B-5450-487B-AE38-A31ED01E5385}" srcOrd="2" destOrd="0" presId="urn:diagrams.loki3.com/BracketList"/>
    <dgm:cxn modelId="{64A8EDAF-003A-43E3-AF96-740319061C80}" type="presParOf" srcId="{440BD38B-151A-44EE-AC99-2CF7B0C3589C}" destId="{772B2FAF-B44F-48BC-B3CE-2A877F7DBAC0}" srcOrd="3" destOrd="0" presId="urn:diagrams.loki3.com/Bracke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DAD0337-03CB-4267-B32F-8C7FC3186EB3}" type="doc">
      <dgm:prSet loTypeId="urn:microsoft.com/office/officeart/2005/8/layout/hList1" loCatId="list" qsTypeId="urn:microsoft.com/office/officeart/2005/8/quickstyle/simple1" qsCatId="simple" csTypeId="urn:microsoft.com/office/officeart/2005/8/colors/colorful2" csCatId="colorful"/>
      <dgm:spPr/>
      <dgm:t>
        <a:bodyPr/>
        <a:lstStyle/>
        <a:p>
          <a:endParaRPr lang="en-US"/>
        </a:p>
      </dgm:t>
    </dgm:pt>
    <dgm:pt modelId="{7DDD4519-A15C-415F-A76D-2609AC45C8DE}">
      <dgm:prSet/>
      <dgm:spPr/>
      <dgm:t>
        <a:bodyPr/>
        <a:lstStyle/>
        <a:p>
          <a:r>
            <a:rPr lang="en-US" b="1"/>
            <a:t>Strengths</a:t>
          </a:r>
          <a:endParaRPr lang="en-US"/>
        </a:p>
      </dgm:t>
    </dgm:pt>
    <dgm:pt modelId="{E6096AF7-57BC-4204-960A-43585BD800CF}" type="parTrans" cxnId="{3F841945-23EB-47EA-845B-48E84A6B4105}">
      <dgm:prSet/>
      <dgm:spPr/>
      <dgm:t>
        <a:bodyPr/>
        <a:lstStyle/>
        <a:p>
          <a:endParaRPr lang="en-US"/>
        </a:p>
      </dgm:t>
    </dgm:pt>
    <dgm:pt modelId="{3474587B-B5E2-4B40-AEC8-1900577D94B2}" type="sibTrans" cxnId="{3F841945-23EB-47EA-845B-48E84A6B4105}">
      <dgm:prSet/>
      <dgm:spPr/>
      <dgm:t>
        <a:bodyPr/>
        <a:lstStyle/>
        <a:p>
          <a:endParaRPr lang="en-US"/>
        </a:p>
      </dgm:t>
    </dgm:pt>
    <dgm:pt modelId="{B774205D-AD80-41AB-997F-DB69CCFF4E08}">
      <dgm:prSet/>
      <dgm:spPr/>
      <dgm:t>
        <a:bodyPr/>
        <a:lstStyle/>
        <a:p>
          <a:r>
            <a:rPr lang="en-US"/>
            <a:t>High-quality products at competitive prices.</a:t>
          </a:r>
        </a:p>
      </dgm:t>
    </dgm:pt>
    <dgm:pt modelId="{6AAFCA81-2A6C-4E12-9CFB-9894C2763558}" type="parTrans" cxnId="{5B900FA0-2156-485A-9775-CAC1761074F8}">
      <dgm:prSet/>
      <dgm:spPr/>
      <dgm:t>
        <a:bodyPr/>
        <a:lstStyle/>
        <a:p>
          <a:endParaRPr lang="en-US"/>
        </a:p>
      </dgm:t>
    </dgm:pt>
    <dgm:pt modelId="{D0B26AD9-FB6E-41F6-BF95-CAB12B831114}" type="sibTrans" cxnId="{5B900FA0-2156-485A-9775-CAC1761074F8}">
      <dgm:prSet/>
      <dgm:spPr/>
      <dgm:t>
        <a:bodyPr/>
        <a:lstStyle/>
        <a:p>
          <a:endParaRPr lang="en-US"/>
        </a:p>
      </dgm:t>
    </dgm:pt>
    <dgm:pt modelId="{AD33165D-75CE-4C54-ADF7-89342D929C3B}">
      <dgm:prSet/>
      <dgm:spPr/>
      <dgm:t>
        <a:bodyPr/>
        <a:lstStyle/>
        <a:p>
          <a:r>
            <a:rPr lang="en-US" dirty="0"/>
            <a:t>Strong relationships with local suppliers.</a:t>
          </a:r>
        </a:p>
      </dgm:t>
    </dgm:pt>
    <dgm:pt modelId="{81FED733-DBC6-426C-9D81-31A934F19869}" type="parTrans" cxnId="{C562C5CD-D59F-413F-A757-9115B731A738}">
      <dgm:prSet/>
      <dgm:spPr/>
      <dgm:t>
        <a:bodyPr/>
        <a:lstStyle/>
        <a:p>
          <a:endParaRPr lang="en-US"/>
        </a:p>
      </dgm:t>
    </dgm:pt>
    <dgm:pt modelId="{0197F121-A8CF-4909-8D99-B486C836A466}" type="sibTrans" cxnId="{C562C5CD-D59F-413F-A757-9115B731A738}">
      <dgm:prSet/>
      <dgm:spPr/>
      <dgm:t>
        <a:bodyPr/>
        <a:lstStyle/>
        <a:p>
          <a:endParaRPr lang="en-US"/>
        </a:p>
      </dgm:t>
    </dgm:pt>
    <dgm:pt modelId="{86015076-24E6-423A-9416-1FD8F10F5EFF}">
      <dgm:prSet/>
      <dgm:spPr/>
      <dgm:t>
        <a:bodyPr/>
        <a:lstStyle/>
        <a:p>
          <a:r>
            <a:rPr lang="en-US" dirty="0"/>
            <a:t>Excellent customer service with a personal touch.</a:t>
          </a:r>
        </a:p>
      </dgm:t>
    </dgm:pt>
    <dgm:pt modelId="{DCB8F7AA-2024-401C-B893-EB1AEC1EE68F}" type="parTrans" cxnId="{F76B7CC5-7152-479A-937E-2613D0C50470}">
      <dgm:prSet/>
      <dgm:spPr/>
      <dgm:t>
        <a:bodyPr/>
        <a:lstStyle/>
        <a:p>
          <a:endParaRPr lang="en-US"/>
        </a:p>
      </dgm:t>
    </dgm:pt>
    <dgm:pt modelId="{DD852226-8C9A-4081-8B05-08DD0DC8A7D2}" type="sibTrans" cxnId="{F76B7CC5-7152-479A-937E-2613D0C50470}">
      <dgm:prSet/>
      <dgm:spPr/>
      <dgm:t>
        <a:bodyPr/>
        <a:lstStyle/>
        <a:p>
          <a:endParaRPr lang="en-US"/>
        </a:p>
      </dgm:t>
    </dgm:pt>
    <dgm:pt modelId="{821A38A5-9AD3-4183-A915-1CE74032F0E5}">
      <dgm:prSet/>
      <dgm:spPr/>
      <dgm:t>
        <a:bodyPr/>
        <a:lstStyle/>
        <a:p>
          <a:r>
            <a:rPr lang="en-US" b="1"/>
            <a:t>Weaknesses</a:t>
          </a:r>
          <a:endParaRPr lang="en-US"/>
        </a:p>
      </dgm:t>
    </dgm:pt>
    <dgm:pt modelId="{4AC33B47-797A-4DB2-97B3-F1381934CF11}" type="parTrans" cxnId="{CAE9A3BC-FFF8-4517-B3E5-4377A5341F77}">
      <dgm:prSet/>
      <dgm:spPr/>
      <dgm:t>
        <a:bodyPr/>
        <a:lstStyle/>
        <a:p>
          <a:endParaRPr lang="en-US"/>
        </a:p>
      </dgm:t>
    </dgm:pt>
    <dgm:pt modelId="{18273F33-0A87-4BCF-B01A-67DA324BDA61}" type="sibTrans" cxnId="{CAE9A3BC-FFF8-4517-B3E5-4377A5341F77}">
      <dgm:prSet/>
      <dgm:spPr/>
      <dgm:t>
        <a:bodyPr/>
        <a:lstStyle/>
        <a:p>
          <a:endParaRPr lang="en-US"/>
        </a:p>
      </dgm:t>
    </dgm:pt>
    <dgm:pt modelId="{04D4CCD5-9F30-40AF-98CA-E7FE3792F931}">
      <dgm:prSet/>
      <dgm:spPr/>
      <dgm:t>
        <a:bodyPr/>
        <a:lstStyle/>
        <a:p>
          <a:r>
            <a:rPr lang="en-US" b="0"/>
            <a:t>Relatively new in the market with low brand recognition.</a:t>
          </a:r>
        </a:p>
      </dgm:t>
    </dgm:pt>
    <dgm:pt modelId="{E436613B-3FDA-44A6-906B-4161120D2EC6}" type="parTrans" cxnId="{B7567BB7-BBE4-44B5-A113-05099C0FFF8D}">
      <dgm:prSet/>
      <dgm:spPr/>
      <dgm:t>
        <a:bodyPr/>
        <a:lstStyle/>
        <a:p>
          <a:endParaRPr lang="en-US"/>
        </a:p>
      </dgm:t>
    </dgm:pt>
    <dgm:pt modelId="{6E928E26-77C9-404F-A6E8-6C336AF75968}" type="sibTrans" cxnId="{B7567BB7-BBE4-44B5-A113-05099C0FFF8D}">
      <dgm:prSet/>
      <dgm:spPr/>
      <dgm:t>
        <a:bodyPr/>
        <a:lstStyle/>
        <a:p>
          <a:endParaRPr lang="en-US"/>
        </a:p>
      </dgm:t>
    </dgm:pt>
    <dgm:pt modelId="{DA6BE18A-339B-4C5C-95E1-C25F845CB34B}">
      <dgm:prSet/>
      <dgm:spPr/>
      <dgm:t>
        <a:bodyPr/>
        <a:lstStyle/>
        <a:p>
          <a:r>
            <a:rPr lang="en-US" b="0" dirty="0"/>
            <a:t>Limited marketing budget in the early stages.</a:t>
          </a:r>
        </a:p>
      </dgm:t>
    </dgm:pt>
    <dgm:pt modelId="{040A0269-24C4-4319-ACF7-0C45CDCCBA02}" type="parTrans" cxnId="{75240970-123A-4143-B820-B11D171EC627}">
      <dgm:prSet/>
      <dgm:spPr/>
      <dgm:t>
        <a:bodyPr/>
        <a:lstStyle/>
        <a:p>
          <a:endParaRPr lang="en-US"/>
        </a:p>
      </dgm:t>
    </dgm:pt>
    <dgm:pt modelId="{F593328E-3ECA-4DB7-B48F-7BB2BBAE6F70}" type="sibTrans" cxnId="{75240970-123A-4143-B820-B11D171EC627}">
      <dgm:prSet/>
      <dgm:spPr/>
      <dgm:t>
        <a:bodyPr/>
        <a:lstStyle/>
        <a:p>
          <a:endParaRPr lang="en-US"/>
        </a:p>
      </dgm:t>
    </dgm:pt>
    <dgm:pt modelId="{2E3147C3-27B5-46A2-A40A-AC5546F0A089}">
      <dgm:prSet/>
      <dgm:spPr/>
      <dgm:t>
        <a:bodyPr/>
        <a:lstStyle/>
        <a:p>
          <a:r>
            <a:rPr lang="en-US" b="0" dirty="0"/>
            <a:t>Small team, which may limit operational capacity.</a:t>
          </a:r>
        </a:p>
      </dgm:t>
    </dgm:pt>
    <dgm:pt modelId="{D2036248-3E92-469E-A73E-13E94CC9286C}" type="parTrans" cxnId="{6D34B4D0-677D-4681-B510-F9F6C0B04EEF}">
      <dgm:prSet/>
      <dgm:spPr/>
      <dgm:t>
        <a:bodyPr/>
        <a:lstStyle/>
        <a:p>
          <a:endParaRPr lang="en-US"/>
        </a:p>
      </dgm:t>
    </dgm:pt>
    <dgm:pt modelId="{FE0056D1-73FE-4629-B305-5365CFAEB2E7}" type="sibTrans" cxnId="{6D34B4D0-677D-4681-B510-F9F6C0B04EEF}">
      <dgm:prSet/>
      <dgm:spPr/>
      <dgm:t>
        <a:bodyPr/>
        <a:lstStyle/>
        <a:p>
          <a:endParaRPr lang="en-US"/>
        </a:p>
      </dgm:t>
    </dgm:pt>
    <dgm:pt modelId="{18A556EB-D6FA-42F6-BC35-CB17B436A45D}">
      <dgm:prSet/>
      <dgm:spPr/>
      <dgm:t>
        <a:bodyPr/>
        <a:lstStyle/>
        <a:p>
          <a:r>
            <a:rPr lang="en-US" b="1"/>
            <a:t>Opportunities</a:t>
          </a:r>
          <a:endParaRPr lang="en-US"/>
        </a:p>
      </dgm:t>
    </dgm:pt>
    <dgm:pt modelId="{1296522F-0C74-419E-A229-6F0869E94359}" type="parTrans" cxnId="{82ED2071-53F3-4AD9-8785-B3A391D0E1A5}">
      <dgm:prSet/>
      <dgm:spPr/>
      <dgm:t>
        <a:bodyPr/>
        <a:lstStyle/>
        <a:p>
          <a:endParaRPr lang="en-US"/>
        </a:p>
      </dgm:t>
    </dgm:pt>
    <dgm:pt modelId="{E43F41CC-77D6-4D86-8612-3E1C8B08F33D}" type="sibTrans" cxnId="{82ED2071-53F3-4AD9-8785-B3A391D0E1A5}">
      <dgm:prSet/>
      <dgm:spPr/>
      <dgm:t>
        <a:bodyPr/>
        <a:lstStyle/>
        <a:p>
          <a:endParaRPr lang="en-US"/>
        </a:p>
      </dgm:t>
    </dgm:pt>
    <dgm:pt modelId="{71E339C4-7075-4CF1-8850-5A3224687FF6}">
      <dgm:prSet/>
      <dgm:spPr/>
      <dgm:t>
        <a:bodyPr/>
        <a:lstStyle/>
        <a:p>
          <a:r>
            <a:rPr lang="en-US" b="0"/>
            <a:t>Growing demand for ethically sourced, locally produced food products.</a:t>
          </a:r>
        </a:p>
      </dgm:t>
    </dgm:pt>
    <dgm:pt modelId="{EA2F2C34-DAC5-4DD8-B210-4C3A0C91286A}" type="parTrans" cxnId="{9E63BF00-2638-46D1-AF43-3AE7607D4BD4}">
      <dgm:prSet/>
      <dgm:spPr/>
      <dgm:t>
        <a:bodyPr/>
        <a:lstStyle/>
        <a:p>
          <a:endParaRPr lang="en-US"/>
        </a:p>
      </dgm:t>
    </dgm:pt>
    <dgm:pt modelId="{A338345A-B99B-4581-88C4-61F374F64B8F}" type="sibTrans" cxnId="{9E63BF00-2638-46D1-AF43-3AE7607D4BD4}">
      <dgm:prSet/>
      <dgm:spPr/>
      <dgm:t>
        <a:bodyPr/>
        <a:lstStyle/>
        <a:p>
          <a:endParaRPr lang="en-US"/>
        </a:p>
      </dgm:t>
    </dgm:pt>
    <dgm:pt modelId="{A8F408D7-9556-4255-B626-0D5A63E5265A}">
      <dgm:prSet/>
      <dgm:spPr/>
      <dgm:t>
        <a:bodyPr/>
        <a:lstStyle/>
        <a:p>
          <a:r>
            <a:rPr lang="en-US" b="0" dirty="0"/>
            <a:t>Expansion opportunities in nearby regions and the potential for online retail.</a:t>
          </a:r>
        </a:p>
      </dgm:t>
    </dgm:pt>
    <dgm:pt modelId="{A672DC00-D167-4C97-ACA0-3D78BBA4C134}" type="parTrans" cxnId="{B38E4324-E4A5-4EDE-A5E3-25D5DED8EB8F}">
      <dgm:prSet/>
      <dgm:spPr/>
      <dgm:t>
        <a:bodyPr/>
        <a:lstStyle/>
        <a:p>
          <a:endParaRPr lang="en-US"/>
        </a:p>
      </dgm:t>
    </dgm:pt>
    <dgm:pt modelId="{3A96209D-E0A9-4DEA-AE38-84C4464B69F1}" type="sibTrans" cxnId="{B38E4324-E4A5-4EDE-A5E3-25D5DED8EB8F}">
      <dgm:prSet/>
      <dgm:spPr/>
      <dgm:t>
        <a:bodyPr/>
        <a:lstStyle/>
        <a:p>
          <a:endParaRPr lang="en-US"/>
        </a:p>
      </dgm:t>
    </dgm:pt>
    <dgm:pt modelId="{5D959D42-03EE-4759-A6F6-D148FAED0075}">
      <dgm:prSet/>
      <dgm:spPr/>
      <dgm:t>
        <a:bodyPr/>
        <a:lstStyle/>
        <a:p>
          <a:r>
            <a:rPr lang="en-US" b="0" dirty="0"/>
            <a:t>Increase in businesses looking for reliable and cost-effective suppliers.</a:t>
          </a:r>
        </a:p>
      </dgm:t>
    </dgm:pt>
    <dgm:pt modelId="{0B71FB6F-BC49-4C7A-8DED-0D1F605E4B36}" type="parTrans" cxnId="{EDC2AA87-EB06-4066-9458-77B7F88218A4}">
      <dgm:prSet/>
      <dgm:spPr/>
      <dgm:t>
        <a:bodyPr/>
        <a:lstStyle/>
        <a:p>
          <a:endParaRPr lang="en-US"/>
        </a:p>
      </dgm:t>
    </dgm:pt>
    <dgm:pt modelId="{AC7AA3DD-15EA-4BD8-98C9-2F048F079024}" type="sibTrans" cxnId="{EDC2AA87-EB06-4066-9458-77B7F88218A4}">
      <dgm:prSet/>
      <dgm:spPr/>
      <dgm:t>
        <a:bodyPr/>
        <a:lstStyle/>
        <a:p>
          <a:endParaRPr lang="en-US"/>
        </a:p>
      </dgm:t>
    </dgm:pt>
    <dgm:pt modelId="{CE80954C-52B9-49BE-9D6D-B8C80F5954D1}">
      <dgm:prSet/>
      <dgm:spPr/>
      <dgm:t>
        <a:bodyPr/>
        <a:lstStyle/>
        <a:p>
          <a:r>
            <a:rPr lang="en-US" b="1"/>
            <a:t>Threats</a:t>
          </a:r>
          <a:endParaRPr lang="en-US"/>
        </a:p>
      </dgm:t>
    </dgm:pt>
    <dgm:pt modelId="{DED70D4E-013D-4B10-B0AF-E484DEF83E99}" type="parTrans" cxnId="{443AB0B5-FED2-4563-AB9C-88D66A6897CB}">
      <dgm:prSet/>
      <dgm:spPr/>
      <dgm:t>
        <a:bodyPr/>
        <a:lstStyle/>
        <a:p>
          <a:endParaRPr lang="en-US"/>
        </a:p>
      </dgm:t>
    </dgm:pt>
    <dgm:pt modelId="{41E39303-4A65-423A-A98A-20ADD44D4961}" type="sibTrans" cxnId="{443AB0B5-FED2-4563-AB9C-88D66A6897CB}">
      <dgm:prSet/>
      <dgm:spPr/>
      <dgm:t>
        <a:bodyPr/>
        <a:lstStyle/>
        <a:p>
          <a:endParaRPr lang="en-US"/>
        </a:p>
      </dgm:t>
    </dgm:pt>
    <dgm:pt modelId="{EB188CBF-5689-46F9-84E5-6D42A787C038}">
      <dgm:prSet/>
      <dgm:spPr/>
      <dgm:t>
        <a:bodyPr/>
        <a:lstStyle/>
        <a:p>
          <a:r>
            <a:rPr lang="en-US" b="0"/>
            <a:t>Larger competitors with more established brands and resources.</a:t>
          </a:r>
        </a:p>
      </dgm:t>
    </dgm:pt>
    <dgm:pt modelId="{30ECE076-9D22-47DF-BC61-A308FB0A09F0}" type="parTrans" cxnId="{CA6E9D4F-B97B-4CE0-863A-7F63D7866878}">
      <dgm:prSet/>
      <dgm:spPr/>
      <dgm:t>
        <a:bodyPr/>
        <a:lstStyle/>
        <a:p>
          <a:endParaRPr lang="en-US"/>
        </a:p>
      </dgm:t>
    </dgm:pt>
    <dgm:pt modelId="{8720AC03-3556-45B4-AAC8-75CE79FBB5A7}" type="sibTrans" cxnId="{CA6E9D4F-B97B-4CE0-863A-7F63D7866878}">
      <dgm:prSet/>
      <dgm:spPr/>
      <dgm:t>
        <a:bodyPr/>
        <a:lstStyle/>
        <a:p>
          <a:endParaRPr lang="en-US"/>
        </a:p>
      </dgm:t>
    </dgm:pt>
    <dgm:pt modelId="{A9A7BBCA-9458-483D-B3B2-CF89E616A4BE}">
      <dgm:prSet/>
      <dgm:spPr/>
      <dgm:t>
        <a:bodyPr/>
        <a:lstStyle/>
        <a:p>
          <a:r>
            <a:rPr lang="en-US" b="0"/>
            <a:t>Supply chain disruptions due to global events.</a:t>
          </a:r>
        </a:p>
      </dgm:t>
    </dgm:pt>
    <dgm:pt modelId="{828C970D-695A-4E62-96BD-34EBCECBB1D1}" type="parTrans" cxnId="{C2088883-4D3C-4907-A57C-A7DD43A9CFBE}">
      <dgm:prSet/>
      <dgm:spPr/>
      <dgm:t>
        <a:bodyPr/>
        <a:lstStyle/>
        <a:p>
          <a:endParaRPr lang="en-US"/>
        </a:p>
      </dgm:t>
    </dgm:pt>
    <dgm:pt modelId="{B5FC24A5-F548-4004-8DAB-84C9FF913A98}" type="sibTrans" cxnId="{C2088883-4D3C-4907-A57C-A7DD43A9CFBE}">
      <dgm:prSet/>
      <dgm:spPr/>
      <dgm:t>
        <a:bodyPr/>
        <a:lstStyle/>
        <a:p>
          <a:endParaRPr lang="en-US"/>
        </a:p>
      </dgm:t>
    </dgm:pt>
    <dgm:pt modelId="{991CADD0-7F5E-4D23-8614-FF4E3FD03034}">
      <dgm:prSet/>
      <dgm:spPr/>
      <dgm:t>
        <a:bodyPr/>
        <a:lstStyle/>
        <a:p>
          <a:r>
            <a:rPr lang="en-US" b="0" dirty="0"/>
            <a:t>Economic downturns affecting customer purchasing behavior.</a:t>
          </a:r>
        </a:p>
      </dgm:t>
    </dgm:pt>
    <dgm:pt modelId="{221CC7FD-C876-409F-814A-FF0EF0E5C486}" type="parTrans" cxnId="{B68FB521-6527-460D-85E3-408C27E36072}">
      <dgm:prSet/>
      <dgm:spPr/>
      <dgm:t>
        <a:bodyPr/>
        <a:lstStyle/>
        <a:p>
          <a:endParaRPr lang="en-US"/>
        </a:p>
      </dgm:t>
    </dgm:pt>
    <dgm:pt modelId="{1EAED837-EE86-4EF0-8E0F-6878A0988BE8}" type="sibTrans" cxnId="{B68FB521-6527-460D-85E3-408C27E36072}">
      <dgm:prSet/>
      <dgm:spPr/>
      <dgm:t>
        <a:bodyPr/>
        <a:lstStyle/>
        <a:p>
          <a:endParaRPr lang="en-US"/>
        </a:p>
      </dgm:t>
    </dgm:pt>
    <dgm:pt modelId="{4C0D6BA2-E250-4D52-8DE0-D5A4AA211EC8}" type="pres">
      <dgm:prSet presAssocID="{1DAD0337-03CB-4267-B32F-8C7FC3186EB3}" presName="Name0" presStyleCnt="0">
        <dgm:presLayoutVars>
          <dgm:dir/>
          <dgm:animLvl val="lvl"/>
          <dgm:resizeHandles val="exact"/>
        </dgm:presLayoutVars>
      </dgm:prSet>
      <dgm:spPr/>
    </dgm:pt>
    <dgm:pt modelId="{5C57C85F-17F8-4FA3-BF73-422888EEA955}" type="pres">
      <dgm:prSet presAssocID="{7DDD4519-A15C-415F-A76D-2609AC45C8DE}" presName="composite" presStyleCnt="0"/>
      <dgm:spPr/>
    </dgm:pt>
    <dgm:pt modelId="{701B80D2-8C37-4E68-9353-8EBD2BAF4CE8}" type="pres">
      <dgm:prSet presAssocID="{7DDD4519-A15C-415F-A76D-2609AC45C8DE}" presName="parTx" presStyleLbl="alignNode1" presStyleIdx="0" presStyleCnt="4">
        <dgm:presLayoutVars>
          <dgm:chMax val="0"/>
          <dgm:chPref val="0"/>
          <dgm:bulletEnabled val="1"/>
        </dgm:presLayoutVars>
      </dgm:prSet>
      <dgm:spPr/>
    </dgm:pt>
    <dgm:pt modelId="{0DB83D3B-AA6A-43D2-B9D4-DC333C507AD7}" type="pres">
      <dgm:prSet presAssocID="{7DDD4519-A15C-415F-A76D-2609AC45C8DE}" presName="desTx" presStyleLbl="alignAccFollowNode1" presStyleIdx="0" presStyleCnt="4">
        <dgm:presLayoutVars>
          <dgm:bulletEnabled val="1"/>
        </dgm:presLayoutVars>
      </dgm:prSet>
      <dgm:spPr/>
    </dgm:pt>
    <dgm:pt modelId="{A0FCE4A1-291A-494F-A479-7A8ADBFB8387}" type="pres">
      <dgm:prSet presAssocID="{3474587B-B5E2-4B40-AEC8-1900577D94B2}" presName="space" presStyleCnt="0"/>
      <dgm:spPr/>
    </dgm:pt>
    <dgm:pt modelId="{D5DC24C3-1354-497B-B707-9BB2CB8C3409}" type="pres">
      <dgm:prSet presAssocID="{821A38A5-9AD3-4183-A915-1CE74032F0E5}" presName="composite" presStyleCnt="0"/>
      <dgm:spPr/>
    </dgm:pt>
    <dgm:pt modelId="{CB93E6AA-AE3B-47D1-BB7A-927C5A44B11B}" type="pres">
      <dgm:prSet presAssocID="{821A38A5-9AD3-4183-A915-1CE74032F0E5}" presName="parTx" presStyleLbl="alignNode1" presStyleIdx="1" presStyleCnt="4">
        <dgm:presLayoutVars>
          <dgm:chMax val="0"/>
          <dgm:chPref val="0"/>
          <dgm:bulletEnabled val="1"/>
        </dgm:presLayoutVars>
      </dgm:prSet>
      <dgm:spPr/>
    </dgm:pt>
    <dgm:pt modelId="{E4F9B5A0-936B-4982-B1EB-F17A9D4514CE}" type="pres">
      <dgm:prSet presAssocID="{821A38A5-9AD3-4183-A915-1CE74032F0E5}" presName="desTx" presStyleLbl="alignAccFollowNode1" presStyleIdx="1" presStyleCnt="4">
        <dgm:presLayoutVars>
          <dgm:bulletEnabled val="1"/>
        </dgm:presLayoutVars>
      </dgm:prSet>
      <dgm:spPr/>
    </dgm:pt>
    <dgm:pt modelId="{93FC325C-A6D0-4CB1-ACC5-6E1EAB04A4D3}" type="pres">
      <dgm:prSet presAssocID="{18273F33-0A87-4BCF-B01A-67DA324BDA61}" presName="space" presStyleCnt="0"/>
      <dgm:spPr/>
    </dgm:pt>
    <dgm:pt modelId="{9A9C1F86-F4A3-457B-AEC6-4D8F1F720CF6}" type="pres">
      <dgm:prSet presAssocID="{18A556EB-D6FA-42F6-BC35-CB17B436A45D}" presName="composite" presStyleCnt="0"/>
      <dgm:spPr/>
    </dgm:pt>
    <dgm:pt modelId="{6812FE86-E8DA-4AC0-A8DC-699A34149DD7}" type="pres">
      <dgm:prSet presAssocID="{18A556EB-D6FA-42F6-BC35-CB17B436A45D}" presName="parTx" presStyleLbl="alignNode1" presStyleIdx="2" presStyleCnt="4">
        <dgm:presLayoutVars>
          <dgm:chMax val="0"/>
          <dgm:chPref val="0"/>
          <dgm:bulletEnabled val="1"/>
        </dgm:presLayoutVars>
      </dgm:prSet>
      <dgm:spPr/>
    </dgm:pt>
    <dgm:pt modelId="{DCC568CF-6C3F-4585-8B0E-27ECAAD374FF}" type="pres">
      <dgm:prSet presAssocID="{18A556EB-D6FA-42F6-BC35-CB17B436A45D}" presName="desTx" presStyleLbl="alignAccFollowNode1" presStyleIdx="2" presStyleCnt="4">
        <dgm:presLayoutVars>
          <dgm:bulletEnabled val="1"/>
        </dgm:presLayoutVars>
      </dgm:prSet>
      <dgm:spPr/>
    </dgm:pt>
    <dgm:pt modelId="{3A453C1D-8AC9-4015-9E3F-DE400A8B6C92}" type="pres">
      <dgm:prSet presAssocID="{E43F41CC-77D6-4D86-8612-3E1C8B08F33D}" presName="space" presStyleCnt="0"/>
      <dgm:spPr/>
    </dgm:pt>
    <dgm:pt modelId="{41BF6BB8-FD4A-4C32-9676-13DB990CE2A6}" type="pres">
      <dgm:prSet presAssocID="{CE80954C-52B9-49BE-9D6D-B8C80F5954D1}" presName="composite" presStyleCnt="0"/>
      <dgm:spPr/>
    </dgm:pt>
    <dgm:pt modelId="{05A13744-0DC9-4AA1-9C65-B85DEA89126A}" type="pres">
      <dgm:prSet presAssocID="{CE80954C-52B9-49BE-9D6D-B8C80F5954D1}" presName="parTx" presStyleLbl="alignNode1" presStyleIdx="3" presStyleCnt="4">
        <dgm:presLayoutVars>
          <dgm:chMax val="0"/>
          <dgm:chPref val="0"/>
          <dgm:bulletEnabled val="1"/>
        </dgm:presLayoutVars>
      </dgm:prSet>
      <dgm:spPr/>
    </dgm:pt>
    <dgm:pt modelId="{4F5F62CC-0379-4277-9E8C-4A8E0655EF15}" type="pres">
      <dgm:prSet presAssocID="{CE80954C-52B9-49BE-9D6D-B8C80F5954D1}" presName="desTx" presStyleLbl="alignAccFollowNode1" presStyleIdx="3" presStyleCnt="4">
        <dgm:presLayoutVars>
          <dgm:bulletEnabled val="1"/>
        </dgm:presLayoutVars>
      </dgm:prSet>
      <dgm:spPr/>
    </dgm:pt>
  </dgm:ptLst>
  <dgm:cxnLst>
    <dgm:cxn modelId="{9E63BF00-2638-46D1-AF43-3AE7607D4BD4}" srcId="{18A556EB-D6FA-42F6-BC35-CB17B436A45D}" destId="{71E339C4-7075-4CF1-8850-5A3224687FF6}" srcOrd="0" destOrd="0" parTransId="{EA2F2C34-DAC5-4DD8-B210-4C3A0C91286A}" sibTransId="{A338345A-B99B-4581-88C4-61F374F64B8F}"/>
    <dgm:cxn modelId="{2499C000-E527-4D3E-B3F1-755B96177BDC}" type="presOf" srcId="{2E3147C3-27B5-46A2-A40A-AC5546F0A089}" destId="{E4F9B5A0-936B-4982-B1EB-F17A9D4514CE}" srcOrd="0" destOrd="2" presId="urn:microsoft.com/office/officeart/2005/8/layout/hList1"/>
    <dgm:cxn modelId="{B68FB521-6527-460D-85E3-408C27E36072}" srcId="{CE80954C-52B9-49BE-9D6D-B8C80F5954D1}" destId="{991CADD0-7F5E-4D23-8614-FF4E3FD03034}" srcOrd="2" destOrd="0" parTransId="{221CC7FD-C876-409F-814A-FF0EF0E5C486}" sibTransId="{1EAED837-EE86-4EF0-8E0F-6878A0988BE8}"/>
    <dgm:cxn modelId="{B38E4324-E4A5-4EDE-A5E3-25D5DED8EB8F}" srcId="{18A556EB-D6FA-42F6-BC35-CB17B436A45D}" destId="{A8F408D7-9556-4255-B626-0D5A63E5265A}" srcOrd="1" destOrd="0" parTransId="{A672DC00-D167-4C97-ACA0-3D78BBA4C134}" sibTransId="{3A96209D-E0A9-4DEA-AE38-84C4464B69F1}"/>
    <dgm:cxn modelId="{B83B8124-A434-430C-B839-B824398FA5BF}" type="presOf" srcId="{71E339C4-7075-4CF1-8850-5A3224687FF6}" destId="{DCC568CF-6C3F-4585-8B0E-27ECAAD374FF}" srcOrd="0" destOrd="0" presId="urn:microsoft.com/office/officeart/2005/8/layout/hList1"/>
    <dgm:cxn modelId="{DA6C1627-337D-4644-B565-891E0BE97E45}" type="presOf" srcId="{04D4CCD5-9F30-40AF-98CA-E7FE3792F931}" destId="{E4F9B5A0-936B-4982-B1EB-F17A9D4514CE}" srcOrd="0" destOrd="0" presId="urn:microsoft.com/office/officeart/2005/8/layout/hList1"/>
    <dgm:cxn modelId="{E8646529-44FB-4813-AEF8-32BBEE3DB02C}" type="presOf" srcId="{DA6BE18A-339B-4C5C-95E1-C25F845CB34B}" destId="{E4F9B5A0-936B-4982-B1EB-F17A9D4514CE}" srcOrd="0" destOrd="1" presId="urn:microsoft.com/office/officeart/2005/8/layout/hList1"/>
    <dgm:cxn modelId="{3F841945-23EB-47EA-845B-48E84A6B4105}" srcId="{1DAD0337-03CB-4267-B32F-8C7FC3186EB3}" destId="{7DDD4519-A15C-415F-A76D-2609AC45C8DE}" srcOrd="0" destOrd="0" parTransId="{E6096AF7-57BC-4204-960A-43585BD800CF}" sibTransId="{3474587B-B5E2-4B40-AEC8-1900577D94B2}"/>
    <dgm:cxn modelId="{DC14C247-7B94-49DB-BF40-BE3E7A63F5A5}" type="presOf" srcId="{821A38A5-9AD3-4183-A915-1CE74032F0E5}" destId="{CB93E6AA-AE3B-47D1-BB7A-927C5A44B11B}" srcOrd="0" destOrd="0" presId="urn:microsoft.com/office/officeart/2005/8/layout/hList1"/>
    <dgm:cxn modelId="{CA6E9D4F-B97B-4CE0-863A-7F63D7866878}" srcId="{CE80954C-52B9-49BE-9D6D-B8C80F5954D1}" destId="{EB188CBF-5689-46F9-84E5-6D42A787C038}" srcOrd="0" destOrd="0" parTransId="{30ECE076-9D22-47DF-BC61-A308FB0A09F0}" sibTransId="{8720AC03-3556-45B4-AAC8-75CE79FBB5A7}"/>
    <dgm:cxn modelId="{75240970-123A-4143-B820-B11D171EC627}" srcId="{821A38A5-9AD3-4183-A915-1CE74032F0E5}" destId="{DA6BE18A-339B-4C5C-95E1-C25F845CB34B}" srcOrd="1" destOrd="0" parTransId="{040A0269-24C4-4319-ACF7-0C45CDCCBA02}" sibTransId="{F593328E-3ECA-4DB7-B48F-7BB2BBAE6F70}"/>
    <dgm:cxn modelId="{23B30F51-F466-43D8-BCF8-977898F96B9A}" type="presOf" srcId="{86015076-24E6-423A-9416-1FD8F10F5EFF}" destId="{0DB83D3B-AA6A-43D2-B9D4-DC333C507AD7}" srcOrd="0" destOrd="2" presId="urn:microsoft.com/office/officeart/2005/8/layout/hList1"/>
    <dgm:cxn modelId="{82ED2071-53F3-4AD9-8785-B3A391D0E1A5}" srcId="{1DAD0337-03CB-4267-B32F-8C7FC3186EB3}" destId="{18A556EB-D6FA-42F6-BC35-CB17B436A45D}" srcOrd="2" destOrd="0" parTransId="{1296522F-0C74-419E-A229-6F0869E94359}" sibTransId="{E43F41CC-77D6-4D86-8612-3E1C8B08F33D}"/>
    <dgm:cxn modelId="{253CAF55-1A3F-466E-AF44-8120BD9C0B66}" type="presOf" srcId="{18A556EB-D6FA-42F6-BC35-CB17B436A45D}" destId="{6812FE86-E8DA-4AC0-A8DC-699A34149DD7}" srcOrd="0" destOrd="0" presId="urn:microsoft.com/office/officeart/2005/8/layout/hList1"/>
    <dgm:cxn modelId="{C2088883-4D3C-4907-A57C-A7DD43A9CFBE}" srcId="{CE80954C-52B9-49BE-9D6D-B8C80F5954D1}" destId="{A9A7BBCA-9458-483D-B3B2-CF89E616A4BE}" srcOrd="1" destOrd="0" parTransId="{828C970D-695A-4E62-96BD-34EBCECBB1D1}" sibTransId="{B5FC24A5-F548-4004-8DAB-84C9FF913A98}"/>
    <dgm:cxn modelId="{EDC2AA87-EB06-4066-9458-77B7F88218A4}" srcId="{18A556EB-D6FA-42F6-BC35-CB17B436A45D}" destId="{5D959D42-03EE-4759-A6F6-D148FAED0075}" srcOrd="2" destOrd="0" parTransId="{0B71FB6F-BC49-4C7A-8DED-0D1F605E4B36}" sibTransId="{AC7AA3DD-15EA-4BD8-98C9-2F048F079024}"/>
    <dgm:cxn modelId="{6DC1C18D-F410-4C52-B6BF-26F63148FDA9}" type="presOf" srcId="{B774205D-AD80-41AB-997F-DB69CCFF4E08}" destId="{0DB83D3B-AA6A-43D2-B9D4-DC333C507AD7}" srcOrd="0" destOrd="0" presId="urn:microsoft.com/office/officeart/2005/8/layout/hList1"/>
    <dgm:cxn modelId="{C9AAF39A-BBC3-4CDB-8D69-282D10FB5CE6}" type="presOf" srcId="{A9A7BBCA-9458-483D-B3B2-CF89E616A4BE}" destId="{4F5F62CC-0379-4277-9E8C-4A8E0655EF15}" srcOrd="0" destOrd="1" presId="urn:microsoft.com/office/officeart/2005/8/layout/hList1"/>
    <dgm:cxn modelId="{5B900FA0-2156-485A-9775-CAC1761074F8}" srcId="{7DDD4519-A15C-415F-A76D-2609AC45C8DE}" destId="{B774205D-AD80-41AB-997F-DB69CCFF4E08}" srcOrd="0" destOrd="0" parTransId="{6AAFCA81-2A6C-4E12-9CFB-9894C2763558}" sibTransId="{D0B26AD9-FB6E-41F6-BF95-CAB12B831114}"/>
    <dgm:cxn modelId="{B6C782A6-25E6-4FF5-B882-686C8BB88A49}" type="presOf" srcId="{AD33165D-75CE-4C54-ADF7-89342D929C3B}" destId="{0DB83D3B-AA6A-43D2-B9D4-DC333C507AD7}" srcOrd="0" destOrd="1" presId="urn:microsoft.com/office/officeart/2005/8/layout/hList1"/>
    <dgm:cxn modelId="{DD9292AB-18CF-452F-9EB5-DAE8E7857E9D}" type="presOf" srcId="{5D959D42-03EE-4759-A6F6-D148FAED0075}" destId="{DCC568CF-6C3F-4585-8B0E-27ECAAD374FF}" srcOrd="0" destOrd="2" presId="urn:microsoft.com/office/officeart/2005/8/layout/hList1"/>
    <dgm:cxn modelId="{443AB0B5-FED2-4563-AB9C-88D66A6897CB}" srcId="{1DAD0337-03CB-4267-B32F-8C7FC3186EB3}" destId="{CE80954C-52B9-49BE-9D6D-B8C80F5954D1}" srcOrd="3" destOrd="0" parTransId="{DED70D4E-013D-4B10-B0AF-E484DEF83E99}" sibTransId="{41E39303-4A65-423A-A98A-20ADD44D4961}"/>
    <dgm:cxn modelId="{B7567BB7-BBE4-44B5-A113-05099C0FFF8D}" srcId="{821A38A5-9AD3-4183-A915-1CE74032F0E5}" destId="{04D4CCD5-9F30-40AF-98CA-E7FE3792F931}" srcOrd="0" destOrd="0" parTransId="{E436613B-3FDA-44A6-906B-4161120D2EC6}" sibTransId="{6E928E26-77C9-404F-A6E8-6C336AF75968}"/>
    <dgm:cxn modelId="{548CF5B9-3BC7-476A-B207-4F9CA81296DA}" type="presOf" srcId="{EB188CBF-5689-46F9-84E5-6D42A787C038}" destId="{4F5F62CC-0379-4277-9E8C-4A8E0655EF15}" srcOrd="0" destOrd="0" presId="urn:microsoft.com/office/officeart/2005/8/layout/hList1"/>
    <dgm:cxn modelId="{CAE9A3BC-FFF8-4517-B3E5-4377A5341F77}" srcId="{1DAD0337-03CB-4267-B32F-8C7FC3186EB3}" destId="{821A38A5-9AD3-4183-A915-1CE74032F0E5}" srcOrd="1" destOrd="0" parTransId="{4AC33B47-797A-4DB2-97B3-F1381934CF11}" sibTransId="{18273F33-0A87-4BCF-B01A-67DA324BDA61}"/>
    <dgm:cxn modelId="{80F618BE-17A8-4C0E-83DC-B3DC8705FE6F}" type="presOf" srcId="{1DAD0337-03CB-4267-B32F-8C7FC3186EB3}" destId="{4C0D6BA2-E250-4D52-8DE0-D5A4AA211EC8}" srcOrd="0" destOrd="0" presId="urn:microsoft.com/office/officeart/2005/8/layout/hList1"/>
    <dgm:cxn modelId="{D6229CBE-61D9-4A50-AFB9-F7419D856C6E}" type="presOf" srcId="{CE80954C-52B9-49BE-9D6D-B8C80F5954D1}" destId="{05A13744-0DC9-4AA1-9C65-B85DEA89126A}" srcOrd="0" destOrd="0" presId="urn:microsoft.com/office/officeart/2005/8/layout/hList1"/>
    <dgm:cxn modelId="{F76B7CC5-7152-479A-937E-2613D0C50470}" srcId="{7DDD4519-A15C-415F-A76D-2609AC45C8DE}" destId="{86015076-24E6-423A-9416-1FD8F10F5EFF}" srcOrd="2" destOrd="0" parTransId="{DCB8F7AA-2024-401C-B893-EB1AEC1EE68F}" sibTransId="{DD852226-8C9A-4081-8B05-08DD0DC8A7D2}"/>
    <dgm:cxn modelId="{C562C5CD-D59F-413F-A757-9115B731A738}" srcId="{7DDD4519-A15C-415F-A76D-2609AC45C8DE}" destId="{AD33165D-75CE-4C54-ADF7-89342D929C3B}" srcOrd="1" destOrd="0" parTransId="{81FED733-DBC6-426C-9D81-31A934F19869}" sibTransId="{0197F121-A8CF-4909-8D99-B486C836A466}"/>
    <dgm:cxn modelId="{6D34B4D0-677D-4681-B510-F9F6C0B04EEF}" srcId="{821A38A5-9AD3-4183-A915-1CE74032F0E5}" destId="{2E3147C3-27B5-46A2-A40A-AC5546F0A089}" srcOrd="2" destOrd="0" parTransId="{D2036248-3E92-469E-A73E-13E94CC9286C}" sibTransId="{FE0056D1-73FE-4629-B305-5365CFAEB2E7}"/>
    <dgm:cxn modelId="{221DA2D4-A0E4-45E7-939D-723ED9A63065}" type="presOf" srcId="{991CADD0-7F5E-4D23-8614-FF4E3FD03034}" destId="{4F5F62CC-0379-4277-9E8C-4A8E0655EF15}" srcOrd="0" destOrd="2" presId="urn:microsoft.com/office/officeart/2005/8/layout/hList1"/>
    <dgm:cxn modelId="{575E7FDC-1E97-45D4-8552-FCDF0EAAC1DC}" type="presOf" srcId="{7DDD4519-A15C-415F-A76D-2609AC45C8DE}" destId="{701B80D2-8C37-4E68-9353-8EBD2BAF4CE8}" srcOrd="0" destOrd="0" presId="urn:microsoft.com/office/officeart/2005/8/layout/hList1"/>
    <dgm:cxn modelId="{F627B5F5-CDE0-4F5A-B5CA-678732B5A561}" type="presOf" srcId="{A8F408D7-9556-4255-B626-0D5A63E5265A}" destId="{DCC568CF-6C3F-4585-8B0E-27ECAAD374FF}" srcOrd="0" destOrd="1" presId="urn:microsoft.com/office/officeart/2005/8/layout/hList1"/>
    <dgm:cxn modelId="{0F0474E8-DC26-4F86-9D80-2D0C8B37572F}" type="presParOf" srcId="{4C0D6BA2-E250-4D52-8DE0-D5A4AA211EC8}" destId="{5C57C85F-17F8-4FA3-BF73-422888EEA955}" srcOrd="0" destOrd="0" presId="urn:microsoft.com/office/officeart/2005/8/layout/hList1"/>
    <dgm:cxn modelId="{0241870A-81A4-47AF-8DAD-F63917F05C55}" type="presParOf" srcId="{5C57C85F-17F8-4FA3-BF73-422888EEA955}" destId="{701B80D2-8C37-4E68-9353-8EBD2BAF4CE8}" srcOrd="0" destOrd="0" presId="urn:microsoft.com/office/officeart/2005/8/layout/hList1"/>
    <dgm:cxn modelId="{6AA1C64C-0B04-497E-BA51-43024CAEF6C3}" type="presParOf" srcId="{5C57C85F-17F8-4FA3-BF73-422888EEA955}" destId="{0DB83D3B-AA6A-43D2-B9D4-DC333C507AD7}" srcOrd="1" destOrd="0" presId="urn:microsoft.com/office/officeart/2005/8/layout/hList1"/>
    <dgm:cxn modelId="{7AD7C583-B7B7-4BD4-B0B4-B8C0BEF0F4E7}" type="presParOf" srcId="{4C0D6BA2-E250-4D52-8DE0-D5A4AA211EC8}" destId="{A0FCE4A1-291A-494F-A479-7A8ADBFB8387}" srcOrd="1" destOrd="0" presId="urn:microsoft.com/office/officeart/2005/8/layout/hList1"/>
    <dgm:cxn modelId="{2EC13B78-39FD-4892-9B37-63B011BF94F6}" type="presParOf" srcId="{4C0D6BA2-E250-4D52-8DE0-D5A4AA211EC8}" destId="{D5DC24C3-1354-497B-B707-9BB2CB8C3409}" srcOrd="2" destOrd="0" presId="urn:microsoft.com/office/officeart/2005/8/layout/hList1"/>
    <dgm:cxn modelId="{BFF4447C-F5DE-406E-B42B-54B032359D98}" type="presParOf" srcId="{D5DC24C3-1354-497B-B707-9BB2CB8C3409}" destId="{CB93E6AA-AE3B-47D1-BB7A-927C5A44B11B}" srcOrd="0" destOrd="0" presId="urn:microsoft.com/office/officeart/2005/8/layout/hList1"/>
    <dgm:cxn modelId="{4EF2356B-8232-4F5A-BCE1-C10B877ED7C4}" type="presParOf" srcId="{D5DC24C3-1354-497B-B707-9BB2CB8C3409}" destId="{E4F9B5A0-936B-4982-B1EB-F17A9D4514CE}" srcOrd="1" destOrd="0" presId="urn:microsoft.com/office/officeart/2005/8/layout/hList1"/>
    <dgm:cxn modelId="{68DFDAEB-30A4-4B74-8350-FB2853EC5F23}" type="presParOf" srcId="{4C0D6BA2-E250-4D52-8DE0-D5A4AA211EC8}" destId="{93FC325C-A6D0-4CB1-ACC5-6E1EAB04A4D3}" srcOrd="3" destOrd="0" presId="urn:microsoft.com/office/officeart/2005/8/layout/hList1"/>
    <dgm:cxn modelId="{EC63287C-F2D2-42AF-AC1D-1244ADA7FA03}" type="presParOf" srcId="{4C0D6BA2-E250-4D52-8DE0-D5A4AA211EC8}" destId="{9A9C1F86-F4A3-457B-AEC6-4D8F1F720CF6}" srcOrd="4" destOrd="0" presId="urn:microsoft.com/office/officeart/2005/8/layout/hList1"/>
    <dgm:cxn modelId="{33B036E6-ADBA-4152-8EC1-D4341A1DE1F6}" type="presParOf" srcId="{9A9C1F86-F4A3-457B-AEC6-4D8F1F720CF6}" destId="{6812FE86-E8DA-4AC0-A8DC-699A34149DD7}" srcOrd="0" destOrd="0" presId="urn:microsoft.com/office/officeart/2005/8/layout/hList1"/>
    <dgm:cxn modelId="{6BFDB4AD-BB4F-4C1B-AB7F-B1547CC91D2F}" type="presParOf" srcId="{9A9C1F86-F4A3-457B-AEC6-4D8F1F720CF6}" destId="{DCC568CF-6C3F-4585-8B0E-27ECAAD374FF}" srcOrd="1" destOrd="0" presId="urn:microsoft.com/office/officeart/2005/8/layout/hList1"/>
    <dgm:cxn modelId="{74E226C0-659A-4967-B436-FCD1CE1C26E5}" type="presParOf" srcId="{4C0D6BA2-E250-4D52-8DE0-D5A4AA211EC8}" destId="{3A453C1D-8AC9-4015-9E3F-DE400A8B6C92}" srcOrd="5" destOrd="0" presId="urn:microsoft.com/office/officeart/2005/8/layout/hList1"/>
    <dgm:cxn modelId="{EA0906DC-5C5E-4445-9C4E-B865FECE34B2}" type="presParOf" srcId="{4C0D6BA2-E250-4D52-8DE0-D5A4AA211EC8}" destId="{41BF6BB8-FD4A-4C32-9676-13DB990CE2A6}" srcOrd="6" destOrd="0" presId="urn:microsoft.com/office/officeart/2005/8/layout/hList1"/>
    <dgm:cxn modelId="{EC9805C7-9163-441E-9D77-8AF94CE2493F}" type="presParOf" srcId="{41BF6BB8-FD4A-4C32-9676-13DB990CE2A6}" destId="{05A13744-0DC9-4AA1-9C65-B85DEA89126A}" srcOrd="0" destOrd="0" presId="urn:microsoft.com/office/officeart/2005/8/layout/hList1"/>
    <dgm:cxn modelId="{54C99D8B-C0F4-48D9-9AD8-B37080C550F2}" type="presParOf" srcId="{41BF6BB8-FD4A-4C32-9676-13DB990CE2A6}" destId="{4F5F62CC-0379-4277-9E8C-4A8E0655EF15}"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889B677-5092-4711-8B21-982110D9C39F}"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US"/>
        </a:p>
      </dgm:t>
    </dgm:pt>
    <dgm:pt modelId="{FBBC87D9-7BA4-4996-B0CA-19D6A85AC24B}">
      <dgm:prSet/>
      <dgm:spPr/>
      <dgm:t>
        <a:bodyPr/>
        <a:lstStyle/>
        <a:p>
          <a:r>
            <a:rPr lang="en-US" b="1"/>
            <a:t>Target Audience</a:t>
          </a:r>
          <a:endParaRPr lang="en-US"/>
        </a:p>
      </dgm:t>
    </dgm:pt>
    <dgm:pt modelId="{466CA982-E703-43C9-A142-AB93843396A5}" type="parTrans" cxnId="{9E5CCD0C-CD84-439F-AC9C-65739083FC89}">
      <dgm:prSet/>
      <dgm:spPr/>
      <dgm:t>
        <a:bodyPr/>
        <a:lstStyle/>
        <a:p>
          <a:endParaRPr lang="en-US"/>
        </a:p>
      </dgm:t>
    </dgm:pt>
    <dgm:pt modelId="{71A8A710-09D1-4F80-9A31-BFCBE73B487A}" type="sibTrans" cxnId="{9E5CCD0C-CD84-439F-AC9C-65739083FC89}">
      <dgm:prSet/>
      <dgm:spPr/>
      <dgm:t>
        <a:bodyPr/>
        <a:lstStyle/>
        <a:p>
          <a:endParaRPr lang="en-US"/>
        </a:p>
      </dgm:t>
    </dgm:pt>
    <dgm:pt modelId="{DE0360CC-56F5-43E6-8032-9CC516459B82}">
      <dgm:prSet/>
      <dgm:spPr/>
      <dgm:t>
        <a:bodyPr/>
        <a:lstStyle/>
        <a:p>
          <a:r>
            <a:rPr lang="en-US" b="0" dirty="0"/>
            <a:t>Small to medium-sized food service businesses, including restaurants, cafes, and caterers.</a:t>
          </a:r>
        </a:p>
      </dgm:t>
    </dgm:pt>
    <dgm:pt modelId="{2E2428DB-F4AA-41EB-8954-B067BA116D09}" type="parTrans" cxnId="{1A92F6ED-E9BF-4D58-945F-A9EA9D274456}">
      <dgm:prSet/>
      <dgm:spPr/>
      <dgm:t>
        <a:bodyPr/>
        <a:lstStyle/>
        <a:p>
          <a:endParaRPr lang="en-US"/>
        </a:p>
      </dgm:t>
    </dgm:pt>
    <dgm:pt modelId="{6C973A5F-67FB-494F-B3AE-75F9D6178F4A}" type="sibTrans" cxnId="{1A92F6ED-E9BF-4D58-945F-A9EA9D274456}">
      <dgm:prSet/>
      <dgm:spPr/>
      <dgm:t>
        <a:bodyPr/>
        <a:lstStyle/>
        <a:p>
          <a:endParaRPr lang="en-US"/>
        </a:p>
      </dgm:t>
    </dgm:pt>
    <dgm:pt modelId="{C61AC831-B9EB-4D82-AFFA-4C98D85B9BE9}">
      <dgm:prSet/>
      <dgm:spPr/>
      <dgm:t>
        <a:bodyPr/>
        <a:lstStyle/>
        <a:p>
          <a:r>
            <a:rPr lang="en-US" b="0" dirty="0"/>
            <a:t>Retailers, including local supermarkets and convenience stores.</a:t>
          </a:r>
        </a:p>
      </dgm:t>
    </dgm:pt>
    <dgm:pt modelId="{3B0A64D2-BEB9-44FA-BAB5-E2CD85633561}" type="parTrans" cxnId="{D6904ED7-2DD9-4080-9CDF-61424B9C60A7}">
      <dgm:prSet/>
      <dgm:spPr/>
      <dgm:t>
        <a:bodyPr/>
        <a:lstStyle/>
        <a:p>
          <a:endParaRPr lang="en-US"/>
        </a:p>
      </dgm:t>
    </dgm:pt>
    <dgm:pt modelId="{AF495025-2419-4B0D-A8C4-D52DE44F3D63}" type="sibTrans" cxnId="{D6904ED7-2DD9-4080-9CDF-61424B9C60A7}">
      <dgm:prSet/>
      <dgm:spPr/>
      <dgm:t>
        <a:bodyPr/>
        <a:lstStyle/>
        <a:p>
          <a:endParaRPr lang="en-US"/>
        </a:p>
      </dgm:t>
    </dgm:pt>
    <dgm:pt modelId="{79877833-E178-4B58-9126-18BAE8A0AAD3}">
      <dgm:prSet/>
      <dgm:spPr/>
      <dgm:t>
        <a:bodyPr/>
        <a:lstStyle/>
        <a:p>
          <a:r>
            <a:rPr lang="en-US" b="0" dirty="0"/>
            <a:t>Wholesale buyers looking for reliable, high-quality suppliers</a:t>
          </a:r>
          <a:r>
            <a:rPr lang="en-US" dirty="0"/>
            <a:t>) ( Stein &amp; Santini, 2022)</a:t>
          </a:r>
          <a:r>
            <a:rPr lang="en-US" b="0" dirty="0"/>
            <a:t>.</a:t>
          </a:r>
        </a:p>
      </dgm:t>
    </dgm:pt>
    <dgm:pt modelId="{58320E1C-329E-4C68-8854-FEB7C7673D9B}" type="parTrans" cxnId="{EC449A13-AE31-4E26-B02F-72BA22BF3BAA}">
      <dgm:prSet/>
      <dgm:spPr/>
      <dgm:t>
        <a:bodyPr/>
        <a:lstStyle/>
        <a:p>
          <a:endParaRPr lang="en-US"/>
        </a:p>
      </dgm:t>
    </dgm:pt>
    <dgm:pt modelId="{711B80F0-C701-4D88-AC18-495B526776CD}" type="sibTrans" cxnId="{EC449A13-AE31-4E26-B02F-72BA22BF3BAA}">
      <dgm:prSet/>
      <dgm:spPr/>
      <dgm:t>
        <a:bodyPr/>
        <a:lstStyle/>
        <a:p>
          <a:endParaRPr lang="en-US"/>
        </a:p>
      </dgm:t>
    </dgm:pt>
    <dgm:pt modelId="{75D5B5DC-0DDE-4092-862E-5AD3FAD4A7C2}">
      <dgm:prSet/>
      <dgm:spPr/>
      <dgm:t>
        <a:bodyPr/>
        <a:lstStyle/>
        <a:p>
          <a:r>
            <a:rPr lang="en-US" b="1" dirty="0"/>
            <a:t>Marketing Channels Examples</a:t>
          </a:r>
          <a:endParaRPr lang="en-US" dirty="0"/>
        </a:p>
      </dgm:t>
    </dgm:pt>
    <dgm:pt modelId="{C019B2C3-45F3-4B69-9F13-2546BA5903D1}" type="parTrans" cxnId="{B9D32A27-5A99-4DBF-B144-C1E2487C9CFE}">
      <dgm:prSet/>
      <dgm:spPr/>
      <dgm:t>
        <a:bodyPr/>
        <a:lstStyle/>
        <a:p>
          <a:endParaRPr lang="en-US"/>
        </a:p>
      </dgm:t>
    </dgm:pt>
    <dgm:pt modelId="{413DB026-22EE-41A7-BD7A-5EDD11DC4BE2}" type="sibTrans" cxnId="{B9D32A27-5A99-4DBF-B144-C1E2487C9CFE}">
      <dgm:prSet/>
      <dgm:spPr/>
      <dgm:t>
        <a:bodyPr/>
        <a:lstStyle/>
        <a:p>
          <a:endParaRPr lang="en-US"/>
        </a:p>
      </dgm:t>
    </dgm:pt>
    <dgm:pt modelId="{74A8B4F3-1FCB-4BF9-B009-B75FE7A25DB4}">
      <dgm:prSet/>
      <dgm:spPr/>
      <dgm:t>
        <a:bodyPr/>
        <a:lstStyle/>
        <a:p>
          <a:r>
            <a:rPr lang="en-US" b="1" dirty="0"/>
            <a:t>Social Media</a:t>
          </a:r>
          <a:r>
            <a:rPr lang="en-US" dirty="0"/>
            <a:t>: We will Use Instagram and Facebook to showcase products, share contents and engage with customers(Sgroi &amp; Salamone, 2022).</a:t>
          </a:r>
        </a:p>
      </dgm:t>
    </dgm:pt>
    <dgm:pt modelId="{CA62CBDC-84D1-4C93-92FF-6BDE165E0515}" type="parTrans" cxnId="{CE2B1359-50E7-4C43-9AB6-40AFD1F16268}">
      <dgm:prSet/>
      <dgm:spPr/>
      <dgm:t>
        <a:bodyPr/>
        <a:lstStyle/>
        <a:p>
          <a:endParaRPr lang="en-US"/>
        </a:p>
      </dgm:t>
    </dgm:pt>
    <dgm:pt modelId="{19A2BE0E-0308-4C9E-97A7-68D44B7B7F84}" type="sibTrans" cxnId="{CE2B1359-50E7-4C43-9AB6-40AFD1F16268}">
      <dgm:prSet/>
      <dgm:spPr/>
      <dgm:t>
        <a:bodyPr/>
        <a:lstStyle/>
        <a:p>
          <a:endParaRPr lang="en-US"/>
        </a:p>
      </dgm:t>
    </dgm:pt>
    <dgm:pt modelId="{9E87AC34-E07D-42C2-8814-C17DB66E605D}">
      <dgm:prSet/>
      <dgm:spPr/>
      <dgm:t>
        <a:bodyPr/>
        <a:lstStyle/>
        <a:p>
          <a:r>
            <a:rPr lang="en-US" b="1" dirty="0"/>
            <a:t>Flyer Distribution</a:t>
          </a:r>
          <a:r>
            <a:rPr lang="en-US" dirty="0"/>
            <a:t>: Distribute targeted promotional flyers to local businesses and customers in key areas.</a:t>
          </a:r>
        </a:p>
      </dgm:t>
    </dgm:pt>
    <dgm:pt modelId="{7392703E-FAAC-46F3-B0FF-429F850C9FF4}" type="parTrans" cxnId="{52CE5547-59B0-43D8-B485-0BBC66E7435F}">
      <dgm:prSet/>
      <dgm:spPr/>
      <dgm:t>
        <a:bodyPr/>
        <a:lstStyle/>
        <a:p>
          <a:endParaRPr lang="en-US"/>
        </a:p>
      </dgm:t>
    </dgm:pt>
    <dgm:pt modelId="{B5CEB679-BCB6-4DDC-8083-5EB42D67FE48}" type="sibTrans" cxnId="{52CE5547-59B0-43D8-B485-0BBC66E7435F}">
      <dgm:prSet/>
      <dgm:spPr/>
      <dgm:t>
        <a:bodyPr/>
        <a:lstStyle/>
        <a:p>
          <a:endParaRPr lang="en-US"/>
        </a:p>
      </dgm:t>
    </dgm:pt>
    <dgm:pt modelId="{EA105696-1685-4828-91D2-87E36CE8B713}" type="pres">
      <dgm:prSet presAssocID="{1889B677-5092-4711-8B21-982110D9C39F}" presName="linear" presStyleCnt="0">
        <dgm:presLayoutVars>
          <dgm:animLvl val="lvl"/>
          <dgm:resizeHandles val="exact"/>
        </dgm:presLayoutVars>
      </dgm:prSet>
      <dgm:spPr/>
    </dgm:pt>
    <dgm:pt modelId="{4760BDD4-5D51-4BC9-904F-597AC4416C32}" type="pres">
      <dgm:prSet presAssocID="{FBBC87D9-7BA4-4996-B0CA-19D6A85AC24B}" presName="parentText" presStyleLbl="node1" presStyleIdx="0" presStyleCnt="2" custScaleX="87078">
        <dgm:presLayoutVars>
          <dgm:chMax val="0"/>
          <dgm:bulletEnabled val="1"/>
        </dgm:presLayoutVars>
      </dgm:prSet>
      <dgm:spPr/>
    </dgm:pt>
    <dgm:pt modelId="{32B447AC-B770-4091-8869-BE9AB3D8020F}" type="pres">
      <dgm:prSet presAssocID="{FBBC87D9-7BA4-4996-B0CA-19D6A85AC24B}" presName="childText" presStyleLbl="revTx" presStyleIdx="0" presStyleCnt="2">
        <dgm:presLayoutVars>
          <dgm:bulletEnabled val="1"/>
        </dgm:presLayoutVars>
      </dgm:prSet>
      <dgm:spPr/>
    </dgm:pt>
    <dgm:pt modelId="{222958CE-DF6F-4FCE-B9CD-B6A413526629}" type="pres">
      <dgm:prSet presAssocID="{75D5B5DC-0DDE-4092-862E-5AD3FAD4A7C2}" presName="parentText" presStyleLbl="node1" presStyleIdx="1" presStyleCnt="2" custScaleX="87409">
        <dgm:presLayoutVars>
          <dgm:chMax val="0"/>
          <dgm:bulletEnabled val="1"/>
        </dgm:presLayoutVars>
      </dgm:prSet>
      <dgm:spPr/>
    </dgm:pt>
    <dgm:pt modelId="{778E5EE0-1D4E-4270-8E70-919001F595A8}" type="pres">
      <dgm:prSet presAssocID="{75D5B5DC-0DDE-4092-862E-5AD3FAD4A7C2}" presName="childText" presStyleLbl="revTx" presStyleIdx="1" presStyleCnt="2">
        <dgm:presLayoutVars>
          <dgm:bulletEnabled val="1"/>
        </dgm:presLayoutVars>
      </dgm:prSet>
      <dgm:spPr/>
    </dgm:pt>
  </dgm:ptLst>
  <dgm:cxnLst>
    <dgm:cxn modelId="{E028220C-069F-4B19-AE94-1D7E8A3CC03A}" type="presOf" srcId="{DE0360CC-56F5-43E6-8032-9CC516459B82}" destId="{32B447AC-B770-4091-8869-BE9AB3D8020F}" srcOrd="0" destOrd="0" presId="urn:microsoft.com/office/officeart/2005/8/layout/vList2"/>
    <dgm:cxn modelId="{9E5CCD0C-CD84-439F-AC9C-65739083FC89}" srcId="{1889B677-5092-4711-8B21-982110D9C39F}" destId="{FBBC87D9-7BA4-4996-B0CA-19D6A85AC24B}" srcOrd="0" destOrd="0" parTransId="{466CA982-E703-43C9-A142-AB93843396A5}" sibTransId="{71A8A710-09D1-4F80-9A31-BFCBE73B487A}"/>
    <dgm:cxn modelId="{EC449A13-AE31-4E26-B02F-72BA22BF3BAA}" srcId="{FBBC87D9-7BA4-4996-B0CA-19D6A85AC24B}" destId="{79877833-E178-4B58-9126-18BAE8A0AAD3}" srcOrd="2" destOrd="0" parTransId="{58320E1C-329E-4C68-8854-FEB7C7673D9B}" sibTransId="{711B80F0-C701-4D88-AC18-495B526776CD}"/>
    <dgm:cxn modelId="{BBF55D1C-964C-4CCC-A325-9959E51BEBCE}" type="presOf" srcId="{74A8B4F3-1FCB-4BF9-B009-B75FE7A25DB4}" destId="{778E5EE0-1D4E-4270-8E70-919001F595A8}" srcOrd="0" destOrd="0" presId="urn:microsoft.com/office/officeart/2005/8/layout/vList2"/>
    <dgm:cxn modelId="{B9D32A27-5A99-4DBF-B144-C1E2487C9CFE}" srcId="{1889B677-5092-4711-8B21-982110D9C39F}" destId="{75D5B5DC-0DDE-4092-862E-5AD3FAD4A7C2}" srcOrd="1" destOrd="0" parTransId="{C019B2C3-45F3-4B69-9F13-2546BA5903D1}" sibTransId="{413DB026-22EE-41A7-BD7A-5EDD11DC4BE2}"/>
    <dgm:cxn modelId="{5FE0D23D-212B-47ED-A0FA-2C033232B474}" type="presOf" srcId="{79877833-E178-4B58-9126-18BAE8A0AAD3}" destId="{32B447AC-B770-4091-8869-BE9AB3D8020F}" srcOrd="0" destOrd="2" presId="urn:microsoft.com/office/officeart/2005/8/layout/vList2"/>
    <dgm:cxn modelId="{52CE5547-59B0-43D8-B485-0BBC66E7435F}" srcId="{75D5B5DC-0DDE-4092-862E-5AD3FAD4A7C2}" destId="{9E87AC34-E07D-42C2-8814-C17DB66E605D}" srcOrd="1" destOrd="0" parTransId="{7392703E-FAAC-46F3-B0FF-429F850C9FF4}" sibTransId="{B5CEB679-BCB6-4DDC-8083-5EB42D67FE48}"/>
    <dgm:cxn modelId="{9ABADE6B-0EE9-41E0-8941-F9E04512782A}" type="presOf" srcId="{C61AC831-B9EB-4D82-AFFA-4C98D85B9BE9}" destId="{32B447AC-B770-4091-8869-BE9AB3D8020F}" srcOrd="0" destOrd="1" presId="urn:microsoft.com/office/officeart/2005/8/layout/vList2"/>
    <dgm:cxn modelId="{CE2B1359-50E7-4C43-9AB6-40AFD1F16268}" srcId="{75D5B5DC-0DDE-4092-862E-5AD3FAD4A7C2}" destId="{74A8B4F3-1FCB-4BF9-B009-B75FE7A25DB4}" srcOrd="0" destOrd="0" parTransId="{CA62CBDC-84D1-4C93-92FF-6BDE165E0515}" sibTransId="{19A2BE0E-0308-4C9E-97A7-68D44B7B7F84}"/>
    <dgm:cxn modelId="{10B7BD95-BE41-4F68-AA22-50A43BBCAC78}" type="presOf" srcId="{75D5B5DC-0DDE-4092-862E-5AD3FAD4A7C2}" destId="{222958CE-DF6F-4FCE-B9CD-B6A413526629}" srcOrd="0" destOrd="0" presId="urn:microsoft.com/office/officeart/2005/8/layout/vList2"/>
    <dgm:cxn modelId="{38AC16A2-0830-44B6-8B5F-382056DF3551}" type="presOf" srcId="{FBBC87D9-7BA4-4996-B0CA-19D6A85AC24B}" destId="{4760BDD4-5D51-4BC9-904F-597AC4416C32}" srcOrd="0" destOrd="0" presId="urn:microsoft.com/office/officeart/2005/8/layout/vList2"/>
    <dgm:cxn modelId="{D6904ED7-2DD9-4080-9CDF-61424B9C60A7}" srcId="{FBBC87D9-7BA4-4996-B0CA-19D6A85AC24B}" destId="{C61AC831-B9EB-4D82-AFFA-4C98D85B9BE9}" srcOrd="1" destOrd="0" parTransId="{3B0A64D2-BEB9-44FA-BAB5-E2CD85633561}" sibTransId="{AF495025-2419-4B0D-A8C4-D52DE44F3D63}"/>
    <dgm:cxn modelId="{9D0158E6-4C18-4D13-B13A-7CE9B744C1D2}" type="presOf" srcId="{9E87AC34-E07D-42C2-8814-C17DB66E605D}" destId="{778E5EE0-1D4E-4270-8E70-919001F595A8}" srcOrd="0" destOrd="1" presId="urn:microsoft.com/office/officeart/2005/8/layout/vList2"/>
    <dgm:cxn modelId="{280596EC-4680-482C-B59B-062AF8CF6D37}" type="presOf" srcId="{1889B677-5092-4711-8B21-982110D9C39F}" destId="{EA105696-1685-4828-91D2-87E36CE8B713}" srcOrd="0" destOrd="0" presId="urn:microsoft.com/office/officeart/2005/8/layout/vList2"/>
    <dgm:cxn modelId="{1A92F6ED-E9BF-4D58-945F-A9EA9D274456}" srcId="{FBBC87D9-7BA4-4996-B0CA-19D6A85AC24B}" destId="{DE0360CC-56F5-43E6-8032-9CC516459B82}" srcOrd="0" destOrd="0" parTransId="{2E2428DB-F4AA-41EB-8954-B067BA116D09}" sibTransId="{6C973A5F-67FB-494F-B3AE-75F9D6178F4A}"/>
    <dgm:cxn modelId="{D99F5DFE-032B-4D61-93FB-154F09FC5E60}" type="presParOf" srcId="{EA105696-1685-4828-91D2-87E36CE8B713}" destId="{4760BDD4-5D51-4BC9-904F-597AC4416C32}" srcOrd="0" destOrd="0" presId="urn:microsoft.com/office/officeart/2005/8/layout/vList2"/>
    <dgm:cxn modelId="{C15E260F-CAC6-4CAF-BACB-445F2314D89B}" type="presParOf" srcId="{EA105696-1685-4828-91D2-87E36CE8B713}" destId="{32B447AC-B770-4091-8869-BE9AB3D8020F}" srcOrd="1" destOrd="0" presId="urn:microsoft.com/office/officeart/2005/8/layout/vList2"/>
    <dgm:cxn modelId="{5D723081-0E47-4932-A310-7DEF821634AC}" type="presParOf" srcId="{EA105696-1685-4828-91D2-87E36CE8B713}" destId="{222958CE-DF6F-4FCE-B9CD-B6A413526629}" srcOrd="2" destOrd="0" presId="urn:microsoft.com/office/officeart/2005/8/layout/vList2"/>
    <dgm:cxn modelId="{E5C8DEED-7A64-4DB0-B745-634A8AAB0CFA}" type="presParOf" srcId="{EA105696-1685-4828-91D2-87E36CE8B713}" destId="{778E5EE0-1D4E-4270-8E70-919001F595A8}"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AA0332-27A8-416F-BA05-3D117FD2C706}">
      <dsp:nvSpPr>
        <dsp:cNvPr id="0" name=""/>
        <dsp:cNvSpPr/>
      </dsp:nvSpPr>
      <dsp:spPr>
        <a:xfrm>
          <a:off x="4381122" y="3193607"/>
          <a:ext cx="3758524" cy="2320116"/>
        </a:xfrm>
        <a:prstGeom prst="rect">
          <a:avLst/>
        </a:prstGeom>
        <a:blipFill rotWithShape="1">
          <a:blip xmlns:r="http://schemas.openxmlformats.org/officeDocument/2006/relationships" r:embed="rId1"/>
          <a:srcRect/>
          <a:stretch>
            <a:fillRect l="-6000" r="-6000"/>
          </a:stretch>
        </a:blipFill>
        <a:ln>
          <a:noFill/>
        </a:ln>
        <a:effectLst/>
        <a:sp3d extrusionH="50600" prstMaterial="plastic">
          <a:bevelT w="101600" h="80600" prst="relaxedInset"/>
          <a:bevelB w="80600" h="80600" prst="relaxedInset"/>
        </a:sp3d>
      </dsp:spPr>
      <dsp:style>
        <a:lnRef idx="0">
          <a:scrgbClr r="0" g="0" b="0"/>
        </a:lnRef>
        <a:fillRef idx="1">
          <a:scrgbClr r="0" g="0" b="0"/>
        </a:fillRef>
        <a:effectRef idx="1">
          <a:scrgbClr r="0" g="0" b="0"/>
        </a:effectRef>
        <a:fontRef idx="minor"/>
      </dsp:style>
    </dsp:sp>
    <dsp:sp modelId="{5A7057EC-D1AF-40B5-A7CD-1095D23C6A81}">
      <dsp:nvSpPr>
        <dsp:cNvPr id="0" name=""/>
        <dsp:cNvSpPr/>
      </dsp:nvSpPr>
      <dsp:spPr>
        <a:xfrm>
          <a:off x="6683763" y="74964"/>
          <a:ext cx="3758524" cy="2320116"/>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8000" r="-28000"/>
          </a:stretch>
        </a:blipFill>
        <a:ln>
          <a:noFill/>
        </a:ln>
        <a:effectLst/>
        <a:sp3d extrusionH="50600" prstMaterial="plastic">
          <a:bevelT w="101600" h="80600" prst="relaxedInset"/>
          <a:bevelB w="80600" h="80600" prst="relaxedInset"/>
        </a:sp3d>
      </dsp:spPr>
      <dsp:style>
        <a:lnRef idx="0">
          <a:scrgbClr r="0" g="0" b="0"/>
        </a:lnRef>
        <a:fillRef idx="1">
          <a:scrgbClr r="0" g="0" b="0"/>
        </a:fillRef>
        <a:effectRef idx="1">
          <a:scrgbClr r="0" g="0" b="0"/>
        </a:effectRef>
        <a:fontRef idx="minor"/>
      </dsp:style>
    </dsp:sp>
    <dsp:sp modelId="{03935D07-2A20-47F7-A616-1E129ED11CB0}">
      <dsp:nvSpPr>
        <dsp:cNvPr id="0" name=""/>
        <dsp:cNvSpPr/>
      </dsp:nvSpPr>
      <dsp:spPr>
        <a:xfrm>
          <a:off x="2078481" y="74964"/>
          <a:ext cx="3758524" cy="2320116"/>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39000" r="-39000"/>
          </a:stretch>
        </a:blipFill>
        <a:ln>
          <a:noFill/>
        </a:ln>
        <a:effectLst/>
        <a:sp3d extrusionH="50600" prstMaterial="plastic">
          <a:bevelT w="101600" h="80600" prst="relaxedInset"/>
          <a:bevelB w="80600" h="80600" prst="relaxedInset"/>
        </a:sp3d>
      </dsp:spPr>
      <dsp:style>
        <a:lnRef idx="0">
          <a:scrgbClr r="0" g="0" b="0"/>
        </a:lnRef>
        <a:fillRef idx="1">
          <a:scrgbClr r="0" g="0" b="0"/>
        </a:fillRef>
        <a:effectRef idx="1">
          <a:scrgbClr r="0" g="0" b="0"/>
        </a:effectRef>
        <a:fontRef idx="minor"/>
      </dsp:style>
    </dsp:sp>
    <dsp:sp modelId="{1128D45C-21E1-439B-B534-A8AB53D32858}">
      <dsp:nvSpPr>
        <dsp:cNvPr id="0" name=""/>
        <dsp:cNvSpPr/>
      </dsp:nvSpPr>
      <dsp:spPr>
        <a:xfrm>
          <a:off x="1786435" y="2381512"/>
          <a:ext cx="3750828" cy="396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0" rIns="118110" bIns="0" numCol="1" spcCol="1270" anchor="b" anchorCtr="0">
          <a:noAutofit/>
        </a:bodyPr>
        <a:lstStyle/>
        <a:p>
          <a:pPr marL="0" lvl="0" indent="0" algn="l" defTabSz="1377950">
            <a:lnSpc>
              <a:spcPct val="90000"/>
            </a:lnSpc>
            <a:spcBef>
              <a:spcPct val="0"/>
            </a:spcBef>
            <a:spcAft>
              <a:spcPct val="35000"/>
            </a:spcAft>
            <a:buNone/>
          </a:pPr>
          <a:r>
            <a:rPr lang="en-US" sz="3100" kern="1200" dirty="0"/>
            <a:t>Spices</a:t>
          </a:r>
        </a:p>
      </dsp:txBody>
      <dsp:txXfrm>
        <a:off x="1786435" y="2381512"/>
        <a:ext cx="3750828" cy="396997"/>
      </dsp:txXfrm>
    </dsp:sp>
    <dsp:sp modelId="{00A7781C-EE19-4DB6-AA96-81B796531FF0}">
      <dsp:nvSpPr>
        <dsp:cNvPr id="0" name=""/>
        <dsp:cNvSpPr/>
      </dsp:nvSpPr>
      <dsp:spPr>
        <a:xfrm>
          <a:off x="1786435" y="374544"/>
          <a:ext cx="3757309" cy="2414006"/>
        </a:xfrm>
        <a:prstGeom prst="rect">
          <a:avLst/>
        </a:prstGeom>
        <a:noFill/>
        <a:ln w="15875" cap="flat" cmpd="sng" algn="ctr">
          <a:solidFill>
            <a:schemeClr val="accent1">
              <a:hueOff val="0"/>
              <a:satOff val="0"/>
              <a:lumOff val="0"/>
              <a:alphaOff val="0"/>
            </a:schemeClr>
          </a:solidFill>
          <a:prstDash val="solid"/>
        </a:ln>
        <a:effectLst/>
        <a:sp3d z="-110000"/>
      </dsp:spPr>
      <dsp:style>
        <a:lnRef idx="2">
          <a:scrgbClr r="0" g="0" b="0"/>
        </a:lnRef>
        <a:fillRef idx="0">
          <a:scrgbClr r="0" g="0" b="0"/>
        </a:fillRef>
        <a:effectRef idx="0">
          <a:scrgbClr r="0" g="0" b="0"/>
        </a:effectRef>
        <a:fontRef idx="minor"/>
      </dsp:style>
    </dsp:sp>
    <dsp:sp modelId="{A0C1DA27-2210-4A11-B4E2-3BC8AEDF3E0B}">
      <dsp:nvSpPr>
        <dsp:cNvPr id="0" name=""/>
        <dsp:cNvSpPr/>
      </dsp:nvSpPr>
      <dsp:spPr>
        <a:xfrm>
          <a:off x="6391717" y="2381512"/>
          <a:ext cx="3750828" cy="396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0" rIns="118110" bIns="0" numCol="1" spcCol="1270" anchor="b" anchorCtr="0">
          <a:noAutofit/>
        </a:bodyPr>
        <a:lstStyle/>
        <a:p>
          <a:pPr marL="0" lvl="0" indent="0" algn="l" defTabSz="1377950">
            <a:lnSpc>
              <a:spcPct val="90000"/>
            </a:lnSpc>
            <a:spcBef>
              <a:spcPct val="0"/>
            </a:spcBef>
            <a:spcAft>
              <a:spcPct val="35000"/>
            </a:spcAft>
            <a:buNone/>
          </a:pPr>
          <a:r>
            <a:rPr lang="en-US" sz="3100" kern="1200" dirty="0"/>
            <a:t>Meats</a:t>
          </a:r>
        </a:p>
      </dsp:txBody>
      <dsp:txXfrm>
        <a:off x="6391717" y="2381512"/>
        <a:ext cx="3750828" cy="396997"/>
      </dsp:txXfrm>
    </dsp:sp>
    <dsp:sp modelId="{50E707F6-14CD-4BA1-8BB5-3F45E058BC9F}">
      <dsp:nvSpPr>
        <dsp:cNvPr id="0" name=""/>
        <dsp:cNvSpPr/>
      </dsp:nvSpPr>
      <dsp:spPr>
        <a:xfrm>
          <a:off x="6391717" y="374544"/>
          <a:ext cx="3757309" cy="2414006"/>
        </a:xfrm>
        <a:prstGeom prst="rect">
          <a:avLst/>
        </a:prstGeom>
        <a:noFill/>
        <a:ln w="15875" cap="flat" cmpd="sng" algn="ctr">
          <a:solidFill>
            <a:schemeClr val="accent1">
              <a:hueOff val="0"/>
              <a:satOff val="0"/>
              <a:lumOff val="0"/>
              <a:alphaOff val="0"/>
            </a:schemeClr>
          </a:solidFill>
          <a:prstDash val="solid"/>
        </a:ln>
        <a:effectLst/>
        <a:sp3d z="-110000"/>
      </dsp:spPr>
      <dsp:style>
        <a:lnRef idx="2">
          <a:scrgbClr r="0" g="0" b="0"/>
        </a:lnRef>
        <a:fillRef idx="0">
          <a:scrgbClr r="0" g="0" b="0"/>
        </a:fillRef>
        <a:effectRef idx="0">
          <a:scrgbClr r="0" g="0" b="0"/>
        </a:effectRef>
        <a:fontRef idx="minor"/>
      </dsp:style>
    </dsp:sp>
    <dsp:sp modelId="{CF2781BA-B61B-4953-A60D-BD0B471CB4F4}">
      <dsp:nvSpPr>
        <dsp:cNvPr id="0" name=""/>
        <dsp:cNvSpPr/>
      </dsp:nvSpPr>
      <dsp:spPr>
        <a:xfrm>
          <a:off x="4089076" y="5500155"/>
          <a:ext cx="3750828" cy="396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0" rIns="118110" bIns="0" numCol="1" spcCol="1270" anchor="b" anchorCtr="0">
          <a:noAutofit/>
        </a:bodyPr>
        <a:lstStyle/>
        <a:p>
          <a:pPr marL="0" lvl="0" indent="0" algn="l" defTabSz="1377950">
            <a:lnSpc>
              <a:spcPct val="90000"/>
            </a:lnSpc>
            <a:spcBef>
              <a:spcPct val="0"/>
            </a:spcBef>
            <a:spcAft>
              <a:spcPct val="35000"/>
            </a:spcAft>
            <a:buNone/>
          </a:pPr>
          <a:r>
            <a:rPr lang="en-US" sz="3100" kern="1200" dirty="0"/>
            <a:t>Vegetables</a:t>
          </a:r>
        </a:p>
      </dsp:txBody>
      <dsp:txXfrm>
        <a:off x="4089076" y="5500155"/>
        <a:ext cx="3750828" cy="396997"/>
      </dsp:txXfrm>
    </dsp:sp>
    <dsp:sp modelId="{1439007A-F52F-48F7-8EB6-FFD1909CBC56}">
      <dsp:nvSpPr>
        <dsp:cNvPr id="0" name=""/>
        <dsp:cNvSpPr/>
      </dsp:nvSpPr>
      <dsp:spPr>
        <a:xfrm>
          <a:off x="4089076" y="3493187"/>
          <a:ext cx="3757309" cy="2414006"/>
        </a:xfrm>
        <a:prstGeom prst="rect">
          <a:avLst/>
        </a:prstGeom>
        <a:noFill/>
        <a:ln w="15875" cap="flat" cmpd="sng" algn="ctr">
          <a:solidFill>
            <a:schemeClr val="accent1">
              <a:hueOff val="0"/>
              <a:satOff val="0"/>
              <a:lumOff val="0"/>
              <a:alphaOff val="0"/>
            </a:schemeClr>
          </a:solidFill>
          <a:prstDash val="solid"/>
        </a:ln>
        <a:effectLst/>
        <a:sp3d z="-110000"/>
      </dsp:spPr>
      <dsp:style>
        <a:lnRef idx="2">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5D450E-35E8-4CEC-A814-6BAC1045CFEE}">
      <dsp:nvSpPr>
        <dsp:cNvPr id="0" name=""/>
        <dsp:cNvSpPr/>
      </dsp:nvSpPr>
      <dsp:spPr>
        <a:xfrm rot="5400000">
          <a:off x="2489844" y="-507137"/>
          <a:ext cx="1705133" cy="3145798"/>
        </a:xfrm>
        <a:prstGeom prst="round2SameRect">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b="0" kern="1200" dirty="0"/>
            <a:t>H R Foods will operate as a sole proprietorship, offering flexibility and personal control over business decisions.</a:t>
          </a:r>
        </a:p>
      </dsp:txBody>
      <dsp:txXfrm rot="-5400000">
        <a:off x="1769512" y="296433"/>
        <a:ext cx="3062560" cy="1538657"/>
      </dsp:txXfrm>
    </dsp:sp>
    <dsp:sp modelId="{19B30EF5-F8F0-4954-9713-33FBE2575F3D}">
      <dsp:nvSpPr>
        <dsp:cNvPr id="0" name=""/>
        <dsp:cNvSpPr/>
      </dsp:nvSpPr>
      <dsp:spPr>
        <a:xfrm>
          <a:off x="0" y="53"/>
          <a:ext cx="1769511" cy="2131416"/>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kern="1200" dirty="0"/>
            <a:t>Ownership</a:t>
          </a:r>
          <a:r>
            <a:rPr lang="en-US" sz="2300" kern="1200" dirty="0"/>
            <a:t>: </a:t>
          </a:r>
        </a:p>
      </dsp:txBody>
      <dsp:txXfrm>
        <a:off x="86380" y="86433"/>
        <a:ext cx="1596751" cy="1958656"/>
      </dsp:txXfrm>
    </dsp:sp>
    <dsp:sp modelId="{FC7F0C7B-D923-4EE1-A9AB-38F564C3C316}">
      <dsp:nvSpPr>
        <dsp:cNvPr id="0" name=""/>
        <dsp:cNvSpPr/>
      </dsp:nvSpPr>
      <dsp:spPr>
        <a:xfrm rot="5400000">
          <a:off x="2489844" y="1730849"/>
          <a:ext cx="1705133" cy="3145798"/>
        </a:xfrm>
        <a:prstGeom prst="round2SameRect">
          <a:avLst/>
        </a:prstGeom>
        <a:solidFill>
          <a:schemeClr val="accent5">
            <a:tint val="40000"/>
            <a:alpha val="90000"/>
            <a:hueOff val="2605351"/>
            <a:satOff val="4796"/>
            <a:lumOff val="2125"/>
            <a:alphaOff val="0"/>
          </a:schemeClr>
        </a:solidFill>
        <a:ln w="15875" cap="flat" cmpd="sng" algn="ctr">
          <a:solidFill>
            <a:schemeClr val="accent5">
              <a:tint val="40000"/>
              <a:alpha val="90000"/>
              <a:hueOff val="2605351"/>
              <a:satOff val="4796"/>
              <a:lumOff val="212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b="0" kern="1200" dirty="0"/>
            <a:t>The business will be formally registered as a sole trader, which simplifies operations and tax reporting while maintaining full ownership </a:t>
          </a:r>
          <a:r>
            <a:rPr lang="en-US" sz="1900" kern="1200" dirty="0">
              <a:solidFill>
                <a:srgbClr val="000000"/>
              </a:solidFill>
              <a:effectLst/>
              <a:ea typeface="Calibri" panose="020F0502020204030204" pitchFamily="34" charset="0"/>
              <a:cs typeface="Times New Roman" panose="02020603050405020304" pitchFamily="18" charset="0"/>
            </a:rPr>
            <a:t>(Dong, 2021)</a:t>
          </a:r>
          <a:r>
            <a:rPr lang="en-US" sz="1900" b="0" kern="1200" dirty="0"/>
            <a:t>.</a:t>
          </a:r>
        </a:p>
      </dsp:txBody>
      <dsp:txXfrm rot="-5400000">
        <a:off x="1769512" y="2534419"/>
        <a:ext cx="3062560" cy="1538657"/>
      </dsp:txXfrm>
    </dsp:sp>
    <dsp:sp modelId="{4B8A8DC0-BD50-447F-991B-2E88510A1CE4}">
      <dsp:nvSpPr>
        <dsp:cNvPr id="0" name=""/>
        <dsp:cNvSpPr/>
      </dsp:nvSpPr>
      <dsp:spPr>
        <a:xfrm>
          <a:off x="0" y="2238040"/>
          <a:ext cx="1769511" cy="2131416"/>
        </a:xfrm>
        <a:prstGeom prst="roundRect">
          <a:avLst/>
        </a:prstGeom>
        <a:solidFill>
          <a:schemeClr val="accent5">
            <a:hueOff val="2356783"/>
            <a:satOff val="-11270"/>
            <a:lumOff val="1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kern="1200"/>
            <a:t>Legal Structure</a:t>
          </a:r>
          <a:r>
            <a:rPr lang="en-US" sz="2300" kern="1200"/>
            <a:t>: </a:t>
          </a:r>
        </a:p>
      </dsp:txBody>
      <dsp:txXfrm>
        <a:off x="86380" y="2324420"/>
        <a:ext cx="1596751" cy="19586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51AD08-5467-41FC-8E0C-1691D13CA379}">
      <dsp:nvSpPr>
        <dsp:cNvPr id="0" name=""/>
        <dsp:cNvSpPr/>
      </dsp:nvSpPr>
      <dsp:spPr>
        <a:xfrm>
          <a:off x="30" y="61239"/>
          <a:ext cx="2872800" cy="576000"/>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kern="1200"/>
            <a:t>Pros:</a:t>
          </a:r>
          <a:endParaRPr lang="en-US" sz="2000" kern="1200"/>
        </a:p>
      </dsp:txBody>
      <dsp:txXfrm>
        <a:off x="30" y="61239"/>
        <a:ext cx="2872800" cy="576000"/>
      </dsp:txXfrm>
    </dsp:sp>
    <dsp:sp modelId="{833596ED-97A1-4DD0-B052-F23955FC8D9D}">
      <dsp:nvSpPr>
        <dsp:cNvPr id="0" name=""/>
        <dsp:cNvSpPr/>
      </dsp:nvSpPr>
      <dsp:spPr>
        <a:xfrm>
          <a:off x="30" y="637239"/>
          <a:ext cx="2872800" cy="3324881"/>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b="1" kern="1200"/>
            <a:t>Full Control</a:t>
          </a:r>
          <a:r>
            <a:rPr lang="en-US" sz="2000" kern="1200"/>
            <a:t> – The owner has complete control over business decisions and operations.</a:t>
          </a:r>
        </a:p>
        <a:p>
          <a:pPr marL="228600" lvl="1" indent="-228600" algn="l" defTabSz="889000">
            <a:lnSpc>
              <a:spcPct val="90000"/>
            </a:lnSpc>
            <a:spcBef>
              <a:spcPct val="0"/>
            </a:spcBef>
            <a:spcAft>
              <a:spcPct val="15000"/>
            </a:spcAft>
            <a:buChar char="•"/>
          </a:pPr>
          <a:r>
            <a:rPr lang="en-US" sz="2000" b="1" kern="1200"/>
            <a:t>Easy Setup</a:t>
          </a:r>
          <a:r>
            <a:rPr lang="en-US" sz="2000" kern="1200"/>
            <a:t> – Minimal legal formalities and lower start-up costs compared to other business structures.</a:t>
          </a:r>
        </a:p>
      </dsp:txBody>
      <dsp:txXfrm>
        <a:off x="30" y="637239"/>
        <a:ext cx="2872800" cy="3324881"/>
      </dsp:txXfrm>
    </dsp:sp>
    <dsp:sp modelId="{4E4446F4-8B15-469A-AA93-18E27278538D}">
      <dsp:nvSpPr>
        <dsp:cNvPr id="0" name=""/>
        <dsp:cNvSpPr/>
      </dsp:nvSpPr>
      <dsp:spPr>
        <a:xfrm>
          <a:off x="3275022" y="61239"/>
          <a:ext cx="2872800" cy="576000"/>
        </a:xfrm>
        <a:prstGeom prst="rect">
          <a:avLst/>
        </a:prstGeom>
        <a:solidFill>
          <a:schemeClr val="accent2">
            <a:hueOff val="-1323373"/>
            <a:satOff val="1492"/>
            <a:lumOff val="3530"/>
            <a:alphaOff val="0"/>
          </a:schemeClr>
        </a:solidFill>
        <a:ln w="15875" cap="flat" cmpd="sng" algn="ctr">
          <a:solidFill>
            <a:schemeClr val="accent2">
              <a:hueOff val="-1323373"/>
              <a:satOff val="1492"/>
              <a:lumOff val="353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kern="1200"/>
            <a:t>Cons:</a:t>
          </a:r>
          <a:endParaRPr lang="en-US" sz="2000" kern="1200"/>
        </a:p>
      </dsp:txBody>
      <dsp:txXfrm>
        <a:off x="3275022" y="61239"/>
        <a:ext cx="2872800" cy="576000"/>
      </dsp:txXfrm>
    </dsp:sp>
    <dsp:sp modelId="{F09D44F8-1EF8-4D8F-8C68-93AB709CC473}">
      <dsp:nvSpPr>
        <dsp:cNvPr id="0" name=""/>
        <dsp:cNvSpPr/>
      </dsp:nvSpPr>
      <dsp:spPr>
        <a:xfrm>
          <a:off x="3275022" y="637239"/>
          <a:ext cx="2872800" cy="3324881"/>
        </a:xfrm>
        <a:prstGeom prst="rect">
          <a:avLst/>
        </a:prstGeom>
        <a:solidFill>
          <a:schemeClr val="accent2">
            <a:tint val="40000"/>
            <a:alpha val="90000"/>
            <a:hueOff val="-1841865"/>
            <a:satOff val="12270"/>
            <a:lumOff val="1122"/>
            <a:alphaOff val="0"/>
          </a:schemeClr>
        </a:solidFill>
        <a:ln w="15875" cap="flat" cmpd="sng" algn="ctr">
          <a:solidFill>
            <a:schemeClr val="accent2">
              <a:tint val="40000"/>
              <a:alpha val="90000"/>
              <a:hueOff val="-1841865"/>
              <a:satOff val="12270"/>
              <a:lumOff val="11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b="1" kern="1200"/>
            <a:t>Unlimited Liability</a:t>
          </a:r>
          <a:r>
            <a:rPr lang="en-US" sz="2000" kern="1200"/>
            <a:t> – The owner is personally responsible for all debts, risking personal assets.</a:t>
          </a:r>
        </a:p>
        <a:p>
          <a:pPr marL="228600" lvl="1" indent="-228600" algn="l" defTabSz="889000">
            <a:lnSpc>
              <a:spcPct val="90000"/>
            </a:lnSpc>
            <a:spcBef>
              <a:spcPct val="0"/>
            </a:spcBef>
            <a:spcAft>
              <a:spcPct val="15000"/>
            </a:spcAft>
            <a:buChar char="•"/>
          </a:pPr>
          <a:r>
            <a:rPr lang="en-US" sz="2000" b="1" kern="1200"/>
            <a:t>Limited Growth Potential</a:t>
          </a:r>
          <a:r>
            <a:rPr lang="en-US" sz="2000" kern="1200"/>
            <a:t> – Raising capital can be difficult since funding options are often limited to personal savings and loans.</a:t>
          </a:r>
        </a:p>
      </dsp:txBody>
      <dsp:txXfrm>
        <a:off x="3275022" y="637239"/>
        <a:ext cx="2872800" cy="33248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88A51A-8FB5-4E07-87FF-4550E5AB84BB}">
      <dsp:nvSpPr>
        <dsp:cNvPr id="0" name=""/>
        <dsp:cNvSpPr/>
      </dsp:nvSpPr>
      <dsp:spPr>
        <a:xfrm>
          <a:off x="4746" y="558658"/>
          <a:ext cx="2427645" cy="727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60960" rIns="170688" bIns="60960" numCol="1" spcCol="1270" anchor="ctr" anchorCtr="0">
          <a:noAutofit/>
        </a:bodyPr>
        <a:lstStyle/>
        <a:p>
          <a:pPr marL="0" lvl="0" indent="0" algn="r" defTabSz="1066800">
            <a:lnSpc>
              <a:spcPct val="90000"/>
            </a:lnSpc>
            <a:spcBef>
              <a:spcPct val="0"/>
            </a:spcBef>
            <a:spcAft>
              <a:spcPct val="35000"/>
            </a:spcAft>
            <a:buNone/>
          </a:pPr>
          <a:r>
            <a:rPr lang="en-US" sz="2400" b="1" kern="1200"/>
            <a:t>Short-Term Goals</a:t>
          </a:r>
          <a:endParaRPr lang="en-US" sz="2400" kern="1200"/>
        </a:p>
      </dsp:txBody>
      <dsp:txXfrm>
        <a:off x="4746" y="558658"/>
        <a:ext cx="2427645" cy="727650"/>
      </dsp:txXfrm>
    </dsp:sp>
    <dsp:sp modelId="{49C912C7-1B87-4647-8217-F632AAC6653E}">
      <dsp:nvSpPr>
        <dsp:cNvPr id="0" name=""/>
        <dsp:cNvSpPr/>
      </dsp:nvSpPr>
      <dsp:spPr>
        <a:xfrm>
          <a:off x="2432391" y="58398"/>
          <a:ext cx="485529" cy="1728168"/>
        </a:xfrm>
        <a:prstGeom prst="leftBrace">
          <a:avLst>
            <a:gd name="adj1" fmla="val 35000"/>
            <a:gd name="adj2" fmla="val 50000"/>
          </a:avLst>
        </a:pr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AECDF1F-7612-467A-AED5-F8B742ED8660}">
      <dsp:nvSpPr>
        <dsp:cNvPr id="0" name=""/>
        <dsp:cNvSpPr/>
      </dsp:nvSpPr>
      <dsp:spPr>
        <a:xfrm>
          <a:off x="3112131" y="58398"/>
          <a:ext cx="6603194" cy="1728168"/>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228600" lvl="1" indent="-228600" algn="l" defTabSz="1066800">
            <a:lnSpc>
              <a:spcPct val="90000"/>
            </a:lnSpc>
            <a:spcBef>
              <a:spcPct val="0"/>
            </a:spcBef>
            <a:spcAft>
              <a:spcPct val="15000"/>
            </a:spcAft>
            <a:buChar char="•"/>
          </a:pPr>
          <a:r>
            <a:rPr lang="en-US" sz="2400" kern="1200"/>
            <a:t>Build a strong customer base in the first year through effective marketing and relationship-building.</a:t>
          </a:r>
        </a:p>
        <a:p>
          <a:pPr marL="228600" lvl="1" indent="-228600" algn="l" defTabSz="1066800">
            <a:lnSpc>
              <a:spcPct val="90000"/>
            </a:lnSpc>
            <a:spcBef>
              <a:spcPct val="0"/>
            </a:spcBef>
            <a:spcAft>
              <a:spcPct val="15000"/>
            </a:spcAft>
            <a:buChar char="•"/>
          </a:pPr>
          <a:r>
            <a:rPr lang="en-US" sz="2400" kern="1200" dirty="0"/>
            <a:t>Achieve breakeven and operational stability by the end of the first year(Guarnieri et al., 2021).</a:t>
          </a:r>
        </a:p>
      </dsp:txBody>
      <dsp:txXfrm>
        <a:off x="3112131" y="58398"/>
        <a:ext cx="6603194" cy="1728168"/>
      </dsp:txXfrm>
    </dsp:sp>
    <dsp:sp modelId="{12CBC82C-38C0-4020-B1E7-E7CE6DF959E0}">
      <dsp:nvSpPr>
        <dsp:cNvPr id="0" name=""/>
        <dsp:cNvSpPr/>
      </dsp:nvSpPr>
      <dsp:spPr>
        <a:xfrm>
          <a:off x="4746" y="2555139"/>
          <a:ext cx="2427645" cy="727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60960" rIns="170688" bIns="60960" numCol="1" spcCol="1270" anchor="ctr" anchorCtr="0">
          <a:noAutofit/>
        </a:bodyPr>
        <a:lstStyle/>
        <a:p>
          <a:pPr marL="0" lvl="0" indent="0" algn="r" defTabSz="1066800">
            <a:lnSpc>
              <a:spcPct val="90000"/>
            </a:lnSpc>
            <a:spcBef>
              <a:spcPct val="0"/>
            </a:spcBef>
            <a:spcAft>
              <a:spcPct val="35000"/>
            </a:spcAft>
            <a:buNone/>
          </a:pPr>
          <a:r>
            <a:rPr lang="en-US" sz="2400" b="1" kern="1200"/>
            <a:t>Long-Term Goals</a:t>
          </a:r>
          <a:endParaRPr lang="en-US" sz="2400" kern="1200"/>
        </a:p>
      </dsp:txBody>
      <dsp:txXfrm>
        <a:off x="4746" y="2555139"/>
        <a:ext cx="2427645" cy="727650"/>
      </dsp:txXfrm>
    </dsp:sp>
    <dsp:sp modelId="{AED7544C-17CA-452B-A5C2-7B884DA20326}">
      <dsp:nvSpPr>
        <dsp:cNvPr id="0" name=""/>
        <dsp:cNvSpPr/>
      </dsp:nvSpPr>
      <dsp:spPr>
        <a:xfrm>
          <a:off x="2432391" y="1872967"/>
          <a:ext cx="485529" cy="2091993"/>
        </a:xfrm>
        <a:prstGeom prst="leftBrace">
          <a:avLst>
            <a:gd name="adj1" fmla="val 35000"/>
            <a:gd name="adj2" fmla="val 50000"/>
          </a:avLst>
        </a:pr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72B2FAF-B44F-48BC-B3CE-2A877F7DBAC0}">
      <dsp:nvSpPr>
        <dsp:cNvPr id="0" name=""/>
        <dsp:cNvSpPr/>
      </dsp:nvSpPr>
      <dsp:spPr>
        <a:xfrm>
          <a:off x="3112131" y="1872967"/>
          <a:ext cx="6603194" cy="2091993"/>
        </a:xfrm>
        <a:prstGeom prst="rect">
          <a:avLst/>
        </a:prstGeom>
        <a:solidFill>
          <a:schemeClr val="accent3">
            <a:hueOff val="-1234063"/>
            <a:satOff val="-21671"/>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228600" lvl="1" indent="-228600" algn="l" defTabSz="1066800">
            <a:lnSpc>
              <a:spcPct val="90000"/>
            </a:lnSpc>
            <a:spcBef>
              <a:spcPct val="0"/>
            </a:spcBef>
            <a:spcAft>
              <a:spcPct val="15000"/>
            </a:spcAft>
            <a:buChar char="•"/>
          </a:pPr>
          <a:r>
            <a:rPr lang="en-US" sz="2400" kern="1200"/>
            <a:t>Expand product offerings and distribution channels, reaching new markets by year 3.</a:t>
          </a:r>
        </a:p>
        <a:p>
          <a:pPr marL="228600" lvl="1" indent="-228600" algn="l" defTabSz="1066800">
            <a:lnSpc>
              <a:spcPct val="90000"/>
            </a:lnSpc>
            <a:spcBef>
              <a:spcPct val="0"/>
            </a:spcBef>
            <a:spcAft>
              <a:spcPct val="15000"/>
            </a:spcAft>
            <a:buChar char="•"/>
          </a:pPr>
          <a:r>
            <a:rPr lang="en-US" sz="2400" kern="1200" dirty="0"/>
            <a:t>Establish H R Foods as a leader in the food wholesale industry within five years, ensuring steady growth and financial success..</a:t>
          </a:r>
        </a:p>
        <a:p>
          <a:pPr marL="228600" lvl="1" indent="-228600" algn="l" defTabSz="1066800">
            <a:lnSpc>
              <a:spcPct val="90000"/>
            </a:lnSpc>
            <a:spcBef>
              <a:spcPct val="0"/>
            </a:spcBef>
            <a:spcAft>
              <a:spcPct val="15000"/>
            </a:spcAft>
            <a:buChar char="•"/>
          </a:pPr>
          <a:endParaRPr lang="en-US" sz="2400" kern="1200" dirty="0"/>
        </a:p>
      </dsp:txBody>
      <dsp:txXfrm>
        <a:off x="3112131" y="1872967"/>
        <a:ext cx="6603194" cy="209199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1B80D2-8C37-4E68-9353-8EBD2BAF4CE8}">
      <dsp:nvSpPr>
        <dsp:cNvPr id="0" name=""/>
        <dsp:cNvSpPr/>
      </dsp:nvSpPr>
      <dsp:spPr>
        <a:xfrm>
          <a:off x="3654" y="123784"/>
          <a:ext cx="2197457" cy="489600"/>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b="1" kern="1200"/>
            <a:t>Strengths</a:t>
          </a:r>
          <a:endParaRPr lang="en-US" sz="1700" kern="1200"/>
        </a:p>
      </dsp:txBody>
      <dsp:txXfrm>
        <a:off x="3654" y="123784"/>
        <a:ext cx="2197457" cy="489600"/>
      </dsp:txXfrm>
    </dsp:sp>
    <dsp:sp modelId="{0DB83D3B-AA6A-43D2-B9D4-DC333C507AD7}">
      <dsp:nvSpPr>
        <dsp:cNvPr id="0" name=""/>
        <dsp:cNvSpPr/>
      </dsp:nvSpPr>
      <dsp:spPr>
        <a:xfrm>
          <a:off x="3654" y="613384"/>
          <a:ext cx="2197457" cy="3286191"/>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kern="1200"/>
            <a:t>High-quality products at competitive prices.</a:t>
          </a:r>
        </a:p>
        <a:p>
          <a:pPr marL="171450" lvl="1" indent="-171450" algn="l" defTabSz="755650">
            <a:lnSpc>
              <a:spcPct val="90000"/>
            </a:lnSpc>
            <a:spcBef>
              <a:spcPct val="0"/>
            </a:spcBef>
            <a:spcAft>
              <a:spcPct val="15000"/>
            </a:spcAft>
            <a:buChar char="•"/>
          </a:pPr>
          <a:r>
            <a:rPr lang="en-US" sz="1700" kern="1200" dirty="0"/>
            <a:t>Strong relationships with local suppliers.</a:t>
          </a:r>
        </a:p>
        <a:p>
          <a:pPr marL="171450" lvl="1" indent="-171450" algn="l" defTabSz="755650">
            <a:lnSpc>
              <a:spcPct val="90000"/>
            </a:lnSpc>
            <a:spcBef>
              <a:spcPct val="0"/>
            </a:spcBef>
            <a:spcAft>
              <a:spcPct val="15000"/>
            </a:spcAft>
            <a:buChar char="•"/>
          </a:pPr>
          <a:r>
            <a:rPr lang="en-US" sz="1700" kern="1200" dirty="0"/>
            <a:t>Excellent customer service with a personal touch.</a:t>
          </a:r>
        </a:p>
      </dsp:txBody>
      <dsp:txXfrm>
        <a:off x="3654" y="613384"/>
        <a:ext cx="2197457" cy="3286191"/>
      </dsp:txXfrm>
    </dsp:sp>
    <dsp:sp modelId="{CB93E6AA-AE3B-47D1-BB7A-927C5A44B11B}">
      <dsp:nvSpPr>
        <dsp:cNvPr id="0" name=""/>
        <dsp:cNvSpPr/>
      </dsp:nvSpPr>
      <dsp:spPr>
        <a:xfrm>
          <a:off x="2508756" y="123784"/>
          <a:ext cx="2197457" cy="489600"/>
        </a:xfrm>
        <a:prstGeom prst="rect">
          <a:avLst/>
        </a:prstGeom>
        <a:solidFill>
          <a:schemeClr val="accent2">
            <a:hueOff val="-441124"/>
            <a:satOff val="497"/>
            <a:lumOff val="1177"/>
            <a:alphaOff val="0"/>
          </a:schemeClr>
        </a:solidFill>
        <a:ln w="15875" cap="flat" cmpd="sng" algn="ctr">
          <a:solidFill>
            <a:schemeClr val="accent2">
              <a:hueOff val="-441124"/>
              <a:satOff val="497"/>
              <a:lumOff val="117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b="1" kern="1200"/>
            <a:t>Weaknesses</a:t>
          </a:r>
          <a:endParaRPr lang="en-US" sz="1700" kern="1200"/>
        </a:p>
      </dsp:txBody>
      <dsp:txXfrm>
        <a:off x="2508756" y="123784"/>
        <a:ext cx="2197457" cy="489600"/>
      </dsp:txXfrm>
    </dsp:sp>
    <dsp:sp modelId="{E4F9B5A0-936B-4982-B1EB-F17A9D4514CE}">
      <dsp:nvSpPr>
        <dsp:cNvPr id="0" name=""/>
        <dsp:cNvSpPr/>
      </dsp:nvSpPr>
      <dsp:spPr>
        <a:xfrm>
          <a:off x="2508756" y="613384"/>
          <a:ext cx="2197457" cy="3286191"/>
        </a:xfrm>
        <a:prstGeom prst="rect">
          <a:avLst/>
        </a:prstGeom>
        <a:solidFill>
          <a:schemeClr val="accent2">
            <a:tint val="40000"/>
            <a:alpha val="90000"/>
            <a:hueOff val="-613955"/>
            <a:satOff val="4090"/>
            <a:lumOff val="374"/>
            <a:alphaOff val="0"/>
          </a:schemeClr>
        </a:solidFill>
        <a:ln w="15875" cap="flat" cmpd="sng" algn="ctr">
          <a:solidFill>
            <a:schemeClr val="accent2">
              <a:tint val="40000"/>
              <a:alpha val="90000"/>
              <a:hueOff val="-613955"/>
              <a:satOff val="4090"/>
              <a:lumOff val="3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b="0" kern="1200"/>
            <a:t>Relatively new in the market with low brand recognition.</a:t>
          </a:r>
        </a:p>
        <a:p>
          <a:pPr marL="171450" lvl="1" indent="-171450" algn="l" defTabSz="755650">
            <a:lnSpc>
              <a:spcPct val="90000"/>
            </a:lnSpc>
            <a:spcBef>
              <a:spcPct val="0"/>
            </a:spcBef>
            <a:spcAft>
              <a:spcPct val="15000"/>
            </a:spcAft>
            <a:buChar char="•"/>
          </a:pPr>
          <a:r>
            <a:rPr lang="en-US" sz="1700" b="0" kern="1200" dirty="0"/>
            <a:t>Limited marketing budget in the early stages.</a:t>
          </a:r>
        </a:p>
        <a:p>
          <a:pPr marL="171450" lvl="1" indent="-171450" algn="l" defTabSz="755650">
            <a:lnSpc>
              <a:spcPct val="90000"/>
            </a:lnSpc>
            <a:spcBef>
              <a:spcPct val="0"/>
            </a:spcBef>
            <a:spcAft>
              <a:spcPct val="15000"/>
            </a:spcAft>
            <a:buChar char="•"/>
          </a:pPr>
          <a:r>
            <a:rPr lang="en-US" sz="1700" b="0" kern="1200" dirty="0"/>
            <a:t>Small team, which may limit operational capacity.</a:t>
          </a:r>
        </a:p>
      </dsp:txBody>
      <dsp:txXfrm>
        <a:off x="2508756" y="613384"/>
        <a:ext cx="2197457" cy="3286191"/>
      </dsp:txXfrm>
    </dsp:sp>
    <dsp:sp modelId="{6812FE86-E8DA-4AC0-A8DC-699A34149DD7}">
      <dsp:nvSpPr>
        <dsp:cNvPr id="0" name=""/>
        <dsp:cNvSpPr/>
      </dsp:nvSpPr>
      <dsp:spPr>
        <a:xfrm>
          <a:off x="5013858" y="123784"/>
          <a:ext cx="2197457" cy="489600"/>
        </a:xfrm>
        <a:prstGeom prst="rect">
          <a:avLst/>
        </a:prstGeom>
        <a:solidFill>
          <a:schemeClr val="accent2">
            <a:hueOff val="-882249"/>
            <a:satOff val="995"/>
            <a:lumOff val="2353"/>
            <a:alphaOff val="0"/>
          </a:schemeClr>
        </a:solidFill>
        <a:ln w="15875" cap="flat" cmpd="sng" algn="ctr">
          <a:solidFill>
            <a:schemeClr val="accent2">
              <a:hueOff val="-882249"/>
              <a:satOff val="995"/>
              <a:lumOff val="235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b="1" kern="1200"/>
            <a:t>Opportunities</a:t>
          </a:r>
          <a:endParaRPr lang="en-US" sz="1700" kern="1200"/>
        </a:p>
      </dsp:txBody>
      <dsp:txXfrm>
        <a:off x="5013858" y="123784"/>
        <a:ext cx="2197457" cy="489600"/>
      </dsp:txXfrm>
    </dsp:sp>
    <dsp:sp modelId="{DCC568CF-6C3F-4585-8B0E-27ECAAD374FF}">
      <dsp:nvSpPr>
        <dsp:cNvPr id="0" name=""/>
        <dsp:cNvSpPr/>
      </dsp:nvSpPr>
      <dsp:spPr>
        <a:xfrm>
          <a:off x="5013858" y="613384"/>
          <a:ext cx="2197457" cy="3286191"/>
        </a:xfrm>
        <a:prstGeom prst="rect">
          <a:avLst/>
        </a:prstGeom>
        <a:solidFill>
          <a:schemeClr val="accent2">
            <a:tint val="40000"/>
            <a:alpha val="90000"/>
            <a:hueOff val="-1227910"/>
            <a:satOff val="8180"/>
            <a:lumOff val="748"/>
            <a:alphaOff val="0"/>
          </a:schemeClr>
        </a:solidFill>
        <a:ln w="15875" cap="flat" cmpd="sng" algn="ctr">
          <a:solidFill>
            <a:schemeClr val="accent2">
              <a:tint val="40000"/>
              <a:alpha val="90000"/>
              <a:hueOff val="-1227910"/>
              <a:satOff val="8180"/>
              <a:lumOff val="74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b="0" kern="1200"/>
            <a:t>Growing demand for ethically sourced, locally produced food products.</a:t>
          </a:r>
        </a:p>
        <a:p>
          <a:pPr marL="171450" lvl="1" indent="-171450" algn="l" defTabSz="755650">
            <a:lnSpc>
              <a:spcPct val="90000"/>
            </a:lnSpc>
            <a:spcBef>
              <a:spcPct val="0"/>
            </a:spcBef>
            <a:spcAft>
              <a:spcPct val="15000"/>
            </a:spcAft>
            <a:buChar char="•"/>
          </a:pPr>
          <a:r>
            <a:rPr lang="en-US" sz="1700" b="0" kern="1200" dirty="0"/>
            <a:t>Expansion opportunities in nearby regions and the potential for online retail.</a:t>
          </a:r>
        </a:p>
        <a:p>
          <a:pPr marL="171450" lvl="1" indent="-171450" algn="l" defTabSz="755650">
            <a:lnSpc>
              <a:spcPct val="90000"/>
            </a:lnSpc>
            <a:spcBef>
              <a:spcPct val="0"/>
            </a:spcBef>
            <a:spcAft>
              <a:spcPct val="15000"/>
            </a:spcAft>
            <a:buChar char="•"/>
          </a:pPr>
          <a:r>
            <a:rPr lang="en-US" sz="1700" b="0" kern="1200" dirty="0"/>
            <a:t>Increase in businesses looking for reliable and cost-effective suppliers.</a:t>
          </a:r>
        </a:p>
      </dsp:txBody>
      <dsp:txXfrm>
        <a:off x="5013858" y="613384"/>
        <a:ext cx="2197457" cy="3286191"/>
      </dsp:txXfrm>
    </dsp:sp>
    <dsp:sp modelId="{05A13744-0DC9-4AA1-9C65-B85DEA89126A}">
      <dsp:nvSpPr>
        <dsp:cNvPr id="0" name=""/>
        <dsp:cNvSpPr/>
      </dsp:nvSpPr>
      <dsp:spPr>
        <a:xfrm>
          <a:off x="7518960" y="123784"/>
          <a:ext cx="2197457" cy="489600"/>
        </a:xfrm>
        <a:prstGeom prst="rect">
          <a:avLst/>
        </a:prstGeom>
        <a:solidFill>
          <a:schemeClr val="accent2">
            <a:hueOff val="-1323373"/>
            <a:satOff val="1492"/>
            <a:lumOff val="3530"/>
            <a:alphaOff val="0"/>
          </a:schemeClr>
        </a:solidFill>
        <a:ln w="15875" cap="flat" cmpd="sng" algn="ctr">
          <a:solidFill>
            <a:schemeClr val="accent2">
              <a:hueOff val="-1323373"/>
              <a:satOff val="1492"/>
              <a:lumOff val="353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b="1" kern="1200"/>
            <a:t>Threats</a:t>
          </a:r>
          <a:endParaRPr lang="en-US" sz="1700" kern="1200"/>
        </a:p>
      </dsp:txBody>
      <dsp:txXfrm>
        <a:off x="7518960" y="123784"/>
        <a:ext cx="2197457" cy="489600"/>
      </dsp:txXfrm>
    </dsp:sp>
    <dsp:sp modelId="{4F5F62CC-0379-4277-9E8C-4A8E0655EF15}">
      <dsp:nvSpPr>
        <dsp:cNvPr id="0" name=""/>
        <dsp:cNvSpPr/>
      </dsp:nvSpPr>
      <dsp:spPr>
        <a:xfrm>
          <a:off x="7518960" y="613384"/>
          <a:ext cx="2197457" cy="3286191"/>
        </a:xfrm>
        <a:prstGeom prst="rect">
          <a:avLst/>
        </a:prstGeom>
        <a:solidFill>
          <a:schemeClr val="accent2">
            <a:tint val="40000"/>
            <a:alpha val="90000"/>
            <a:hueOff val="-1841865"/>
            <a:satOff val="12270"/>
            <a:lumOff val="1122"/>
            <a:alphaOff val="0"/>
          </a:schemeClr>
        </a:solidFill>
        <a:ln w="15875" cap="flat" cmpd="sng" algn="ctr">
          <a:solidFill>
            <a:schemeClr val="accent2">
              <a:tint val="40000"/>
              <a:alpha val="90000"/>
              <a:hueOff val="-1841865"/>
              <a:satOff val="12270"/>
              <a:lumOff val="11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b="0" kern="1200"/>
            <a:t>Larger competitors with more established brands and resources.</a:t>
          </a:r>
        </a:p>
        <a:p>
          <a:pPr marL="171450" lvl="1" indent="-171450" algn="l" defTabSz="755650">
            <a:lnSpc>
              <a:spcPct val="90000"/>
            </a:lnSpc>
            <a:spcBef>
              <a:spcPct val="0"/>
            </a:spcBef>
            <a:spcAft>
              <a:spcPct val="15000"/>
            </a:spcAft>
            <a:buChar char="•"/>
          </a:pPr>
          <a:r>
            <a:rPr lang="en-US" sz="1700" b="0" kern="1200"/>
            <a:t>Supply chain disruptions due to global events.</a:t>
          </a:r>
        </a:p>
        <a:p>
          <a:pPr marL="171450" lvl="1" indent="-171450" algn="l" defTabSz="755650">
            <a:lnSpc>
              <a:spcPct val="90000"/>
            </a:lnSpc>
            <a:spcBef>
              <a:spcPct val="0"/>
            </a:spcBef>
            <a:spcAft>
              <a:spcPct val="15000"/>
            </a:spcAft>
            <a:buChar char="•"/>
          </a:pPr>
          <a:r>
            <a:rPr lang="en-US" sz="1700" b="0" kern="1200" dirty="0"/>
            <a:t>Economic downturns affecting customer purchasing behavior.</a:t>
          </a:r>
        </a:p>
      </dsp:txBody>
      <dsp:txXfrm>
        <a:off x="7518960" y="613384"/>
        <a:ext cx="2197457" cy="328619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60BDD4-5D51-4BC9-904F-597AC4416C32}">
      <dsp:nvSpPr>
        <dsp:cNvPr id="0" name=""/>
        <dsp:cNvSpPr/>
      </dsp:nvSpPr>
      <dsp:spPr>
        <a:xfrm>
          <a:off x="375371" y="108611"/>
          <a:ext cx="5059063" cy="59319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kern="1200"/>
            <a:t>Target Audience</a:t>
          </a:r>
          <a:endParaRPr lang="en-US" sz="2600" kern="1200"/>
        </a:p>
      </dsp:txBody>
      <dsp:txXfrm>
        <a:off x="404328" y="137568"/>
        <a:ext cx="5001149" cy="535276"/>
      </dsp:txXfrm>
    </dsp:sp>
    <dsp:sp modelId="{32B447AC-B770-4091-8869-BE9AB3D8020F}">
      <dsp:nvSpPr>
        <dsp:cNvPr id="0" name=""/>
        <dsp:cNvSpPr/>
      </dsp:nvSpPr>
      <dsp:spPr>
        <a:xfrm>
          <a:off x="0" y="701801"/>
          <a:ext cx="5809807" cy="16953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461"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b="0" kern="1200" dirty="0"/>
            <a:t>Small to medium-sized food service businesses, including restaurants, cafes, and caterers.</a:t>
          </a:r>
        </a:p>
        <a:p>
          <a:pPr marL="228600" lvl="1" indent="-228600" algn="l" defTabSz="889000">
            <a:lnSpc>
              <a:spcPct val="90000"/>
            </a:lnSpc>
            <a:spcBef>
              <a:spcPct val="0"/>
            </a:spcBef>
            <a:spcAft>
              <a:spcPct val="20000"/>
            </a:spcAft>
            <a:buChar char="•"/>
          </a:pPr>
          <a:r>
            <a:rPr lang="en-US" sz="2000" b="0" kern="1200" dirty="0"/>
            <a:t>Retailers, including local supermarkets and convenience stores.</a:t>
          </a:r>
        </a:p>
        <a:p>
          <a:pPr marL="228600" lvl="1" indent="-228600" algn="l" defTabSz="889000">
            <a:lnSpc>
              <a:spcPct val="90000"/>
            </a:lnSpc>
            <a:spcBef>
              <a:spcPct val="0"/>
            </a:spcBef>
            <a:spcAft>
              <a:spcPct val="20000"/>
            </a:spcAft>
            <a:buChar char="•"/>
          </a:pPr>
          <a:r>
            <a:rPr lang="en-US" sz="2000" b="0" kern="1200" dirty="0"/>
            <a:t>Wholesale buyers looking for reliable, high-quality suppliers</a:t>
          </a:r>
          <a:r>
            <a:rPr lang="en-US" sz="2000" kern="1200" dirty="0"/>
            <a:t>) ( Stein &amp; Santini, 2022)</a:t>
          </a:r>
          <a:r>
            <a:rPr lang="en-US" sz="2000" b="0" kern="1200" dirty="0"/>
            <a:t>.</a:t>
          </a:r>
        </a:p>
      </dsp:txBody>
      <dsp:txXfrm>
        <a:off x="0" y="701801"/>
        <a:ext cx="5809807" cy="1695330"/>
      </dsp:txXfrm>
    </dsp:sp>
    <dsp:sp modelId="{222958CE-DF6F-4FCE-B9CD-B6A413526629}">
      <dsp:nvSpPr>
        <dsp:cNvPr id="0" name=""/>
        <dsp:cNvSpPr/>
      </dsp:nvSpPr>
      <dsp:spPr>
        <a:xfrm>
          <a:off x="365756" y="2397131"/>
          <a:ext cx="5078294" cy="593190"/>
        </a:xfrm>
        <a:prstGeom prst="roundRect">
          <a:avLst/>
        </a:prstGeom>
        <a:solidFill>
          <a:schemeClr val="accent3">
            <a:hueOff val="-1234063"/>
            <a:satOff val="-21671"/>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kern="1200" dirty="0"/>
            <a:t>Marketing Channels Examples</a:t>
          </a:r>
          <a:endParaRPr lang="en-US" sz="2600" kern="1200" dirty="0"/>
        </a:p>
      </dsp:txBody>
      <dsp:txXfrm>
        <a:off x="394713" y="2426088"/>
        <a:ext cx="5020380" cy="535276"/>
      </dsp:txXfrm>
    </dsp:sp>
    <dsp:sp modelId="{778E5EE0-1D4E-4270-8E70-919001F595A8}">
      <dsp:nvSpPr>
        <dsp:cNvPr id="0" name=""/>
        <dsp:cNvSpPr/>
      </dsp:nvSpPr>
      <dsp:spPr>
        <a:xfrm>
          <a:off x="0" y="2990321"/>
          <a:ext cx="5809807" cy="164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461"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b="1" kern="1200" dirty="0"/>
            <a:t>Social Media</a:t>
          </a:r>
          <a:r>
            <a:rPr lang="en-US" sz="2000" kern="1200" dirty="0"/>
            <a:t>: We will Use Instagram and Facebook to showcase products, share contents and engage with customers(Sgroi &amp; Salamone, 2022).</a:t>
          </a:r>
        </a:p>
        <a:p>
          <a:pPr marL="228600" lvl="1" indent="-228600" algn="l" defTabSz="889000">
            <a:lnSpc>
              <a:spcPct val="90000"/>
            </a:lnSpc>
            <a:spcBef>
              <a:spcPct val="0"/>
            </a:spcBef>
            <a:spcAft>
              <a:spcPct val="20000"/>
            </a:spcAft>
            <a:buChar char="•"/>
          </a:pPr>
          <a:r>
            <a:rPr lang="en-US" sz="2000" b="1" kern="1200" dirty="0"/>
            <a:t>Flyer Distribution</a:t>
          </a:r>
          <a:r>
            <a:rPr lang="en-US" sz="2000" kern="1200" dirty="0"/>
            <a:t>: Distribute targeted promotional flyers to local businesses and customers in key areas.</a:t>
          </a:r>
        </a:p>
      </dsp:txBody>
      <dsp:txXfrm>
        <a:off x="0" y="2990321"/>
        <a:ext cx="5809807" cy="1641509"/>
      </dsp:txXfrm>
    </dsp:sp>
  </dsp:spTree>
</dsp:drawing>
</file>

<file path=ppt/diagrams/layout1.xml><?xml version="1.0" encoding="utf-8"?>
<dgm:layoutDef xmlns:dgm="http://schemas.openxmlformats.org/drawingml/2006/diagram" xmlns:a="http://schemas.openxmlformats.org/drawingml/2006/main" uniqueId="urn:microsoft.com/office/officeart/2011/layout/Picture Frame">
  <dgm:title val="Picture Frame"/>
  <dgm:desc val="Use to show pictures and the corresponding Level 1 text, both displayed in an offset frame. Works best with Level 1 text only."/>
  <dgm:catLst>
    <dgm:cat type="picture" pri="6500"/>
    <dgm:cat type="officeonline" pri="100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varLst>
    <dgm:choose name="Name1">
      <dgm:if name="Name2" func="var" arg="dir" op="equ" val="norm">
        <dgm:alg type="snake">
          <dgm:param type="off" val="ctr"/>
        </dgm:alg>
      </dgm:if>
      <dgm:else name="Name3">
        <dgm:alg type="snake">
          <dgm:param type="grDir" val="tR"/>
          <dgm:param type="off" val="c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1.4927"/>
        </dgm:alg>
        <dgm:shape xmlns:r="http://schemas.openxmlformats.org/officeDocument/2006/relationships" r:blip="">
          <dgm:adjLst/>
        </dgm:shape>
        <dgm:choose name="Name4">
          <dgm:if name="Name5" func="var" arg="dir" op="equ" val="norm">
            <dgm:constrLst>
              <dgm:constr type="l" for="ch" forName="ParentText" refType="w" fact="0"/>
              <dgm:constr type="t" for="ch" forName="ParentText" refType="h" fact="0.85"/>
              <dgm:constr type="w" for="ch" forName="ParentText" refType="w" fact="0.926"/>
              <dgm:constr type="h" for="ch" forName="ParentText" refType="h" fact="0.1463"/>
              <dgm:constr type="l" for="ch" forName="Accent1" refType="w" fact="0"/>
              <dgm:constr type="t" for="ch" forName="Accent1" refType="h" fact="0.1104"/>
              <dgm:constr type="w" for="ch" forName="Accent1" refType="w" fact="0.9276"/>
              <dgm:constr type="h" for="ch" forName="Accent1" refType="h" fact="0.8896"/>
              <dgm:constr type="l" for="ch" forName="Image" refType="w" fact="0.0721"/>
              <dgm:constr type="t" for="ch" forName="Image" refType="h" fact="0"/>
              <dgm:constr type="w" for="ch" forName="Image" refType="w" fact="0.9279"/>
              <dgm:constr type="h" for="ch" forName="Image" refType="h" fact="0.855"/>
            </dgm:constrLst>
          </dgm:if>
          <dgm:else name="Name6">
            <dgm:constrLst>
              <dgm:constr type="l" for="ch" forName="ParentText" refType="w" fact="0.0837"/>
              <dgm:constr type="t" for="ch" forName="ParentText" refType="h" fact="0.84"/>
              <dgm:constr type="w" for="ch" forName="ParentText" refType="w" fact="0.9163"/>
              <dgm:constr type="h" for="ch" forName="ParentText" refType="h" fact="0.1463"/>
              <dgm:constr type="l" for="ch" forName="Accent1" refType="w" fact="0.0724"/>
              <dgm:constr type="t" for="ch" forName="Accent1" refType="h" fact="0.1104"/>
              <dgm:constr type="w" for="ch" forName="Accent1" refType="w" fact="0.9276"/>
              <dgm:constr type="h" for="ch" forName="Accent1" refType="h" fact="0.8896"/>
              <dgm:constr type="l" for="ch" forName="Image" refType="w" fact="0"/>
              <dgm:constr type="t" for="ch" forName="Image" refType="h" fact="0"/>
              <dgm:constr type="w" for="ch" forName="Image" refType="w" fact="0.9279"/>
              <dgm:constr type="h" for="ch" forName="Image" refType="h" fact="0.855"/>
            </dgm:constrLst>
          </dgm:else>
        </dgm:choose>
        <dgm:layoutNode name="ParentText" styleLbl="revTx">
          <dgm:varLst>
            <dgm:chMax val="0"/>
            <dgm:chPref val="0"/>
            <dgm:bulletEnabled val="1"/>
          </dgm:varLst>
          <dgm:alg type="tx">
            <dgm:param type="parTxLTRAlign" val="l"/>
            <dgm:param type="parTxRTL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
            <dgm:constr type="bMarg" refType="primFontSz" fact="0"/>
          </dgm:constrLst>
          <dgm:ruleLst>
            <dgm:rule type="primFontSz" val="5" fact="NaN" max="NaN"/>
          </dgm:ruleLst>
        </dgm:layoutNode>
        <dgm:layoutNode name="Accent1" styleLbl="parChTrans1D1">
          <dgm:alg type="sp"/>
          <dgm:shape xmlns:r="http://schemas.openxmlformats.org/officeDocument/2006/relationships" type="rect" r:blip="" zOrderOff="10">
            <dgm:adjLst/>
          </dgm:shape>
          <dgm:presOf/>
        </dgm:layoutNode>
        <dgm:layoutNode name="Image" styleLbl="alignImgPlace1">
          <dgm:alg type="sp"/>
          <dgm:shape xmlns:r="http://schemas.openxmlformats.org/officeDocument/2006/relationships" type="rect" r:blip="" zOrderOff="-15"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C3286374-238A-464C-96A6-62877E7CCF46}" type="datetimeFigureOut">
              <a:rPr lang="en-US" smtClean="0"/>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42976C-7D60-4854-B3E9-1CBD15D1DDDD}"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8953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286374-238A-464C-96A6-62877E7CCF46}" type="datetimeFigureOut">
              <a:rPr lang="en-US" smtClean="0"/>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42976C-7D60-4854-B3E9-1CBD15D1DDDD}" type="slidenum">
              <a:rPr lang="en-US" smtClean="0"/>
              <a:t>‹#›</a:t>
            </a:fld>
            <a:endParaRPr lang="en-US"/>
          </a:p>
        </p:txBody>
      </p:sp>
    </p:spTree>
    <p:extLst>
      <p:ext uri="{BB962C8B-B14F-4D97-AF65-F5344CB8AC3E}">
        <p14:creationId xmlns:p14="http://schemas.microsoft.com/office/powerpoint/2010/main" val="6051462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286374-238A-464C-96A6-62877E7CCF46}" type="datetimeFigureOut">
              <a:rPr lang="en-US" smtClean="0"/>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42976C-7D60-4854-B3E9-1CBD15D1DDDD}"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98013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286374-238A-464C-96A6-62877E7CCF46}" type="datetimeFigureOut">
              <a:rPr lang="en-US" smtClean="0"/>
              <a:t>3/24/2025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442976C-7D60-4854-B3E9-1CBD15D1DDDD}" type="slidenum">
              <a:rPr lang="en-US" smtClean="0"/>
              <a:t>‹#›</a:t>
            </a:fld>
            <a:endParaRPr lang="en-US"/>
          </a:p>
        </p:txBody>
      </p:sp>
    </p:spTree>
    <p:extLst>
      <p:ext uri="{BB962C8B-B14F-4D97-AF65-F5344CB8AC3E}">
        <p14:creationId xmlns:p14="http://schemas.microsoft.com/office/powerpoint/2010/main" val="2144578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286374-238A-464C-96A6-62877E7CCF46}" type="datetimeFigureOut">
              <a:rPr lang="en-US" smtClean="0"/>
              <a:t>3/24/2025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442976C-7D60-4854-B3E9-1CBD15D1DDDD}" type="slidenum">
              <a:rPr lang="en-US" smtClean="0"/>
              <a:t>‹#›</a:t>
            </a:fld>
            <a:endParaRPr lang="en-US"/>
          </a:p>
        </p:txBody>
      </p:sp>
    </p:spTree>
    <p:extLst>
      <p:ext uri="{BB962C8B-B14F-4D97-AF65-F5344CB8AC3E}">
        <p14:creationId xmlns:p14="http://schemas.microsoft.com/office/powerpoint/2010/main" val="1232148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3286374-238A-464C-96A6-62877E7CCF46}" type="datetimeFigureOut">
              <a:rPr lang="en-US" smtClean="0"/>
              <a:t>3/24/2025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442976C-7D60-4854-B3E9-1CBD15D1DDDD}" type="slidenum">
              <a:rPr lang="en-US" smtClean="0"/>
              <a:t>‹#›</a:t>
            </a:fld>
            <a:endParaRPr lang="en-US"/>
          </a:p>
        </p:txBody>
      </p:sp>
    </p:spTree>
    <p:extLst>
      <p:ext uri="{BB962C8B-B14F-4D97-AF65-F5344CB8AC3E}">
        <p14:creationId xmlns:p14="http://schemas.microsoft.com/office/powerpoint/2010/main" val="2403264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286374-238A-464C-96A6-62877E7CCF46}" type="datetimeFigureOut">
              <a:rPr lang="en-US" smtClean="0"/>
              <a:t>3/24/2025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442976C-7D60-4854-B3E9-1CBD15D1DDDD}" type="slidenum">
              <a:rPr lang="en-US" smtClean="0"/>
              <a:t>‹#›</a:t>
            </a:fld>
            <a:endParaRPr lang="en-US"/>
          </a:p>
        </p:txBody>
      </p:sp>
    </p:spTree>
    <p:extLst>
      <p:ext uri="{BB962C8B-B14F-4D97-AF65-F5344CB8AC3E}">
        <p14:creationId xmlns:p14="http://schemas.microsoft.com/office/powerpoint/2010/main" val="23928445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286374-238A-464C-96A6-62877E7CCF46}" type="datetimeFigureOut">
              <a:rPr lang="en-US" smtClean="0"/>
              <a:t>3/24/2025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442976C-7D60-4854-B3E9-1CBD15D1DDDD}" type="slidenum">
              <a:rPr lang="en-US" smtClean="0"/>
              <a:t>‹#›</a:t>
            </a:fld>
            <a:endParaRPr lang="en-US"/>
          </a:p>
        </p:txBody>
      </p:sp>
    </p:spTree>
    <p:extLst>
      <p:ext uri="{BB962C8B-B14F-4D97-AF65-F5344CB8AC3E}">
        <p14:creationId xmlns:p14="http://schemas.microsoft.com/office/powerpoint/2010/main" val="40693651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3286374-238A-464C-96A6-62877E7CCF46}" type="datetimeFigureOut">
              <a:rPr lang="en-US" smtClean="0"/>
              <a:t>3/24/2025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442976C-7D60-4854-B3E9-1CBD15D1DDDD}"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761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286374-238A-464C-96A6-62877E7CCF46}" type="datetimeFigureOut">
              <a:rPr lang="en-US" smtClean="0"/>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42976C-7D60-4854-B3E9-1CBD15D1DDDD}" type="slidenum">
              <a:rPr lang="en-US" smtClean="0"/>
              <a:t>‹#›</a:t>
            </a:fld>
            <a:endParaRPr lang="en-US"/>
          </a:p>
        </p:txBody>
      </p:sp>
    </p:spTree>
    <p:extLst>
      <p:ext uri="{BB962C8B-B14F-4D97-AF65-F5344CB8AC3E}">
        <p14:creationId xmlns:p14="http://schemas.microsoft.com/office/powerpoint/2010/main" val="1586655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286374-238A-464C-96A6-62877E7CCF46}" type="datetimeFigureOut">
              <a:rPr lang="en-US" smtClean="0"/>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42976C-7D60-4854-B3E9-1CBD15D1DDDD}"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2737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3286374-238A-464C-96A6-62877E7CCF46}" type="datetimeFigureOut">
              <a:rPr lang="en-US" smtClean="0"/>
              <a:t>3/24/2025</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442976C-7D60-4854-B3E9-1CBD15D1DDDD}"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532177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Layout" Target="../diagrams/layout6.xml"/><Relationship Id="rId7" Type="http://schemas.openxmlformats.org/officeDocument/2006/relationships/image" Target="../media/image9.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B93A2-409E-22CD-AAF5-0843401AC440}"/>
              </a:ext>
            </a:extLst>
          </p:cNvPr>
          <p:cNvSpPr>
            <a:spLocks noGrp="1"/>
          </p:cNvSpPr>
          <p:nvPr>
            <p:ph type="ctrTitle"/>
          </p:nvPr>
        </p:nvSpPr>
        <p:spPr/>
        <p:txBody>
          <a:bodyPr>
            <a:noAutofit/>
          </a:bodyPr>
          <a:lstStyle/>
          <a:p>
            <a:pPr marL="0" marR="0" algn="ctr"/>
            <a:r>
              <a:rPr lang="en-US" sz="2400" kern="1400" spc="-50" dirty="0">
                <a:effectLst/>
                <a:latin typeface="Calibri Light" panose="020F0302020204030204" pitchFamily="34" charset="0"/>
                <a:ea typeface="Times New Roman" panose="02020603050405020304" pitchFamily="18" charset="0"/>
                <a:cs typeface="Times New Roman" panose="02020603050405020304" pitchFamily="18" charset="0"/>
              </a:rPr>
              <a:t>Module: Managing Enterprise (BMSW4011)</a:t>
            </a:r>
            <a:br>
              <a:rPr lang="en-US" sz="2400" kern="1400" spc="-50" dirty="0">
                <a:effectLst/>
                <a:latin typeface="Calibri Light" panose="020F0302020204030204" pitchFamily="34" charset="0"/>
                <a:ea typeface="Times New Roman" panose="02020603050405020304" pitchFamily="18" charset="0"/>
                <a:cs typeface="Times New Roman" panose="02020603050405020304" pitchFamily="18" charset="0"/>
              </a:rPr>
            </a:br>
            <a:r>
              <a:rPr lang="en-US" sz="2400" kern="1400" spc="-50" dirty="0">
                <a:effectLst/>
                <a:latin typeface="Calibri Light" panose="020F0302020204030204" pitchFamily="34" charset="0"/>
                <a:ea typeface="Times New Roman" panose="02020603050405020304" pitchFamily="18" charset="0"/>
                <a:cs typeface="Times New Roman" panose="02020603050405020304" pitchFamily="18" charset="0"/>
              </a:rPr>
              <a:t> </a:t>
            </a:r>
            <a:br>
              <a:rPr lang="en-US" sz="2400" kern="1400" spc="-50" dirty="0">
                <a:effectLst/>
                <a:latin typeface="Calibri Light" panose="020F0302020204030204" pitchFamily="34" charset="0"/>
                <a:ea typeface="Times New Roman" panose="02020603050405020304" pitchFamily="18" charset="0"/>
                <a:cs typeface="Times New Roman" panose="02020603050405020304" pitchFamily="18" charset="0"/>
              </a:rPr>
            </a:br>
            <a:r>
              <a:rPr lang="en-US" sz="2400" kern="1400" spc="-50" dirty="0">
                <a:effectLst/>
                <a:latin typeface="Calibri Light" panose="020F0302020204030204" pitchFamily="34" charset="0"/>
                <a:ea typeface="Times New Roman" panose="02020603050405020304" pitchFamily="18" charset="0"/>
                <a:cs typeface="Times New Roman" panose="02020603050405020304" pitchFamily="18" charset="0"/>
              </a:rPr>
              <a:t>Lecturer: Melanie Squire</a:t>
            </a:r>
            <a:br>
              <a:rPr lang="en-US" sz="2400" kern="1400" spc="-50" dirty="0">
                <a:effectLst/>
                <a:latin typeface="Calibri Light" panose="020F0302020204030204" pitchFamily="34" charset="0"/>
                <a:ea typeface="Times New Roman" panose="02020603050405020304" pitchFamily="18" charset="0"/>
                <a:cs typeface="Times New Roman" panose="02020603050405020304" pitchFamily="18" charset="0"/>
              </a:rPr>
            </a:br>
            <a:r>
              <a:rPr lang="en-US"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br>
              <a:rPr lang="en-US"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2400" kern="1400" spc="-50" dirty="0">
                <a:effectLst/>
                <a:latin typeface="Calibri Light" panose="020F0302020204030204" pitchFamily="34" charset="0"/>
                <a:ea typeface="Times New Roman" panose="02020603050405020304" pitchFamily="18" charset="0"/>
                <a:cs typeface="Times New Roman" panose="02020603050405020304" pitchFamily="18" charset="0"/>
              </a:rPr>
              <a:t>TASK 2: OUTLINE BUSINESS PLAN Presentation</a:t>
            </a:r>
            <a:endParaRPr lang="en-US" sz="2400" dirty="0"/>
          </a:p>
        </p:txBody>
      </p:sp>
      <p:sp>
        <p:nvSpPr>
          <p:cNvPr id="3" name="Subtitle 2">
            <a:extLst>
              <a:ext uri="{FF2B5EF4-FFF2-40B4-BE49-F238E27FC236}">
                <a16:creationId xmlns:a16="http://schemas.microsoft.com/office/drawing/2014/main" id="{93D2C2A8-2F7E-517E-A06B-C10D792317A8}"/>
              </a:ext>
            </a:extLst>
          </p:cNvPr>
          <p:cNvSpPr>
            <a:spLocks noGrp="1"/>
          </p:cNvSpPr>
          <p:nvPr>
            <p:ph type="subTitle" idx="1"/>
          </p:nvPr>
        </p:nvSpPr>
        <p:spPr/>
        <p:txBody>
          <a:bodyPr/>
          <a:lstStyle/>
          <a:p>
            <a:r>
              <a:rPr lang="en-US" sz="1800" kern="1400" spc="-50" dirty="0">
                <a:effectLst/>
                <a:latin typeface="Calibri Light" panose="020F0302020204030204" pitchFamily="34" charset="0"/>
                <a:ea typeface="Times New Roman" panose="02020603050405020304" pitchFamily="18" charset="0"/>
                <a:cs typeface="Times New Roman" panose="02020603050405020304" pitchFamily="18" charset="0"/>
              </a:rPr>
              <a:t>Student name: Mohammad </a:t>
            </a:r>
            <a:r>
              <a:rPr lang="en-US" sz="1800" kern="1400" spc="-50" dirty="0" err="1">
                <a:effectLst/>
                <a:latin typeface="Calibri Light" panose="020F0302020204030204" pitchFamily="34" charset="0"/>
                <a:ea typeface="Times New Roman" panose="02020603050405020304" pitchFamily="18" charset="0"/>
                <a:cs typeface="Times New Roman" panose="02020603050405020304" pitchFamily="18" charset="0"/>
              </a:rPr>
              <a:t>Riazuddin</a:t>
            </a:r>
            <a:r>
              <a:rPr lang="en-US" sz="1800" kern="1400" spc="-50" dirty="0">
                <a:effectLst/>
                <a:latin typeface="Calibri Light" panose="020F0302020204030204" pitchFamily="34" charset="0"/>
                <a:ea typeface="Times New Roman" panose="02020603050405020304" pitchFamily="18" charset="0"/>
                <a:cs typeface="Times New Roman" panose="02020603050405020304" pitchFamily="18" charset="0"/>
              </a:rPr>
              <a:t> Riaz (ID: 2326121)</a:t>
            </a:r>
            <a:endParaRPr lang="en-US" dirty="0"/>
          </a:p>
        </p:txBody>
      </p:sp>
    </p:spTree>
    <p:extLst>
      <p:ext uri="{BB962C8B-B14F-4D97-AF65-F5344CB8AC3E}">
        <p14:creationId xmlns:p14="http://schemas.microsoft.com/office/powerpoint/2010/main" val="2138393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2214B-265D-01D4-AD4E-1B0121A06160}"/>
              </a:ext>
            </a:extLst>
          </p:cNvPr>
          <p:cNvSpPr>
            <a:spLocks noGrp="1"/>
          </p:cNvSpPr>
          <p:nvPr>
            <p:ph type="title"/>
          </p:nvPr>
        </p:nvSpPr>
        <p:spPr/>
        <p:txBody>
          <a:bodyPr/>
          <a:lstStyle/>
          <a:p>
            <a:r>
              <a:rPr lang="en-US" dirty="0"/>
              <a:t>Table of Contents</a:t>
            </a:r>
          </a:p>
        </p:txBody>
      </p:sp>
      <p:sp>
        <p:nvSpPr>
          <p:cNvPr id="4" name="Rectangle 1">
            <a:extLst>
              <a:ext uri="{FF2B5EF4-FFF2-40B4-BE49-F238E27FC236}">
                <a16:creationId xmlns:a16="http://schemas.microsoft.com/office/drawing/2014/main" id="{B460D659-D335-0273-958F-3045D2CF6DB7}"/>
              </a:ext>
            </a:extLst>
          </p:cNvPr>
          <p:cNvSpPr>
            <a:spLocks noGrp="1" noChangeArrowheads="1"/>
          </p:cNvSpPr>
          <p:nvPr>
            <p:ph idx="1"/>
          </p:nvPr>
        </p:nvSpPr>
        <p:spPr bwMode="auto">
          <a:xfrm>
            <a:off x="1024128" y="1597469"/>
            <a:ext cx="10202060" cy="489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mj-lt"/>
              </a:rPr>
              <a:t>Business Name &amp; Mission Statement</a:t>
            </a: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2400">
                <a:latin typeface="+mj-lt"/>
              </a:rPr>
              <a:t>Products</a:t>
            </a:r>
            <a:endParaRPr kumimoji="0" lang="en-US" altLang="en-US" sz="240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mj-lt"/>
              </a:rPr>
              <a:t>Legal Status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mj-lt"/>
              </a:rPr>
              <a:t>Aims and Objectives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mj-lt"/>
              </a:rPr>
              <a:t>Physical Location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mj-lt"/>
              </a:rPr>
              <a:t>HRM Strategy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mj-lt"/>
              </a:rPr>
              <a:t>Unique Selling Proposition (USP)</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mj-lt"/>
              </a:rPr>
              <a:t>SWOT Analysis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mj-lt"/>
              </a:rPr>
              <a:t>Marketing Strategy and Examples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mj-lt"/>
              </a:rPr>
              <a:t>Financial Overview</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mj-lt"/>
              </a:rPr>
              <a:t>Investor Pitch</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mj-lt"/>
              </a:rPr>
              <a:t>Conclusion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mj-lt"/>
              </a:rPr>
              <a:t>References</a:t>
            </a:r>
          </a:p>
        </p:txBody>
      </p:sp>
    </p:spTree>
    <p:extLst>
      <p:ext uri="{BB962C8B-B14F-4D97-AF65-F5344CB8AC3E}">
        <p14:creationId xmlns:p14="http://schemas.microsoft.com/office/powerpoint/2010/main" val="266126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E5164-2E0C-9DC2-763C-E21A40FB10E4}"/>
              </a:ext>
            </a:extLst>
          </p:cNvPr>
          <p:cNvSpPr>
            <a:spLocks noGrp="1"/>
          </p:cNvSpPr>
          <p:nvPr>
            <p:ph type="title"/>
          </p:nvPr>
        </p:nvSpPr>
        <p:spPr/>
        <p:txBody>
          <a:bodyPr/>
          <a:lstStyle/>
          <a:p>
            <a:r>
              <a:rPr lang="en-US" dirty="0"/>
              <a:t>Business Name &amp; Mission Statement</a:t>
            </a:r>
          </a:p>
        </p:txBody>
      </p:sp>
      <p:sp>
        <p:nvSpPr>
          <p:cNvPr id="3" name="Content Placeholder 2">
            <a:extLst>
              <a:ext uri="{FF2B5EF4-FFF2-40B4-BE49-F238E27FC236}">
                <a16:creationId xmlns:a16="http://schemas.microsoft.com/office/drawing/2014/main" id="{E8EC7BBF-B90F-92F7-1408-58861AEB6814}"/>
              </a:ext>
            </a:extLst>
          </p:cNvPr>
          <p:cNvSpPr>
            <a:spLocks noGrp="1"/>
          </p:cNvSpPr>
          <p:nvPr>
            <p:ph idx="1"/>
          </p:nvPr>
        </p:nvSpPr>
        <p:spPr>
          <a:xfrm>
            <a:off x="1024128" y="2286000"/>
            <a:ext cx="4635527" cy="4023360"/>
          </a:xfrm>
        </p:spPr>
        <p:txBody>
          <a:bodyPr>
            <a:normAutofit fontScale="92500" lnSpcReduction="10000"/>
          </a:bodyPr>
          <a:lstStyle/>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1800" b="1" dirty="0">
                <a:solidFill>
                  <a:srgbClr val="000000"/>
                </a:solidFill>
                <a:effectLst/>
                <a:ea typeface="Calibri" panose="020F0502020204030204" pitchFamily="34" charset="0"/>
                <a:cs typeface="Times New Roman" panose="02020603050405020304" pitchFamily="18" charset="0"/>
              </a:rPr>
              <a:t>Business Name</a:t>
            </a:r>
            <a:r>
              <a:rPr lang="en-US" sz="1800" dirty="0">
                <a:solidFill>
                  <a:srgbClr val="000000"/>
                </a:solidFill>
                <a:effectLst/>
                <a:ea typeface="Calibri" panose="020F0502020204030204" pitchFamily="34" charset="0"/>
                <a:cs typeface="Times New Roman" panose="02020603050405020304" pitchFamily="18" charset="0"/>
              </a:rPr>
              <a:t>: </a:t>
            </a:r>
            <a:r>
              <a:rPr lang="en-US" sz="1800" i="1" dirty="0">
                <a:solidFill>
                  <a:srgbClr val="000000"/>
                </a:solidFill>
                <a:effectLst/>
                <a:ea typeface="Calibri" panose="020F0502020204030204" pitchFamily="34" charset="0"/>
                <a:cs typeface="Times New Roman" panose="02020603050405020304" pitchFamily="18" charset="0"/>
              </a:rPr>
              <a:t>H R Foods</a:t>
            </a:r>
            <a:endParaRPr lang="en-US" sz="1800" dirty="0">
              <a:solidFill>
                <a:srgbClr val="000000"/>
              </a:solidFill>
              <a:effectLst/>
              <a:ea typeface="Calibri" panose="020F0502020204030204" pitchFamily="34" charset="0"/>
              <a:cs typeface="Times New Roman" panose="02020603050405020304" pitchFamily="18"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1800" b="1" dirty="0">
                <a:solidFill>
                  <a:srgbClr val="000000"/>
                </a:solidFill>
                <a:effectLst/>
                <a:ea typeface="Calibri" panose="020F0502020204030204" pitchFamily="34" charset="0"/>
                <a:cs typeface="Times New Roman" panose="02020603050405020304" pitchFamily="18" charset="0"/>
              </a:rPr>
              <a:t>Mission Statement</a:t>
            </a:r>
            <a:r>
              <a:rPr lang="en-US" sz="1800" dirty="0">
                <a:solidFill>
                  <a:srgbClr val="000000"/>
                </a:solidFill>
                <a:effectLst/>
                <a:ea typeface="Calibri" panose="020F0502020204030204" pitchFamily="34" charset="0"/>
                <a:cs typeface="Times New Roman" panose="02020603050405020304" pitchFamily="18" charset="0"/>
              </a:rPr>
              <a:t>:</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1800" dirty="0">
                <a:solidFill>
                  <a:srgbClr val="000000"/>
                </a:solidFill>
                <a:effectLst/>
                <a:ea typeface="Calibri" panose="020F0502020204030204" pitchFamily="34" charset="0"/>
                <a:cs typeface="Times New Roman" panose="02020603050405020304" pitchFamily="18" charset="0"/>
              </a:rPr>
              <a:t>H R Foods aims to deliver fresh, affordable, and ethically sourced food products to the food service and retail sectors. Our goal is to become a trusted partner by focusing on high-quality products, personalized service, and timely delivery, creating long-lasting relationships with our customers (</a:t>
            </a:r>
            <a:r>
              <a:rPr lang="en-US" sz="1800" dirty="0" err="1">
                <a:solidFill>
                  <a:srgbClr val="000000"/>
                </a:solidFill>
                <a:effectLst/>
                <a:ea typeface="Calibri" panose="020F0502020204030204" pitchFamily="34" charset="0"/>
                <a:cs typeface="Times New Roman" panose="02020603050405020304" pitchFamily="18" charset="0"/>
              </a:rPr>
              <a:t>Challoumis</a:t>
            </a:r>
            <a:r>
              <a:rPr lang="en-US" sz="1800" dirty="0">
                <a:solidFill>
                  <a:srgbClr val="000000"/>
                </a:solidFill>
                <a:effectLst/>
                <a:ea typeface="Calibri" panose="020F0502020204030204" pitchFamily="34" charset="0"/>
                <a:cs typeface="Times New Roman" panose="02020603050405020304" pitchFamily="18" charset="0"/>
              </a:rPr>
              <a:t>, 2024).</a:t>
            </a:r>
            <a:endParaRPr lang="en-US" dirty="0"/>
          </a:p>
        </p:txBody>
      </p:sp>
      <p:pic>
        <p:nvPicPr>
          <p:cNvPr id="5" name="Picture 4">
            <a:extLst>
              <a:ext uri="{FF2B5EF4-FFF2-40B4-BE49-F238E27FC236}">
                <a16:creationId xmlns:a16="http://schemas.microsoft.com/office/drawing/2014/main" id="{16736D2E-5E09-EE5A-7F80-4EC4A08EDFAB}"/>
              </a:ext>
            </a:extLst>
          </p:cNvPr>
          <p:cNvPicPr>
            <a:picLocks noChangeAspect="1"/>
          </p:cNvPicPr>
          <p:nvPr/>
        </p:nvPicPr>
        <p:blipFill>
          <a:blip r:embed="rId2"/>
          <a:stretch>
            <a:fillRect/>
          </a:stretch>
        </p:blipFill>
        <p:spPr>
          <a:xfrm>
            <a:off x="6045561" y="2396691"/>
            <a:ext cx="5818859" cy="3570972"/>
          </a:xfrm>
          <a:prstGeom prst="rect">
            <a:avLst/>
          </a:prstGeom>
        </p:spPr>
      </p:pic>
    </p:spTree>
    <p:extLst>
      <p:ext uri="{BB962C8B-B14F-4D97-AF65-F5344CB8AC3E}">
        <p14:creationId xmlns:p14="http://schemas.microsoft.com/office/powerpoint/2010/main" val="88864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C4CFE-F7AD-462C-C746-99B4E34BC4C0}"/>
              </a:ext>
            </a:extLst>
          </p:cNvPr>
          <p:cNvSpPr>
            <a:spLocks noGrp="1"/>
          </p:cNvSpPr>
          <p:nvPr>
            <p:ph type="title"/>
          </p:nvPr>
        </p:nvSpPr>
        <p:spPr/>
        <p:txBody>
          <a:bodyPr/>
          <a:lstStyle/>
          <a:p>
            <a:r>
              <a:rPr lang="en-US" dirty="0"/>
              <a:t>Products</a:t>
            </a:r>
          </a:p>
        </p:txBody>
      </p:sp>
      <p:graphicFrame>
        <p:nvGraphicFramePr>
          <p:cNvPr id="19" name="Content Placeholder 18">
            <a:extLst>
              <a:ext uri="{FF2B5EF4-FFF2-40B4-BE49-F238E27FC236}">
                <a16:creationId xmlns:a16="http://schemas.microsoft.com/office/drawing/2014/main" id="{1E78C9C6-B425-E3E1-B145-9432FA7E630F}"/>
              </a:ext>
            </a:extLst>
          </p:cNvPr>
          <p:cNvGraphicFramePr>
            <a:graphicFrameLocks noGrp="1"/>
          </p:cNvGraphicFramePr>
          <p:nvPr>
            <p:ph idx="1"/>
            <p:extLst>
              <p:ext uri="{D42A27DB-BD31-4B8C-83A1-F6EECF244321}">
                <p14:modId xmlns:p14="http://schemas.microsoft.com/office/powerpoint/2010/main" val="1980475223"/>
              </p:ext>
            </p:extLst>
          </p:nvPr>
        </p:nvGraphicFramePr>
        <p:xfrm>
          <a:off x="319048" y="1178806"/>
          <a:ext cx="12228723" cy="59821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4150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B5B05-381E-1ED3-27C0-C2A11D14B75D}"/>
              </a:ext>
            </a:extLst>
          </p:cNvPr>
          <p:cNvSpPr>
            <a:spLocks noGrp="1"/>
          </p:cNvSpPr>
          <p:nvPr>
            <p:ph type="title"/>
          </p:nvPr>
        </p:nvSpPr>
        <p:spPr/>
        <p:txBody>
          <a:bodyPr/>
          <a:lstStyle/>
          <a:p>
            <a:r>
              <a:rPr lang="en-US" dirty="0"/>
              <a:t>Legal Status</a:t>
            </a:r>
          </a:p>
        </p:txBody>
      </p:sp>
      <p:graphicFrame>
        <p:nvGraphicFramePr>
          <p:cNvPr id="4" name="Content Placeholder 3">
            <a:extLst>
              <a:ext uri="{FF2B5EF4-FFF2-40B4-BE49-F238E27FC236}">
                <a16:creationId xmlns:a16="http://schemas.microsoft.com/office/drawing/2014/main" id="{81A7B721-900E-95C7-EA9E-E74CF81ACEFD}"/>
              </a:ext>
            </a:extLst>
          </p:cNvPr>
          <p:cNvGraphicFramePr>
            <a:graphicFrameLocks noGrp="1"/>
          </p:cNvGraphicFramePr>
          <p:nvPr>
            <p:ph idx="1"/>
            <p:extLst>
              <p:ext uri="{D42A27DB-BD31-4B8C-83A1-F6EECF244321}">
                <p14:modId xmlns:p14="http://schemas.microsoft.com/office/powerpoint/2010/main" val="573420997"/>
              </p:ext>
            </p:extLst>
          </p:nvPr>
        </p:nvGraphicFramePr>
        <p:xfrm>
          <a:off x="660381" y="1972019"/>
          <a:ext cx="4915310" cy="43695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Content Placeholder 3">
            <a:extLst>
              <a:ext uri="{FF2B5EF4-FFF2-40B4-BE49-F238E27FC236}">
                <a16:creationId xmlns:a16="http://schemas.microsoft.com/office/drawing/2014/main" id="{9FC9BC7D-382B-5643-E504-345852B3254D}"/>
              </a:ext>
            </a:extLst>
          </p:cNvPr>
          <p:cNvGraphicFramePr>
            <a:graphicFrameLocks/>
          </p:cNvGraphicFramePr>
          <p:nvPr>
            <p:extLst>
              <p:ext uri="{D42A27DB-BD31-4B8C-83A1-F6EECF244321}">
                <p14:modId xmlns:p14="http://schemas.microsoft.com/office/powerpoint/2010/main" val="2978709177"/>
              </p:ext>
            </p:extLst>
          </p:nvPr>
        </p:nvGraphicFramePr>
        <p:xfrm>
          <a:off x="5939248" y="2139710"/>
          <a:ext cx="6147853" cy="402336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4414374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0C371-4992-A433-270D-BF2813147095}"/>
              </a:ext>
            </a:extLst>
          </p:cNvPr>
          <p:cNvSpPr>
            <a:spLocks noGrp="1"/>
          </p:cNvSpPr>
          <p:nvPr>
            <p:ph type="title"/>
          </p:nvPr>
        </p:nvSpPr>
        <p:spPr/>
        <p:txBody>
          <a:bodyPr/>
          <a:lstStyle/>
          <a:p>
            <a:r>
              <a:rPr lang="en-US" dirty="0"/>
              <a:t>Aims and Objectives</a:t>
            </a:r>
          </a:p>
        </p:txBody>
      </p:sp>
      <p:graphicFrame>
        <p:nvGraphicFramePr>
          <p:cNvPr id="4" name="Content Placeholder 3">
            <a:extLst>
              <a:ext uri="{FF2B5EF4-FFF2-40B4-BE49-F238E27FC236}">
                <a16:creationId xmlns:a16="http://schemas.microsoft.com/office/drawing/2014/main" id="{E494D1D7-E43F-7774-096A-849B1F304BF5}"/>
              </a:ext>
            </a:extLst>
          </p:cNvPr>
          <p:cNvGraphicFramePr>
            <a:graphicFrameLocks noGrp="1"/>
          </p:cNvGraphicFramePr>
          <p:nvPr>
            <p:ph idx="1"/>
            <p:extLst>
              <p:ext uri="{D42A27DB-BD31-4B8C-83A1-F6EECF244321}">
                <p14:modId xmlns:p14="http://schemas.microsoft.com/office/powerpoint/2010/main" val="3303652016"/>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15157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12855-6BD1-7C47-5A9E-2A5CFC016BAC}"/>
              </a:ext>
            </a:extLst>
          </p:cNvPr>
          <p:cNvSpPr>
            <a:spLocks noGrp="1"/>
          </p:cNvSpPr>
          <p:nvPr>
            <p:ph type="title"/>
          </p:nvPr>
        </p:nvSpPr>
        <p:spPr/>
        <p:txBody>
          <a:bodyPr/>
          <a:lstStyle/>
          <a:p>
            <a:r>
              <a:rPr lang="en-US" dirty="0"/>
              <a:t>Physical Location</a:t>
            </a:r>
          </a:p>
        </p:txBody>
      </p:sp>
      <p:sp>
        <p:nvSpPr>
          <p:cNvPr id="3" name="Content Placeholder 2">
            <a:extLst>
              <a:ext uri="{FF2B5EF4-FFF2-40B4-BE49-F238E27FC236}">
                <a16:creationId xmlns:a16="http://schemas.microsoft.com/office/drawing/2014/main" id="{CA41A3D0-DAF7-4BC8-241D-5EEFB57A1B69}"/>
              </a:ext>
            </a:extLst>
          </p:cNvPr>
          <p:cNvSpPr>
            <a:spLocks noGrp="1"/>
          </p:cNvSpPr>
          <p:nvPr>
            <p:ph idx="1"/>
          </p:nvPr>
        </p:nvSpPr>
        <p:spPr>
          <a:xfrm>
            <a:off x="1024128" y="1972019"/>
            <a:ext cx="6423274" cy="4568573"/>
          </a:xfrm>
        </p:spPr>
        <p:txBody>
          <a:bodyPr>
            <a:normAutofit fontScale="85000" lnSpcReduction="10000"/>
          </a:bodyPr>
          <a:lstStyle/>
          <a:p>
            <a:pPr marL="0" marR="0" indent="0" algn="just">
              <a:lnSpc>
                <a:spcPct val="150000"/>
              </a:lnSpc>
              <a:spcAft>
                <a:spcPts val="800"/>
              </a:spcAft>
              <a:buNone/>
            </a:pPr>
            <a:r>
              <a:rPr lang="en-US" sz="20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Address:</a:t>
            </a:r>
            <a:endPar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gn="just">
              <a:lnSpc>
                <a:spcPct val="150000"/>
              </a:lnSpc>
              <a:spcAft>
                <a:spcPts val="800"/>
              </a:spcAft>
              <a:buNone/>
            </a:pPr>
            <a:r>
              <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Brackla Industrial Estate, Bridgend CF31 2AG</a:t>
            </a:r>
          </a:p>
          <a:p>
            <a:pPr marL="0" indent="0">
              <a:lnSpc>
                <a:spcPct val="150000"/>
              </a:lnSpc>
              <a:buNone/>
            </a:pPr>
            <a:r>
              <a:rPr lang="en-US" sz="2000" kern="0" dirty="0">
                <a:solidFill>
                  <a:srgbClr val="000000"/>
                </a:solidFill>
                <a:effectLst/>
                <a:latin typeface="Times New Roman" panose="02020603050405020304" pitchFamily="18" charset="0"/>
                <a:ea typeface="Calibri" panose="020F0502020204030204" pitchFamily="34" charset="0"/>
              </a:rPr>
              <a:t>This central location is convenient for timely deliveries to urban and rural customers due to it being very close to motorway M4, which will be very good for good transportation. The Brackla Industrial Estate is affordable and strategic, with good transport and supplier access. This helps us keep inventory flowing and deliver quickly (</a:t>
            </a:r>
            <a:r>
              <a:rPr lang="en-US" sz="2000" kern="0" dirty="0" err="1">
                <a:solidFill>
                  <a:srgbClr val="000000"/>
                </a:solidFill>
                <a:effectLst/>
                <a:latin typeface="Times New Roman" panose="02020603050405020304" pitchFamily="18" charset="0"/>
                <a:ea typeface="Calibri" panose="020F0502020204030204" pitchFamily="34" charset="0"/>
              </a:rPr>
              <a:t>Höhler</a:t>
            </a:r>
            <a:r>
              <a:rPr lang="en-US" sz="2000" kern="0" dirty="0">
                <a:solidFill>
                  <a:srgbClr val="000000"/>
                </a:solidFill>
                <a:effectLst/>
                <a:latin typeface="Times New Roman" panose="02020603050405020304" pitchFamily="18" charset="0"/>
                <a:ea typeface="Calibri" panose="020F0502020204030204" pitchFamily="34" charset="0"/>
              </a:rPr>
              <a:t> &amp; Lansink, 2021). The estate's industrial nature matches our focus on logistics and operations while </a:t>
            </a:r>
            <a:r>
              <a:rPr lang="en-US" sz="2000" kern="0" dirty="0" err="1">
                <a:solidFill>
                  <a:srgbClr val="000000"/>
                </a:solidFill>
                <a:effectLst/>
                <a:latin typeface="Times New Roman" panose="02020603050405020304" pitchFamily="18" charset="0"/>
                <a:ea typeface="Calibri" panose="020F0502020204030204" pitchFamily="34" charset="0"/>
              </a:rPr>
              <a:t>minimising</a:t>
            </a:r>
            <a:r>
              <a:rPr lang="en-US" sz="2000" kern="0" dirty="0">
                <a:solidFill>
                  <a:srgbClr val="000000"/>
                </a:solidFill>
                <a:effectLst/>
                <a:latin typeface="Times New Roman" panose="02020603050405020304" pitchFamily="18" charset="0"/>
                <a:ea typeface="Calibri" panose="020F0502020204030204" pitchFamily="34" charset="0"/>
              </a:rPr>
              <a:t> overhead. The location's proximity to our target market reduces shipping costs and speeds up turnaround (Roy, 2024).</a:t>
            </a:r>
            <a:endParaRPr lang="en-US" dirty="0"/>
          </a:p>
        </p:txBody>
      </p:sp>
      <p:pic>
        <p:nvPicPr>
          <p:cNvPr id="4" name="Picture 3">
            <a:extLst>
              <a:ext uri="{FF2B5EF4-FFF2-40B4-BE49-F238E27FC236}">
                <a16:creationId xmlns:a16="http://schemas.microsoft.com/office/drawing/2014/main" id="{AA62739D-45EA-1F75-E5AE-4FA5B6CBA775}"/>
              </a:ext>
            </a:extLst>
          </p:cNvPr>
          <p:cNvPicPr>
            <a:picLocks noChangeAspect="1"/>
          </p:cNvPicPr>
          <p:nvPr/>
        </p:nvPicPr>
        <p:blipFill>
          <a:blip r:embed="rId2"/>
          <a:stretch>
            <a:fillRect/>
          </a:stretch>
        </p:blipFill>
        <p:spPr>
          <a:xfrm>
            <a:off x="7715480" y="1142177"/>
            <a:ext cx="4248838" cy="5398415"/>
          </a:xfrm>
          <a:prstGeom prst="rect">
            <a:avLst/>
          </a:prstGeom>
        </p:spPr>
      </p:pic>
    </p:spTree>
    <p:extLst>
      <p:ext uri="{BB962C8B-B14F-4D97-AF65-F5344CB8AC3E}">
        <p14:creationId xmlns:p14="http://schemas.microsoft.com/office/powerpoint/2010/main" val="3446000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E4247-184C-6814-9D28-D6C60A2B37A8}"/>
              </a:ext>
            </a:extLst>
          </p:cNvPr>
          <p:cNvSpPr>
            <a:spLocks noGrp="1"/>
          </p:cNvSpPr>
          <p:nvPr>
            <p:ph type="title"/>
          </p:nvPr>
        </p:nvSpPr>
        <p:spPr/>
        <p:txBody>
          <a:bodyPr/>
          <a:lstStyle/>
          <a:p>
            <a:r>
              <a:rPr lang="en-US" dirty="0"/>
              <a:t>HRM Strategy</a:t>
            </a:r>
          </a:p>
        </p:txBody>
      </p:sp>
      <p:pic>
        <p:nvPicPr>
          <p:cNvPr id="23" name="Content Placeholder 22">
            <a:extLst>
              <a:ext uri="{FF2B5EF4-FFF2-40B4-BE49-F238E27FC236}">
                <a16:creationId xmlns:a16="http://schemas.microsoft.com/office/drawing/2014/main" id="{B176057E-9BA4-5EBD-30C6-1C509BEC28AA}"/>
              </a:ext>
            </a:extLst>
          </p:cNvPr>
          <p:cNvPicPr>
            <a:picLocks noGrp="1" noChangeAspect="1"/>
          </p:cNvPicPr>
          <p:nvPr>
            <p:ph idx="1"/>
          </p:nvPr>
        </p:nvPicPr>
        <p:blipFill>
          <a:blip r:embed="rId2"/>
          <a:stretch>
            <a:fillRect/>
          </a:stretch>
        </p:blipFill>
        <p:spPr>
          <a:xfrm>
            <a:off x="7392318" y="2597639"/>
            <a:ext cx="4650378" cy="3675145"/>
          </a:xfrm>
          <a:prstGeom prst="rect">
            <a:avLst/>
          </a:prstGeom>
        </p:spPr>
      </p:pic>
      <p:sp>
        <p:nvSpPr>
          <p:cNvPr id="26" name="Rectangle 1">
            <a:extLst>
              <a:ext uri="{FF2B5EF4-FFF2-40B4-BE49-F238E27FC236}">
                <a16:creationId xmlns:a16="http://schemas.microsoft.com/office/drawing/2014/main" id="{E3F9B25E-25D8-FE44-D8A3-54BA52EFE09A}"/>
              </a:ext>
            </a:extLst>
          </p:cNvPr>
          <p:cNvSpPr txBox="1">
            <a:spLocks noChangeArrowheads="1"/>
          </p:cNvSpPr>
          <p:nvPr/>
        </p:nvSpPr>
        <p:spPr bwMode="auto">
          <a:xfrm>
            <a:off x="880909" y="2025688"/>
            <a:ext cx="6797848" cy="4314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US" sz="2000" b="1" dirty="0"/>
              <a:t>Workforce Needs</a:t>
            </a:r>
          </a:p>
          <a:p>
            <a:r>
              <a:rPr lang="en-US" sz="2000" dirty="0"/>
              <a:t>Initial Team: The business will begin with a small team focused on operations, sales, and logistics.</a:t>
            </a:r>
          </a:p>
          <a:p>
            <a:r>
              <a:rPr lang="en-US" sz="2000" dirty="0"/>
              <a:t>Growth Plan: As the company expands, additional staff will be hired, including customer service representatives, marketing professionals, and warehouse managers.</a:t>
            </a:r>
          </a:p>
          <a:p>
            <a:r>
              <a:rPr lang="en-US" sz="2000" b="1" dirty="0"/>
              <a:t>HR Policies</a:t>
            </a:r>
          </a:p>
          <a:p>
            <a:r>
              <a:rPr lang="en-US" sz="2000" dirty="0"/>
              <a:t>Focus on creating a positive work culture with a strong emphasis on employee development, work-life balance, and competitive compensation </a:t>
            </a:r>
            <a:r>
              <a:rPr lang="en-US" sz="2000" kern="0" dirty="0">
                <a:solidFill>
                  <a:srgbClr val="000000"/>
                </a:solidFill>
                <a:effectLst/>
                <a:latin typeface="Times New Roman" panose="02020603050405020304" pitchFamily="18" charset="0"/>
                <a:ea typeface="Calibri" panose="020F0502020204030204" pitchFamily="34" charset="0"/>
              </a:rPr>
              <a:t>(Marzolf et al., 2024)</a:t>
            </a:r>
            <a:r>
              <a:rPr lang="en-US" sz="2000" dirty="0"/>
              <a:t>.</a:t>
            </a:r>
          </a:p>
          <a:p>
            <a:r>
              <a:rPr lang="en-US" sz="2000" dirty="0"/>
              <a:t>Implement performance incentives and training programs to foster growth and retention </a:t>
            </a:r>
            <a:r>
              <a:rPr lang="en-US" sz="2000" kern="0" dirty="0">
                <a:solidFill>
                  <a:srgbClr val="000000"/>
                </a:solidFill>
                <a:effectLst/>
                <a:latin typeface="Times New Roman" panose="02020603050405020304" pitchFamily="18" charset="0"/>
                <a:ea typeface="Calibri" panose="020F0502020204030204" pitchFamily="34" charset="0"/>
              </a:rPr>
              <a:t>(</a:t>
            </a:r>
            <a:r>
              <a:rPr lang="en-US" sz="2000" kern="0" dirty="0" err="1">
                <a:solidFill>
                  <a:srgbClr val="000000"/>
                </a:solidFill>
                <a:effectLst/>
                <a:latin typeface="Times New Roman" panose="02020603050405020304" pitchFamily="18" charset="0"/>
                <a:ea typeface="Calibri" panose="020F0502020204030204" pitchFamily="34" charset="0"/>
              </a:rPr>
              <a:t>Novytska</a:t>
            </a:r>
            <a:r>
              <a:rPr lang="en-US" sz="2000" kern="0" dirty="0">
                <a:solidFill>
                  <a:srgbClr val="000000"/>
                </a:solidFill>
                <a:effectLst/>
                <a:latin typeface="Times New Roman" panose="02020603050405020304" pitchFamily="18" charset="0"/>
                <a:ea typeface="Calibri" panose="020F0502020204030204" pitchFamily="34" charset="0"/>
              </a:rPr>
              <a:t> et al., 2021).</a:t>
            </a:r>
            <a:endParaRPr lang="en-US" sz="2000" dirty="0"/>
          </a:p>
        </p:txBody>
      </p:sp>
    </p:spTree>
    <p:extLst>
      <p:ext uri="{BB962C8B-B14F-4D97-AF65-F5344CB8AC3E}">
        <p14:creationId xmlns:p14="http://schemas.microsoft.com/office/powerpoint/2010/main" val="29305006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66FC6-F1B6-AB25-0898-B7A3AB70F246}"/>
              </a:ext>
            </a:extLst>
          </p:cNvPr>
          <p:cNvSpPr>
            <a:spLocks noGrp="1"/>
          </p:cNvSpPr>
          <p:nvPr>
            <p:ph type="title"/>
          </p:nvPr>
        </p:nvSpPr>
        <p:spPr/>
        <p:txBody>
          <a:bodyPr/>
          <a:lstStyle/>
          <a:p>
            <a:r>
              <a:rPr lang="en-US" dirty="0"/>
              <a:t>Unique Selling Proposition (USP)</a:t>
            </a:r>
          </a:p>
        </p:txBody>
      </p:sp>
      <p:sp>
        <p:nvSpPr>
          <p:cNvPr id="5" name="Content Placeholder 4">
            <a:extLst>
              <a:ext uri="{FF2B5EF4-FFF2-40B4-BE49-F238E27FC236}">
                <a16:creationId xmlns:a16="http://schemas.microsoft.com/office/drawing/2014/main" id="{EA8295A8-94D4-EC5E-9C01-3AA563036068}"/>
              </a:ext>
            </a:extLst>
          </p:cNvPr>
          <p:cNvSpPr>
            <a:spLocks noGrp="1"/>
          </p:cNvSpPr>
          <p:nvPr>
            <p:ph idx="1"/>
          </p:nvPr>
        </p:nvSpPr>
        <p:spPr>
          <a:xfrm>
            <a:off x="1024128" y="2286000"/>
            <a:ext cx="7502927" cy="4023360"/>
          </a:xfrm>
        </p:spPr>
        <p:txBody>
          <a:bodyPr>
            <a:normAutofit/>
          </a:bodyPr>
          <a:lstStyle/>
          <a:p>
            <a:pPr marL="0" marR="0" algn="just">
              <a:lnSpc>
                <a:spcPct val="150000"/>
              </a:lnSpc>
              <a:spcAft>
                <a:spcPts val="800"/>
              </a:spcAft>
              <a:buNone/>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What Sets Us Apart?</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 R Foods stands out due to its commitment to ethically sourced products, offering a wide range of high-quality food supplies at competitive prices.</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Personalized customer service, with a focus on reliability, transparency, and customer satisfaction</a:t>
            </a:r>
            <a:r>
              <a:rPr lang="en-US" sz="1800" kern="0" dirty="0">
                <a:solidFill>
                  <a:srgbClr val="000000"/>
                </a:solidFill>
                <a:effectLst/>
                <a:latin typeface="Times New Roman" panose="02020603050405020304" pitchFamily="18" charset="0"/>
                <a:ea typeface="Calibri" panose="020F0502020204030204" pitchFamily="34" charset="0"/>
              </a:rPr>
              <a:t> (Reardon &amp; Vos, 2021)</a:t>
            </a:r>
            <a:r>
              <a:rPr lang="en-US" sz="1800" dirty="0"/>
              <a: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Timely deliveries and flexibility in fulfilling orders, catering to small and medium-sized businesses that require consistent and responsive service.</a:t>
            </a:r>
          </a:p>
          <a:p>
            <a:endParaRPr lang="en-US" dirty="0"/>
          </a:p>
        </p:txBody>
      </p:sp>
      <p:pic>
        <p:nvPicPr>
          <p:cNvPr id="6" name="Picture 5">
            <a:extLst>
              <a:ext uri="{FF2B5EF4-FFF2-40B4-BE49-F238E27FC236}">
                <a16:creationId xmlns:a16="http://schemas.microsoft.com/office/drawing/2014/main" id="{7DCDDD45-F995-38D9-3C4C-EC6FC4FEF27A}"/>
              </a:ext>
            </a:extLst>
          </p:cNvPr>
          <p:cNvPicPr>
            <a:picLocks noChangeAspect="1"/>
          </p:cNvPicPr>
          <p:nvPr/>
        </p:nvPicPr>
        <p:blipFill>
          <a:blip r:embed="rId2"/>
          <a:stretch>
            <a:fillRect/>
          </a:stretch>
        </p:blipFill>
        <p:spPr>
          <a:xfrm>
            <a:off x="8504135" y="1780674"/>
            <a:ext cx="3687865" cy="4492110"/>
          </a:xfrm>
          <a:prstGeom prst="rect">
            <a:avLst/>
          </a:prstGeom>
        </p:spPr>
      </p:pic>
    </p:spTree>
    <p:extLst>
      <p:ext uri="{BB962C8B-B14F-4D97-AF65-F5344CB8AC3E}">
        <p14:creationId xmlns:p14="http://schemas.microsoft.com/office/powerpoint/2010/main" val="16410461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29849-9498-FA38-483F-F817DE8F529B}"/>
              </a:ext>
            </a:extLst>
          </p:cNvPr>
          <p:cNvSpPr>
            <a:spLocks noGrp="1"/>
          </p:cNvSpPr>
          <p:nvPr>
            <p:ph type="title"/>
          </p:nvPr>
        </p:nvSpPr>
        <p:spPr/>
        <p:txBody>
          <a:bodyPr/>
          <a:lstStyle/>
          <a:p>
            <a:r>
              <a:rPr lang="en-US" dirty="0"/>
              <a:t>SWOT Analysis</a:t>
            </a:r>
          </a:p>
        </p:txBody>
      </p:sp>
      <p:graphicFrame>
        <p:nvGraphicFramePr>
          <p:cNvPr id="4" name="Content Placeholder 3">
            <a:extLst>
              <a:ext uri="{FF2B5EF4-FFF2-40B4-BE49-F238E27FC236}">
                <a16:creationId xmlns:a16="http://schemas.microsoft.com/office/drawing/2014/main" id="{B0676922-24BF-D970-6AE1-793369B99ABA}"/>
              </a:ext>
            </a:extLst>
          </p:cNvPr>
          <p:cNvGraphicFramePr>
            <a:graphicFrameLocks noGrp="1"/>
          </p:cNvGraphicFramePr>
          <p:nvPr>
            <p:ph idx="1"/>
            <p:extLst>
              <p:ext uri="{D42A27DB-BD31-4B8C-83A1-F6EECF244321}">
                <p14:modId xmlns:p14="http://schemas.microsoft.com/office/powerpoint/2010/main" val="3605772172"/>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96093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BD04C-F90B-8618-12FD-DF4448D32ED1}"/>
              </a:ext>
            </a:extLst>
          </p:cNvPr>
          <p:cNvSpPr>
            <a:spLocks noGrp="1"/>
          </p:cNvSpPr>
          <p:nvPr>
            <p:ph type="title"/>
          </p:nvPr>
        </p:nvSpPr>
        <p:spPr/>
        <p:txBody>
          <a:bodyPr/>
          <a:lstStyle/>
          <a:p>
            <a:r>
              <a:rPr lang="en-US" dirty="0"/>
              <a:t>Marketing Strategy and Examples</a:t>
            </a:r>
          </a:p>
        </p:txBody>
      </p:sp>
      <p:graphicFrame>
        <p:nvGraphicFramePr>
          <p:cNvPr id="4" name="Content Placeholder 3">
            <a:extLst>
              <a:ext uri="{FF2B5EF4-FFF2-40B4-BE49-F238E27FC236}">
                <a16:creationId xmlns:a16="http://schemas.microsoft.com/office/drawing/2014/main" id="{287DDAB2-AB44-9F3A-61AF-8A19C1E43921}"/>
              </a:ext>
            </a:extLst>
          </p:cNvPr>
          <p:cNvGraphicFramePr>
            <a:graphicFrameLocks noGrp="1"/>
          </p:cNvGraphicFramePr>
          <p:nvPr>
            <p:ph idx="1"/>
            <p:extLst>
              <p:ext uri="{D42A27DB-BD31-4B8C-83A1-F6EECF244321}">
                <p14:modId xmlns:p14="http://schemas.microsoft.com/office/powerpoint/2010/main" val="2034527254"/>
              </p:ext>
            </p:extLst>
          </p:nvPr>
        </p:nvGraphicFramePr>
        <p:xfrm>
          <a:off x="802749" y="1804736"/>
          <a:ext cx="5809807" cy="47404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54B793FA-877C-8E1E-D55E-41F0CFFD4748}"/>
              </a:ext>
            </a:extLst>
          </p:cNvPr>
          <p:cNvPicPr>
            <a:picLocks noChangeAspect="1"/>
          </p:cNvPicPr>
          <p:nvPr/>
        </p:nvPicPr>
        <p:blipFill>
          <a:blip r:embed="rId7"/>
          <a:stretch>
            <a:fillRect/>
          </a:stretch>
        </p:blipFill>
        <p:spPr>
          <a:xfrm>
            <a:off x="6264491" y="2602052"/>
            <a:ext cx="2927636" cy="3145809"/>
          </a:xfrm>
          <a:prstGeom prst="rect">
            <a:avLst/>
          </a:prstGeom>
        </p:spPr>
      </p:pic>
      <p:pic>
        <p:nvPicPr>
          <p:cNvPr id="6" name="Picture 5">
            <a:extLst>
              <a:ext uri="{FF2B5EF4-FFF2-40B4-BE49-F238E27FC236}">
                <a16:creationId xmlns:a16="http://schemas.microsoft.com/office/drawing/2014/main" id="{DDFA27F2-1FC8-0543-D0AC-2784F71C4923}"/>
              </a:ext>
            </a:extLst>
          </p:cNvPr>
          <p:cNvPicPr>
            <a:picLocks noChangeAspect="1"/>
          </p:cNvPicPr>
          <p:nvPr/>
        </p:nvPicPr>
        <p:blipFill>
          <a:blip r:embed="rId8"/>
          <a:stretch>
            <a:fillRect/>
          </a:stretch>
        </p:blipFill>
        <p:spPr>
          <a:xfrm>
            <a:off x="9292597" y="1817865"/>
            <a:ext cx="2781701" cy="4740442"/>
          </a:xfrm>
          <a:prstGeom prst="rect">
            <a:avLst/>
          </a:prstGeom>
        </p:spPr>
      </p:pic>
    </p:spTree>
    <p:extLst>
      <p:ext uri="{BB962C8B-B14F-4D97-AF65-F5344CB8AC3E}">
        <p14:creationId xmlns:p14="http://schemas.microsoft.com/office/powerpoint/2010/main" val="14340539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31DF0-64C2-FBA6-B74F-6A35F8B1A669}"/>
              </a:ext>
            </a:extLst>
          </p:cNvPr>
          <p:cNvSpPr>
            <a:spLocks noGrp="1"/>
          </p:cNvSpPr>
          <p:nvPr>
            <p:ph type="title"/>
          </p:nvPr>
        </p:nvSpPr>
        <p:spPr/>
        <p:txBody>
          <a:bodyPr/>
          <a:lstStyle/>
          <a:p>
            <a:r>
              <a:rPr lang="en-US" dirty="0"/>
              <a:t>Financial Overview</a:t>
            </a:r>
          </a:p>
        </p:txBody>
      </p:sp>
      <p:graphicFrame>
        <p:nvGraphicFramePr>
          <p:cNvPr id="7" name="Content Placeholder 6">
            <a:extLst>
              <a:ext uri="{FF2B5EF4-FFF2-40B4-BE49-F238E27FC236}">
                <a16:creationId xmlns:a16="http://schemas.microsoft.com/office/drawing/2014/main" id="{3A3F7290-2345-98C2-C0A8-1DDFD7B58611}"/>
              </a:ext>
            </a:extLst>
          </p:cNvPr>
          <p:cNvGraphicFramePr>
            <a:graphicFrameLocks noGrp="1"/>
          </p:cNvGraphicFramePr>
          <p:nvPr>
            <p:ph idx="1"/>
            <p:extLst>
              <p:ext uri="{D42A27DB-BD31-4B8C-83A1-F6EECF244321}">
                <p14:modId xmlns:p14="http://schemas.microsoft.com/office/powerpoint/2010/main" val="3546851569"/>
              </p:ext>
            </p:extLst>
          </p:nvPr>
        </p:nvGraphicFramePr>
        <p:xfrm>
          <a:off x="1023938" y="1817783"/>
          <a:ext cx="10143933" cy="4770300"/>
        </p:xfrm>
        <a:graphic>
          <a:graphicData uri="http://schemas.openxmlformats.org/drawingml/2006/table">
            <a:tbl>
              <a:tblPr firstRow="1" firstCol="1" bandRow="1">
                <a:tableStyleId>{3B4B98B0-60AC-42C2-AFA5-B58CD77FA1E5}</a:tableStyleId>
              </a:tblPr>
              <a:tblGrid>
                <a:gridCol w="3381311">
                  <a:extLst>
                    <a:ext uri="{9D8B030D-6E8A-4147-A177-3AD203B41FA5}">
                      <a16:colId xmlns:a16="http://schemas.microsoft.com/office/drawing/2014/main" val="2985627657"/>
                    </a:ext>
                  </a:extLst>
                </a:gridCol>
                <a:gridCol w="3381311">
                  <a:extLst>
                    <a:ext uri="{9D8B030D-6E8A-4147-A177-3AD203B41FA5}">
                      <a16:colId xmlns:a16="http://schemas.microsoft.com/office/drawing/2014/main" val="2966932986"/>
                    </a:ext>
                  </a:extLst>
                </a:gridCol>
                <a:gridCol w="3381311">
                  <a:extLst>
                    <a:ext uri="{9D8B030D-6E8A-4147-A177-3AD203B41FA5}">
                      <a16:colId xmlns:a16="http://schemas.microsoft.com/office/drawing/2014/main" val="4074726997"/>
                    </a:ext>
                  </a:extLst>
                </a:gridCol>
              </a:tblGrid>
              <a:tr h="318020">
                <a:tc>
                  <a:txBody>
                    <a:bodyPr/>
                    <a:lstStyle/>
                    <a:p>
                      <a:pPr marL="0" marR="0" algn="just">
                        <a:lnSpc>
                          <a:spcPct val="150000"/>
                        </a:lnSpc>
                        <a:spcAft>
                          <a:spcPts val="800"/>
                        </a:spcAft>
                        <a:buNone/>
                      </a:pPr>
                      <a:r>
                        <a:rPr lang="en-US" sz="1200" b="1" kern="100">
                          <a:solidFill>
                            <a:srgbClr val="000000"/>
                          </a:solidFill>
                          <a:effectLst/>
                        </a:rPr>
                        <a:t>Category</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b="1" kern="100">
                          <a:solidFill>
                            <a:srgbClr val="000000"/>
                          </a:solidFill>
                          <a:effectLst/>
                        </a:rPr>
                        <a:t>Details</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b="1" kern="100">
                          <a:solidFill>
                            <a:srgbClr val="000000"/>
                          </a:solidFill>
                          <a:effectLst/>
                        </a:rPr>
                        <a:t>Amount (£)</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5535367"/>
                  </a:ext>
                </a:extLst>
              </a:tr>
              <a:tr h="318020">
                <a:tc>
                  <a:txBody>
                    <a:bodyPr/>
                    <a:lstStyle/>
                    <a:p>
                      <a:pPr marL="0" marR="0" algn="just">
                        <a:lnSpc>
                          <a:spcPct val="150000"/>
                        </a:lnSpc>
                        <a:spcAft>
                          <a:spcPts val="800"/>
                        </a:spcAft>
                        <a:buNone/>
                      </a:pPr>
                      <a:r>
                        <a:rPr lang="en-US" sz="1200" b="1" kern="100">
                          <a:solidFill>
                            <a:srgbClr val="000000"/>
                          </a:solidFill>
                          <a:effectLst/>
                        </a:rPr>
                        <a:t>Startup Costs</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kern="100">
                          <a:solidFill>
                            <a:srgbClr val="000000"/>
                          </a:solidFill>
                          <a:effectLst/>
                        </a:rPr>
                        <a:t>Coldroom &amp; Equipment</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kern="100">
                          <a:solidFill>
                            <a:srgbClr val="000000"/>
                          </a:solidFill>
                          <a:effectLst/>
                        </a:rPr>
                        <a:t>67,500</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82789554"/>
                  </a:ext>
                </a:extLst>
              </a:tr>
              <a:tr h="318020">
                <a:tc>
                  <a:txBody>
                    <a:bodyPr/>
                    <a:lstStyle/>
                    <a:p>
                      <a:endParaRPr lang="en-US" sz="1100" kern="100">
                        <a:effectLst/>
                        <a:latin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kern="100">
                          <a:solidFill>
                            <a:srgbClr val="000000"/>
                          </a:solidFill>
                          <a:effectLst/>
                        </a:rPr>
                        <a:t>Technology &amp; Software</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kern="100">
                          <a:solidFill>
                            <a:srgbClr val="000000"/>
                          </a:solidFill>
                          <a:effectLst/>
                        </a:rPr>
                        <a:t>3,000</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92295674"/>
                  </a:ext>
                </a:extLst>
              </a:tr>
              <a:tr h="318020">
                <a:tc>
                  <a:txBody>
                    <a:bodyPr/>
                    <a:lstStyle/>
                    <a:p>
                      <a:endParaRPr lang="en-US" sz="1100" kern="100">
                        <a:effectLst/>
                        <a:latin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kern="100">
                          <a:solidFill>
                            <a:srgbClr val="000000"/>
                          </a:solidFill>
                          <a:effectLst/>
                        </a:rPr>
                        <a:t>Stock (Dry Goods)</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kern="100">
                          <a:solidFill>
                            <a:srgbClr val="000000"/>
                          </a:solidFill>
                          <a:effectLst/>
                        </a:rPr>
                        <a:t>55,000</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67927924"/>
                  </a:ext>
                </a:extLst>
              </a:tr>
              <a:tr h="318020">
                <a:tc>
                  <a:txBody>
                    <a:bodyPr/>
                    <a:lstStyle/>
                    <a:p>
                      <a:endParaRPr lang="en-US" sz="1100" kern="100">
                        <a:effectLst/>
                        <a:latin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kern="100">
                          <a:solidFill>
                            <a:srgbClr val="000000"/>
                          </a:solidFill>
                          <a:effectLst/>
                        </a:rPr>
                        <a:t>Stock (Chilled &amp; Frozen)</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kern="100">
                          <a:solidFill>
                            <a:srgbClr val="000000"/>
                          </a:solidFill>
                          <a:effectLst/>
                        </a:rPr>
                        <a:t>45,000</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06299507"/>
                  </a:ext>
                </a:extLst>
              </a:tr>
              <a:tr h="318020">
                <a:tc>
                  <a:txBody>
                    <a:bodyPr/>
                    <a:lstStyle/>
                    <a:p>
                      <a:endParaRPr lang="en-US" sz="1100" kern="100">
                        <a:effectLst/>
                        <a:latin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b="1" kern="100">
                          <a:solidFill>
                            <a:srgbClr val="000000"/>
                          </a:solidFill>
                          <a:effectLst/>
                        </a:rPr>
                        <a:t>Total Startup Costs</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b="1" kern="100">
                          <a:solidFill>
                            <a:srgbClr val="000000"/>
                          </a:solidFill>
                          <a:effectLst/>
                        </a:rPr>
                        <a:t>170,500</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72819484"/>
                  </a:ext>
                </a:extLst>
              </a:tr>
              <a:tr h="318020">
                <a:tc>
                  <a:txBody>
                    <a:bodyPr/>
                    <a:lstStyle/>
                    <a:p>
                      <a:pPr marL="0" marR="0" algn="just">
                        <a:lnSpc>
                          <a:spcPct val="150000"/>
                        </a:lnSpc>
                        <a:spcAft>
                          <a:spcPts val="800"/>
                        </a:spcAft>
                        <a:buNone/>
                      </a:pPr>
                      <a:r>
                        <a:rPr lang="en-US" sz="1200" b="1" kern="100">
                          <a:solidFill>
                            <a:srgbClr val="000000"/>
                          </a:solidFill>
                          <a:effectLst/>
                        </a:rPr>
                        <a:t>Sources of Finance</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kern="100">
                          <a:solidFill>
                            <a:srgbClr val="000000"/>
                          </a:solidFill>
                          <a:effectLst/>
                        </a:rPr>
                        <a:t>Personal Savings</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kern="100">
                          <a:solidFill>
                            <a:srgbClr val="000000"/>
                          </a:solidFill>
                          <a:effectLst/>
                        </a:rPr>
                        <a:t>50,000</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67140213"/>
                  </a:ext>
                </a:extLst>
              </a:tr>
              <a:tr h="318020">
                <a:tc>
                  <a:txBody>
                    <a:bodyPr/>
                    <a:lstStyle/>
                    <a:p>
                      <a:endParaRPr lang="en-US" sz="1100" kern="100">
                        <a:effectLst/>
                        <a:latin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kern="100">
                          <a:solidFill>
                            <a:srgbClr val="000000"/>
                          </a:solidFill>
                          <a:effectLst/>
                        </a:rPr>
                        <a:t>Business Loan (Bank)</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kern="100">
                          <a:solidFill>
                            <a:srgbClr val="000000"/>
                          </a:solidFill>
                          <a:effectLst/>
                        </a:rPr>
                        <a:t>TBD</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80273511"/>
                  </a:ext>
                </a:extLst>
              </a:tr>
              <a:tr h="318020">
                <a:tc>
                  <a:txBody>
                    <a:bodyPr/>
                    <a:lstStyle/>
                    <a:p>
                      <a:endParaRPr lang="en-US" sz="1100" kern="100">
                        <a:effectLst/>
                        <a:latin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kern="100">
                          <a:solidFill>
                            <a:srgbClr val="000000"/>
                          </a:solidFill>
                          <a:effectLst/>
                        </a:rPr>
                        <a:t>Angel Investors</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kern="100">
                          <a:solidFill>
                            <a:srgbClr val="000000"/>
                          </a:solidFill>
                          <a:effectLst/>
                        </a:rPr>
                        <a:t>TBD</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97235529"/>
                  </a:ext>
                </a:extLst>
              </a:tr>
              <a:tr h="318020">
                <a:tc>
                  <a:txBody>
                    <a:bodyPr/>
                    <a:lstStyle/>
                    <a:p>
                      <a:endParaRPr lang="en-US" sz="1100" kern="100">
                        <a:effectLst/>
                        <a:latin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b="1" kern="100">
                          <a:solidFill>
                            <a:srgbClr val="000000"/>
                          </a:solidFill>
                          <a:effectLst/>
                        </a:rPr>
                        <a:t>Total Funding Required</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b="1" kern="100">
                          <a:solidFill>
                            <a:srgbClr val="000000"/>
                          </a:solidFill>
                          <a:effectLst/>
                        </a:rPr>
                        <a:t>170,500</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49851523"/>
                  </a:ext>
                </a:extLst>
              </a:tr>
              <a:tr h="318020">
                <a:tc>
                  <a:txBody>
                    <a:bodyPr/>
                    <a:lstStyle/>
                    <a:p>
                      <a:pPr marL="0" marR="0" algn="just">
                        <a:lnSpc>
                          <a:spcPct val="150000"/>
                        </a:lnSpc>
                        <a:spcAft>
                          <a:spcPts val="800"/>
                        </a:spcAft>
                        <a:buNone/>
                      </a:pPr>
                      <a:r>
                        <a:rPr lang="en-US" sz="1200" b="1" kern="100">
                          <a:solidFill>
                            <a:srgbClr val="000000"/>
                          </a:solidFill>
                          <a:effectLst/>
                        </a:rPr>
                        <a:t>Revenue &amp; Profitability</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kern="100">
                          <a:solidFill>
                            <a:srgbClr val="000000"/>
                          </a:solidFill>
                          <a:effectLst/>
                        </a:rPr>
                        <a:t>Weekly Turnover</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kern="100">
                          <a:solidFill>
                            <a:srgbClr val="000000"/>
                          </a:solidFill>
                          <a:effectLst/>
                        </a:rPr>
                        <a:t>£35,000 - £40,000</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26884800"/>
                  </a:ext>
                </a:extLst>
              </a:tr>
              <a:tr h="318020">
                <a:tc>
                  <a:txBody>
                    <a:bodyPr/>
                    <a:lstStyle/>
                    <a:p>
                      <a:endParaRPr lang="en-US" sz="1100" kern="100">
                        <a:effectLst/>
                        <a:latin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kern="100">
                          <a:solidFill>
                            <a:srgbClr val="000000"/>
                          </a:solidFill>
                          <a:effectLst/>
                        </a:rPr>
                        <a:t>Annual Revenue</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kern="100">
                          <a:solidFill>
                            <a:srgbClr val="000000"/>
                          </a:solidFill>
                          <a:effectLst/>
                        </a:rPr>
                        <a:t>£1.8M - £2M</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21594487"/>
                  </a:ext>
                </a:extLst>
              </a:tr>
              <a:tr h="318020">
                <a:tc>
                  <a:txBody>
                    <a:bodyPr/>
                    <a:lstStyle/>
                    <a:p>
                      <a:endParaRPr lang="en-US" sz="1100" kern="100">
                        <a:effectLst/>
                        <a:latin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kern="100">
                          <a:solidFill>
                            <a:srgbClr val="000000"/>
                          </a:solidFill>
                          <a:effectLst/>
                        </a:rPr>
                        <a:t>Gross Profit Margin</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kern="100">
                          <a:solidFill>
                            <a:srgbClr val="000000"/>
                          </a:solidFill>
                          <a:effectLst/>
                        </a:rPr>
                        <a:t>20% - 22%</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18819034"/>
                  </a:ext>
                </a:extLst>
              </a:tr>
              <a:tr h="318020">
                <a:tc>
                  <a:txBody>
                    <a:bodyPr/>
                    <a:lstStyle/>
                    <a:p>
                      <a:endParaRPr lang="en-US" sz="1100" kern="100">
                        <a:effectLst/>
                        <a:latin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kern="100">
                          <a:solidFill>
                            <a:srgbClr val="000000"/>
                          </a:solidFill>
                          <a:effectLst/>
                        </a:rPr>
                        <a:t>Net Profit Margin</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kern="100">
                          <a:solidFill>
                            <a:srgbClr val="000000"/>
                          </a:solidFill>
                          <a:effectLst/>
                        </a:rPr>
                        <a:t>8% - 10%</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58132930"/>
                  </a:ext>
                </a:extLst>
              </a:tr>
              <a:tr h="318020">
                <a:tc>
                  <a:txBody>
                    <a:bodyPr/>
                    <a:lstStyle/>
                    <a:p>
                      <a:endParaRPr lang="en-US" sz="1100" kern="100" dirty="0">
                        <a:effectLst/>
                        <a:latin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kern="100">
                          <a:solidFill>
                            <a:srgbClr val="000000"/>
                          </a:solidFill>
                          <a:effectLst/>
                        </a:rPr>
                        <a:t>Business Launch</a:t>
                      </a:r>
                      <a:endParaRPr lang="en-US"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200" kern="100" dirty="0">
                          <a:solidFill>
                            <a:srgbClr val="000000"/>
                          </a:solidFill>
                          <a:effectLst/>
                        </a:rPr>
                        <a:t>July 2025</a:t>
                      </a:r>
                      <a:endPar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63526286"/>
                  </a:ext>
                </a:extLst>
              </a:tr>
            </a:tbl>
          </a:graphicData>
        </a:graphic>
      </p:graphicFrame>
    </p:spTree>
    <p:extLst>
      <p:ext uri="{BB962C8B-B14F-4D97-AF65-F5344CB8AC3E}">
        <p14:creationId xmlns:p14="http://schemas.microsoft.com/office/powerpoint/2010/main" val="8495494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793BB8A-49D6-46D7-E5D1-CD7772B01BCA}"/>
              </a:ext>
            </a:extLst>
          </p:cNvPr>
          <p:cNvPicPr>
            <a:picLocks noChangeAspect="1"/>
          </p:cNvPicPr>
          <p:nvPr/>
        </p:nvPicPr>
        <p:blipFill>
          <a:blip r:embed="rId2"/>
          <a:srcRect l="16000" r="20100"/>
          <a:stretch/>
        </p:blipFill>
        <p:spPr>
          <a:xfrm>
            <a:off x="8518359" y="1318661"/>
            <a:ext cx="3416968" cy="4803007"/>
          </a:xfrm>
          <a:prstGeom prst="rect">
            <a:avLst/>
          </a:prstGeom>
        </p:spPr>
      </p:pic>
      <p:sp>
        <p:nvSpPr>
          <p:cNvPr id="2" name="Title 1">
            <a:extLst>
              <a:ext uri="{FF2B5EF4-FFF2-40B4-BE49-F238E27FC236}">
                <a16:creationId xmlns:a16="http://schemas.microsoft.com/office/drawing/2014/main" id="{29DE7A94-6DFC-1D6E-E010-3774FC6E6B83}"/>
              </a:ext>
            </a:extLst>
          </p:cNvPr>
          <p:cNvSpPr>
            <a:spLocks noGrp="1"/>
          </p:cNvSpPr>
          <p:nvPr>
            <p:ph type="title"/>
          </p:nvPr>
        </p:nvSpPr>
        <p:spPr/>
        <p:txBody>
          <a:bodyPr/>
          <a:lstStyle/>
          <a:p>
            <a:r>
              <a:rPr lang="en-US" dirty="0"/>
              <a:t>Investor Pitch</a:t>
            </a:r>
          </a:p>
        </p:txBody>
      </p:sp>
      <p:sp>
        <p:nvSpPr>
          <p:cNvPr id="3" name="Content Placeholder 2">
            <a:extLst>
              <a:ext uri="{FF2B5EF4-FFF2-40B4-BE49-F238E27FC236}">
                <a16:creationId xmlns:a16="http://schemas.microsoft.com/office/drawing/2014/main" id="{D88FC2CB-1362-01A7-3E10-F8D294F0F62F}"/>
              </a:ext>
            </a:extLst>
          </p:cNvPr>
          <p:cNvSpPr>
            <a:spLocks noGrp="1"/>
          </p:cNvSpPr>
          <p:nvPr>
            <p:ph idx="1"/>
          </p:nvPr>
        </p:nvSpPr>
        <p:spPr>
          <a:xfrm>
            <a:off x="1024129" y="1819175"/>
            <a:ext cx="7494230" cy="4490185"/>
          </a:xfrm>
        </p:spPr>
        <p:txBody>
          <a:bodyPr>
            <a:normAutofit fontScale="85000" lnSpcReduction="20000"/>
          </a:bodyPr>
          <a:lstStyle/>
          <a:p>
            <a:pPr marL="0" marR="0" algn="just">
              <a:lnSpc>
                <a:spcPct val="150000"/>
              </a:lnSpc>
              <a:spcAft>
                <a:spcPts val="800"/>
              </a:spcAft>
              <a:buNone/>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 R Foods offers an exciting opportunity for investment, driven by ethically sourced, high-quality products at competitive prices and an outstanding customer service approach. As the business grows, we plan to expand our product range, market reach, and operational capacity, ensuring continued success and profitability.</a:t>
            </a:r>
          </a:p>
          <a:p>
            <a:pPr marL="0" marR="0" algn="just">
              <a:lnSpc>
                <a:spcPct val="150000"/>
              </a:lnSpc>
              <a:spcAft>
                <a:spcPts val="800"/>
              </a:spcAft>
              <a:buNone/>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Financial Projections</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Initial Investment: Startup costs cover inventory, warehousing, logistics, and marketing.</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Break-Even Timeline: Expected to break even within 12 months.</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Revenue Goals: Anticipate steady growth, reaching profitability within the second year.</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1800" kern="0" dirty="0">
                <a:solidFill>
                  <a:srgbClr val="000000"/>
                </a:solidFill>
                <a:effectLst/>
                <a:latin typeface="Times New Roman" panose="02020603050405020304" pitchFamily="18" charset="0"/>
                <a:ea typeface="Calibri" panose="020F0502020204030204" pitchFamily="34" charset="0"/>
              </a:rPr>
              <a:t>Investors can expect a significant ROI as the business scales, with the potential for long-term returns as the brand grows in prominence within the wholesale food market.</a:t>
            </a:r>
            <a:endParaRPr lang="en-US" dirty="0"/>
          </a:p>
        </p:txBody>
      </p:sp>
    </p:spTree>
    <p:extLst>
      <p:ext uri="{BB962C8B-B14F-4D97-AF65-F5344CB8AC3E}">
        <p14:creationId xmlns:p14="http://schemas.microsoft.com/office/powerpoint/2010/main" val="2904544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D28A-BB49-9153-01DD-9EFBB1E3E587}"/>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31D5C15C-399F-F954-318E-70B1951AD3E6}"/>
              </a:ext>
            </a:extLst>
          </p:cNvPr>
          <p:cNvSpPr>
            <a:spLocks noGrp="1"/>
          </p:cNvSpPr>
          <p:nvPr>
            <p:ph idx="1"/>
          </p:nvPr>
        </p:nvSpPr>
        <p:spPr>
          <a:xfrm>
            <a:off x="1024128" y="2286000"/>
            <a:ext cx="6685708" cy="4023360"/>
          </a:xfrm>
        </p:spPr>
        <p:txBody>
          <a:bodyPr>
            <a:normAutofit/>
          </a:bodyPr>
          <a:lstStyle/>
          <a:p>
            <a:pPr>
              <a:buFont typeface="Arial" panose="020B0604020202020204" pitchFamily="34" charset="0"/>
              <a:buChar char="•"/>
            </a:pPr>
            <a:r>
              <a:rPr lang="en-US" sz="2000" kern="0" dirty="0">
                <a:solidFill>
                  <a:srgbClr val="000000"/>
                </a:solidFill>
                <a:effectLst/>
                <a:ea typeface="Calibri" panose="020F0502020204030204" pitchFamily="34" charset="0"/>
              </a:rPr>
              <a:t>H R Foods is positioned for long-term success due to its commitment to quality, ethical sourcing, and strong customer service. </a:t>
            </a:r>
          </a:p>
          <a:p>
            <a:pPr>
              <a:buFont typeface="Arial" panose="020B0604020202020204" pitchFamily="34" charset="0"/>
              <a:buChar char="•"/>
            </a:pPr>
            <a:r>
              <a:rPr lang="en-US" sz="2000" kern="0" dirty="0">
                <a:solidFill>
                  <a:srgbClr val="000000"/>
                </a:solidFill>
                <a:effectLst/>
                <a:ea typeface="Calibri" panose="020F0502020204030204" pitchFamily="34" charset="0"/>
              </a:rPr>
              <a:t>We are excited about the opportunity to grow, build relationships with our customers, and expand into new markets. </a:t>
            </a:r>
          </a:p>
          <a:p>
            <a:pPr>
              <a:buFont typeface="Arial" panose="020B0604020202020204" pitchFamily="34" charset="0"/>
              <a:buChar char="•"/>
            </a:pPr>
            <a:r>
              <a:rPr lang="en-US" sz="2000" kern="0" dirty="0">
                <a:solidFill>
                  <a:srgbClr val="000000"/>
                </a:solidFill>
                <a:effectLst/>
                <a:ea typeface="Calibri" panose="020F0502020204030204" pitchFamily="34" charset="0"/>
              </a:rPr>
              <a:t>With a clear roadmap and dedicated team, H R Foods will continue to provide excellent food products </a:t>
            </a:r>
          </a:p>
          <a:p>
            <a:pPr>
              <a:buFont typeface="Arial" panose="020B0604020202020204" pitchFamily="34" charset="0"/>
              <a:buChar char="•"/>
            </a:pPr>
            <a:r>
              <a:rPr lang="en-US" sz="2000" kern="0" dirty="0">
                <a:solidFill>
                  <a:srgbClr val="000000"/>
                </a:solidFill>
                <a:ea typeface="Calibri" panose="020F0502020204030204" pitchFamily="34" charset="0"/>
              </a:rPr>
              <a:t>And with that we hope to</a:t>
            </a:r>
            <a:r>
              <a:rPr lang="en-US" sz="2000" kern="0" dirty="0">
                <a:solidFill>
                  <a:srgbClr val="000000"/>
                </a:solidFill>
                <a:effectLst/>
                <a:ea typeface="Calibri" panose="020F0502020204030204" pitchFamily="34" charset="0"/>
              </a:rPr>
              <a:t> become a trusted partner in the industry.</a:t>
            </a:r>
            <a:endParaRPr lang="en-US" sz="2000" dirty="0"/>
          </a:p>
        </p:txBody>
      </p:sp>
      <p:pic>
        <p:nvPicPr>
          <p:cNvPr id="5" name="Picture 4">
            <a:extLst>
              <a:ext uri="{FF2B5EF4-FFF2-40B4-BE49-F238E27FC236}">
                <a16:creationId xmlns:a16="http://schemas.microsoft.com/office/drawing/2014/main" id="{A437A470-B240-C557-F433-028F44A75591}"/>
              </a:ext>
            </a:extLst>
          </p:cNvPr>
          <p:cNvPicPr>
            <a:picLocks noChangeAspect="1"/>
          </p:cNvPicPr>
          <p:nvPr/>
        </p:nvPicPr>
        <p:blipFill>
          <a:blip r:embed="rId2"/>
          <a:stretch>
            <a:fillRect/>
          </a:stretch>
        </p:blipFill>
        <p:spPr>
          <a:xfrm>
            <a:off x="7451658" y="1438977"/>
            <a:ext cx="4740342" cy="4740342"/>
          </a:xfrm>
          <a:prstGeom prst="rect">
            <a:avLst/>
          </a:prstGeom>
        </p:spPr>
      </p:pic>
    </p:spTree>
    <p:extLst>
      <p:ext uri="{BB962C8B-B14F-4D97-AF65-F5344CB8AC3E}">
        <p14:creationId xmlns:p14="http://schemas.microsoft.com/office/powerpoint/2010/main" val="2328290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F5F17-2D3C-2352-D268-15C941910F00}"/>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1466D722-2558-76E4-F7D4-2CC0F3D0309B}"/>
              </a:ext>
            </a:extLst>
          </p:cNvPr>
          <p:cNvSpPr>
            <a:spLocks noGrp="1"/>
          </p:cNvSpPr>
          <p:nvPr>
            <p:ph idx="1"/>
          </p:nvPr>
        </p:nvSpPr>
        <p:spPr>
          <a:xfrm>
            <a:off x="914400" y="1780674"/>
            <a:ext cx="10739336" cy="4873045"/>
          </a:xfrm>
        </p:spPr>
        <p:txBody>
          <a:bodyPr>
            <a:normAutofit fontScale="47500" lnSpcReduction="20000"/>
          </a:bodyPr>
          <a:lstStyle/>
          <a:p>
            <a:pPr marR="0" algn="l">
              <a:lnSpc>
                <a:spcPct val="120000"/>
              </a:lnSpc>
              <a:spcAft>
                <a:spcPts val="800"/>
              </a:spcAft>
              <a:buFont typeface="Arial" panose="020B0604020202020204" pitchFamily="34" charset="0"/>
              <a:buChar char="•"/>
            </a:pPr>
            <a:r>
              <a:rPr lang="en-GB" sz="2400" dirty="0" err="1">
                <a:solidFill>
                  <a:srgbClr val="000000"/>
                </a:solidFill>
                <a:effectLst/>
                <a:ea typeface="Calibri" panose="020F0502020204030204" pitchFamily="34" charset="0"/>
                <a:cs typeface="Times New Roman" panose="02020603050405020304" pitchFamily="18" charset="0"/>
              </a:rPr>
              <a:t>Challoumis</a:t>
            </a:r>
            <a:r>
              <a:rPr lang="en-GB" sz="2400" dirty="0">
                <a:solidFill>
                  <a:srgbClr val="000000"/>
                </a:solidFill>
                <a:effectLst/>
                <a:ea typeface="Calibri" panose="020F0502020204030204" pitchFamily="34" charset="0"/>
                <a:cs typeface="Times New Roman" panose="02020603050405020304" pitchFamily="18" charset="0"/>
              </a:rPr>
              <a:t>, C., 2024, November. HOW ARE BUSINESSES LEVERAGING AI TO ENHANCE CASH FLOW. In </a:t>
            </a:r>
            <a:r>
              <a:rPr lang="en-GB" sz="2400" i="1" dirty="0">
                <a:solidFill>
                  <a:srgbClr val="000000"/>
                </a:solidFill>
                <a:effectLst/>
                <a:ea typeface="Calibri" panose="020F0502020204030204" pitchFamily="34" charset="0"/>
                <a:cs typeface="Times New Roman" panose="02020603050405020304" pitchFamily="18" charset="0"/>
              </a:rPr>
              <a:t>XVII International Scientific Conference</a:t>
            </a:r>
            <a:r>
              <a:rPr lang="en-GB" sz="2400" dirty="0">
                <a:solidFill>
                  <a:srgbClr val="000000"/>
                </a:solidFill>
                <a:effectLst/>
                <a:ea typeface="Calibri" panose="020F0502020204030204" pitchFamily="34" charset="0"/>
                <a:cs typeface="Times New Roman" panose="02020603050405020304" pitchFamily="18" charset="0"/>
              </a:rPr>
              <a:t> (pp. 145-178)</a:t>
            </a:r>
            <a:endParaRPr lang="en-US" sz="2400" dirty="0">
              <a:solidFill>
                <a:srgbClr val="000000"/>
              </a:solidFill>
              <a:effectLst/>
              <a:ea typeface="Calibri" panose="020F0502020204030204" pitchFamily="34" charset="0"/>
              <a:cs typeface="Times New Roman" panose="02020603050405020304" pitchFamily="18" charset="0"/>
            </a:endParaRPr>
          </a:p>
          <a:p>
            <a:pPr marR="0" algn="l">
              <a:lnSpc>
                <a:spcPct val="120000"/>
              </a:lnSpc>
              <a:spcAft>
                <a:spcPts val="800"/>
              </a:spcAft>
              <a:buFont typeface="Arial" panose="020B0604020202020204" pitchFamily="34" charset="0"/>
              <a:buChar char="•"/>
            </a:pPr>
            <a:r>
              <a:rPr lang="en-US" sz="2400" dirty="0">
                <a:solidFill>
                  <a:srgbClr val="000000"/>
                </a:solidFill>
                <a:effectLst/>
                <a:ea typeface="Calibri" panose="020F0502020204030204" pitchFamily="34" charset="0"/>
                <a:cs typeface="Times New Roman" panose="02020603050405020304" pitchFamily="18" charset="0"/>
              </a:rPr>
              <a:t>Dong, L., 2021. Toward resilient agriculture value chains: challenges and opportunities. </a:t>
            </a:r>
            <a:r>
              <a:rPr lang="en-US" sz="2400" i="1" dirty="0">
                <a:solidFill>
                  <a:srgbClr val="000000"/>
                </a:solidFill>
                <a:effectLst/>
                <a:ea typeface="Calibri" panose="020F0502020204030204" pitchFamily="34" charset="0"/>
                <a:cs typeface="Times New Roman" panose="02020603050405020304" pitchFamily="18" charset="0"/>
              </a:rPr>
              <a:t>Production and Operations Management, 30</a:t>
            </a:r>
            <a:r>
              <a:rPr lang="en-US" sz="2400" dirty="0">
                <a:solidFill>
                  <a:srgbClr val="000000"/>
                </a:solidFill>
                <a:effectLst/>
                <a:ea typeface="Calibri" panose="020F0502020204030204" pitchFamily="34" charset="0"/>
                <a:cs typeface="Times New Roman" panose="02020603050405020304" pitchFamily="18" charset="0"/>
              </a:rPr>
              <a:t>(3), pp.666-675.</a:t>
            </a:r>
          </a:p>
          <a:p>
            <a:pPr marR="0" algn="l">
              <a:lnSpc>
                <a:spcPct val="120000"/>
              </a:lnSpc>
              <a:spcAft>
                <a:spcPts val="800"/>
              </a:spcAft>
              <a:buFont typeface="Arial" panose="020B0604020202020204" pitchFamily="34" charset="0"/>
              <a:buChar char="•"/>
            </a:pPr>
            <a:r>
              <a:rPr lang="en-GB" sz="2400" dirty="0">
                <a:solidFill>
                  <a:srgbClr val="000000"/>
                </a:solidFill>
                <a:effectLst/>
                <a:ea typeface="Calibri" panose="020F0502020204030204" pitchFamily="34" charset="0"/>
                <a:cs typeface="Times New Roman" panose="02020603050405020304" pitchFamily="18" charset="0"/>
              </a:rPr>
              <a:t>Guarnieri, P., de Aguiar, R.C., Thomé, K.M. and Watanabe, E.A.D.M., 2021. The role of logistics in food waste reduction in wholesalers and small retailers of fruits and vegetables: A multiple case study. </a:t>
            </a:r>
            <a:r>
              <a:rPr lang="en-GB" sz="2400" i="1" dirty="0">
                <a:solidFill>
                  <a:srgbClr val="000000"/>
                </a:solidFill>
                <a:effectLst/>
                <a:ea typeface="Calibri" panose="020F0502020204030204" pitchFamily="34" charset="0"/>
                <a:cs typeface="Times New Roman" panose="02020603050405020304" pitchFamily="18" charset="0"/>
              </a:rPr>
              <a:t>Logistics</a:t>
            </a:r>
            <a:r>
              <a:rPr lang="en-GB" sz="2400" dirty="0">
                <a:solidFill>
                  <a:srgbClr val="000000"/>
                </a:solidFill>
                <a:effectLst/>
                <a:ea typeface="Calibri" panose="020F0502020204030204" pitchFamily="34" charset="0"/>
                <a:cs typeface="Times New Roman" panose="02020603050405020304" pitchFamily="18" charset="0"/>
              </a:rPr>
              <a:t>, </a:t>
            </a:r>
            <a:r>
              <a:rPr lang="en-GB" sz="2400" i="1" dirty="0">
                <a:solidFill>
                  <a:srgbClr val="000000"/>
                </a:solidFill>
                <a:effectLst/>
                <a:ea typeface="Calibri" panose="020F0502020204030204" pitchFamily="34" charset="0"/>
                <a:cs typeface="Times New Roman" panose="02020603050405020304" pitchFamily="18" charset="0"/>
              </a:rPr>
              <a:t>5</a:t>
            </a:r>
            <a:r>
              <a:rPr lang="en-GB" sz="2400" dirty="0">
                <a:solidFill>
                  <a:srgbClr val="000000"/>
                </a:solidFill>
                <a:effectLst/>
                <a:ea typeface="Calibri" panose="020F0502020204030204" pitchFamily="34" charset="0"/>
                <a:cs typeface="Times New Roman" panose="02020603050405020304" pitchFamily="18" charset="0"/>
              </a:rPr>
              <a:t>(4), p.77.</a:t>
            </a:r>
            <a:endParaRPr lang="en-US" sz="2400" dirty="0">
              <a:solidFill>
                <a:srgbClr val="000000"/>
              </a:solidFill>
              <a:effectLst/>
              <a:ea typeface="Calibri" panose="020F0502020204030204" pitchFamily="34" charset="0"/>
              <a:cs typeface="Times New Roman" panose="02020603050405020304" pitchFamily="18" charset="0"/>
            </a:endParaRPr>
          </a:p>
          <a:p>
            <a:pPr marR="0" algn="l">
              <a:lnSpc>
                <a:spcPct val="120000"/>
              </a:lnSpc>
              <a:spcAft>
                <a:spcPts val="800"/>
              </a:spcAft>
              <a:buFont typeface="Arial" panose="020B0604020202020204" pitchFamily="34" charset="0"/>
              <a:buChar char="•"/>
            </a:pPr>
            <a:r>
              <a:rPr lang="en-GB" sz="2400" dirty="0" err="1">
                <a:solidFill>
                  <a:srgbClr val="000000"/>
                </a:solidFill>
                <a:effectLst/>
                <a:ea typeface="Calibri" panose="020F0502020204030204" pitchFamily="34" charset="0"/>
                <a:cs typeface="Times New Roman" panose="02020603050405020304" pitchFamily="18" charset="0"/>
              </a:rPr>
              <a:t>Höhler</a:t>
            </a:r>
            <a:r>
              <a:rPr lang="en-GB" sz="2400" dirty="0">
                <a:solidFill>
                  <a:srgbClr val="000000"/>
                </a:solidFill>
                <a:effectLst/>
                <a:ea typeface="Calibri" panose="020F0502020204030204" pitchFamily="34" charset="0"/>
                <a:cs typeface="Times New Roman" panose="02020603050405020304" pitchFamily="18" charset="0"/>
              </a:rPr>
              <a:t>, J. and Lansink, A.O., 2021. Measuring the impact of COVID‐19 on stock prices and profits in the food supply chain. </a:t>
            </a:r>
            <a:r>
              <a:rPr lang="en-GB" sz="2400" i="1" dirty="0">
                <a:solidFill>
                  <a:srgbClr val="000000"/>
                </a:solidFill>
                <a:effectLst/>
                <a:ea typeface="Calibri" panose="020F0502020204030204" pitchFamily="34" charset="0"/>
                <a:cs typeface="Times New Roman" panose="02020603050405020304" pitchFamily="18" charset="0"/>
              </a:rPr>
              <a:t>Agribusiness</a:t>
            </a:r>
            <a:r>
              <a:rPr lang="en-GB" sz="2400" dirty="0">
                <a:solidFill>
                  <a:srgbClr val="000000"/>
                </a:solidFill>
                <a:effectLst/>
                <a:ea typeface="Calibri" panose="020F0502020204030204" pitchFamily="34" charset="0"/>
                <a:cs typeface="Times New Roman" panose="02020603050405020304" pitchFamily="18" charset="0"/>
              </a:rPr>
              <a:t>, </a:t>
            </a:r>
            <a:r>
              <a:rPr lang="en-GB" sz="2400" i="1" dirty="0">
                <a:solidFill>
                  <a:srgbClr val="000000"/>
                </a:solidFill>
                <a:effectLst/>
                <a:ea typeface="Calibri" panose="020F0502020204030204" pitchFamily="34" charset="0"/>
                <a:cs typeface="Times New Roman" panose="02020603050405020304" pitchFamily="18" charset="0"/>
              </a:rPr>
              <a:t>37</a:t>
            </a:r>
            <a:r>
              <a:rPr lang="en-GB" sz="2400" dirty="0">
                <a:solidFill>
                  <a:srgbClr val="000000"/>
                </a:solidFill>
                <a:effectLst/>
                <a:ea typeface="Calibri" panose="020F0502020204030204" pitchFamily="34" charset="0"/>
                <a:cs typeface="Times New Roman" panose="02020603050405020304" pitchFamily="18" charset="0"/>
              </a:rPr>
              <a:t>(1), pp.171-186.</a:t>
            </a:r>
            <a:endParaRPr lang="en-US" sz="2400" dirty="0">
              <a:solidFill>
                <a:srgbClr val="000000"/>
              </a:solidFill>
              <a:effectLst/>
              <a:ea typeface="Calibri" panose="020F0502020204030204" pitchFamily="34" charset="0"/>
              <a:cs typeface="Times New Roman" panose="02020603050405020304" pitchFamily="18" charset="0"/>
            </a:endParaRPr>
          </a:p>
          <a:p>
            <a:pPr marR="0" algn="l">
              <a:lnSpc>
                <a:spcPct val="120000"/>
              </a:lnSpc>
              <a:spcAft>
                <a:spcPts val="800"/>
              </a:spcAft>
              <a:buFont typeface="Arial" panose="020B0604020202020204" pitchFamily="34" charset="0"/>
              <a:buChar char="•"/>
            </a:pPr>
            <a:r>
              <a:rPr lang="en-US" sz="2400" dirty="0">
                <a:solidFill>
                  <a:srgbClr val="000000"/>
                </a:solidFill>
                <a:effectLst/>
                <a:ea typeface="Calibri" panose="020F0502020204030204" pitchFamily="34" charset="0"/>
                <a:cs typeface="Times New Roman" panose="02020603050405020304" pitchFamily="18" charset="0"/>
              </a:rPr>
              <a:t>Marzolf, M.J., Miller, J.W. and </a:t>
            </a:r>
            <a:r>
              <a:rPr lang="en-US" sz="2400" dirty="0" err="1">
                <a:solidFill>
                  <a:srgbClr val="000000"/>
                </a:solidFill>
                <a:effectLst/>
                <a:ea typeface="Calibri" panose="020F0502020204030204" pitchFamily="34" charset="0"/>
                <a:cs typeface="Times New Roman" panose="02020603050405020304" pitchFamily="18" charset="0"/>
              </a:rPr>
              <a:t>Peinkofer</a:t>
            </a:r>
            <a:r>
              <a:rPr lang="en-US" sz="2400" dirty="0">
                <a:solidFill>
                  <a:srgbClr val="000000"/>
                </a:solidFill>
                <a:effectLst/>
                <a:ea typeface="Calibri" panose="020F0502020204030204" pitchFamily="34" charset="0"/>
                <a:cs typeface="Times New Roman" panose="02020603050405020304" pitchFamily="18" charset="0"/>
              </a:rPr>
              <a:t>, S.T., 2024. Retail &amp; wholesale inventories: A literature review and path forward. </a:t>
            </a:r>
            <a:r>
              <a:rPr lang="en-US" sz="2400" i="1" dirty="0">
                <a:solidFill>
                  <a:srgbClr val="000000"/>
                </a:solidFill>
                <a:effectLst/>
                <a:ea typeface="Calibri" panose="020F0502020204030204" pitchFamily="34" charset="0"/>
                <a:cs typeface="Times New Roman" panose="02020603050405020304" pitchFamily="18" charset="0"/>
              </a:rPr>
              <a:t>Journal of Business Logistics, 45</a:t>
            </a:r>
            <a:r>
              <a:rPr lang="en-US" sz="2400" dirty="0">
                <a:solidFill>
                  <a:srgbClr val="000000"/>
                </a:solidFill>
                <a:effectLst/>
                <a:ea typeface="Calibri" panose="020F0502020204030204" pitchFamily="34" charset="0"/>
                <a:cs typeface="Times New Roman" panose="02020603050405020304" pitchFamily="18" charset="0"/>
              </a:rPr>
              <a:t>(1), p.e12367.</a:t>
            </a:r>
          </a:p>
          <a:p>
            <a:pPr marR="0" algn="l">
              <a:lnSpc>
                <a:spcPct val="120000"/>
              </a:lnSpc>
              <a:spcAft>
                <a:spcPts val="800"/>
              </a:spcAft>
              <a:buFont typeface="Arial" panose="020B0604020202020204" pitchFamily="34" charset="0"/>
              <a:buChar char="•"/>
            </a:pPr>
            <a:r>
              <a:rPr lang="en-GB" sz="2400" dirty="0" err="1">
                <a:solidFill>
                  <a:srgbClr val="000000"/>
                </a:solidFill>
                <a:effectLst/>
                <a:ea typeface="Calibri" panose="020F0502020204030204" pitchFamily="34" charset="0"/>
                <a:cs typeface="Times New Roman" panose="02020603050405020304" pitchFamily="18" charset="0"/>
              </a:rPr>
              <a:t>Novytska</a:t>
            </a:r>
            <a:r>
              <a:rPr lang="en-GB" sz="2400" dirty="0">
                <a:solidFill>
                  <a:srgbClr val="000000"/>
                </a:solidFill>
                <a:effectLst/>
                <a:ea typeface="Calibri" panose="020F0502020204030204" pitchFamily="34" charset="0"/>
                <a:cs typeface="Times New Roman" panose="02020603050405020304" pitchFamily="18" charset="0"/>
              </a:rPr>
              <a:t>, I., </a:t>
            </a:r>
            <a:r>
              <a:rPr lang="en-GB" sz="2400" dirty="0" err="1">
                <a:solidFill>
                  <a:srgbClr val="000000"/>
                </a:solidFill>
                <a:effectLst/>
                <a:ea typeface="Calibri" panose="020F0502020204030204" pitchFamily="34" charset="0"/>
                <a:cs typeface="Times New Roman" panose="02020603050405020304" pitchFamily="18" charset="0"/>
              </a:rPr>
              <a:t>Chychkalo-Kondratska</a:t>
            </a:r>
            <a:r>
              <a:rPr lang="en-GB" sz="2400" dirty="0">
                <a:solidFill>
                  <a:srgbClr val="000000"/>
                </a:solidFill>
                <a:effectLst/>
                <a:ea typeface="Calibri" panose="020F0502020204030204" pitchFamily="34" charset="0"/>
                <a:cs typeface="Times New Roman" panose="02020603050405020304" pitchFamily="18" charset="0"/>
              </a:rPr>
              <a:t>, I.R.Y.N.A., </a:t>
            </a:r>
            <a:r>
              <a:rPr lang="en-GB" sz="2400" dirty="0" err="1">
                <a:solidFill>
                  <a:srgbClr val="000000"/>
                </a:solidFill>
                <a:effectLst/>
                <a:ea typeface="Calibri" panose="020F0502020204030204" pitchFamily="34" charset="0"/>
                <a:cs typeface="Times New Roman" panose="02020603050405020304" pitchFamily="18" charset="0"/>
              </a:rPr>
              <a:t>Chyzhevska</a:t>
            </a:r>
            <a:r>
              <a:rPr lang="en-GB" sz="2400" dirty="0">
                <a:solidFill>
                  <a:srgbClr val="000000"/>
                </a:solidFill>
                <a:effectLst/>
                <a:ea typeface="Calibri" panose="020F0502020204030204" pitchFamily="34" charset="0"/>
                <a:cs typeface="Times New Roman" panose="02020603050405020304" pitchFamily="18" charset="0"/>
              </a:rPr>
              <a:t>, M., </a:t>
            </a:r>
            <a:r>
              <a:rPr lang="en-GB" sz="2400" dirty="0" err="1">
                <a:solidFill>
                  <a:srgbClr val="000000"/>
                </a:solidFill>
                <a:effectLst/>
                <a:ea typeface="Calibri" panose="020F0502020204030204" pitchFamily="34" charset="0"/>
                <a:cs typeface="Times New Roman" panose="02020603050405020304" pitchFamily="18" charset="0"/>
              </a:rPr>
              <a:t>Sydorenko</a:t>
            </a:r>
            <a:r>
              <a:rPr lang="en-GB" sz="2400" dirty="0">
                <a:solidFill>
                  <a:srgbClr val="000000"/>
                </a:solidFill>
                <a:effectLst/>
                <a:ea typeface="Calibri" panose="020F0502020204030204" pitchFamily="34" charset="0"/>
                <a:cs typeface="Times New Roman" panose="02020603050405020304" pitchFamily="18" charset="0"/>
              </a:rPr>
              <a:t>-Melnyk, H. and </a:t>
            </a:r>
            <a:r>
              <a:rPr lang="en-GB" sz="2400" dirty="0" err="1">
                <a:solidFill>
                  <a:srgbClr val="000000"/>
                </a:solidFill>
                <a:effectLst/>
                <a:ea typeface="Calibri" panose="020F0502020204030204" pitchFamily="34" charset="0"/>
                <a:cs typeface="Times New Roman" panose="02020603050405020304" pitchFamily="18" charset="0"/>
              </a:rPr>
              <a:t>Tуtarenko</a:t>
            </a:r>
            <a:r>
              <a:rPr lang="en-GB" sz="2400" dirty="0">
                <a:solidFill>
                  <a:srgbClr val="000000"/>
                </a:solidFill>
                <a:effectLst/>
                <a:ea typeface="Calibri" panose="020F0502020204030204" pitchFamily="34" charset="0"/>
                <a:cs typeface="Times New Roman" panose="02020603050405020304" pitchFamily="18" charset="0"/>
              </a:rPr>
              <a:t>, L., 2021. Digital marketing in the system of promotion of organic products. </a:t>
            </a:r>
            <a:r>
              <a:rPr lang="en-GB" sz="2400" i="1" dirty="0">
                <a:solidFill>
                  <a:srgbClr val="000000"/>
                </a:solidFill>
                <a:effectLst/>
                <a:ea typeface="Calibri" panose="020F0502020204030204" pitchFamily="34" charset="0"/>
                <a:cs typeface="Times New Roman" panose="02020603050405020304" pitchFamily="18" charset="0"/>
              </a:rPr>
              <a:t>WSEAS Trans. Bus. Econ</a:t>
            </a:r>
            <a:r>
              <a:rPr lang="en-GB" sz="2400" dirty="0">
                <a:solidFill>
                  <a:srgbClr val="000000"/>
                </a:solidFill>
                <a:effectLst/>
                <a:ea typeface="Calibri" panose="020F0502020204030204" pitchFamily="34" charset="0"/>
                <a:cs typeface="Times New Roman" panose="02020603050405020304" pitchFamily="18" charset="0"/>
              </a:rPr>
              <a:t>, </a:t>
            </a:r>
            <a:r>
              <a:rPr lang="en-GB" sz="2400" i="1" dirty="0">
                <a:solidFill>
                  <a:srgbClr val="000000"/>
                </a:solidFill>
                <a:effectLst/>
                <a:ea typeface="Calibri" panose="020F0502020204030204" pitchFamily="34" charset="0"/>
                <a:cs typeface="Times New Roman" panose="02020603050405020304" pitchFamily="18" charset="0"/>
              </a:rPr>
              <a:t>18</a:t>
            </a:r>
            <a:r>
              <a:rPr lang="en-GB" sz="2400" dirty="0">
                <a:solidFill>
                  <a:srgbClr val="000000"/>
                </a:solidFill>
                <a:effectLst/>
                <a:ea typeface="Calibri" panose="020F0502020204030204" pitchFamily="34" charset="0"/>
                <a:cs typeface="Times New Roman" panose="02020603050405020304" pitchFamily="18" charset="0"/>
              </a:rPr>
              <a:t>(53), pp.524-530.</a:t>
            </a:r>
            <a:endParaRPr lang="en-US" sz="2400" dirty="0">
              <a:solidFill>
                <a:srgbClr val="000000"/>
              </a:solidFill>
              <a:effectLst/>
              <a:ea typeface="Calibri" panose="020F0502020204030204" pitchFamily="34" charset="0"/>
              <a:cs typeface="Times New Roman" panose="02020603050405020304" pitchFamily="18" charset="0"/>
            </a:endParaRPr>
          </a:p>
          <a:p>
            <a:pPr marR="0" algn="l">
              <a:lnSpc>
                <a:spcPct val="120000"/>
              </a:lnSpc>
              <a:spcAft>
                <a:spcPts val="800"/>
              </a:spcAft>
              <a:buFont typeface="Arial" panose="020B0604020202020204" pitchFamily="34" charset="0"/>
              <a:buChar char="•"/>
            </a:pPr>
            <a:r>
              <a:rPr lang="en-US" sz="2400" dirty="0">
                <a:solidFill>
                  <a:srgbClr val="000000"/>
                </a:solidFill>
                <a:effectLst/>
                <a:ea typeface="Calibri" panose="020F0502020204030204" pitchFamily="34" charset="0"/>
                <a:cs typeface="Times New Roman" panose="02020603050405020304" pitchFamily="18" charset="0"/>
              </a:rPr>
              <a:t>Reardon, T. and Vos, R., 2021. Food supply chains: Business resilience, innovation, and adaptation.</a:t>
            </a:r>
          </a:p>
          <a:p>
            <a:pPr marR="0" algn="l">
              <a:lnSpc>
                <a:spcPct val="120000"/>
              </a:lnSpc>
              <a:spcAft>
                <a:spcPts val="800"/>
              </a:spcAft>
              <a:buFont typeface="Arial" panose="020B0604020202020204" pitchFamily="34" charset="0"/>
              <a:buChar char="•"/>
            </a:pPr>
            <a:r>
              <a:rPr lang="en-US" sz="2400" dirty="0">
                <a:solidFill>
                  <a:srgbClr val="000000"/>
                </a:solidFill>
                <a:effectLst/>
                <a:ea typeface="Calibri" panose="020F0502020204030204" pitchFamily="34" charset="0"/>
                <a:cs typeface="Times New Roman" panose="02020603050405020304" pitchFamily="18" charset="0"/>
              </a:rPr>
              <a:t>Roy, H., 2024. Connecting farmers’ markets to foodservice businesses: A qualitative exploration of restaurants’ perceived benefits and challenges of purchasing food locally. </a:t>
            </a:r>
            <a:r>
              <a:rPr lang="en-US" sz="2400" i="1" dirty="0">
                <a:solidFill>
                  <a:srgbClr val="000000"/>
                </a:solidFill>
                <a:effectLst/>
                <a:ea typeface="Calibri" panose="020F0502020204030204" pitchFamily="34" charset="0"/>
                <a:cs typeface="Times New Roman" panose="02020603050405020304" pitchFamily="18" charset="0"/>
              </a:rPr>
              <a:t>International Journal of Hospitality &amp; Tourism Administration, 25</a:t>
            </a:r>
            <a:r>
              <a:rPr lang="en-US" sz="2400" dirty="0">
                <a:solidFill>
                  <a:srgbClr val="000000"/>
                </a:solidFill>
                <a:effectLst/>
                <a:ea typeface="Calibri" panose="020F0502020204030204" pitchFamily="34" charset="0"/>
                <a:cs typeface="Times New Roman" panose="02020603050405020304" pitchFamily="18" charset="0"/>
              </a:rPr>
              <a:t>(3), pp.602-637.</a:t>
            </a:r>
          </a:p>
          <a:p>
            <a:pPr marR="0" algn="l">
              <a:lnSpc>
                <a:spcPct val="120000"/>
              </a:lnSpc>
              <a:spcAft>
                <a:spcPts val="800"/>
              </a:spcAft>
              <a:buFont typeface="Arial" panose="020B0604020202020204" pitchFamily="34" charset="0"/>
              <a:buChar char="•"/>
            </a:pPr>
            <a:r>
              <a:rPr lang="en-GB" sz="2400" dirty="0">
                <a:solidFill>
                  <a:srgbClr val="000000"/>
                </a:solidFill>
                <a:effectLst/>
                <a:ea typeface="Calibri" panose="020F0502020204030204" pitchFamily="34" charset="0"/>
                <a:cs typeface="Times New Roman" panose="02020603050405020304" pitchFamily="18" charset="0"/>
              </a:rPr>
              <a:t>Sgroi, F. and Salamone, P.A., 2022. Private label food products: Consumer perception and distribution strategies. </a:t>
            </a:r>
            <a:r>
              <a:rPr lang="en-GB" sz="2400" i="1" dirty="0">
                <a:solidFill>
                  <a:srgbClr val="000000"/>
                </a:solidFill>
                <a:effectLst/>
                <a:ea typeface="Calibri" panose="020F0502020204030204" pitchFamily="34" charset="0"/>
                <a:cs typeface="Times New Roman" panose="02020603050405020304" pitchFamily="18" charset="0"/>
              </a:rPr>
              <a:t>Journal of Agriculture and Food Research</a:t>
            </a:r>
            <a:r>
              <a:rPr lang="en-GB" sz="2400" dirty="0">
                <a:solidFill>
                  <a:srgbClr val="000000"/>
                </a:solidFill>
                <a:effectLst/>
                <a:ea typeface="Calibri" panose="020F0502020204030204" pitchFamily="34" charset="0"/>
                <a:cs typeface="Times New Roman" panose="02020603050405020304" pitchFamily="18" charset="0"/>
              </a:rPr>
              <a:t>, </a:t>
            </a:r>
            <a:r>
              <a:rPr lang="en-GB" sz="2400" i="1" dirty="0">
                <a:solidFill>
                  <a:srgbClr val="000000"/>
                </a:solidFill>
                <a:effectLst/>
                <a:ea typeface="Calibri" panose="020F0502020204030204" pitchFamily="34" charset="0"/>
                <a:cs typeface="Times New Roman" panose="02020603050405020304" pitchFamily="18" charset="0"/>
              </a:rPr>
              <a:t>8</a:t>
            </a:r>
            <a:r>
              <a:rPr lang="en-GB" sz="2400" dirty="0">
                <a:solidFill>
                  <a:srgbClr val="000000"/>
                </a:solidFill>
                <a:effectLst/>
                <a:ea typeface="Calibri" panose="020F0502020204030204" pitchFamily="34" charset="0"/>
                <a:cs typeface="Times New Roman" panose="02020603050405020304" pitchFamily="18" charset="0"/>
              </a:rPr>
              <a:t>, p.100287.</a:t>
            </a:r>
            <a:endParaRPr lang="en-US" sz="2400" dirty="0">
              <a:solidFill>
                <a:srgbClr val="000000"/>
              </a:solidFill>
              <a:effectLst/>
              <a:ea typeface="Calibri" panose="020F0502020204030204" pitchFamily="34" charset="0"/>
              <a:cs typeface="Times New Roman" panose="02020603050405020304" pitchFamily="18" charset="0"/>
            </a:endParaRPr>
          </a:p>
          <a:p>
            <a:pPr marR="0" algn="l">
              <a:lnSpc>
                <a:spcPct val="120000"/>
              </a:lnSpc>
              <a:spcAft>
                <a:spcPts val="800"/>
              </a:spcAft>
              <a:buFont typeface="Arial" panose="020B0604020202020204" pitchFamily="34" charset="0"/>
              <a:buChar char="•"/>
            </a:pPr>
            <a:r>
              <a:rPr lang="en-US" sz="2400" dirty="0">
                <a:solidFill>
                  <a:srgbClr val="000000"/>
                </a:solidFill>
                <a:effectLst/>
                <a:ea typeface="Calibri" panose="020F0502020204030204" pitchFamily="34" charset="0"/>
                <a:cs typeface="Times New Roman" panose="02020603050405020304" pitchFamily="18" charset="0"/>
              </a:rPr>
              <a:t>Stein, A.J. and Santini, F., 2022. The sustainability of “local” food: A review for policy-makers. </a:t>
            </a:r>
            <a:r>
              <a:rPr lang="en-US" sz="2400" i="1" dirty="0">
                <a:solidFill>
                  <a:srgbClr val="000000"/>
                </a:solidFill>
                <a:effectLst/>
                <a:ea typeface="Calibri" panose="020F0502020204030204" pitchFamily="34" charset="0"/>
                <a:cs typeface="Times New Roman" panose="02020603050405020304" pitchFamily="18" charset="0"/>
              </a:rPr>
              <a:t>Review of Agricultural, Food and Environmental Studies, 103</a:t>
            </a:r>
            <a:r>
              <a:rPr lang="en-US" sz="2400" dirty="0">
                <a:solidFill>
                  <a:srgbClr val="000000"/>
                </a:solidFill>
                <a:effectLst/>
                <a:ea typeface="Calibri" panose="020F0502020204030204" pitchFamily="34" charset="0"/>
                <a:cs typeface="Times New Roman" panose="02020603050405020304" pitchFamily="18" charset="0"/>
              </a:rPr>
              <a:t>(1), pp.77-89.</a:t>
            </a:r>
          </a:p>
        </p:txBody>
      </p:sp>
    </p:spTree>
    <p:extLst>
      <p:ext uri="{BB962C8B-B14F-4D97-AF65-F5344CB8AC3E}">
        <p14:creationId xmlns:p14="http://schemas.microsoft.com/office/powerpoint/2010/main" val="3760658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101</TotalTime>
  <Words>1524</Words>
  <Application>Microsoft Office PowerPoint</Application>
  <PresentationFormat>Widescreen</PresentationFormat>
  <Paragraphs>141</Paragraphs>
  <Slides>15</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vt:lpstr>
      <vt:lpstr>Calibri</vt:lpstr>
      <vt:lpstr>Calibri Light</vt:lpstr>
      <vt:lpstr>Symbol</vt:lpstr>
      <vt:lpstr>Times New Roman</vt:lpstr>
      <vt:lpstr>Tw Cen MT</vt:lpstr>
      <vt:lpstr>Tw Cen MT Condensed</vt:lpstr>
      <vt:lpstr>Wingdings 3</vt:lpstr>
      <vt:lpstr>Integral</vt:lpstr>
      <vt:lpstr>Module: Managing Enterprise (BMSW4011)   Lecturer: Melanie Squire   TASK 2: OUTLINE BUSINESS PLAN Presentation</vt:lpstr>
      <vt:lpstr>Table of Contents</vt:lpstr>
      <vt:lpstr>Business Name &amp; Mission Statement</vt:lpstr>
      <vt:lpstr>Products</vt:lpstr>
      <vt:lpstr>Legal Status</vt:lpstr>
      <vt:lpstr>Aims and Objectives</vt:lpstr>
      <vt:lpstr>Physical Location</vt:lpstr>
      <vt:lpstr>HRM Strategy</vt:lpstr>
      <vt:lpstr>Unique Selling Proposition (USP)</vt:lpstr>
      <vt:lpstr>SWOT Analysis</vt:lpstr>
      <vt:lpstr>Marketing Strategy and Examples</vt:lpstr>
      <vt:lpstr>Financial Overview</vt:lpstr>
      <vt:lpstr>Investor Pitch</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User</cp:lastModifiedBy>
  <cp:revision>4</cp:revision>
  <dcterms:created xsi:type="dcterms:W3CDTF">2025-03-23T19:53:09Z</dcterms:created>
  <dcterms:modified xsi:type="dcterms:W3CDTF">2025-03-24T10:17:16Z</dcterms:modified>
</cp:coreProperties>
</file>