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5" r:id="rId1"/>
  </p:sldMasterIdLst>
  <p:notesMasterIdLst>
    <p:notesMasterId r:id="rId12"/>
  </p:notesMasterIdLst>
  <p:sldIdLst>
    <p:sldId id="256" r:id="rId2"/>
    <p:sldId id="257" r:id="rId3"/>
    <p:sldId id="263" r:id="rId4"/>
    <p:sldId id="260" r:id="rId5"/>
    <p:sldId id="261" r:id="rId6"/>
    <p:sldId id="262" r:id="rId7"/>
    <p:sldId id="264" r:id="rId8"/>
    <p:sldId id="265" r:id="rId9"/>
    <p:sldId id="266" r:id="rId10"/>
    <p:sldId id="258"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0F0968-E511-314F-6277-CF9FA1CE9670}" v="2" dt="2026-06-06T19:39:46.876"/>
    <p1510:client id="{190433C2-D281-AF48-5B56-6BB5C4AF4920}" v="73" dt="2026-06-06T19:05:21.128"/>
    <p1510:client id="{256C15C9-5357-74F4-A24F-611F8BA97E31}" v="8" dt="2026-06-06T12:51:36.763"/>
    <p1510:client id="{2CAA7A5B-724E-0440-ACAF-DE6C04BA1204}" v="99" dt="2026-06-06T20:42:36.820"/>
    <p1510:client id="{4A995543-35EB-BE35-9CC2-E61557458B13}" v="8" dt="2026-06-06T20:25:01.778"/>
    <p1510:client id="{4F3269E3-5C06-7B8A-060B-3AD364858F26}" v="1" dt="2026-06-06T17:17:06.973"/>
    <p1510:client id="{53621D34-E41F-FC2F-D80A-104562ED60F0}" v="2" dt="2026-06-06T21:36:20.488"/>
    <p1510:client id="{6AAB3FAC-A472-FA49-A5A0-25AA0583DDD7}" v="93" dt="2026-06-06T12:29:54.242"/>
    <p1510:client id="{6F665626-FE8E-D00B-39FC-B3A2D4AC23D8}" v="312" dt="2026-06-06T18:58:29.771"/>
    <p1510:client id="{73528B87-8170-E6B9-04DF-293BD11DACFA}" v="14" dt="2026-06-06T20:31:51.363"/>
    <p1510:client id="{7E3887BA-4830-90AE-11BA-3B28819AEFEA}" v="1768" dt="2026-06-07T11:39:11.409"/>
    <p1510:client id="{9D465997-4259-770B-6291-0F782505DB65}" v="22" dt="2026-06-07T09:50:50.615"/>
    <p1510:client id="{A0481948-B9B7-1008-C8D1-08184C3577F2}" v="9" dt="2026-06-06T21:29:54.907"/>
    <p1510:client id="{A8CEBEE0-EC37-1B0A-EE97-E2A7C08A9B75}" v="50" dt="2026-06-06T20:48:32.950"/>
    <p1510:client id="{BAFFE4E9-EC0D-450D-921D-0E455E7CA454}" v="858" dt="2026-06-06T10:42:00.357"/>
    <p1510:client id="{CCF39843-AE25-2A60-FD6C-82CE50F9F19F}" v="6" dt="2026-06-06T21:28:03.986"/>
    <p1510:client id="{D1E551A0-4564-3177-5A07-E8BC1E66A04B}" v="44" dt="2026-06-06T19:17:10.472"/>
    <p1510:client id="{E7D330C0-836D-D032-D137-8B5775AD4697}" v="3" dt="2026-06-06T16:25:26.850"/>
    <p1510:client id="{F0383200-56A8-0960-C7EC-5886DDF50D19}" v="9" dt="2026-06-06T11:34:22.61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9" d="100"/>
          <a:sy n="59" d="100"/>
        </p:scale>
        <p:origin x="940"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A41F062-5785-4B3E-A91D-FA3CCFB75C37}"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9A2C4611-F9AA-4AC8-AC1E-DF6BE0941F6D}">
      <dgm:prSet/>
      <dgm:spPr/>
      <dgm:t>
        <a:bodyPr/>
        <a:lstStyle/>
        <a:p>
          <a:r>
            <a:rPr lang="en-GB" b="1"/>
            <a:t>Staff Schedule and Rotas – Excel</a:t>
          </a:r>
          <a:endParaRPr lang="en-US"/>
        </a:p>
      </dgm:t>
    </dgm:pt>
    <dgm:pt modelId="{2E56AFB1-D1CF-4E63-91EB-68AEB38BC439}" type="parTrans" cxnId="{B1B1294C-1D87-425E-B630-0B5A74549EBD}">
      <dgm:prSet/>
      <dgm:spPr/>
      <dgm:t>
        <a:bodyPr/>
        <a:lstStyle/>
        <a:p>
          <a:endParaRPr lang="en-US"/>
        </a:p>
      </dgm:t>
    </dgm:pt>
    <dgm:pt modelId="{4CC9D592-CF9B-482E-8A12-DA7F29A514FB}" type="sibTrans" cxnId="{B1B1294C-1D87-425E-B630-0B5A74549EBD}">
      <dgm:prSet/>
      <dgm:spPr/>
      <dgm:t>
        <a:bodyPr/>
        <a:lstStyle/>
        <a:p>
          <a:endParaRPr lang="en-US"/>
        </a:p>
      </dgm:t>
    </dgm:pt>
    <dgm:pt modelId="{BE02EA08-F51B-4C7A-BCFB-030708B91036}">
      <dgm:prSet/>
      <dgm:spPr/>
      <dgm:t>
        <a:bodyPr/>
        <a:lstStyle/>
        <a:p>
          <a:r>
            <a:rPr lang="en-GB"/>
            <a:t>I work on staff rotas in Excel at Riverdale nursing home.</a:t>
          </a:r>
          <a:endParaRPr lang="en-US"/>
        </a:p>
      </dgm:t>
    </dgm:pt>
    <dgm:pt modelId="{6F8A2C96-2D80-426B-A7CD-41CEB32E0D63}" type="parTrans" cxnId="{1A6677AE-5597-48CC-B64E-36E714E4472B}">
      <dgm:prSet/>
      <dgm:spPr/>
      <dgm:t>
        <a:bodyPr/>
        <a:lstStyle/>
        <a:p>
          <a:endParaRPr lang="en-US"/>
        </a:p>
      </dgm:t>
    </dgm:pt>
    <dgm:pt modelId="{AEF1274E-9F8D-4E48-BD71-5FFCE3ACDFF5}" type="sibTrans" cxnId="{1A6677AE-5597-48CC-B64E-36E714E4472B}">
      <dgm:prSet/>
      <dgm:spPr/>
      <dgm:t>
        <a:bodyPr/>
        <a:lstStyle/>
        <a:p>
          <a:endParaRPr lang="en-US"/>
        </a:p>
      </dgm:t>
    </dgm:pt>
    <dgm:pt modelId="{23EF7F13-6F0D-4E60-B96C-F69E66A74D61}">
      <dgm:prSet/>
      <dgm:spPr/>
      <dgm:t>
        <a:bodyPr/>
        <a:lstStyle/>
        <a:p>
          <a:r>
            <a:rPr lang="en-GB"/>
            <a:t>Riverdale has two wards.</a:t>
          </a:r>
          <a:endParaRPr lang="en-US"/>
        </a:p>
      </dgm:t>
    </dgm:pt>
    <dgm:pt modelId="{22CB2754-E017-4BF2-9015-A9BDF60068B8}" type="parTrans" cxnId="{0582EBB9-CF79-46AD-A114-7DC295FCFE16}">
      <dgm:prSet/>
      <dgm:spPr/>
      <dgm:t>
        <a:bodyPr/>
        <a:lstStyle/>
        <a:p>
          <a:endParaRPr lang="en-US"/>
        </a:p>
      </dgm:t>
    </dgm:pt>
    <dgm:pt modelId="{F7D03E64-3803-4E9C-85FF-E17D0E43FEDD}" type="sibTrans" cxnId="{0582EBB9-CF79-46AD-A114-7DC295FCFE16}">
      <dgm:prSet/>
      <dgm:spPr/>
      <dgm:t>
        <a:bodyPr/>
        <a:lstStyle/>
        <a:p>
          <a:endParaRPr lang="en-US"/>
        </a:p>
      </dgm:t>
    </dgm:pt>
    <dgm:pt modelId="{02270E92-D772-49D0-99E6-F844E29FC15E}">
      <dgm:prSet/>
      <dgm:spPr/>
      <dgm:t>
        <a:bodyPr/>
        <a:lstStyle/>
        <a:p>
          <a:r>
            <a:rPr lang="en-GB"/>
            <a:t>Paper rotas are difficult and conversations get lost.</a:t>
          </a:r>
          <a:endParaRPr lang="en-US"/>
        </a:p>
      </dgm:t>
    </dgm:pt>
    <dgm:pt modelId="{2CC1F57A-CE91-4F8D-84AC-819BECEA8090}" type="parTrans" cxnId="{A11FAA52-C9FB-47AD-A852-B1D6929FA08A}">
      <dgm:prSet/>
      <dgm:spPr/>
      <dgm:t>
        <a:bodyPr/>
        <a:lstStyle/>
        <a:p>
          <a:endParaRPr lang="en-US"/>
        </a:p>
      </dgm:t>
    </dgm:pt>
    <dgm:pt modelId="{DAC311E5-4E3D-43B2-AAB0-662CC7D1405F}" type="sibTrans" cxnId="{A11FAA52-C9FB-47AD-A852-B1D6929FA08A}">
      <dgm:prSet/>
      <dgm:spPr/>
      <dgm:t>
        <a:bodyPr/>
        <a:lstStyle/>
        <a:p>
          <a:endParaRPr lang="en-US"/>
        </a:p>
      </dgm:t>
    </dgm:pt>
    <dgm:pt modelId="{460C51D5-D5D8-45C7-B463-D9F078CF9F2C}">
      <dgm:prSet/>
      <dgm:spPr/>
      <dgm:t>
        <a:bodyPr/>
        <a:lstStyle/>
        <a:p>
          <a:r>
            <a:rPr lang="en-GB"/>
            <a:t>Software- Microsoft excel.</a:t>
          </a:r>
          <a:endParaRPr lang="en-US"/>
        </a:p>
      </dgm:t>
    </dgm:pt>
    <dgm:pt modelId="{2258CF31-350A-422C-8E8E-BF86C8775F2A}" type="parTrans" cxnId="{B0D5AD99-9A46-46C9-856A-D6152D63ED45}">
      <dgm:prSet/>
      <dgm:spPr/>
      <dgm:t>
        <a:bodyPr/>
        <a:lstStyle/>
        <a:p>
          <a:endParaRPr lang="en-US"/>
        </a:p>
      </dgm:t>
    </dgm:pt>
    <dgm:pt modelId="{3E825178-A39E-4720-9F29-7E515ECC8EFB}" type="sibTrans" cxnId="{B0D5AD99-9A46-46C9-856A-D6152D63ED45}">
      <dgm:prSet/>
      <dgm:spPr/>
      <dgm:t>
        <a:bodyPr/>
        <a:lstStyle/>
        <a:p>
          <a:endParaRPr lang="en-US"/>
        </a:p>
      </dgm:t>
    </dgm:pt>
    <dgm:pt modelId="{7DA32E16-D376-4AD8-BED2-31A4DE8D21B6}">
      <dgm:prSet/>
      <dgm:spPr/>
      <dgm:t>
        <a:bodyPr/>
        <a:lstStyle/>
        <a:p>
          <a:r>
            <a:rPr lang="en-GB"/>
            <a:t>Excel detects a double booking (Weverka, 2019)</a:t>
          </a:r>
          <a:endParaRPr lang="en-US"/>
        </a:p>
      </dgm:t>
    </dgm:pt>
    <dgm:pt modelId="{9EF3DDC6-CE46-48E5-A060-290CF5633CB4}" type="parTrans" cxnId="{1893FD95-9587-4CF5-AF3A-B13288C6F65C}">
      <dgm:prSet/>
      <dgm:spPr/>
      <dgm:t>
        <a:bodyPr/>
        <a:lstStyle/>
        <a:p>
          <a:endParaRPr lang="en-US"/>
        </a:p>
      </dgm:t>
    </dgm:pt>
    <dgm:pt modelId="{A88930CB-8816-4995-931D-5354FEA41ABC}" type="sibTrans" cxnId="{1893FD95-9587-4CF5-AF3A-B13288C6F65C}">
      <dgm:prSet/>
      <dgm:spPr/>
      <dgm:t>
        <a:bodyPr/>
        <a:lstStyle/>
        <a:p>
          <a:endParaRPr lang="en-US"/>
        </a:p>
      </dgm:t>
    </dgm:pt>
    <dgm:pt modelId="{A778034C-86D6-4E5B-BFAB-6D25B02199A4}">
      <dgm:prSet/>
      <dgm:spPr/>
      <dgm:t>
        <a:bodyPr/>
        <a:lstStyle/>
        <a:p>
          <a:r>
            <a:rPr lang="en-GB"/>
            <a:t>Excel can do the calculation of hours itself (Weverka, 2019)</a:t>
          </a:r>
          <a:endParaRPr lang="en-US"/>
        </a:p>
      </dgm:t>
    </dgm:pt>
    <dgm:pt modelId="{5F6C00FD-7778-480C-B1AA-21BE1844A294}" type="parTrans" cxnId="{511C10CF-1F6E-4666-916C-71B015DE88BC}">
      <dgm:prSet/>
      <dgm:spPr/>
      <dgm:t>
        <a:bodyPr/>
        <a:lstStyle/>
        <a:p>
          <a:endParaRPr lang="en-US"/>
        </a:p>
      </dgm:t>
    </dgm:pt>
    <dgm:pt modelId="{EF45F4C4-BDE9-48EE-9EEE-9AC56DF44E5C}" type="sibTrans" cxnId="{511C10CF-1F6E-4666-916C-71B015DE88BC}">
      <dgm:prSet/>
      <dgm:spPr/>
      <dgm:t>
        <a:bodyPr/>
        <a:lstStyle/>
        <a:p>
          <a:endParaRPr lang="en-US"/>
        </a:p>
      </dgm:t>
    </dgm:pt>
    <dgm:pt modelId="{DE30D8C3-B2DA-47EB-8FAD-5533346F97E5}">
      <dgm:prSet/>
      <dgm:spPr/>
      <dgm:t>
        <a:bodyPr/>
        <a:lstStyle/>
        <a:p>
          <a:r>
            <a:rPr lang="en-GB"/>
            <a:t>One file on OneDrive same rota for both wards (Skills for Care, 2024) </a:t>
          </a:r>
          <a:endParaRPr lang="en-US"/>
        </a:p>
      </dgm:t>
    </dgm:pt>
    <dgm:pt modelId="{0697866C-4E29-4781-8C51-0299DBEE1183}" type="parTrans" cxnId="{F6AFD1CE-CB13-4D3A-9D23-3A7F6588C2AC}">
      <dgm:prSet/>
      <dgm:spPr/>
      <dgm:t>
        <a:bodyPr/>
        <a:lstStyle/>
        <a:p>
          <a:endParaRPr lang="en-US"/>
        </a:p>
      </dgm:t>
    </dgm:pt>
    <dgm:pt modelId="{16E26FA1-4081-4BB2-876A-4809FEA684AE}" type="sibTrans" cxnId="{F6AFD1CE-CB13-4D3A-9D23-3A7F6588C2AC}">
      <dgm:prSet/>
      <dgm:spPr/>
      <dgm:t>
        <a:bodyPr/>
        <a:lstStyle/>
        <a:p>
          <a:endParaRPr lang="en-US"/>
        </a:p>
      </dgm:t>
    </dgm:pt>
    <dgm:pt modelId="{1999BC28-9B8B-43F6-A95F-63F70803086C}">
      <dgm:prSet/>
      <dgm:spPr/>
      <dgm:t>
        <a:bodyPr/>
        <a:lstStyle/>
        <a:p>
          <a:r>
            <a:rPr lang="en-GB"/>
            <a:t>Good: free, staff know, saves old copies.</a:t>
          </a:r>
          <a:endParaRPr lang="en-US"/>
        </a:p>
      </dgm:t>
    </dgm:pt>
    <dgm:pt modelId="{4EF43633-49C9-4E9D-959B-11485E6E3671}" type="parTrans" cxnId="{ECE534E7-00C8-4BF3-A4A0-D0D0CC09C2CC}">
      <dgm:prSet/>
      <dgm:spPr/>
      <dgm:t>
        <a:bodyPr/>
        <a:lstStyle/>
        <a:p>
          <a:endParaRPr lang="en-US"/>
        </a:p>
      </dgm:t>
    </dgm:pt>
    <dgm:pt modelId="{868DF7FF-3FC3-4983-A55A-396FC690DDC0}" type="sibTrans" cxnId="{ECE534E7-00C8-4BF3-A4A0-D0D0CC09C2CC}">
      <dgm:prSet/>
      <dgm:spPr/>
      <dgm:t>
        <a:bodyPr/>
        <a:lstStyle/>
        <a:p>
          <a:endParaRPr lang="en-US"/>
        </a:p>
      </dgm:t>
    </dgm:pt>
    <dgm:pt modelId="{BB873388-8C5C-4826-958C-D5E01D0D4895}">
      <dgm:prSet/>
      <dgm:spPr/>
      <dgm:t>
        <a:bodyPr/>
        <a:lstStyle/>
        <a:p>
          <a:r>
            <a:rPr lang="en-GB"/>
            <a:t>Bad: no warnings on phone, staff can publish changes in teams.</a:t>
          </a:r>
          <a:endParaRPr lang="en-US"/>
        </a:p>
      </dgm:t>
    </dgm:pt>
    <dgm:pt modelId="{7BB8A0E9-48F9-44CE-9A31-FD909F4D13F6}" type="parTrans" cxnId="{DEB52702-110A-4F35-A00E-1D2282C2FF37}">
      <dgm:prSet/>
      <dgm:spPr/>
      <dgm:t>
        <a:bodyPr/>
        <a:lstStyle/>
        <a:p>
          <a:endParaRPr lang="en-US"/>
        </a:p>
      </dgm:t>
    </dgm:pt>
    <dgm:pt modelId="{5A5AFE0B-F3E4-4095-93E6-530667B44DB3}" type="sibTrans" cxnId="{DEB52702-110A-4F35-A00E-1D2282C2FF37}">
      <dgm:prSet/>
      <dgm:spPr/>
      <dgm:t>
        <a:bodyPr/>
        <a:lstStyle/>
        <a:p>
          <a:endParaRPr lang="en-US"/>
        </a:p>
      </dgm:t>
    </dgm:pt>
    <dgm:pt modelId="{8A199ECE-F317-4D1D-B874-56AE81C0D578}" type="pres">
      <dgm:prSet presAssocID="{CA41F062-5785-4B3E-A91D-FA3CCFB75C37}" presName="diagram" presStyleCnt="0">
        <dgm:presLayoutVars>
          <dgm:dir/>
          <dgm:resizeHandles val="exact"/>
        </dgm:presLayoutVars>
      </dgm:prSet>
      <dgm:spPr/>
    </dgm:pt>
    <dgm:pt modelId="{0F22F818-7F8B-4BCD-8FFC-6B119841AEFC}" type="pres">
      <dgm:prSet presAssocID="{9A2C4611-F9AA-4AC8-AC1E-DF6BE0941F6D}" presName="node" presStyleLbl="node1" presStyleIdx="0" presStyleCnt="10">
        <dgm:presLayoutVars>
          <dgm:bulletEnabled val="1"/>
        </dgm:presLayoutVars>
      </dgm:prSet>
      <dgm:spPr/>
    </dgm:pt>
    <dgm:pt modelId="{37107704-5346-4A69-B149-C21EFAAB7F63}" type="pres">
      <dgm:prSet presAssocID="{4CC9D592-CF9B-482E-8A12-DA7F29A514FB}" presName="sibTrans" presStyleCnt="0"/>
      <dgm:spPr/>
    </dgm:pt>
    <dgm:pt modelId="{0622E74C-1413-4FCC-BD8F-96D86D7798F9}" type="pres">
      <dgm:prSet presAssocID="{BE02EA08-F51B-4C7A-BCFB-030708B91036}" presName="node" presStyleLbl="node1" presStyleIdx="1" presStyleCnt="10">
        <dgm:presLayoutVars>
          <dgm:bulletEnabled val="1"/>
        </dgm:presLayoutVars>
      </dgm:prSet>
      <dgm:spPr/>
    </dgm:pt>
    <dgm:pt modelId="{09F01459-311D-4B50-A630-3D244AE4D35C}" type="pres">
      <dgm:prSet presAssocID="{AEF1274E-9F8D-4E48-BD71-5FFCE3ACDFF5}" presName="sibTrans" presStyleCnt="0"/>
      <dgm:spPr/>
    </dgm:pt>
    <dgm:pt modelId="{E6F4A65E-CA41-4C6D-AC55-F3ABABC8BE18}" type="pres">
      <dgm:prSet presAssocID="{23EF7F13-6F0D-4E60-B96C-F69E66A74D61}" presName="node" presStyleLbl="node1" presStyleIdx="2" presStyleCnt="10">
        <dgm:presLayoutVars>
          <dgm:bulletEnabled val="1"/>
        </dgm:presLayoutVars>
      </dgm:prSet>
      <dgm:spPr/>
    </dgm:pt>
    <dgm:pt modelId="{415894EE-7BF0-4737-A952-859561B03907}" type="pres">
      <dgm:prSet presAssocID="{F7D03E64-3803-4E9C-85FF-E17D0E43FEDD}" presName="sibTrans" presStyleCnt="0"/>
      <dgm:spPr/>
    </dgm:pt>
    <dgm:pt modelId="{8BADD8E0-4564-4240-B195-5BEDC7421FE0}" type="pres">
      <dgm:prSet presAssocID="{02270E92-D772-49D0-99E6-F844E29FC15E}" presName="node" presStyleLbl="node1" presStyleIdx="3" presStyleCnt="10">
        <dgm:presLayoutVars>
          <dgm:bulletEnabled val="1"/>
        </dgm:presLayoutVars>
      </dgm:prSet>
      <dgm:spPr/>
    </dgm:pt>
    <dgm:pt modelId="{2843F27C-19AD-429E-B297-3ACF75111CF0}" type="pres">
      <dgm:prSet presAssocID="{DAC311E5-4E3D-43B2-AAB0-662CC7D1405F}" presName="sibTrans" presStyleCnt="0"/>
      <dgm:spPr/>
    </dgm:pt>
    <dgm:pt modelId="{F72D0E80-A3D8-4717-90D0-C8C932AA187D}" type="pres">
      <dgm:prSet presAssocID="{460C51D5-D5D8-45C7-B463-D9F078CF9F2C}" presName="node" presStyleLbl="node1" presStyleIdx="4" presStyleCnt="10">
        <dgm:presLayoutVars>
          <dgm:bulletEnabled val="1"/>
        </dgm:presLayoutVars>
      </dgm:prSet>
      <dgm:spPr/>
    </dgm:pt>
    <dgm:pt modelId="{DF5D361B-B4D6-4864-AD60-F048058F7EAA}" type="pres">
      <dgm:prSet presAssocID="{3E825178-A39E-4720-9F29-7E515ECC8EFB}" presName="sibTrans" presStyleCnt="0"/>
      <dgm:spPr/>
    </dgm:pt>
    <dgm:pt modelId="{831FAC74-D31D-401C-A611-7E099A5FC28D}" type="pres">
      <dgm:prSet presAssocID="{7DA32E16-D376-4AD8-BED2-31A4DE8D21B6}" presName="node" presStyleLbl="node1" presStyleIdx="5" presStyleCnt="10">
        <dgm:presLayoutVars>
          <dgm:bulletEnabled val="1"/>
        </dgm:presLayoutVars>
      </dgm:prSet>
      <dgm:spPr/>
    </dgm:pt>
    <dgm:pt modelId="{93435EC9-83F4-4CC5-A111-3CFC85A0FABA}" type="pres">
      <dgm:prSet presAssocID="{A88930CB-8816-4995-931D-5354FEA41ABC}" presName="sibTrans" presStyleCnt="0"/>
      <dgm:spPr/>
    </dgm:pt>
    <dgm:pt modelId="{C3E1313D-79D6-4AAE-993E-FDAFF4D21CA6}" type="pres">
      <dgm:prSet presAssocID="{A778034C-86D6-4E5B-BFAB-6D25B02199A4}" presName="node" presStyleLbl="node1" presStyleIdx="6" presStyleCnt="10">
        <dgm:presLayoutVars>
          <dgm:bulletEnabled val="1"/>
        </dgm:presLayoutVars>
      </dgm:prSet>
      <dgm:spPr/>
    </dgm:pt>
    <dgm:pt modelId="{7FDB9FB2-7DE4-4A02-A81D-795CD1BA5239}" type="pres">
      <dgm:prSet presAssocID="{EF45F4C4-BDE9-48EE-9EEE-9AC56DF44E5C}" presName="sibTrans" presStyleCnt="0"/>
      <dgm:spPr/>
    </dgm:pt>
    <dgm:pt modelId="{0F3F2030-AA13-40A3-AEDD-31C332367AB5}" type="pres">
      <dgm:prSet presAssocID="{DE30D8C3-B2DA-47EB-8FAD-5533346F97E5}" presName="node" presStyleLbl="node1" presStyleIdx="7" presStyleCnt="10">
        <dgm:presLayoutVars>
          <dgm:bulletEnabled val="1"/>
        </dgm:presLayoutVars>
      </dgm:prSet>
      <dgm:spPr/>
    </dgm:pt>
    <dgm:pt modelId="{566940DA-3844-47DC-A6FF-7DD1E90C5792}" type="pres">
      <dgm:prSet presAssocID="{16E26FA1-4081-4BB2-876A-4809FEA684AE}" presName="sibTrans" presStyleCnt="0"/>
      <dgm:spPr/>
    </dgm:pt>
    <dgm:pt modelId="{3A6281F3-F4B9-48A5-8C83-B079CC0122ED}" type="pres">
      <dgm:prSet presAssocID="{1999BC28-9B8B-43F6-A95F-63F70803086C}" presName="node" presStyleLbl="node1" presStyleIdx="8" presStyleCnt="10">
        <dgm:presLayoutVars>
          <dgm:bulletEnabled val="1"/>
        </dgm:presLayoutVars>
      </dgm:prSet>
      <dgm:spPr/>
    </dgm:pt>
    <dgm:pt modelId="{1124BA0D-80DA-4027-AF76-2249D68FC316}" type="pres">
      <dgm:prSet presAssocID="{868DF7FF-3FC3-4983-A55A-396FC690DDC0}" presName="sibTrans" presStyleCnt="0"/>
      <dgm:spPr/>
    </dgm:pt>
    <dgm:pt modelId="{1509F1A5-8BCB-4F12-B6D3-2782CFDBC301}" type="pres">
      <dgm:prSet presAssocID="{BB873388-8C5C-4826-958C-D5E01D0D4895}" presName="node" presStyleLbl="node1" presStyleIdx="9" presStyleCnt="10">
        <dgm:presLayoutVars>
          <dgm:bulletEnabled val="1"/>
        </dgm:presLayoutVars>
      </dgm:prSet>
      <dgm:spPr/>
    </dgm:pt>
  </dgm:ptLst>
  <dgm:cxnLst>
    <dgm:cxn modelId="{DEB52702-110A-4F35-A00E-1D2282C2FF37}" srcId="{CA41F062-5785-4B3E-A91D-FA3CCFB75C37}" destId="{BB873388-8C5C-4826-958C-D5E01D0D4895}" srcOrd="9" destOrd="0" parTransId="{7BB8A0E9-48F9-44CE-9A31-FD909F4D13F6}" sibTransId="{5A5AFE0B-F3E4-4095-93E6-530667B44DB3}"/>
    <dgm:cxn modelId="{6527E30E-E78E-406B-9450-87D7C743ED0A}" type="presOf" srcId="{23EF7F13-6F0D-4E60-B96C-F69E66A74D61}" destId="{E6F4A65E-CA41-4C6D-AC55-F3ABABC8BE18}" srcOrd="0" destOrd="0" presId="urn:microsoft.com/office/officeart/2005/8/layout/default"/>
    <dgm:cxn modelId="{81A03A21-2812-457D-B2ED-B1B8AB562F07}" type="presOf" srcId="{7DA32E16-D376-4AD8-BED2-31A4DE8D21B6}" destId="{831FAC74-D31D-401C-A611-7E099A5FC28D}" srcOrd="0" destOrd="0" presId="urn:microsoft.com/office/officeart/2005/8/layout/default"/>
    <dgm:cxn modelId="{1F14F02C-CE5A-4535-9DD6-BAAB95FE90A5}" type="presOf" srcId="{BE02EA08-F51B-4C7A-BCFB-030708B91036}" destId="{0622E74C-1413-4FCC-BD8F-96D86D7798F9}" srcOrd="0" destOrd="0" presId="urn:microsoft.com/office/officeart/2005/8/layout/default"/>
    <dgm:cxn modelId="{B1B1294C-1D87-425E-B630-0B5A74549EBD}" srcId="{CA41F062-5785-4B3E-A91D-FA3CCFB75C37}" destId="{9A2C4611-F9AA-4AC8-AC1E-DF6BE0941F6D}" srcOrd="0" destOrd="0" parTransId="{2E56AFB1-D1CF-4E63-91EB-68AEB38BC439}" sibTransId="{4CC9D592-CF9B-482E-8A12-DA7F29A514FB}"/>
    <dgm:cxn modelId="{A11FAA52-C9FB-47AD-A852-B1D6929FA08A}" srcId="{CA41F062-5785-4B3E-A91D-FA3CCFB75C37}" destId="{02270E92-D772-49D0-99E6-F844E29FC15E}" srcOrd="3" destOrd="0" parTransId="{2CC1F57A-CE91-4F8D-84AC-819BECEA8090}" sibTransId="{DAC311E5-4E3D-43B2-AAB0-662CC7D1405F}"/>
    <dgm:cxn modelId="{8CD50E55-7277-4DFF-899E-C7C6EF2728F7}" type="presOf" srcId="{02270E92-D772-49D0-99E6-F844E29FC15E}" destId="{8BADD8E0-4564-4240-B195-5BEDC7421FE0}" srcOrd="0" destOrd="0" presId="urn:microsoft.com/office/officeart/2005/8/layout/default"/>
    <dgm:cxn modelId="{D8D19F7C-19BC-4A65-B191-552612F6FB91}" type="presOf" srcId="{BB873388-8C5C-4826-958C-D5E01D0D4895}" destId="{1509F1A5-8BCB-4F12-B6D3-2782CFDBC301}" srcOrd="0" destOrd="0" presId="urn:microsoft.com/office/officeart/2005/8/layout/default"/>
    <dgm:cxn modelId="{1893FD95-9587-4CF5-AF3A-B13288C6F65C}" srcId="{CA41F062-5785-4B3E-A91D-FA3CCFB75C37}" destId="{7DA32E16-D376-4AD8-BED2-31A4DE8D21B6}" srcOrd="5" destOrd="0" parTransId="{9EF3DDC6-CE46-48E5-A060-290CF5633CB4}" sibTransId="{A88930CB-8816-4995-931D-5354FEA41ABC}"/>
    <dgm:cxn modelId="{B0D5AD99-9A46-46C9-856A-D6152D63ED45}" srcId="{CA41F062-5785-4B3E-A91D-FA3CCFB75C37}" destId="{460C51D5-D5D8-45C7-B463-D9F078CF9F2C}" srcOrd="4" destOrd="0" parTransId="{2258CF31-350A-422C-8E8E-BF86C8775F2A}" sibTransId="{3E825178-A39E-4720-9F29-7E515ECC8EFB}"/>
    <dgm:cxn modelId="{A5FD4D9D-F9BF-44CE-A5D3-E51315A3344A}" type="presOf" srcId="{1999BC28-9B8B-43F6-A95F-63F70803086C}" destId="{3A6281F3-F4B9-48A5-8C83-B079CC0122ED}" srcOrd="0" destOrd="0" presId="urn:microsoft.com/office/officeart/2005/8/layout/default"/>
    <dgm:cxn modelId="{1A6677AE-5597-48CC-B64E-36E714E4472B}" srcId="{CA41F062-5785-4B3E-A91D-FA3CCFB75C37}" destId="{BE02EA08-F51B-4C7A-BCFB-030708B91036}" srcOrd="1" destOrd="0" parTransId="{6F8A2C96-2D80-426B-A7CD-41CEB32E0D63}" sibTransId="{AEF1274E-9F8D-4E48-BD71-5FFCE3ACDFF5}"/>
    <dgm:cxn modelId="{0F83E1B1-4A52-473A-9082-C465206CF56A}" type="presOf" srcId="{460C51D5-D5D8-45C7-B463-D9F078CF9F2C}" destId="{F72D0E80-A3D8-4717-90D0-C8C932AA187D}" srcOrd="0" destOrd="0" presId="urn:microsoft.com/office/officeart/2005/8/layout/default"/>
    <dgm:cxn modelId="{0582EBB9-CF79-46AD-A114-7DC295FCFE16}" srcId="{CA41F062-5785-4B3E-A91D-FA3CCFB75C37}" destId="{23EF7F13-6F0D-4E60-B96C-F69E66A74D61}" srcOrd="2" destOrd="0" parTransId="{22CB2754-E017-4BF2-9015-A9BDF60068B8}" sibTransId="{F7D03E64-3803-4E9C-85FF-E17D0E43FEDD}"/>
    <dgm:cxn modelId="{F6AFD1CE-CB13-4D3A-9D23-3A7F6588C2AC}" srcId="{CA41F062-5785-4B3E-A91D-FA3CCFB75C37}" destId="{DE30D8C3-B2DA-47EB-8FAD-5533346F97E5}" srcOrd="7" destOrd="0" parTransId="{0697866C-4E29-4781-8C51-0299DBEE1183}" sibTransId="{16E26FA1-4081-4BB2-876A-4809FEA684AE}"/>
    <dgm:cxn modelId="{511C10CF-1F6E-4666-916C-71B015DE88BC}" srcId="{CA41F062-5785-4B3E-A91D-FA3CCFB75C37}" destId="{A778034C-86D6-4E5B-BFAB-6D25B02199A4}" srcOrd="6" destOrd="0" parTransId="{5F6C00FD-7778-480C-B1AA-21BE1844A294}" sibTransId="{EF45F4C4-BDE9-48EE-9EEE-9AC56DF44E5C}"/>
    <dgm:cxn modelId="{F0C429D6-191F-479A-83C9-B7DA824EB806}" type="presOf" srcId="{DE30D8C3-B2DA-47EB-8FAD-5533346F97E5}" destId="{0F3F2030-AA13-40A3-AEDD-31C332367AB5}" srcOrd="0" destOrd="0" presId="urn:microsoft.com/office/officeart/2005/8/layout/default"/>
    <dgm:cxn modelId="{E82E4FDB-D16E-49F2-B25A-D6920EF01780}" type="presOf" srcId="{9A2C4611-F9AA-4AC8-AC1E-DF6BE0941F6D}" destId="{0F22F818-7F8B-4BCD-8FFC-6B119841AEFC}" srcOrd="0" destOrd="0" presId="urn:microsoft.com/office/officeart/2005/8/layout/default"/>
    <dgm:cxn modelId="{E12E9BE3-76DC-4B2F-8B5E-999D5696F5F9}" type="presOf" srcId="{CA41F062-5785-4B3E-A91D-FA3CCFB75C37}" destId="{8A199ECE-F317-4D1D-B874-56AE81C0D578}" srcOrd="0" destOrd="0" presId="urn:microsoft.com/office/officeart/2005/8/layout/default"/>
    <dgm:cxn modelId="{ECE534E7-00C8-4BF3-A4A0-D0D0CC09C2CC}" srcId="{CA41F062-5785-4B3E-A91D-FA3CCFB75C37}" destId="{1999BC28-9B8B-43F6-A95F-63F70803086C}" srcOrd="8" destOrd="0" parTransId="{4EF43633-49C9-4E9D-959B-11485E6E3671}" sibTransId="{868DF7FF-3FC3-4983-A55A-396FC690DDC0}"/>
    <dgm:cxn modelId="{EC6E69F1-900F-4EBE-A6A4-863573CC1DBC}" type="presOf" srcId="{A778034C-86D6-4E5B-BFAB-6D25B02199A4}" destId="{C3E1313D-79D6-4AAE-993E-FDAFF4D21CA6}" srcOrd="0" destOrd="0" presId="urn:microsoft.com/office/officeart/2005/8/layout/default"/>
    <dgm:cxn modelId="{4B9BB15C-8A80-4724-892F-73A3C8CED243}" type="presParOf" srcId="{8A199ECE-F317-4D1D-B874-56AE81C0D578}" destId="{0F22F818-7F8B-4BCD-8FFC-6B119841AEFC}" srcOrd="0" destOrd="0" presId="urn:microsoft.com/office/officeart/2005/8/layout/default"/>
    <dgm:cxn modelId="{24B901D1-6EB9-4619-972E-686B19366C31}" type="presParOf" srcId="{8A199ECE-F317-4D1D-B874-56AE81C0D578}" destId="{37107704-5346-4A69-B149-C21EFAAB7F63}" srcOrd="1" destOrd="0" presId="urn:microsoft.com/office/officeart/2005/8/layout/default"/>
    <dgm:cxn modelId="{3ACB04BF-71D3-440A-A059-FE058C44B845}" type="presParOf" srcId="{8A199ECE-F317-4D1D-B874-56AE81C0D578}" destId="{0622E74C-1413-4FCC-BD8F-96D86D7798F9}" srcOrd="2" destOrd="0" presId="urn:microsoft.com/office/officeart/2005/8/layout/default"/>
    <dgm:cxn modelId="{5AB9CAAF-0B50-4214-A677-129B2D20BB38}" type="presParOf" srcId="{8A199ECE-F317-4D1D-B874-56AE81C0D578}" destId="{09F01459-311D-4B50-A630-3D244AE4D35C}" srcOrd="3" destOrd="0" presId="urn:microsoft.com/office/officeart/2005/8/layout/default"/>
    <dgm:cxn modelId="{EF92E1BD-37A3-4A8F-8A62-A6BEACD0F242}" type="presParOf" srcId="{8A199ECE-F317-4D1D-B874-56AE81C0D578}" destId="{E6F4A65E-CA41-4C6D-AC55-F3ABABC8BE18}" srcOrd="4" destOrd="0" presId="urn:microsoft.com/office/officeart/2005/8/layout/default"/>
    <dgm:cxn modelId="{FD6FFAA0-A792-457C-9EDF-D34AB6F9034D}" type="presParOf" srcId="{8A199ECE-F317-4D1D-B874-56AE81C0D578}" destId="{415894EE-7BF0-4737-A952-859561B03907}" srcOrd="5" destOrd="0" presId="urn:microsoft.com/office/officeart/2005/8/layout/default"/>
    <dgm:cxn modelId="{12CF44B1-1D6D-4B6B-A49B-1DEF1F14244C}" type="presParOf" srcId="{8A199ECE-F317-4D1D-B874-56AE81C0D578}" destId="{8BADD8E0-4564-4240-B195-5BEDC7421FE0}" srcOrd="6" destOrd="0" presId="urn:microsoft.com/office/officeart/2005/8/layout/default"/>
    <dgm:cxn modelId="{91B21607-09F3-481E-AFAE-02D098735C08}" type="presParOf" srcId="{8A199ECE-F317-4D1D-B874-56AE81C0D578}" destId="{2843F27C-19AD-429E-B297-3ACF75111CF0}" srcOrd="7" destOrd="0" presId="urn:microsoft.com/office/officeart/2005/8/layout/default"/>
    <dgm:cxn modelId="{AD69DE03-A637-4EBC-AD50-FFCF8EB02E72}" type="presParOf" srcId="{8A199ECE-F317-4D1D-B874-56AE81C0D578}" destId="{F72D0E80-A3D8-4717-90D0-C8C932AA187D}" srcOrd="8" destOrd="0" presId="urn:microsoft.com/office/officeart/2005/8/layout/default"/>
    <dgm:cxn modelId="{5E833237-E3EB-41E9-82F4-EFB61DBDFB2C}" type="presParOf" srcId="{8A199ECE-F317-4D1D-B874-56AE81C0D578}" destId="{DF5D361B-B4D6-4864-AD60-F048058F7EAA}" srcOrd="9" destOrd="0" presId="urn:microsoft.com/office/officeart/2005/8/layout/default"/>
    <dgm:cxn modelId="{77844774-F01C-4C03-B83D-890647B7CB56}" type="presParOf" srcId="{8A199ECE-F317-4D1D-B874-56AE81C0D578}" destId="{831FAC74-D31D-401C-A611-7E099A5FC28D}" srcOrd="10" destOrd="0" presId="urn:microsoft.com/office/officeart/2005/8/layout/default"/>
    <dgm:cxn modelId="{A0F14BEF-4B12-4219-9A55-47B312D418D5}" type="presParOf" srcId="{8A199ECE-F317-4D1D-B874-56AE81C0D578}" destId="{93435EC9-83F4-4CC5-A111-3CFC85A0FABA}" srcOrd="11" destOrd="0" presId="urn:microsoft.com/office/officeart/2005/8/layout/default"/>
    <dgm:cxn modelId="{E0644431-145D-4022-A096-0584236CFDDC}" type="presParOf" srcId="{8A199ECE-F317-4D1D-B874-56AE81C0D578}" destId="{C3E1313D-79D6-4AAE-993E-FDAFF4D21CA6}" srcOrd="12" destOrd="0" presId="urn:microsoft.com/office/officeart/2005/8/layout/default"/>
    <dgm:cxn modelId="{713F218A-E849-4097-82CD-FBCF253A96AF}" type="presParOf" srcId="{8A199ECE-F317-4D1D-B874-56AE81C0D578}" destId="{7FDB9FB2-7DE4-4A02-A81D-795CD1BA5239}" srcOrd="13" destOrd="0" presId="urn:microsoft.com/office/officeart/2005/8/layout/default"/>
    <dgm:cxn modelId="{B2EA3478-2598-4FEC-AA7E-8CF37C06EFE3}" type="presParOf" srcId="{8A199ECE-F317-4D1D-B874-56AE81C0D578}" destId="{0F3F2030-AA13-40A3-AEDD-31C332367AB5}" srcOrd="14" destOrd="0" presId="urn:microsoft.com/office/officeart/2005/8/layout/default"/>
    <dgm:cxn modelId="{1D1023F3-F05C-4080-B6D1-455D5FD48194}" type="presParOf" srcId="{8A199ECE-F317-4D1D-B874-56AE81C0D578}" destId="{566940DA-3844-47DC-A6FF-7DD1E90C5792}" srcOrd="15" destOrd="0" presId="urn:microsoft.com/office/officeart/2005/8/layout/default"/>
    <dgm:cxn modelId="{E0E6A391-C310-4666-BAE1-C10D136B32D0}" type="presParOf" srcId="{8A199ECE-F317-4D1D-B874-56AE81C0D578}" destId="{3A6281F3-F4B9-48A5-8C83-B079CC0122ED}" srcOrd="16" destOrd="0" presId="urn:microsoft.com/office/officeart/2005/8/layout/default"/>
    <dgm:cxn modelId="{FC2227BD-1A1D-4637-BD3B-27CC10836C23}" type="presParOf" srcId="{8A199ECE-F317-4D1D-B874-56AE81C0D578}" destId="{1124BA0D-80DA-4027-AF76-2249D68FC316}" srcOrd="17" destOrd="0" presId="urn:microsoft.com/office/officeart/2005/8/layout/default"/>
    <dgm:cxn modelId="{2616DC9B-281B-4A6E-A1D6-77FE3CBF5F7B}" type="presParOf" srcId="{8A199ECE-F317-4D1D-B874-56AE81C0D578}" destId="{1509F1A5-8BCB-4F12-B6D3-2782CFDBC301}" srcOrd="1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22F818-7F8B-4BCD-8FFC-6B119841AEFC}">
      <dsp:nvSpPr>
        <dsp:cNvPr id="0" name=""/>
        <dsp:cNvSpPr/>
      </dsp:nvSpPr>
      <dsp:spPr>
        <a:xfrm>
          <a:off x="411752" y="1478"/>
          <a:ext cx="2045262" cy="1227157"/>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a:t>Staff Schedule and Rotas – Excel</a:t>
          </a:r>
          <a:endParaRPr lang="en-US" sz="1600" kern="1200"/>
        </a:p>
      </dsp:txBody>
      <dsp:txXfrm>
        <a:off x="411752" y="1478"/>
        <a:ext cx="2045262" cy="1227157"/>
      </dsp:txXfrm>
    </dsp:sp>
    <dsp:sp modelId="{0622E74C-1413-4FCC-BD8F-96D86D7798F9}">
      <dsp:nvSpPr>
        <dsp:cNvPr id="0" name=""/>
        <dsp:cNvSpPr/>
      </dsp:nvSpPr>
      <dsp:spPr>
        <a:xfrm>
          <a:off x="2661541" y="1478"/>
          <a:ext cx="2045262" cy="1227157"/>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I work on staff rotas in Excel at Riverdale nursing home.</a:t>
          </a:r>
          <a:endParaRPr lang="en-US" sz="1600" kern="1200"/>
        </a:p>
      </dsp:txBody>
      <dsp:txXfrm>
        <a:off x="2661541" y="1478"/>
        <a:ext cx="2045262" cy="1227157"/>
      </dsp:txXfrm>
    </dsp:sp>
    <dsp:sp modelId="{E6F4A65E-CA41-4C6D-AC55-F3ABABC8BE18}">
      <dsp:nvSpPr>
        <dsp:cNvPr id="0" name=""/>
        <dsp:cNvSpPr/>
      </dsp:nvSpPr>
      <dsp:spPr>
        <a:xfrm>
          <a:off x="4911329" y="1478"/>
          <a:ext cx="2045262" cy="1227157"/>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Riverdale has two wards.</a:t>
          </a:r>
          <a:endParaRPr lang="en-US" sz="1600" kern="1200"/>
        </a:p>
      </dsp:txBody>
      <dsp:txXfrm>
        <a:off x="4911329" y="1478"/>
        <a:ext cx="2045262" cy="1227157"/>
      </dsp:txXfrm>
    </dsp:sp>
    <dsp:sp modelId="{8BADD8E0-4564-4240-B195-5BEDC7421FE0}">
      <dsp:nvSpPr>
        <dsp:cNvPr id="0" name=""/>
        <dsp:cNvSpPr/>
      </dsp:nvSpPr>
      <dsp:spPr>
        <a:xfrm>
          <a:off x="7161117" y="1478"/>
          <a:ext cx="2045262" cy="1227157"/>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Paper rotas are difficult and conversations get lost.</a:t>
          </a:r>
          <a:endParaRPr lang="en-US" sz="1600" kern="1200"/>
        </a:p>
      </dsp:txBody>
      <dsp:txXfrm>
        <a:off x="7161117" y="1478"/>
        <a:ext cx="2045262" cy="1227157"/>
      </dsp:txXfrm>
    </dsp:sp>
    <dsp:sp modelId="{F72D0E80-A3D8-4717-90D0-C8C932AA187D}">
      <dsp:nvSpPr>
        <dsp:cNvPr id="0" name=""/>
        <dsp:cNvSpPr/>
      </dsp:nvSpPr>
      <dsp:spPr>
        <a:xfrm>
          <a:off x="411752" y="1433162"/>
          <a:ext cx="2045262" cy="1227157"/>
        </a:xfrm>
        <a:prstGeom prst="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Software- Microsoft excel.</a:t>
          </a:r>
          <a:endParaRPr lang="en-US" sz="1600" kern="1200"/>
        </a:p>
      </dsp:txBody>
      <dsp:txXfrm>
        <a:off x="411752" y="1433162"/>
        <a:ext cx="2045262" cy="1227157"/>
      </dsp:txXfrm>
    </dsp:sp>
    <dsp:sp modelId="{831FAC74-D31D-401C-A611-7E099A5FC28D}">
      <dsp:nvSpPr>
        <dsp:cNvPr id="0" name=""/>
        <dsp:cNvSpPr/>
      </dsp:nvSpPr>
      <dsp:spPr>
        <a:xfrm>
          <a:off x="2661541" y="1433162"/>
          <a:ext cx="2045262" cy="1227157"/>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Excel detects a double booking (Weverka, 2019)</a:t>
          </a:r>
          <a:endParaRPr lang="en-US" sz="1600" kern="1200"/>
        </a:p>
      </dsp:txBody>
      <dsp:txXfrm>
        <a:off x="2661541" y="1433162"/>
        <a:ext cx="2045262" cy="1227157"/>
      </dsp:txXfrm>
    </dsp:sp>
    <dsp:sp modelId="{C3E1313D-79D6-4AAE-993E-FDAFF4D21CA6}">
      <dsp:nvSpPr>
        <dsp:cNvPr id="0" name=""/>
        <dsp:cNvSpPr/>
      </dsp:nvSpPr>
      <dsp:spPr>
        <a:xfrm>
          <a:off x="4911329" y="1433162"/>
          <a:ext cx="2045262" cy="1227157"/>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Excel can do the calculation of hours itself (Weverka, 2019)</a:t>
          </a:r>
          <a:endParaRPr lang="en-US" sz="1600" kern="1200"/>
        </a:p>
      </dsp:txBody>
      <dsp:txXfrm>
        <a:off x="4911329" y="1433162"/>
        <a:ext cx="2045262" cy="1227157"/>
      </dsp:txXfrm>
    </dsp:sp>
    <dsp:sp modelId="{0F3F2030-AA13-40A3-AEDD-31C332367AB5}">
      <dsp:nvSpPr>
        <dsp:cNvPr id="0" name=""/>
        <dsp:cNvSpPr/>
      </dsp:nvSpPr>
      <dsp:spPr>
        <a:xfrm>
          <a:off x="7161117" y="1433162"/>
          <a:ext cx="2045262" cy="1227157"/>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One file on OneDrive same rota for both wards (Skills for Care, 2024) </a:t>
          </a:r>
          <a:endParaRPr lang="en-US" sz="1600" kern="1200"/>
        </a:p>
      </dsp:txBody>
      <dsp:txXfrm>
        <a:off x="7161117" y="1433162"/>
        <a:ext cx="2045262" cy="1227157"/>
      </dsp:txXfrm>
    </dsp:sp>
    <dsp:sp modelId="{3A6281F3-F4B9-48A5-8C83-B079CC0122ED}">
      <dsp:nvSpPr>
        <dsp:cNvPr id="0" name=""/>
        <dsp:cNvSpPr/>
      </dsp:nvSpPr>
      <dsp:spPr>
        <a:xfrm>
          <a:off x="2661541" y="2864845"/>
          <a:ext cx="2045262" cy="1227157"/>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Good: free, staff know, saves old copies.</a:t>
          </a:r>
          <a:endParaRPr lang="en-US" sz="1600" kern="1200"/>
        </a:p>
      </dsp:txBody>
      <dsp:txXfrm>
        <a:off x="2661541" y="2864845"/>
        <a:ext cx="2045262" cy="1227157"/>
      </dsp:txXfrm>
    </dsp:sp>
    <dsp:sp modelId="{1509F1A5-8BCB-4F12-B6D3-2782CFDBC301}">
      <dsp:nvSpPr>
        <dsp:cNvPr id="0" name=""/>
        <dsp:cNvSpPr/>
      </dsp:nvSpPr>
      <dsp:spPr>
        <a:xfrm>
          <a:off x="4911329" y="2864845"/>
          <a:ext cx="2045262" cy="1227157"/>
        </a:xfrm>
        <a:prstGeom prst="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Bad: no warnings on phone, staff can publish changes in teams.</a:t>
          </a:r>
          <a:endParaRPr lang="en-US" sz="1600" kern="1200"/>
        </a:p>
      </dsp:txBody>
      <dsp:txXfrm>
        <a:off x="4911329" y="2864845"/>
        <a:ext cx="2045262" cy="1227157"/>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2AE7A91-7AF2-2F4D-9270-61D85636B01B}" type="datetimeFigureOut">
              <a:rPr lang="en-US" smtClean="0"/>
              <a:t>6/7/2026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59C27-5ECC-0B47-B3B6-B7175DE0B88E}" type="slidenum">
              <a:rPr lang="en-US" smtClean="0"/>
              <a:t>‹#›</a:t>
            </a:fld>
            <a:endParaRPr lang="en-US"/>
          </a:p>
        </p:txBody>
      </p:sp>
    </p:spTree>
    <p:extLst>
      <p:ext uri="{BB962C8B-B14F-4D97-AF65-F5344CB8AC3E}">
        <p14:creationId xmlns:p14="http://schemas.microsoft.com/office/powerpoint/2010/main" val="24404863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Moss, B. (2020). Communication skills in nursing, health &amp; social care. 5</a:t>
            </a:r>
            <a:r>
              <a:rPr lang="en-GB" baseline="30000"/>
              <a:t>th</a:t>
            </a:r>
            <a:r>
              <a:rPr lang="en-GB"/>
              <a:t> </a:t>
            </a:r>
            <a:r>
              <a:rPr lang="en-GB" err="1"/>
              <a:t>edn</a:t>
            </a:r>
            <a:r>
              <a:rPr lang="en-GB"/>
              <a:t>. London: Sage, pp. 50-75.
</a:t>
            </a:r>
            <a:r>
              <a:rPr lang="en-GB" err="1"/>
              <a:t>Vergnolle</a:t>
            </a:r>
            <a:r>
              <a:rPr lang="en-GB"/>
              <a:t>, G. And </a:t>
            </a:r>
            <a:r>
              <a:rPr lang="en-GB" err="1"/>
              <a:t>Lahrichi</a:t>
            </a:r>
            <a:r>
              <a:rPr lang="en-GB"/>
              <a:t>, N. (2023). ‘Data-Driven Analysis of Employee Churn in the Home Care Industry’, Home Health Care Management &amp; Practice, 35(2), pp. 75-85.
Hi everyone, my name is Michelle and for my part of our case study on Riverdale Nursing Home, I chose to look at how we can use Microsoft Outlook to manage communication and to run the home more efficiently. As a team, we know that if administration breaks down, resident care can suffer.
First of all, I looked at Area A: Calendar Management. I would implement a shared Outlook calendar. In care settings, coordinating multiple schedules is a massive task. By logging all doctor’s appointments, staff training, and family visits in one shared place, we can prevent dangerous double-bookings. This directly links to what I found in Bernard Moss’s 2020 research.
Next is my Area B: Safe Email Communication. Daily handover notes and safeguarding updates shouldn’t just be in one messy inbox. I would have a folder system with a </a:t>
            </a:r>
            <a:r>
              <a:rPr lang="en-GB" err="1"/>
              <a:t>color</a:t>
            </a:r>
            <a:r>
              <a:rPr lang="en-GB"/>
              <a:t> system to sort out emails by residents or urgency. This keeps all information safe and ensures we maintain strict resident confidentiality, which Moss also talks about as a core professional standard.
Finally, my Area C addresses staff availability and absences. Managing a care home is very tough, especially since the research shown by </a:t>
            </a:r>
            <a:r>
              <a:rPr lang="en-GB" err="1"/>
              <a:t>Vergnolle</a:t>
            </a:r>
            <a:r>
              <a:rPr lang="en-GB"/>
              <a:t> and </a:t>
            </a:r>
            <a:r>
              <a:rPr lang="en-GB" err="1"/>
              <a:t>Lahrichi</a:t>
            </a:r>
            <a:r>
              <a:rPr lang="en-GB"/>
              <a:t> in 2023 shows that a high staff turnover causes massive administrative inefficiencies in the care home industry. To fight this at Riverdale, I would enforce the use of the ‘Out of Office’ replies and digital shift invites. This gives management an instant, real-time look at who is available, making sure the home is safe and staffed at all times.
By using Outlook, we aren’t just sending emails. We are protecting our residents and supporting our staff. Thank you.</a:t>
            </a:r>
          </a:p>
          <a:p>
            <a:endParaRPr lang="en-US"/>
          </a:p>
        </p:txBody>
      </p:sp>
      <p:sp>
        <p:nvSpPr>
          <p:cNvPr id="4" name="Slide Number Placeholder 3"/>
          <p:cNvSpPr>
            <a:spLocks noGrp="1"/>
          </p:cNvSpPr>
          <p:nvPr>
            <p:ph type="sldNum" sz="quarter" idx="5"/>
          </p:nvPr>
        </p:nvSpPr>
        <p:spPr/>
        <p:txBody>
          <a:bodyPr/>
          <a:lstStyle/>
          <a:p>
            <a:fld id="{E8859C27-5ECC-0B47-B3B6-B7175DE0B88E}" type="slidenum">
              <a:rPr lang="en-US" smtClean="0"/>
              <a:t>2</a:t>
            </a:fld>
            <a:endParaRPr lang="en-US"/>
          </a:p>
        </p:txBody>
      </p:sp>
    </p:spTree>
    <p:extLst>
      <p:ext uri="{BB962C8B-B14F-4D97-AF65-F5344CB8AC3E}">
        <p14:creationId xmlns:p14="http://schemas.microsoft.com/office/powerpoint/2010/main" val="3606186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329372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5215004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724632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B712588-04B1-427B-82EE-E8DB90309F08}" type="datetimeFigureOut">
              <a:rPr lang="en-US" dirty="0"/>
              <a:t>6/7/2026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a:p>
        </p:txBody>
      </p:sp>
    </p:spTree>
    <p:extLst>
      <p:ext uri="{BB962C8B-B14F-4D97-AF65-F5344CB8AC3E}">
        <p14:creationId xmlns:p14="http://schemas.microsoft.com/office/powerpoint/2010/main" val="41861052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6/7/2026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255352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6/7/2026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165901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6/7/2026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59390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6/7/2026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37364271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031922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332841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16043995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0943107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9239309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390728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32484478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626179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6/7/2026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2908253683"/>
      </p:ext>
    </p:extLst>
  </p:cSld>
  <p:clrMap bg1="lt1" tx1="dk1" bg2="lt2" tx2="dk2" accent1="accent1" accent2="accent2" accent3="accent3" accent4="accent4" accent5="accent5" accent6="accent6" hlink="hlink" folHlink="folHlink"/>
  <p:sldLayoutIdLst>
    <p:sldLayoutId id="2147483796" r:id="rId1"/>
    <p:sldLayoutId id="2147483797" r:id="rId2"/>
    <p:sldLayoutId id="2147483798" r:id="rId3"/>
    <p:sldLayoutId id="2147483799" r:id="rId4"/>
    <p:sldLayoutId id="2147483800" r:id="rId5"/>
    <p:sldLayoutId id="2147483801" r:id="rId6"/>
    <p:sldLayoutId id="2147483802" r:id="rId7"/>
    <p:sldLayoutId id="2147483803" r:id="rId8"/>
    <p:sldLayoutId id="2147483804" r:id="rId9"/>
    <p:sldLayoutId id="2147483805" r:id="rId10"/>
    <p:sldLayoutId id="2147483806" r:id="rId11"/>
    <p:sldLayoutId id="2147483807" r:id="rId12"/>
    <p:sldLayoutId id="2147483808" r:id="rId13"/>
    <p:sldLayoutId id="2147483809" r:id="rId14"/>
    <p:sldLayoutId id="2147483810" r:id="rId15"/>
    <p:sldLayoutId id="2147483811"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pure-ip.com/blog/why-do-20-million-people-use-microsoft-teams-phone?utm_term=microsoft%20operator%20connect&amp;utm_campaign=Pure-IP-Microsoft-Teams-UK&amp;utm_source=adwords&amp;utm_medium=ppc&amp;hsa_acc=4109503919&amp;hsa_cam=23742534862&amp;hsa_grp=193918997974&amp;hsa_ad=804552442271&amp;hsa_src=g&amp;hsa_tgt=kwd-1205704074938&amp;hsa_kw=microsoft%20operator%20connect&amp;hsa_mt=e&amp;hsa_net=adwords&amp;hsa_ver=3&amp;gad_source=1&amp;gad_campaignid=23742534862&amp;gbraid=0AAAAAD_N4sqhIYzvQ6RHtnwh4-TuUdanG" TargetMode="External"/><Relationship Id="rId7" Type="http://schemas.openxmlformats.org/officeDocument/2006/relationships/hyperlink" Target="https://www.skillsforcare.org.uk/" TargetMode="External"/><Relationship Id="rId2" Type="http://schemas.openxmlformats.org/officeDocument/2006/relationships/hyperlink" Target="https://uk.pcmag.com/productivity-2/85803/microsoft-teams" TargetMode="External"/><Relationship Id="rId1" Type="http://schemas.openxmlformats.org/officeDocument/2006/relationships/slideLayout" Target="../slideLayouts/slideLayout2.xml"/><Relationship Id="rId6" Type="http://schemas.openxmlformats.org/officeDocument/2006/relationships/hyperlink" Target="https://www.england.nhs.uk/" TargetMode="External"/><Relationship Id="rId5" Type="http://schemas.openxmlformats.org/officeDocument/2006/relationships/hyperlink" Target="https://www.microsoft.com/" TargetMode="External"/><Relationship Id="rId4" Type="http://schemas.openxmlformats.org/officeDocument/2006/relationships/hyperlink" Target="https://www.cqc.org.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77334" y="609600"/>
            <a:ext cx="8596668" cy="1320800"/>
          </a:xfrm>
        </p:spPr>
        <p:txBody>
          <a:bodyPr vert="horz" lIns="91440" tIns="45720" rIns="91440" bIns="45720" rtlCol="0" anchor="t">
            <a:normAutofit/>
          </a:bodyPr>
          <a:lstStyle/>
          <a:p>
            <a:pPr algn="l"/>
            <a:r>
              <a:rPr lang="en-US" sz="3600"/>
              <a:t>LCHS4007 Morning Group</a:t>
            </a:r>
          </a:p>
        </p:txBody>
      </p:sp>
      <p:sp>
        <p:nvSpPr>
          <p:cNvPr id="3" name="Subtitle 2"/>
          <p:cNvSpPr>
            <a:spLocks noGrp="1"/>
          </p:cNvSpPr>
          <p:nvPr>
            <p:ph type="subTitle" idx="1"/>
          </p:nvPr>
        </p:nvSpPr>
        <p:spPr>
          <a:xfrm>
            <a:off x="677334" y="2160589"/>
            <a:ext cx="8596668" cy="3880773"/>
          </a:xfrm>
        </p:spPr>
        <p:txBody>
          <a:bodyPr vert="horz" lIns="91440" tIns="45720" rIns="91440" bIns="45720" rtlCol="0">
            <a:normAutofit/>
          </a:bodyPr>
          <a:lstStyle/>
          <a:p>
            <a:pPr algn="l">
              <a:buFont typeface="Wingdings 3" charset="2"/>
              <a:buChar char=""/>
            </a:pPr>
            <a:r>
              <a:rPr lang="en-US">
                <a:solidFill>
                  <a:schemeClr val="tx1">
                    <a:lumMod val="75000"/>
                    <a:lumOff val="25000"/>
                  </a:schemeClr>
                </a:solidFill>
              </a:rPr>
              <a:t>Digitals Skills and research methods</a:t>
            </a:r>
          </a:p>
          <a:p>
            <a:pPr algn="l">
              <a:buFont typeface="Wingdings 3" charset="2"/>
              <a:buChar char=""/>
            </a:pPr>
            <a:r>
              <a:rPr lang="en-US">
                <a:solidFill>
                  <a:schemeClr val="tx1">
                    <a:lumMod val="75000"/>
                    <a:lumOff val="25000"/>
                  </a:schemeClr>
                </a:solidFill>
              </a:rPr>
              <a:t> Michelle Murrell 2537977</a:t>
            </a:r>
          </a:p>
          <a:p>
            <a:pPr algn="l">
              <a:buFont typeface="Wingdings 3" charset="2"/>
              <a:buChar char=""/>
            </a:pPr>
            <a:r>
              <a:rPr lang="en-US">
                <a:solidFill>
                  <a:schemeClr val="tx1">
                    <a:lumMod val="75000"/>
                    <a:lumOff val="25000"/>
                  </a:schemeClr>
                </a:solidFill>
              </a:rPr>
              <a:t> Awa Janneh 25366984</a:t>
            </a:r>
          </a:p>
          <a:p>
            <a:pPr algn="l">
              <a:buFont typeface="Wingdings 3" charset="2"/>
              <a:buChar char=""/>
            </a:pPr>
            <a:r>
              <a:rPr lang="en-US">
                <a:solidFill>
                  <a:schemeClr val="tx1">
                    <a:lumMod val="75000"/>
                    <a:lumOff val="25000"/>
                  </a:schemeClr>
                </a:solidFill>
              </a:rPr>
              <a:t>Veronica Chidi 2536574</a:t>
            </a:r>
          </a:p>
          <a:p>
            <a:pPr algn="l">
              <a:buFont typeface="Wingdings 3" charset="2"/>
              <a:buChar char=""/>
            </a:pPr>
            <a:r>
              <a:rPr lang="en-US">
                <a:solidFill>
                  <a:schemeClr val="tx1">
                    <a:lumMod val="75000"/>
                    <a:lumOff val="25000"/>
                  </a:schemeClr>
                </a:solidFill>
              </a:rPr>
              <a:t> Akousa Ntow 2535577</a:t>
            </a:r>
          </a:p>
          <a:p>
            <a:pPr algn="l">
              <a:buFont typeface="Wingdings 3" charset="2"/>
              <a:buChar char=""/>
            </a:pPr>
            <a:r>
              <a:rPr lang="en-US">
                <a:solidFill>
                  <a:schemeClr val="tx1">
                    <a:lumMod val="75000"/>
                    <a:lumOff val="25000"/>
                  </a:schemeClr>
                </a:solidFill>
              </a:rPr>
              <a:t> Grace Rickus 2521411</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E2673-6DE4-518D-AF3F-267847B39727}"/>
              </a:ext>
            </a:extLst>
          </p:cNvPr>
          <p:cNvSpPr>
            <a:spLocks noGrp="1"/>
          </p:cNvSpPr>
          <p:nvPr>
            <p:ph type="title"/>
          </p:nvPr>
        </p:nvSpPr>
        <p:spPr/>
        <p:txBody>
          <a:bodyPr/>
          <a:lstStyle/>
          <a:p>
            <a:r>
              <a:rPr lang="en-US"/>
              <a:t>Michelle </a:t>
            </a:r>
          </a:p>
        </p:txBody>
      </p:sp>
      <p:sp>
        <p:nvSpPr>
          <p:cNvPr id="3" name="Content Placeholder 2">
            <a:extLst>
              <a:ext uri="{FF2B5EF4-FFF2-40B4-BE49-F238E27FC236}">
                <a16:creationId xmlns:a16="http://schemas.microsoft.com/office/drawing/2014/main" id="{43F3E295-E608-80D6-B2D4-9616BE4399CC}"/>
              </a:ext>
            </a:extLst>
          </p:cNvPr>
          <p:cNvSpPr>
            <a:spLocks noGrp="1"/>
          </p:cNvSpPr>
          <p:nvPr>
            <p:ph idx="1"/>
          </p:nvPr>
        </p:nvSpPr>
        <p:spPr/>
        <p:txBody>
          <a:bodyPr/>
          <a:lstStyle/>
          <a:p>
            <a:pPr marL="0" indent="0">
              <a:buNone/>
            </a:pPr>
            <a:r>
              <a:rPr lang="en-GB"/>
              <a:t>Area A: Riverdale Calendar Management – Using the shared calendar to organize doctor appointments, training, and resident visits so nothing clashes.(Moss, 2020)
Area B: Safe Email Communication – Sorting daily handover notes and staff emails into private folders so important information never gets lost.(Moss, 2020)
Area C: Staff Availability &amp; Absences – Using automatic out-of-office replies so management always knows who is available to cover shifts safely. (</a:t>
            </a:r>
            <a:r>
              <a:rPr lang="en-GB" err="1"/>
              <a:t>Vergnolle</a:t>
            </a:r>
            <a:r>
              <a:rPr lang="en-GB"/>
              <a:t> and </a:t>
            </a:r>
            <a:r>
              <a:rPr lang="en-GB" err="1"/>
              <a:t>Lahrichi</a:t>
            </a:r>
            <a:r>
              <a:rPr lang="en-GB"/>
              <a:t>, 2023)</a:t>
            </a:r>
            <a:endParaRPr lang="en-US"/>
          </a:p>
        </p:txBody>
      </p:sp>
    </p:spTree>
    <p:extLst>
      <p:ext uri="{BB962C8B-B14F-4D97-AF65-F5344CB8AC3E}">
        <p14:creationId xmlns:p14="http://schemas.microsoft.com/office/powerpoint/2010/main" val="28128682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36C23-FEBE-B63E-5B80-499F2A1F7E7E}"/>
              </a:ext>
            </a:extLst>
          </p:cNvPr>
          <p:cNvSpPr>
            <a:spLocks noGrp="1"/>
          </p:cNvSpPr>
          <p:nvPr>
            <p:ph type="title"/>
          </p:nvPr>
        </p:nvSpPr>
        <p:spPr/>
        <p:txBody>
          <a:bodyPr/>
          <a:lstStyle/>
          <a:p>
            <a:r>
              <a:rPr lang="en-GB"/>
              <a:t>References </a:t>
            </a:r>
            <a:endParaRPr lang="en-US"/>
          </a:p>
        </p:txBody>
      </p:sp>
      <p:sp>
        <p:nvSpPr>
          <p:cNvPr id="3" name="Content Placeholder 2">
            <a:extLst>
              <a:ext uri="{FF2B5EF4-FFF2-40B4-BE49-F238E27FC236}">
                <a16:creationId xmlns:a16="http://schemas.microsoft.com/office/drawing/2014/main" id="{AF296A9F-BA08-98C0-6FBE-9105C73289EA}"/>
              </a:ext>
            </a:extLst>
          </p:cNvPr>
          <p:cNvSpPr>
            <a:spLocks noGrp="1"/>
          </p:cNvSpPr>
          <p:nvPr>
            <p:ph idx="1"/>
          </p:nvPr>
        </p:nvSpPr>
        <p:spPr/>
        <p:txBody>
          <a:bodyPr/>
          <a:lstStyle/>
          <a:p>
            <a:r>
              <a:rPr lang="en-GB"/>
              <a:t>Moss, B. (2020). Communication skills in nursing, health &amp; social care. 5</a:t>
            </a:r>
            <a:r>
              <a:rPr lang="en-GB" baseline="30000"/>
              <a:t>th</a:t>
            </a:r>
            <a:r>
              <a:rPr lang="en-GB"/>
              <a:t> </a:t>
            </a:r>
            <a:r>
              <a:rPr lang="en-GB" err="1"/>
              <a:t>edn</a:t>
            </a:r>
            <a:r>
              <a:rPr lang="en-GB"/>
              <a:t>. London: Sage, pp. 50-75.
</a:t>
            </a:r>
            <a:r>
              <a:rPr lang="en-GB" err="1"/>
              <a:t>Vergnolle</a:t>
            </a:r>
            <a:r>
              <a:rPr lang="en-GB"/>
              <a:t>, G. And </a:t>
            </a:r>
            <a:r>
              <a:rPr lang="en-GB" err="1"/>
              <a:t>Lahrichi</a:t>
            </a:r>
            <a:r>
              <a:rPr lang="en-GB"/>
              <a:t>, N. (2023). ‘Data-Driven Analysis of Employee Churn in the Home Care Industry’, Home Health Care Management &amp; Practice, 35(2), pp. 75-85.</a:t>
            </a:r>
            <a:endParaRPr lang="en-US"/>
          </a:p>
        </p:txBody>
      </p:sp>
    </p:spTree>
    <p:extLst>
      <p:ext uri="{BB962C8B-B14F-4D97-AF65-F5344CB8AC3E}">
        <p14:creationId xmlns:p14="http://schemas.microsoft.com/office/powerpoint/2010/main" val="31876863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031CC1-F805-0615-4160-C045FC767872}"/>
              </a:ext>
            </a:extLst>
          </p:cNvPr>
          <p:cNvSpPr>
            <a:spLocks noGrp="1"/>
          </p:cNvSpPr>
          <p:nvPr>
            <p:ph type="title"/>
          </p:nvPr>
        </p:nvSpPr>
        <p:spPr>
          <a:xfrm>
            <a:off x="1286933" y="609600"/>
            <a:ext cx="10197494" cy="1099457"/>
          </a:xfrm>
        </p:spPr>
        <p:txBody>
          <a:bodyPr>
            <a:normAutofit/>
          </a:bodyPr>
          <a:lstStyle/>
          <a:p>
            <a:r>
              <a:rPr lang="en-US"/>
              <a:t>Awa</a:t>
            </a:r>
          </a:p>
        </p:txBody>
      </p:sp>
      <p:graphicFrame>
        <p:nvGraphicFramePr>
          <p:cNvPr id="5" name="Content Placeholder 2">
            <a:extLst>
              <a:ext uri="{FF2B5EF4-FFF2-40B4-BE49-F238E27FC236}">
                <a16:creationId xmlns:a16="http://schemas.microsoft.com/office/drawing/2014/main" id="{7C0D9AC8-9AED-966D-0F92-7B3D0B4885E9}"/>
              </a:ext>
            </a:extLst>
          </p:cNvPr>
          <p:cNvGraphicFramePr>
            <a:graphicFrameLocks noGrp="1"/>
          </p:cNvGraphicFramePr>
          <p:nvPr>
            <p:ph idx="1"/>
            <p:extLst>
              <p:ext uri="{D42A27DB-BD31-4B8C-83A1-F6EECF244321}">
                <p14:modId xmlns:p14="http://schemas.microsoft.com/office/powerpoint/2010/main" val="67958330"/>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77112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CF1C8F-A6DF-ABBD-513F-D110745671C8}"/>
              </a:ext>
            </a:extLst>
          </p:cNvPr>
          <p:cNvSpPr>
            <a:spLocks noGrp="1"/>
          </p:cNvSpPr>
          <p:nvPr>
            <p:ph type="title"/>
          </p:nvPr>
        </p:nvSpPr>
        <p:spPr>
          <a:xfrm>
            <a:off x="677334" y="-2721"/>
            <a:ext cx="8596668" cy="586015"/>
          </a:xfrm>
        </p:spPr>
        <p:txBody>
          <a:bodyPr>
            <a:normAutofit fontScale="90000"/>
          </a:bodyPr>
          <a:lstStyle/>
          <a:p>
            <a:r>
              <a:rPr lang="en-US"/>
              <a:t>Veronica</a:t>
            </a:r>
          </a:p>
        </p:txBody>
      </p:sp>
      <p:sp>
        <p:nvSpPr>
          <p:cNvPr id="3" name="Content Placeholder 2">
            <a:extLst>
              <a:ext uri="{FF2B5EF4-FFF2-40B4-BE49-F238E27FC236}">
                <a16:creationId xmlns:a16="http://schemas.microsoft.com/office/drawing/2014/main" id="{F7972ECA-0B79-90D7-5733-5DF86A0F2DA7}"/>
              </a:ext>
            </a:extLst>
          </p:cNvPr>
          <p:cNvSpPr>
            <a:spLocks noGrp="1"/>
          </p:cNvSpPr>
          <p:nvPr>
            <p:ph idx="1"/>
          </p:nvPr>
        </p:nvSpPr>
        <p:spPr>
          <a:xfrm>
            <a:off x="677334" y="439688"/>
            <a:ext cx="8596668" cy="5987475"/>
          </a:xfrm>
        </p:spPr>
        <p:txBody>
          <a:bodyPr vert="horz" lIns="91440" tIns="45720" rIns="91440" bIns="45720" rtlCol="0" anchor="t">
            <a:noAutofit/>
          </a:bodyPr>
          <a:lstStyle/>
          <a:p>
            <a:pPr marL="0" indent="0">
              <a:buNone/>
            </a:pPr>
            <a:r>
              <a:rPr lang="en-US" sz="900" b="1">
                <a:latin typeface="Arial"/>
                <a:ea typeface="+mn-lt"/>
                <a:cs typeface="Arial"/>
              </a:rPr>
              <a:t>Workplace Task:</a:t>
            </a:r>
            <a:r>
              <a:rPr lang="en-US" sz="900">
                <a:latin typeface="Arial"/>
                <a:ea typeface="+mn-lt"/>
                <a:cs typeface="Arial"/>
              </a:rPr>
              <a:t> Writing Care-Related Documents/Care Documentation.</a:t>
            </a:r>
            <a:endParaRPr lang="en-US" sz="900">
              <a:latin typeface="Arial"/>
              <a:cs typeface="Arial"/>
            </a:endParaRPr>
          </a:p>
          <a:p>
            <a:pPr marL="0" indent="0">
              <a:buNone/>
            </a:pPr>
            <a:r>
              <a:rPr lang="en-US" sz="900">
                <a:latin typeface="Arial"/>
                <a:ea typeface="+mn-lt"/>
                <a:cs typeface="Arial"/>
              </a:rPr>
              <a:t>Care documentation is important at Riverdale Nursing Home because it gives a clear and accurate record of service users care, health, and wellbeing. It involves care plans, daily notes, medication records, risk assessments, and incident reports.</a:t>
            </a:r>
          </a:p>
          <a:p>
            <a:pPr marL="0" indent="0">
              <a:buNone/>
            </a:pPr>
            <a:r>
              <a:rPr lang="en-US" sz="900">
                <a:latin typeface="Arial"/>
                <a:ea typeface="+mn-lt"/>
                <a:cs typeface="Arial"/>
              </a:rPr>
              <a:t>Accurate documentation helps staff provides safe, person-</a:t>
            </a:r>
            <a:r>
              <a:rPr lang="en-US" sz="900" err="1">
                <a:latin typeface="Arial"/>
                <a:ea typeface="+mn-lt"/>
                <a:cs typeface="Arial"/>
              </a:rPr>
              <a:t>centred</a:t>
            </a:r>
            <a:r>
              <a:rPr lang="en-US" sz="900">
                <a:latin typeface="Arial"/>
                <a:ea typeface="+mn-lt"/>
                <a:cs typeface="Arial"/>
              </a:rPr>
              <a:t> care, communicate effectively, and respond quickly to service users changing needs. It also promotes continuity of care and supports compliance with professional and legal standards.</a:t>
            </a:r>
          </a:p>
          <a:p>
            <a:pPr marL="0" indent="0">
              <a:buNone/>
            </a:pPr>
            <a:r>
              <a:rPr lang="en-US" sz="900" b="1">
                <a:latin typeface="Arial"/>
                <a:cs typeface="Arial"/>
              </a:rPr>
              <a:t>MS 365 tools used: </a:t>
            </a:r>
            <a:r>
              <a:rPr lang="en-US" sz="900">
                <a:latin typeface="Arial"/>
                <a:cs typeface="Arial"/>
              </a:rPr>
              <a:t>Word.</a:t>
            </a:r>
          </a:p>
          <a:p>
            <a:pPr marL="0" indent="0">
              <a:buNone/>
            </a:pPr>
            <a:r>
              <a:rPr lang="en-US" sz="900">
                <a:latin typeface="Arial"/>
                <a:ea typeface="+mn-lt"/>
                <a:cs typeface="Arial"/>
              </a:rPr>
              <a:t>Microsoft Word is suitable for this workplace task because it allows staff to create professional care documents, use templates for consistency, Edit and update records easily, check spelling and grammar, Save and print documents when required, Word helps staff maintain accurate and </a:t>
            </a:r>
            <a:r>
              <a:rPr lang="en-US" sz="900" err="1">
                <a:latin typeface="Arial"/>
                <a:ea typeface="+mn-lt"/>
                <a:cs typeface="Arial"/>
              </a:rPr>
              <a:t>organised</a:t>
            </a:r>
            <a:r>
              <a:rPr lang="en-US" sz="900">
                <a:latin typeface="Arial"/>
                <a:ea typeface="+mn-lt"/>
                <a:cs typeface="Arial"/>
              </a:rPr>
              <a:t> records across both nursing home buildings (Microsoft, 2025).</a:t>
            </a:r>
          </a:p>
          <a:p>
            <a:pPr marL="0" indent="0">
              <a:buNone/>
            </a:pPr>
            <a:r>
              <a:rPr lang="en-US" sz="900" b="1">
                <a:latin typeface="Arial"/>
                <a:ea typeface="+mn-lt"/>
                <a:cs typeface="Arial"/>
              </a:rPr>
              <a:t>How Word Improves Efficiency</a:t>
            </a:r>
          </a:p>
          <a:p>
            <a:pPr marL="0" indent="0">
              <a:buNone/>
            </a:pPr>
            <a:r>
              <a:rPr lang="en-US" sz="900">
                <a:latin typeface="Arial"/>
                <a:ea typeface="+mn-lt"/>
                <a:cs typeface="Arial"/>
              </a:rPr>
              <a:t>Microsoft word can improve efficiency at Riverdale Nursing Home by Reducing handwriting errors, </a:t>
            </a:r>
            <a:r>
              <a:rPr lang="en-US" sz="900">
                <a:latin typeface="Arial"/>
                <a:cs typeface="Arial"/>
              </a:rPr>
              <a:t>it helps staffs read documents more easily, </a:t>
            </a:r>
            <a:r>
              <a:rPr lang="en-US" sz="900">
                <a:latin typeface="Arial"/>
                <a:ea typeface="+mn-lt"/>
                <a:cs typeface="Arial"/>
              </a:rPr>
              <a:t>allowing quick editing and updating of care documents, </a:t>
            </a:r>
            <a:r>
              <a:rPr lang="en-US" sz="900" err="1">
                <a:latin typeface="Arial"/>
                <a:ea typeface="+mn-lt"/>
                <a:cs typeface="Arial"/>
              </a:rPr>
              <a:t>Standardising</a:t>
            </a:r>
            <a:r>
              <a:rPr lang="en-US" sz="900">
                <a:latin typeface="Arial"/>
                <a:ea typeface="+mn-lt"/>
                <a:cs typeface="Arial"/>
              </a:rPr>
              <a:t> documentation across members of staff, </a:t>
            </a:r>
            <a:r>
              <a:rPr lang="en-US" sz="900">
                <a:latin typeface="Arial"/>
                <a:cs typeface="Arial"/>
              </a:rPr>
              <a:t>helping carers, nurses, and managers share information easily. </a:t>
            </a:r>
          </a:p>
          <a:p>
            <a:pPr marL="0" indent="0">
              <a:buNone/>
            </a:pPr>
            <a:r>
              <a:rPr lang="en-US" sz="900" b="1">
                <a:latin typeface="Arial"/>
                <a:ea typeface="+mn-lt"/>
                <a:cs typeface="Arial"/>
              </a:rPr>
              <a:t>Advantages of Microsoft Word</a:t>
            </a:r>
          </a:p>
          <a:p>
            <a:pPr marL="0" indent="0">
              <a:buNone/>
            </a:pPr>
            <a:r>
              <a:rPr lang="en-US" sz="900">
                <a:latin typeface="Arial"/>
                <a:cs typeface="Arial"/>
              </a:rPr>
              <a:t>The main advantages of using Microsoft Word include the following:</a:t>
            </a:r>
          </a:p>
          <a:p>
            <a:pPr>
              <a:buFont typeface="Wingdings 3"/>
              <a:buChar char=""/>
            </a:pPr>
            <a:r>
              <a:rPr lang="en-US" sz="900">
                <a:latin typeface="Arial"/>
                <a:ea typeface="+mn-lt"/>
                <a:cs typeface="Arial"/>
              </a:rPr>
              <a:t>Easy to use</a:t>
            </a:r>
          </a:p>
          <a:p>
            <a:pPr>
              <a:buFont typeface="Wingdings 3"/>
              <a:buChar char=""/>
            </a:pPr>
            <a:r>
              <a:rPr lang="en-US" sz="900">
                <a:latin typeface="Arial"/>
                <a:ea typeface="+mn-lt"/>
                <a:cs typeface="Arial"/>
              </a:rPr>
              <a:t>Professional document formatting</a:t>
            </a:r>
          </a:p>
          <a:p>
            <a:pPr>
              <a:buFont typeface="Wingdings 3"/>
              <a:buChar char=""/>
            </a:pPr>
            <a:r>
              <a:rPr lang="en-US" sz="900">
                <a:latin typeface="Arial"/>
                <a:ea typeface="+mn-lt"/>
                <a:cs typeface="Arial"/>
              </a:rPr>
              <a:t>Built-in spelling and grammar checker</a:t>
            </a:r>
          </a:p>
          <a:p>
            <a:pPr>
              <a:buFont typeface="Wingdings 3"/>
              <a:buChar char=""/>
            </a:pPr>
            <a:r>
              <a:rPr lang="en-US" sz="900">
                <a:latin typeface="Arial"/>
                <a:ea typeface="+mn-lt"/>
                <a:cs typeface="Arial"/>
              </a:rPr>
              <a:t>Can use templates for care records</a:t>
            </a:r>
          </a:p>
          <a:p>
            <a:pPr>
              <a:buFont typeface="Wingdings 3"/>
              <a:buChar char=""/>
            </a:pPr>
            <a:r>
              <a:rPr lang="en-US" sz="900">
                <a:latin typeface="Arial"/>
                <a:ea typeface="+mn-lt"/>
                <a:cs typeface="Arial"/>
              </a:rPr>
              <a:t>Supports collaboration and document sharing</a:t>
            </a:r>
          </a:p>
          <a:p>
            <a:pPr marL="0" indent="0">
              <a:buNone/>
            </a:pPr>
            <a:r>
              <a:rPr lang="en-US" sz="900">
                <a:latin typeface="Arial"/>
                <a:ea typeface="+mn-lt"/>
                <a:cs typeface="Arial"/>
              </a:rPr>
              <a:t>These advantages help Riverdale Nursing Home maintain accurate and high-quality records.</a:t>
            </a:r>
          </a:p>
          <a:p>
            <a:pPr marL="0" indent="0">
              <a:buNone/>
            </a:pPr>
            <a:r>
              <a:rPr lang="en-US" sz="900" b="1">
                <a:latin typeface="Arial"/>
                <a:ea typeface="+mn-lt"/>
                <a:cs typeface="Arial"/>
              </a:rPr>
              <a:t> Limitations of Microsoft Word</a:t>
            </a:r>
          </a:p>
          <a:p>
            <a:pPr marL="0" indent="0">
              <a:buNone/>
            </a:pPr>
            <a:r>
              <a:rPr lang="en-US" sz="900">
                <a:latin typeface="Arial"/>
                <a:cs typeface="Arial"/>
              </a:rPr>
              <a:t>Despite its advantages, there are also some limitations:</a:t>
            </a:r>
          </a:p>
          <a:p>
            <a:pPr>
              <a:buFont typeface="Wingdings 3"/>
              <a:buChar char=""/>
            </a:pPr>
            <a:r>
              <a:rPr lang="en-US" sz="900">
                <a:latin typeface="Arial"/>
                <a:ea typeface="+mn-lt"/>
                <a:cs typeface="Arial"/>
              </a:rPr>
              <a:t>Requires staff training</a:t>
            </a:r>
          </a:p>
          <a:p>
            <a:pPr>
              <a:buFont typeface="Wingdings 3"/>
              <a:buChar char=""/>
            </a:pPr>
            <a:r>
              <a:rPr lang="en-US" sz="900">
                <a:latin typeface="Arial"/>
                <a:ea typeface="+mn-lt"/>
                <a:cs typeface="Arial"/>
              </a:rPr>
              <a:t>Risk of saving multiple versions of the same document</a:t>
            </a:r>
          </a:p>
          <a:p>
            <a:pPr>
              <a:buFont typeface="Wingdings 3"/>
              <a:buChar char=""/>
            </a:pPr>
            <a:r>
              <a:rPr lang="en-US" sz="900">
                <a:latin typeface="Arial"/>
                <a:ea typeface="+mn-lt"/>
                <a:cs typeface="Arial"/>
              </a:rPr>
              <a:t>Files may be lost if not backed up properly</a:t>
            </a:r>
          </a:p>
          <a:p>
            <a:pPr>
              <a:buFont typeface="Wingdings 3"/>
              <a:buChar char=""/>
            </a:pPr>
            <a:r>
              <a:rPr lang="en-US" sz="900">
                <a:latin typeface="Arial"/>
                <a:ea typeface="+mn-lt"/>
                <a:cs typeface="Arial"/>
              </a:rPr>
              <a:t>Depends on access to computers and technology</a:t>
            </a:r>
          </a:p>
          <a:p>
            <a:pPr marL="0" indent="0">
              <a:buNone/>
            </a:pPr>
            <a:endParaRPr lang="en-US" sz="1200">
              <a:latin typeface="Arial"/>
              <a:cs typeface="Arial"/>
            </a:endParaRPr>
          </a:p>
        </p:txBody>
      </p:sp>
    </p:spTree>
    <p:extLst>
      <p:ext uri="{BB962C8B-B14F-4D97-AF65-F5344CB8AC3E}">
        <p14:creationId xmlns:p14="http://schemas.microsoft.com/office/powerpoint/2010/main" val="1424144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191A37-956B-08EC-3CE8-20ED1DFF2962}"/>
              </a:ext>
            </a:extLst>
          </p:cNvPr>
          <p:cNvSpPr>
            <a:spLocks noGrp="1"/>
          </p:cNvSpPr>
          <p:nvPr>
            <p:ph type="title"/>
          </p:nvPr>
        </p:nvSpPr>
        <p:spPr>
          <a:xfrm>
            <a:off x="7962" y="1185"/>
            <a:ext cx="12198823" cy="597682"/>
          </a:xfrm>
        </p:spPr>
        <p:txBody>
          <a:bodyPr>
            <a:normAutofit fontScale="90000"/>
          </a:bodyPr>
          <a:lstStyle/>
          <a:p>
            <a:r>
              <a:rPr lang="en-US"/>
              <a:t>                                                Akosua</a:t>
            </a:r>
          </a:p>
        </p:txBody>
      </p:sp>
      <p:sp>
        <p:nvSpPr>
          <p:cNvPr id="3" name="Content Placeholder 2">
            <a:extLst>
              <a:ext uri="{FF2B5EF4-FFF2-40B4-BE49-F238E27FC236}">
                <a16:creationId xmlns:a16="http://schemas.microsoft.com/office/drawing/2014/main" id="{ECF32309-2DBD-E977-A9A5-CA6A30C97EE9}"/>
              </a:ext>
            </a:extLst>
          </p:cNvPr>
          <p:cNvSpPr>
            <a:spLocks noGrp="1"/>
          </p:cNvSpPr>
          <p:nvPr>
            <p:ph idx="1"/>
          </p:nvPr>
        </p:nvSpPr>
        <p:spPr>
          <a:xfrm>
            <a:off x="7962" y="601949"/>
            <a:ext cx="12196156" cy="8111041"/>
          </a:xfrm>
        </p:spPr>
        <p:txBody>
          <a:bodyPr vert="horz" lIns="91440" tIns="45720" rIns="91440" bIns="45720" rtlCol="0" anchor="t">
            <a:noAutofit/>
          </a:bodyPr>
          <a:lstStyle/>
          <a:p>
            <a:pPr>
              <a:buNone/>
            </a:pPr>
            <a:r>
              <a:rPr lang="en-US" sz="900" b="1">
                <a:latin typeface="Arial"/>
                <a:ea typeface="+mn-lt"/>
                <a:cs typeface="Arial"/>
              </a:rPr>
              <a:t>Chosen Workplace Task: Staff Training</a:t>
            </a:r>
            <a:endParaRPr lang="en-US" sz="900" b="1">
              <a:latin typeface="Arial"/>
              <a:cs typeface="Arial"/>
            </a:endParaRPr>
          </a:p>
          <a:p>
            <a:pPr>
              <a:buNone/>
            </a:pPr>
            <a:r>
              <a:rPr lang="en-US" sz="900">
                <a:latin typeface="Trebuchet MS"/>
                <a:ea typeface="+mn-lt"/>
                <a:cs typeface="Arial"/>
              </a:rPr>
              <a:t>The chosen workplace task involves staff training at Riverdale Nursing Home. where ongoing education is essential for ensuring that all staff members have the necessary skills and knowledge to provide high-quality care to residents. Given the complexities of care and the varied roles within the team, effective training is crucial for maintaining standards and enhancing the overall service provided.</a:t>
            </a:r>
            <a:endParaRPr lang="en-US" sz="900">
              <a:latin typeface="Trebuchet MS"/>
              <a:cs typeface="Arial"/>
            </a:endParaRPr>
          </a:p>
          <a:p>
            <a:pPr>
              <a:buNone/>
            </a:pPr>
            <a:r>
              <a:rPr lang="en-US" sz="900">
                <a:latin typeface="Trebuchet MS"/>
                <a:ea typeface="+mn-lt"/>
                <a:cs typeface="Arial"/>
              </a:rPr>
              <a:t> </a:t>
            </a:r>
            <a:endParaRPr lang="en-US" sz="900" b="1">
              <a:latin typeface="Trebuchet MS"/>
              <a:ea typeface="+mn-lt"/>
              <a:cs typeface="Arial"/>
            </a:endParaRPr>
          </a:p>
          <a:p>
            <a:pPr>
              <a:buNone/>
            </a:pPr>
            <a:r>
              <a:rPr lang="en-US" sz="900" b="1">
                <a:latin typeface="Arial"/>
                <a:ea typeface="+mn-lt"/>
                <a:cs typeface="Arial"/>
              </a:rPr>
              <a:t>Microsoft Teams (PC MAG 2025)</a:t>
            </a:r>
            <a:endParaRPr lang="en-US" sz="900" b="1">
              <a:latin typeface="Arial"/>
              <a:cs typeface="Arial"/>
            </a:endParaRPr>
          </a:p>
          <a:p>
            <a:pPr>
              <a:buNone/>
            </a:pPr>
            <a:r>
              <a:rPr lang="en-US" sz="900">
                <a:latin typeface="Trebuchet MS"/>
                <a:ea typeface="+mn-lt"/>
                <a:cs typeface="Arial"/>
              </a:rPr>
              <a:t>Microsoft Teams is a collaboration platform that integrates workplace chat, video conferencing, file sharing, and application integration within a single interface. It allows teams to communicate in real-time, share documents, and conduct virtual meetings, all while maintaining a secure environment for sensitive information. With its user-friendly interface, Teams enables seamless collaboration among staff, regardless of their physical location, making it an ideal tool for organizations with multiple buildings or shift patterns.</a:t>
            </a:r>
            <a:endParaRPr lang="en-US" sz="900">
              <a:latin typeface="Trebuchet MS"/>
              <a:cs typeface="Arial"/>
            </a:endParaRPr>
          </a:p>
          <a:p>
            <a:pPr>
              <a:buNone/>
            </a:pPr>
            <a:endParaRPr lang="en-US" sz="900">
              <a:latin typeface="Arial"/>
              <a:ea typeface="+mn-lt"/>
              <a:cs typeface="Arial"/>
            </a:endParaRPr>
          </a:p>
          <a:p>
            <a:pPr>
              <a:buNone/>
            </a:pPr>
            <a:r>
              <a:rPr lang="en-US" sz="900" b="1">
                <a:latin typeface="Arial"/>
                <a:ea typeface="+mn-lt"/>
                <a:cs typeface="Arial"/>
              </a:rPr>
              <a:t>Suitability for Staff Training (PC MAG 2025)</a:t>
            </a:r>
            <a:endParaRPr lang="en-US" sz="900" b="1">
              <a:latin typeface="Arial"/>
              <a:cs typeface="Arial"/>
            </a:endParaRPr>
          </a:p>
          <a:p>
            <a:pPr>
              <a:buNone/>
            </a:pPr>
            <a:r>
              <a:rPr lang="en-US" sz="900">
                <a:latin typeface="Trebuchet MS"/>
                <a:ea typeface="+mn-lt"/>
                <a:cs typeface="Arial"/>
              </a:rPr>
              <a:t>Microsoft Teams is particularly suitable for training staff at Riverdale Nursing Home due to its interactive features that facilitate remote learning and engagement. It supports video calls for live training sessions, allowing trainers to present materials visually and interact with participants in real-time. Additionally, Teams enables the creation of channels specifically dedicated to training topics, where staff can access resources, ask questions, and participate in discussions, fostering a collaborative learning environment.</a:t>
            </a:r>
            <a:endParaRPr lang="en-US" sz="900">
              <a:latin typeface="Trebuchet MS"/>
              <a:cs typeface="Arial"/>
            </a:endParaRPr>
          </a:p>
          <a:p>
            <a:pPr>
              <a:buNone/>
            </a:pPr>
            <a:endParaRPr lang="en-US" sz="900">
              <a:latin typeface="Arial"/>
              <a:ea typeface="+mn-lt"/>
              <a:cs typeface="Arial"/>
            </a:endParaRPr>
          </a:p>
          <a:p>
            <a:pPr>
              <a:buNone/>
            </a:pPr>
            <a:r>
              <a:rPr lang="en-US" sz="900">
                <a:latin typeface="Arial"/>
                <a:ea typeface="+mn-lt"/>
                <a:cs typeface="Arial"/>
              </a:rPr>
              <a:t>I</a:t>
            </a:r>
            <a:r>
              <a:rPr lang="en-US" sz="900" b="1">
                <a:latin typeface="Arial"/>
                <a:ea typeface="+mn-lt"/>
                <a:cs typeface="Arial"/>
              </a:rPr>
              <a:t>mprovement in Efficiency and Communication (NHS DIGITAL 2023)</a:t>
            </a:r>
            <a:endParaRPr lang="en-US" sz="900" b="1">
              <a:latin typeface="Arial"/>
              <a:cs typeface="Arial"/>
            </a:endParaRPr>
          </a:p>
          <a:p>
            <a:pPr>
              <a:buNone/>
            </a:pPr>
            <a:r>
              <a:rPr lang="en-US" sz="900">
                <a:latin typeface="Trebuchet MS"/>
                <a:ea typeface="+mn-lt"/>
                <a:cs typeface="Arial"/>
              </a:rPr>
              <a:t>By utilizing Microsoft Teams for staff training, Riverdale Nursing Home can significantly improve efficiency and communication. The platform allows for easy scheduling of training sessions, automatic reminders, and the ability to record sessions for future reference. This reduces the likelihood of missed messages or duplicated efforts as all training materials and discussions are centralized in one location. Staff can also provide immediate feedback and support to one another, enhancing their learning experience and ensuring that everyone is on the same page regarding care standards and practices.</a:t>
            </a:r>
            <a:endParaRPr lang="en-US" sz="900">
              <a:latin typeface="Trebuchet MS"/>
              <a:cs typeface="Arial"/>
            </a:endParaRPr>
          </a:p>
          <a:p>
            <a:pPr>
              <a:buNone/>
            </a:pPr>
            <a:endParaRPr lang="en-US" sz="900">
              <a:latin typeface="Arial"/>
              <a:ea typeface="+mn-lt"/>
              <a:cs typeface="Arial"/>
            </a:endParaRPr>
          </a:p>
          <a:p>
            <a:pPr>
              <a:buNone/>
            </a:pPr>
            <a:r>
              <a:rPr lang="en-US" sz="900">
                <a:latin typeface="Arial"/>
                <a:ea typeface="+mn-lt"/>
                <a:cs typeface="Arial"/>
              </a:rPr>
              <a:t>A</a:t>
            </a:r>
            <a:r>
              <a:rPr lang="en-US" sz="900" b="1">
                <a:latin typeface="Arial"/>
                <a:ea typeface="+mn-lt"/>
                <a:cs typeface="Arial"/>
              </a:rPr>
              <a:t>dvantages of Using Microsoft Teams (PURE IP 2024)</a:t>
            </a:r>
            <a:endParaRPr lang="en-US" sz="900" b="1">
              <a:latin typeface="Arial"/>
              <a:cs typeface="Arial"/>
            </a:endParaRPr>
          </a:p>
          <a:p>
            <a:pPr>
              <a:buNone/>
            </a:pPr>
            <a:r>
              <a:rPr lang="en-US" sz="900">
                <a:latin typeface="Trebuchet MS"/>
                <a:ea typeface="+mn-lt"/>
                <a:cs typeface="Arial"/>
              </a:rPr>
              <a:t>1. Enhanced Collaboration: Teams facilitates real-time communication and collaboration among staff, enabling them to work together more effectively.</a:t>
            </a:r>
            <a:endParaRPr lang="en-US" sz="900">
              <a:latin typeface="Trebuchet MS"/>
              <a:cs typeface="Arial"/>
            </a:endParaRPr>
          </a:p>
          <a:p>
            <a:pPr>
              <a:buNone/>
            </a:pPr>
            <a:r>
              <a:rPr lang="en-US" sz="900">
                <a:latin typeface="Trebuchet MS"/>
                <a:ea typeface="+mn-lt"/>
                <a:cs typeface="Arial"/>
              </a:rPr>
              <a:t>2. Accessibility: Staff can access training materials and participate in sessions from any device, making it easier for those on different shifts or in different buildings to engage.</a:t>
            </a:r>
            <a:endParaRPr lang="en-US" sz="900">
              <a:latin typeface="Trebuchet MS"/>
              <a:cs typeface="Arial"/>
            </a:endParaRPr>
          </a:p>
          <a:p>
            <a:pPr>
              <a:buNone/>
            </a:pPr>
            <a:r>
              <a:rPr lang="en-US" sz="900">
                <a:latin typeface="Arial"/>
                <a:ea typeface="+mn-lt"/>
                <a:cs typeface="Arial"/>
              </a:rPr>
              <a:t>3. Integration with Other Tools: Microsoft Teams integrates seamlessly with other Microsoft 365 applications, such as SharePoint and OneNote, allowing for a comprehensive training experience.</a:t>
            </a:r>
            <a:endParaRPr lang="en-US" sz="900">
              <a:latin typeface="Arial"/>
              <a:cs typeface="Arial"/>
            </a:endParaRPr>
          </a:p>
          <a:p>
            <a:pPr>
              <a:buNone/>
            </a:pPr>
            <a:r>
              <a:rPr lang="en-US" sz="900" b="1">
                <a:latin typeface="Arial"/>
                <a:ea typeface="+mn-lt"/>
                <a:cs typeface="Arial"/>
              </a:rPr>
              <a:t>Limitations of Using Microsoft Teams (PURE IP 2024)</a:t>
            </a:r>
            <a:endParaRPr lang="en-US" sz="900" b="1">
              <a:latin typeface="Arial"/>
              <a:cs typeface="Arial"/>
            </a:endParaRPr>
          </a:p>
          <a:p>
            <a:pPr>
              <a:buNone/>
            </a:pPr>
            <a:r>
              <a:rPr lang="en-US" sz="900">
                <a:latin typeface="Trebuchet MS"/>
                <a:ea typeface="+mn-lt"/>
                <a:cs typeface="Arial"/>
              </a:rPr>
              <a:t>1. Learning Curve: Some staff may require additional training to fully utilize all features of Microsoft Teams, which could initially slow down the implementation process.</a:t>
            </a:r>
            <a:endParaRPr lang="en-US" sz="900">
              <a:latin typeface="Trebuchet MS"/>
              <a:cs typeface="Arial"/>
            </a:endParaRPr>
          </a:p>
          <a:p>
            <a:pPr>
              <a:buNone/>
            </a:pPr>
            <a:r>
              <a:rPr lang="en-US" sz="900">
                <a:latin typeface="Trebuchet MS"/>
                <a:ea typeface="+mn-lt"/>
                <a:cs typeface="Arial"/>
              </a:rPr>
              <a:t>2. Internet Dependency: A stable internet connection is necessary for optimal use, which could be a challenge in some areas of the nursing home.</a:t>
            </a:r>
            <a:endParaRPr lang="en-US" sz="900">
              <a:latin typeface="Trebuchet MS"/>
              <a:cs typeface="Arial"/>
            </a:endParaRPr>
          </a:p>
          <a:p>
            <a:pPr>
              <a:buNone/>
            </a:pPr>
            <a:r>
              <a:rPr lang="en-US" sz="900">
                <a:latin typeface="Trebuchet MS"/>
                <a:cs typeface="Arial"/>
              </a:rPr>
              <a:t>3. Notification Overload: Continuous </a:t>
            </a:r>
            <a:r>
              <a:rPr lang="en-US" sz="900" err="1">
                <a:latin typeface="Trebuchet MS"/>
                <a:cs typeface="Arial"/>
              </a:rPr>
              <a:t>notifi</a:t>
            </a:r>
            <a:endParaRPr lang="en-US" sz="900">
              <a:latin typeface="Trebuchet MS"/>
              <a:cs typeface="Arial"/>
            </a:endParaRPr>
          </a:p>
          <a:p>
            <a:pPr marL="0" indent="0">
              <a:buNone/>
            </a:pPr>
            <a:endParaRPr lang="en-US" sz="900">
              <a:latin typeface="Arial"/>
              <a:cs typeface="Arial"/>
            </a:endParaRPr>
          </a:p>
        </p:txBody>
      </p:sp>
    </p:spTree>
    <p:extLst>
      <p:ext uri="{BB962C8B-B14F-4D97-AF65-F5344CB8AC3E}">
        <p14:creationId xmlns:p14="http://schemas.microsoft.com/office/powerpoint/2010/main" val="31592616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62DAC6-9E46-E4FE-2139-626E4758E5F5}"/>
              </a:ext>
            </a:extLst>
          </p:cNvPr>
          <p:cNvSpPr>
            <a:spLocks noGrp="1"/>
          </p:cNvSpPr>
          <p:nvPr>
            <p:ph type="title"/>
          </p:nvPr>
        </p:nvSpPr>
        <p:spPr/>
        <p:txBody>
          <a:bodyPr>
            <a:normAutofit/>
          </a:bodyPr>
          <a:lstStyle/>
          <a:p>
            <a:r>
              <a:rPr lang="en-GB" sz="2800">
                <a:latin typeface="Arial"/>
                <a:cs typeface="Arial"/>
              </a:rPr>
              <a:t>Grace - Secure file storage and sharing</a:t>
            </a:r>
            <a:r>
              <a:rPr lang="en-GB">
                <a:latin typeface="Arial"/>
                <a:cs typeface="Arial"/>
              </a:rPr>
              <a:t>.</a:t>
            </a:r>
            <a:r>
              <a:rPr lang="en-GB"/>
              <a:t> </a:t>
            </a:r>
            <a:br>
              <a:rPr lang="en-GB"/>
            </a:br>
            <a:r>
              <a:rPr lang="en-GB"/>
              <a:t> WHAT IS IT?</a:t>
            </a:r>
          </a:p>
        </p:txBody>
      </p:sp>
      <p:sp>
        <p:nvSpPr>
          <p:cNvPr id="3" name="Content Placeholder 2">
            <a:extLst>
              <a:ext uri="{FF2B5EF4-FFF2-40B4-BE49-F238E27FC236}">
                <a16:creationId xmlns:a16="http://schemas.microsoft.com/office/drawing/2014/main" id="{6E185BD8-1861-EFDF-A800-8B1FC50D2116}"/>
              </a:ext>
            </a:extLst>
          </p:cNvPr>
          <p:cNvSpPr>
            <a:spLocks noGrp="1"/>
          </p:cNvSpPr>
          <p:nvPr>
            <p:ph idx="1"/>
          </p:nvPr>
        </p:nvSpPr>
        <p:spPr>
          <a:xfrm>
            <a:off x="583389" y="2066644"/>
            <a:ext cx="8596668" cy="1490390"/>
          </a:xfrm>
        </p:spPr>
        <p:txBody>
          <a:bodyPr vert="horz" lIns="91440" tIns="45720" rIns="91440" bIns="45720" rtlCol="0" anchor="t">
            <a:normAutofit fontScale="85000" lnSpcReduction="20000"/>
          </a:bodyPr>
          <a:lstStyle/>
          <a:p>
            <a:r>
              <a:rPr lang="en-GB"/>
              <a:t>My task includes protecting files so that only authorized people can access, edit and share them.</a:t>
            </a:r>
          </a:p>
          <a:p>
            <a:r>
              <a:rPr lang="en-GB"/>
              <a:t>Secure file sharing is the practise of transferring files between two or more parties in a secured, protected and confidential manner.</a:t>
            </a:r>
          </a:p>
          <a:p>
            <a:r>
              <a:rPr lang="en-GB"/>
              <a:t>Our files must stay secure as we have medicine documents for our patients that our very important.</a:t>
            </a:r>
          </a:p>
          <a:p>
            <a:endParaRPr lang="en-GB"/>
          </a:p>
          <a:p>
            <a:pPr marL="0" indent="0">
              <a:buNone/>
            </a:pPr>
            <a:endParaRPr lang="en-GB"/>
          </a:p>
          <a:p>
            <a:endParaRPr lang="en-GB"/>
          </a:p>
          <a:p>
            <a:endParaRPr lang="en-GB"/>
          </a:p>
        </p:txBody>
      </p:sp>
      <p:sp>
        <p:nvSpPr>
          <p:cNvPr id="5" name="Title 1">
            <a:extLst>
              <a:ext uri="{FF2B5EF4-FFF2-40B4-BE49-F238E27FC236}">
                <a16:creationId xmlns:a16="http://schemas.microsoft.com/office/drawing/2014/main" id="{35BCD8FA-0551-24E3-A031-5E7B7DA94CD8}"/>
              </a:ext>
            </a:extLst>
          </p:cNvPr>
          <p:cNvSpPr txBox="1">
            <a:spLocks/>
          </p:cNvSpPr>
          <p:nvPr/>
        </p:nvSpPr>
        <p:spPr>
          <a:xfrm>
            <a:off x="568775" y="3757808"/>
            <a:ext cx="8596668" cy="1320800"/>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2800">
                <a:latin typeface="Arial"/>
                <a:cs typeface="Arial"/>
              </a:rPr>
              <a:t>Microsoft 365 tool?</a:t>
            </a:r>
          </a:p>
        </p:txBody>
      </p:sp>
      <p:sp>
        <p:nvSpPr>
          <p:cNvPr id="7" name="Content Placeholder 2">
            <a:extLst>
              <a:ext uri="{FF2B5EF4-FFF2-40B4-BE49-F238E27FC236}">
                <a16:creationId xmlns:a16="http://schemas.microsoft.com/office/drawing/2014/main" id="{B3C9D111-4AF4-76EE-4E59-347AE245D5AB}"/>
              </a:ext>
            </a:extLst>
          </p:cNvPr>
          <p:cNvSpPr txBox="1">
            <a:spLocks/>
          </p:cNvSpPr>
          <p:nvPr/>
        </p:nvSpPr>
        <p:spPr>
          <a:xfrm>
            <a:off x="579213" y="4421538"/>
            <a:ext cx="9243846" cy="2095814"/>
          </a:xfrm>
          <a:prstGeom prst="rect">
            <a:avLst/>
          </a:prstGeom>
        </p:spPr>
        <p:txBody>
          <a:bodyPr vert="horz" lIns="91440" tIns="45720" rIns="91440" bIns="45720" rtlCol="0" anchor="t">
            <a:normAutofit fontScale="92500" lnSpcReduction="2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a:t>The Microsoft tool I have chosen to keep our files secure in the river dale centre is Microsoft one drive.</a:t>
            </a:r>
          </a:p>
          <a:p>
            <a:r>
              <a:rPr lang="en-GB"/>
              <a:t>This tool is suitable for us as its very secure. Our nurses, staff and carers can all access one drive at their suited time and save important information when needed.</a:t>
            </a:r>
          </a:p>
          <a:p>
            <a:r>
              <a:rPr lang="en-GB"/>
              <a:t>One drive can be securely accessed from office computers, work laptops, tablets or mobile devices.</a:t>
            </a:r>
          </a:p>
          <a:p>
            <a:r>
              <a:rPr lang="en-GB"/>
              <a:t>If file is accidently deleted or changed. It can </a:t>
            </a:r>
            <a:r>
              <a:rPr lang="en-GB" err="1"/>
              <a:t>ofte</a:t>
            </a:r>
            <a:r>
              <a:rPr lang="en-GB"/>
              <a:t>n be restored </a:t>
            </a:r>
          </a:p>
        </p:txBody>
      </p:sp>
      <p:pic>
        <p:nvPicPr>
          <p:cNvPr id="8" name="Picture 7" descr="A folders and papers on a table&#10;&#10;AI-generated content may be incorrect.">
            <a:extLst>
              <a:ext uri="{FF2B5EF4-FFF2-40B4-BE49-F238E27FC236}">
                <a16:creationId xmlns:a16="http://schemas.microsoft.com/office/drawing/2014/main" id="{90CF4104-B9D7-FDB6-B99D-DDC899CB98C6}"/>
              </a:ext>
            </a:extLst>
          </p:cNvPr>
          <p:cNvPicPr>
            <a:picLocks noChangeAspect="1"/>
          </p:cNvPicPr>
          <p:nvPr/>
        </p:nvPicPr>
        <p:blipFill>
          <a:blip r:embed="rId2"/>
          <a:stretch>
            <a:fillRect/>
          </a:stretch>
        </p:blipFill>
        <p:spPr>
          <a:xfrm>
            <a:off x="9177438" y="292274"/>
            <a:ext cx="2647096" cy="1774521"/>
          </a:xfrm>
          <a:prstGeom prst="rect">
            <a:avLst/>
          </a:prstGeom>
        </p:spPr>
      </p:pic>
    </p:spTree>
    <p:extLst>
      <p:ext uri="{BB962C8B-B14F-4D97-AF65-F5344CB8AC3E}">
        <p14:creationId xmlns:p14="http://schemas.microsoft.com/office/powerpoint/2010/main" val="42608910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4D6789-DBAB-A85F-873E-8480288F53A1}"/>
              </a:ext>
            </a:extLst>
          </p:cNvPr>
          <p:cNvSpPr>
            <a:spLocks noGrp="1"/>
          </p:cNvSpPr>
          <p:nvPr>
            <p:ph type="title"/>
          </p:nvPr>
        </p:nvSpPr>
        <p:spPr>
          <a:xfrm>
            <a:off x="259800" y="254696"/>
            <a:ext cx="8596669" cy="1164225"/>
          </a:xfrm>
        </p:spPr>
        <p:txBody>
          <a:bodyPr>
            <a:normAutofit fontScale="90000"/>
          </a:bodyPr>
          <a:lstStyle/>
          <a:p>
            <a:r>
              <a:rPr lang="en-GB"/>
              <a:t>Importance of Microsoft one drive in Riverdale. (grace)</a:t>
            </a:r>
          </a:p>
        </p:txBody>
      </p:sp>
      <p:sp>
        <p:nvSpPr>
          <p:cNvPr id="3" name="Content Placeholder 2">
            <a:extLst>
              <a:ext uri="{FF2B5EF4-FFF2-40B4-BE49-F238E27FC236}">
                <a16:creationId xmlns:a16="http://schemas.microsoft.com/office/drawing/2014/main" id="{56FEA5B0-5258-9BCB-FCEB-B6112DA45230}"/>
              </a:ext>
            </a:extLst>
          </p:cNvPr>
          <p:cNvSpPr>
            <a:spLocks noGrp="1"/>
          </p:cNvSpPr>
          <p:nvPr>
            <p:ph idx="1"/>
          </p:nvPr>
        </p:nvSpPr>
        <p:spPr>
          <a:xfrm>
            <a:off x="385061" y="1544726"/>
            <a:ext cx="8888941" cy="2805623"/>
          </a:xfrm>
        </p:spPr>
        <p:txBody>
          <a:bodyPr vert="horz" lIns="91440" tIns="45720" rIns="91440" bIns="45720" rtlCol="0" anchor="t">
            <a:normAutofit/>
          </a:bodyPr>
          <a:lstStyle/>
          <a:p>
            <a:r>
              <a:rPr lang="en-GB"/>
              <a:t>One drive allows users to store and manage files </a:t>
            </a:r>
            <a:r>
              <a:rPr lang="en-GB" err="1"/>
              <a:t>securley</a:t>
            </a:r>
            <a:r>
              <a:rPr lang="en-GB"/>
              <a:t>, ensuring sensitive data and client records remain protected.  </a:t>
            </a:r>
          </a:p>
          <a:p>
            <a:r>
              <a:rPr lang="en-GB"/>
              <a:t>It enables real time </a:t>
            </a:r>
            <a:r>
              <a:rPr lang="en-GB" err="1"/>
              <a:t>collaberation</a:t>
            </a:r>
            <a:r>
              <a:rPr lang="en-GB"/>
              <a:t> allowing care teams to work together on documents and share info seamlessly.</a:t>
            </a:r>
          </a:p>
          <a:p>
            <a:r>
              <a:rPr lang="en-GB"/>
              <a:t>One drive offers advance security features, including data encryption and compliance with industry standards, protecting sensitive patient information.</a:t>
            </a:r>
          </a:p>
          <a:p>
            <a:r>
              <a:rPr lang="en-GB"/>
              <a:t>Its very accessible so staff can get hold of the files quick using phones, laptops </a:t>
            </a:r>
            <a:r>
              <a:rPr lang="en-GB" err="1"/>
              <a:t>ect</a:t>
            </a:r>
            <a:r>
              <a:rPr lang="en-GB"/>
              <a:t>.</a:t>
            </a:r>
          </a:p>
          <a:p>
            <a:endParaRPr lang="en-GB"/>
          </a:p>
          <a:p>
            <a:pPr marL="0" indent="0">
              <a:buNone/>
            </a:pPr>
            <a:endParaRPr lang="en-GB"/>
          </a:p>
          <a:p>
            <a:endParaRPr lang="en-GB"/>
          </a:p>
          <a:p>
            <a:endParaRPr lang="en-GB"/>
          </a:p>
          <a:p>
            <a:endParaRPr lang="en-GB"/>
          </a:p>
        </p:txBody>
      </p:sp>
      <p:sp>
        <p:nvSpPr>
          <p:cNvPr id="4" name="TextBox 3">
            <a:extLst>
              <a:ext uri="{FF2B5EF4-FFF2-40B4-BE49-F238E27FC236}">
                <a16:creationId xmlns:a16="http://schemas.microsoft.com/office/drawing/2014/main" id="{3910EC1B-5F65-A20C-EE44-BCBC79D092A1}"/>
              </a:ext>
            </a:extLst>
          </p:cNvPr>
          <p:cNvSpPr txBox="1"/>
          <p:nvPr/>
        </p:nvSpPr>
        <p:spPr>
          <a:xfrm>
            <a:off x="826053" y="5110333"/>
            <a:ext cx="586638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err="1"/>
              <a:t>Nhs</a:t>
            </a:r>
            <a:r>
              <a:rPr lang="en-GB"/>
              <a:t> website (2024) digital academy. http://learninghub.nhsuk/resoure/17472</a:t>
            </a:r>
          </a:p>
        </p:txBody>
      </p:sp>
    </p:spTree>
    <p:extLst>
      <p:ext uri="{BB962C8B-B14F-4D97-AF65-F5344CB8AC3E}">
        <p14:creationId xmlns:p14="http://schemas.microsoft.com/office/powerpoint/2010/main" val="8880580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503D38-E243-AA60-FAC4-944CED1E6582}"/>
              </a:ext>
            </a:extLst>
          </p:cNvPr>
          <p:cNvSpPr>
            <a:spLocks noGrp="1"/>
          </p:cNvSpPr>
          <p:nvPr>
            <p:ph type="title"/>
          </p:nvPr>
        </p:nvSpPr>
        <p:spPr/>
        <p:txBody>
          <a:bodyPr/>
          <a:lstStyle/>
          <a:p>
            <a:r>
              <a:rPr lang="en-GB"/>
              <a:t>Improves efficiency or communication. (grace)</a:t>
            </a:r>
          </a:p>
        </p:txBody>
      </p:sp>
      <p:sp>
        <p:nvSpPr>
          <p:cNvPr id="4" name="TextBox 3">
            <a:extLst>
              <a:ext uri="{FF2B5EF4-FFF2-40B4-BE49-F238E27FC236}">
                <a16:creationId xmlns:a16="http://schemas.microsoft.com/office/drawing/2014/main" id="{C3616FB0-C711-C962-DDE4-2CEA113F51A8}"/>
              </a:ext>
            </a:extLst>
          </p:cNvPr>
          <p:cNvSpPr txBox="1"/>
          <p:nvPr/>
        </p:nvSpPr>
        <p:spPr>
          <a:xfrm>
            <a:off x="549054" y="2090708"/>
            <a:ext cx="933552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ENCHANCED SECURITY -</a:t>
            </a:r>
          </a:p>
          <a:p>
            <a:r>
              <a:rPr lang="en-GB"/>
              <a:t>One drives built in compliance tools are secure storage helps are care home meet GDPR AND CQC </a:t>
            </a:r>
            <a:r>
              <a:rPr lang="en-GB" err="1"/>
              <a:t>requirments</a:t>
            </a:r>
            <a:r>
              <a:rPr lang="en-GB"/>
              <a:t>, ensuring residential data is safe and </a:t>
            </a:r>
            <a:r>
              <a:rPr lang="en-GB" err="1"/>
              <a:t>assible</a:t>
            </a:r>
            <a:r>
              <a:rPr lang="en-GB"/>
              <a:t> to </a:t>
            </a:r>
            <a:r>
              <a:rPr lang="en-GB" err="1"/>
              <a:t>thr</a:t>
            </a:r>
            <a:r>
              <a:rPr lang="en-GB"/>
              <a:t> right people.</a:t>
            </a:r>
          </a:p>
        </p:txBody>
      </p:sp>
    </p:spTree>
    <p:extLst>
      <p:ext uri="{BB962C8B-B14F-4D97-AF65-F5344CB8AC3E}">
        <p14:creationId xmlns:p14="http://schemas.microsoft.com/office/powerpoint/2010/main" val="36593112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1A7D86-6283-D80F-81D1-4E46F33C2B70}"/>
              </a:ext>
            </a:extLst>
          </p:cNvPr>
          <p:cNvSpPr>
            <a:spLocks noGrp="1"/>
          </p:cNvSpPr>
          <p:nvPr>
            <p:ph type="title"/>
          </p:nvPr>
        </p:nvSpPr>
        <p:spPr/>
        <p:txBody>
          <a:bodyPr/>
          <a:lstStyle/>
          <a:p>
            <a:r>
              <a:rPr lang="en-US"/>
              <a:t>Citations and Referencing</a:t>
            </a:r>
          </a:p>
        </p:txBody>
      </p:sp>
      <p:sp>
        <p:nvSpPr>
          <p:cNvPr id="3" name="Content Placeholder 2">
            <a:extLst>
              <a:ext uri="{FF2B5EF4-FFF2-40B4-BE49-F238E27FC236}">
                <a16:creationId xmlns:a16="http://schemas.microsoft.com/office/drawing/2014/main" id="{6D0B7168-F9BA-6B9D-6C34-D6AC58441194}"/>
              </a:ext>
            </a:extLst>
          </p:cNvPr>
          <p:cNvSpPr>
            <a:spLocks noGrp="1"/>
          </p:cNvSpPr>
          <p:nvPr>
            <p:ph idx="1"/>
          </p:nvPr>
        </p:nvSpPr>
        <p:spPr>
          <a:xfrm>
            <a:off x="677334" y="1276125"/>
            <a:ext cx="8596668" cy="5486416"/>
          </a:xfrm>
        </p:spPr>
        <p:txBody>
          <a:bodyPr vert="horz" lIns="91440" tIns="45720" rIns="91440" bIns="45720" rtlCol="0" anchor="t">
            <a:normAutofit/>
          </a:bodyPr>
          <a:lstStyle/>
          <a:p>
            <a:pPr marL="0" indent="0">
              <a:buNone/>
            </a:pPr>
            <a:r>
              <a:rPr lang="en-GB" sz="1200">
                <a:latin typeface="Arial" panose="020B0604020202020204" pitchFamily="34" charset="0"/>
                <a:cs typeface="Arial" panose="020B0604020202020204" pitchFamily="34" charset="0"/>
              </a:rPr>
              <a:t>    Awa</a:t>
            </a:r>
          </a:p>
          <a:p>
            <a:pPr marL="0" indent="0">
              <a:buNone/>
            </a:pPr>
            <a:r>
              <a:rPr lang="en-GB" sz="1200">
                <a:latin typeface="Arial"/>
                <a:cs typeface="Arial"/>
              </a:rPr>
              <a:t>  </a:t>
            </a:r>
            <a:r>
              <a:rPr lang="en-GB" sz="1200">
                <a:latin typeface="Arial"/>
                <a:ea typeface="+mn-lt"/>
                <a:cs typeface="Arial"/>
              </a:rPr>
              <a:t>Skills for Care (2024) Digital skills for adult social care. Skills for Care.</a:t>
            </a:r>
            <a:endParaRPr lang="en-GB" sz="1200">
              <a:latin typeface="Arial"/>
              <a:cs typeface="Arial"/>
            </a:endParaRPr>
          </a:p>
          <a:p>
            <a:pPr>
              <a:buNone/>
            </a:pPr>
            <a:r>
              <a:rPr lang="en-GB" sz="1200">
                <a:latin typeface="Arial"/>
                <a:ea typeface="+mn-lt"/>
                <a:cs typeface="Arial"/>
              </a:rPr>
              <a:t>   Weverka, P. (2019) Office 365 All-in-One for Dummies. John Wiley &amp; Sons.</a:t>
            </a:r>
            <a:endParaRPr lang="en-GB" sz="1200">
              <a:latin typeface="Arial"/>
              <a:cs typeface="Arial"/>
            </a:endParaRPr>
          </a:p>
          <a:p>
            <a:pPr marL="0" indent="0">
              <a:buNone/>
            </a:pPr>
            <a:r>
              <a:rPr lang="en-US" sz="1200"/>
              <a:t>Akosua</a:t>
            </a:r>
            <a:endParaRPr lang="en-US" sz="1200">
              <a:ea typeface="+mn-lt"/>
              <a:cs typeface="+mn-lt"/>
            </a:endParaRPr>
          </a:p>
          <a:p>
            <a:pPr marL="0" indent="0">
              <a:buNone/>
            </a:pPr>
            <a:r>
              <a:rPr lang="en-US" sz="1200">
                <a:ea typeface="+mn-lt"/>
                <a:cs typeface="+mn-lt"/>
              </a:rPr>
              <a:t>  PC MAG 2025</a:t>
            </a:r>
            <a:endParaRPr lang="en-US" sz="1200"/>
          </a:p>
          <a:p>
            <a:pPr marL="0" indent="0">
              <a:buNone/>
            </a:pPr>
            <a:r>
              <a:rPr lang="en-US" sz="1200">
                <a:ea typeface="+mn-lt"/>
                <a:cs typeface="+mn-lt"/>
                <a:hlinkClick r:id="rId2"/>
              </a:rPr>
              <a:t>https://uk.pcmag.com/productivity-2/85803/microsoft-teams</a:t>
            </a:r>
            <a:endParaRPr lang="en-US" sz="1200"/>
          </a:p>
          <a:p>
            <a:pPr>
              <a:buNone/>
            </a:pPr>
            <a:r>
              <a:rPr lang="en-US" sz="1200">
                <a:ea typeface="+mn-lt"/>
                <a:cs typeface="+mn-lt"/>
              </a:rPr>
              <a:t>PURE IP 2024</a:t>
            </a:r>
            <a:endParaRPr lang="en-US" sz="1200"/>
          </a:p>
          <a:p>
            <a:pPr>
              <a:buNone/>
            </a:pPr>
            <a:r>
              <a:rPr lang="en-US" sz="1200">
                <a:ea typeface="+mn-lt"/>
                <a:cs typeface="+mn-lt"/>
                <a:hlinkClick r:id="rId3"/>
              </a:rPr>
              <a:t>https://www.pure-ip.com/blog/why-do-20-million-people-use-microsoft-teams-phone?utm_term=microsoft%20operator%20connect&amp;utm_campaign=Pure-IP-Microsoft-Teams-UK&amp;utm_source=adwords&amp;utm_medium=ppc&amp;hsa_acc=4109503919&amp;hsa_cam=23742534862&amp;hsa_grp=193918997974&amp;hsa_ad=804552442271&amp;hsa_src=g&amp;hsa_tgt=kwd-1205704074938&amp;hsa_kw=microsoft%20operator%20connect&amp;hsa_mt=e&amp;hsa_net=adwords&amp;hsa_ver=3&amp;gad_source=1&amp;gad_campaignid=23742534862&amp;gbraid=0AAAAAD_N4sqhIYzvQ6RHtnwh4-TuUdanG</a:t>
            </a:r>
            <a:endParaRPr lang="en-US" sz="1200"/>
          </a:p>
          <a:p>
            <a:pPr marL="0" indent="0">
              <a:buNone/>
            </a:pPr>
            <a:r>
              <a:rPr lang="en-US" sz="1200"/>
              <a:t>Veronica</a:t>
            </a:r>
          </a:p>
          <a:p>
            <a:pPr>
              <a:buNone/>
            </a:pPr>
            <a:r>
              <a:rPr lang="en-US" sz="1200">
                <a:ea typeface="+mn-lt"/>
                <a:cs typeface="+mn-lt"/>
              </a:rPr>
              <a:t>Care Quality Commission (2025) </a:t>
            </a:r>
            <a:r>
              <a:rPr lang="en-US" sz="1200" i="1">
                <a:ea typeface="+mn-lt"/>
                <a:cs typeface="+mn-lt"/>
              </a:rPr>
              <a:t>Guidance on Record Keeping</a:t>
            </a:r>
            <a:r>
              <a:rPr lang="en-US" sz="1200">
                <a:ea typeface="+mn-lt"/>
                <a:cs typeface="+mn-lt"/>
              </a:rPr>
              <a:t>. Available at: </a:t>
            </a:r>
            <a:r>
              <a:rPr lang="en-US" sz="1200">
                <a:ea typeface="+mn-lt"/>
                <a:cs typeface="+mn-lt"/>
                <a:hlinkClick r:id="rId4"/>
              </a:rPr>
              <a:t>https://www.cqc.org.uk</a:t>
            </a:r>
            <a:endParaRPr lang="en-US"/>
          </a:p>
          <a:p>
            <a:pPr>
              <a:buNone/>
            </a:pPr>
            <a:r>
              <a:rPr lang="en-US" sz="1200">
                <a:ea typeface="+mn-lt"/>
                <a:cs typeface="+mn-lt"/>
              </a:rPr>
              <a:t>Microsoft (2025) </a:t>
            </a:r>
            <a:r>
              <a:rPr lang="en-US" sz="1200" i="1">
                <a:ea typeface="+mn-lt"/>
                <a:cs typeface="+mn-lt"/>
              </a:rPr>
              <a:t>Microsoft Word Features and Benefits</a:t>
            </a:r>
            <a:r>
              <a:rPr lang="en-US" sz="1200">
                <a:ea typeface="+mn-lt"/>
                <a:cs typeface="+mn-lt"/>
              </a:rPr>
              <a:t>. Available at: </a:t>
            </a:r>
            <a:r>
              <a:rPr lang="en-US" sz="1200">
                <a:ea typeface="+mn-lt"/>
                <a:cs typeface="+mn-lt"/>
                <a:hlinkClick r:id="rId5"/>
              </a:rPr>
              <a:t>https://www.microsoft.com</a:t>
            </a:r>
            <a:endParaRPr lang="en-US"/>
          </a:p>
          <a:p>
            <a:pPr>
              <a:buNone/>
            </a:pPr>
            <a:r>
              <a:rPr lang="en-US" sz="1200">
                <a:ea typeface="+mn-lt"/>
                <a:cs typeface="+mn-lt"/>
              </a:rPr>
              <a:t>NHS England (2024) </a:t>
            </a:r>
            <a:r>
              <a:rPr lang="en-US" sz="1200" i="1">
                <a:ea typeface="+mn-lt"/>
                <a:cs typeface="+mn-lt"/>
              </a:rPr>
              <a:t>Standards for Care Records</a:t>
            </a:r>
            <a:r>
              <a:rPr lang="en-US" sz="1200">
                <a:ea typeface="+mn-lt"/>
                <a:cs typeface="+mn-lt"/>
              </a:rPr>
              <a:t>. Available at: </a:t>
            </a:r>
            <a:r>
              <a:rPr lang="en-US" sz="1200">
                <a:ea typeface="+mn-lt"/>
                <a:cs typeface="+mn-lt"/>
                <a:hlinkClick r:id="rId6"/>
              </a:rPr>
              <a:t>https://www.england.nhs.uk</a:t>
            </a:r>
            <a:endParaRPr lang="en-US"/>
          </a:p>
          <a:p>
            <a:pPr>
              <a:buNone/>
            </a:pPr>
            <a:r>
              <a:rPr lang="en-US" sz="1200">
                <a:ea typeface="+mn-lt"/>
                <a:cs typeface="+mn-lt"/>
              </a:rPr>
              <a:t>Skills for Care (2024) </a:t>
            </a:r>
            <a:r>
              <a:rPr lang="en-US" sz="1200" i="1">
                <a:ea typeface="+mn-lt"/>
                <a:cs typeface="+mn-lt"/>
              </a:rPr>
              <a:t>Good Record Keeping in Adult Social Care</a:t>
            </a:r>
            <a:r>
              <a:rPr lang="en-US" sz="1200">
                <a:ea typeface="+mn-lt"/>
                <a:cs typeface="+mn-lt"/>
              </a:rPr>
              <a:t>. Available at: </a:t>
            </a:r>
            <a:r>
              <a:rPr lang="en-US" sz="1200">
                <a:ea typeface="+mn-lt"/>
                <a:cs typeface="+mn-lt"/>
                <a:hlinkClick r:id="rId7"/>
              </a:rPr>
              <a:t>https://www.skillsforcare.org.uk</a:t>
            </a:r>
            <a:endParaRPr lang="en-US"/>
          </a:p>
          <a:p>
            <a:pPr marL="0" indent="0">
              <a:buNone/>
            </a:pPr>
            <a:endParaRPr lang="en-US" sz="1200"/>
          </a:p>
        </p:txBody>
      </p:sp>
    </p:spTree>
    <p:extLst>
      <p:ext uri="{BB962C8B-B14F-4D97-AF65-F5344CB8AC3E}">
        <p14:creationId xmlns:p14="http://schemas.microsoft.com/office/powerpoint/2010/main" val="284986297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0</TotalTime>
  <Words>2082</Words>
  <Application>Microsoft Office PowerPoint</Application>
  <PresentationFormat>Widescreen</PresentationFormat>
  <Paragraphs>104</Paragraphs>
  <Slides>10</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Aptos</vt:lpstr>
      <vt:lpstr>Arial</vt:lpstr>
      <vt:lpstr>Trebuchet MS</vt:lpstr>
      <vt:lpstr>Wingdings 3</vt:lpstr>
      <vt:lpstr>Facet</vt:lpstr>
      <vt:lpstr>LCHS4007 Morning Group</vt:lpstr>
      <vt:lpstr>Michelle </vt:lpstr>
      <vt:lpstr>References </vt:lpstr>
      <vt:lpstr>Awa</vt:lpstr>
      <vt:lpstr>Veronica</vt:lpstr>
      <vt:lpstr>                                                Akosua</vt:lpstr>
      <vt:lpstr>Grace - Secure file storage and sharing.   WHAT IS IT?</vt:lpstr>
      <vt:lpstr>Importance of Microsoft one drive in Riverdale. (grace)</vt:lpstr>
      <vt:lpstr>Improves efficiency or communication. (grace)</vt:lpstr>
      <vt:lpstr>Citations and Referencing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LCHS4007 Morning Group</dc:title>
  <dc:creator/>
  <cp:lastModifiedBy>Akosua Ntow</cp:lastModifiedBy>
  <cp:revision>4</cp:revision>
  <dcterms:created xsi:type="dcterms:W3CDTF">2026-05-20T11:15:20Z</dcterms:created>
  <dcterms:modified xsi:type="dcterms:W3CDTF">2026-06-07T19:00:06Z</dcterms:modified>
</cp:coreProperties>
</file>