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341" r:id="rId4"/>
    <p:sldId id="338" r:id="rId5"/>
    <p:sldId id="387" r:id="rId6"/>
    <p:sldId id="356" r:id="rId7"/>
    <p:sldId id="358" r:id="rId8"/>
    <p:sldId id="357" r:id="rId9"/>
    <p:sldId id="384" r:id="rId10"/>
    <p:sldId id="385" r:id="rId11"/>
    <p:sldId id="386" r:id="rId12"/>
    <p:sldId id="339" r:id="rId13"/>
    <p:sldId id="342" r:id="rId14"/>
    <p:sldId id="389" r:id="rId15"/>
    <p:sldId id="390" r:id="rId16"/>
    <p:sldId id="391" r:id="rId17"/>
    <p:sldId id="343" r:id="rId18"/>
    <p:sldId id="388" r:id="rId19"/>
    <p:sldId id="344" r:id="rId20"/>
    <p:sldId id="345" r:id="rId21"/>
    <p:sldId id="392" r:id="rId22"/>
    <p:sldId id="393" r:id="rId23"/>
    <p:sldId id="360" r:id="rId24"/>
    <p:sldId id="353" r:id="rId25"/>
    <p:sldId id="354" r:id="rId26"/>
    <p:sldId id="355" r:id="rId27"/>
    <p:sldId id="369" r:id="rId28"/>
    <p:sldId id="394" r:id="rId29"/>
    <p:sldId id="395" r:id="rId30"/>
    <p:sldId id="366" r:id="rId31"/>
    <p:sldId id="367" r:id="rId32"/>
    <p:sldId id="368" r:id="rId33"/>
    <p:sldId id="362" r:id="rId34"/>
    <p:sldId id="370" r:id="rId35"/>
    <p:sldId id="346" r:id="rId36"/>
    <p:sldId id="347" r:id="rId37"/>
    <p:sldId id="348" r:id="rId38"/>
    <p:sldId id="349" r:id="rId39"/>
    <p:sldId id="350" r:id="rId40"/>
    <p:sldId id="351" r:id="rId41"/>
    <p:sldId id="363" r:id="rId42"/>
    <p:sldId id="361" r:id="rId43"/>
    <p:sldId id="352" r:id="rId44"/>
    <p:sldId id="364" r:id="rId45"/>
    <p:sldId id="365" r:id="rId46"/>
    <p:sldId id="359" r:id="rId47"/>
    <p:sldId id="340" r:id="rId48"/>
    <p:sldId id="37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9" d="100"/>
          <a:sy n="59" d="100"/>
        </p:scale>
        <p:origin x="84" y="9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a:xfrm>
            <a:off x="3962399" y="5870575"/>
            <a:ext cx="4893958" cy="377825"/>
          </a:xfrm>
        </p:spPr>
        <p:txBody>
          <a:bodyPr/>
          <a:lstStyle/>
          <a:p>
            <a:endParaRPr lang="en-GB"/>
          </a:p>
        </p:txBody>
      </p:sp>
      <p:sp>
        <p:nvSpPr>
          <p:cNvPr id="6" name="Slide Number Placeholder 5"/>
          <p:cNvSpPr>
            <a:spLocks noGrp="1"/>
          </p:cNvSpPr>
          <p:nvPr>
            <p:ph type="sldNum" sz="quarter" idx="12"/>
          </p:nvPr>
        </p:nvSpPr>
        <p:spPr>
          <a:xfrm>
            <a:off x="10608958" y="5870575"/>
            <a:ext cx="551167" cy="377825"/>
          </a:xfrm>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788893469"/>
      </p:ext>
    </p:extLst>
  </p:cSld>
  <p:clrMapOvr>
    <a:overrideClrMapping bg1="dk1" tx1="lt1" bg2="dk2" tx2="lt2" accent1="accent1" accent2="accent2" accent3="accent3" accent4="accent4" accent5="accent5" accent6="accent6" hlink="hlink" folHlink="folHlink"/>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545426028"/>
      </p:ext>
    </p:extLst>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1013666269"/>
      </p:ext>
    </p:extLst>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02F3B2-F516-4229-8BC7-0114F41EB1DC}" type="datetimeFigureOut">
              <a:rPr lang="en-GB" smtClean="0"/>
              <a:t>01/02/2016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2345000153"/>
      </p:ext>
    </p:extLst>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02F3B2-F516-4229-8BC7-0114F41EB1DC}" type="datetimeFigureOut">
              <a:rPr lang="en-GB" smtClean="0"/>
              <a:t>01/02/2016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2750251168"/>
      </p:ext>
    </p:extLst>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02F3B2-F516-4229-8BC7-0114F41EB1DC}" type="datetimeFigureOut">
              <a:rPr lang="en-GB" smtClean="0"/>
              <a:t>01/02/2016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2264254052"/>
      </p:ext>
    </p:extLst>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F02F3B2-F516-4229-8BC7-0114F41EB1DC}" type="datetimeFigureOut">
              <a:rPr lang="en-GB" smtClean="0"/>
              <a:t>01/02/2016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1435022709"/>
      </p:ext>
    </p:extLst>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2F3B2-F516-4229-8BC7-0114F41EB1DC}" type="datetimeFigureOut">
              <a:rPr lang="en-GB" smtClean="0"/>
              <a:t>01/02/2016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818859595"/>
      </p:ext>
    </p:extLst>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2F3B2-F516-4229-8BC7-0114F41EB1DC}" type="datetimeFigureOut">
              <a:rPr lang="en-GB" smtClean="0"/>
              <a:t>01/02/2016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1693176604"/>
      </p:ext>
    </p:extLst>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2F3B2-F516-4229-8BC7-0114F41EB1DC}" type="datetimeFigureOut">
              <a:rPr lang="en-GB" smtClean="0"/>
              <a:t>01/02/2016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3059771432"/>
      </p:ext>
    </p:extLst>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412398573"/>
      </p:ext>
    </p:extLst>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231509287"/>
      </p:ext>
    </p:extLst>
  </p:cSld>
  <p:clrMapOvr>
    <a:masterClrMapping/>
  </p:clrMapOvr>
  <p:transition spd="slow">
    <p:randomBar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2814676612"/>
      </p:ext>
    </p:extLst>
  </p:cSld>
  <p:clrMapOvr>
    <a:masterClrMapping/>
  </p:clrMapOvr>
  <p:transition spd="slow">
    <p:randomBar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1495393201"/>
      </p:ext>
    </p:extLst>
  </p:cSld>
  <p:clrMapOvr>
    <a:masterClrMapping/>
  </p:clrMapOvr>
  <p:transition spd="slow">
    <p:randomBar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650635280"/>
      </p:ext>
    </p:extLst>
  </p:cSld>
  <p:clrMapOvr>
    <a:masterClrMapping/>
  </p:clrMapOvr>
  <p:transition spd="slow">
    <p:randomBar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Tree>
    <p:extLst>
      <p:ext uri="{BB962C8B-B14F-4D97-AF65-F5344CB8AC3E}">
        <p14:creationId xmlns:p14="http://schemas.microsoft.com/office/powerpoint/2010/main" val="922756820"/>
      </p:ext>
    </p:extLst>
  </p:cSld>
  <p:clrMapOvr>
    <a:masterClrMapping/>
  </p:clrMapOvr>
  <p:transition spd="slow">
    <p:randomBar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02F3B2-F516-4229-8BC7-0114F41EB1DC}" type="datetimeFigureOut">
              <a:rPr lang="en-GB" smtClean="0"/>
              <a:t>01/02/2016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4D708C-535F-4407-A483-1DCB696FF56E}" type="slidenum">
              <a:rPr lang="en-GB" smtClean="0"/>
              <a:t>‹#›</a:t>
            </a:fld>
            <a:endParaRPr lang="en-GB"/>
          </a:p>
        </p:txBody>
      </p:sp>
    </p:spTree>
    <p:extLst>
      <p:ext uri="{BB962C8B-B14F-4D97-AF65-F5344CB8AC3E}">
        <p14:creationId xmlns:p14="http://schemas.microsoft.com/office/powerpoint/2010/main" val="1295079449"/>
      </p:ext>
    </p:extLst>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F02F3B2-F516-4229-8BC7-0114F41EB1DC}" type="datetimeFigureOut">
              <a:rPr lang="en-GB" smtClean="0"/>
              <a:t>01/02/2016</a:t>
            </a:fld>
            <a:endParaRPr lang="en-GB"/>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44D708C-535F-4407-A483-1DCB696FF56E}" type="slidenum">
              <a:rPr lang="en-GB" smtClean="0"/>
              <a:t>‹#›</a:t>
            </a:fld>
            <a:endParaRPr lang="en-GB"/>
          </a:p>
        </p:txBody>
      </p:sp>
    </p:spTree>
    <p:extLst>
      <p:ext uri="{BB962C8B-B14F-4D97-AF65-F5344CB8AC3E}">
        <p14:creationId xmlns:p14="http://schemas.microsoft.com/office/powerpoint/2010/main" val="2463491548"/>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ransition spd="slow">
    <p:randomBar dir="vert"/>
  </p:transition>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6.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9.pn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6.xml"/><Relationship Id="rId6" Type="http://schemas.microsoft.com/office/2007/relationships/hdphoto" Target="../media/hdphoto3.wdp"/><Relationship Id="rId5" Type="http://schemas.openxmlformats.org/officeDocument/2006/relationships/image" Target="../media/image32.pn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6.xml"/><Relationship Id="rId6" Type="http://schemas.microsoft.com/office/2007/relationships/hdphoto" Target="../media/hdphoto4.wdp"/><Relationship Id="rId5" Type="http://schemas.openxmlformats.org/officeDocument/2006/relationships/image" Target="../media/image33.png"/><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a/a3/Maccari-Cice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4486" y="285748"/>
            <a:ext cx="9720943" cy="5505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Title 1"/>
          <p:cNvSpPr>
            <a:spLocks noGrp="1"/>
          </p:cNvSpPr>
          <p:nvPr>
            <p:ph type="ctrTitle"/>
          </p:nvPr>
        </p:nvSpPr>
        <p:spPr/>
        <p:txBody>
          <a:bodyPr>
            <a:normAutofit/>
          </a:bodyPr>
          <a:lstStyle/>
          <a:p>
            <a:r>
              <a:rPr lang="en-GB" sz="6000" b="1" dirty="0" smtClean="0">
                <a:effectLst>
                  <a:outerShdw blurRad="38100" dist="38100" dir="2700000" algn="tl">
                    <a:srgbClr val="000000">
                      <a:alpha val="43137"/>
                    </a:srgbClr>
                  </a:outerShdw>
                </a:effectLst>
              </a:rPr>
              <a:t>The end of the Republic</a:t>
            </a:r>
            <a:endParaRPr lang="en-GB" sz="6000"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lstStyle/>
          <a:p>
            <a:endParaRPr lang="en-GB" dirty="0"/>
          </a:p>
        </p:txBody>
      </p:sp>
      <p:sp>
        <p:nvSpPr>
          <p:cNvPr id="4" name="Rectangle 3"/>
          <p:cNvSpPr/>
          <p:nvPr/>
        </p:nvSpPr>
        <p:spPr>
          <a:xfrm>
            <a:off x="5903091" y="5791199"/>
            <a:ext cx="6053901" cy="369332"/>
          </a:xfrm>
          <a:prstGeom prst="rect">
            <a:avLst/>
          </a:prstGeom>
        </p:spPr>
        <p:txBody>
          <a:bodyPr wrap="none">
            <a:spAutoFit/>
          </a:bodyPr>
          <a:lstStyle/>
          <a:p>
            <a:r>
              <a:rPr lang="it-IT" i="1" dirty="0" smtClean="0">
                <a:solidFill>
                  <a:schemeClr val="bg2">
                    <a:lumMod val="20000"/>
                    <a:lumOff val="80000"/>
                  </a:schemeClr>
                </a:solidFill>
              </a:rPr>
              <a:t>Cicero Denounces Catiline</a:t>
            </a:r>
            <a:r>
              <a:rPr lang="it-IT" dirty="0" smtClean="0">
                <a:solidFill>
                  <a:schemeClr val="bg2">
                    <a:lumMod val="20000"/>
                    <a:lumOff val="80000"/>
                  </a:schemeClr>
                </a:solidFill>
              </a:rPr>
              <a:t>, fresco by Cesare Maccari, 1882–88</a:t>
            </a:r>
            <a:endParaRPr lang="en-GB" dirty="0">
              <a:solidFill>
                <a:schemeClr val="bg2">
                  <a:lumMod val="20000"/>
                  <a:lumOff val="80000"/>
                </a:schemeClr>
              </a:solidFill>
            </a:endParaRPr>
          </a:p>
        </p:txBody>
      </p:sp>
    </p:spTree>
    <p:extLst>
      <p:ext uri="{BB962C8B-B14F-4D97-AF65-F5344CB8AC3E}">
        <p14:creationId xmlns:p14="http://schemas.microsoft.com/office/powerpoint/2010/main" val="1005020577"/>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Towards the End of the Republic…</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From the Gracchi to Marius</a:t>
            </a:r>
          </a:p>
          <a:p>
            <a:r>
              <a:rPr lang="en-GB" dirty="0" smtClean="0"/>
              <a:t>The “Social War” (90-88 BC)</a:t>
            </a:r>
          </a:p>
          <a:p>
            <a:r>
              <a:rPr lang="en-GB" dirty="0" smtClean="0"/>
              <a:t>Sulla &amp; Marius – Sulla’s March on Rome</a:t>
            </a:r>
          </a:p>
          <a:p>
            <a:r>
              <a:rPr lang="en-GB" dirty="0" err="1" smtClean="0"/>
              <a:t>Clodius</a:t>
            </a:r>
            <a:r>
              <a:rPr lang="en-GB" dirty="0" smtClean="0"/>
              <a:t> - Street fighting</a:t>
            </a:r>
          </a:p>
          <a:p>
            <a:r>
              <a:rPr lang="en-GB" dirty="0" err="1" smtClean="0"/>
              <a:t>Catiline</a:t>
            </a:r>
            <a:r>
              <a:rPr lang="en-GB" dirty="0" smtClean="0"/>
              <a:t> Conspiracy (63)</a:t>
            </a:r>
          </a:p>
          <a:p>
            <a:r>
              <a:rPr lang="en-GB" dirty="0" smtClean="0"/>
              <a:t>The rise of Pompey &amp; Caesar</a:t>
            </a:r>
          </a:p>
          <a:p>
            <a:pPr lvl="1"/>
            <a:r>
              <a:rPr lang="en-GB" dirty="0" smtClean="0"/>
              <a:t>The “1</a:t>
            </a:r>
            <a:r>
              <a:rPr lang="en-GB" baseline="30000" dirty="0" smtClean="0"/>
              <a:t>st</a:t>
            </a:r>
            <a:r>
              <a:rPr lang="en-GB" dirty="0" smtClean="0"/>
              <a:t> Triumvirate”</a:t>
            </a:r>
          </a:p>
          <a:p>
            <a:r>
              <a:rPr lang="en-GB" dirty="0" smtClean="0"/>
              <a:t>Caesar – dictator for life</a:t>
            </a:r>
            <a:br>
              <a:rPr lang="en-GB" dirty="0" smtClean="0"/>
            </a:br>
            <a:r>
              <a:rPr lang="en-GB" dirty="0" smtClean="0"/>
              <a:t>&amp; the murder of the tyrant</a:t>
            </a:r>
          </a:p>
          <a:p>
            <a:r>
              <a:rPr lang="en-GB" dirty="0" smtClean="0"/>
              <a:t>Augustus – the foundation of the </a:t>
            </a:r>
            <a:r>
              <a:rPr lang="en-GB" dirty="0" err="1" smtClean="0"/>
              <a:t>Principate</a:t>
            </a:r>
            <a:r>
              <a:rPr lang="en-GB" dirty="0" smtClean="0"/>
              <a:t/>
            </a:r>
            <a:br>
              <a:rPr lang="en-GB" dirty="0" smtClean="0"/>
            </a:br>
            <a:r>
              <a:rPr lang="en-GB" dirty="0" smtClean="0">
                <a:sym typeface="Wingdings" panose="05000000000000000000" pitchFamily="2" charset="2"/>
              </a:rPr>
              <a:t>Empire / autocracy</a:t>
            </a:r>
            <a:endParaRPr lang="en-GB" dirty="0"/>
          </a:p>
        </p:txBody>
      </p:sp>
      <p:pic>
        <p:nvPicPr>
          <p:cNvPr id="5122" name="Picture 2" descr="https://pbs.twimg.com/profile_images/427066048/sul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9776" y="1669904"/>
            <a:ext cx="2263897" cy="28476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124" name="Picture 4" descr="http://www.romeacrosseurope.com/wp-content/uploads/2015/02/9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39156" y="1702559"/>
            <a:ext cx="2134053" cy="28476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Rectangle 3"/>
          <p:cNvSpPr/>
          <p:nvPr/>
        </p:nvSpPr>
        <p:spPr>
          <a:xfrm>
            <a:off x="4241570" y="4484915"/>
            <a:ext cx="3094719" cy="2369880"/>
          </a:xfrm>
          <a:prstGeom prst="rect">
            <a:avLst/>
          </a:prstGeom>
        </p:spPr>
        <p:txBody>
          <a:bodyPr wrap="square">
            <a:spAutoFit/>
          </a:bodyPr>
          <a:lstStyle/>
          <a:p>
            <a:pPr algn="ctr"/>
            <a:r>
              <a:rPr lang="en-GB" sz="1600" dirty="0" smtClean="0"/>
              <a:t>Gaius Marius</a:t>
            </a:r>
            <a:br>
              <a:rPr lang="en-GB" sz="1600" dirty="0" smtClean="0"/>
            </a:br>
            <a:r>
              <a:rPr lang="en-GB" sz="1600" dirty="0" smtClean="0"/>
              <a:t>157 – 13</a:t>
            </a:r>
            <a:r>
              <a:rPr lang="en-GB" sz="1600" baseline="30000" dirty="0" smtClean="0"/>
              <a:t>th</a:t>
            </a:r>
            <a:r>
              <a:rPr lang="en-GB" sz="1600" dirty="0" smtClean="0"/>
              <a:t> Jan. 86</a:t>
            </a:r>
            <a:br>
              <a:rPr lang="en-GB" sz="1600" dirty="0" smtClean="0"/>
            </a:br>
            <a:r>
              <a:rPr lang="en-GB" sz="1600" i="1" dirty="0" smtClean="0"/>
              <a:t>war in Numidia</a:t>
            </a:r>
            <a:br>
              <a:rPr lang="en-GB" sz="1600" i="1" dirty="0" smtClean="0"/>
            </a:br>
            <a:r>
              <a:rPr lang="en-GB" sz="1600" i="1" dirty="0" err="1" smtClean="0"/>
              <a:t>Cimbri</a:t>
            </a:r>
            <a:r>
              <a:rPr lang="en-GB" sz="1600" i="1" dirty="0" smtClean="0"/>
              <a:t> &amp; </a:t>
            </a:r>
            <a:r>
              <a:rPr lang="en-GB" sz="1600" i="1" dirty="0" err="1" smtClean="0"/>
              <a:t>Teutones</a:t>
            </a:r>
            <a:endParaRPr lang="en-GB" sz="1600" i="1" dirty="0" smtClean="0"/>
          </a:p>
          <a:p>
            <a:pPr algn="ctr"/>
            <a:r>
              <a:rPr lang="en-GB" sz="1600" i="1" dirty="0" smtClean="0"/>
              <a:t>7 times consul</a:t>
            </a:r>
            <a:br>
              <a:rPr lang="en-GB" sz="1600" i="1" dirty="0" smtClean="0"/>
            </a:br>
            <a:r>
              <a:rPr lang="en-GB" sz="1600" i="1" dirty="0" err="1" smtClean="0"/>
              <a:t>novus</a:t>
            </a:r>
            <a:r>
              <a:rPr lang="en-GB" sz="1600" i="1" dirty="0" smtClean="0"/>
              <a:t> </a:t>
            </a:r>
            <a:r>
              <a:rPr lang="en-GB" sz="1600" i="1" dirty="0" err="1" smtClean="0"/>
              <a:t>homus</a:t>
            </a:r>
            <a:r>
              <a:rPr lang="en-GB" sz="1600" i="1" dirty="0" smtClean="0"/>
              <a:t/>
            </a:r>
            <a:br>
              <a:rPr lang="en-GB" sz="1600" i="1" dirty="0" smtClean="0"/>
            </a:br>
            <a:r>
              <a:rPr lang="en-GB" sz="1600" i="1" dirty="0" smtClean="0"/>
              <a:t>(equestrian origin)</a:t>
            </a:r>
            <a:br>
              <a:rPr lang="en-GB" sz="1600" i="1" dirty="0" smtClean="0"/>
            </a:br>
            <a:r>
              <a:rPr lang="en-GB" sz="1600" i="1" dirty="0" smtClean="0"/>
              <a:t>army: landless poor for the army </a:t>
            </a:r>
            <a:r>
              <a:rPr lang="en-GB" sz="1600" i="1" dirty="0" err="1" smtClean="0"/>
              <a:t>army</a:t>
            </a:r>
            <a:r>
              <a:rPr lang="en-GB" sz="1600" i="1" dirty="0" err="1" smtClean="0">
                <a:sym typeface="Wingdings" panose="05000000000000000000" pitchFamily="2" charset="2"/>
              </a:rPr>
              <a:t>loyalty</a:t>
            </a:r>
            <a:r>
              <a:rPr lang="en-GB" sz="1600" i="1" dirty="0" smtClean="0">
                <a:sym typeface="Wingdings" panose="05000000000000000000" pitchFamily="2" charset="2"/>
              </a:rPr>
              <a:t> to commander</a:t>
            </a:r>
            <a:endParaRPr lang="en-GB" sz="1600" i="1" dirty="0"/>
          </a:p>
        </p:txBody>
      </p:sp>
      <p:sp>
        <p:nvSpPr>
          <p:cNvPr id="5" name="Rectangle 4"/>
          <p:cNvSpPr/>
          <p:nvPr/>
        </p:nvSpPr>
        <p:spPr>
          <a:xfrm>
            <a:off x="7013575" y="4523793"/>
            <a:ext cx="2184848" cy="1600438"/>
          </a:xfrm>
          <a:prstGeom prst="rect">
            <a:avLst/>
          </a:prstGeom>
        </p:spPr>
        <p:txBody>
          <a:bodyPr wrap="square">
            <a:spAutoFit/>
          </a:bodyPr>
          <a:lstStyle/>
          <a:p>
            <a:pPr algn="ctr"/>
            <a:r>
              <a:rPr lang="en-GB" sz="1600" b="1" dirty="0" smtClean="0"/>
              <a:t>Lucius Cornelius </a:t>
            </a:r>
            <a:br>
              <a:rPr lang="en-GB" sz="1600" b="1" dirty="0" smtClean="0"/>
            </a:br>
            <a:r>
              <a:rPr lang="en-GB" sz="1600" b="1" dirty="0" smtClean="0"/>
              <a:t>Sulla Felix</a:t>
            </a:r>
            <a:r>
              <a:rPr lang="en-GB" sz="1600" baseline="30000" dirty="0"/>
              <a:t/>
            </a:r>
            <a:br>
              <a:rPr lang="en-GB" sz="1600" baseline="30000" dirty="0"/>
            </a:br>
            <a:r>
              <a:rPr lang="en-GB" sz="1600" i="1" dirty="0" smtClean="0"/>
              <a:t>c</a:t>
            </a:r>
            <a:r>
              <a:rPr lang="en-GB" sz="1600" dirty="0" smtClean="0"/>
              <a:t>. 138 BC – 78</a:t>
            </a:r>
            <a:br>
              <a:rPr lang="en-GB" sz="1600" dirty="0" smtClean="0"/>
            </a:br>
            <a:r>
              <a:rPr lang="en-GB" sz="1600" i="1" dirty="0" smtClean="0"/>
              <a:t>dictator</a:t>
            </a:r>
            <a:r>
              <a:rPr lang="en-GB" sz="1600" dirty="0" smtClean="0"/>
              <a:t>: 82/81</a:t>
            </a:r>
          </a:p>
          <a:p>
            <a:pPr algn="ctr"/>
            <a:r>
              <a:rPr lang="en-GB" sz="1600" dirty="0" smtClean="0"/>
              <a:t>Numidia: </a:t>
            </a:r>
            <a:r>
              <a:rPr lang="en-GB" sz="1600" dirty="0" err="1" smtClean="0"/>
              <a:t>Jugurtine</a:t>
            </a:r>
            <a:r>
              <a:rPr lang="en-GB" sz="1600" dirty="0" smtClean="0"/>
              <a:t> War</a:t>
            </a:r>
          </a:p>
          <a:p>
            <a:pPr algn="ctr"/>
            <a:r>
              <a:rPr lang="en-GB" sz="1600" dirty="0" err="1" smtClean="0"/>
              <a:t>Mithridatic</a:t>
            </a:r>
            <a:r>
              <a:rPr lang="en-GB" sz="1600" dirty="0" smtClean="0"/>
              <a:t> War</a:t>
            </a:r>
            <a:endParaRPr lang="en-GB" sz="1600" dirty="0"/>
          </a:p>
        </p:txBody>
      </p:sp>
      <p:pic>
        <p:nvPicPr>
          <p:cNvPr id="5126" name="Picture 6" descr="http://media-2.web.britannica.com/eb-media/58/181058-004-6467F23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0240" y="1669904"/>
            <a:ext cx="2170043" cy="28150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9497083" y="4517574"/>
            <a:ext cx="2072811" cy="1323439"/>
          </a:xfrm>
          <a:prstGeom prst="rect">
            <a:avLst/>
          </a:prstGeom>
        </p:spPr>
        <p:txBody>
          <a:bodyPr wrap="none">
            <a:spAutoFit/>
          </a:bodyPr>
          <a:lstStyle/>
          <a:p>
            <a:pPr algn="ctr"/>
            <a:r>
              <a:rPr lang="en-GB" sz="1600" b="1" dirty="0" smtClean="0">
                <a:effectLst/>
              </a:rPr>
              <a:t>Marcus </a:t>
            </a:r>
            <a:r>
              <a:rPr lang="en-GB" sz="1600" b="1" dirty="0" err="1" smtClean="0">
                <a:effectLst/>
              </a:rPr>
              <a:t>Tullius</a:t>
            </a:r>
            <a:r>
              <a:rPr lang="en-GB" sz="1600" b="1" dirty="0" smtClean="0">
                <a:effectLst/>
              </a:rPr>
              <a:t> Cicero</a:t>
            </a:r>
          </a:p>
          <a:p>
            <a:pPr algn="ctr"/>
            <a:r>
              <a:rPr lang="en-GB" sz="1600" dirty="0" smtClean="0"/>
              <a:t>3 Jan. 106–7 Dec. 43</a:t>
            </a:r>
          </a:p>
          <a:p>
            <a:pPr algn="ctr"/>
            <a:r>
              <a:rPr lang="en-GB" sz="1600" dirty="0" err="1" smtClean="0"/>
              <a:t>stateman</a:t>
            </a:r>
            <a:r>
              <a:rPr lang="en-GB" sz="1600" dirty="0" smtClean="0"/>
              <a:t>, philosopher</a:t>
            </a:r>
            <a:br>
              <a:rPr lang="en-GB" sz="1600" dirty="0" smtClean="0"/>
            </a:br>
            <a:r>
              <a:rPr lang="en-GB" sz="1600" dirty="0" smtClean="0"/>
              <a:t>consul, augur,…</a:t>
            </a:r>
            <a:br>
              <a:rPr lang="en-GB" sz="1600" dirty="0" smtClean="0"/>
            </a:br>
            <a:r>
              <a:rPr lang="en-GB" sz="1600" dirty="0" smtClean="0"/>
              <a:t>(equestrian origin)</a:t>
            </a:r>
            <a:endParaRPr lang="en-GB" sz="1600" b="1" dirty="0"/>
          </a:p>
        </p:txBody>
      </p:sp>
    </p:spTree>
    <p:extLst>
      <p:ext uri="{BB962C8B-B14F-4D97-AF65-F5344CB8AC3E}">
        <p14:creationId xmlns:p14="http://schemas.microsoft.com/office/powerpoint/2010/main" val="2033182962"/>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5801" y="609600"/>
            <a:ext cx="10131425" cy="1456267"/>
          </a:xfrm>
        </p:spPr>
        <p:txBody>
          <a:bodyPr/>
          <a:lstStyle/>
          <a:p>
            <a:r>
              <a:rPr lang="en-GB" dirty="0" smtClean="0"/>
              <a:t>Towards the End of the Republic…</a:t>
            </a:r>
            <a:endParaRPr lang="en-GB" dirty="0"/>
          </a:p>
        </p:txBody>
      </p:sp>
      <p:sp>
        <p:nvSpPr>
          <p:cNvPr id="5" name="Content Placeholder 2"/>
          <p:cNvSpPr>
            <a:spLocks noGrp="1"/>
          </p:cNvSpPr>
          <p:nvPr>
            <p:ph idx="1"/>
          </p:nvPr>
        </p:nvSpPr>
        <p:spPr>
          <a:xfrm>
            <a:off x="685801" y="2142067"/>
            <a:ext cx="10131425" cy="3649133"/>
          </a:xfrm>
        </p:spPr>
        <p:txBody>
          <a:bodyPr>
            <a:normAutofit fontScale="92500" lnSpcReduction="20000"/>
          </a:bodyPr>
          <a:lstStyle/>
          <a:p>
            <a:r>
              <a:rPr lang="en-GB" dirty="0" smtClean="0"/>
              <a:t>From the Gracchi to Marius</a:t>
            </a:r>
          </a:p>
          <a:p>
            <a:r>
              <a:rPr lang="en-GB" dirty="0" smtClean="0"/>
              <a:t>The “Social War” (90-88 BC)</a:t>
            </a:r>
          </a:p>
          <a:p>
            <a:r>
              <a:rPr lang="en-GB" dirty="0" smtClean="0"/>
              <a:t>Sulla &amp; Marius – Sulla’s March on Rome</a:t>
            </a:r>
          </a:p>
          <a:p>
            <a:r>
              <a:rPr lang="en-GB" dirty="0" err="1" smtClean="0"/>
              <a:t>Clodius</a:t>
            </a:r>
            <a:r>
              <a:rPr lang="en-GB" dirty="0" smtClean="0"/>
              <a:t> - Street fighting</a:t>
            </a:r>
          </a:p>
          <a:p>
            <a:r>
              <a:rPr lang="en-GB" dirty="0" err="1" smtClean="0"/>
              <a:t>Catiline</a:t>
            </a:r>
            <a:r>
              <a:rPr lang="en-GB" dirty="0" smtClean="0"/>
              <a:t> Conspiracy (63)</a:t>
            </a:r>
          </a:p>
          <a:p>
            <a:r>
              <a:rPr lang="en-GB" dirty="0" smtClean="0"/>
              <a:t>The rise of Pompey &amp; Caesar</a:t>
            </a:r>
          </a:p>
          <a:p>
            <a:pPr lvl="1"/>
            <a:r>
              <a:rPr lang="en-GB" dirty="0" smtClean="0"/>
              <a:t>The “1</a:t>
            </a:r>
            <a:r>
              <a:rPr lang="en-GB" baseline="30000" dirty="0" smtClean="0"/>
              <a:t>st</a:t>
            </a:r>
            <a:r>
              <a:rPr lang="en-GB" dirty="0" smtClean="0"/>
              <a:t> Triumvirate”</a:t>
            </a:r>
          </a:p>
          <a:p>
            <a:r>
              <a:rPr lang="en-GB" dirty="0" smtClean="0"/>
              <a:t>Caesar – dictator for life</a:t>
            </a:r>
          </a:p>
          <a:p>
            <a:r>
              <a:rPr lang="en-GB" dirty="0" smtClean="0"/>
              <a:t>Murder of the tyrant, Caesar</a:t>
            </a:r>
          </a:p>
          <a:p>
            <a:r>
              <a:rPr lang="en-GB" dirty="0" smtClean="0"/>
              <a:t>Octavian - Augustus – the foundation of the </a:t>
            </a:r>
            <a:r>
              <a:rPr lang="en-GB" dirty="0" err="1" smtClean="0"/>
              <a:t>Principate</a:t>
            </a:r>
            <a:r>
              <a:rPr lang="en-GB" dirty="0" smtClean="0"/>
              <a:t/>
            </a:r>
            <a:br>
              <a:rPr lang="en-GB" dirty="0" smtClean="0"/>
            </a:br>
            <a:r>
              <a:rPr lang="en-GB" dirty="0" smtClean="0">
                <a:sym typeface="Wingdings" panose="05000000000000000000" pitchFamily="2" charset="2"/>
              </a:rPr>
              <a:t>Empire / autocracy</a:t>
            </a:r>
            <a:endParaRPr lang="en-GB" dirty="0"/>
          </a:p>
        </p:txBody>
      </p:sp>
      <p:pic>
        <p:nvPicPr>
          <p:cNvPr id="10" name="Picture 6" descr="http://media-2.web.britannica.com/eb-media/58/181058-004-6467F2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0240" y="1669904"/>
            <a:ext cx="2170043" cy="28150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1" name="Rectangle 10"/>
          <p:cNvSpPr/>
          <p:nvPr/>
        </p:nvSpPr>
        <p:spPr>
          <a:xfrm>
            <a:off x="9497083" y="4517574"/>
            <a:ext cx="2072811" cy="1323439"/>
          </a:xfrm>
          <a:prstGeom prst="rect">
            <a:avLst/>
          </a:prstGeom>
        </p:spPr>
        <p:txBody>
          <a:bodyPr wrap="none">
            <a:spAutoFit/>
          </a:bodyPr>
          <a:lstStyle/>
          <a:p>
            <a:pPr algn="ctr"/>
            <a:r>
              <a:rPr lang="en-GB" sz="1600" b="1" dirty="0" smtClean="0">
                <a:effectLst/>
              </a:rPr>
              <a:t>Marcus </a:t>
            </a:r>
            <a:r>
              <a:rPr lang="en-GB" sz="1600" b="1" dirty="0" err="1" smtClean="0">
                <a:effectLst/>
              </a:rPr>
              <a:t>Tullius</a:t>
            </a:r>
            <a:r>
              <a:rPr lang="en-GB" sz="1600" b="1" dirty="0" smtClean="0">
                <a:effectLst/>
              </a:rPr>
              <a:t> Cicero</a:t>
            </a:r>
          </a:p>
          <a:p>
            <a:pPr algn="ctr"/>
            <a:r>
              <a:rPr lang="en-GB" sz="1600" dirty="0" smtClean="0"/>
              <a:t>3 Jan. 106–7 Dec. 43</a:t>
            </a:r>
          </a:p>
          <a:p>
            <a:pPr algn="ctr"/>
            <a:r>
              <a:rPr lang="en-GB" sz="1600" dirty="0" err="1" smtClean="0"/>
              <a:t>stateman</a:t>
            </a:r>
            <a:r>
              <a:rPr lang="en-GB" sz="1600" dirty="0" smtClean="0"/>
              <a:t>, philosopher</a:t>
            </a:r>
            <a:br>
              <a:rPr lang="en-GB" sz="1600" dirty="0" smtClean="0"/>
            </a:br>
            <a:r>
              <a:rPr lang="en-GB" sz="1600" dirty="0" smtClean="0"/>
              <a:t>consul, augur,…</a:t>
            </a:r>
            <a:br>
              <a:rPr lang="en-GB" sz="1600" dirty="0" smtClean="0"/>
            </a:br>
            <a:r>
              <a:rPr lang="en-GB" sz="1600" dirty="0" smtClean="0"/>
              <a:t>(equestrian origin)</a:t>
            </a:r>
            <a:endParaRPr lang="en-GB" sz="1600" b="1" dirty="0"/>
          </a:p>
        </p:txBody>
      </p:sp>
      <p:pic>
        <p:nvPicPr>
          <p:cNvPr id="12" name="Picture 2" descr="http://freethoughtblogs.com/carrier/files/2015/07/spartacusvengeancesoundtrac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895" y="1669904"/>
            <a:ext cx="2847669" cy="28476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3" name="Rectangle 12"/>
          <p:cNvSpPr/>
          <p:nvPr/>
        </p:nvSpPr>
        <p:spPr>
          <a:xfrm>
            <a:off x="6532848" y="4600701"/>
            <a:ext cx="2696716" cy="338554"/>
          </a:xfrm>
          <a:prstGeom prst="rect">
            <a:avLst/>
          </a:prstGeom>
        </p:spPr>
        <p:txBody>
          <a:bodyPr wrap="square">
            <a:spAutoFit/>
          </a:bodyPr>
          <a:lstStyle/>
          <a:p>
            <a:pPr algn="ctr"/>
            <a:r>
              <a:rPr lang="en-GB" sz="1600" b="1" dirty="0" smtClean="0">
                <a:effectLst/>
              </a:rPr>
              <a:t>3</a:t>
            </a:r>
            <a:r>
              <a:rPr lang="en-GB" sz="1600" b="1" baseline="30000" dirty="0" smtClean="0">
                <a:effectLst/>
              </a:rPr>
              <a:t>rd</a:t>
            </a:r>
            <a:r>
              <a:rPr lang="en-GB" sz="1600" b="1" dirty="0" smtClean="0">
                <a:effectLst/>
              </a:rPr>
              <a:t> </a:t>
            </a:r>
            <a:r>
              <a:rPr lang="en-GB" sz="1600" dirty="0" smtClean="0">
                <a:effectLst/>
              </a:rPr>
              <a:t>Servile</a:t>
            </a:r>
            <a:r>
              <a:rPr lang="en-GB" sz="1600" b="1" dirty="0" smtClean="0">
                <a:effectLst/>
              </a:rPr>
              <a:t> War, 73-71 BC</a:t>
            </a:r>
            <a:endParaRPr lang="en-GB" sz="1600" b="1" dirty="0"/>
          </a:p>
        </p:txBody>
      </p:sp>
    </p:spTree>
    <p:extLst>
      <p:ext uri="{BB962C8B-B14F-4D97-AF65-F5344CB8AC3E}">
        <p14:creationId xmlns:p14="http://schemas.microsoft.com/office/powerpoint/2010/main" val="58279094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rise and Fall of Caesar</a:t>
            </a:r>
            <a:endParaRPr lang="en-GB" dirty="0"/>
          </a:p>
        </p:txBody>
      </p:sp>
      <p:sp>
        <p:nvSpPr>
          <p:cNvPr id="5" name="Text Placeholder 4"/>
          <p:cNvSpPr>
            <a:spLocks noGrp="1"/>
          </p:cNvSpPr>
          <p:nvPr>
            <p:ph type="body" idx="1"/>
          </p:nvPr>
        </p:nvSpPr>
        <p:spPr/>
        <p:txBody>
          <a:bodyPr/>
          <a:lstStyle/>
          <a:p>
            <a:endParaRPr lang="en-GB"/>
          </a:p>
        </p:txBody>
      </p:sp>
      <p:pic>
        <p:nvPicPr>
          <p:cNvPr id="4" name="Picture 4" descr="http://www.cafleurebon.com/wp-content/uploads/2011/03/JuliusCaesar__op_367x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3616" y="1143000"/>
            <a:ext cx="2820106" cy="4610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165546395"/>
      </p:ext>
    </p:extLst>
  </p:cSld>
  <p:clrMapOvr>
    <a:masterClrMapping/>
  </p:clrMapOvr>
  <mc:AlternateContent xmlns:mc="http://schemas.openxmlformats.org/markup-compatibility/2006">
    <mc:Choice xmlns:p14="http://schemas.microsoft.com/office/powerpoint/2010/main" Requires="p14">
      <p:transition spd="slow" p14:dur="1500">
        <p:pull/>
      </p:transition>
    </mc:Choice>
    <mc:Fallback>
      <p:transition spd="slow">
        <p:pull/>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The rise and Fall of Caesar</a:t>
            </a:r>
          </a:p>
        </p:txBody>
      </p:sp>
      <p:sp>
        <p:nvSpPr>
          <p:cNvPr id="5" name="Content Placeholder 4"/>
          <p:cNvSpPr>
            <a:spLocks noGrp="1"/>
          </p:cNvSpPr>
          <p:nvPr>
            <p:ph idx="1"/>
          </p:nvPr>
        </p:nvSpPr>
        <p:spPr>
          <a:xfrm>
            <a:off x="568355" y="1736521"/>
            <a:ext cx="10131425" cy="645952"/>
          </a:xfrm>
        </p:spPr>
        <p:txBody>
          <a:bodyPr>
            <a:normAutofit fontScale="92500" lnSpcReduction="20000"/>
          </a:bodyPr>
          <a:lstStyle/>
          <a:p>
            <a:pPr marL="0" indent="0">
              <a:buNone/>
            </a:pPr>
            <a:r>
              <a:rPr lang="en-GB" dirty="0" smtClean="0"/>
              <a:t>Who was Gaius </a:t>
            </a:r>
            <a:r>
              <a:rPr lang="en-GB" dirty="0" err="1" smtClean="0"/>
              <a:t>Iulius</a:t>
            </a:r>
            <a:r>
              <a:rPr lang="en-GB" dirty="0" smtClean="0"/>
              <a:t> Caesar? </a:t>
            </a:r>
          </a:p>
          <a:p>
            <a:r>
              <a:rPr lang="en-GB" dirty="0" smtClean="0"/>
              <a:t>Charismatic politician? The people’s dictator? The military genius?</a:t>
            </a:r>
            <a:endParaRPr lang="en-GB" dirty="0"/>
          </a:p>
        </p:txBody>
      </p:sp>
      <p:pic>
        <p:nvPicPr>
          <p:cNvPr id="7" name="Picture 4" descr="http://www.cafleurebon.com/wp-content/uploads/2011/03/JuliusCaesar__op_367x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3616" y="1143000"/>
            <a:ext cx="2820106" cy="4610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http://ecx.images-amazon.com/images/I/51UsJBQQhIL._SX373_BO1,204,203,200_.jpg"/>
          <p:cNvPicPr>
            <a:picLocks noChangeAspect="1" noChangeArrowheads="1"/>
          </p:cNvPicPr>
          <p:nvPr/>
        </p:nvPicPr>
        <p:blipFill rotWithShape="1">
          <a:blip r:embed="rId3">
            <a:extLst>
              <a:ext uri="{28A0092B-C50C-407E-A947-70E740481C1C}">
                <a14:useLocalDpi xmlns:a14="http://schemas.microsoft.com/office/drawing/2010/main" val="0"/>
              </a:ext>
            </a:extLst>
          </a:blip>
          <a:srcRect l="2926" t="-2164" r="13227" b="8090"/>
          <a:stretch/>
        </p:blipFill>
        <p:spPr bwMode="auto">
          <a:xfrm>
            <a:off x="-184606" y="2640748"/>
            <a:ext cx="2994918" cy="447133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ecx.images-amazon.com/images/I/51SR7BPQ28L._SX331_BO1,204,203,200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55328">
            <a:off x="2749542" y="2968191"/>
            <a:ext cx="2645482" cy="3964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7140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nodeType="afterEffect">
                                  <p:stCondLst>
                                    <p:cond delay="50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1000"/>
                                        <p:tgtEl>
                                          <p:spTgt spid="1026"/>
                                        </p:tgtEl>
                                      </p:cBhvr>
                                    </p:animEffect>
                                    <p:anim calcmode="lin" valueType="num">
                                      <p:cBhvr>
                                        <p:cTn id="14" dur="1000" fill="hold"/>
                                        <p:tgtEl>
                                          <p:spTgt spid="1026"/>
                                        </p:tgtEl>
                                        <p:attrNameLst>
                                          <p:attrName>ppt_x</p:attrName>
                                        </p:attrNameLst>
                                      </p:cBhvr>
                                      <p:tavLst>
                                        <p:tav tm="0">
                                          <p:val>
                                            <p:strVal val="#ppt_x"/>
                                          </p:val>
                                        </p:tav>
                                        <p:tav tm="100000">
                                          <p:val>
                                            <p:strVal val="#ppt_x"/>
                                          </p:val>
                                        </p:tav>
                                      </p:tavLst>
                                    </p:anim>
                                    <p:anim calcmode="lin" valueType="num">
                                      <p:cBhvr>
                                        <p:cTn id="15"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986480" y="188359"/>
            <a:ext cx="2125289" cy="1456267"/>
          </a:xfrm>
        </p:spPr>
        <p:txBody>
          <a:bodyPr/>
          <a:lstStyle/>
          <a:p>
            <a:r>
              <a:rPr lang="en-GB" dirty="0" smtClean="0"/>
              <a:t>Caesar</a:t>
            </a:r>
            <a:endParaRPr lang="en-GB" dirty="0"/>
          </a:p>
        </p:txBody>
      </p:sp>
      <p:sp>
        <p:nvSpPr>
          <p:cNvPr id="5" name="Content Placeholder 4"/>
          <p:cNvSpPr>
            <a:spLocks noGrp="1"/>
          </p:cNvSpPr>
          <p:nvPr>
            <p:ph idx="1"/>
          </p:nvPr>
        </p:nvSpPr>
        <p:spPr>
          <a:xfrm>
            <a:off x="184935" y="188359"/>
            <a:ext cx="10673388" cy="6767945"/>
          </a:xfrm>
        </p:spPr>
        <p:txBody>
          <a:bodyPr>
            <a:normAutofit fontScale="62500" lnSpcReduction="20000"/>
          </a:bodyPr>
          <a:lstStyle/>
          <a:p>
            <a:r>
              <a:rPr lang="en-GB" dirty="0" smtClean="0"/>
              <a:t>100, 13</a:t>
            </a:r>
            <a:r>
              <a:rPr lang="en-GB" baseline="30000" dirty="0" smtClean="0"/>
              <a:t>th</a:t>
            </a:r>
            <a:r>
              <a:rPr lang="en-GB" dirty="0" smtClean="0"/>
              <a:t> July Caesar’s birth</a:t>
            </a:r>
          </a:p>
          <a:p>
            <a:r>
              <a:rPr lang="en-GB" dirty="0" smtClean="0"/>
              <a:t>84 Caesar married Cornelia, daughter of Cornelius Cinna</a:t>
            </a:r>
          </a:p>
          <a:p>
            <a:r>
              <a:rPr lang="en-GB" dirty="0" smtClean="0"/>
              <a:t>75 Pirates capture Caesar (he later executes them)</a:t>
            </a:r>
          </a:p>
          <a:p>
            <a:r>
              <a:rPr lang="en-GB" dirty="0" smtClean="0"/>
              <a:t>73 </a:t>
            </a:r>
            <a:r>
              <a:rPr lang="en-GB" dirty="0"/>
              <a:t>Caesar becomes </a:t>
            </a:r>
            <a:r>
              <a:rPr lang="en-GB" dirty="0">
                <a:solidFill>
                  <a:srgbClr val="FFFF00"/>
                </a:solidFill>
              </a:rPr>
              <a:t>pontifex</a:t>
            </a:r>
            <a:r>
              <a:rPr lang="en-GB" dirty="0"/>
              <a:t> </a:t>
            </a:r>
            <a:endParaRPr lang="en-GB" dirty="0" smtClean="0"/>
          </a:p>
          <a:p>
            <a:r>
              <a:rPr lang="en-GB" dirty="0" smtClean="0"/>
              <a:t>69 </a:t>
            </a:r>
            <a:r>
              <a:rPr lang="en-GB" dirty="0"/>
              <a:t>Caesar </a:t>
            </a:r>
            <a:r>
              <a:rPr lang="en-GB" dirty="0">
                <a:solidFill>
                  <a:srgbClr val="FFFF00"/>
                </a:solidFill>
              </a:rPr>
              <a:t>quaestor</a:t>
            </a:r>
            <a:r>
              <a:rPr lang="en-GB" dirty="0"/>
              <a:t> </a:t>
            </a:r>
            <a:r>
              <a:rPr lang="en-GB" dirty="0" smtClean="0"/>
              <a:t> (Cornelia died)</a:t>
            </a:r>
          </a:p>
          <a:p>
            <a:r>
              <a:rPr lang="en-GB" dirty="0" smtClean="0"/>
              <a:t>67 Caesar married </a:t>
            </a:r>
            <a:r>
              <a:rPr lang="en-GB" dirty="0" err="1" smtClean="0"/>
              <a:t>Pompeia</a:t>
            </a:r>
            <a:r>
              <a:rPr lang="en-GB" dirty="0" smtClean="0"/>
              <a:t> </a:t>
            </a:r>
          </a:p>
          <a:p>
            <a:r>
              <a:rPr lang="en-GB" dirty="0" smtClean="0"/>
              <a:t>65 </a:t>
            </a:r>
            <a:r>
              <a:rPr lang="en-GB" dirty="0"/>
              <a:t>Caesar </a:t>
            </a:r>
            <a:r>
              <a:rPr lang="en-GB" dirty="0">
                <a:solidFill>
                  <a:srgbClr val="FFFF00"/>
                </a:solidFill>
              </a:rPr>
              <a:t>aedile</a:t>
            </a:r>
            <a:r>
              <a:rPr lang="en-GB" dirty="0"/>
              <a:t> </a:t>
            </a:r>
            <a:endParaRPr lang="en-GB" dirty="0" smtClean="0"/>
          </a:p>
          <a:p>
            <a:r>
              <a:rPr lang="en-GB" dirty="0" smtClean="0"/>
              <a:t>63 </a:t>
            </a:r>
            <a:r>
              <a:rPr lang="en-GB" dirty="0"/>
              <a:t>C. Julius Caesar elected </a:t>
            </a:r>
            <a:r>
              <a:rPr lang="en-GB" dirty="0">
                <a:solidFill>
                  <a:srgbClr val="FFFF00"/>
                </a:solidFill>
              </a:rPr>
              <a:t>pontifex </a:t>
            </a:r>
            <a:r>
              <a:rPr lang="en-GB" dirty="0" err="1">
                <a:solidFill>
                  <a:srgbClr val="FFFF00"/>
                </a:solidFill>
              </a:rPr>
              <a:t>maximus</a:t>
            </a:r>
            <a:r>
              <a:rPr lang="en-GB" dirty="0">
                <a:solidFill>
                  <a:srgbClr val="FFFF00"/>
                </a:solidFill>
              </a:rPr>
              <a:t> and praetor</a:t>
            </a:r>
            <a:r>
              <a:rPr lang="en-GB" dirty="0"/>
              <a:t> (for 62) </a:t>
            </a:r>
            <a:endParaRPr lang="en-GB" dirty="0" smtClean="0"/>
          </a:p>
          <a:p>
            <a:r>
              <a:rPr lang="en-GB" dirty="0" smtClean="0"/>
              <a:t>62 </a:t>
            </a:r>
            <a:r>
              <a:rPr lang="en-GB" dirty="0"/>
              <a:t>Caesar departs for Spain (</a:t>
            </a:r>
            <a:r>
              <a:rPr lang="en-GB" dirty="0" err="1">
                <a:solidFill>
                  <a:srgbClr val="FFFF00"/>
                </a:solidFill>
              </a:rPr>
              <a:t>propraetor</a:t>
            </a:r>
            <a:r>
              <a:rPr lang="en-GB" dirty="0"/>
              <a:t>) </a:t>
            </a:r>
            <a:r>
              <a:rPr lang="en-GB" dirty="0" smtClean="0"/>
              <a:t> (divorces </a:t>
            </a:r>
            <a:r>
              <a:rPr lang="en-GB" dirty="0" err="1" smtClean="0"/>
              <a:t>Pompeia</a:t>
            </a:r>
            <a:r>
              <a:rPr lang="en-GB" dirty="0" smtClean="0"/>
              <a:t>)</a:t>
            </a:r>
          </a:p>
          <a:p>
            <a:r>
              <a:rPr lang="en-GB" dirty="0" smtClean="0"/>
              <a:t>60 </a:t>
            </a:r>
            <a:r>
              <a:rPr lang="en-GB" dirty="0"/>
              <a:t>Caesar returns from Spain </a:t>
            </a:r>
            <a:endParaRPr lang="en-GB" dirty="0" smtClean="0"/>
          </a:p>
          <a:p>
            <a:r>
              <a:rPr lang="en-GB" dirty="0" smtClean="0"/>
              <a:t>59 </a:t>
            </a:r>
            <a:r>
              <a:rPr lang="en-GB" dirty="0"/>
              <a:t>Caesar </a:t>
            </a:r>
            <a:r>
              <a:rPr lang="en-GB" dirty="0">
                <a:solidFill>
                  <a:srgbClr val="FFFF00"/>
                </a:solidFill>
              </a:rPr>
              <a:t>consul</a:t>
            </a:r>
            <a:r>
              <a:rPr lang="en-GB" dirty="0"/>
              <a:t> with L. </a:t>
            </a:r>
            <a:r>
              <a:rPr lang="en-GB" dirty="0" err="1"/>
              <a:t>Calpurnius</a:t>
            </a:r>
            <a:r>
              <a:rPr lang="en-GB" dirty="0"/>
              <a:t> </a:t>
            </a:r>
            <a:r>
              <a:rPr lang="en-GB" dirty="0" err="1"/>
              <a:t>Bibulus</a:t>
            </a:r>
            <a:r>
              <a:rPr lang="en-GB" dirty="0"/>
              <a:t>; P. </a:t>
            </a:r>
            <a:r>
              <a:rPr lang="en-GB" dirty="0" err="1"/>
              <a:t>Vatinius</a:t>
            </a:r>
            <a:r>
              <a:rPr lang="en-GB" dirty="0"/>
              <a:t> </a:t>
            </a:r>
            <a:endParaRPr lang="en-GB" dirty="0" smtClean="0"/>
          </a:p>
          <a:p>
            <a:r>
              <a:rPr lang="en-GB" dirty="0" smtClean="0">
                <a:solidFill>
                  <a:schemeClr val="tx1">
                    <a:lumMod val="75000"/>
                  </a:schemeClr>
                </a:solidFill>
              </a:rPr>
              <a:t>58 </a:t>
            </a:r>
            <a:r>
              <a:rPr lang="en-GB" dirty="0">
                <a:solidFill>
                  <a:schemeClr val="tx1">
                    <a:lumMod val="75000"/>
                  </a:schemeClr>
                </a:solidFill>
              </a:rPr>
              <a:t>P. </a:t>
            </a:r>
            <a:r>
              <a:rPr lang="en-GB" dirty="0" err="1">
                <a:solidFill>
                  <a:schemeClr val="tx1">
                    <a:lumMod val="75000"/>
                  </a:schemeClr>
                </a:solidFill>
              </a:rPr>
              <a:t>Clodius</a:t>
            </a:r>
            <a:r>
              <a:rPr lang="en-GB" dirty="0">
                <a:solidFill>
                  <a:schemeClr val="tx1">
                    <a:lumMod val="75000"/>
                  </a:schemeClr>
                </a:solidFill>
              </a:rPr>
              <a:t> </a:t>
            </a:r>
            <a:r>
              <a:rPr lang="en-GB" dirty="0" smtClean="0">
                <a:solidFill>
                  <a:schemeClr val="tx1">
                    <a:lumMod val="75000"/>
                  </a:schemeClr>
                </a:solidFill>
              </a:rPr>
              <a:t> //  Caesar defeats </a:t>
            </a:r>
            <a:r>
              <a:rPr lang="en-GB" dirty="0" err="1" smtClean="0">
                <a:solidFill>
                  <a:schemeClr val="tx1">
                    <a:lumMod val="75000"/>
                  </a:schemeClr>
                </a:solidFill>
              </a:rPr>
              <a:t>Helvetii</a:t>
            </a:r>
            <a:r>
              <a:rPr lang="en-GB" dirty="0" smtClean="0">
                <a:solidFill>
                  <a:schemeClr val="tx1">
                    <a:lumMod val="75000"/>
                  </a:schemeClr>
                </a:solidFill>
              </a:rPr>
              <a:t> and “</a:t>
            </a:r>
            <a:r>
              <a:rPr lang="en-GB" dirty="0" err="1" smtClean="0">
                <a:solidFill>
                  <a:schemeClr val="tx1">
                    <a:lumMod val="75000"/>
                  </a:schemeClr>
                </a:solidFill>
              </a:rPr>
              <a:t>Germani</a:t>
            </a:r>
            <a:r>
              <a:rPr lang="en-GB" dirty="0" smtClean="0">
                <a:solidFill>
                  <a:schemeClr val="tx1">
                    <a:lumMod val="75000"/>
                  </a:schemeClr>
                </a:solidFill>
              </a:rPr>
              <a:t>”</a:t>
            </a:r>
          </a:p>
          <a:p>
            <a:r>
              <a:rPr lang="en-GB" dirty="0" smtClean="0">
                <a:solidFill>
                  <a:schemeClr val="tx1">
                    <a:lumMod val="75000"/>
                  </a:schemeClr>
                </a:solidFill>
              </a:rPr>
              <a:t>57 </a:t>
            </a:r>
            <a:r>
              <a:rPr lang="en-GB" dirty="0">
                <a:solidFill>
                  <a:schemeClr val="tx1">
                    <a:lumMod val="75000"/>
                  </a:schemeClr>
                </a:solidFill>
              </a:rPr>
              <a:t>T. </a:t>
            </a:r>
            <a:r>
              <a:rPr lang="en-GB" dirty="0" err="1">
                <a:solidFill>
                  <a:schemeClr val="tx1">
                    <a:lumMod val="75000"/>
                  </a:schemeClr>
                </a:solidFill>
              </a:rPr>
              <a:t>Annius</a:t>
            </a:r>
            <a:r>
              <a:rPr lang="en-GB" dirty="0">
                <a:solidFill>
                  <a:schemeClr val="tx1">
                    <a:lumMod val="75000"/>
                  </a:schemeClr>
                </a:solidFill>
              </a:rPr>
              <a:t> Milo </a:t>
            </a:r>
            <a:endParaRPr lang="en-GB" dirty="0" smtClean="0">
              <a:solidFill>
                <a:schemeClr val="tx1">
                  <a:lumMod val="75000"/>
                </a:schemeClr>
              </a:solidFill>
            </a:endParaRPr>
          </a:p>
          <a:p>
            <a:r>
              <a:rPr lang="en-GB" dirty="0" smtClean="0">
                <a:solidFill>
                  <a:schemeClr val="tx1">
                    <a:lumMod val="75000"/>
                  </a:schemeClr>
                </a:solidFill>
              </a:rPr>
              <a:t>56 </a:t>
            </a:r>
            <a:r>
              <a:rPr lang="en-GB" dirty="0">
                <a:solidFill>
                  <a:schemeClr val="tx1">
                    <a:lumMod val="75000"/>
                  </a:schemeClr>
                </a:solidFill>
              </a:rPr>
              <a:t>Conference at Luca </a:t>
            </a:r>
            <a:endParaRPr lang="en-GB" dirty="0" smtClean="0">
              <a:solidFill>
                <a:schemeClr val="tx1">
                  <a:lumMod val="75000"/>
                </a:schemeClr>
              </a:solidFill>
            </a:endParaRPr>
          </a:p>
          <a:p>
            <a:r>
              <a:rPr lang="en-GB" dirty="0" smtClean="0">
                <a:solidFill>
                  <a:schemeClr val="tx1">
                    <a:lumMod val="75000"/>
                  </a:schemeClr>
                </a:solidFill>
              </a:rPr>
              <a:t>55 </a:t>
            </a:r>
            <a:r>
              <a:rPr lang="en-GB" dirty="0">
                <a:solidFill>
                  <a:schemeClr val="tx1">
                    <a:lumMod val="75000"/>
                  </a:schemeClr>
                </a:solidFill>
              </a:rPr>
              <a:t>Pompey and M. </a:t>
            </a:r>
            <a:r>
              <a:rPr lang="en-GB" dirty="0" err="1">
                <a:solidFill>
                  <a:schemeClr val="tx1">
                    <a:lumMod val="75000"/>
                  </a:schemeClr>
                </a:solidFill>
              </a:rPr>
              <a:t>Licinius</a:t>
            </a:r>
            <a:r>
              <a:rPr lang="en-GB" dirty="0">
                <a:solidFill>
                  <a:schemeClr val="tx1">
                    <a:lumMod val="75000"/>
                  </a:schemeClr>
                </a:solidFill>
              </a:rPr>
              <a:t> Crassus </a:t>
            </a:r>
            <a:r>
              <a:rPr lang="en-GB" dirty="0" smtClean="0">
                <a:solidFill>
                  <a:schemeClr val="tx1">
                    <a:lumMod val="75000"/>
                  </a:schemeClr>
                </a:solidFill>
              </a:rPr>
              <a:t>consuls   //  Caesar in Britain </a:t>
            </a:r>
          </a:p>
          <a:p>
            <a:r>
              <a:rPr lang="en-GB" dirty="0" smtClean="0">
                <a:solidFill>
                  <a:schemeClr val="tx1">
                    <a:lumMod val="75000"/>
                  </a:schemeClr>
                </a:solidFill>
              </a:rPr>
              <a:t>54 </a:t>
            </a:r>
            <a:r>
              <a:rPr lang="en-GB" dirty="0">
                <a:solidFill>
                  <a:schemeClr val="tx1">
                    <a:lumMod val="75000"/>
                  </a:schemeClr>
                </a:solidFill>
              </a:rPr>
              <a:t>Death of Julia </a:t>
            </a:r>
            <a:endParaRPr lang="en-GB" dirty="0" smtClean="0">
              <a:solidFill>
                <a:schemeClr val="tx1">
                  <a:lumMod val="75000"/>
                </a:schemeClr>
              </a:solidFill>
            </a:endParaRPr>
          </a:p>
          <a:p>
            <a:r>
              <a:rPr lang="en-GB" dirty="0" smtClean="0">
                <a:solidFill>
                  <a:schemeClr val="tx1">
                    <a:lumMod val="75000"/>
                  </a:schemeClr>
                </a:solidFill>
              </a:rPr>
              <a:t>53 </a:t>
            </a:r>
            <a:r>
              <a:rPr lang="en-GB" dirty="0">
                <a:solidFill>
                  <a:schemeClr val="tx1">
                    <a:lumMod val="75000"/>
                  </a:schemeClr>
                </a:solidFill>
              </a:rPr>
              <a:t>Crassus defeated and killed by Parthians at </a:t>
            </a:r>
            <a:r>
              <a:rPr lang="en-GB" dirty="0" err="1">
                <a:solidFill>
                  <a:schemeClr val="tx1">
                    <a:lumMod val="75000"/>
                  </a:schemeClr>
                </a:solidFill>
              </a:rPr>
              <a:t>Carrhae</a:t>
            </a:r>
            <a:r>
              <a:rPr lang="en-GB" dirty="0">
                <a:solidFill>
                  <a:schemeClr val="tx1">
                    <a:lumMod val="75000"/>
                  </a:schemeClr>
                </a:solidFill>
              </a:rPr>
              <a:t> </a:t>
            </a:r>
            <a:endParaRPr lang="en-GB" dirty="0" smtClean="0">
              <a:solidFill>
                <a:schemeClr val="tx1">
                  <a:lumMod val="75000"/>
                </a:schemeClr>
              </a:solidFill>
            </a:endParaRPr>
          </a:p>
          <a:p>
            <a:r>
              <a:rPr lang="en-GB" dirty="0" smtClean="0">
                <a:solidFill>
                  <a:schemeClr val="tx1">
                    <a:lumMod val="75000"/>
                  </a:schemeClr>
                </a:solidFill>
              </a:rPr>
              <a:t>52 </a:t>
            </a:r>
            <a:r>
              <a:rPr lang="en-GB" dirty="0">
                <a:solidFill>
                  <a:schemeClr val="tx1">
                    <a:lumMod val="75000"/>
                  </a:schemeClr>
                </a:solidFill>
              </a:rPr>
              <a:t>Death of </a:t>
            </a:r>
            <a:r>
              <a:rPr lang="en-GB" dirty="0" err="1">
                <a:solidFill>
                  <a:schemeClr val="tx1">
                    <a:lumMod val="75000"/>
                  </a:schemeClr>
                </a:solidFill>
              </a:rPr>
              <a:t>Clodius</a:t>
            </a:r>
            <a:r>
              <a:rPr lang="en-GB" dirty="0">
                <a:solidFill>
                  <a:schemeClr val="tx1">
                    <a:lumMod val="75000"/>
                  </a:schemeClr>
                </a:solidFill>
              </a:rPr>
              <a:t>; Pompey sole consul </a:t>
            </a:r>
            <a:r>
              <a:rPr lang="en-GB" dirty="0" smtClean="0">
                <a:solidFill>
                  <a:schemeClr val="tx1">
                    <a:lumMod val="75000"/>
                  </a:schemeClr>
                </a:solidFill>
              </a:rPr>
              <a:t>  //  Caesar defeats Vercingetorix</a:t>
            </a:r>
          </a:p>
          <a:p>
            <a:r>
              <a:rPr lang="en-GB" dirty="0" smtClean="0">
                <a:solidFill>
                  <a:schemeClr val="tx1">
                    <a:lumMod val="75000"/>
                  </a:schemeClr>
                </a:solidFill>
              </a:rPr>
              <a:t>49 </a:t>
            </a:r>
            <a:r>
              <a:rPr lang="en-GB" dirty="0">
                <a:solidFill>
                  <a:schemeClr val="tx1">
                    <a:lumMod val="75000"/>
                  </a:schemeClr>
                </a:solidFill>
              </a:rPr>
              <a:t>M. Antonius; Caesar leaves his </a:t>
            </a:r>
            <a:r>
              <a:rPr lang="en-GB" dirty="0" smtClean="0">
                <a:solidFill>
                  <a:schemeClr val="tx1">
                    <a:lumMod val="75000"/>
                  </a:schemeClr>
                </a:solidFill>
              </a:rPr>
              <a:t>province, crosses the Rubicon; </a:t>
            </a:r>
            <a:br>
              <a:rPr lang="en-GB" dirty="0" smtClean="0">
                <a:solidFill>
                  <a:schemeClr val="tx1">
                    <a:lumMod val="75000"/>
                  </a:schemeClr>
                </a:solidFill>
              </a:rPr>
            </a:br>
            <a:r>
              <a:rPr lang="en-GB" dirty="0" err="1" smtClean="0">
                <a:solidFill>
                  <a:schemeClr val="tx1">
                    <a:lumMod val="75000"/>
                  </a:schemeClr>
                </a:solidFill>
              </a:rPr>
              <a:t>Pompeians</a:t>
            </a:r>
            <a:r>
              <a:rPr lang="en-GB" dirty="0" smtClean="0">
                <a:solidFill>
                  <a:schemeClr val="tx1">
                    <a:lumMod val="75000"/>
                  </a:schemeClr>
                </a:solidFill>
              </a:rPr>
              <a:t> </a:t>
            </a:r>
            <a:r>
              <a:rPr lang="en-GB" dirty="0">
                <a:solidFill>
                  <a:schemeClr val="tx1">
                    <a:lumMod val="75000"/>
                  </a:schemeClr>
                </a:solidFill>
              </a:rPr>
              <a:t>defeated at </a:t>
            </a:r>
            <a:r>
              <a:rPr lang="en-GB" dirty="0" err="1">
                <a:solidFill>
                  <a:schemeClr val="tx1">
                    <a:lumMod val="75000"/>
                  </a:schemeClr>
                </a:solidFill>
              </a:rPr>
              <a:t>Ilerda</a:t>
            </a:r>
            <a:r>
              <a:rPr lang="en-GB" dirty="0">
                <a:solidFill>
                  <a:schemeClr val="tx1">
                    <a:lumMod val="75000"/>
                  </a:schemeClr>
                </a:solidFill>
              </a:rPr>
              <a:t> (Spain) </a:t>
            </a:r>
            <a:r>
              <a:rPr lang="en-GB" dirty="0" smtClean="0">
                <a:solidFill>
                  <a:schemeClr val="tx1">
                    <a:lumMod val="75000"/>
                  </a:schemeClr>
                </a:solidFill>
              </a:rPr>
              <a:t>;  </a:t>
            </a:r>
            <a:r>
              <a:rPr lang="en-GB" dirty="0">
                <a:solidFill>
                  <a:schemeClr val="tx1">
                    <a:lumMod val="75000"/>
                  </a:schemeClr>
                </a:solidFill>
              </a:rPr>
              <a:t>Caesar dictator for first time </a:t>
            </a:r>
            <a:endParaRPr lang="en-GB" dirty="0" smtClean="0">
              <a:solidFill>
                <a:schemeClr val="tx1">
                  <a:lumMod val="75000"/>
                </a:schemeClr>
              </a:solidFill>
            </a:endParaRPr>
          </a:p>
          <a:p>
            <a:r>
              <a:rPr lang="en-GB" dirty="0" smtClean="0">
                <a:solidFill>
                  <a:schemeClr val="tx1">
                    <a:lumMod val="75000"/>
                  </a:schemeClr>
                </a:solidFill>
              </a:rPr>
              <a:t>48 </a:t>
            </a:r>
            <a:r>
              <a:rPr lang="en-GB" dirty="0">
                <a:solidFill>
                  <a:schemeClr val="tx1">
                    <a:lumMod val="75000"/>
                  </a:schemeClr>
                </a:solidFill>
              </a:rPr>
              <a:t>Pompey defeated at Pharsalus; Pompey killed in Egypt </a:t>
            </a:r>
            <a:endParaRPr lang="en-GB" dirty="0" smtClean="0">
              <a:solidFill>
                <a:schemeClr val="tx1">
                  <a:lumMod val="75000"/>
                </a:schemeClr>
              </a:solidFill>
            </a:endParaRPr>
          </a:p>
          <a:p>
            <a:r>
              <a:rPr lang="en-GB" dirty="0" smtClean="0">
                <a:solidFill>
                  <a:schemeClr val="tx1">
                    <a:lumMod val="75000"/>
                  </a:schemeClr>
                </a:solidFill>
              </a:rPr>
              <a:t>47 </a:t>
            </a:r>
            <a:r>
              <a:rPr lang="en-GB" dirty="0">
                <a:solidFill>
                  <a:schemeClr val="tx1">
                    <a:lumMod val="75000"/>
                  </a:schemeClr>
                </a:solidFill>
              </a:rPr>
              <a:t>Caesar campaigns in and settles east; returns to Italy; sets out for Africa </a:t>
            </a:r>
            <a:endParaRPr lang="en-GB" dirty="0" smtClean="0">
              <a:solidFill>
                <a:schemeClr val="tx1">
                  <a:lumMod val="75000"/>
                </a:schemeClr>
              </a:solidFill>
            </a:endParaRPr>
          </a:p>
          <a:p>
            <a:r>
              <a:rPr lang="en-GB" dirty="0" smtClean="0">
                <a:solidFill>
                  <a:schemeClr val="tx1">
                    <a:lumMod val="75000"/>
                  </a:schemeClr>
                </a:solidFill>
              </a:rPr>
              <a:t>46 </a:t>
            </a:r>
            <a:r>
              <a:rPr lang="en-GB" dirty="0">
                <a:solidFill>
                  <a:schemeClr val="tx1">
                    <a:lumMod val="75000"/>
                  </a:schemeClr>
                </a:solidFill>
              </a:rPr>
              <a:t>Caesar defeats </a:t>
            </a:r>
            <a:r>
              <a:rPr lang="en-GB" dirty="0" err="1">
                <a:solidFill>
                  <a:schemeClr val="tx1">
                    <a:lumMod val="75000"/>
                  </a:schemeClr>
                </a:solidFill>
              </a:rPr>
              <a:t>Pompeians</a:t>
            </a:r>
            <a:r>
              <a:rPr lang="en-GB" dirty="0">
                <a:solidFill>
                  <a:schemeClr val="tx1">
                    <a:lumMod val="75000"/>
                  </a:schemeClr>
                </a:solidFill>
              </a:rPr>
              <a:t> at Thapsus (Africa); returns to Rome and triumphs;  sets out  for Spain </a:t>
            </a:r>
            <a:endParaRPr lang="en-GB" dirty="0" smtClean="0">
              <a:solidFill>
                <a:schemeClr val="tx1">
                  <a:lumMod val="75000"/>
                </a:schemeClr>
              </a:solidFill>
            </a:endParaRPr>
          </a:p>
          <a:p>
            <a:r>
              <a:rPr lang="en-GB" dirty="0" smtClean="0">
                <a:solidFill>
                  <a:schemeClr val="tx1">
                    <a:lumMod val="75000"/>
                  </a:schemeClr>
                </a:solidFill>
              </a:rPr>
              <a:t>45 </a:t>
            </a:r>
            <a:r>
              <a:rPr lang="en-GB" dirty="0">
                <a:solidFill>
                  <a:schemeClr val="tx1">
                    <a:lumMod val="75000"/>
                  </a:schemeClr>
                </a:solidFill>
              </a:rPr>
              <a:t>Caesar defeats </a:t>
            </a:r>
            <a:r>
              <a:rPr lang="en-GB" dirty="0" err="1">
                <a:solidFill>
                  <a:schemeClr val="tx1">
                    <a:lumMod val="75000"/>
                  </a:schemeClr>
                </a:solidFill>
              </a:rPr>
              <a:t>Pompeians</a:t>
            </a:r>
            <a:r>
              <a:rPr lang="en-GB" dirty="0">
                <a:solidFill>
                  <a:schemeClr val="tx1">
                    <a:lumMod val="75000"/>
                  </a:schemeClr>
                </a:solidFill>
              </a:rPr>
              <a:t> at Munda (Spain); returns to Rome </a:t>
            </a:r>
            <a:endParaRPr lang="en-GB" dirty="0" smtClean="0">
              <a:solidFill>
                <a:schemeClr val="tx1">
                  <a:lumMod val="75000"/>
                </a:schemeClr>
              </a:solidFill>
            </a:endParaRPr>
          </a:p>
          <a:p>
            <a:r>
              <a:rPr lang="en-GB" dirty="0" smtClean="0">
                <a:solidFill>
                  <a:schemeClr val="tx1">
                    <a:lumMod val="75000"/>
                  </a:schemeClr>
                </a:solidFill>
              </a:rPr>
              <a:t>44, 15</a:t>
            </a:r>
            <a:r>
              <a:rPr lang="en-GB" baseline="30000" dirty="0" smtClean="0">
                <a:solidFill>
                  <a:schemeClr val="tx1">
                    <a:lumMod val="75000"/>
                  </a:schemeClr>
                </a:solidFill>
              </a:rPr>
              <a:t>th</a:t>
            </a:r>
            <a:r>
              <a:rPr lang="en-GB" dirty="0" smtClean="0">
                <a:solidFill>
                  <a:schemeClr val="tx1">
                    <a:lumMod val="75000"/>
                  </a:schemeClr>
                </a:solidFill>
              </a:rPr>
              <a:t> March </a:t>
            </a:r>
            <a:r>
              <a:rPr lang="en-GB" dirty="0">
                <a:solidFill>
                  <a:schemeClr val="tx1">
                    <a:lumMod val="75000"/>
                  </a:schemeClr>
                </a:solidFill>
              </a:rPr>
              <a:t>Dictator for life; Caesar murdered </a:t>
            </a:r>
          </a:p>
        </p:txBody>
      </p:sp>
      <p:pic>
        <p:nvPicPr>
          <p:cNvPr id="4100" name="Picture 4" descr="http://www.cafleurebon.com/wp-content/uploads/2011/03/JuliusCaesar__op_367x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3616" y="1143000"/>
            <a:ext cx="2820106" cy="4610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4102" name="Picture 6" descr="César (1366796045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5447" y="1151591"/>
            <a:ext cx="2907587" cy="4601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8452274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1000"/>
                                        <p:tgtEl>
                                          <p:spTgt spid="4102"/>
                                        </p:tgtEl>
                                      </p:cBhvr>
                                    </p:animEffect>
                                    <p:anim calcmode="lin" valueType="num">
                                      <p:cBhvr>
                                        <p:cTn id="8" dur="1000" fill="hold"/>
                                        <p:tgtEl>
                                          <p:spTgt spid="4102"/>
                                        </p:tgtEl>
                                        <p:attrNameLst>
                                          <p:attrName>ppt_x</p:attrName>
                                        </p:attrNameLst>
                                      </p:cBhvr>
                                      <p:tavLst>
                                        <p:tav tm="0">
                                          <p:val>
                                            <p:strVal val="#ppt_x"/>
                                          </p:val>
                                        </p:tav>
                                        <p:tav tm="100000">
                                          <p:val>
                                            <p:strVal val="#ppt_x"/>
                                          </p:val>
                                        </p:tav>
                                      </p:tavLst>
                                    </p:anim>
                                    <p:anim calcmode="lin" valueType="num">
                                      <p:cBhvr>
                                        <p:cTn id="9" dur="1000" fill="hold"/>
                                        <p:tgtEl>
                                          <p:spTgt spid="410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250"/>
                                        <p:tgtEl>
                                          <p:spTgt spid="5"/>
                                        </p:tgtEl>
                                      </p:cBhvr>
                                    </p:animEffect>
                                    <p:anim calcmode="lin" valueType="num">
                                      <p:cBhvr>
                                        <p:cTn id="14" dur="1250" fill="hold"/>
                                        <p:tgtEl>
                                          <p:spTgt spid="5"/>
                                        </p:tgtEl>
                                        <p:attrNameLst>
                                          <p:attrName>ppt_x</p:attrName>
                                        </p:attrNameLst>
                                      </p:cBhvr>
                                      <p:tavLst>
                                        <p:tav tm="0">
                                          <p:val>
                                            <p:strVal val="#ppt_x"/>
                                          </p:val>
                                        </p:tav>
                                        <p:tav tm="100000">
                                          <p:val>
                                            <p:strVal val="#ppt_x"/>
                                          </p:val>
                                        </p:tav>
                                      </p:tavLst>
                                    </p:anim>
                                    <p:anim calcmode="lin" valueType="num">
                                      <p:cBhvr>
                                        <p:cTn id="15" dur="1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https://upload.wikimedia.org/wikipedia/commons/thumb/0/08/Caesar_campaigns_from_Rome_to_Munda-fr.svg/1920px-Caesar_campaigns_from_Rome_to_Munda-fr.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8234" y="4025268"/>
            <a:ext cx="3851346" cy="22835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48" name="Picture 4" descr="https://upload.wikimedia.org/wikipedia/commons/thumb/1/1a/Caesar_campaigns_from_Rome_to_Zela-fr.svg/1920px-Caesar_campaigns_from_Rome_to_Zela-fr.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91245" y="2184974"/>
            <a:ext cx="3760979" cy="2229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Content Placeholder 4"/>
          <p:cNvSpPr>
            <a:spLocks noGrp="1"/>
          </p:cNvSpPr>
          <p:nvPr>
            <p:ph idx="1"/>
          </p:nvPr>
        </p:nvSpPr>
        <p:spPr>
          <a:xfrm>
            <a:off x="184935" y="188359"/>
            <a:ext cx="10673388" cy="6767945"/>
          </a:xfrm>
        </p:spPr>
        <p:txBody>
          <a:bodyPr>
            <a:normAutofit fontScale="62500" lnSpcReduction="20000"/>
          </a:bodyPr>
          <a:lstStyle/>
          <a:p>
            <a:r>
              <a:rPr lang="en-GB" dirty="0" smtClean="0">
                <a:solidFill>
                  <a:schemeClr val="tx1">
                    <a:lumMod val="75000"/>
                  </a:schemeClr>
                </a:solidFill>
              </a:rPr>
              <a:t>100, 13</a:t>
            </a:r>
            <a:r>
              <a:rPr lang="en-GB" baseline="30000" dirty="0" smtClean="0">
                <a:solidFill>
                  <a:schemeClr val="tx1">
                    <a:lumMod val="75000"/>
                  </a:schemeClr>
                </a:solidFill>
              </a:rPr>
              <a:t>th</a:t>
            </a:r>
            <a:r>
              <a:rPr lang="en-GB" dirty="0" smtClean="0">
                <a:solidFill>
                  <a:schemeClr val="tx1">
                    <a:lumMod val="75000"/>
                  </a:schemeClr>
                </a:solidFill>
              </a:rPr>
              <a:t> July Caesar’s birth</a:t>
            </a:r>
          </a:p>
          <a:p>
            <a:r>
              <a:rPr lang="en-GB" dirty="0" smtClean="0">
                <a:solidFill>
                  <a:schemeClr val="tx1">
                    <a:lumMod val="75000"/>
                  </a:schemeClr>
                </a:solidFill>
              </a:rPr>
              <a:t>84 Caesar married Cornelia, daughter of Cornelius Cinna</a:t>
            </a:r>
          </a:p>
          <a:p>
            <a:r>
              <a:rPr lang="en-GB" dirty="0" smtClean="0">
                <a:solidFill>
                  <a:schemeClr val="tx1">
                    <a:lumMod val="75000"/>
                  </a:schemeClr>
                </a:solidFill>
              </a:rPr>
              <a:t>75 Pirates capture Caesar (he later executes them)</a:t>
            </a:r>
          </a:p>
          <a:p>
            <a:r>
              <a:rPr lang="en-GB" dirty="0" smtClean="0">
                <a:solidFill>
                  <a:schemeClr val="tx1">
                    <a:lumMod val="75000"/>
                  </a:schemeClr>
                </a:solidFill>
              </a:rPr>
              <a:t>73 </a:t>
            </a:r>
            <a:r>
              <a:rPr lang="en-GB" dirty="0">
                <a:solidFill>
                  <a:schemeClr val="tx1">
                    <a:lumMod val="75000"/>
                  </a:schemeClr>
                </a:solidFill>
              </a:rPr>
              <a:t>Caesar becomes pontifex </a:t>
            </a:r>
            <a:endParaRPr lang="en-GB" dirty="0" smtClean="0">
              <a:solidFill>
                <a:schemeClr val="tx1">
                  <a:lumMod val="75000"/>
                </a:schemeClr>
              </a:solidFill>
            </a:endParaRPr>
          </a:p>
          <a:p>
            <a:r>
              <a:rPr lang="en-GB" dirty="0" smtClean="0">
                <a:solidFill>
                  <a:schemeClr val="tx1">
                    <a:lumMod val="75000"/>
                  </a:schemeClr>
                </a:solidFill>
              </a:rPr>
              <a:t>69 </a:t>
            </a:r>
            <a:r>
              <a:rPr lang="en-GB" dirty="0">
                <a:solidFill>
                  <a:schemeClr val="tx1">
                    <a:lumMod val="75000"/>
                  </a:schemeClr>
                </a:solidFill>
              </a:rPr>
              <a:t>Caesar quaestor </a:t>
            </a:r>
            <a:r>
              <a:rPr lang="en-GB" dirty="0" smtClean="0">
                <a:solidFill>
                  <a:schemeClr val="tx1">
                    <a:lumMod val="75000"/>
                  </a:schemeClr>
                </a:solidFill>
              </a:rPr>
              <a:t> (Cornelia died)</a:t>
            </a:r>
          </a:p>
          <a:p>
            <a:r>
              <a:rPr lang="en-GB" dirty="0" smtClean="0">
                <a:solidFill>
                  <a:schemeClr val="tx1">
                    <a:lumMod val="75000"/>
                  </a:schemeClr>
                </a:solidFill>
              </a:rPr>
              <a:t>67 Caesar married </a:t>
            </a:r>
            <a:r>
              <a:rPr lang="en-GB" dirty="0" err="1" smtClean="0">
                <a:solidFill>
                  <a:schemeClr val="tx1">
                    <a:lumMod val="75000"/>
                  </a:schemeClr>
                </a:solidFill>
              </a:rPr>
              <a:t>Pompeia</a:t>
            </a:r>
            <a:r>
              <a:rPr lang="en-GB" dirty="0" smtClean="0">
                <a:solidFill>
                  <a:schemeClr val="tx1">
                    <a:lumMod val="75000"/>
                  </a:schemeClr>
                </a:solidFill>
              </a:rPr>
              <a:t> </a:t>
            </a:r>
          </a:p>
          <a:p>
            <a:r>
              <a:rPr lang="en-GB" dirty="0" smtClean="0">
                <a:solidFill>
                  <a:schemeClr val="tx1">
                    <a:lumMod val="75000"/>
                  </a:schemeClr>
                </a:solidFill>
              </a:rPr>
              <a:t>65 </a:t>
            </a:r>
            <a:r>
              <a:rPr lang="en-GB" dirty="0">
                <a:solidFill>
                  <a:schemeClr val="tx1">
                    <a:lumMod val="75000"/>
                  </a:schemeClr>
                </a:solidFill>
              </a:rPr>
              <a:t>Caesar aedile </a:t>
            </a:r>
            <a:endParaRPr lang="en-GB" dirty="0" smtClean="0">
              <a:solidFill>
                <a:schemeClr val="tx1">
                  <a:lumMod val="75000"/>
                </a:schemeClr>
              </a:solidFill>
            </a:endParaRPr>
          </a:p>
          <a:p>
            <a:r>
              <a:rPr lang="en-GB" dirty="0" smtClean="0">
                <a:solidFill>
                  <a:schemeClr val="tx1">
                    <a:lumMod val="75000"/>
                  </a:schemeClr>
                </a:solidFill>
              </a:rPr>
              <a:t>63 </a:t>
            </a:r>
            <a:r>
              <a:rPr lang="en-GB" dirty="0">
                <a:solidFill>
                  <a:schemeClr val="tx1">
                    <a:lumMod val="75000"/>
                  </a:schemeClr>
                </a:solidFill>
              </a:rPr>
              <a:t>C. Julius Caesar elected pontifex </a:t>
            </a:r>
            <a:r>
              <a:rPr lang="en-GB" dirty="0" err="1">
                <a:solidFill>
                  <a:schemeClr val="tx1">
                    <a:lumMod val="75000"/>
                  </a:schemeClr>
                </a:solidFill>
              </a:rPr>
              <a:t>maximus</a:t>
            </a:r>
            <a:r>
              <a:rPr lang="en-GB" dirty="0">
                <a:solidFill>
                  <a:schemeClr val="tx1">
                    <a:lumMod val="75000"/>
                  </a:schemeClr>
                </a:solidFill>
              </a:rPr>
              <a:t> and praetor (for 62) </a:t>
            </a:r>
            <a:endParaRPr lang="en-GB" dirty="0" smtClean="0">
              <a:solidFill>
                <a:schemeClr val="tx1">
                  <a:lumMod val="75000"/>
                </a:schemeClr>
              </a:solidFill>
            </a:endParaRPr>
          </a:p>
          <a:p>
            <a:r>
              <a:rPr lang="en-GB" dirty="0" smtClean="0">
                <a:solidFill>
                  <a:schemeClr val="tx1">
                    <a:lumMod val="75000"/>
                  </a:schemeClr>
                </a:solidFill>
              </a:rPr>
              <a:t>62 </a:t>
            </a:r>
            <a:r>
              <a:rPr lang="en-GB" dirty="0">
                <a:solidFill>
                  <a:schemeClr val="tx1">
                    <a:lumMod val="75000"/>
                  </a:schemeClr>
                </a:solidFill>
              </a:rPr>
              <a:t>Caesar departs for Spain (</a:t>
            </a:r>
            <a:r>
              <a:rPr lang="en-GB" dirty="0" err="1">
                <a:solidFill>
                  <a:schemeClr val="tx1">
                    <a:lumMod val="75000"/>
                  </a:schemeClr>
                </a:solidFill>
              </a:rPr>
              <a:t>propraetor</a:t>
            </a:r>
            <a:r>
              <a:rPr lang="en-GB" dirty="0">
                <a:solidFill>
                  <a:schemeClr val="tx1">
                    <a:lumMod val="75000"/>
                  </a:schemeClr>
                </a:solidFill>
              </a:rPr>
              <a:t>) </a:t>
            </a:r>
            <a:r>
              <a:rPr lang="en-GB" dirty="0" smtClean="0">
                <a:solidFill>
                  <a:schemeClr val="tx1">
                    <a:lumMod val="75000"/>
                  </a:schemeClr>
                </a:solidFill>
              </a:rPr>
              <a:t> (divorces </a:t>
            </a:r>
            <a:r>
              <a:rPr lang="en-GB" dirty="0" err="1" smtClean="0">
                <a:solidFill>
                  <a:schemeClr val="tx1">
                    <a:lumMod val="75000"/>
                  </a:schemeClr>
                </a:solidFill>
              </a:rPr>
              <a:t>Pompeia</a:t>
            </a:r>
            <a:r>
              <a:rPr lang="en-GB" dirty="0" smtClean="0">
                <a:solidFill>
                  <a:schemeClr val="tx1">
                    <a:lumMod val="75000"/>
                  </a:schemeClr>
                </a:solidFill>
              </a:rPr>
              <a:t>)</a:t>
            </a:r>
          </a:p>
          <a:p>
            <a:r>
              <a:rPr lang="en-GB" dirty="0" smtClean="0">
                <a:solidFill>
                  <a:schemeClr val="tx1">
                    <a:lumMod val="75000"/>
                  </a:schemeClr>
                </a:solidFill>
              </a:rPr>
              <a:t>60 </a:t>
            </a:r>
            <a:r>
              <a:rPr lang="en-GB" dirty="0">
                <a:solidFill>
                  <a:schemeClr val="tx1">
                    <a:lumMod val="75000"/>
                  </a:schemeClr>
                </a:solidFill>
              </a:rPr>
              <a:t>Caesar returns from Spain </a:t>
            </a:r>
            <a:endParaRPr lang="en-GB" dirty="0" smtClean="0">
              <a:solidFill>
                <a:schemeClr val="tx1">
                  <a:lumMod val="75000"/>
                </a:schemeClr>
              </a:solidFill>
            </a:endParaRPr>
          </a:p>
          <a:p>
            <a:r>
              <a:rPr lang="en-GB" dirty="0" smtClean="0">
                <a:solidFill>
                  <a:schemeClr val="tx1">
                    <a:lumMod val="75000"/>
                  </a:schemeClr>
                </a:solidFill>
              </a:rPr>
              <a:t>59 </a:t>
            </a:r>
            <a:r>
              <a:rPr lang="en-GB" dirty="0">
                <a:solidFill>
                  <a:schemeClr val="tx1">
                    <a:lumMod val="75000"/>
                  </a:schemeClr>
                </a:solidFill>
              </a:rPr>
              <a:t>Caesar consul with L. </a:t>
            </a:r>
            <a:r>
              <a:rPr lang="en-GB" dirty="0" err="1">
                <a:solidFill>
                  <a:schemeClr val="tx1">
                    <a:lumMod val="75000"/>
                  </a:schemeClr>
                </a:solidFill>
              </a:rPr>
              <a:t>Calpurnius</a:t>
            </a:r>
            <a:r>
              <a:rPr lang="en-GB" dirty="0">
                <a:solidFill>
                  <a:schemeClr val="tx1">
                    <a:lumMod val="75000"/>
                  </a:schemeClr>
                </a:solidFill>
              </a:rPr>
              <a:t> </a:t>
            </a:r>
            <a:r>
              <a:rPr lang="en-GB" dirty="0" err="1">
                <a:solidFill>
                  <a:schemeClr val="tx1">
                    <a:lumMod val="75000"/>
                  </a:schemeClr>
                </a:solidFill>
              </a:rPr>
              <a:t>Bibulus</a:t>
            </a:r>
            <a:r>
              <a:rPr lang="en-GB" dirty="0">
                <a:solidFill>
                  <a:schemeClr val="tx1">
                    <a:lumMod val="75000"/>
                  </a:schemeClr>
                </a:solidFill>
              </a:rPr>
              <a:t>; P. </a:t>
            </a:r>
            <a:r>
              <a:rPr lang="en-GB" dirty="0" err="1">
                <a:solidFill>
                  <a:schemeClr val="tx1">
                    <a:lumMod val="75000"/>
                  </a:schemeClr>
                </a:solidFill>
              </a:rPr>
              <a:t>Vatinius</a:t>
            </a:r>
            <a:r>
              <a:rPr lang="en-GB" dirty="0">
                <a:solidFill>
                  <a:schemeClr val="tx1">
                    <a:lumMod val="75000"/>
                  </a:schemeClr>
                </a:solidFill>
              </a:rPr>
              <a:t> </a:t>
            </a:r>
            <a:endParaRPr lang="en-GB" dirty="0" smtClean="0">
              <a:solidFill>
                <a:schemeClr val="tx1">
                  <a:lumMod val="75000"/>
                </a:schemeClr>
              </a:solidFill>
            </a:endParaRPr>
          </a:p>
          <a:p>
            <a:r>
              <a:rPr lang="en-GB" dirty="0" smtClean="0"/>
              <a:t>58 </a:t>
            </a:r>
            <a:r>
              <a:rPr lang="en-GB" dirty="0"/>
              <a:t>P. </a:t>
            </a:r>
            <a:r>
              <a:rPr lang="en-GB" dirty="0" err="1">
                <a:solidFill>
                  <a:srgbClr val="FFFF00"/>
                </a:solidFill>
              </a:rPr>
              <a:t>Clodius</a:t>
            </a:r>
            <a:r>
              <a:rPr lang="en-GB" dirty="0"/>
              <a:t> </a:t>
            </a:r>
            <a:r>
              <a:rPr lang="en-GB" dirty="0" smtClean="0"/>
              <a:t> //  Caesar defeats </a:t>
            </a:r>
            <a:r>
              <a:rPr lang="en-GB" dirty="0" err="1" smtClean="0"/>
              <a:t>Helvetii</a:t>
            </a:r>
            <a:r>
              <a:rPr lang="en-GB" dirty="0" smtClean="0"/>
              <a:t> and “</a:t>
            </a:r>
            <a:r>
              <a:rPr lang="en-GB" dirty="0" err="1" smtClean="0"/>
              <a:t>Germani</a:t>
            </a:r>
            <a:r>
              <a:rPr lang="en-GB" dirty="0" smtClean="0"/>
              <a:t>”</a:t>
            </a:r>
          </a:p>
          <a:p>
            <a:r>
              <a:rPr lang="en-GB" dirty="0" smtClean="0"/>
              <a:t>57 </a:t>
            </a:r>
            <a:r>
              <a:rPr lang="en-GB" dirty="0"/>
              <a:t>T. </a:t>
            </a:r>
            <a:r>
              <a:rPr lang="en-GB" dirty="0" err="1"/>
              <a:t>Annius</a:t>
            </a:r>
            <a:r>
              <a:rPr lang="en-GB" dirty="0"/>
              <a:t> Milo </a:t>
            </a:r>
            <a:endParaRPr lang="en-GB" dirty="0" smtClean="0"/>
          </a:p>
          <a:p>
            <a:r>
              <a:rPr lang="en-GB" dirty="0" smtClean="0"/>
              <a:t>56 </a:t>
            </a:r>
            <a:r>
              <a:rPr lang="en-GB" dirty="0"/>
              <a:t>Conference at </a:t>
            </a:r>
            <a:r>
              <a:rPr lang="en-GB" dirty="0">
                <a:solidFill>
                  <a:srgbClr val="FFFF00"/>
                </a:solidFill>
              </a:rPr>
              <a:t>Luca</a:t>
            </a:r>
            <a:r>
              <a:rPr lang="en-GB" dirty="0"/>
              <a:t> </a:t>
            </a:r>
            <a:endParaRPr lang="en-GB" dirty="0" smtClean="0"/>
          </a:p>
          <a:p>
            <a:r>
              <a:rPr lang="en-GB" dirty="0" smtClean="0"/>
              <a:t>55 </a:t>
            </a:r>
            <a:r>
              <a:rPr lang="en-GB" dirty="0"/>
              <a:t>Pompey and M. </a:t>
            </a:r>
            <a:r>
              <a:rPr lang="en-GB" dirty="0" err="1"/>
              <a:t>Licinius</a:t>
            </a:r>
            <a:r>
              <a:rPr lang="en-GB" dirty="0"/>
              <a:t> Crassus </a:t>
            </a:r>
            <a:r>
              <a:rPr lang="en-GB" dirty="0" smtClean="0">
                <a:solidFill>
                  <a:srgbClr val="FFFF00"/>
                </a:solidFill>
              </a:rPr>
              <a:t>consuls</a:t>
            </a:r>
            <a:r>
              <a:rPr lang="en-GB" dirty="0" smtClean="0"/>
              <a:t>   //  Caesar in </a:t>
            </a:r>
            <a:r>
              <a:rPr lang="en-GB" dirty="0" smtClean="0">
                <a:solidFill>
                  <a:srgbClr val="FFFF00"/>
                </a:solidFill>
              </a:rPr>
              <a:t>Britain</a:t>
            </a:r>
            <a:r>
              <a:rPr lang="en-GB" dirty="0" smtClean="0"/>
              <a:t> </a:t>
            </a:r>
          </a:p>
          <a:p>
            <a:r>
              <a:rPr lang="en-GB" dirty="0" smtClean="0"/>
              <a:t>54 </a:t>
            </a:r>
            <a:r>
              <a:rPr lang="en-GB" dirty="0"/>
              <a:t>Death of Julia </a:t>
            </a:r>
            <a:endParaRPr lang="en-GB" dirty="0" smtClean="0"/>
          </a:p>
          <a:p>
            <a:r>
              <a:rPr lang="en-GB" dirty="0" smtClean="0"/>
              <a:t>53 </a:t>
            </a:r>
            <a:r>
              <a:rPr lang="en-GB" dirty="0">
                <a:solidFill>
                  <a:srgbClr val="FFFF00"/>
                </a:solidFill>
              </a:rPr>
              <a:t>Crassus</a:t>
            </a:r>
            <a:r>
              <a:rPr lang="en-GB" dirty="0"/>
              <a:t> defeated and killed by Parthians at </a:t>
            </a:r>
            <a:r>
              <a:rPr lang="en-GB" dirty="0" err="1"/>
              <a:t>Carrhae</a:t>
            </a:r>
            <a:r>
              <a:rPr lang="en-GB" dirty="0"/>
              <a:t> </a:t>
            </a:r>
            <a:endParaRPr lang="en-GB" dirty="0" smtClean="0"/>
          </a:p>
          <a:p>
            <a:r>
              <a:rPr lang="en-GB" dirty="0" smtClean="0"/>
              <a:t>52 </a:t>
            </a:r>
            <a:r>
              <a:rPr lang="en-GB" dirty="0"/>
              <a:t>Death of </a:t>
            </a:r>
            <a:r>
              <a:rPr lang="en-GB" dirty="0" err="1"/>
              <a:t>Clodius</a:t>
            </a:r>
            <a:r>
              <a:rPr lang="en-GB" dirty="0"/>
              <a:t>; </a:t>
            </a:r>
            <a:r>
              <a:rPr lang="en-GB" dirty="0">
                <a:solidFill>
                  <a:srgbClr val="FFFF00"/>
                </a:solidFill>
              </a:rPr>
              <a:t>Pompey sole consul</a:t>
            </a:r>
            <a:r>
              <a:rPr lang="en-GB" dirty="0"/>
              <a:t> </a:t>
            </a:r>
            <a:r>
              <a:rPr lang="en-GB" dirty="0" smtClean="0"/>
              <a:t>  //  Caesar defeats Vercingetorix</a:t>
            </a:r>
          </a:p>
          <a:p>
            <a:r>
              <a:rPr lang="en-GB" dirty="0" smtClean="0"/>
              <a:t>49 </a:t>
            </a:r>
            <a:r>
              <a:rPr lang="en-GB" dirty="0"/>
              <a:t>M. Antonius; Caesar leaves his </a:t>
            </a:r>
            <a:r>
              <a:rPr lang="en-GB" dirty="0" smtClean="0"/>
              <a:t>province, crosses the </a:t>
            </a:r>
            <a:r>
              <a:rPr lang="en-GB" dirty="0" smtClean="0">
                <a:solidFill>
                  <a:srgbClr val="FFFF00"/>
                </a:solidFill>
              </a:rPr>
              <a:t>Rubicon</a:t>
            </a:r>
            <a:r>
              <a:rPr lang="en-GB" dirty="0" smtClean="0"/>
              <a:t>; </a:t>
            </a:r>
            <a:br>
              <a:rPr lang="en-GB" dirty="0" smtClean="0"/>
            </a:br>
            <a:r>
              <a:rPr lang="en-GB" dirty="0" err="1" smtClean="0"/>
              <a:t>Pompeians</a:t>
            </a:r>
            <a:r>
              <a:rPr lang="en-GB" dirty="0" smtClean="0"/>
              <a:t> </a:t>
            </a:r>
            <a:r>
              <a:rPr lang="en-GB" dirty="0"/>
              <a:t>defeated at </a:t>
            </a:r>
            <a:r>
              <a:rPr lang="en-GB" dirty="0" err="1">
                <a:solidFill>
                  <a:srgbClr val="FFFF00"/>
                </a:solidFill>
              </a:rPr>
              <a:t>Ilerda</a:t>
            </a:r>
            <a:r>
              <a:rPr lang="en-GB" dirty="0"/>
              <a:t> (Spain) </a:t>
            </a:r>
            <a:r>
              <a:rPr lang="en-GB" dirty="0" smtClean="0"/>
              <a:t>;  </a:t>
            </a:r>
            <a:r>
              <a:rPr lang="en-GB" dirty="0"/>
              <a:t>Caesar </a:t>
            </a:r>
            <a:r>
              <a:rPr lang="en-GB" dirty="0">
                <a:solidFill>
                  <a:srgbClr val="FFFF00"/>
                </a:solidFill>
              </a:rPr>
              <a:t>dictator</a:t>
            </a:r>
            <a:r>
              <a:rPr lang="en-GB" dirty="0"/>
              <a:t> for first time </a:t>
            </a:r>
            <a:endParaRPr lang="en-GB" dirty="0" smtClean="0"/>
          </a:p>
          <a:p>
            <a:r>
              <a:rPr lang="en-GB" dirty="0" smtClean="0"/>
              <a:t>48 </a:t>
            </a:r>
            <a:r>
              <a:rPr lang="en-GB" dirty="0"/>
              <a:t>Pompey defeated at </a:t>
            </a:r>
            <a:r>
              <a:rPr lang="en-GB" dirty="0">
                <a:solidFill>
                  <a:srgbClr val="FFFF00"/>
                </a:solidFill>
              </a:rPr>
              <a:t>Pharsalus</a:t>
            </a:r>
            <a:r>
              <a:rPr lang="en-GB" dirty="0"/>
              <a:t>; Pompey killed in Egypt </a:t>
            </a:r>
            <a:endParaRPr lang="en-GB" dirty="0" smtClean="0"/>
          </a:p>
          <a:p>
            <a:r>
              <a:rPr lang="en-GB" dirty="0" smtClean="0"/>
              <a:t>47 </a:t>
            </a:r>
            <a:r>
              <a:rPr lang="en-GB" dirty="0"/>
              <a:t>Caesar campaigns in and settles east; returns to Italy; sets out for Africa </a:t>
            </a:r>
            <a:endParaRPr lang="en-GB" dirty="0" smtClean="0"/>
          </a:p>
          <a:p>
            <a:r>
              <a:rPr lang="en-GB" dirty="0" smtClean="0"/>
              <a:t>46 </a:t>
            </a:r>
            <a:r>
              <a:rPr lang="en-GB" dirty="0"/>
              <a:t>Caesar defeats </a:t>
            </a:r>
            <a:r>
              <a:rPr lang="en-GB" dirty="0" err="1"/>
              <a:t>Pompeians</a:t>
            </a:r>
            <a:r>
              <a:rPr lang="en-GB" dirty="0"/>
              <a:t> at Thapsus (Africa); returns to Rome and </a:t>
            </a:r>
            <a:r>
              <a:rPr lang="en-GB" dirty="0">
                <a:solidFill>
                  <a:srgbClr val="FFFF00"/>
                </a:solidFill>
              </a:rPr>
              <a:t>triumphs</a:t>
            </a:r>
            <a:r>
              <a:rPr lang="en-GB" dirty="0"/>
              <a:t>;  sets out  for Spain </a:t>
            </a:r>
            <a:endParaRPr lang="en-GB" dirty="0" smtClean="0"/>
          </a:p>
          <a:p>
            <a:r>
              <a:rPr lang="en-GB" dirty="0" smtClean="0"/>
              <a:t>45 </a:t>
            </a:r>
            <a:r>
              <a:rPr lang="en-GB" dirty="0"/>
              <a:t>Caesar defeats </a:t>
            </a:r>
            <a:r>
              <a:rPr lang="en-GB" dirty="0" err="1"/>
              <a:t>Pompeians</a:t>
            </a:r>
            <a:r>
              <a:rPr lang="en-GB" dirty="0"/>
              <a:t> at Munda (Spain); returns to Rome </a:t>
            </a:r>
            <a:endParaRPr lang="en-GB" dirty="0" smtClean="0"/>
          </a:p>
          <a:p>
            <a:r>
              <a:rPr lang="en-GB" dirty="0" smtClean="0">
                <a:solidFill>
                  <a:srgbClr val="FFFF00"/>
                </a:solidFill>
              </a:rPr>
              <a:t>44, 15</a:t>
            </a:r>
            <a:r>
              <a:rPr lang="en-GB" baseline="30000" dirty="0" smtClean="0">
                <a:solidFill>
                  <a:srgbClr val="FFFF00"/>
                </a:solidFill>
              </a:rPr>
              <a:t>th</a:t>
            </a:r>
            <a:r>
              <a:rPr lang="en-GB" dirty="0" smtClean="0">
                <a:solidFill>
                  <a:srgbClr val="FFFF00"/>
                </a:solidFill>
              </a:rPr>
              <a:t> March </a:t>
            </a:r>
            <a:r>
              <a:rPr lang="en-GB" dirty="0">
                <a:solidFill>
                  <a:srgbClr val="FFFF00"/>
                </a:solidFill>
              </a:rPr>
              <a:t>Dictator for life; Caesar murdered </a:t>
            </a:r>
          </a:p>
        </p:txBody>
      </p:sp>
      <p:pic>
        <p:nvPicPr>
          <p:cNvPr id="6146" name="Picture 2" descr=" Les deux faces d'une pièce de monnai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7680" y="23062"/>
            <a:ext cx="5028936" cy="25171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97665118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1500"/>
                                        <p:tgtEl>
                                          <p:spTgt spid="6150"/>
                                        </p:tgtEl>
                                      </p:cBhvr>
                                    </p:animEffect>
                                    <p:anim calcmode="lin" valueType="num">
                                      <p:cBhvr>
                                        <p:cTn id="8" dur="1500" fill="hold"/>
                                        <p:tgtEl>
                                          <p:spTgt spid="6150"/>
                                        </p:tgtEl>
                                        <p:attrNameLst>
                                          <p:attrName>ppt_x</p:attrName>
                                        </p:attrNameLst>
                                      </p:cBhvr>
                                      <p:tavLst>
                                        <p:tav tm="0">
                                          <p:val>
                                            <p:strVal val="#ppt_x"/>
                                          </p:val>
                                        </p:tav>
                                        <p:tav tm="100000">
                                          <p:val>
                                            <p:strVal val="#ppt_x"/>
                                          </p:val>
                                        </p:tav>
                                      </p:tavLst>
                                    </p:anim>
                                    <p:anim calcmode="lin" valueType="num">
                                      <p:cBhvr>
                                        <p:cTn id="9" dur="1500" fill="hold"/>
                                        <p:tgtEl>
                                          <p:spTgt spid="6150"/>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42" presetClass="entr" presetSubtype="0" fill="hold" nodeType="afterEffect">
                                  <p:stCondLst>
                                    <p:cond delay="250"/>
                                  </p:stCondLst>
                                  <p:childTnLst>
                                    <p:set>
                                      <p:cBhvr>
                                        <p:cTn id="12" dur="1" fill="hold">
                                          <p:stCondLst>
                                            <p:cond delay="0"/>
                                          </p:stCondLst>
                                        </p:cTn>
                                        <p:tgtEl>
                                          <p:spTgt spid="6148"/>
                                        </p:tgtEl>
                                        <p:attrNameLst>
                                          <p:attrName>style.visibility</p:attrName>
                                        </p:attrNameLst>
                                      </p:cBhvr>
                                      <p:to>
                                        <p:strVal val="visible"/>
                                      </p:to>
                                    </p:set>
                                    <p:animEffect transition="in" filter="fade">
                                      <p:cBhvr>
                                        <p:cTn id="13" dur="1500"/>
                                        <p:tgtEl>
                                          <p:spTgt spid="6148"/>
                                        </p:tgtEl>
                                      </p:cBhvr>
                                    </p:animEffect>
                                    <p:anim calcmode="lin" valueType="num">
                                      <p:cBhvr>
                                        <p:cTn id="14" dur="1500" fill="hold"/>
                                        <p:tgtEl>
                                          <p:spTgt spid="6148"/>
                                        </p:tgtEl>
                                        <p:attrNameLst>
                                          <p:attrName>ppt_x</p:attrName>
                                        </p:attrNameLst>
                                      </p:cBhvr>
                                      <p:tavLst>
                                        <p:tav tm="0">
                                          <p:val>
                                            <p:strVal val="#ppt_x"/>
                                          </p:val>
                                        </p:tav>
                                        <p:tav tm="100000">
                                          <p:val>
                                            <p:strVal val="#ppt_x"/>
                                          </p:val>
                                        </p:tav>
                                      </p:tavLst>
                                    </p:anim>
                                    <p:anim calcmode="lin" valueType="num">
                                      <p:cBhvr>
                                        <p:cTn id="15" dur="1500" fill="hold"/>
                                        <p:tgtEl>
                                          <p:spTgt spid="6148"/>
                                        </p:tgtEl>
                                        <p:attrNameLst>
                                          <p:attrName>ppt_y</p:attrName>
                                        </p:attrNameLst>
                                      </p:cBhvr>
                                      <p:tavLst>
                                        <p:tav tm="0">
                                          <p:val>
                                            <p:strVal val="#ppt_y+.1"/>
                                          </p:val>
                                        </p:tav>
                                        <p:tav tm="100000">
                                          <p:val>
                                            <p:strVal val="#ppt_y"/>
                                          </p:val>
                                        </p:tav>
                                      </p:tavLst>
                                    </p:anim>
                                  </p:childTnLst>
                                </p:cTn>
                              </p:par>
                            </p:childTnLst>
                          </p:cTn>
                        </p:par>
                        <p:par>
                          <p:cTn id="16" fill="hold">
                            <p:stCondLst>
                              <p:cond delay="3500"/>
                            </p:stCondLst>
                            <p:childTnLst>
                              <p:par>
                                <p:cTn id="17" presetID="42" presetClass="entr" presetSubtype="0" fill="hold" nodeType="afterEffect">
                                  <p:stCondLst>
                                    <p:cond delay="250"/>
                                  </p:stCondLst>
                                  <p:childTnLst>
                                    <p:set>
                                      <p:cBhvr>
                                        <p:cTn id="18" dur="1" fill="hold">
                                          <p:stCondLst>
                                            <p:cond delay="0"/>
                                          </p:stCondLst>
                                        </p:cTn>
                                        <p:tgtEl>
                                          <p:spTgt spid="6146"/>
                                        </p:tgtEl>
                                        <p:attrNameLst>
                                          <p:attrName>style.visibility</p:attrName>
                                        </p:attrNameLst>
                                      </p:cBhvr>
                                      <p:to>
                                        <p:strVal val="visible"/>
                                      </p:to>
                                    </p:set>
                                    <p:animEffect transition="in" filter="fade">
                                      <p:cBhvr>
                                        <p:cTn id="19" dur="1500"/>
                                        <p:tgtEl>
                                          <p:spTgt spid="6146"/>
                                        </p:tgtEl>
                                      </p:cBhvr>
                                    </p:animEffect>
                                    <p:anim calcmode="lin" valueType="num">
                                      <p:cBhvr>
                                        <p:cTn id="20" dur="1500" fill="hold"/>
                                        <p:tgtEl>
                                          <p:spTgt spid="6146"/>
                                        </p:tgtEl>
                                        <p:attrNameLst>
                                          <p:attrName>ppt_x</p:attrName>
                                        </p:attrNameLst>
                                      </p:cBhvr>
                                      <p:tavLst>
                                        <p:tav tm="0">
                                          <p:val>
                                            <p:strVal val="#ppt_x"/>
                                          </p:val>
                                        </p:tav>
                                        <p:tav tm="100000">
                                          <p:val>
                                            <p:strVal val="#ppt_x"/>
                                          </p:val>
                                        </p:tav>
                                      </p:tavLst>
                                    </p:anim>
                                    <p:anim calcmode="lin" valueType="num">
                                      <p:cBhvr>
                                        <p:cTn id="21" dur="15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3182" y="1898073"/>
            <a:ext cx="12018818" cy="4097615"/>
          </a:xfrm>
          <a:prstGeom prst="rect">
            <a:avLst/>
          </a:prstGeom>
          <a:solidFill>
            <a:schemeClr val="bg2">
              <a:lumMod val="40000"/>
              <a:lumOff val="60000"/>
              <a:alpha val="8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Caesar’s Family tree</a:t>
            </a:r>
            <a:endParaRPr lang="en-GB" dirty="0"/>
          </a:p>
        </p:txBody>
      </p:sp>
      <p:sp>
        <p:nvSpPr>
          <p:cNvPr id="3" name="Content Placeholder 2"/>
          <p:cNvSpPr>
            <a:spLocks noGrp="1"/>
          </p:cNvSpPr>
          <p:nvPr>
            <p:ph idx="1"/>
          </p:nvPr>
        </p:nvSpPr>
        <p:spPr/>
        <p:txBody>
          <a:bodyPr/>
          <a:lstStyle/>
          <a:p>
            <a:endParaRPr lang="en-GB"/>
          </a:p>
        </p:txBody>
      </p:sp>
      <p:pic>
        <p:nvPicPr>
          <p:cNvPr id="5122" name="Picture 2" descr="https://upload.wikimedia.org/wikipedia/commons/thumb/6/61/Roman_families_4_Nov_08.png/1920px-Roman_families_4_Nov_0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686" y="2346555"/>
            <a:ext cx="11805805" cy="3612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2501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a:t>
            </a:r>
            <a:endParaRPr lang="en-GB" dirty="0"/>
          </a:p>
        </p:txBody>
      </p:sp>
      <p:sp>
        <p:nvSpPr>
          <p:cNvPr id="3" name="Content Placeholder 2"/>
          <p:cNvSpPr>
            <a:spLocks noGrp="1"/>
          </p:cNvSpPr>
          <p:nvPr>
            <p:ph idx="1"/>
          </p:nvPr>
        </p:nvSpPr>
        <p:spPr>
          <a:xfrm>
            <a:off x="638561" y="1890398"/>
            <a:ext cx="10131425" cy="4401346"/>
          </a:xfrm>
        </p:spPr>
        <p:txBody>
          <a:bodyPr>
            <a:normAutofit/>
          </a:bodyPr>
          <a:lstStyle/>
          <a:p>
            <a:r>
              <a:rPr lang="en-GB" dirty="0"/>
              <a:t>Caesar, de bello </a:t>
            </a:r>
            <a:r>
              <a:rPr lang="en-GB" dirty="0" err="1"/>
              <a:t>Gallico</a:t>
            </a:r>
            <a:r>
              <a:rPr lang="en-GB" dirty="0"/>
              <a:t>, de bello </a:t>
            </a:r>
            <a:r>
              <a:rPr lang="en-GB" dirty="0" err="1"/>
              <a:t>civili</a:t>
            </a:r>
            <a:r>
              <a:rPr lang="en-GB" dirty="0" smtClean="0"/>
              <a:t>,… (author? Caesar’s intentions?)</a:t>
            </a:r>
            <a:br>
              <a:rPr lang="en-GB" dirty="0" smtClean="0"/>
            </a:br>
            <a:r>
              <a:rPr lang="en-GB" dirty="0" smtClean="0"/>
              <a:t>(also: bello </a:t>
            </a:r>
            <a:r>
              <a:rPr lang="en-GB" dirty="0" err="1" smtClean="0"/>
              <a:t>Alexandrino</a:t>
            </a:r>
            <a:r>
              <a:rPr lang="en-GB" dirty="0" smtClean="0"/>
              <a:t>, bello </a:t>
            </a:r>
            <a:r>
              <a:rPr lang="en-GB" dirty="0" err="1" smtClean="0"/>
              <a:t>Hispaniensi</a:t>
            </a:r>
            <a:r>
              <a:rPr lang="en-GB" dirty="0" smtClean="0"/>
              <a:t>)</a:t>
            </a:r>
          </a:p>
          <a:p>
            <a:r>
              <a:rPr lang="en-GB" dirty="0" smtClean="0"/>
              <a:t>Sallust (</a:t>
            </a:r>
            <a:r>
              <a:rPr lang="en-GB" dirty="0" smtClean="0"/>
              <a:t>86-34 BC)</a:t>
            </a:r>
            <a:endParaRPr lang="en-GB" dirty="0"/>
          </a:p>
          <a:p>
            <a:r>
              <a:rPr lang="en-GB" dirty="0" smtClean="0"/>
              <a:t>Cicero: </a:t>
            </a:r>
          </a:p>
          <a:p>
            <a:pPr lvl="1"/>
            <a:r>
              <a:rPr lang="en-GB" dirty="0" smtClean="0"/>
              <a:t>speeches  (from 81 BC ff.), </a:t>
            </a:r>
          </a:p>
          <a:p>
            <a:pPr lvl="1"/>
            <a:r>
              <a:rPr lang="en-GB" dirty="0" smtClean="0"/>
              <a:t>letters (Nov. 68 – 28 July 43), </a:t>
            </a:r>
          </a:p>
          <a:p>
            <a:pPr lvl="1"/>
            <a:r>
              <a:rPr lang="en-GB" dirty="0" smtClean="0"/>
              <a:t>philosophical works (de </a:t>
            </a:r>
            <a:r>
              <a:rPr lang="en-GB" dirty="0" err="1" smtClean="0"/>
              <a:t>legibus</a:t>
            </a:r>
            <a:r>
              <a:rPr lang="en-GB" dirty="0" smtClean="0"/>
              <a:t>, etc.) </a:t>
            </a:r>
          </a:p>
          <a:p>
            <a:r>
              <a:rPr lang="en-GB" dirty="0" smtClean="0"/>
              <a:t>Suetonius, </a:t>
            </a:r>
            <a:r>
              <a:rPr lang="en-GB" i="1" dirty="0" smtClean="0"/>
              <a:t>Divine </a:t>
            </a:r>
            <a:r>
              <a:rPr lang="en-GB" i="1" dirty="0" err="1" smtClean="0"/>
              <a:t>Iulius</a:t>
            </a:r>
            <a:r>
              <a:rPr lang="en-GB" i="1" dirty="0" smtClean="0"/>
              <a:t> Caesar</a:t>
            </a:r>
            <a:endParaRPr lang="en-GB" i="1" dirty="0" smtClean="0"/>
          </a:p>
          <a:p>
            <a:r>
              <a:rPr lang="en-GB" dirty="0"/>
              <a:t>Plutarch’s </a:t>
            </a:r>
            <a:r>
              <a:rPr lang="en-GB" i="1" dirty="0"/>
              <a:t>Caesar</a:t>
            </a:r>
          </a:p>
          <a:p>
            <a:r>
              <a:rPr lang="en-GB" dirty="0" smtClean="0"/>
              <a:t>Also </a:t>
            </a:r>
            <a:r>
              <a:rPr lang="en-GB" dirty="0" smtClean="0"/>
              <a:t>coins &amp; inscriptions</a:t>
            </a:r>
            <a:endParaRPr lang="en-GB" dirty="0"/>
          </a:p>
        </p:txBody>
      </p:sp>
      <p:pic>
        <p:nvPicPr>
          <p:cNvPr id="4" name="Picture 2" descr=" Les deux faces d'une pièce de monnai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342" y="2708048"/>
            <a:ext cx="5028936" cy="25171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43174855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75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75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750"/>
                            </p:stCondLst>
                            <p:childTnLst>
                              <p:par>
                                <p:cTn id="35" presetID="42" presetClass="entr" presetSubtype="0" fill="hold" grpId="0" nodeType="after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40" fill="hold">
                            <p:stCondLst>
                              <p:cond delay="6750"/>
                            </p:stCondLst>
                            <p:childTnLst>
                              <p:par>
                                <p:cTn id="41" presetID="42" presetClass="entr" presetSubtype="0" fill="hold" grpId="0" nodeType="after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6" fill="hold">
                            <p:stCondLst>
                              <p:cond delay="7750"/>
                            </p:stCondLst>
                            <p:childTnLst>
                              <p:par>
                                <p:cTn id="47" presetID="42" presetClass="entr" presetSubtype="0" fill="hold" grpId="0" nodeType="after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52" fill="hold">
                            <p:stCondLst>
                              <p:cond delay="8750"/>
                            </p:stCondLst>
                            <p:childTnLst>
                              <p:par>
                                <p:cTn id="53" presetID="42" presetClass="entr" presetSubtype="0" fill="hold" grpId="0" nodeType="after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fade">
                                      <p:cBhvr>
                                        <p:cTn id="55" dur="1000"/>
                                        <p:tgtEl>
                                          <p:spTgt spid="3">
                                            <p:txEl>
                                              <p:pRg st="7" end="7"/>
                                            </p:txEl>
                                          </p:spTgt>
                                        </p:tgtEl>
                                      </p:cBhvr>
                                    </p:animEffect>
                                    <p:anim calcmode="lin" valueType="num">
                                      <p:cBhvr>
                                        <p:cTn id="5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58" fill="hold">
                            <p:stCondLst>
                              <p:cond delay="9750"/>
                            </p:stCondLst>
                            <p:childTnLst>
                              <p:par>
                                <p:cTn id="59" presetID="42" presetClass="entr" presetSubtype="0" fill="hold" grpId="0" nodeType="after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Effect transition="in" filter="fade">
                                      <p:cBhvr>
                                        <p:cTn id="61" dur="1000"/>
                                        <p:tgtEl>
                                          <p:spTgt spid="3">
                                            <p:txEl>
                                              <p:pRg st="8" end="8"/>
                                            </p:txEl>
                                          </p:spTgt>
                                        </p:tgtEl>
                                      </p:cBhvr>
                                    </p:animEffect>
                                    <p:anim calcmode="lin" valueType="num">
                                      <p:cBhvr>
                                        <p:cTn id="6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Caesar &amp; the Pirates – 75 BC</a:t>
            </a:r>
            <a:endParaRPr lang="en-GB" dirty="0"/>
          </a:p>
        </p:txBody>
      </p:sp>
      <p:sp>
        <p:nvSpPr>
          <p:cNvPr id="7"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Rectangle 5"/>
          <p:cNvSpPr>
            <a:spLocks noChangeArrowheads="1"/>
          </p:cNvSpPr>
          <p:nvPr/>
        </p:nvSpPr>
        <p:spPr bwMode="auto">
          <a:xfrm>
            <a:off x="0" y="45720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6"/>
          <p:cNvSpPr>
            <a:spLocks noChangeArrowheads="1"/>
          </p:cNvSpPr>
          <p:nvPr/>
        </p:nvSpPr>
        <p:spPr bwMode="auto">
          <a:xfrm>
            <a:off x="226032" y="1590174"/>
            <a:ext cx="11883775"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[2.1] First, when the pirates demanded a ransom of twenty talents, Caesar burst out laughing. They did not know, he said, who it was that they had captured, and he volunteered to pay fifty.</a:t>
            </a:r>
            <a:r>
              <a:rPr kumimoji="0" lang="en-US" altLang="en-US" sz="1800" b="0" i="0" u="none" strike="noStrike" cap="none" normalizeH="0" dirty="0" smtClean="0">
                <a:ln>
                  <a:noFill/>
                </a:ln>
                <a:solidFill>
                  <a:schemeClr val="tx1"/>
                </a:solidFill>
                <a:effectLst/>
                <a:latin typeface="Arial" panose="020B0604020202020204" pitchFamily="34" charset="0"/>
              </a:rPr>
              <a:t> </a:t>
            </a:r>
            <a:r>
              <a:rPr kumimoji="0" lang="en-US" altLang="en-US" sz="1800" b="0" i="0" u="none" strike="noStrike" cap="none" normalizeH="0" baseline="0" dirty="0" smtClean="0">
                <a:ln>
                  <a:noFill/>
                </a:ln>
                <a:solidFill>
                  <a:schemeClr val="tx1"/>
                </a:solidFill>
                <a:effectLst/>
                <a:latin typeface="Arial" panose="020B0604020202020204" pitchFamily="34" charset="0"/>
              </a:rPr>
              <a:t>[2.2] Then, when he had sent his followers to the various cities in order to raise the money and was left with one friend and two servants among these </a:t>
            </a:r>
            <a:r>
              <a:rPr kumimoji="0" lang="en-US" altLang="en-US" sz="1800" b="0" i="0" u="none" strike="noStrike" cap="none" normalizeH="0" baseline="0" dirty="0" err="1" smtClean="0">
                <a:ln>
                  <a:noFill/>
                </a:ln>
                <a:solidFill>
                  <a:schemeClr val="tx1"/>
                </a:solidFill>
                <a:effectLst/>
                <a:latin typeface="Arial" panose="020B0604020202020204" pitchFamily="34" charset="0"/>
              </a:rPr>
              <a:t>Cilicians</a:t>
            </a:r>
            <a:r>
              <a:rPr kumimoji="0" lang="en-US" altLang="en-US" sz="1800" b="0" i="0" u="none" strike="noStrike" cap="none" normalizeH="0" baseline="0" dirty="0" smtClean="0">
                <a:ln>
                  <a:noFill/>
                </a:ln>
                <a:solidFill>
                  <a:schemeClr val="tx1"/>
                </a:solidFill>
                <a:effectLst/>
                <a:latin typeface="Arial" panose="020B0604020202020204" pitchFamily="34" charset="0"/>
              </a:rPr>
              <a:t>, about the most bloodthirsty people in the world, he treated them so highhandedly that, whenever he wanted to sleep, he would send to them and tell them to stop talking.</a:t>
            </a:r>
            <a:r>
              <a:rPr kumimoji="0" lang="en-US" altLang="en-US" sz="1800" b="0" i="0" u="none" strike="noStrike" cap="none" normalizeH="0" dirty="0" smtClean="0">
                <a:ln>
                  <a:noFill/>
                </a:ln>
                <a:solidFill>
                  <a:schemeClr val="tx1"/>
                </a:solidFill>
                <a:effectLst/>
                <a:latin typeface="Arial" panose="020B0604020202020204" pitchFamily="34" charset="0"/>
              </a:rPr>
              <a:t> </a:t>
            </a:r>
            <a:r>
              <a:rPr kumimoji="0" lang="en-US" altLang="en-US" sz="1800" b="0" i="0" u="none" strike="noStrike" cap="none" normalizeH="0" baseline="0" dirty="0" smtClean="0">
                <a:ln>
                  <a:noFill/>
                </a:ln>
                <a:solidFill>
                  <a:schemeClr val="tx1"/>
                </a:solidFill>
                <a:effectLst/>
                <a:latin typeface="Arial" panose="020B0604020202020204" pitchFamily="34" charset="0"/>
              </a:rPr>
              <a:t>[2.3] For thirty-eight days, with the greatest unconcern, he joined in all their games and exercises, just as if he was their leader instead of their prisoner.</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[2.4] He also wrote poems and speeches which he read aloud to them, and if they failed to admire his work, he would call them to their faces illiterate savages, and would often laughingly threaten to have them all hanged. They were much taken with this and attributed his freedom of speech to a kind of simplicity in his character or boyish playfulness.</a:t>
            </a:r>
            <a:r>
              <a:rPr kumimoji="0" lang="en-US" altLang="en-US" sz="1800" b="0" i="0" u="none" strike="noStrike" cap="none" normalizeH="0" dirty="0" smtClean="0">
                <a:ln>
                  <a:noFill/>
                </a:ln>
                <a:solidFill>
                  <a:schemeClr val="tx1"/>
                </a:solidFill>
                <a:effectLst/>
                <a:latin typeface="Arial" panose="020B0604020202020204" pitchFamily="34" charset="0"/>
              </a:rPr>
              <a:t> </a:t>
            </a:r>
            <a:r>
              <a:rPr kumimoji="0" lang="en-US" altLang="en-US" sz="1800" b="0" i="0" u="none" strike="noStrike" cap="none" normalizeH="0" baseline="0" dirty="0" smtClean="0">
                <a:ln>
                  <a:noFill/>
                </a:ln>
                <a:solidFill>
                  <a:schemeClr val="tx1"/>
                </a:solidFill>
                <a:effectLst/>
                <a:latin typeface="Arial" panose="020B0604020202020204" pitchFamily="34" charset="0"/>
              </a:rPr>
              <a:t>[2.5] However, the ransom arrived from Miletus and, as soon as he had paid it and been set free, he immediately manned some ships and set sail from the harbor of Miletus against the pirates. He found them still there, lying at anchor off the island, and he captured nearly all of them.</a:t>
            </a:r>
            <a:r>
              <a:rPr kumimoji="0" lang="en-US" altLang="en-US" sz="1800" b="0" i="0" u="none" strike="noStrike" cap="none" normalizeH="0" dirty="0" smtClean="0">
                <a:ln>
                  <a:noFill/>
                </a:ln>
                <a:solidFill>
                  <a:schemeClr val="tx1"/>
                </a:solidFill>
                <a:effectLst/>
                <a:latin typeface="Arial" panose="020B0604020202020204" pitchFamily="34" charset="0"/>
              </a:rPr>
              <a:t> </a:t>
            </a:r>
            <a:r>
              <a:rPr kumimoji="0" lang="en-US" altLang="en-US" sz="1800" b="0" i="0" u="none" strike="noStrike" cap="none" normalizeH="0" baseline="0" dirty="0" smtClean="0">
                <a:ln>
                  <a:noFill/>
                </a:ln>
                <a:solidFill>
                  <a:schemeClr val="tx1"/>
                </a:solidFill>
                <a:effectLst/>
                <a:latin typeface="Arial" panose="020B0604020202020204" pitchFamily="34" charset="0"/>
              </a:rPr>
              <a:t>[2.6] He took their property as spoils of war and put the men themselves into the prison at </a:t>
            </a:r>
            <a:r>
              <a:rPr kumimoji="0" lang="en-US" altLang="en-US" sz="1800" b="0" i="0" u="none" strike="noStrike" cap="none" normalizeH="0" baseline="0" dirty="0" err="1" smtClean="0">
                <a:ln>
                  <a:noFill/>
                </a:ln>
                <a:solidFill>
                  <a:schemeClr val="tx1"/>
                </a:solidFill>
                <a:effectLst/>
                <a:latin typeface="Arial" panose="020B0604020202020204" pitchFamily="34" charset="0"/>
              </a:rPr>
              <a:t>Pergamon</a:t>
            </a:r>
            <a:r>
              <a:rPr lang="en-US" altLang="en-US" dirty="0" smtClean="0">
                <a:latin typeface="Arial" panose="020B0604020202020204" pitchFamily="34" charset="0"/>
              </a:rPr>
              <a:t>. </a:t>
            </a:r>
            <a:r>
              <a:rPr kumimoji="0" lang="en-US" altLang="en-US" sz="1800" b="0" i="0" u="none" strike="noStrike" cap="none" normalizeH="0" baseline="0" dirty="0" smtClean="0">
                <a:ln>
                  <a:noFill/>
                </a:ln>
                <a:solidFill>
                  <a:schemeClr val="tx1"/>
                </a:solidFill>
                <a:effectLst/>
                <a:latin typeface="Arial" panose="020B0604020202020204" pitchFamily="34" charset="0"/>
              </a:rPr>
              <a:t> He then went in person to [Marcus] </a:t>
            </a:r>
            <a:r>
              <a:rPr kumimoji="0" lang="en-US" altLang="en-US" sz="1800" b="0" i="0" u="none" strike="noStrike" cap="none" normalizeH="0" baseline="0" dirty="0" err="1" smtClean="0">
                <a:ln>
                  <a:noFill/>
                </a:ln>
                <a:solidFill>
                  <a:schemeClr val="tx1"/>
                </a:solidFill>
                <a:effectLst/>
                <a:latin typeface="Arial" panose="020B0604020202020204" pitchFamily="34" charset="0"/>
              </a:rPr>
              <a:t>Junius</a:t>
            </a:r>
            <a:r>
              <a:rPr kumimoji="0" lang="en-US" altLang="en-US" sz="1800" b="0" i="0" u="none" strike="noStrike" cap="none" normalizeH="0" baseline="0" dirty="0" smtClean="0">
                <a:ln>
                  <a:noFill/>
                </a:ln>
                <a:solidFill>
                  <a:schemeClr val="tx1"/>
                </a:solidFill>
                <a:effectLst/>
                <a:latin typeface="Arial" panose="020B0604020202020204" pitchFamily="34" charset="0"/>
              </a:rPr>
              <a:t>, the governor of Asia, thinking it proper that he, as praetor</a:t>
            </a:r>
            <a:r>
              <a:rPr lang="en-US" altLang="en-US" dirty="0" smtClean="0">
                <a:latin typeface="Arial" panose="020B0604020202020204" pitchFamily="34" charset="0"/>
              </a:rPr>
              <a:t> </a:t>
            </a:r>
            <a:r>
              <a:rPr kumimoji="0" lang="en-US" altLang="en-US" sz="1800" b="0" i="0" u="none" strike="noStrike" cap="none" normalizeH="0" baseline="0" dirty="0" smtClean="0">
                <a:ln>
                  <a:noFill/>
                </a:ln>
                <a:solidFill>
                  <a:schemeClr val="tx1"/>
                </a:solidFill>
                <a:effectLst/>
                <a:latin typeface="Arial" panose="020B0604020202020204" pitchFamily="34" charset="0"/>
              </a:rPr>
              <a:t>in charge of the province, should see to the punishment of the prisoners. [2.7] </a:t>
            </a:r>
            <a:r>
              <a:rPr kumimoji="0" lang="en-US" altLang="en-US" sz="1800" b="0" i="0" u="none" strike="noStrike" cap="none" normalizeH="0" baseline="0" dirty="0" err="1" smtClean="0">
                <a:ln>
                  <a:noFill/>
                </a:ln>
                <a:solidFill>
                  <a:schemeClr val="tx1"/>
                </a:solidFill>
                <a:effectLst/>
                <a:latin typeface="Arial" panose="020B0604020202020204" pitchFamily="34" charset="0"/>
              </a:rPr>
              <a:t>Junius</a:t>
            </a:r>
            <a:r>
              <a:rPr kumimoji="0" lang="en-US" altLang="en-US" sz="1800" b="0" i="0" u="none" strike="noStrike" cap="none" normalizeH="0" baseline="0" dirty="0" smtClean="0">
                <a:ln>
                  <a:noFill/>
                </a:ln>
                <a:solidFill>
                  <a:schemeClr val="tx1"/>
                </a:solidFill>
                <a:effectLst/>
                <a:latin typeface="Arial" panose="020B0604020202020204" pitchFamily="34" charset="0"/>
              </a:rPr>
              <a:t>, however, cast longing eyes at the money, which came to a considerable sum, and kept saying that he needed time to look into the case. Caesar paid no further attention to him. He went to </a:t>
            </a:r>
            <a:r>
              <a:rPr kumimoji="0" lang="en-US" altLang="en-US" sz="1800" b="0" i="0" u="none" strike="noStrike" cap="none" normalizeH="0" baseline="0" dirty="0" err="1" smtClean="0">
                <a:ln>
                  <a:noFill/>
                </a:ln>
                <a:solidFill>
                  <a:schemeClr val="tx1"/>
                </a:solidFill>
                <a:effectLst/>
                <a:latin typeface="Arial" panose="020B0604020202020204" pitchFamily="34" charset="0"/>
              </a:rPr>
              <a:t>Pergamon</a:t>
            </a:r>
            <a:r>
              <a:rPr kumimoji="0" lang="en-US" altLang="en-US" sz="1800" b="0" i="0" u="none" strike="noStrike" cap="none" normalizeH="0" baseline="0" dirty="0" smtClean="0">
                <a:ln>
                  <a:noFill/>
                </a:ln>
                <a:solidFill>
                  <a:schemeClr val="tx1"/>
                </a:solidFill>
                <a:effectLst/>
                <a:latin typeface="Arial" panose="020B0604020202020204" pitchFamily="34" charset="0"/>
              </a:rPr>
              <a:t>, took the pirates out of prison and crucified the lot of them, just as he had often told them he would do when he was on the island and they imagined that he was joking.</a:t>
            </a:r>
          </a:p>
        </p:txBody>
      </p:sp>
    </p:spTree>
    <p:extLst>
      <p:ext uri="{BB962C8B-B14F-4D97-AF65-F5344CB8AC3E}">
        <p14:creationId xmlns:p14="http://schemas.microsoft.com/office/powerpoint/2010/main" val="3643200974"/>
      </p:ext>
    </p:extLst>
  </p:cSld>
  <p:clrMapOvr>
    <a:masterClrMapping/>
  </p:clrMapOvr>
  <mc:AlternateContent xmlns:mc="http://schemas.openxmlformats.org/markup-compatibility/2006">
    <mc:Choice xmlns:p14="http://schemas.microsoft.com/office/powerpoint/2010/main" Requires="p14">
      <p:transition spd="slow" p14:dur="1500">
        <p:wipe/>
      </p:transition>
    </mc:Choice>
    <mc:Fallback>
      <p:transition spd="slow">
        <p:wip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CaeSAR</a:t>
            </a:r>
            <a:r>
              <a:rPr lang="en-GB" dirty="0" smtClean="0"/>
              <a:t> – Election success – 72 BC</a:t>
            </a:r>
            <a:endParaRPr lang="en-GB" dirty="0"/>
          </a:p>
        </p:txBody>
      </p:sp>
      <p:sp>
        <p:nvSpPr>
          <p:cNvPr id="3" name="Content Placeholder 2"/>
          <p:cNvSpPr>
            <a:spLocks noGrp="1"/>
          </p:cNvSpPr>
          <p:nvPr>
            <p:ph idx="1"/>
          </p:nvPr>
        </p:nvSpPr>
        <p:spPr>
          <a:xfrm>
            <a:off x="335074" y="1615974"/>
            <a:ext cx="7218122" cy="4308837"/>
          </a:xfrm>
        </p:spPr>
        <p:txBody>
          <a:bodyPr/>
          <a:lstStyle/>
          <a:p>
            <a:r>
              <a:rPr lang="en-GB" dirty="0" smtClean="0"/>
              <a:t>Successfully elected military tribune for 71 BC</a:t>
            </a:r>
          </a:p>
          <a:p>
            <a:r>
              <a:rPr lang="en-GB" i="1" dirty="0" err="1" smtClean="0"/>
              <a:t>Populares</a:t>
            </a:r>
            <a:endParaRPr lang="en-GB" i="1" dirty="0" smtClean="0"/>
          </a:p>
          <a:p>
            <a:pPr lvl="1"/>
            <a:r>
              <a:rPr lang="en-GB" dirty="0" smtClean="0"/>
              <a:t>Suetonius: Caesar tried “to re-establish the authority of the tribunes of the plebs, the extent of which Sulla had curtailed”</a:t>
            </a:r>
          </a:p>
          <a:p>
            <a:pPr lvl="1"/>
            <a:r>
              <a:rPr lang="en-GB" dirty="0" smtClean="0"/>
              <a:t>Also, supporting the </a:t>
            </a:r>
            <a:r>
              <a:rPr lang="en-GB" i="1" dirty="0" smtClean="0"/>
              <a:t>Lex </a:t>
            </a:r>
            <a:r>
              <a:rPr lang="en-GB" i="1" dirty="0" err="1" smtClean="0"/>
              <a:t>Plotia</a:t>
            </a:r>
            <a:r>
              <a:rPr lang="en-GB" i="1" dirty="0"/>
              <a:t> (Lex </a:t>
            </a:r>
            <a:r>
              <a:rPr lang="en-GB" i="1" dirty="0" err="1"/>
              <a:t>Plotia</a:t>
            </a:r>
            <a:r>
              <a:rPr lang="en-GB" dirty="0"/>
              <a:t> de </a:t>
            </a:r>
            <a:r>
              <a:rPr lang="en-GB" dirty="0" err="1"/>
              <a:t>reditu</a:t>
            </a:r>
            <a:r>
              <a:rPr lang="en-GB" dirty="0"/>
              <a:t> </a:t>
            </a:r>
            <a:r>
              <a:rPr lang="en-GB" dirty="0" err="1" smtClean="0"/>
              <a:t>Lepidanorum</a:t>
            </a:r>
            <a:r>
              <a:rPr lang="en-GB" dirty="0" smtClean="0"/>
              <a:t>) </a:t>
            </a:r>
          </a:p>
          <a:p>
            <a:pPr lvl="2"/>
            <a:r>
              <a:rPr lang="en-GB" dirty="0" smtClean="0"/>
              <a:t>Re-instated citizenship to the followers of Lepidus’ revolt (with Sertorius in Spain), </a:t>
            </a:r>
            <a:br>
              <a:rPr lang="en-GB" dirty="0" smtClean="0"/>
            </a:br>
            <a:r>
              <a:rPr lang="en-GB" dirty="0" smtClean="0"/>
              <a:t>e.g. Lucius Cinna (C.’s brother-in-law).</a:t>
            </a:r>
            <a:br>
              <a:rPr lang="en-GB" dirty="0" smtClean="0"/>
            </a:br>
            <a:r>
              <a:rPr lang="en-GB" dirty="0" smtClean="0"/>
              <a:t>Suet. </a:t>
            </a:r>
            <a:r>
              <a:rPr lang="en-GB" dirty="0" err="1" smtClean="0"/>
              <a:t>Iul</a:t>
            </a:r>
            <a:r>
              <a:rPr lang="en-GB" dirty="0" smtClean="0"/>
              <a:t>. 5; </a:t>
            </a:r>
            <a:r>
              <a:rPr lang="en-GB" dirty="0" err="1" smtClean="0"/>
              <a:t>Gellius</a:t>
            </a:r>
            <a:r>
              <a:rPr lang="en-GB" dirty="0" smtClean="0"/>
              <a:t> 13.3.5; </a:t>
            </a:r>
            <a:r>
              <a:rPr lang="en-GB" dirty="0" err="1" smtClean="0"/>
              <a:t>Dio</a:t>
            </a:r>
            <a:r>
              <a:rPr lang="en-GB" dirty="0" smtClean="0"/>
              <a:t> 44.47.4</a:t>
            </a:r>
            <a:endParaRPr lang="en-GB" i="1" dirty="0"/>
          </a:p>
        </p:txBody>
      </p:sp>
      <p:pic>
        <p:nvPicPr>
          <p:cNvPr id="4" name="Picture 2" descr="http://ecx.images-amazon.com/images/I/51SR7BPQ28L._SX331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222863">
            <a:off x="9399460" y="3058340"/>
            <a:ext cx="2271034" cy="3403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705731"/>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500"/>
                            </p:stCondLst>
                            <p:childTnLst>
                              <p:par>
                                <p:cTn id="29" presetID="42"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500"/>
                            </p:stCondLst>
                            <p:childTnLst>
                              <p:par>
                                <p:cTn id="35" presetID="42" presetClass="entr" presetSubtype="0" fill="hold" grpId="0" nodeType="after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Caesar’s expenses</a:t>
            </a:r>
            <a:endParaRPr lang="en-GB" dirty="0"/>
          </a:p>
        </p:txBody>
      </p:sp>
      <p:sp>
        <p:nvSpPr>
          <p:cNvPr id="5" name="Rectangle 4"/>
          <p:cNvSpPr/>
          <p:nvPr/>
        </p:nvSpPr>
        <p:spPr>
          <a:xfrm>
            <a:off x="1552523" y="1868630"/>
            <a:ext cx="10407721" cy="4801314"/>
          </a:xfrm>
          <a:prstGeom prst="rect">
            <a:avLst/>
          </a:prstGeom>
        </p:spPr>
        <p:txBody>
          <a:bodyPr wrap="square">
            <a:spAutoFit/>
          </a:bodyPr>
          <a:lstStyle/>
          <a:p>
            <a:pPr algn="r"/>
            <a:r>
              <a:rPr lang="en-GB" dirty="0">
                <a:solidFill>
                  <a:schemeClr val="tx1">
                    <a:lumMod val="75000"/>
                  </a:schemeClr>
                </a:solidFill>
              </a:rPr>
              <a:t>Pompey &amp; M. </a:t>
            </a:r>
            <a:r>
              <a:rPr lang="en-GB" dirty="0" err="1">
                <a:solidFill>
                  <a:schemeClr val="tx1">
                    <a:lumMod val="75000"/>
                  </a:schemeClr>
                </a:solidFill>
              </a:rPr>
              <a:t>Licinius</a:t>
            </a:r>
            <a:r>
              <a:rPr lang="en-GB" dirty="0">
                <a:solidFill>
                  <a:schemeClr val="tx1">
                    <a:lumMod val="75000"/>
                  </a:schemeClr>
                </a:solidFill>
              </a:rPr>
              <a:t> Crassus: cos. in 70 BC</a:t>
            </a:r>
            <a:r>
              <a:rPr lang="en-GB" dirty="0"/>
              <a:t> </a:t>
            </a:r>
            <a:endParaRPr lang="en-GB" dirty="0" smtClean="0"/>
          </a:p>
          <a:p>
            <a:pPr algn="r"/>
            <a:r>
              <a:rPr lang="en-GB" dirty="0" smtClean="0">
                <a:solidFill>
                  <a:schemeClr val="tx1">
                    <a:lumMod val="75000"/>
                  </a:schemeClr>
                </a:solidFill>
              </a:rPr>
              <a:t> Lex </a:t>
            </a:r>
            <a:r>
              <a:rPr lang="en-GB" dirty="0" err="1">
                <a:solidFill>
                  <a:schemeClr val="tx1">
                    <a:lumMod val="75000"/>
                  </a:schemeClr>
                </a:solidFill>
              </a:rPr>
              <a:t>Gabinia</a:t>
            </a:r>
            <a:r>
              <a:rPr lang="en-GB" dirty="0">
                <a:solidFill>
                  <a:schemeClr val="tx1">
                    <a:lumMod val="75000"/>
                  </a:schemeClr>
                </a:solidFill>
              </a:rPr>
              <a:t> (67</a:t>
            </a:r>
            <a:r>
              <a:rPr lang="en-GB" dirty="0" smtClean="0">
                <a:solidFill>
                  <a:schemeClr val="tx1">
                    <a:lumMod val="75000"/>
                  </a:schemeClr>
                </a:solidFill>
              </a:rPr>
              <a:t>) </a:t>
            </a:r>
            <a:r>
              <a:rPr lang="en-GB" dirty="0" smtClean="0">
                <a:solidFill>
                  <a:schemeClr val="tx1">
                    <a:lumMod val="75000"/>
                  </a:schemeClr>
                </a:solidFill>
                <a:sym typeface="Wingdings" panose="05000000000000000000" pitchFamily="2" charset="2"/>
              </a:rPr>
              <a:t> </a:t>
            </a:r>
            <a:r>
              <a:rPr lang="en-GB" dirty="0" smtClean="0">
                <a:solidFill>
                  <a:schemeClr val="tx1">
                    <a:lumMod val="75000"/>
                  </a:schemeClr>
                </a:solidFill>
                <a:sym typeface="Wingdings" panose="05000000000000000000" pitchFamily="2" charset="2"/>
              </a:rPr>
              <a:t>Pompey – proconsular </a:t>
            </a:r>
            <a:r>
              <a:rPr lang="en-GB" dirty="0" smtClean="0">
                <a:solidFill>
                  <a:schemeClr val="tx1">
                    <a:lumMod val="75000"/>
                  </a:schemeClr>
                </a:solidFill>
                <a:sym typeface="Wingdings" panose="05000000000000000000" pitchFamily="2" charset="2"/>
              </a:rPr>
              <a:t>powers in any province;</a:t>
            </a:r>
            <a:r>
              <a:rPr lang="en-GB" dirty="0" smtClean="0">
                <a:solidFill>
                  <a:schemeClr val="tx1">
                    <a:lumMod val="75000"/>
                  </a:schemeClr>
                </a:solidFill>
              </a:rPr>
              <a:t> </a:t>
            </a:r>
            <a:br>
              <a:rPr lang="en-GB" dirty="0" smtClean="0">
                <a:solidFill>
                  <a:schemeClr val="tx1">
                    <a:lumMod val="75000"/>
                  </a:schemeClr>
                </a:solidFill>
              </a:rPr>
            </a:br>
            <a:r>
              <a:rPr lang="en-GB" dirty="0" smtClean="0">
                <a:solidFill>
                  <a:schemeClr val="tx1">
                    <a:lumMod val="75000"/>
                  </a:schemeClr>
                </a:solidFill>
              </a:rPr>
              <a:t>    Lex </a:t>
            </a:r>
            <a:r>
              <a:rPr lang="en-GB" dirty="0" err="1">
                <a:solidFill>
                  <a:schemeClr val="tx1">
                    <a:lumMod val="75000"/>
                  </a:schemeClr>
                </a:solidFill>
              </a:rPr>
              <a:t>Mamilia</a:t>
            </a:r>
            <a:r>
              <a:rPr lang="en-GB" dirty="0">
                <a:solidFill>
                  <a:schemeClr val="tx1">
                    <a:lumMod val="75000"/>
                  </a:schemeClr>
                </a:solidFill>
              </a:rPr>
              <a:t> (66) </a:t>
            </a:r>
            <a:r>
              <a:rPr lang="en-GB" dirty="0" smtClean="0">
                <a:solidFill>
                  <a:schemeClr val="tx1">
                    <a:lumMod val="75000"/>
                  </a:schemeClr>
                </a:solidFill>
                <a:sym typeface="Wingdings" panose="05000000000000000000" pitchFamily="2" charset="2"/>
              </a:rPr>
              <a:t></a:t>
            </a:r>
            <a:r>
              <a:rPr lang="en-GB" dirty="0">
                <a:solidFill>
                  <a:schemeClr val="tx1">
                    <a:lumMod val="75000"/>
                  </a:schemeClr>
                </a:solidFill>
                <a:sym typeface="Wingdings" panose="05000000000000000000" pitchFamily="2" charset="2"/>
              </a:rPr>
              <a:t> </a:t>
            </a:r>
            <a:r>
              <a:rPr lang="en-GB" dirty="0" smtClean="0">
                <a:solidFill>
                  <a:schemeClr val="tx1">
                    <a:lumMod val="75000"/>
                  </a:schemeClr>
                </a:solidFill>
                <a:sym typeface="Wingdings" panose="05000000000000000000" pitchFamily="2" charset="2"/>
              </a:rPr>
              <a:t>extraordinary </a:t>
            </a:r>
            <a:r>
              <a:rPr lang="en-GB" dirty="0" smtClean="0">
                <a:solidFill>
                  <a:schemeClr val="tx1">
                    <a:lumMod val="75000"/>
                  </a:schemeClr>
                </a:solidFill>
                <a:sym typeface="Wingdings" panose="05000000000000000000" pitchFamily="2" charset="2"/>
              </a:rPr>
              <a:t>command for Pompey against </a:t>
            </a:r>
            <a:r>
              <a:rPr lang="en-GB" dirty="0" err="1" smtClean="0">
                <a:solidFill>
                  <a:schemeClr val="tx1">
                    <a:lumMod val="75000"/>
                  </a:schemeClr>
                </a:solidFill>
                <a:sym typeface="Wingdings" panose="05000000000000000000" pitchFamily="2" charset="2"/>
              </a:rPr>
              <a:t>Mithridates</a:t>
            </a:r>
            <a:endParaRPr lang="en-GB" dirty="0" smtClean="0">
              <a:solidFill>
                <a:schemeClr val="tx1">
                  <a:lumMod val="75000"/>
                </a:schemeClr>
              </a:solidFill>
              <a:sym typeface="Wingdings" panose="05000000000000000000" pitchFamily="2" charset="2"/>
            </a:endParaRPr>
          </a:p>
          <a:p>
            <a:endParaRPr lang="en-GB" dirty="0"/>
          </a:p>
          <a:p>
            <a:r>
              <a:rPr lang="en-GB" dirty="0" smtClean="0"/>
              <a:t>  </a:t>
            </a:r>
            <a:endParaRPr lang="en-GB" dirty="0"/>
          </a:p>
          <a:p>
            <a:r>
              <a:rPr lang="en-GB" dirty="0"/>
              <a:t>Plutarch, Julius Caesar 5: After the funeral of his wife, he went out to Spain [in 67 BC] as </a:t>
            </a:r>
            <a:r>
              <a:rPr lang="en-GB" dirty="0">
                <a:solidFill>
                  <a:srgbClr val="FFFF00"/>
                </a:solidFill>
              </a:rPr>
              <a:t>quaestor under </a:t>
            </a:r>
            <a:r>
              <a:rPr lang="en-GB" dirty="0" err="1">
                <a:solidFill>
                  <a:srgbClr val="FFFF00"/>
                </a:solidFill>
              </a:rPr>
              <a:t>Vetus</a:t>
            </a:r>
            <a:r>
              <a:rPr lang="en-GB" dirty="0">
                <a:solidFill>
                  <a:srgbClr val="FFFF00"/>
                </a:solidFill>
              </a:rPr>
              <a:t>, one of the praetors, </a:t>
            </a:r>
            <a:r>
              <a:rPr lang="en-GB" dirty="0"/>
              <a:t>whom he never ceased to hold in high esteem, and whose son, in turn, when he himself was praetor, he made his quaestor.  After he had served in this office, he married </a:t>
            </a:r>
            <a:r>
              <a:rPr lang="en-GB" dirty="0" smtClean="0">
                <a:solidFill>
                  <a:srgbClr val="FFFF00"/>
                </a:solidFill>
              </a:rPr>
              <a:t>his </a:t>
            </a:r>
            <a:r>
              <a:rPr lang="en-GB" dirty="0">
                <a:solidFill>
                  <a:srgbClr val="FFFF00"/>
                </a:solidFill>
              </a:rPr>
              <a:t>third wife </a:t>
            </a:r>
            <a:r>
              <a:rPr lang="en-GB" dirty="0" err="1"/>
              <a:t>Pompeia</a:t>
            </a:r>
            <a:r>
              <a:rPr lang="en-GB" dirty="0"/>
              <a:t>, having already by Cornelia a daughter who was afterwards married to Pompey the Great.  He was unsparing in his </a:t>
            </a:r>
            <a:r>
              <a:rPr lang="en-GB" dirty="0">
                <a:solidFill>
                  <a:srgbClr val="FFFF00"/>
                </a:solidFill>
              </a:rPr>
              <a:t>outlays of money</a:t>
            </a:r>
            <a:r>
              <a:rPr lang="en-GB" dirty="0"/>
              <a:t>, and was thought to be purchasing  a transient and </a:t>
            </a:r>
            <a:r>
              <a:rPr lang="en-GB" dirty="0">
                <a:solidFill>
                  <a:srgbClr val="FFFF00"/>
                </a:solidFill>
              </a:rPr>
              <a:t>short-lived fame </a:t>
            </a:r>
            <a:r>
              <a:rPr lang="en-GB" dirty="0"/>
              <a:t>at a great price, though in reality he was buying things of the highest value at a small price.  We are told, accordingly, that </a:t>
            </a:r>
            <a:r>
              <a:rPr lang="en-GB" dirty="0">
                <a:solidFill>
                  <a:srgbClr val="FFFF00"/>
                </a:solidFill>
              </a:rPr>
              <a:t>before he entered upon any public office he was thirteen hundred talents in debt</a:t>
            </a:r>
            <a:r>
              <a:rPr lang="en-GB" dirty="0"/>
              <a:t>.  Again, being appointed </a:t>
            </a:r>
            <a:r>
              <a:rPr lang="en-GB" dirty="0">
                <a:solidFill>
                  <a:srgbClr val="FFFF00"/>
                </a:solidFill>
              </a:rPr>
              <a:t>curator of the Appian Way</a:t>
            </a:r>
            <a:r>
              <a:rPr lang="en-GB" dirty="0"/>
              <a:t>, he expended upon it </a:t>
            </a:r>
            <a:r>
              <a:rPr lang="en-GB" dirty="0">
                <a:solidFill>
                  <a:srgbClr val="FFFF00"/>
                </a:solidFill>
              </a:rPr>
              <a:t>vast sums of his own money</a:t>
            </a:r>
            <a:r>
              <a:rPr lang="en-GB" dirty="0"/>
              <a:t>; and again, </a:t>
            </a:r>
            <a:r>
              <a:rPr lang="en-GB" dirty="0">
                <a:solidFill>
                  <a:srgbClr val="FFFF00"/>
                </a:solidFill>
              </a:rPr>
              <a:t>during his </a:t>
            </a:r>
            <a:r>
              <a:rPr lang="en-GB" dirty="0" err="1">
                <a:solidFill>
                  <a:srgbClr val="FFFF00"/>
                </a:solidFill>
              </a:rPr>
              <a:t>aedileship</a:t>
            </a:r>
            <a:r>
              <a:rPr lang="en-GB" dirty="0">
                <a:solidFill>
                  <a:srgbClr val="FFFF00"/>
                </a:solidFill>
              </a:rPr>
              <a:t> </a:t>
            </a:r>
            <a:r>
              <a:rPr lang="en-GB" dirty="0"/>
              <a:t>[66 BC], he </a:t>
            </a:r>
            <a:r>
              <a:rPr lang="en-GB" dirty="0">
                <a:solidFill>
                  <a:srgbClr val="FFFF00"/>
                </a:solidFill>
              </a:rPr>
              <a:t>furnished three hundred and twenty pairs of gladiators</a:t>
            </a:r>
            <a:r>
              <a:rPr lang="en-GB" dirty="0"/>
              <a:t>, and by lavish provision </a:t>
            </a:r>
            <a:r>
              <a:rPr lang="en-GB" dirty="0">
                <a:solidFill>
                  <a:srgbClr val="FFFF00"/>
                </a:solidFill>
              </a:rPr>
              <a:t>besides for theatrical performances, processions, and public banquets</a:t>
            </a:r>
            <a:r>
              <a:rPr lang="en-GB" dirty="0"/>
              <a:t>, he washed away all memory of the ambitious efforts of his predecessors in the office.  By these means he put the </a:t>
            </a:r>
            <a:r>
              <a:rPr lang="en-GB" dirty="0">
                <a:solidFill>
                  <a:srgbClr val="FFFF00"/>
                </a:solidFill>
              </a:rPr>
              <a:t>people</a:t>
            </a:r>
            <a:r>
              <a:rPr lang="en-GB" dirty="0"/>
              <a:t> in such a humour that </a:t>
            </a:r>
            <a:r>
              <a:rPr lang="en-GB" dirty="0">
                <a:solidFill>
                  <a:srgbClr val="FFFF00"/>
                </a:solidFill>
              </a:rPr>
              <a:t>every man of them was seeking out new offices and new honours with which to requite him</a:t>
            </a:r>
            <a:r>
              <a:rPr lang="en-GB" dirty="0"/>
              <a:t>. </a:t>
            </a:r>
          </a:p>
        </p:txBody>
      </p:sp>
      <p:sp>
        <p:nvSpPr>
          <p:cNvPr id="6" name="Rectangle 5"/>
          <p:cNvSpPr/>
          <p:nvPr/>
        </p:nvSpPr>
        <p:spPr>
          <a:xfrm>
            <a:off x="230672" y="2265207"/>
            <a:ext cx="3274101" cy="646331"/>
          </a:xfrm>
          <a:prstGeom prst="rect">
            <a:avLst/>
          </a:prstGeom>
        </p:spPr>
        <p:txBody>
          <a:bodyPr wrap="none">
            <a:spAutoFit/>
          </a:bodyPr>
          <a:lstStyle/>
          <a:p>
            <a:r>
              <a:rPr lang="en-GB" dirty="0" smtClean="0"/>
              <a:t>1 talent = 60 mina = 3,600 shekel</a:t>
            </a:r>
          </a:p>
          <a:p>
            <a:pPr algn="r"/>
            <a:r>
              <a:rPr lang="en-GB" dirty="0"/>
              <a:t>=</a:t>
            </a:r>
            <a:r>
              <a:rPr lang="en-GB" dirty="0" smtClean="0"/>
              <a:t> 6,000 Attic drachmae</a:t>
            </a:r>
            <a:endParaRPr lang="en-GB" dirty="0"/>
          </a:p>
        </p:txBody>
      </p:sp>
      <p:sp>
        <p:nvSpPr>
          <p:cNvPr id="2" name="Rectangle 1"/>
          <p:cNvSpPr/>
          <p:nvPr/>
        </p:nvSpPr>
        <p:spPr>
          <a:xfrm>
            <a:off x="5864244" y="876068"/>
            <a:ext cx="6096000" cy="923330"/>
          </a:xfrm>
          <a:prstGeom prst="rect">
            <a:avLst/>
          </a:prstGeom>
        </p:spPr>
        <p:txBody>
          <a:bodyPr>
            <a:spAutoFit/>
          </a:bodyPr>
          <a:lstStyle/>
          <a:p>
            <a:pPr algn="r"/>
            <a:r>
              <a:rPr lang="en-GB" dirty="0">
                <a:latin typeface="Arial" panose="020B0604020202020204" pitchFamily="34" charset="0"/>
              </a:rPr>
              <a:t>Caesar took steps to associate himself </a:t>
            </a:r>
            <a:r>
              <a:rPr lang="en-GB" dirty="0" smtClean="0">
                <a:latin typeface="Arial" panose="020B0604020202020204" pitchFamily="34" charset="0"/>
              </a:rPr>
              <a:t>with </a:t>
            </a:r>
            <a:r>
              <a:rPr lang="en-GB" dirty="0">
                <a:latin typeface="Arial" panose="020B0604020202020204" pitchFamily="34" charset="0"/>
              </a:rPr>
              <a:t>Pompey </a:t>
            </a:r>
          </a:p>
          <a:p>
            <a:pPr algn="r"/>
            <a:r>
              <a:rPr lang="en-GB" dirty="0" smtClean="0">
                <a:latin typeface="Arial" panose="020B0604020202020204" pitchFamily="34" charset="0"/>
              </a:rPr>
              <a:t>– support </a:t>
            </a:r>
            <a:r>
              <a:rPr lang="en-GB" dirty="0">
                <a:latin typeface="Arial" panose="020B0604020202020204" pitchFamily="34" charset="0"/>
              </a:rPr>
              <a:t>for reforms of 70 </a:t>
            </a:r>
            <a:r>
              <a:rPr lang="en-GB" dirty="0" smtClean="0">
                <a:latin typeface="Arial" panose="020B0604020202020204" pitchFamily="34" charset="0"/>
              </a:rPr>
              <a:t>BC, etc.; backed </a:t>
            </a:r>
            <a:r>
              <a:rPr lang="en-GB" dirty="0">
                <a:latin typeface="Arial" panose="020B0604020202020204" pitchFamily="34" charset="0"/>
              </a:rPr>
              <a:t>a </a:t>
            </a:r>
          </a:p>
          <a:p>
            <a:pPr algn="r"/>
            <a:r>
              <a:rPr lang="en-GB" dirty="0">
                <a:latin typeface="Arial" panose="020B0604020202020204" pitchFamily="34" charset="0"/>
              </a:rPr>
              <a:t>bill to propose honours for Pompey (</a:t>
            </a:r>
            <a:r>
              <a:rPr lang="en-GB" dirty="0" smtClean="0">
                <a:latin typeface="Arial" panose="020B0604020202020204" pitchFamily="34" charset="0"/>
              </a:rPr>
              <a:t>63 BC)</a:t>
            </a:r>
            <a:endParaRPr lang="en-GB" dirty="0">
              <a:effectLst/>
              <a:latin typeface="Arial" panose="020B0604020202020204" pitchFamily="34" charset="0"/>
            </a:endParaRPr>
          </a:p>
        </p:txBody>
      </p:sp>
    </p:spTree>
    <p:extLst>
      <p:ext uri="{BB962C8B-B14F-4D97-AF65-F5344CB8AC3E}">
        <p14:creationId xmlns:p14="http://schemas.microsoft.com/office/powerpoint/2010/main" val="9622771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7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42" presetClass="entr" presetSubtype="0"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1000"/>
                                        <p:tgtEl>
                                          <p:spTgt spid="2">
                                            <p:txEl>
                                              <p:pRg st="0" end="0"/>
                                            </p:txEl>
                                          </p:spTgt>
                                        </p:tgtEl>
                                      </p:cBhvr>
                                    </p:animEffect>
                                    <p:anim calcmode="lin" valueType="num">
                                      <p:cBhvr>
                                        <p:cTn id="1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750"/>
                            </p:stCondLst>
                            <p:childTnLst>
                              <p:par>
                                <p:cTn id="17" presetID="42" presetClass="entr" presetSubtype="0" fill="hold" nodeType="after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Effect transition="in" filter="fade">
                                      <p:cBhvr>
                                        <p:cTn id="19" dur="1000"/>
                                        <p:tgtEl>
                                          <p:spTgt spid="2">
                                            <p:txEl>
                                              <p:pRg st="1" end="1"/>
                                            </p:txEl>
                                          </p:spTgt>
                                        </p:tgtEl>
                                      </p:cBhvr>
                                    </p:animEffect>
                                    <p:anim calcmode="lin" valueType="num">
                                      <p:cBhvr>
                                        <p:cTn id="20"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750"/>
                            </p:stCondLst>
                            <p:childTnLst>
                              <p:par>
                                <p:cTn id="23" presetID="42" presetClass="entr" presetSubtype="0" fill="hold" nodeType="after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fade">
                                      <p:cBhvr>
                                        <p:cTn id="25" dur="1000"/>
                                        <p:tgtEl>
                                          <p:spTgt spid="2">
                                            <p:txEl>
                                              <p:pRg st="2" end="2"/>
                                            </p:txEl>
                                          </p:spTgt>
                                        </p:tgtEl>
                                      </p:cBhvr>
                                    </p:animEffect>
                                    <p:anim calcmode="lin" valueType="num">
                                      <p:cBhvr>
                                        <p:cTn id="26"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Pontifex Maximus</a:t>
            </a:r>
            <a:endParaRPr lang="en-GB" dirty="0"/>
          </a:p>
        </p:txBody>
      </p:sp>
      <p:sp>
        <p:nvSpPr>
          <p:cNvPr id="3" name="Rectangle 2"/>
          <p:cNvSpPr/>
          <p:nvPr/>
        </p:nvSpPr>
        <p:spPr>
          <a:xfrm>
            <a:off x="544530" y="2301411"/>
            <a:ext cx="8599470" cy="4247317"/>
          </a:xfrm>
          <a:prstGeom prst="rect">
            <a:avLst/>
          </a:prstGeom>
        </p:spPr>
        <p:txBody>
          <a:bodyPr wrap="square">
            <a:spAutoFit/>
          </a:bodyPr>
          <a:lstStyle/>
          <a:p>
            <a:r>
              <a:rPr lang="en-GB" dirty="0"/>
              <a:t>Caesar becomes pontifex </a:t>
            </a:r>
            <a:r>
              <a:rPr lang="en-GB" dirty="0" err="1"/>
              <a:t>maximus</a:t>
            </a:r>
            <a:r>
              <a:rPr lang="en-GB" dirty="0"/>
              <a:t>  </a:t>
            </a:r>
          </a:p>
          <a:p>
            <a:r>
              <a:rPr lang="en-GB" dirty="0"/>
              <a:t>Plutarch, Julius Caesar 7: At this time [63 BC], too, </a:t>
            </a:r>
            <a:r>
              <a:rPr lang="en-GB" dirty="0" err="1"/>
              <a:t>Metellus</a:t>
            </a:r>
            <a:r>
              <a:rPr lang="en-GB" dirty="0"/>
              <a:t>, the pontifex </a:t>
            </a:r>
            <a:r>
              <a:rPr lang="en-GB" dirty="0" err="1"/>
              <a:t>maximus</a:t>
            </a:r>
            <a:r>
              <a:rPr lang="en-GB" dirty="0"/>
              <a:t>, or high priest, died, and though </a:t>
            </a:r>
            <a:r>
              <a:rPr lang="en-GB" dirty="0" err="1"/>
              <a:t>Isauricus</a:t>
            </a:r>
            <a:r>
              <a:rPr lang="en-GB" dirty="0"/>
              <a:t> and </a:t>
            </a:r>
            <a:r>
              <a:rPr lang="en-GB" dirty="0" err="1"/>
              <a:t>Catulus</a:t>
            </a:r>
            <a:r>
              <a:rPr lang="en-GB" dirty="0"/>
              <a:t> were candidates for the priesthood, which was an </a:t>
            </a:r>
            <a:r>
              <a:rPr lang="en-GB" dirty="0">
                <a:solidFill>
                  <a:srgbClr val="FFFF00"/>
                </a:solidFill>
              </a:rPr>
              <a:t>object of great ambition</a:t>
            </a:r>
            <a:r>
              <a:rPr lang="en-GB" dirty="0"/>
              <a:t>, and though they were most illustrious men and of the greatest </a:t>
            </a:r>
            <a:r>
              <a:rPr lang="en-GB" dirty="0" smtClean="0"/>
              <a:t>influence </a:t>
            </a:r>
            <a:r>
              <a:rPr lang="en-GB" dirty="0"/>
              <a:t>in the senate, Caesar would not give way to them, but presented himself to the people as a rival candidate.  The favour of the electors appeared to be about equally divided, and therefore </a:t>
            </a:r>
            <a:r>
              <a:rPr lang="en-GB" dirty="0" err="1"/>
              <a:t>Catulus</a:t>
            </a:r>
            <a:r>
              <a:rPr lang="en-GB" dirty="0"/>
              <a:t>, who, as the worthier of Caesar’s competitors, dreaded more the uncertainty of the issue, sent and tried to induce Caesar to desist from his ambitious project, offering him large sums of money.  But Caesar declared that he would carry the contest through even though </a:t>
            </a:r>
            <a:r>
              <a:rPr lang="en-GB" dirty="0">
                <a:solidFill>
                  <a:srgbClr val="FFFF00"/>
                </a:solidFill>
              </a:rPr>
              <a:t>he had to borrow still larger sums</a:t>
            </a:r>
            <a:r>
              <a:rPr lang="en-GB" dirty="0"/>
              <a:t>.    The day for the election came, and as Caesar’s mother accompanied him to the door in tears, he kissed her and said: ‘</a:t>
            </a:r>
            <a:r>
              <a:rPr lang="en-GB" dirty="0">
                <a:solidFill>
                  <a:srgbClr val="FFFF00"/>
                </a:solidFill>
              </a:rPr>
              <a:t>Mother, today you shall see your son either pontifex </a:t>
            </a:r>
            <a:r>
              <a:rPr lang="en-GB" dirty="0" err="1">
                <a:solidFill>
                  <a:srgbClr val="FFFF00"/>
                </a:solidFill>
              </a:rPr>
              <a:t>maximus</a:t>
            </a:r>
            <a:r>
              <a:rPr lang="en-GB" dirty="0">
                <a:solidFill>
                  <a:srgbClr val="FFFF00"/>
                </a:solidFill>
              </a:rPr>
              <a:t> or an exile.</a:t>
            </a:r>
            <a:r>
              <a:rPr lang="en-GB" dirty="0"/>
              <a:t>’  The contest was sharp, but when the vote was taken Caesar prevailed, and thereby </a:t>
            </a:r>
            <a:r>
              <a:rPr lang="en-GB" dirty="0">
                <a:solidFill>
                  <a:srgbClr val="FFFF00"/>
                </a:solidFill>
              </a:rPr>
              <a:t>made the senate and nobles afraid that he would lead the people on to every extreme of recklessness. </a:t>
            </a:r>
          </a:p>
        </p:txBody>
      </p:sp>
      <p:pic>
        <p:nvPicPr>
          <p:cNvPr id="23554" name="Picture 2" descr="https://www.oneonta.edu/faculty/farberas/arth/Images/109images/Roman/augustus/ara_pacis/agripp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108479"/>
            <a:ext cx="2781300" cy="39147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711847" y="4213519"/>
            <a:ext cx="2480153" cy="2123658"/>
          </a:xfrm>
          <a:prstGeom prst="rect">
            <a:avLst/>
          </a:prstGeom>
        </p:spPr>
        <p:txBody>
          <a:bodyPr wrap="square">
            <a:spAutoFit/>
          </a:bodyPr>
          <a:lstStyle/>
          <a:p>
            <a:pPr algn="ctr"/>
            <a:r>
              <a:rPr lang="en-GB" sz="1600" dirty="0">
                <a:latin typeface="Arial" panose="020B0604020202020204" pitchFamily="34" charset="0"/>
              </a:rPr>
              <a:t>Caesar </a:t>
            </a:r>
            <a:r>
              <a:rPr lang="en-GB" sz="1600" dirty="0" smtClean="0">
                <a:latin typeface="Arial" panose="020B0604020202020204" pitchFamily="34" charset="0"/>
              </a:rPr>
              <a:t>rises </a:t>
            </a:r>
            <a:r>
              <a:rPr lang="en-GB" sz="1600" dirty="0">
                <a:latin typeface="Arial" panose="020B0604020202020204" pitchFamily="34" charset="0"/>
              </a:rPr>
              <a:t>to prominence </a:t>
            </a:r>
          </a:p>
          <a:p>
            <a:pPr algn="ctr"/>
            <a:r>
              <a:rPr lang="en-GB" sz="1600" dirty="0" smtClean="0">
                <a:latin typeface="Arial" panose="020B0604020202020204" pitchFamily="34" charset="0"/>
              </a:rPr>
              <a:t>– defeats </a:t>
            </a:r>
            <a:r>
              <a:rPr lang="en-GB" sz="1600" dirty="0">
                <a:latin typeface="Arial" panose="020B0604020202020204" pitchFamily="34" charset="0"/>
              </a:rPr>
              <a:t>P. </a:t>
            </a:r>
            <a:r>
              <a:rPr lang="en-GB" sz="1600" dirty="0" err="1" smtClean="0">
                <a:latin typeface="Arial" panose="020B0604020202020204" pitchFamily="34" charset="0"/>
              </a:rPr>
              <a:t>Servilius</a:t>
            </a:r>
            <a:endParaRPr lang="en-GB" sz="1600" dirty="0">
              <a:latin typeface="Arial" panose="020B0604020202020204" pitchFamily="34" charset="0"/>
            </a:endParaRPr>
          </a:p>
          <a:p>
            <a:pPr algn="ctr"/>
            <a:r>
              <a:rPr lang="en-GB" sz="1600" dirty="0" err="1" smtClean="0">
                <a:latin typeface="Arial" panose="020B0604020202020204" pitchFamily="34" charset="0"/>
              </a:rPr>
              <a:t>Isauricus</a:t>
            </a:r>
            <a:r>
              <a:rPr lang="en-GB" sz="1600" dirty="0" smtClean="0">
                <a:latin typeface="Arial" panose="020B0604020202020204" pitchFamily="34" charset="0"/>
              </a:rPr>
              <a:t> and </a:t>
            </a:r>
            <a:r>
              <a:rPr lang="en-GB" sz="1600" dirty="0">
                <a:latin typeface="Arial" panose="020B0604020202020204" pitchFamily="34" charset="0"/>
              </a:rPr>
              <a:t>Q. </a:t>
            </a:r>
          </a:p>
          <a:p>
            <a:pPr algn="ctr"/>
            <a:r>
              <a:rPr lang="en-GB" sz="1600" dirty="0" err="1" smtClean="0">
                <a:latin typeface="Arial" panose="020B0604020202020204" pitchFamily="34" charset="0"/>
              </a:rPr>
              <a:t>Latatius</a:t>
            </a:r>
            <a:r>
              <a:rPr lang="en-GB" sz="1600" dirty="0" smtClean="0">
                <a:latin typeface="Arial" panose="020B0604020202020204" pitchFamily="34" charset="0"/>
              </a:rPr>
              <a:t> </a:t>
            </a:r>
            <a:r>
              <a:rPr lang="en-GB" sz="1600" dirty="0" err="1" smtClean="0">
                <a:latin typeface="Arial" panose="020B0604020202020204" pitchFamily="34" charset="0"/>
              </a:rPr>
              <a:t>Catulus</a:t>
            </a:r>
            <a:endParaRPr lang="en-GB" sz="1600" dirty="0">
              <a:latin typeface="Arial" panose="020B0604020202020204" pitchFamily="34" charset="0"/>
            </a:endParaRPr>
          </a:p>
          <a:p>
            <a:pPr algn="ctr"/>
            <a:r>
              <a:rPr lang="en-GB" sz="1600" dirty="0">
                <a:latin typeface="Arial" panose="020B0604020202020204" pitchFamily="34" charset="0"/>
              </a:rPr>
              <a:t>to the position of </a:t>
            </a:r>
          </a:p>
          <a:p>
            <a:pPr algn="ctr"/>
            <a:r>
              <a:rPr lang="en-GB" sz="1600" dirty="0">
                <a:latin typeface="Arial" panose="020B0604020202020204" pitchFamily="34" charset="0"/>
              </a:rPr>
              <a:t>Pontifex</a:t>
            </a:r>
          </a:p>
          <a:p>
            <a:pPr algn="ctr"/>
            <a:r>
              <a:rPr lang="en-GB" sz="1600" dirty="0">
                <a:latin typeface="Arial" panose="020B0604020202020204" pitchFamily="34" charset="0"/>
              </a:rPr>
              <a:t>Maximus</a:t>
            </a:r>
            <a:endParaRPr lang="en-GB" sz="1600" dirty="0">
              <a:effectLst/>
              <a:latin typeface="Arial" panose="020B0604020202020204" pitchFamily="34" charset="0"/>
            </a:endParaRPr>
          </a:p>
        </p:txBody>
      </p:sp>
    </p:spTree>
    <p:extLst>
      <p:ext uri="{BB962C8B-B14F-4D97-AF65-F5344CB8AC3E}">
        <p14:creationId xmlns:p14="http://schemas.microsoft.com/office/powerpoint/2010/main" val="6979184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00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00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1000"/>
                                        <p:tgtEl>
                                          <p:spTgt spid="4">
                                            <p:txEl>
                                              <p:pRg st="5" end="5"/>
                                            </p:txEl>
                                          </p:spTgt>
                                        </p:tgtEl>
                                      </p:cBhvr>
                                    </p:animEffect>
                                    <p:anim calcmode="lin" valueType="num">
                                      <p:cBhvr>
                                        <p:cTn id="3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descr="https://www.cointalk.com/proxy.php?image=http%3A%2F%2Fi1028.photobucket.com%2Falbums%2Fy342%2FAncientJoe%2FJulius_zps78be5a5f.jpg&amp;hash=19399466acb780b16b50e8b135f3d2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18" y="0"/>
            <a:ext cx="1219200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535382" y="6470713"/>
            <a:ext cx="920634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50000"/>
                  </a:schemeClr>
                </a:solidFill>
                <a:effectLst/>
                <a:latin typeface="Arial" panose="020B0604020202020204" pitchFamily="34" charset="0"/>
              </a:rPr>
              <a:t>AR Denarius. Rome mint; </a:t>
            </a:r>
            <a:r>
              <a:rPr kumimoji="0" lang="en-US" altLang="en-US" sz="1400" b="0" i="0" u="none" strike="noStrike" cap="none" normalizeH="0" baseline="0" dirty="0" err="1" smtClean="0">
                <a:ln>
                  <a:noFill/>
                </a:ln>
                <a:solidFill>
                  <a:schemeClr val="tx1">
                    <a:lumMod val="50000"/>
                  </a:schemeClr>
                </a:solidFill>
                <a:effectLst/>
                <a:latin typeface="Arial" panose="020B0604020202020204" pitchFamily="34" charset="0"/>
              </a:rPr>
              <a:t>rv.</a:t>
            </a:r>
            <a:r>
              <a:rPr kumimoji="0" lang="en-US" altLang="en-US" sz="1400" b="0" i="0" u="none" strike="noStrike" cap="none" normalizeH="0" baseline="0" dirty="0" smtClean="0">
                <a:ln>
                  <a:noFill/>
                </a:ln>
                <a:solidFill>
                  <a:schemeClr val="tx1">
                    <a:lumMod val="50000"/>
                  </a:schemeClr>
                </a:solidFill>
                <a:effectLst/>
                <a:latin typeface="Arial" panose="020B0604020202020204" pitchFamily="34" charset="0"/>
              </a:rPr>
              <a:t>:</a:t>
            </a:r>
            <a:r>
              <a:rPr kumimoji="0" lang="en-US" altLang="en-US" sz="1400" b="0" i="0" u="none" strike="noStrike" cap="none" normalizeH="0" dirty="0" smtClean="0">
                <a:ln>
                  <a:noFill/>
                </a:ln>
                <a:solidFill>
                  <a:schemeClr val="tx1">
                    <a:lumMod val="50000"/>
                  </a:schemeClr>
                </a:solidFill>
                <a:effectLst/>
                <a:latin typeface="Arial" panose="020B0604020202020204" pitchFamily="34" charset="0"/>
              </a:rPr>
              <a:t> </a:t>
            </a:r>
            <a:r>
              <a:rPr kumimoji="0" lang="en-US" altLang="en-US" sz="1400" b="0" i="0" u="none" strike="noStrike" cap="none" normalizeH="0" baseline="0" dirty="0" smtClean="0">
                <a:ln>
                  <a:noFill/>
                </a:ln>
                <a:solidFill>
                  <a:schemeClr val="tx1">
                    <a:lumMod val="50000"/>
                  </a:schemeClr>
                </a:solidFill>
                <a:effectLst/>
                <a:latin typeface="Arial" panose="020B0604020202020204" pitchFamily="34" charset="0"/>
              </a:rPr>
              <a:t>Venus </a:t>
            </a:r>
            <a:r>
              <a:rPr kumimoji="0" lang="en-US" altLang="en-US" sz="1400" b="0" i="0" u="none" strike="noStrike" cap="none" normalizeH="0" baseline="0" dirty="0" err="1" smtClean="0">
                <a:ln>
                  <a:noFill/>
                </a:ln>
                <a:solidFill>
                  <a:schemeClr val="tx1">
                    <a:lumMod val="50000"/>
                  </a:schemeClr>
                </a:solidFill>
                <a:effectLst/>
                <a:latin typeface="Arial" panose="020B0604020202020204" pitchFamily="34" charset="0"/>
              </a:rPr>
              <a:t>Victrix</a:t>
            </a:r>
            <a:r>
              <a:rPr kumimoji="0" lang="en-US" altLang="en-US" sz="1400" b="0" i="0" u="none" strike="noStrike" cap="none" normalizeH="0" baseline="0" dirty="0" smtClean="0">
                <a:ln>
                  <a:noFill/>
                </a:ln>
                <a:solidFill>
                  <a:schemeClr val="tx1">
                    <a:lumMod val="50000"/>
                  </a:schemeClr>
                </a:solidFill>
                <a:effectLst/>
                <a:latin typeface="Arial" panose="020B0604020202020204" pitchFamily="34" charset="0"/>
              </a:rPr>
              <a:t> standing left, holding crowning Victory and scepter; to lower right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smtClean="0">
              <a:ln>
                <a:noFill/>
              </a:ln>
              <a:solidFill>
                <a:schemeClr val="tx1"/>
              </a:solidFill>
              <a:effectLst/>
              <a:latin typeface="Arial" panose="020B0604020202020204" pitchFamily="34" charset="0"/>
            </a:endParaRPr>
          </a:p>
        </p:txBody>
      </p:sp>
      <p:pic>
        <p:nvPicPr>
          <p:cNvPr id="2055" name="Picture 7" descr="Denier frappé en 44 avant JC, représentant Jules César. Un signe rond a été apposé à sur le portrait de Césa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5000" b="96579" l="1569" r="98431">
                        <a14:foregroundMark x1="17124" y1="5000" x2="17124" y2="5000"/>
                        <a14:foregroundMark x1="19869" y1="38947" x2="19869" y2="38947"/>
                        <a14:foregroundMark x1="25621" y1="97105" x2="25621" y2="97105"/>
                        <a14:foregroundMark x1="43791" y1="61053" x2="43791" y2="61053"/>
                        <a14:foregroundMark x1="47320" y1="63684" x2="47320" y2="63684"/>
                        <a14:foregroundMark x1="27843" y1="53158" x2="27843" y2="53158"/>
                        <a14:foregroundMark x1="4575" y1="58158" x2="4575" y2="58158"/>
                        <a14:foregroundMark x1="1569" y1="43158" x2="1569" y2="43158"/>
                        <a14:foregroundMark x1="9150" y1="22895" x2="9150" y2="22895"/>
                        <a14:foregroundMark x1="16078" y1="12368" x2="16078" y2="12368"/>
                        <a14:foregroundMark x1="30850" y1="6053" x2="30850" y2="6053"/>
                        <a14:foregroundMark x1="53725" y1="44211" x2="53725" y2="44211"/>
                        <a14:foregroundMark x1="64314" y1="27105" x2="64314" y2="27105"/>
                        <a14:foregroundMark x1="69412" y1="28684" x2="69412" y2="28684"/>
                        <a14:foregroundMark x1="87582" y1="34737" x2="87582" y2="34737"/>
                        <a14:foregroundMark x1="96863" y1="34211" x2="96863" y2="34211"/>
                        <a14:foregroundMark x1="98431" y1="56316" x2="98431" y2="56316"/>
                      </a14:backgroundRemoval>
                    </a14:imgEffect>
                  </a14:imgLayer>
                </a14:imgProps>
              </a:ext>
              <a:ext uri="{28A0092B-C50C-407E-A947-70E740481C1C}">
                <a14:useLocalDpi xmlns:a14="http://schemas.microsoft.com/office/drawing/2010/main" val="0"/>
              </a:ext>
            </a:extLst>
          </a:blip>
          <a:srcRect/>
          <a:stretch>
            <a:fillRect/>
          </a:stretch>
        </p:blipFill>
        <p:spPr bwMode="auto">
          <a:xfrm>
            <a:off x="3449782" y="-135933"/>
            <a:ext cx="9036531" cy="4493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183525"/>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wheel(1)">
                                      <p:cBhvr>
                                        <p:cTn id="7" dur="2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Caesar’s rise to Power…</a:t>
            </a:r>
            <a:endParaRPr lang="en-GB" dirty="0"/>
          </a:p>
        </p:txBody>
      </p:sp>
      <p:sp>
        <p:nvSpPr>
          <p:cNvPr id="3" name="Rectangle 2"/>
          <p:cNvSpPr/>
          <p:nvPr/>
        </p:nvSpPr>
        <p:spPr>
          <a:xfrm>
            <a:off x="350729" y="4635932"/>
            <a:ext cx="7443591" cy="2031325"/>
          </a:xfrm>
          <a:prstGeom prst="rect">
            <a:avLst/>
          </a:prstGeom>
        </p:spPr>
        <p:txBody>
          <a:bodyPr wrap="square">
            <a:spAutoFit/>
          </a:bodyPr>
          <a:lstStyle/>
          <a:p>
            <a:r>
              <a:rPr lang="en-GB" dirty="0">
                <a:latin typeface="Arial" panose="020B0604020202020204" pitchFamily="34" charset="0"/>
              </a:rPr>
              <a:t>“At about the same time he </a:t>
            </a:r>
            <a:r>
              <a:rPr lang="en-GB" dirty="0" smtClean="0">
                <a:latin typeface="Arial" panose="020B0604020202020204" pitchFamily="34" charset="0"/>
              </a:rPr>
              <a:t>took </a:t>
            </a:r>
            <a:r>
              <a:rPr lang="en-GB" dirty="0">
                <a:latin typeface="Arial" panose="020B0604020202020204" pitchFamily="34" charset="0"/>
              </a:rPr>
              <a:t>to wife Calpurnia, </a:t>
            </a:r>
            <a:r>
              <a:rPr lang="en-GB" dirty="0" smtClean="0">
                <a:latin typeface="Arial" panose="020B0604020202020204" pitchFamily="34" charset="0"/>
              </a:rPr>
              <a:t>daughter </a:t>
            </a:r>
            <a:r>
              <a:rPr lang="en-GB" dirty="0">
                <a:latin typeface="Arial" panose="020B0604020202020204" pitchFamily="34" charset="0"/>
              </a:rPr>
              <a:t>of Lucius </a:t>
            </a:r>
            <a:r>
              <a:rPr lang="en-GB" dirty="0" err="1" smtClean="0">
                <a:latin typeface="Arial" panose="020B0604020202020204" pitchFamily="34" charset="0"/>
              </a:rPr>
              <a:t>Piso</a:t>
            </a:r>
            <a:r>
              <a:rPr lang="en-GB" dirty="0" smtClean="0">
                <a:latin typeface="Arial" panose="020B0604020202020204" pitchFamily="34" charset="0"/>
              </a:rPr>
              <a:t>, </a:t>
            </a:r>
            <a:r>
              <a:rPr lang="en-GB" dirty="0">
                <a:latin typeface="Arial" panose="020B0604020202020204" pitchFamily="34" charset="0"/>
              </a:rPr>
              <a:t>who </a:t>
            </a:r>
            <a:r>
              <a:rPr lang="en-GB" dirty="0" smtClean="0">
                <a:latin typeface="Arial" panose="020B0604020202020204" pitchFamily="34" charset="0"/>
              </a:rPr>
              <a:t>was </a:t>
            </a:r>
            <a:r>
              <a:rPr lang="en-GB" dirty="0">
                <a:latin typeface="Arial" panose="020B0604020202020204" pitchFamily="34" charset="0"/>
              </a:rPr>
              <a:t>to succeed him in the </a:t>
            </a:r>
            <a:r>
              <a:rPr lang="en-GB" dirty="0" smtClean="0">
                <a:latin typeface="Arial" panose="020B0604020202020204" pitchFamily="34" charset="0"/>
              </a:rPr>
              <a:t>consulship</a:t>
            </a:r>
            <a:r>
              <a:rPr lang="en-GB" dirty="0">
                <a:latin typeface="Arial" panose="020B0604020202020204" pitchFamily="34" charset="0"/>
              </a:rPr>
              <a:t>, and affianced his </a:t>
            </a:r>
            <a:r>
              <a:rPr lang="en-GB" dirty="0" smtClean="0">
                <a:latin typeface="Arial" panose="020B0604020202020204" pitchFamily="34" charset="0"/>
              </a:rPr>
              <a:t>own </a:t>
            </a:r>
            <a:r>
              <a:rPr lang="en-GB" dirty="0">
                <a:latin typeface="Arial" panose="020B0604020202020204" pitchFamily="34" charset="0"/>
              </a:rPr>
              <a:t>daughter Julia to </a:t>
            </a:r>
            <a:r>
              <a:rPr lang="en-GB" dirty="0" err="1" smtClean="0">
                <a:latin typeface="Arial" panose="020B0604020202020204" pitchFamily="34" charset="0"/>
              </a:rPr>
              <a:t>Gnaeus</a:t>
            </a:r>
            <a:r>
              <a:rPr lang="en-GB" dirty="0" smtClean="0">
                <a:latin typeface="Arial" panose="020B0604020202020204" pitchFamily="34" charset="0"/>
              </a:rPr>
              <a:t> </a:t>
            </a:r>
            <a:r>
              <a:rPr lang="en-GB" dirty="0" err="1" smtClean="0">
                <a:latin typeface="Arial" panose="020B0604020202020204" pitchFamily="34" charset="0"/>
              </a:rPr>
              <a:t>Pompeius</a:t>
            </a:r>
            <a:r>
              <a:rPr lang="en-GB" dirty="0" smtClean="0">
                <a:latin typeface="Arial" panose="020B0604020202020204" pitchFamily="34" charset="0"/>
              </a:rPr>
              <a:t>, </a:t>
            </a:r>
            <a:r>
              <a:rPr lang="en-GB" dirty="0">
                <a:latin typeface="Arial" panose="020B0604020202020204" pitchFamily="34" charset="0"/>
              </a:rPr>
              <a:t>breaking </a:t>
            </a:r>
            <a:r>
              <a:rPr lang="en-GB" dirty="0" smtClean="0">
                <a:latin typeface="Arial" panose="020B0604020202020204" pitchFamily="34" charset="0"/>
              </a:rPr>
              <a:t>a </a:t>
            </a:r>
            <a:r>
              <a:rPr lang="en-GB" dirty="0">
                <a:latin typeface="Arial" panose="020B0604020202020204" pitchFamily="34" charset="0"/>
              </a:rPr>
              <a:t>previous engagement with </a:t>
            </a:r>
            <a:r>
              <a:rPr lang="en-GB" dirty="0" err="1" smtClean="0">
                <a:latin typeface="Arial" panose="020B0604020202020204" pitchFamily="34" charset="0"/>
              </a:rPr>
              <a:t>Servilius</a:t>
            </a:r>
            <a:r>
              <a:rPr lang="en-GB" dirty="0" smtClean="0">
                <a:latin typeface="Arial" panose="020B0604020202020204" pitchFamily="34" charset="0"/>
              </a:rPr>
              <a:t> </a:t>
            </a:r>
            <a:r>
              <a:rPr lang="en-GB" dirty="0" err="1" smtClean="0">
                <a:latin typeface="Arial" panose="020B0604020202020204" pitchFamily="34" charset="0"/>
              </a:rPr>
              <a:t>Caepio</a:t>
            </a:r>
            <a:r>
              <a:rPr lang="en-GB" dirty="0" smtClean="0">
                <a:latin typeface="Arial" panose="020B0604020202020204" pitchFamily="34" charset="0"/>
              </a:rPr>
              <a:t>, </a:t>
            </a:r>
            <a:r>
              <a:rPr lang="en-GB" dirty="0">
                <a:latin typeface="Arial" panose="020B0604020202020204" pitchFamily="34" charset="0"/>
              </a:rPr>
              <a:t>although </a:t>
            </a:r>
            <a:r>
              <a:rPr lang="en-GB" dirty="0" smtClean="0">
                <a:latin typeface="Arial" panose="020B0604020202020204" pitchFamily="34" charset="0"/>
              </a:rPr>
              <a:t>the </a:t>
            </a:r>
            <a:r>
              <a:rPr lang="en-GB" dirty="0">
                <a:latin typeface="Arial" panose="020B0604020202020204" pitchFamily="34" charset="0"/>
              </a:rPr>
              <a:t>latter had shortly before </a:t>
            </a:r>
            <a:r>
              <a:rPr lang="en-GB" dirty="0" smtClean="0">
                <a:latin typeface="Arial" panose="020B0604020202020204" pitchFamily="34" charset="0"/>
              </a:rPr>
              <a:t>rendered </a:t>
            </a:r>
            <a:r>
              <a:rPr lang="en-GB" dirty="0">
                <a:latin typeface="Arial" panose="020B0604020202020204" pitchFamily="34" charset="0"/>
              </a:rPr>
              <a:t>him conspicuous </a:t>
            </a:r>
            <a:r>
              <a:rPr lang="en-GB" dirty="0" smtClean="0">
                <a:latin typeface="Arial" panose="020B0604020202020204" pitchFamily="34" charset="0"/>
              </a:rPr>
              <a:t>service </a:t>
            </a:r>
            <a:r>
              <a:rPr lang="en-GB" dirty="0">
                <a:latin typeface="Arial" panose="020B0604020202020204" pitchFamily="34" charset="0"/>
              </a:rPr>
              <a:t>in his contest with </a:t>
            </a:r>
          </a:p>
          <a:p>
            <a:r>
              <a:rPr lang="en-GB" dirty="0" err="1" smtClean="0">
                <a:latin typeface="Arial" panose="020B0604020202020204" pitchFamily="34" charset="0"/>
              </a:rPr>
              <a:t>Bibulus</a:t>
            </a:r>
            <a:r>
              <a:rPr lang="en-GB" dirty="0" smtClean="0">
                <a:latin typeface="Arial" panose="020B0604020202020204" pitchFamily="34" charset="0"/>
              </a:rPr>
              <a:t>.” </a:t>
            </a:r>
            <a:endParaRPr lang="en-GB" dirty="0">
              <a:latin typeface="Arial" panose="020B0604020202020204" pitchFamily="34" charset="0"/>
            </a:endParaRPr>
          </a:p>
          <a:p>
            <a:r>
              <a:rPr lang="en-GB" dirty="0" smtClean="0">
                <a:latin typeface="Arial" panose="020B0604020202020204" pitchFamily="34" charset="0"/>
              </a:rPr>
              <a:t>Suet</a:t>
            </a:r>
            <a:r>
              <a:rPr lang="en-GB" dirty="0">
                <a:latin typeface="Arial" panose="020B0604020202020204" pitchFamily="34" charset="0"/>
              </a:rPr>
              <a:t>. </a:t>
            </a:r>
            <a:r>
              <a:rPr lang="en-GB" dirty="0" smtClean="0">
                <a:latin typeface="Arial" panose="020B0604020202020204" pitchFamily="34" charset="0"/>
              </a:rPr>
              <a:t>Div</a:t>
            </a:r>
            <a:r>
              <a:rPr lang="en-GB" dirty="0">
                <a:latin typeface="Arial" panose="020B0604020202020204" pitchFamily="34" charset="0"/>
              </a:rPr>
              <a:t>. Jul. </a:t>
            </a:r>
            <a:r>
              <a:rPr lang="en-GB" dirty="0" smtClean="0">
                <a:latin typeface="Arial" panose="020B0604020202020204" pitchFamily="34" charset="0"/>
              </a:rPr>
              <a:t>21</a:t>
            </a:r>
            <a:endParaRPr lang="en-GB" dirty="0">
              <a:effectLst/>
              <a:latin typeface="Arial" panose="020B0604020202020204" pitchFamily="34" charset="0"/>
            </a:endParaRPr>
          </a:p>
        </p:txBody>
      </p:sp>
      <p:sp>
        <p:nvSpPr>
          <p:cNvPr id="4" name="Rectangle 3"/>
          <p:cNvSpPr/>
          <p:nvPr/>
        </p:nvSpPr>
        <p:spPr>
          <a:xfrm>
            <a:off x="350729" y="1766169"/>
            <a:ext cx="5962389" cy="2308324"/>
          </a:xfrm>
          <a:prstGeom prst="rect">
            <a:avLst/>
          </a:prstGeom>
        </p:spPr>
        <p:txBody>
          <a:bodyPr wrap="square">
            <a:spAutoFit/>
          </a:bodyPr>
          <a:lstStyle/>
          <a:p>
            <a:pPr marL="285750" indent="-285750">
              <a:buFont typeface="Arial" panose="020B0604020202020204" pitchFamily="34" charset="0"/>
              <a:buChar char="•"/>
            </a:pPr>
            <a:r>
              <a:rPr lang="en-GB" dirty="0">
                <a:latin typeface="Arial" panose="020B0604020202020204" pitchFamily="34" charset="0"/>
              </a:rPr>
              <a:t>Backed motion of tribune Q. </a:t>
            </a:r>
            <a:r>
              <a:rPr lang="en-GB" dirty="0" err="1" smtClean="0">
                <a:latin typeface="Arial" panose="020B0604020202020204" pitchFamily="34" charset="0"/>
              </a:rPr>
              <a:t>Metellus</a:t>
            </a:r>
            <a:r>
              <a:rPr lang="en-GB" dirty="0" smtClean="0">
                <a:latin typeface="Arial" panose="020B0604020202020204" pitchFamily="34" charset="0"/>
              </a:rPr>
              <a:t> Nepos </a:t>
            </a:r>
            <a:r>
              <a:rPr lang="en-GB" dirty="0">
                <a:latin typeface="Arial" panose="020B0604020202020204" pitchFamily="34" charset="0"/>
              </a:rPr>
              <a:t>(62) for </a:t>
            </a:r>
            <a:r>
              <a:rPr lang="en-GB" dirty="0" smtClean="0">
                <a:latin typeface="Arial" panose="020B0604020202020204" pitchFamily="34" charset="0"/>
              </a:rPr>
              <a:t>recall </a:t>
            </a:r>
            <a:r>
              <a:rPr lang="en-GB" dirty="0">
                <a:latin typeface="Arial" panose="020B0604020202020204" pitchFamily="34" charset="0"/>
              </a:rPr>
              <a:t>of Pompey.</a:t>
            </a:r>
          </a:p>
          <a:p>
            <a:pPr marL="285750" indent="-285750">
              <a:buFont typeface="Arial" panose="020B0604020202020204" pitchFamily="34" charset="0"/>
              <a:buChar char="•"/>
            </a:pPr>
            <a:r>
              <a:rPr lang="en-GB" dirty="0" smtClean="0">
                <a:latin typeface="Arial" panose="020B0604020202020204" pitchFamily="34" charset="0"/>
              </a:rPr>
              <a:t>Crassus </a:t>
            </a:r>
            <a:r>
              <a:rPr lang="en-GB" dirty="0">
                <a:latin typeface="Arial" panose="020B0604020202020204" pitchFamily="34" charset="0"/>
              </a:rPr>
              <a:t>stands surety for </a:t>
            </a:r>
            <a:r>
              <a:rPr lang="en-GB" dirty="0" smtClean="0">
                <a:latin typeface="Arial" panose="020B0604020202020204" pitchFamily="34" charset="0"/>
              </a:rPr>
              <a:t>part </a:t>
            </a:r>
            <a:r>
              <a:rPr lang="en-GB" dirty="0">
                <a:latin typeface="Arial" panose="020B0604020202020204" pitchFamily="34" charset="0"/>
              </a:rPr>
              <a:t>of Caesar’s heavy </a:t>
            </a:r>
            <a:r>
              <a:rPr lang="en-GB" dirty="0" smtClean="0">
                <a:latin typeface="Arial" panose="020B0604020202020204" pitchFamily="34" charset="0"/>
              </a:rPr>
              <a:t>debts </a:t>
            </a:r>
            <a:r>
              <a:rPr lang="en-GB" dirty="0">
                <a:latin typeface="Arial" panose="020B0604020202020204" pitchFamily="34" charset="0"/>
              </a:rPr>
              <a:t>(61).</a:t>
            </a:r>
          </a:p>
          <a:p>
            <a:pPr marL="285750" indent="-285750">
              <a:buFont typeface="Arial" panose="020B0604020202020204" pitchFamily="34" charset="0"/>
              <a:buChar char="•"/>
            </a:pPr>
            <a:r>
              <a:rPr lang="en-GB" dirty="0" smtClean="0">
                <a:latin typeface="Arial" panose="020B0604020202020204" pitchFamily="34" charset="0"/>
              </a:rPr>
              <a:t>Caesar proconsular command </a:t>
            </a:r>
            <a:r>
              <a:rPr lang="en-GB" dirty="0">
                <a:latin typeface="Arial" panose="020B0604020202020204" pitchFamily="34" charset="0"/>
              </a:rPr>
              <a:t>in Spain (</a:t>
            </a:r>
            <a:r>
              <a:rPr lang="en-GB" dirty="0" smtClean="0">
                <a:latin typeface="Arial" panose="020B0604020202020204" pitchFamily="34" charset="0"/>
              </a:rPr>
              <a:t>61-60) </a:t>
            </a:r>
            <a:br>
              <a:rPr lang="en-GB" dirty="0" smtClean="0">
                <a:latin typeface="Arial" panose="020B0604020202020204" pitchFamily="34" charset="0"/>
              </a:rPr>
            </a:br>
            <a:r>
              <a:rPr lang="en-GB" dirty="0" smtClean="0">
                <a:latin typeface="Arial" panose="020B0604020202020204" pitchFamily="34" charset="0"/>
              </a:rPr>
              <a:t>– campaigns </a:t>
            </a:r>
            <a:r>
              <a:rPr lang="en-GB" dirty="0">
                <a:latin typeface="Arial" panose="020B0604020202020204" pitchFamily="34" charset="0"/>
              </a:rPr>
              <a:t>against the </a:t>
            </a:r>
            <a:r>
              <a:rPr lang="en-GB" dirty="0" err="1" smtClean="0">
                <a:latin typeface="Arial" panose="020B0604020202020204" pitchFamily="34" charset="0"/>
              </a:rPr>
              <a:t>Lusitanians</a:t>
            </a:r>
            <a:endParaRPr lang="en-GB" dirty="0">
              <a:latin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rPr>
              <a:t>Caesar </a:t>
            </a:r>
            <a:r>
              <a:rPr lang="en-GB" dirty="0">
                <a:latin typeface="Arial" panose="020B0604020202020204" pitchFamily="34" charset="0"/>
              </a:rPr>
              <a:t>gains backing of </a:t>
            </a:r>
            <a:r>
              <a:rPr lang="en-GB" dirty="0" smtClean="0">
                <a:latin typeface="Arial" panose="020B0604020202020204" pitchFamily="34" charset="0"/>
              </a:rPr>
              <a:t>Pompey </a:t>
            </a:r>
            <a:r>
              <a:rPr lang="en-GB" dirty="0">
                <a:latin typeface="Arial" panose="020B0604020202020204" pitchFamily="34" charset="0"/>
              </a:rPr>
              <a:t>and Crassus in the </a:t>
            </a:r>
            <a:r>
              <a:rPr lang="en-GB" dirty="0" smtClean="0">
                <a:latin typeface="Arial" panose="020B0604020202020204" pitchFamily="34" charset="0"/>
              </a:rPr>
              <a:t>consular </a:t>
            </a:r>
            <a:r>
              <a:rPr lang="en-GB" dirty="0">
                <a:latin typeface="Arial" panose="020B0604020202020204" pitchFamily="34" charset="0"/>
              </a:rPr>
              <a:t>elections of 60 BC</a:t>
            </a:r>
            <a:endParaRPr lang="en-GB" dirty="0">
              <a:effectLst/>
              <a:latin typeface="Arial" panose="020B0604020202020204" pitchFamily="34" charset="0"/>
            </a:endParaRPr>
          </a:p>
        </p:txBody>
      </p:sp>
      <p:pic>
        <p:nvPicPr>
          <p:cNvPr id="3074" name="Picture 2" descr="https://upload.wikimedia.org/wikipedia/commons/thumb/4/46/Conquista_Hispania.svg/2000px-Conquista_Hispania.svg.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9214"/>
          <a:stretch/>
        </p:blipFill>
        <p:spPr bwMode="auto">
          <a:xfrm>
            <a:off x="7853819" y="424645"/>
            <a:ext cx="4208528" cy="566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87654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Caesar’s rise to Power…</a:t>
            </a:r>
          </a:p>
        </p:txBody>
      </p:sp>
      <p:pic>
        <p:nvPicPr>
          <p:cNvPr id="4" name="Picture 2" descr="https://upload.wikimedia.org/wikipedia/commons/thumb/4/46/Conquista_Hispania.svg/2000px-Conquista_Hispania.svg.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42"/>
          <a:stretch/>
        </p:blipFill>
        <p:spPr bwMode="auto">
          <a:xfrm>
            <a:off x="3820438" y="424645"/>
            <a:ext cx="8241909" cy="566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2052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Caesar in Spain</a:t>
            </a:r>
            <a:endParaRPr lang="en-GB" dirty="0"/>
          </a:p>
        </p:txBody>
      </p:sp>
      <p:sp>
        <p:nvSpPr>
          <p:cNvPr id="3" name="Rectangle 2"/>
          <p:cNvSpPr/>
          <p:nvPr/>
        </p:nvSpPr>
        <p:spPr>
          <a:xfrm>
            <a:off x="964504" y="1929009"/>
            <a:ext cx="10861051" cy="3693319"/>
          </a:xfrm>
          <a:prstGeom prst="rect">
            <a:avLst/>
          </a:prstGeom>
        </p:spPr>
        <p:txBody>
          <a:bodyPr wrap="square">
            <a:spAutoFit/>
          </a:bodyPr>
          <a:lstStyle/>
          <a:p>
            <a:r>
              <a:rPr lang="en-GB" dirty="0" smtClean="0"/>
              <a:t>Plutarch</a:t>
            </a:r>
            <a:r>
              <a:rPr lang="en-GB" dirty="0"/>
              <a:t>, Julius Caesar 11: Immediately after his praetorship </a:t>
            </a:r>
            <a:r>
              <a:rPr lang="en-GB" dirty="0">
                <a:solidFill>
                  <a:srgbClr val="FFFF00"/>
                </a:solidFill>
              </a:rPr>
              <a:t>Caesar received Spain as his province</a:t>
            </a:r>
            <a:r>
              <a:rPr lang="en-GB" dirty="0"/>
              <a:t>, and since he found it hard to arrange matters </a:t>
            </a:r>
            <a:r>
              <a:rPr lang="en-GB" dirty="0">
                <a:solidFill>
                  <a:srgbClr val="FFFF00"/>
                </a:solidFill>
              </a:rPr>
              <a:t>with his creditors</a:t>
            </a:r>
            <a:r>
              <a:rPr lang="en-GB" dirty="0"/>
              <a:t>, who obstructed his departure and were clamorous, he had recourse to </a:t>
            </a:r>
            <a:r>
              <a:rPr lang="en-GB" dirty="0">
                <a:solidFill>
                  <a:srgbClr val="FFFF00"/>
                </a:solidFill>
              </a:rPr>
              <a:t>Crassus</a:t>
            </a:r>
            <a:r>
              <a:rPr lang="en-GB" dirty="0"/>
              <a:t>, the richest of the Romans, </a:t>
            </a:r>
            <a:r>
              <a:rPr lang="en-GB" dirty="0">
                <a:solidFill>
                  <a:srgbClr val="FFFF00"/>
                </a:solidFill>
              </a:rPr>
              <a:t>who had need of Caesar’s vigour and fire for his political campaign against Pompey</a:t>
            </a:r>
            <a:r>
              <a:rPr lang="en-GB" dirty="0"/>
              <a:t>.  And it was only after Crassus had met the demands of the most importunate and inexorable of these creditors and given surety for </a:t>
            </a:r>
            <a:r>
              <a:rPr lang="en-GB" dirty="0">
                <a:solidFill>
                  <a:srgbClr val="FFFF00"/>
                </a:solidFill>
              </a:rPr>
              <a:t>eight hundred and thirty talents</a:t>
            </a:r>
            <a:r>
              <a:rPr lang="en-GB" dirty="0"/>
              <a:t>, that Caesar could go out to his province.   We are told that, as he was crossing the Alps and passing by a barbarian village which had very few inhabitants and was a sorry sight, his companions asked with mirth and laughter, ‘Can it be that here too there are ambitious contests for office, struggles for primacy, and mutual jealousies of powerful men?’  Whereupon Caesar said to them in all seriousness, </a:t>
            </a:r>
            <a:r>
              <a:rPr lang="en-GB" dirty="0">
                <a:solidFill>
                  <a:srgbClr val="FFFF00"/>
                </a:solidFill>
              </a:rPr>
              <a:t>‘I would rather be first here than second at Rome.’  </a:t>
            </a:r>
            <a:r>
              <a:rPr lang="en-GB" dirty="0"/>
              <a:t>In like manner we are told again that, in Spain, when he was at leisure and was </a:t>
            </a:r>
            <a:r>
              <a:rPr lang="en-GB" dirty="0">
                <a:solidFill>
                  <a:srgbClr val="FFFF00"/>
                </a:solidFill>
              </a:rPr>
              <a:t>reading from the history of Alexander</a:t>
            </a:r>
            <a:r>
              <a:rPr lang="en-GB" dirty="0"/>
              <a:t>, he was lost in thought for a long time, and then burst into tears.  His friends were astonished, and asked the reason for his tears.  ‘</a:t>
            </a:r>
            <a:r>
              <a:rPr lang="en-GB" dirty="0">
                <a:solidFill>
                  <a:srgbClr val="FFFF00"/>
                </a:solidFill>
              </a:rPr>
              <a:t>Do you not think,’ said he, ‘it is matter for sorrow that while Alexander, at my age, was already king of so many peoples, I have as yet achieved no brilliant success?’ </a:t>
            </a:r>
          </a:p>
        </p:txBody>
      </p:sp>
    </p:spTree>
    <p:extLst>
      <p:ext uri="{BB962C8B-B14F-4D97-AF65-F5344CB8AC3E}">
        <p14:creationId xmlns:p14="http://schemas.microsoft.com/office/powerpoint/2010/main" val="1160642502"/>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a:t>
            </a:r>
            <a:r>
              <a:rPr lang="en-GB" baseline="30000" dirty="0"/>
              <a:t>st</a:t>
            </a:r>
            <a:r>
              <a:rPr lang="en-GB" dirty="0"/>
              <a:t> Triumvirate  </a:t>
            </a:r>
            <a:r>
              <a:rPr lang="en-GB" i="1" dirty="0" err="1"/>
              <a:t>tres</a:t>
            </a:r>
            <a:r>
              <a:rPr lang="en-GB" i="1" dirty="0"/>
              <a:t> VIRI</a:t>
            </a:r>
            <a:endParaRPr lang="en-GB" dirty="0"/>
          </a:p>
        </p:txBody>
      </p:sp>
      <p:sp>
        <p:nvSpPr>
          <p:cNvPr id="3" name="Rectangle 2"/>
          <p:cNvSpPr/>
          <p:nvPr/>
        </p:nvSpPr>
        <p:spPr>
          <a:xfrm>
            <a:off x="685801" y="1955402"/>
            <a:ext cx="7190509" cy="646331"/>
          </a:xfrm>
          <a:prstGeom prst="rect">
            <a:avLst/>
          </a:prstGeom>
        </p:spPr>
        <p:txBody>
          <a:bodyPr wrap="square">
            <a:spAutoFit/>
          </a:bodyPr>
          <a:lstStyle/>
          <a:p>
            <a:r>
              <a:rPr lang="en-GB" i="1" dirty="0"/>
              <a:t>TERENTIUS VARRO</a:t>
            </a:r>
            <a:r>
              <a:rPr lang="en-GB" dirty="0"/>
              <a:t> (116-27 B.C</a:t>
            </a:r>
            <a:r>
              <a:rPr lang="en-GB" dirty="0" smtClean="0"/>
              <a:t>.)</a:t>
            </a:r>
          </a:p>
          <a:p>
            <a:r>
              <a:rPr lang="en-GB" dirty="0" smtClean="0"/>
              <a:t>wrote a satire about it: the “</a:t>
            </a:r>
            <a:r>
              <a:rPr lang="en-GB" i="1" dirty="0" smtClean="0"/>
              <a:t>Three</a:t>
            </a:r>
            <a:r>
              <a:rPr lang="en-GB" dirty="0" smtClean="0"/>
              <a:t>-</a:t>
            </a:r>
            <a:r>
              <a:rPr lang="en-GB" i="1" dirty="0" smtClean="0"/>
              <a:t>Headed Monster</a:t>
            </a:r>
            <a:r>
              <a:rPr lang="en-GB" dirty="0" smtClean="0"/>
              <a:t>“ (</a:t>
            </a:r>
            <a:r>
              <a:rPr lang="el-GR" dirty="0" smtClean="0"/>
              <a:t>τρικάρανος</a:t>
            </a:r>
            <a:r>
              <a:rPr lang="en-GB" dirty="0" smtClean="0"/>
              <a:t>)</a:t>
            </a:r>
            <a:endParaRPr lang="en-GB" dirty="0"/>
          </a:p>
        </p:txBody>
      </p:sp>
      <p:pic>
        <p:nvPicPr>
          <p:cNvPr id="5" name="Picture 2" descr="https://upload.wikimedia.org/wikipedia/commons/thumb/5/57/Crassus_Kopenhagen.jpg/91px-Crassus_Kopenhag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1352" y="0"/>
            <a:ext cx="1640441" cy="21632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upload.wikimedia.org/wikipedia/commons/thumb/7/7d/Pompeius_Kopenhagen.jpg/81px-Pompeius_Kopenhag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97649" y="-1"/>
            <a:ext cx="1460173" cy="21632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upload.wikimedia.org/wikipedia/commons/thumb/b/be/Bust_of_Gaius_Iulius_Caesar_in_Naples.jpg/66px-Bust_of_Gaius_Iulius_Caesar_in_Napl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9836" y="1"/>
            <a:ext cx="1189770" cy="216322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332538" y="3339423"/>
            <a:ext cx="7087543" cy="2308324"/>
          </a:xfrm>
          <a:prstGeom prst="rect">
            <a:avLst/>
          </a:prstGeom>
        </p:spPr>
        <p:txBody>
          <a:bodyPr wrap="square">
            <a:spAutoFit/>
          </a:bodyPr>
          <a:lstStyle/>
          <a:p>
            <a:pPr marL="285750" indent="-285750">
              <a:buFont typeface="Arial" panose="020B0604020202020204" pitchFamily="34" charset="0"/>
              <a:buChar char="•"/>
            </a:pPr>
            <a:r>
              <a:rPr lang="en-GB" dirty="0">
                <a:latin typeface="Arial" panose="020B0604020202020204" pitchFamily="34" charset="0"/>
              </a:rPr>
              <a:t>Desire for ratification for Pompey’s settlements in the East.</a:t>
            </a:r>
          </a:p>
          <a:p>
            <a:pPr marL="285750" indent="-285750">
              <a:buFont typeface="Arial" panose="020B0604020202020204" pitchFamily="34" charset="0"/>
              <a:buChar char="•"/>
            </a:pPr>
            <a:r>
              <a:rPr lang="en-GB" dirty="0" smtClean="0">
                <a:latin typeface="Arial" panose="020B0604020202020204" pitchFamily="34" charset="0"/>
              </a:rPr>
              <a:t>Need </a:t>
            </a:r>
            <a:r>
              <a:rPr lang="en-GB" dirty="0">
                <a:latin typeface="Arial" panose="020B0604020202020204" pitchFamily="34" charset="0"/>
              </a:rPr>
              <a:t>for land for Pompey’s veterans.</a:t>
            </a:r>
          </a:p>
          <a:p>
            <a:pPr marL="285750" indent="-285750">
              <a:buFont typeface="Arial" panose="020B0604020202020204" pitchFamily="34" charset="0"/>
              <a:buChar char="•"/>
            </a:pPr>
            <a:r>
              <a:rPr lang="en-GB" dirty="0" smtClean="0">
                <a:latin typeface="Arial" panose="020B0604020202020204" pitchFamily="34" charset="0"/>
              </a:rPr>
              <a:t>Remittance </a:t>
            </a:r>
            <a:r>
              <a:rPr lang="en-GB" dirty="0">
                <a:latin typeface="Arial" panose="020B0604020202020204" pitchFamily="34" charset="0"/>
              </a:rPr>
              <a:t>of some of the costs for a contract taken out by </a:t>
            </a:r>
            <a:r>
              <a:rPr lang="en-GB" i="1" dirty="0" err="1" smtClean="0">
                <a:latin typeface="Arial" panose="020B0604020202020204" pitchFamily="34" charset="0"/>
              </a:rPr>
              <a:t>publicani</a:t>
            </a:r>
            <a:r>
              <a:rPr lang="en-GB" dirty="0" smtClean="0">
                <a:latin typeface="Arial" panose="020B0604020202020204" pitchFamily="34" charset="0"/>
              </a:rPr>
              <a:t> for </a:t>
            </a:r>
            <a:r>
              <a:rPr lang="en-GB" dirty="0">
                <a:latin typeface="Arial" panose="020B0604020202020204" pitchFamily="34" charset="0"/>
              </a:rPr>
              <a:t>tax collecting in Asia </a:t>
            </a:r>
            <a:r>
              <a:rPr lang="en-GB" dirty="0" smtClean="0">
                <a:latin typeface="Arial" panose="020B0604020202020204" pitchFamily="34" charset="0"/>
              </a:rPr>
              <a:t>– supporters </a:t>
            </a:r>
            <a:r>
              <a:rPr lang="en-GB" dirty="0">
                <a:latin typeface="Arial" panose="020B0604020202020204" pitchFamily="34" charset="0"/>
              </a:rPr>
              <a:t>of Crassus.</a:t>
            </a:r>
          </a:p>
          <a:p>
            <a:pPr marL="285750" indent="-285750">
              <a:buFont typeface="Arial" panose="020B0604020202020204" pitchFamily="34" charset="0"/>
              <a:buChar char="•"/>
            </a:pPr>
            <a:r>
              <a:rPr lang="en-GB" dirty="0" smtClean="0">
                <a:latin typeface="Arial" panose="020B0604020202020204" pitchFamily="34" charset="0"/>
              </a:rPr>
              <a:t>Longer </a:t>
            </a:r>
            <a:r>
              <a:rPr lang="en-GB" dirty="0">
                <a:latin typeface="Arial" panose="020B0604020202020204" pitchFamily="34" charset="0"/>
              </a:rPr>
              <a:t>term opportunities for patronage by Crassus? </a:t>
            </a:r>
            <a:r>
              <a:rPr lang="en-GB" dirty="0" smtClean="0">
                <a:latin typeface="Arial" panose="020B0604020202020204" pitchFamily="34" charset="0"/>
              </a:rPr>
              <a:t>– commission for </a:t>
            </a:r>
            <a:r>
              <a:rPr lang="en-GB" dirty="0">
                <a:latin typeface="Arial" panose="020B0604020202020204" pitchFamily="34" charset="0"/>
              </a:rPr>
              <a:t>land distribution.</a:t>
            </a:r>
          </a:p>
          <a:p>
            <a:pPr marL="285750" indent="-285750">
              <a:buFont typeface="Arial" panose="020B0604020202020204" pitchFamily="34" charset="0"/>
              <a:buChar char="•"/>
            </a:pPr>
            <a:r>
              <a:rPr lang="en-GB" dirty="0" smtClean="0">
                <a:latin typeface="Arial" panose="020B0604020202020204" pitchFamily="34" charset="0"/>
              </a:rPr>
              <a:t>Backing </a:t>
            </a:r>
            <a:r>
              <a:rPr lang="en-GB" dirty="0">
                <a:latin typeface="Arial" panose="020B0604020202020204" pitchFamily="34" charset="0"/>
              </a:rPr>
              <a:t>of Crassus and Pompey for securing </a:t>
            </a:r>
            <a:r>
              <a:rPr lang="en-GB" dirty="0" smtClean="0">
                <a:latin typeface="Arial" panose="020B0604020202020204" pitchFamily="34" charset="0"/>
              </a:rPr>
              <a:t>Caesar’s </a:t>
            </a:r>
            <a:r>
              <a:rPr lang="en-GB" dirty="0">
                <a:latin typeface="Arial" panose="020B0604020202020204" pitchFamily="34" charset="0"/>
              </a:rPr>
              <a:t>consulship of 59.</a:t>
            </a:r>
            <a:endParaRPr lang="en-GB" dirty="0">
              <a:effectLst/>
              <a:latin typeface="Arial" panose="020B0604020202020204" pitchFamily="34" charset="0"/>
            </a:endParaRPr>
          </a:p>
        </p:txBody>
      </p:sp>
    </p:spTree>
    <p:extLst>
      <p:ext uri="{BB962C8B-B14F-4D97-AF65-F5344CB8AC3E}">
        <p14:creationId xmlns:p14="http://schemas.microsoft.com/office/powerpoint/2010/main" val="30964732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3"/>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par>
                                <p:cTn id="10" presetID="50" presetClass="entr" presetSubtype="0" decel="10000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strVal val="#ppt_w+.3"/>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animEffect transition="in" filter="fade">
                                      <p:cBhvr>
                                        <p:cTn id="14" dur="2000"/>
                                        <p:tgtEl>
                                          <p:spTgt spid="6"/>
                                        </p:tgtEl>
                                      </p:cBhvr>
                                    </p:animEffect>
                                  </p:childTnLst>
                                </p:cTn>
                              </p:par>
                              <p:par>
                                <p:cTn id="15" presetID="50" presetClass="entr" presetSubtype="0" decel="100000" fill="hold" nodeType="with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strVal val="#ppt_w+.3"/>
                                          </p:val>
                                        </p:tav>
                                        <p:tav tm="100000">
                                          <p:val>
                                            <p:strVal val="#ppt_w"/>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animEffect transition="in" filter="fade">
                                      <p:cBhvr>
                                        <p:cTn id="19" dur="2000"/>
                                        <p:tgtEl>
                                          <p:spTgt spid="7"/>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a:t>
            </a:r>
            <a:r>
              <a:rPr lang="en-GB" baseline="30000" dirty="0" smtClean="0"/>
              <a:t>st</a:t>
            </a:r>
            <a:r>
              <a:rPr lang="en-GB" dirty="0" smtClean="0"/>
              <a:t> Triumvirate  </a:t>
            </a:r>
            <a:r>
              <a:rPr lang="en-GB" i="1" dirty="0" err="1" smtClean="0"/>
              <a:t>tres</a:t>
            </a:r>
            <a:r>
              <a:rPr lang="en-GB" i="1" dirty="0" smtClean="0"/>
              <a:t> VIRI</a:t>
            </a:r>
            <a:endParaRPr lang="en-GB" dirty="0"/>
          </a:p>
        </p:txBody>
      </p:sp>
      <p:sp>
        <p:nvSpPr>
          <p:cNvPr id="3" name="Rectangle 2"/>
          <p:cNvSpPr/>
          <p:nvPr/>
        </p:nvSpPr>
        <p:spPr>
          <a:xfrm>
            <a:off x="998003" y="2163220"/>
            <a:ext cx="9507020" cy="4062651"/>
          </a:xfrm>
          <a:prstGeom prst="rect">
            <a:avLst/>
          </a:prstGeom>
        </p:spPr>
        <p:txBody>
          <a:bodyPr wrap="square">
            <a:spAutoFit/>
          </a:bodyPr>
          <a:lstStyle/>
          <a:p>
            <a:r>
              <a:rPr lang="en-GB" sz="2400" b="1" dirty="0"/>
              <a:t>Caesar strikes up an alliance with Pompey and Crassus  </a:t>
            </a:r>
          </a:p>
          <a:p>
            <a:r>
              <a:rPr lang="en-GB" dirty="0"/>
              <a:t>Plutarch, Julius Caesar 13-14.1: Now, since those who sued for the privilege of a triumph must remain outside the city, while those who were candidates for the consulship must be present in the city, </a:t>
            </a:r>
            <a:r>
              <a:rPr lang="en-GB" dirty="0">
                <a:solidFill>
                  <a:srgbClr val="FFFF00"/>
                </a:solidFill>
              </a:rPr>
              <a:t>Caesar was in a great dilemma</a:t>
            </a:r>
            <a:r>
              <a:rPr lang="en-GB" dirty="0"/>
              <a:t>, and because he had reached home at the very time for the consular elections, he sent a </a:t>
            </a:r>
            <a:r>
              <a:rPr lang="en-GB" dirty="0">
                <a:solidFill>
                  <a:srgbClr val="FFFF00"/>
                </a:solidFill>
              </a:rPr>
              <a:t>request to the senate </a:t>
            </a:r>
            <a:r>
              <a:rPr lang="en-GB" dirty="0"/>
              <a:t>that he might be permitted to offer himself for the </a:t>
            </a:r>
            <a:r>
              <a:rPr lang="en-GB" dirty="0">
                <a:solidFill>
                  <a:srgbClr val="FFFF00"/>
                </a:solidFill>
              </a:rPr>
              <a:t>consulship in absentia</a:t>
            </a:r>
            <a:r>
              <a:rPr lang="en-GB" dirty="0"/>
              <a:t>, through the agency of his friends.  But since Cato began by insisting upon the law in opposition to Caesar’s request, and then, when he saw that many senators had been won over by Caesar’s attentions, staved the matter off by consuming the day in speaking, </a:t>
            </a:r>
            <a:r>
              <a:rPr lang="en-GB" dirty="0">
                <a:solidFill>
                  <a:srgbClr val="FFFF00"/>
                </a:solidFill>
              </a:rPr>
              <a:t>Caesar decided to give up the triumph and try for the consulship</a:t>
            </a:r>
            <a:r>
              <a:rPr lang="en-GB" dirty="0"/>
              <a:t>.  So as soon as he entered the city he assumed a policy which </a:t>
            </a:r>
            <a:r>
              <a:rPr lang="en-GB" dirty="0">
                <a:solidFill>
                  <a:srgbClr val="FFFF00"/>
                </a:solidFill>
              </a:rPr>
              <a:t>deceived everyone </a:t>
            </a:r>
            <a:r>
              <a:rPr lang="en-GB" dirty="0"/>
              <a:t>except Cato.  This policy was </a:t>
            </a:r>
            <a:r>
              <a:rPr lang="en-GB" dirty="0">
                <a:solidFill>
                  <a:srgbClr val="FFFF00"/>
                </a:solidFill>
              </a:rPr>
              <a:t>to reconcile Pompey and Crassus</a:t>
            </a:r>
            <a:r>
              <a:rPr lang="en-GB" dirty="0"/>
              <a:t>, the most influential men in the city.  These men Caesar brought together </a:t>
            </a:r>
            <a:r>
              <a:rPr lang="en-GB" dirty="0">
                <a:solidFill>
                  <a:srgbClr val="FFFF00"/>
                </a:solidFill>
              </a:rPr>
              <a:t>in friendship </a:t>
            </a:r>
            <a:r>
              <a:rPr lang="en-GB" dirty="0"/>
              <a:t>after their quarrel, and by concentrating their united strength upon himself, succeeded, before men were aware of it, and by an act which could be called one of kindness, </a:t>
            </a:r>
            <a:r>
              <a:rPr lang="en-GB" dirty="0">
                <a:solidFill>
                  <a:srgbClr val="FFFF00"/>
                </a:solidFill>
              </a:rPr>
              <a:t>in changing the form of </a:t>
            </a:r>
            <a:r>
              <a:rPr lang="en-GB" dirty="0" smtClean="0">
                <a:solidFill>
                  <a:srgbClr val="FFFF00"/>
                </a:solidFill>
              </a:rPr>
              <a:t>government…</a:t>
            </a:r>
            <a:endParaRPr lang="en-GB" dirty="0">
              <a:solidFill>
                <a:srgbClr val="FFFF00"/>
              </a:solidFill>
            </a:endParaRPr>
          </a:p>
        </p:txBody>
      </p:sp>
      <p:pic>
        <p:nvPicPr>
          <p:cNvPr id="4" name="Picture 2" descr="https://upload.wikimedia.org/wikipedia/commons/thumb/5/57/Crassus_Kopenhagen.jpg/91px-Crassus_Kopenhag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1352" y="0"/>
            <a:ext cx="1640441" cy="21632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upload.wikimedia.org/wikipedia/commons/thumb/7/7d/Pompeius_Kopenhagen.jpg/81px-Pompeius_Kopenhag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97649" y="-1"/>
            <a:ext cx="1460173" cy="21632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s://upload.wikimedia.org/wikipedia/commons/thumb/b/be/Bust_of_Gaius_Iulius_Caesar_in_Naples.jpg/66px-Bust_of_Gaius_Iulius_Caesar_in_Napl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9836" y="1"/>
            <a:ext cx="1189770" cy="21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486067"/>
      </p:ext>
    </p:extLst>
  </p:cSld>
  <p:clrMapOvr>
    <a:masterClrMapping/>
  </p:clrMapOvr>
  <p:transition spd="slow">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a:t>
            </a:r>
            <a:r>
              <a:rPr lang="en-GB" baseline="30000" dirty="0" smtClean="0"/>
              <a:t>st</a:t>
            </a:r>
            <a:r>
              <a:rPr lang="en-GB" dirty="0" smtClean="0"/>
              <a:t> Triumvirate  </a:t>
            </a:r>
            <a:r>
              <a:rPr lang="en-GB" i="1" dirty="0" err="1"/>
              <a:t>tres</a:t>
            </a:r>
            <a:r>
              <a:rPr lang="en-GB" i="1" dirty="0"/>
              <a:t> VIRI</a:t>
            </a:r>
            <a:endParaRPr lang="en-GB" dirty="0"/>
          </a:p>
        </p:txBody>
      </p:sp>
      <p:sp>
        <p:nvSpPr>
          <p:cNvPr id="3" name="Rectangle 2"/>
          <p:cNvSpPr/>
          <p:nvPr/>
        </p:nvSpPr>
        <p:spPr>
          <a:xfrm>
            <a:off x="160962" y="5460165"/>
            <a:ext cx="6096000" cy="1077218"/>
          </a:xfrm>
          <a:prstGeom prst="rect">
            <a:avLst/>
          </a:prstGeom>
        </p:spPr>
        <p:txBody>
          <a:bodyPr>
            <a:spAutoFit/>
          </a:bodyPr>
          <a:lstStyle/>
          <a:p>
            <a:r>
              <a:rPr lang="en-GB" sz="1600" dirty="0">
                <a:solidFill>
                  <a:schemeClr val="tx1">
                    <a:lumMod val="75000"/>
                  </a:schemeClr>
                </a:solidFill>
              </a:rPr>
              <a:t>Triumvirate L. </a:t>
            </a:r>
            <a:r>
              <a:rPr lang="en-GB" sz="1600" dirty="0" err="1">
                <a:solidFill>
                  <a:schemeClr val="tx1">
                    <a:lumMod val="75000"/>
                  </a:schemeClr>
                </a:solidFill>
              </a:rPr>
              <a:t>Calpurnius</a:t>
            </a:r>
            <a:r>
              <a:rPr lang="en-GB" sz="1600" dirty="0">
                <a:solidFill>
                  <a:schemeClr val="tx1">
                    <a:lumMod val="75000"/>
                  </a:schemeClr>
                </a:solidFill>
              </a:rPr>
              <a:t> </a:t>
            </a:r>
            <a:r>
              <a:rPr lang="en-GB" sz="1600" dirty="0" err="1">
                <a:solidFill>
                  <a:schemeClr val="tx1">
                    <a:lumMod val="75000"/>
                  </a:schemeClr>
                </a:solidFill>
              </a:rPr>
              <a:t>Bibulus</a:t>
            </a:r>
            <a:r>
              <a:rPr lang="en-GB" sz="1600" dirty="0">
                <a:solidFill>
                  <a:schemeClr val="tx1">
                    <a:lumMod val="75000"/>
                  </a:schemeClr>
                </a:solidFill>
              </a:rPr>
              <a:t> , consul with Caesar (59) </a:t>
            </a:r>
            <a:r>
              <a:rPr lang="en-GB" sz="1600" dirty="0" smtClean="0">
                <a:solidFill>
                  <a:schemeClr val="tx1">
                    <a:lumMod val="75000"/>
                  </a:schemeClr>
                </a:solidFill>
              </a:rPr>
              <a:t/>
            </a:r>
            <a:br>
              <a:rPr lang="en-GB" sz="1600" dirty="0" smtClean="0">
                <a:solidFill>
                  <a:schemeClr val="tx1">
                    <a:lumMod val="75000"/>
                  </a:schemeClr>
                </a:solidFill>
              </a:rPr>
            </a:br>
            <a:r>
              <a:rPr lang="en-GB" sz="1600" dirty="0" smtClean="0">
                <a:solidFill>
                  <a:schemeClr val="tx1">
                    <a:lumMod val="75000"/>
                  </a:schemeClr>
                </a:solidFill>
              </a:rPr>
              <a:t>P</a:t>
            </a:r>
            <a:r>
              <a:rPr lang="en-GB" sz="1600" dirty="0">
                <a:solidFill>
                  <a:schemeClr val="tx1">
                    <a:lumMod val="75000"/>
                  </a:schemeClr>
                </a:solidFill>
              </a:rPr>
              <a:t>. </a:t>
            </a:r>
            <a:r>
              <a:rPr lang="en-GB" sz="1600" dirty="0" err="1">
                <a:solidFill>
                  <a:schemeClr val="tx1">
                    <a:lumMod val="75000"/>
                  </a:schemeClr>
                </a:solidFill>
              </a:rPr>
              <a:t>Vatinius</a:t>
            </a:r>
            <a:r>
              <a:rPr lang="en-GB" sz="1600" dirty="0">
                <a:solidFill>
                  <a:schemeClr val="tx1">
                    <a:lumMod val="75000"/>
                  </a:schemeClr>
                </a:solidFill>
              </a:rPr>
              <a:t>, tribune of the plebs (59) </a:t>
            </a:r>
            <a:r>
              <a:rPr lang="en-GB" sz="1600" dirty="0" smtClean="0">
                <a:solidFill>
                  <a:schemeClr val="tx1">
                    <a:lumMod val="75000"/>
                  </a:schemeClr>
                </a:solidFill>
              </a:rPr>
              <a:t> </a:t>
            </a:r>
            <a:br>
              <a:rPr lang="en-GB" sz="1600" dirty="0" smtClean="0">
                <a:solidFill>
                  <a:schemeClr val="tx1">
                    <a:lumMod val="75000"/>
                  </a:schemeClr>
                </a:solidFill>
              </a:rPr>
            </a:br>
            <a:r>
              <a:rPr lang="en-GB" sz="1600" dirty="0" smtClean="0">
                <a:solidFill>
                  <a:schemeClr val="tx1">
                    <a:lumMod val="75000"/>
                  </a:schemeClr>
                </a:solidFill>
                <a:sym typeface="Wingdings" panose="05000000000000000000" pitchFamily="2" charset="2"/>
              </a:rPr>
              <a:t>proposed 5-year imp. for </a:t>
            </a:r>
            <a:r>
              <a:rPr lang="en-GB" sz="1600" dirty="0">
                <a:solidFill>
                  <a:schemeClr val="tx1">
                    <a:lumMod val="75000"/>
                  </a:schemeClr>
                </a:solidFill>
              </a:rPr>
              <a:t>Cisalpine Gaul and Illyricum </a:t>
            </a:r>
          </a:p>
          <a:p>
            <a:r>
              <a:rPr lang="en-GB" sz="1600" dirty="0" smtClean="0">
                <a:solidFill>
                  <a:schemeClr val="tx1">
                    <a:lumMod val="75000"/>
                  </a:schemeClr>
                </a:solidFill>
              </a:rPr>
              <a:t>Pompey </a:t>
            </a:r>
            <a:r>
              <a:rPr lang="en-GB" sz="1600" dirty="0" smtClean="0">
                <a:solidFill>
                  <a:schemeClr val="tx1">
                    <a:lumMod val="75000"/>
                  </a:schemeClr>
                </a:solidFill>
              </a:rPr>
              <a:t>married Caesar’s daughter, </a:t>
            </a:r>
            <a:r>
              <a:rPr lang="en-GB" sz="1600" dirty="0" smtClean="0">
                <a:solidFill>
                  <a:schemeClr val="tx1">
                    <a:lumMod val="75000"/>
                  </a:schemeClr>
                </a:solidFill>
              </a:rPr>
              <a:t>Iulia</a:t>
            </a:r>
            <a:endParaRPr lang="en-GB" sz="1600" dirty="0" smtClean="0">
              <a:solidFill>
                <a:schemeClr val="tx1">
                  <a:lumMod val="75000"/>
                </a:schemeClr>
              </a:solidFill>
            </a:endParaRPr>
          </a:p>
        </p:txBody>
      </p:sp>
      <p:sp>
        <p:nvSpPr>
          <p:cNvPr id="4" name="Rectangle 3"/>
          <p:cNvSpPr/>
          <p:nvPr/>
        </p:nvSpPr>
        <p:spPr>
          <a:xfrm>
            <a:off x="1917842" y="2331855"/>
            <a:ext cx="9507020" cy="2862322"/>
          </a:xfrm>
          <a:prstGeom prst="rect">
            <a:avLst/>
          </a:prstGeom>
        </p:spPr>
        <p:txBody>
          <a:bodyPr wrap="square">
            <a:spAutoFit/>
          </a:bodyPr>
          <a:lstStyle/>
          <a:p>
            <a:r>
              <a:rPr lang="en-GB" dirty="0" smtClean="0"/>
              <a:t>…….For </a:t>
            </a:r>
            <a:r>
              <a:rPr lang="en-GB" dirty="0"/>
              <a:t>it was not, as most men supposed, the quarrel between Caesar and Pompey that brought on the civil wars, </a:t>
            </a:r>
            <a:r>
              <a:rPr lang="en-GB" dirty="0">
                <a:solidFill>
                  <a:srgbClr val="FFFF00"/>
                </a:solidFill>
              </a:rPr>
              <a:t>but rather their friendship</a:t>
            </a:r>
            <a:r>
              <a:rPr lang="en-GB" dirty="0"/>
              <a:t>, since they </a:t>
            </a:r>
            <a:r>
              <a:rPr lang="en-GB" dirty="0">
                <a:solidFill>
                  <a:srgbClr val="FFFF00"/>
                </a:solidFill>
              </a:rPr>
              <a:t>worked together for the </a:t>
            </a:r>
            <a:r>
              <a:rPr lang="en-GB" dirty="0" smtClean="0">
                <a:solidFill>
                  <a:srgbClr val="FFFF00"/>
                </a:solidFill>
              </a:rPr>
              <a:t>overthrow </a:t>
            </a:r>
            <a:r>
              <a:rPr lang="en-GB" dirty="0">
                <a:solidFill>
                  <a:srgbClr val="FFFF00"/>
                </a:solidFill>
              </a:rPr>
              <a:t>of the aristocracy</a:t>
            </a:r>
            <a:r>
              <a:rPr lang="en-GB" dirty="0"/>
              <a:t> in the first place, and then, when this had been accomplished, they quarrelled with one another.  And Cato, who often foretold what was to come of their alliance, got the </a:t>
            </a:r>
            <a:r>
              <a:rPr lang="en-GB" dirty="0" smtClean="0"/>
              <a:t>reputation </a:t>
            </a:r>
            <a:r>
              <a:rPr lang="en-GB" dirty="0"/>
              <a:t>of a morose and troublesome fellow at the time, but afterwards that of a wise, though unfortunate, counsellor. [14] </a:t>
            </a:r>
            <a:r>
              <a:rPr lang="en-GB" dirty="0">
                <a:solidFill>
                  <a:srgbClr val="FFFF00"/>
                </a:solidFill>
              </a:rPr>
              <a:t>Caesar</a:t>
            </a:r>
            <a:r>
              <a:rPr lang="en-GB" dirty="0"/>
              <a:t>, however, encompassed and </a:t>
            </a:r>
            <a:r>
              <a:rPr lang="en-GB" dirty="0">
                <a:solidFill>
                  <a:srgbClr val="FFFF00"/>
                </a:solidFill>
              </a:rPr>
              <a:t>protected by the friendship of Crassus and Pompey, </a:t>
            </a:r>
            <a:r>
              <a:rPr lang="en-GB" dirty="0"/>
              <a:t>entered the canvass for the consulship; and as soon as he had been triumphantly elected, along with </a:t>
            </a:r>
            <a:r>
              <a:rPr lang="en-GB" dirty="0" err="1"/>
              <a:t>Calpurnius</a:t>
            </a:r>
            <a:r>
              <a:rPr lang="en-GB" dirty="0"/>
              <a:t> </a:t>
            </a:r>
            <a:r>
              <a:rPr lang="en-GB" dirty="0" err="1"/>
              <a:t>Bibulus</a:t>
            </a:r>
            <a:r>
              <a:rPr lang="en-GB" dirty="0"/>
              <a:t>, and had entered upon his office [in 59 BC], he </a:t>
            </a:r>
            <a:r>
              <a:rPr lang="en-GB" dirty="0">
                <a:solidFill>
                  <a:srgbClr val="FFFF00"/>
                </a:solidFill>
              </a:rPr>
              <a:t>proposed laws which were becoming, not for a consul, but for a most radical tribune of the people</a:t>
            </a:r>
            <a:r>
              <a:rPr lang="en-GB" dirty="0"/>
              <a:t>; for to gratify the multitude he introduced sundry </a:t>
            </a:r>
            <a:r>
              <a:rPr lang="en-GB" dirty="0">
                <a:solidFill>
                  <a:srgbClr val="FFFF00"/>
                </a:solidFill>
              </a:rPr>
              <a:t>allotments and distributions of land</a:t>
            </a:r>
            <a:r>
              <a:rPr lang="en-GB" dirty="0"/>
              <a:t>. </a:t>
            </a:r>
          </a:p>
        </p:txBody>
      </p:sp>
      <p:pic>
        <p:nvPicPr>
          <p:cNvPr id="19458" name="Picture 2" descr="https://upload.wikimedia.org/wikipedia/commons/thumb/5/57/Crassus_Kopenhagen.jpg/91px-Crassus_Kopenhag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1352" y="0"/>
            <a:ext cx="1640441" cy="2163221"/>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https://upload.wikimedia.org/wikipedia/commons/thumb/7/7d/Pompeius_Kopenhagen.jpg/81px-Pompeius_Kopenhag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97649" y="-1"/>
            <a:ext cx="1460173" cy="2163221"/>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https://upload.wikimedia.org/wikipedia/commons/thumb/b/be/Bust_of_Gaius_Iulius_Caesar_in_Naples.jpg/66px-Bust_of_Gaius_Iulius_Caesar_in_Napl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9836" y="1"/>
            <a:ext cx="1189770" cy="21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503371"/>
      </p:ext>
    </p:extLst>
  </p:cSld>
  <p:clrMapOvr>
    <a:masterClrMapping/>
  </p:clrMapOvr>
  <p:transition spd="slow">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Caesar’s consulship</a:t>
            </a:r>
            <a:endParaRPr lang="en-GB" dirty="0"/>
          </a:p>
        </p:txBody>
      </p:sp>
      <p:sp>
        <p:nvSpPr>
          <p:cNvPr id="3" name="Rectangle 2"/>
          <p:cNvSpPr/>
          <p:nvPr/>
        </p:nvSpPr>
        <p:spPr>
          <a:xfrm>
            <a:off x="351065" y="1943381"/>
            <a:ext cx="11642272" cy="4247317"/>
          </a:xfrm>
          <a:prstGeom prst="rect">
            <a:avLst/>
          </a:prstGeom>
        </p:spPr>
        <p:txBody>
          <a:bodyPr wrap="square">
            <a:spAutoFit/>
          </a:bodyPr>
          <a:lstStyle/>
          <a:p>
            <a:pPr marL="285750" indent="-285750">
              <a:buFont typeface="Arial" panose="020B0604020202020204" pitchFamily="34" charset="0"/>
              <a:buChar char="•"/>
            </a:pPr>
            <a:r>
              <a:rPr lang="en-GB" dirty="0">
                <a:latin typeface="Arial" panose="020B0604020202020204" pitchFamily="34" charset="0"/>
              </a:rPr>
              <a:t>Motion to have records of senate and assemblies published.</a:t>
            </a:r>
          </a:p>
          <a:p>
            <a:pPr marL="285750" indent="-285750">
              <a:buFont typeface="Arial" panose="020B0604020202020204" pitchFamily="34" charset="0"/>
              <a:buChar char="•"/>
            </a:pPr>
            <a:r>
              <a:rPr lang="en-GB" dirty="0" smtClean="0">
                <a:latin typeface="Arial" panose="020B0604020202020204" pitchFamily="34" charset="0"/>
              </a:rPr>
              <a:t>Bill </a:t>
            </a:r>
            <a:r>
              <a:rPr lang="en-GB" dirty="0">
                <a:latin typeface="Arial" panose="020B0604020202020204" pitchFamily="34" charset="0"/>
              </a:rPr>
              <a:t>for distribution of land </a:t>
            </a:r>
            <a:r>
              <a:rPr lang="en-GB" dirty="0" smtClean="0">
                <a:latin typeface="Arial" panose="020B0604020202020204" pitchFamily="34" charset="0"/>
              </a:rPr>
              <a:t>– both </a:t>
            </a:r>
            <a:r>
              <a:rPr lang="en-GB" dirty="0">
                <a:latin typeface="Arial" panose="020B0604020202020204" pitchFamily="34" charset="0"/>
              </a:rPr>
              <a:t>soldiers and civilians </a:t>
            </a:r>
            <a:r>
              <a:rPr lang="en-GB" dirty="0" smtClean="0">
                <a:latin typeface="Arial" panose="020B0604020202020204" pitchFamily="34" charset="0"/>
              </a:rPr>
              <a:t>– no confiscations </a:t>
            </a:r>
            <a:r>
              <a:rPr lang="en-GB" dirty="0">
                <a:latin typeface="Arial" panose="020B0604020202020204" pitchFamily="34" charset="0"/>
              </a:rPr>
              <a:t>or appropriations </a:t>
            </a:r>
            <a:r>
              <a:rPr lang="en-GB" dirty="0" smtClean="0">
                <a:latin typeface="Arial" panose="020B0604020202020204" pitchFamily="34" charset="0"/>
              </a:rPr>
              <a:t>– a </a:t>
            </a:r>
            <a:r>
              <a:rPr lang="en-GB" dirty="0">
                <a:latin typeface="Arial" panose="020B0604020202020204" pitchFamily="34" charset="0"/>
              </a:rPr>
              <a:t>commission of 20 men.</a:t>
            </a:r>
          </a:p>
          <a:p>
            <a:pPr marL="285750" indent="-285750">
              <a:buFont typeface="Arial" panose="020B0604020202020204" pitchFamily="34" charset="0"/>
              <a:buChar char="•"/>
            </a:pPr>
            <a:r>
              <a:rPr lang="en-GB" dirty="0" smtClean="0">
                <a:latin typeface="Arial" panose="020B0604020202020204" pitchFamily="34" charset="0"/>
              </a:rPr>
              <a:t>Bill </a:t>
            </a:r>
            <a:r>
              <a:rPr lang="en-GB" dirty="0">
                <a:latin typeface="Arial" panose="020B0604020202020204" pitchFamily="34" charset="0"/>
              </a:rPr>
              <a:t>initially brought before the senate </a:t>
            </a:r>
            <a:r>
              <a:rPr lang="en-GB" dirty="0" smtClean="0">
                <a:latin typeface="Arial" panose="020B0604020202020204" pitchFamily="34" charset="0"/>
              </a:rPr>
              <a:t>– then </a:t>
            </a:r>
            <a:r>
              <a:rPr lang="en-GB" dirty="0">
                <a:latin typeface="Arial" panose="020B0604020202020204" pitchFamily="34" charset="0"/>
              </a:rPr>
              <a:t>before the people</a:t>
            </a:r>
            <a:r>
              <a:rPr lang="en-GB" dirty="0" smtClean="0">
                <a:latin typeface="Arial" panose="020B0604020202020204" pitchFamily="34" charset="0"/>
              </a:rPr>
              <a:t>.</a:t>
            </a:r>
          </a:p>
          <a:p>
            <a:pPr marL="285750" indent="-285750">
              <a:buFont typeface="Arial" panose="020B0604020202020204" pitchFamily="34" charset="0"/>
              <a:buChar char="•"/>
            </a:pPr>
            <a:endParaRPr lang="en-GB" dirty="0">
              <a:latin typeface="Arial" panose="020B0604020202020204" pitchFamily="34" charset="0"/>
            </a:endParaRPr>
          </a:p>
          <a:p>
            <a:endParaRPr lang="en-GB" dirty="0">
              <a:latin typeface="Arial" panose="020B0604020202020204" pitchFamily="34" charset="0"/>
            </a:endParaRPr>
          </a:p>
          <a:p>
            <a:r>
              <a:rPr lang="en-GB" dirty="0">
                <a:latin typeface="Arial" panose="020B0604020202020204" pitchFamily="34" charset="0"/>
              </a:rPr>
              <a:t>“After that he communicated nothing further to the senate during his </a:t>
            </a:r>
            <a:r>
              <a:rPr lang="en-GB" dirty="0" smtClean="0">
                <a:latin typeface="Arial" panose="020B0604020202020204" pitchFamily="34" charset="0"/>
              </a:rPr>
              <a:t>year </a:t>
            </a:r>
            <a:r>
              <a:rPr lang="en-GB" dirty="0">
                <a:latin typeface="Arial" panose="020B0604020202020204" pitchFamily="34" charset="0"/>
              </a:rPr>
              <a:t>of office, but brought directly before the people whatever he </a:t>
            </a:r>
            <a:r>
              <a:rPr lang="en-GB" dirty="0" smtClean="0">
                <a:latin typeface="Arial" panose="020B0604020202020204" pitchFamily="34" charset="0"/>
              </a:rPr>
              <a:t>desired</a:t>
            </a:r>
            <a:r>
              <a:rPr lang="en-GB" dirty="0">
                <a:latin typeface="Arial" panose="020B0604020202020204" pitchFamily="34" charset="0"/>
              </a:rPr>
              <a:t>... </a:t>
            </a:r>
            <a:r>
              <a:rPr lang="en-GB" dirty="0" err="1" smtClean="0">
                <a:latin typeface="Arial" panose="020B0604020202020204" pitchFamily="34" charset="0"/>
              </a:rPr>
              <a:t>Bibulus</a:t>
            </a:r>
            <a:r>
              <a:rPr lang="en-GB" dirty="0" smtClean="0">
                <a:latin typeface="Arial" panose="020B0604020202020204" pitchFamily="34" charset="0"/>
              </a:rPr>
              <a:t>, </a:t>
            </a:r>
            <a:r>
              <a:rPr lang="en-GB" dirty="0">
                <a:latin typeface="Arial" panose="020B0604020202020204" pitchFamily="34" charset="0"/>
              </a:rPr>
              <a:t>however, would not yield, but having gained the </a:t>
            </a:r>
            <a:r>
              <a:rPr lang="en-GB" dirty="0" smtClean="0">
                <a:latin typeface="Arial" panose="020B0604020202020204" pitchFamily="34" charset="0"/>
              </a:rPr>
              <a:t>support </a:t>
            </a:r>
            <a:r>
              <a:rPr lang="en-GB" dirty="0">
                <a:latin typeface="Arial" panose="020B0604020202020204" pitchFamily="34" charset="0"/>
              </a:rPr>
              <a:t>of three tribunes, hindered the enactment of the law. Finally, </a:t>
            </a:r>
            <a:r>
              <a:rPr lang="en-GB" dirty="0" smtClean="0">
                <a:latin typeface="Arial" panose="020B0604020202020204" pitchFamily="34" charset="0"/>
              </a:rPr>
              <a:t>when </a:t>
            </a:r>
            <a:r>
              <a:rPr lang="en-GB" dirty="0">
                <a:latin typeface="Arial" panose="020B0604020202020204" pitchFamily="34" charset="0"/>
              </a:rPr>
              <a:t>no other excuse for delay was any longer left him, he proclaimed </a:t>
            </a:r>
            <a:r>
              <a:rPr lang="en-GB" dirty="0" smtClean="0">
                <a:latin typeface="Arial" panose="020B0604020202020204" pitchFamily="34" charset="0"/>
              </a:rPr>
              <a:t>a </a:t>
            </a:r>
            <a:r>
              <a:rPr lang="en-GB" dirty="0">
                <a:latin typeface="Arial" panose="020B0604020202020204" pitchFamily="34" charset="0"/>
              </a:rPr>
              <a:t>sacred period for all the remaining days of the year alike, during </a:t>
            </a:r>
            <a:r>
              <a:rPr lang="en-GB" dirty="0" smtClean="0">
                <a:latin typeface="Arial" panose="020B0604020202020204" pitchFamily="34" charset="0"/>
              </a:rPr>
              <a:t>which </a:t>
            </a:r>
            <a:r>
              <a:rPr lang="en-GB" dirty="0">
                <a:latin typeface="Arial" panose="020B0604020202020204" pitchFamily="34" charset="0"/>
              </a:rPr>
              <a:t>the people could not legally even meet in their </a:t>
            </a:r>
            <a:r>
              <a:rPr lang="en-GB" dirty="0" smtClean="0">
                <a:latin typeface="Arial" panose="020B0604020202020204" pitchFamily="34" charset="0"/>
              </a:rPr>
              <a:t>assembly. Caesar </a:t>
            </a:r>
            <a:r>
              <a:rPr lang="en-GB" dirty="0">
                <a:latin typeface="Arial" panose="020B0604020202020204" pitchFamily="34" charset="0"/>
              </a:rPr>
              <a:t>paid but slight attention to him and appointed a fixed day for </a:t>
            </a:r>
            <a:r>
              <a:rPr lang="en-GB" dirty="0" smtClean="0">
                <a:latin typeface="Arial" panose="020B0604020202020204" pitchFamily="34" charset="0"/>
              </a:rPr>
              <a:t>the </a:t>
            </a:r>
            <a:r>
              <a:rPr lang="en-GB" dirty="0">
                <a:latin typeface="Arial" panose="020B0604020202020204" pitchFamily="34" charset="0"/>
              </a:rPr>
              <a:t>passage of the law... But when he appeared above and attempted </a:t>
            </a:r>
            <a:r>
              <a:rPr lang="en-GB" dirty="0" smtClean="0">
                <a:latin typeface="Arial" panose="020B0604020202020204" pitchFamily="34" charset="0"/>
              </a:rPr>
              <a:t>to </a:t>
            </a:r>
            <a:r>
              <a:rPr lang="en-GB" dirty="0">
                <a:latin typeface="Arial" panose="020B0604020202020204" pitchFamily="34" charset="0"/>
              </a:rPr>
              <a:t>speak in opposition to Caesar he was thrust down </a:t>
            </a:r>
            <a:r>
              <a:rPr lang="en-GB" dirty="0" smtClean="0">
                <a:latin typeface="Arial" panose="020B0604020202020204" pitchFamily="34" charset="0"/>
              </a:rPr>
              <a:t>the steps</a:t>
            </a:r>
            <a:r>
              <a:rPr lang="en-GB" dirty="0">
                <a:latin typeface="Arial" panose="020B0604020202020204" pitchFamily="34" charset="0"/>
              </a:rPr>
              <a:t>, his </a:t>
            </a:r>
            <a:r>
              <a:rPr lang="en-GB" dirty="0" smtClean="0">
                <a:latin typeface="Arial" panose="020B0604020202020204" pitchFamily="34" charset="0"/>
              </a:rPr>
              <a:t>fasces </a:t>
            </a:r>
            <a:r>
              <a:rPr lang="en-GB" dirty="0">
                <a:latin typeface="Arial" panose="020B0604020202020204" pitchFamily="34" charset="0"/>
              </a:rPr>
              <a:t>were broken to pieces, and the tribunes as well as others </a:t>
            </a:r>
            <a:r>
              <a:rPr lang="en-GB" dirty="0" smtClean="0">
                <a:latin typeface="Arial" panose="020B0604020202020204" pitchFamily="34" charset="0"/>
              </a:rPr>
              <a:t>received </a:t>
            </a:r>
            <a:r>
              <a:rPr lang="en-GB" dirty="0">
                <a:latin typeface="Arial" panose="020B0604020202020204" pitchFamily="34" charset="0"/>
              </a:rPr>
              <a:t>blows and wounds. </a:t>
            </a:r>
          </a:p>
          <a:p>
            <a:r>
              <a:rPr lang="en-GB" dirty="0" smtClean="0">
                <a:latin typeface="Arial" panose="020B0604020202020204" pitchFamily="34" charset="0"/>
              </a:rPr>
              <a:t>-</a:t>
            </a:r>
            <a:r>
              <a:rPr lang="en-GB" dirty="0" err="1" smtClean="0">
                <a:latin typeface="Arial" panose="020B0604020202020204" pitchFamily="34" charset="0"/>
              </a:rPr>
              <a:t>Dio</a:t>
            </a:r>
            <a:r>
              <a:rPr lang="en-GB" dirty="0" smtClean="0">
                <a:latin typeface="Arial" panose="020B0604020202020204" pitchFamily="34" charset="0"/>
              </a:rPr>
              <a:t> Cassius </a:t>
            </a:r>
            <a:r>
              <a:rPr lang="en-GB" dirty="0">
                <a:latin typeface="Arial" panose="020B0604020202020204" pitchFamily="34" charset="0"/>
              </a:rPr>
              <a:t>38.4.1, </a:t>
            </a:r>
            <a:r>
              <a:rPr lang="en-GB" dirty="0" smtClean="0">
                <a:latin typeface="Arial" panose="020B0604020202020204" pitchFamily="34" charset="0"/>
              </a:rPr>
              <a:t>6.1-3</a:t>
            </a:r>
            <a:endParaRPr lang="en-GB" dirty="0">
              <a:latin typeface="Arial" panose="020B0604020202020204" pitchFamily="34" charset="0"/>
            </a:endParaRPr>
          </a:p>
          <a:p>
            <a:r>
              <a:rPr lang="en-GB" dirty="0">
                <a:latin typeface="Arial" panose="020B0604020202020204" pitchFamily="34" charset="0"/>
              </a:rPr>
              <a:t>.</a:t>
            </a:r>
            <a:endParaRPr lang="en-GB" dirty="0">
              <a:effectLst/>
              <a:latin typeface="Arial" panose="020B0604020202020204" pitchFamily="34" charset="0"/>
            </a:endParaRPr>
          </a:p>
        </p:txBody>
      </p:sp>
    </p:spTree>
    <p:extLst>
      <p:ext uri="{BB962C8B-B14F-4D97-AF65-F5344CB8AC3E}">
        <p14:creationId xmlns:p14="http://schemas.microsoft.com/office/powerpoint/2010/main" val="26684597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50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50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4500"/>
                            </p:stCondLst>
                            <p:childTnLst>
                              <p:par>
                                <p:cTn id="23" presetID="42" presetClass="entr" presetSubtype="0" fill="hold" grpId="0" nodeType="afterEffect">
                                  <p:stCondLst>
                                    <p:cond delay="50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1000"/>
                                        <p:tgtEl>
                                          <p:spTgt spid="3">
                                            <p:txEl>
                                              <p:pRg st="5" end="5"/>
                                            </p:txEl>
                                          </p:spTgt>
                                        </p:tgtEl>
                                      </p:cBhvr>
                                    </p:animEffect>
                                    <p:anim calcmode="lin" valueType="num">
                                      <p:cBhvr>
                                        <p:cTn id="2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42" presetClass="entr" presetSubtype="0" fill="hold" grpId="0" nodeType="afterEffect">
                                  <p:stCondLst>
                                    <p:cond delay="50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34" fill="hold">
                            <p:stCondLst>
                              <p:cond delay="7500"/>
                            </p:stCondLst>
                            <p:childTnLst>
                              <p:par>
                                <p:cTn id="35" presetID="42" presetClass="entr" presetSubtype="0" fill="hold" grpId="0" nodeType="afterEffect">
                                  <p:stCondLst>
                                    <p:cond delay="50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Caesar’s consulship</a:t>
            </a:r>
          </a:p>
        </p:txBody>
      </p:sp>
      <p:sp>
        <p:nvSpPr>
          <p:cNvPr id="3" name="Rectangle 2"/>
          <p:cNvSpPr/>
          <p:nvPr/>
        </p:nvSpPr>
        <p:spPr>
          <a:xfrm>
            <a:off x="563337" y="1983208"/>
            <a:ext cx="8335736" cy="2031325"/>
          </a:xfrm>
          <a:prstGeom prst="rect">
            <a:avLst/>
          </a:prstGeom>
        </p:spPr>
        <p:txBody>
          <a:bodyPr wrap="square">
            <a:spAutoFit/>
          </a:bodyPr>
          <a:lstStyle/>
          <a:p>
            <a:r>
              <a:rPr lang="en-GB" dirty="0" smtClean="0">
                <a:latin typeface="Arial" panose="020B0604020202020204" pitchFamily="34" charset="0"/>
              </a:rPr>
              <a:t>“As </a:t>
            </a:r>
            <a:r>
              <a:rPr lang="en-GB" dirty="0">
                <a:latin typeface="Arial" panose="020B0604020202020204" pitchFamily="34" charset="0"/>
              </a:rPr>
              <a:t>for Caesar's colleague, </a:t>
            </a:r>
            <a:r>
              <a:rPr lang="en-GB" dirty="0" err="1" smtClean="0">
                <a:latin typeface="Arial" panose="020B0604020202020204" pitchFamily="34" charset="0"/>
              </a:rPr>
              <a:t>Bibulus</a:t>
            </a:r>
            <a:r>
              <a:rPr lang="en-GB" dirty="0" smtClean="0">
                <a:latin typeface="Arial" panose="020B0604020202020204" pitchFamily="34" charset="0"/>
              </a:rPr>
              <a:t>, </a:t>
            </a:r>
            <a:r>
              <a:rPr lang="en-GB" dirty="0">
                <a:latin typeface="Arial" panose="020B0604020202020204" pitchFamily="34" charset="0"/>
              </a:rPr>
              <a:t>since he availed nothing by </a:t>
            </a:r>
            <a:r>
              <a:rPr lang="en-GB" dirty="0" smtClean="0">
                <a:latin typeface="Arial" panose="020B0604020202020204" pitchFamily="34" charset="0"/>
              </a:rPr>
              <a:t>obstructing </a:t>
            </a:r>
            <a:r>
              <a:rPr lang="en-GB" dirty="0">
                <a:latin typeface="Arial" panose="020B0604020202020204" pitchFamily="34" charset="0"/>
              </a:rPr>
              <a:t>Caesar's laws, but often ran the risk with Cato of being killed </a:t>
            </a:r>
            <a:r>
              <a:rPr lang="en-GB" dirty="0" smtClean="0">
                <a:latin typeface="Arial" panose="020B0604020202020204" pitchFamily="34" charset="0"/>
              </a:rPr>
              <a:t>in </a:t>
            </a:r>
            <a:r>
              <a:rPr lang="en-GB" dirty="0">
                <a:latin typeface="Arial" panose="020B0604020202020204" pitchFamily="34" charset="0"/>
              </a:rPr>
              <a:t>the forum, he shut himself up at home for the remainder of his term of </a:t>
            </a:r>
            <a:r>
              <a:rPr lang="en-GB" dirty="0" smtClean="0">
                <a:latin typeface="Arial" panose="020B0604020202020204" pitchFamily="34" charset="0"/>
              </a:rPr>
              <a:t>office. Pompey</a:t>
            </a:r>
            <a:r>
              <a:rPr lang="en-GB" dirty="0">
                <a:latin typeface="Arial" panose="020B0604020202020204" pitchFamily="34" charset="0"/>
              </a:rPr>
              <a:t>, however, immediately after his marriage, filled the forum </a:t>
            </a:r>
            <a:r>
              <a:rPr lang="en-GB" dirty="0" smtClean="0">
                <a:latin typeface="Arial" panose="020B0604020202020204" pitchFamily="34" charset="0"/>
              </a:rPr>
              <a:t>with </a:t>
            </a:r>
            <a:r>
              <a:rPr lang="en-GB" dirty="0">
                <a:latin typeface="Arial" panose="020B0604020202020204" pitchFamily="34" charset="0"/>
              </a:rPr>
              <a:t>armed men and helped the people to enact Caesar's </a:t>
            </a:r>
            <a:r>
              <a:rPr lang="en-GB" dirty="0" smtClean="0">
                <a:latin typeface="Arial" panose="020B0604020202020204" pitchFamily="34" charset="0"/>
              </a:rPr>
              <a:t>laws</a:t>
            </a:r>
            <a:r>
              <a:rPr lang="en-GB" dirty="0">
                <a:latin typeface="Arial" panose="020B0604020202020204" pitchFamily="34" charset="0"/>
              </a:rPr>
              <a:t>...” </a:t>
            </a:r>
          </a:p>
          <a:p>
            <a:r>
              <a:rPr lang="en-GB" dirty="0" smtClean="0">
                <a:latin typeface="Arial" panose="020B0604020202020204" pitchFamily="34" charset="0"/>
              </a:rPr>
              <a:t>– Plutarch Caesar 14.9-10</a:t>
            </a:r>
            <a:endParaRPr lang="en-GB" dirty="0">
              <a:latin typeface="Arial" panose="020B0604020202020204" pitchFamily="34" charset="0"/>
            </a:endParaRPr>
          </a:p>
          <a:p>
            <a:r>
              <a:rPr lang="en-GB" dirty="0">
                <a:latin typeface="Arial" panose="020B0604020202020204" pitchFamily="34" charset="0"/>
              </a:rPr>
              <a:t>. </a:t>
            </a:r>
            <a:endParaRPr lang="en-GB" dirty="0">
              <a:effectLst/>
              <a:latin typeface="Arial" panose="020B0604020202020204" pitchFamily="34" charset="0"/>
            </a:endParaRPr>
          </a:p>
        </p:txBody>
      </p:sp>
    </p:spTree>
    <p:extLst>
      <p:ext uri="{BB962C8B-B14F-4D97-AF65-F5344CB8AC3E}">
        <p14:creationId xmlns:p14="http://schemas.microsoft.com/office/powerpoint/2010/main" val="3259533103"/>
      </p:ext>
    </p:extLst>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Conquest of Gaul  58 – 51/50 BC</a:t>
            </a:r>
          </a:p>
        </p:txBody>
      </p:sp>
      <p:pic>
        <p:nvPicPr>
          <p:cNvPr id="8194" name="Picture 2" descr="https://upload.wikimedia.org/wikipedia/commons/0/02/Commentarii_de_Bello_Galli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5942" y="1661976"/>
            <a:ext cx="6365372" cy="506246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9757" y="3731541"/>
            <a:ext cx="2732926" cy="2585323"/>
          </a:xfrm>
          <a:prstGeom prst="rect">
            <a:avLst/>
          </a:prstGeom>
          <a:noFill/>
        </p:spPr>
        <p:txBody>
          <a:bodyPr wrap="square" rtlCol="0">
            <a:spAutoFit/>
          </a:bodyPr>
          <a:lstStyle/>
          <a:p>
            <a:r>
              <a:rPr lang="en-GB" dirty="0" smtClean="0"/>
              <a:t>Origin of War ?</a:t>
            </a:r>
          </a:p>
          <a:p>
            <a:pPr marL="285750" indent="-285750">
              <a:buFont typeface="Wingdings" panose="05000000000000000000" pitchFamily="2" charset="2"/>
              <a:buChar char="à"/>
            </a:pPr>
            <a:r>
              <a:rPr lang="en-GB" dirty="0" smtClean="0"/>
              <a:t>imperialism/defensive?</a:t>
            </a:r>
          </a:p>
          <a:p>
            <a:pPr marL="285750" indent="-285750">
              <a:buFont typeface="Wingdings" panose="05000000000000000000" pitchFamily="2" charset="2"/>
              <a:buChar char="à"/>
            </a:pPr>
            <a:endParaRPr lang="en-GB" dirty="0" smtClean="0"/>
          </a:p>
          <a:p>
            <a:r>
              <a:rPr lang="en-GB" dirty="0" smtClean="0"/>
              <a:t>Caesar’s motivation ?</a:t>
            </a:r>
          </a:p>
          <a:p>
            <a:endParaRPr lang="en-GB" dirty="0"/>
          </a:p>
          <a:p>
            <a:r>
              <a:rPr lang="en-GB" dirty="0" smtClean="0"/>
              <a:t>end of Caesar’s governorship? </a:t>
            </a:r>
            <a:endParaRPr lang="en-GB" dirty="0" smtClean="0"/>
          </a:p>
          <a:p>
            <a:endParaRPr lang="en-GB" dirty="0"/>
          </a:p>
          <a:p>
            <a:r>
              <a:rPr lang="en-GB" dirty="0" smtClean="0"/>
              <a:t>Reliability of our sources?</a:t>
            </a:r>
            <a:endParaRPr lang="en-GB" dirty="0"/>
          </a:p>
        </p:txBody>
      </p:sp>
      <p:sp>
        <p:nvSpPr>
          <p:cNvPr id="4" name="Rectangle 3"/>
          <p:cNvSpPr/>
          <p:nvPr/>
        </p:nvSpPr>
        <p:spPr>
          <a:xfrm>
            <a:off x="253093" y="3454542"/>
            <a:ext cx="6096000" cy="2308324"/>
          </a:xfrm>
          <a:prstGeom prst="rect">
            <a:avLst/>
          </a:prstGeom>
          <a:gradFill>
            <a:gsLst>
              <a:gs pos="0">
                <a:schemeClr val="accent3">
                  <a:tint val="98000"/>
                  <a:lumMod val="100000"/>
                  <a:alpha val="44000"/>
                </a:schemeClr>
              </a:gs>
              <a:gs pos="100000">
                <a:schemeClr val="accent3">
                  <a:shade val="88000"/>
                  <a:lumMod val="88000"/>
                </a:schemeClr>
              </a:gs>
            </a:gsLst>
          </a:gradFill>
        </p:spPr>
        <p:style>
          <a:lnRef idx="1">
            <a:schemeClr val="accent3"/>
          </a:lnRef>
          <a:fillRef idx="3">
            <a:schemeClr val="accent3"/>
          </a:fillRef>
          <a:effectRef idx="2">
            <a:schemeClr val="accent3"/>
          </a:effectRef>
          <a:fontRef idx="minor">
            <a:schemeClr val="lt1"/>
          </a:fontRef>
        </p:style>
        <p:txBody>
          <a:bodyPr>
            <a:spAutoFit/>
          </a:bodyPr>
          <a:lstStyle/>
          <a:p>
            <a:r>
              <a:rPr lang="en-GB" dirty="0" smtClean="0">
                <a:latin typeface="Arial" panose="020B0604020202020204" pitchFamily="34" charset="0"/>
              </a:rPr>
              <a:t>“</a:t>
            </a:r>
            <a:r>
              <a:rPr lang="en-GB" dirty="0" err="1" smtClean="0">
                <a:latin typeface="Arial" panose="020B0604020202020204" pitchFamily="34" charset="0"/>
              </a:rPr>
              <a:t>Asinius</a:t>
            </a:r>
            <a:r>
              <a:rPr lang="en-GB" dirty="0" smtClean="0">
                <a:latin typeface="Arial" panose="020B0604020202020204" pitchFamily="34" charset="0"/>
              </a:rPr>
              <a:t> </a:t>
            </a:r>
            <a:r>
              <a:rPr lang="en-GB" dirty="0" err="1" smtClean="0">
                <a:latin typeface="Arial" panose="020B0604020202020204" pitchFamily="34" charset="0"/>
              </a:rPr>
              <a:t>Pollio</a:t>
            </a:r>
            <a:r>
              <a:rPr lang="en-GB" dirty="0" smtClean="0">
                <a:latin typeface="Arial" panose="020B0604020202020204" pitchFamily="34" charset="0"/>
              </a:rPr>
              <a:t> thinks </a:t>
            </a:r>
            <a:r>
              <a:rPr lang="en-GB" dirty="0">
                <a:latin typeface="Arial" panose="020B0604020202020204" pitchFamily="34" charset="0"/>
              </a:rPr>
              <a:t>that they were put </a:t>
            </a:r>
            <a:r>
              <a:rPr lang="en-GB" dirty="0" smtClean="0">
                <a:latin typeface="Arial" panose="020B0604020202020204" pitchFamily="34" charset="0"/>
              </a:rPr>
              <a:t>together </a:t>
            </a:r>
            <a:r>
              <a:rPr lang="en-GB" dirty="0">
                <a:latin typeface="Arial" panose="020B0604020202020204" pitchFamily="34" charset="0"/>
              </a:rPr>
              <a:t>somewhat carelessly and without </a:t>
            </a:r>
            <a:r>
              <a:rPr lang="en-GB" dirty="0" smtClean="0">
                <a:latin typeface="Arial" panose="020B0604020202020204" pitchFamily="34" charset="0"/>
              </a:rPr>
              <a:t>strict </a:t>
            </a:r>
            <a:r>
              <a:rPr lang="en-GB" dirty="0">
                <a:latin typeface="Arial" panose="020B0604020202020204" pitchFamily="34" charset="0"/>
              </a:rPr>
              <a:t>regard for truth; since in many cases </a:t>
            </a:r>
            <a:r>
              <a:rPr lang="en-GB" dirty="0" smtClean="0">
                <a:latin typeface="Arial" panose="020B0604020202020204" pitchFamily="34" charset="0"/>
              </a:rPr>
              <a:t>Caesar </a:t>
            </a:r>
            <a:r>
              <a:rPr lang="en-GB" dirty="0">
                <a:latin typeface="Arial" panose="020B0604020202020204" pitchFamily="34" charset="0"/>
              </a:rPr>
              <a:t>was too ready to believe the accounts </a:t>
            </a:r>
            <a:r>
              <a:rPr lang="en-GB" dirty="0" smtClean="0">
                <a:latin typeface="Arial" panose="020B0604020202020204" pitchFamily="34" charset="0"/>
              </a:rPr>
              <a:t>which </a:t>
            </a:r>
            <a:r>
              <a:rPr lang="en-GB" dirty="0">
                <a:latin typeface="Arial" panose="020B0604020202020204" pitchFamily="34" charset="0"/>
              </a:rPr>
              <a:t>others gave of their actions, and gave a </a:t>
            </a:r>
            <a:r>
              <a:rPr lang="en-GB" dirty="0" smtClean="0">
                <a:latin typeface="Arial" panose="020B0604020202020204" pitchFamily="34" charset="0"/>
              </a:rPr>
              <a:t>perverted </a:t>
            </a:r>
            <a:r>
              <a:rPr lang="en-GB" dirty="0">
                <a:latin typeface="Arial" panose="020B0604020202020204" pitchFamily="34" charset="0"/>
              </a:rPr>
              <a:t>account of his own, either </a:t>
            </a:r>
            <a:r>
              <a:rPr lang="en-GB" dirty="0" smtClean="0">
                <a:latin typeface="Arial" panose="020B0604020202020204" pitchFamily="34" charset="0"/>
              </a:rPr>
              <a:t>designedly </a:t>
            </a:r>
            <a:r>
              <a:rPr lang="en-GB" dirty="0">
                <a:latin typeface="Arial" panose="020B0604020202020204" pitchFamily="34" charset="0"/>
              </a:rPr>
              <a:t>or perhaps from forgetfulness; and </a:t>
            </a:r>
            <a:r>
              <a:rPr lang="en-GB" dirty="0" smtClean="0">
                <a:latin typeface="Arial" panose="020B0604020202020204" pitchFamily="34" charset="0"/>
              </a:rPr>
              <a:t>he </a:t>
            </a:r>
            <a:r>
              <a:rPr lang="en-GB" dirty="0">
                <a:latin typeface="Arial" panose="020B0604020202020204" pitchFamily="34" charset="0"/>
              </a:rPr>
              <a:t>thinks that he intended to rewrite and revise </a:t>
            </a:r>
            <a:r>
              <a:rPr lang="en-GB" dirty="0" smtClean="0">
                <a:latin typeface="Arial" panose="020B0604020202020204" pitchFamily="34" charset="0"/>
              </a:rPr>
              <a:t>them</a:t>
            </a:r>
            <a:r>
              <a:rPr lang="en-GB" dirty="0">
                <a:latin typeface="Arial" panose="020B0604020202020204" pitchFamily="34" charset="0"/>
              </a:rPr>
              <a:t>.” </a:t>
            </a:r>
          </a:p>
          <a:p>
            <a:r>
              <a:rPr lang="en-GB" dirty="0" smtClean="0">
                <a:latin typeface="Arial" panose="020B0604020202020204" pitchFamily="34" charset="0"/>
              </a:rPr>
              <a:t>–Suetonius </a:t>
            </a:r>
            <a:r>
              <a:rPr lang="en-GB" dirty="0" err="1" smtClean="0">
                <a:latin typeface="Arial" panose="020B0604020202020204" pitchFamily="34" charset="0"/>
              </a:rPr>
              <a:t>Divus</a:t>
            </a:r>
            <a:r>
              <a:rPr lang="en-GB" dirty="0" smtClean="0">
                <a:latin typeface="Arial" panose="020B0604020202020204" pitchFamily="34" charset="0"/>
              </a:rPr>
              <a:t> Julius 56.4.</a:t>
            </a:r>
            <a:endParaRPr lang="en-GB" dirty="0">
              <a:effectLst/>
              <a:latin typeface="Arial" panose="020B0604020202020204" pitchFamily="34" charset="0"/>
            </a:endParaRPr>
          </a:p>
        </p:txBody>
      </p:sp>
    </p:spTree>
    <p:extLst>
      <p:ext uri="{BB962C8B-B14F-4D97-AF65-F5344CB8AC3E}">
        <p14:creationId xmlns:p14="http://schemas.microsoft.com/office/powerpoint/2010/main" val="17128538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Conquest of Gaul  58 – 51/50 BC</a:t>
            </a:r>
            <a:endParaRPr lang="en-GB" dirty="0"/>
          </a:p>
        </p:txBody>
      </p:sp>
      <p:pic>
        <p:nvPicPr>
          <p:cNvPr id="1026" name="Picture 2" descr="http://www.romeacrosseurope.com/wp-content/uploads/2015/10/Gallic-War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30" y="1744733"/>
            <a:ext cx="5807164" cy="42759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b29115924cf54e629aa5-4ff86151a1684680afb5e7ba0d0f4374.r32.cf2.rackcdn.com/3622DABD-9A2C-457A-B69B-C9BC9C5677E8.jpg"/>
          <p:cNvPicPr>
            <a:picLocks noChangeAspect="1" noChangeArrowheads="1"/>
          </p:cNvPicPr>
          <p:nvPr/>
        </p:nvPicPr>
        <p:blipFill rotWithShape="1">
          <a:blip r:embed="rId3">
            <a:extLst>
              <a:ext uri="{28A0092B-C50C-407E-A947-70E740481C1C}">
                <a14:useLocalDpi xmlns:a14="http://schemas.microsoft.com/office/drawing/2010/main" val="0"/>
              </a:ext>
            </a:extLst>
          </a:blip>
          <a:srcRect b="10369"/>
          <a:stretch/>
        </p:blipFill>
        <p:spPr bwMode="auto">
          <a:xfrm>
            <a:off x="5985094" y="1744733"/>
            <a:ext cx="6206906" cy="42759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992835" y="34542"/>
            <a:ext cx="4122965" cy="2031325"/>
          </a:xfrm>
          <a:prstGeom prst="rect">
            <a:avLst/>
          </a:prstGeom>
        </p:spPr>
        <p:txBody>
          <a:bodyPr wrap="square">
            <a:spAutoFit/>
          </a:bodyPr>
          <a:lstStyle/>
          <a:p>
            <a:pPr algn="r"/>
            <a:r>
              <a:rPr lang="en-GB" dirty="0">
                <a:solidFill>
                  <a:schemeClr val="tx1">
                    <a:lumMod val="50000"/>
                  </a:schemeClr>
                </a:solidFill>
                <a:latin typeface="Arial" panose="020B0604020202020204" pitchFamily="34" charset="0"/>
              </a:rPr>
              <a:t>“...he was assigned Gallia </a:t>
            </a:r>
            <a:r>
              <a:rPr lang="en-GB" dirty="0" smtClean="0">
                <a:solidFill>
                  <a:schemeClr val="tx1">
                    <a:lumMod val="50000"/>
                  </a:schemeClr>
                </a:solidFill>
                <a:latin typeface="Arial" panose="020B0604020202020204" pitchFamily="34" charset="0"/>
              </a:rPr>
              <a:t> </a:t>
            </a:r>
            <a:r>
              <a:rPr lang="en-GB" dirty="0" err="1" smtClean="0">
                <a:solidFill>
                  <a:schemeClr val="tx1">
                    <a:lumMod val="50000"/>
                  </a:schemeClr>
                </a:solidFill>
                <a:latin typeface="Arial" panose="020B0604020202020204" pitchFamily="34" charset="0"/>
              </a:rPr>
              <a:t>Comata</a:t>
            </a:r>
            <a:r>
              <a:rPr lang="en-GB" dirty="0" smtClean="0">
                <a:solidFill>
                  <a:schemeClr val="tx1">
                    <a:lumMod val="50000"/>
                  </a:schemeClr>
                </a:solidFill>
                <a:latin typeface="Arial" panose="020B0604020202020204" pitchFamily="34" charset="0"/>
              </a:rPr>
              <a:t> [long-haired</a:t>
            </a:r>
            <a:r>
              <a:rPr lang="en-GB" dirty="0">
                <a:solidFill>
                  <a:schemeClr val="tx1">
                    <a:lumMod val="50000"/>
                  </a:schemeClr>
                </a:solidFill>
                <a:latin typeface="Arial" panose="020B0604020202020204" pitchFamily="34" charset="0"/>
              </a:rPr>
              <a:t>] as well by the senate, since </a:t>
            </a:r>
            <a:r>
              <a:rPr lang="en-GB" dirty="0" smtClean="0">
                <a:solidFill>
                  <a:schemeClr val="tx1">
                    <a:lumMod val="50000"/>
                  </a:schemeClr>
                </a:solidFill>
                <a:latin typeface="Arial" panose="020B0604020202020204" pitchFamily="34" charset="0"/>
              </a:rPr>
              <a:t> the </a:t>
            </a:r>
            <a:r>
              <a:rPr lang="en-GB" dirty="0">
                <a:solidFill>
                  <a:schemeClr val="tx1">
                    <a:lumMod val="50000"/>
                  </a:schemeClr>
                </a:solidFill>
                <a:latin typeface="Arial" panose="020B0604020202020204" pitchFamily="34" charset="0"/>
              </a:rPr>
              <a:t>members feared that even if they </a:t>
            </a:r>
            <a:r>
              <a:rPr lang="en-GB" dirty="0" smtClean="0">
                <a:solidFill>
                  <a:schemeClr val="tx1">
                    <a:lumMod val="50000"/>
                  </a:schemeClr>
                </a:solidFill>
                <a:latin typeface="Arial" panose="020B0604020202020204" pitchFamily="34" charset="0"/>
              </a:rPr>
              <a:t>should </a:t>
            </a:r>
            <a:r>
              <a:rPr lang="en-GB" dirty="0">
                <a:solidFill>
                  <a:schemeClr val="tx1">
                    <a:lumMod val="50000"/>
                  </a:schemeClr>
                </a:solidFill>
                <a:latin typeface="Arial" panose="020B0604020202020204" pitchFamily="34" charset="0"/>
              </a:rPr>
              <a:t>refuse it, the people would give </a:t>
            </a:r>
            <a:r>
              <a:rPr lang="en-GB" dirty="0" smtClean="0">
                <a:solidFill>
                  <a:schemeClr val="tx1">
                    <a:lumMod val="50000"/>
                  </a:schemeClr>
                </a:solidFill>
                <a:latin typeface="Arial" panose="020B0604020202020204" pitchFamily="34" charset="0"/>
              </a:rPr>
              <a:t>him </a:t>
            </a:r>
            <a:r>
              <a:rPr lang="en-GB" dirty="0">
                <a:solidFill>
                  <a:schemeClr val="tx1">
                    <a:lumMod val="50000"/>
                  </a:schemeClr>
                </a:solidFill>
                <a:latin typeface="Arial" panose="020B0604020202020204" pitchFamily="34" charset="0"/>
              </a:rPr>
              <a:t>this also...” </a:t>
            </a:r>
            <a:r>
              <a:rPr lang="en-GB" dirty="0" smtClean="0">
                <a:solidFill>
                  <a:schemeClr val="tx1">
                    <a:lumMod val="50000"/>
                  </a:schemeClr>
                </a:solidFill>
                <a:latin typeface="Arial" panose="020B0604020202020204" pitchFamily="34" charset="0"/>
              </a:rPr>
              <a:t>–</a:t>
            </a:r>
            <a:endParaRPr lang="en-GB" dirty="0">
              <a:solidFill>
                <a:schemeClr val="tx1">
                  <a:lumMod val="50000"/>
                </a:schemeClr>
              </a:solidFill>
              <a:latin typeface="Arial" panose="020B0604020202020204" pitchFamily="34" charset="0"/>
            </a:endParaRPr>
          </a:p>
          <a:p>
            <a:pPr algn="r"/>
            <a:r>
              <a:rPr lang="en-GB" dirty="0">
                <a:solidFill>
                  <a:schemeClr val="tx1">
                    <a:lumMod val="50000"/>
                  </a:schemeClr>
                </a:solidFill>
                <a:latin typeface="Arial" panose="020B0604020202020204" pitchFamily="34" charset="0"/>
              </a:rPr>
              <a:t>Suet. </a:t>
            </a:r>
            <a:r>
              <a:rPr lang="en-GB" dirty="0" smtClean="0">
                <a:solidFill>
                  <a:schemeClr val="tx1">
                    <a:lumMod val="50000"/>
                  </a:schemeClr>
                </a:solidFill>
                <a:latin typeface="Arial" panose="020B0604020202020204" pitchFamily="34" charset="0"/>
              </a:rPr>
              <a:t> Div</a:t>
            </a:r>
            <a:r>
              <a:rPr lang="en-GB" dirty="0">
                <a:solidFill>
                  <a:schemeClr val="tx1">
                    <a:lumMod val="50000"/>
                  </a:schemeClr>
                </a:solidFill>
                <a:latin typeface="Arial" panose="020B0604020202020204" pitchFamily="34" charset="0"/>
              </a:rPr>
              <a:t>. Jul. </a:t>
            </a:r>
            <a:r>
              <a:rPr lang="en-GB" dirty="0" smtClean="0">
                <a:solidFill>
                  <a:schemeClr val="tx1">
                    <a:lumMod val="50000"/>
                  </a:schemeClr>
                </a:solidFill>
                <a:latin typeface="Arial" panose="020B0604020202020204" pitchFamily="34" charset="0"/>
              </a:rPr>
              <a:t>22</a:t>
            </a:r>
            <a:endParaRPr lang="en-GB" dirty="0">
              <a:solidFill>
                <a:schemeClr val="tx1">
                  <a:lumMod val="50000"/>
                </a:schemeClr>
              </a:solidFill>
              <a:latin typeface="Arial" panose="020B0604020202020204" pitchFamily="34" charset="0"/>
            </a:endParaRPr>
          </a:p>
          <a:p>
            <a:pPr algn="r"/>
            <a:r>
              <a:rPr lang="en-GB" dirty="0">
                <a:solidFill>
                  <a:schemeClr val="tx1">
                    <a:lumMod val="50000"/>
                  </a:schemeClr>
                </a:solidFill>
                <a:latin typeface="Arial" panose="020B0604020202020204" pitchFamily="34" charset="0"/>
              </a:rPr>
              <a:t>.</a:t>
            </a:r>
            <a:endParaRPr lang="en-GB" dirty="0">
              <a:solidFill>
                <a:schemeClr val="tx1">
                  <a:lumMod val="50000"/>
                </a:schemeClr>
              </a:solidFill>
              <a:effectLst/>
              <a:latin typeface="Arial" panose="020B0604020202020204" pitchFamily="34" charset="0"/>
            </a:endParaRPr>
          </a:p>
        </p:txBody>
      </p:sp>
    </p:spTree>
    <p:extLst>
      <p:ext uri="{BB962C8B-B14F-4D97-AF65-F5344CB8AC3E}">
        <p14:creationId xmlns:p14="http://schemas.microsoft.com/office/powerpoint/2010/main" val="274119956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descr="http://www.heritage-history.com/maps/shepherd/shep038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4312" y="909727"/>
            <a:ext cx="5747494" cy="56760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www.romeacrosseurope.com/wp-content/uploads/2015/10/Gallic-Wa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30" y="1744733"/>
            <a:ext cx="5807164" cy="42759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media-cache-ak0.pinimg.com/736x/7d/93/fe/7d93fe12ca7c3a72a753468e8636f3c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8123" y="132582"/>
            <a:ext cx="3829050" cy="29241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817864" y="132582"/>
            <a:ext cx="2519088" cy="369332"/>
          </a:xfrm>
          <a:prstGeom prst="rect">
            <a:avLst/>
          </a:prstGeom>
        </p:spPr>
        <p:txBody>
          <a:bodyPr wrap="none">
            <a:spAutoFit/>
          </a:bodyPr>
          <a:lstStyle/>
          <a:p>
            <a:r>
              <a:rPr lang="en-GB" dirty="0" smtClean="0"/>
              <a:t>Caesar’s Rhine crossing…</a:t>
            </a:r>
            <a:endParaRPr lang="en-GB" dirty="0"/>
          </a:p>
        </p:txBody>
      </p:sp>
    </p:spTree>
    <p:extLst>
      <p:ext uri="{BB962C8B-B14F-4D97-AF65-F5344CB8AC3E}">
        <p14:creationId xmlns:p14="http://schemas.microsoft.com/office/powerpoint/2010/main" val="13674914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1000"/>
                                        <p:tgtEl>
                                          <p:spTgt spid="2052"/>
                                        </p:tgtEl>
                                      </p:cBhvr>
                                    </p:animEffect>
                                    <p:anim calcmode="lin" valueType="num">
                                      <p:cBhvr>
                                        <p:cTn id="8" dur="1000" fill="hold"/>
                                        <p:tgtEl>
                                          <p:spTgt spid="2052"/>
                                        </p:tgtEl>
                                        <p:attrNameLst>
                                          <p:attrName>ppt_x</p:attrName>
                                        </p:attrNameLst>
                                      </p:cBhvr>
                                      <p:tavLst>
                                        <p:tav tm="0">
                                          <p:val>
                                            <p:strVal val="#ppt_x"/>
                                          </p:val>
                                        </p:tav>
                                        <p:tav tm="100000">
                                          <p:val>
                                            <p:strVal val="#ppt_x"/>
                                          </p:val>
                                        </p:tav>
                                      </p:tavLst>
                                    </p:anim>
                                    <p:anim calcmode="lin" valueType="num">
                                      <p:cBhvr>
                                        <p:cTn id="9" dur="1000" fill="hold"/>
                                        <p:tgtEl>
                                          <p:spTgt spid="205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descr="http://theses.univ-lyon2.fr/documents/getpart.php?id=1266&amp;file=10000000000001C0000001C0C91B736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91" y="609600"/>
            <a:ext cx="5751190" cy="57511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www.heritage-history.com/maps/shepherd/shep038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4312" y="909727"/>
            <a:ext cx="5747494" cy="5676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9567417"/>
      </p:ext>
    </p:extLst>
  </p:cSld>
  <p:clrMapOvr>
    <a:masterClrMapping/>
  </p:clrMapOvr>
  <p:transition spd="slow">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5801" y="609600"/>
            <a:ext cx="10131425" cy="1456267"/>
          </a:xfrm>
        </p:spPr>
        <p:txBody>
          <a:bodyPr/>
          <a:lstStyle/>
          <a:p>
            <a:endParaRPr lang="en-GB"/>
          </a:p>
        </p:txBody>
      </p:sp>
      <p:pic>
        <p:nvPicPr>
          <p:cNvPr id="5" name="Picture 2" descr="http://theses.univ-lyon2.fr/documents/getpart.php?id=1266&amp;file=10000000000001C0000001C0C91B736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91" y="609600"/>
            <a:ext cx="5751190" cy="57511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www.heritage-history.com/maps/shepherd/shep038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4312" y="909727"/>
            <a:ext cx="5747494" cy="5676008"/>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https://upload.wikimedia.org/wikipedia/commons/2/20/Veneti_coin_5th_1st_century_BC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062" y="3541906"/>
            <a:ext cx="6589557" cy="334395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39565" y="3703956"/>
            <a:ext cx="1038105" cy="461665"/>
          </a:xfrm>
          <a:prstGeom prst="rect">
            <a:avLst/>
          </a:prstGeom>
        </p:spPr>
        <p:txBody>
          <a:bodyPr wrap="none">
            <a:spAutoFit/>
          </a:bodyPr>
          <a:lstStyle/>
          <a:p>
            <a:r>
              <a:rPr lang="en-GB" sz="2400" dirty="0" err="1"/>
              <a:t>Veneti</a:t>
            </a:r>
            <a:r>
              <a:rPr lang="en-GB" dirty="0"/>
              <a:t> </a:t>
            </a:r>
          </a:p>
        </p:txBody>
      </p:sp>
    </p:spTree>
    <p:extLst>
      <p:ext uri="{BB962C8B-B14F-4D97-AF65-F5344CB8AC3E}">
        <p14:creationId xmlns:p14="http://schemas.microsoft.com/office/powerpoint/2010/main" val="2258303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heel(1)">
                                      <p:cBhvr>
                                        <p:cTn id="7" dur="2000"/>
                                        <p:tgtEl>
                                          <p:spTgt spid="1843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5801" y="609600"/>
            <a:ext cx="10131425" cy="1456267"/>
          </a:xfrm>
        </p:spPr>
        <p:txBody>
          <a:bodyPr/>
          <a:lstStyle/>
          <a:p>
            <a:endParaRPr lang="en-GB"/>
          </a:p>
        </p:txBody>
      </p:sp>
      <p:pic>
        <p:nvPicPr>
          <p:cNvPr id="5" name="Picture 2" descr="http://theses.univ-lyon2.fr/documents/getpart.php?id=1266&amp;file=10000000000001C0000001C0C91B736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91" y="609600"/>
            <a:ext cx="5751190" cy="575119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cngcoins.com/photos/big/79000982.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224" b="94694" l="2600" r="98600">
                        <a14:foregroundMark x1="6200" y1="66122" x2="8800" y2="66122"/>
                        <a14:foregroundMark x1="2600" y1="55510" x2="2600" y2="55510"/>
                        <a14:foregroundMark x1="28200" y1="46531" x2="30600" y2="46531"/>
                        <a14:foregroundMark x1="42400" y1="39592" x2="42400" y2="39592"/>
                        <a14:foregroundMark x1="43400" y1="62041" x2="45800" y2="62041"/>
                        <a14:foregroundMark x1="23600" y1="94694" x2="23600" y2="94694"/>
                        <a14:foregroundMark x1="29000" y1="4490" x2="29000" y2="4490"/>
                        <a14:foregroundMark x1="13600" y1="14286" x2="13600" y2="14286"/>
                        <a14:foregroundMark x1="16200" y1="9796" x2="18800" y2="9796"/>
                        <a14:foregroundMark x1="10600" y1="16735" x2="10600" y2="16735"/>
                        <a14:foregroundMark x1="39400" y1="11020" x2="42000" y2="11020"/>
                        <a14:foregroundMark x1="35800" y1="11020" x2="35800" y2="11020"/>
                        <a14:foregroundMark x1="61600" y1="31020" x2="61600" y2="31020"/>
                        <a14:foregroundMark x1="71600" y1="56327" x2="71600" y2="56327"/>
                        <a14:foregroundMark x1="74800" y1="84898" x2="77200" y2="84898"/>
                        <a14:foregroundMark x1="94000" y1="63673" x2="94000" y2="63673"/>
                        <a14:foregroundMark x1="98600" y1="44898" x2="98600" y2="44898"/>
                        <a14:foregroundMark x1="75200" y1="1224" x2="75200" y2="1224"/>
                        <a14:foregroundMark x1="83600" y1="9388" x2="86200" y2="9388"/>
                        <a14:foregroundMark x1="87800" y1="91429" x2="87800" y2="91429"/>
                        <a14:foregroundMark x1="34800" y1="7755" x2="37200" y2="7755"/>
                        <a14:foregroundMark x1="31400" y1="7347" x2="31400" y2="7347"/>
                      </a14:backgroundRemoval>
                    </a14:imgEffect>
                  </a14:imgLayer>
                </a14:imgProps>
              </a:ext>
              <a:ext uri="{28A0092B-C50C-407E-A947-70E740481C1C}">
                <a14:useLocalDpi xmlns:a14="http://schemas.microsoft.com/office/drawing/2010/main" val="0"/>
              </a:ext>
            </a:extLst>
          </a:blip>
          <a:srcRect/>
          <a:stretch>
            <a:fillRect/>
          </a:stretch>
        </p:blipFill>
        <p:spPr bwMode="auto">
          <a:xfrm>
            <a:off x="6640285" y="-181680"/>
            <a:ext cx="5581177" cy="2734777"/>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s://upload.wikimedia.org/wikipedia/commons/a/ac/Vercingetorix_stater_CdM.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5063" l="5091" r="96000">
                        <a14:foregroundMark x1="5091" y1="40625" x2="5091" y2="40625"/>
                        <a14:foregroundMark x1="15939" y1="39313" x2="15939" y2="39313"/>
                        <a14:foregroundMark x1="56606" y1="92125" x2="56606" y2="92125"/>
                        <a14:foregroundMark x1="68909" y1="89688" x2="68909" y2="89688"/>
                        <a14:foregroundMark x1="86424" y1="26875" x2="86424" y2="26875"/>
                        <a14:foregroundMark x1="92606" y1="38375" x2="92606" y2="38375"/>
                        <a14:foregroundMark x1="96000" y1="47188" x2="96000" y2="47188"/>
                        <a14:foregroundMark x1="80121" y1="20500" x2="80121" y2="20500"/>
                        <a14:foregroundMark x1="77758" y1="17875" x2="77758" y2="17875"/>
                        <a14:foregroundMark x1="75394" y1="18063" x2="75394" y2="18063"/>
                        <a14:foregroundMark x1="55152" y1="10813" x2="55152" y2="10813"/>
                        <a14:foregroundMark x1="12848" y1="70875" x2="12848" y2="70875"/>
                        <a14:foregroundMark x1="60061" y1="89125" x2="60061" y2="89125"/>
                        <a14:foregroundMark x1="59879" y1="95063" x2="59879" y2="95063"/>
                        <a14:foregroundMark x1="59697" y1="91563" x2="59697" y2="91563"/>
                        <a14:foregroundMark x1="57333" y1="91563" x2="57333" y2="91563"/>
                        <a14:foregroundMark x1="56970" y1="93938" x2="56970" y2="93938"/>
                      </a14:backgroundRemoval>
                    </a14:imgEffect>
                  </a14:imgLayer>
                </a14:imgProps>
              </a:ext>
              <a:ext uri="{28A0092B-C50C-407E-A947-70E740481C1C}">
                <a14:useLocalDpi xmlns:a14="http://schemas.microsoft.com/office/drawing/2010/main" val="0"/>
              </a:ext>
            </a:extLst>
          </a:blip>
          <a:srcRect/>
          <a:stretch>
            <a:fillRect/>
          </a:stretch>
        </p:blipFill>
        <p:spPr bwMode="auto">
          <a:xfrm>
            <a:off x="6998214" y="1948542"/>
            <a:ext cx="4976051" cy="4826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08236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1500"/>
                                  </p:stCondLst>
                                  <p:childTnLst>
                                    <p:set>
                                      <p:cBhvr>
                                        <p:cTn id="6" dur="1" fill="hold">
                                          <p:stCondLst>
                                            <p:cond delay="0"/>
                                          </p:stCondLst>
                                        </p:cTn>
                                        <p:tgtEl>
                                          <p:spTgt spid="7174"/>
                                        </p:tgtEl>
                                        <p:attrNameLst>
                                          <p:attrName>style.visibility</p:attrName>
                                        </p:attrNameLst>
                                      </p:cBhvr>
                                      <p:to>
                                        <p:strVal val="visible"/>
                                      </p:to>
                                    </p:set>
                                    <p:animEffect transition="in" filter="wheel(1)">
                                      <p:cBhvr>
                                        <p:cTn id="7" dur="2000"/>
                                        <p:tgtEl>
                                          <p:spTgt spid="7174"/>
                                        </p:tgtEl>
                                      </p:cBhvr>
                                    </p:animEffect>
                                  </p:childTnLst>
                                </p:cTn>
                              </p:par>
                            </p:childTnLst>
                          </p:cTn>
                        </p:par>
                        <p:par>
                          <p:cTn id="8" fill="hold">
                            <p:stCondLst>
                              <p:cond delay="3500"/>
                            </p:stCondLst>
                            <p:childTnLst>
                              <p:par>
                                <p:cTn id="9" presetID="21" presetClass="entr" presetSubtype="1" fill="hold" nodeType="afterEffect">
                                  <p:stCondLst>
                                    <p:cond delay="0"/>
                                  </p:stCondLst>
                                  <p:childTnLst>
                                    <p:set>
                                      <p:cBhvr>
                                        <p:cTn id="10" dur="1" fill="hold">
                                          <p:stCondLst>
                                            <p:cond delay="0"/>
                                          </p:stCondLst>
                                        </p:cTn>
                                        <p:tgtEl>
                                          <p:spTgt spid="7176"/>
                                        </p:tgtEl>
                                        <p:attrNameLst>
                                          <p:attrName>style.visibility</p:attrName>
                                        </p:attrNameLst>
                                      </p:cBhvr>
                                      <p:to>
                                        <p:strVal val="visible"/>
                                      </p:to>
                                    </p:set>
                                    <p:animEffect transition="in" filter="wheel(1)">
                                      <p:cBhvr>
                                        <p:cTn id="11" dur="2000"/>
                                        <p:tgtEl>
                                          <p:spTgt spid="7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http://www.cngcoins.com/photos/big/79000982.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224" b="94694" l="2600" r="98600">
                        <a14:foregroundMark x1="6200" y1="66122" x2="8800" y2="66122"/>
                        <a14:foregroundMark x1="2600" y1="55510" x2="2600" y2="55510"/>
                        <a14:foregroundMark x1="28200" y1="46531" x2="30600" y2="46531"/>
                        <a14:foregroundMark x1="42400" y1="39592" x2="42400" y2="39592"/>
                        <a14:foregroundMark x1="43400" y1="62041" x2="45800" y2="62041"/>
                        <a14:foregroundMark x1="23600" y1="94694" x2="23600" y2="94694"/>
                        <a14:foregroundMark x1="29000" y1="4490" x2="29000" y2="4490"/>
                        <a14:foregroundMark x1="13600" y1="14286" x2="13600" y2="14286"/>
                        <a14:foregroundMark x1="16200" y1="9796" x2="18800" y2="9796"/>
                        <a14:foregroundMark x1="10600" y1="16735" x2="10600" y2="16735"/>
                        <a14:foregroundMark x1="39400" y1="11020" x2="42000" y2="11020"/>
                        <a14:foregroundMark x1="35800" y1="11020" x2="35800" y2="11020"/>
                        <a14:foregroundMark x1="61600" y1="31020" x2="61600" y2="31020"/>
                        <a14:foregroundMark x1="71600" y1="56327" x2="71600" y2="56327"/>
                        <a14:foregroundMark x1="74800" y1="84898" x2="77200" y2="84898"/>
                        <a14:foregroundMark x1="94000" y1="63673" x2="94000" y2="63673"/>
                        <a14:foregroundMark x1="98600" y1="44898" x2="98600" y2="44898"/>
                        <a14:foregroundMark x1="75200" y1="1224" x2="75200" y2="1224"/>
                        <a14:foregroundMark x1="83600" y1="9388" x2="86200" y2="9388"/>
                        <a14:foregroundMark x1="87800" y1="91429" x2="87800" y2="91429"/>
                        <a14:foregroundMark x1="34800" y1="7755" x2="37200" y2="7755"/>
                        <a14:foregroundMark x1="31400" y1="7347" x2="31400" y2="7347"/>
                      </a14:backgroundRemoval>
                    </a14:imgEffect>
                  </a14:imgLayer>
                </a14:imgProps>
              </a:ext>
              <a:ext uri="{28A0092B-C50C-407E-A947-70E740481C1C}">
                <a14:useLocalDpi xmlns:a14="http://schemas.microsoft.com/office/drawing/2010/main" val="0"/>
              </a:ext>
            </a:extLst>
          </a:blip>
          <a:srcRect/>
          <a:stretch>
            <a:fillRect/>
          </a:stretch>
        </p:blipFill>
        <p:spPr bwMode="auto">
          <a:xfrm>
            <a:off x="6640285" y="-181680"/>
            <a:ext cx="5581177" cy="2734777"/>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p:cNvSpPr>
            <a:spLocks noGrp="1"/>
          </p:cNvSpPr>
          <p:nvPr>
            <p:ph type="title"/>
          </p:nvPr>
        </p:nvSpPr>
        <p:spPr>
          <a:xfrm>
            <a:off x="685801" y="609600"/>
            <a:ext cx="10131425" cy="1456267"/>
          </a:xfrm>
        </p:spPr>
        <p:txBody>
          <a:bodyPr/>
          <a:lstStyle/>
          <a:p>
            <a:endParaRPr lang="en-GB"/>
          </a:p>
        </p:txBody>
      </p:sp>
      <p:pic>
        <p:nvPicPr>
          <p:cNvPr id="4" name="Picture 2" descr="http://theses.univ-lyon2.fr/documents/getpart.php?id=1266&amp;file=10000000000001C0000001C0C91B7363.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591" y="609600"/>
            <a:ext cx="5751190" cy="575119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s://upload.wikimedia.org/wikipedia/commons/a/ac/Vercingetorix_stater_CdM.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0000" b="95063" l="5091" r="96000">
                        <a14:foregroundMark x1="5091" y1="40625" x2="5091" y2="40625"/>
                        <a14:foregroundMark x1="15939" y1="39313" x2="15939" y2="39313"/>
                        <a14:foregroundMark x1="56606" y1="92125" x2="56606" y2="92125"/>
                        <a14:foregroundMark x1="68909" y1="89688" x2="68909" y2="89688"/>
                        <a14:foregroundMark x1="86424" y1="26875" x2="86424" y2="26875"/>
                        <a14:foregroundMark x1="92606" y1="38375" x2="92606" y2="38375"/>
                        <a14:foregroundMark x1="96000" y1="47188" x2="96000" y2="47188"/>
                        <a14:foregroundMark x1="80121" y1="20500" x2="80121" y2="20500"/>
                        <a14:foregroundMark x1="77758" y1="17875" x2="77758" y2="17875"/>
                        <a14:foregroundMark x1="75394" y1="18063" x2="75394" y2="18063"/>
                        <a14:foregroundMark x1="55152" y1="10813" x2="55152" y2="10813"/>
                        <a14:foregroundMark x1="12848" y1="70875" x2="12848" y2="70875"/>
                        <a14:foregroundMark x1="60061" y1="89125" x2="60061" y2="89125"/>
                        <a14:foregroundMark x1="59879" y1="95063" x2="59879" y2="95063"/>
                        <a14:foregroundMark x1="59697" y1="91563" x2="59697" y2="91563"/>
                        <a14:foregroundMark x1="57333" y1="91563" x2="57333" y2="91563"/>
                        <a14:foregroundMark x1="56970" y1="93938" x2="56970" y2="93938"/>
                      </a14:backgroundRemoval>
                    </a14:imgEffect>
                  </a14:imgLayer>
                </a14:imgProps>
              </a:ext>
              <a:ext uri="{28A0092B-C50C-407E-A947-70E740481C1C}">
                <a14:useLocalDpi xmlns:a14="http://schemas.microsoft.com/office/drawing/2010/main" val="0"/>
              </a:ext>
            </a:extLst>
          </a:blip>
          <a:srcRect/>
          <a:stretch>
            <a:fillRect/>
          </a:stretch>
        </p:blipFill>
        <p:spPr bwMode="auto">
          <a:xfrm>
            <a:off x="9155593" y="-487326"/>
            <a:ext cx="3323265" cy="322335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s://upload.wikimedia.org/wikipedia/commons/f/f4/Si%C3%A8ge_GergovieII_-52.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11285" y="1410119"/>
            <a:ext cx="9149264" cy="5578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58519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heses.univ-lyon2.fr/documents/getpart.php?id=1266&amp;file=10000000000001C0000001C0C91B736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91" y="609600"/>
            <a:ext cx="5751190" cy="575119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a:p>
        </p:txBody>
      </p:sp>
      <p:pic>
        <p:nvPicPr>
          <p:cNvPr id="15362" name="Picture 2" descr="https://upload.wikimedia.org/wikipedia/commons/e/e6/SiegeAlesi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4049" y="10274"/>
            <a:ext cx="7917951" cy="6851453"/>
          </a:xfrm>
          <a:prstGeom prst="rect">
            <a:avLst/>
          </a:prstGeom>
          <a:noFill/>
          <a:ln>
            <a:solidFill>
              <a:schemeClr val="bg2">
                <a:lumMod val="60000"/>
                <a:lumOff val="4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34073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500"/>
                                  </p:stCondLst>
                                  <p:childTnLst>
                                    <p:set>
                                      <p:cBhvr>
                                        <p:cTn id="6" dur="1" fill="hold">
                                          <p:stCondLst>
                                            <p:cond delay="0"/>
                                          </p:stCondLst>
                                        </p:cTn>
                                        <p:tgtEl>
                                          <p:spTgt spid="15362"/>
                                        </p:tgtEl>
                                        <p:attrNameLst>
                                          <p:attrName>style.visibility</p:attrName>
                                        </p:attrNameLst>
                                      </p:cBhvr>
                                      <p:to>
                                        <p:strVal val="visible"/>
                                      </p:to>
                                    </p:set>
                                    <p:animEffect transition="in" filter="wipe(down)">
                                      <p:cBhvr>
                                        <p:cTn id="7" dur="1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descr="https://upload.wikimedia.org/wikipedia/commons/e/e6/SiegeAlesi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4049" y="0"/>
            <a:ext cx="7917951" cy="6851453"/>
          </a:xfrm>
          <a:prstGeom prst="rect">
            <a:avLst/>
          </a:prstGeom>
          <a:noFill/>
          <a:ln>
            <a:solidFill>
              <a:schemeClr val="bg2">
                <a:lumMod val="60000"/>
                <a:lumOff val="40000"/>
              </a:schemeClr>
            </a:solidFill>
          </a:ln>
          <a:extLst>
            <a:ext uri="{909E8E84-426E-40DD-AFC4-6F175D3DCCD1}">
              <a14:hiddenFill xmlns:a14="http://schemas.microsoft.com/office/drawing/2010/main">
                <a:solidFill>
                  <a:srgbClr val="FFFFFF"/>
                </a:solidFill>
              </a14:hiddenFill>
            </a:ext>
          </a:extLst>
        </p:spPr>
      </p:pic>
      <p:pic>
        <p:nvPicPr>
          <p:cNvPr id="16388" name="Picture 4" descr="http://www4.ac-nancy-metz.fr/ia54-bassinsud/rallye-europe/sites/rallye-europe/IMG/didapages/Rome/oppidumales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03989" y="530823"/>
            <a:ext cx="7258069" cy="52900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6386" name="Picture 2" descr="https://upload.wikimedia.org/wikipedia/commons/f/f5/AlesiaFortification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794" y="609600"/>
            <a:ext cx="4226225" cy="3332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74394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1000"/>
                                        <p:tgtEl>
                                          <p:spTgt spid="16388"/>
                                        </p:tgtEl>
                                      </p:cBhvr>
                                    </p:animEffect>
                                    <p:anim calcmode="lin" valueType="num">
                                      <p:cBhvr>
                                        <p:cTn id="8" dur="1000" fill="hold"/>
                                        <p:tgtEl>
                                          <p:spTgt spid="16388"/>
                                        </p:tgtEl>
                                        <p:attrNameLst>
                                          <p:attrName>ppt_x</p:attrName>
                                        </p:attrNameLst>
                                      </p:cBhvr>
                                      <p:tavLst>
                                        <p:tav tm="0">
                                          <p:val>
                                            <p:strVal val="#ppt_x"/>
                                          </p:val>
                                        </p:tav>
                                        <p:tav tm="100000">
                                          <p:val>
                                            <p:strVal val="#ppt_x"/>
                                          </p:val>
                                        </p:tav>
                                      </p:tavLst>
                                    </p:anim>
                                    <p:anim calcmode="lin" valueType="num">
                                      <p:cBhvr>
                                        <p:cTn id="9" dur="1000" fill="hold"/>
                                        <p:tgtEl>
                                          <p:spTgt spid="1638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386"/>
                                        </p:tgtEl>
                                        <p:attrNameLst>
                                          <p:attrName>style.visibility</p:attrName>
                                        </p:attrNameLst>
                                      </p:cBhvr>
                                      <p:to>
                                        <p:strVal val="visible"/>
                                      </p:to>
                                    </p:set>
                                    <p:animEffect transition="in" filter="fade">
                                      <p:cBhvr>
                                        <p:cTn id="13" dur="1000"/>
                                        <p:tgtEl>
                                          <p:spTgt spid="16386"/>
                                        </p:tgtEl>
                                      </p:cBhvr>
                                    </p:animEffect>
                                    <p:anim calcmode="lin" valueType="num">
                                      <p:cBhvr>
                                        <p:cTn id="14" dur="1000" fill="hold"/>
                                        <p:tgtEl>
                                          <p:spTgt spid="16386"/>
                                        </p:tgtEl>
                                        <p:attrNameLst>
                                          <p:attrName>ppt_x</p:attrName>
                                        </p:attrNameLst>
                                      </p:cBhvr>
                                      <p:tavLst>
                                        <p:tav tm="0">
                                          <p:val>
                                            <p:strVal val="#ppt_x"/>
                                          </p:val>
                                        </p:tav>
                                        <p:tav tm="100000">
                                          <p:val>
                                            <p:strVal val="#ppt_x"/>
                                          </p:val>
                                        </p:tav>
                                      </p:tavLst>
                                    </p:anim>
                                    <p:anim calcmode="lin" valueType="num">
                                      <p:cBhvr>
                                        <p:cTn id="15" dur="1000" fill="hold"/>
                                        <p:tgtEl>
                                          <p:spTgt spid="163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7410" name="Picture 2" descr="http://p7.storage.canalblog.com/73/58/1184334/102541672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32"/>
            <a:ext cx="12192000" cy="6853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5284631"/>
      </p:ext>
    </p:extLst>
  </p:cSld>
  <p:clrMapOvr>
    <a:masterClrMapping/>
  </p:clrMapOvr>
  <p:transition spd="slow">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Vercingétorix sur un cheval blanc devant César, vêtu en rouge et assis sur un piédes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smtClean="0"/>
              <a:t>Vercingetorix</a:t>
            </a:r>
            <a:endParaRPr lang="en-GB" dirty="0"/>
          </a:p>
        </p:txBody>
      </p:sp>
    </p:spTree>
    <p:extLst>
      <p:ext uri="{BB962C8B-B14F-4D97-AF65-F5344CB8AC3E}">
        <p14:creationId xmlns:p14="http://schemas.microsoft.com/office/powerpoint/2010/main" val="3636149465"/>
      </p:ext>
    </p:extLst>
  </p:cSld>
  <p:clrMapOvr>
    <a:masterClrMapping/>
  </p:clrMapOvr>
  <p:transition spd="slow">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482" name="Picture 2" descr="http://www.coinarchives.com/ec394bc29a7faeacef116555029d8040/img/solidus/007/image00213.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8312" b="93636" l="5200" r="95600">
                        <a14:foregroundMark x1="73667" y1="8312" x2="73667" y2="8312"/>
                        <a14:foregroundMark x1="95600" y1="39481" x2="95600" y2="39481"/>
                        <a14:foregroundMark x1="75400" y1="92208" x2="75400" y2="92208"/>
                        <a14:foregroundMark x1="29467" y1="38182" x2="29467" y2="38182"/>
                        <a14:foregroundMark x1="40333" y1="40519" x2="40333" y2="40519"/>
                        <a14:foregroundMark x1="43933" y1="53896" x2="43933" y2="53896"/>
                        <a14:foregroundMark x1="25467" y1="93766" x2="25467" y2="93766"/>
                        <a14:foregroundMark x1="5200" y1="64545" x2="5200" y2="64545"/>
                      </a14:backgroundRemoval>
                    </a14:imgEffect>
                  </a14:imgLayer>
                </a14:imgProps>
              </a:ext>
              <a:ext uri="{28A0092B-C50C-407E-A947-70E740481C1C}">
                <a14:useLocalDpi xmlns:a14="http://schemas.microsoft.com/office/drawing/2010/main" val="0"/>
              </a:ext>
            </a:extLst>
          </a:blip>
          <a:srcRect/>
          <a:stretch>
            <a:fillRect/>
          </a:stretch>
        </p:blipFill>
        <p:spPr bwMode="auto">
          <a:xfrm>
            <a:off x="835756" y="279578"/>
            <a:ext cx="10725767" cy="550599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35756" y="5486401"/>
            <a:ext cx="4315146" cy="923330"/>
          </a:xfrm>
          <a:prstGeom prst="rect">
            <a:avLst/>
          </a:prstGeom>
          <a:noFill/>
        </p:spPr>
        <p:txBody>
          <a:bodyPr wrap="square" rtlCol="0">
            <a:spAutoFit/>
          </a:bodyPr>
          <a:lstStyle/>
          <a:p>
            <a:r>
              <a:rPr lang="en-GB" dirty="0" smtClean="0"/>
              <a:t>Denarius, 48-47 BC, </a:t>
            </a:r>
            <a:r>
              <a:rPr lang="en-GB" dirty="0" err="1" smtClean="0"/>
              <a:t>ov</a:t>
            </a:r>
            <a:r>
              <a:rPr lang="en-GB" dirty="0" smtClean="0"/>
              <a:t>: </a:t>
            </a:r>
            <a:r>
              <a:rPr lang="en-GB" dirty="0" err="1" smtClean="0"/>
              <a:t>Clementia</a:t>
            </a:r>
            <a:r>
              <a:rPr lang="en-GB" dirty="0" smtClean="0"/>
              <a:t>(?), </a:t>
            </a:r>
            <a:r>
              <a:rPr lang="en-GB" dirty="0" err="1" smtClean="0"/>
              <a:t>rv.</a:t>
            </a:r>
            <a:r>
              <a:rPr lang="en-GB" dirty="0" smtClean="0"/>
              <a:t>: </a:t>
            </a:r>
            <a:r>
              <a:rPr lang="en-GB" dirty="0" err="1" smtClean="0"/>
              <a:t>tropaeum</a:t>
            </a:r>
            <a:r>
              <a:rPr lang="en-GB" dirty="0" smtClean="0"/>
              <a:t> with Gallic shield, </a:t>
            </a:r>
            <a:r>
              <a:rPr lang="en-GB" dirty="0" err="1" smtClean="0"/>
              <a:t>carnyx</a:t>
            </a:r>
            <a:r>
              <a:rPr lang="en-GB" dirty="0" smtClean="0"/>
              <a:t>, CAESAR.</a:t>
            </a:r>
            <a:endParaRPr lang="en-GB" dirty="0"/>
          </a:p>
        </p:txBody>
      </p:sp>
    </p:spTree>
    <p:extLst>
      <p:ext uri="{BB962C8B-B14F-4D97-AF65-F5344CB8AC3E}">
        <p14:creationId xmlns:p14="http://schemas.microsoft.com/office/powerpoint/2010/main" val="388823215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heel(1)">
                                      <p:cBhvr>
                                        <p:cTn id="7" dur="2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a:t>
            </a:r>
            <a:r>
              <a:rPr lang="en-GB" baseline="30000" dirty="0" smtClean="0"/>
              <a:t>st</a:t>
            </a:r>
            <a:r>
              <a:rPr lang="en-GB" dirty="0" smtClean="0"/>
              <a:t> triumvirate – conference at Luca – 56BC</a:t>
            </a:r>
            <a:endParaRPr lang="en-GB" dirty="0"/>
          </a:p>
        </p:txBody>
      </p:sp>
      <p:sp>
        <p:nvSpPr>
          <p:cNvPr id="3" name="Rectangle 2"/>
          <p:cNvSpPr/>
          <p:nvPr/>
        </p:nvSpPr>
        <p:spPr>
          <a:xfrm>
            <a:off x="236306" y="1705510"/>
            <a:ext cx="11517330" cy="4801314"/>
          </a:xfrm>
          <a:prstGeom prst="rect">
            <a:avLst/>
          </a:prstGeom>
        </p:spPr>
        <p:txBody>
          <a:bodyPr wrap="square">
            <a:spAutoFit/>
          </a:bodyPr>
          <a:lstStyle/>
          <a:p>
            <a:r>
              <a:rPr lang="en-GB" dirty="0" smtClean="0"/>
              <a:t>Plutarch</a:t>
            </a:r>
            <a:r>
              <a:rPr lang="en-GB" dirty="0"/>
              <a:t>, Julius Caesar 21: The Roman senate, on learning of these </a:t>
            </a:r>
            <a:r>
              <a:rPr lang="en-GB" dirty="0" smtClean="0"/>
              <a:t>successes</a:t>
            </a:r>
            <a:r>
              <a:rPr lang="en-GB" dirty="0"/>
              <a:t>, decreed sacrifices to the gods and cessation from business, with festival, for </a:t>
            </a:r>
            <a:r>
              <a:rPr lang="en-GB" dirty="0">
                <a:solidFill>
                  <a:srgbClr val="FFFF00"/>
                </a:solidFill>
              </a:rPr>
              <a:t>fifteen days</a:t>
            </a:r>
            <a:r>
              <a:rPr lang="en-GB" dirty="0"/>
              <a:t>, a greater number than for any </a:t>
            </a:r>
            <a:r>
              <a:rPr lang="en-GB" dirty="0">
                <a:solidFill>
                  <a:srgbClr val="FFFF00"/>
                </a:solidFill>
              </a:rPr>
              <a:t>victory</a:t>
            </a:r>
            <a:r>
              <a:rPr lang="en-GB" dirty="0"/>
              <a:t> before.  For the danger was seen to have been great when so many nations at once had broken out in revolt, and because </a:t>
            </a:r>
            <a:r>
              <a:rPr lang="en-GB" dirty="0">
                <a:solidFill>
                  <a:srgbClr val="FFFF00"/>
                </a:solidFill>
              </a:rPr>
              <a:t>Caesar was the victor</a:t>
            </a:r>
            <a:r>
              <a:rPr lang="en-GB" dirty="0"/>
              <a:t>, the good will of the </a:t>
            </a:r>
            <a:r>
              <a:rPr lang="en-GB" dirty="0">
                <a:solidFill>
                  <a:srgbClr val="FFFF00"/>
                </a:solidFill>
              </a:rPr>
              <a:t>multitude</a:t>
            </a:r>
            <a:r>
              <a:rPr lang="en-GB" dirty="0"/>
              <a:t> </a:t>
            </a:r>
            <a:r>
              <a:rPr lang="en-GB" dirty="0" smtClean="0"/>
              <a:t>towards </a:t>
            </a:r>
            <a:r>
              <a:rPr lang="en-GB" dirty="0"/>
              <a:t>him made his victory more splendid. Caesar himself, after settling matters in Gaul, again spent the winter [57-56] in the regions along the Po, </a:t>
            </a:r>
            <a:r>
              <a:rPr lang="en-GB" dirty="0">
                <a:solidFill>
                  <a:srgbClr val="FFFF00"/>
                </a:solidFill>
              </a:rPr>
              <a:t>carrying out his plans at Rome</a:t>
            </a:r>
            <a:r>
              <a:rPr lang="en-GB" dirty="0"/>
              <a:t>.  For not only did the candidates for office there </a:t>
            </a:r>
            <a:r>
              <a:rPr lang="en-GB" dirty="0">
                <a:solidFill>
                  <a:srgbClr val="FFFF00"/>
                </a:solidFill>
              </a:rPr>
              <a:t>enjoy his assistance</a:t>
            </a:r>
            <a:r>
              <a:rPr lang="en-GB" dirty="0"/>
              <a:t>, and </a:t>
            </a:r>
            <a:r>
              <a:rPr lang="en-GB" dirty="0">
                <a:solidFill>
                  <a:srgbClr val="FFFF00"/>
                </a:solidFill>
              </a:rPr>
              <a:t>win their elections by corrupting the people with money from him</a:t>
            </a:r>
            <a:r>
              <a:rPr lang="en-GB" dirty="0"/>
              <a:t>, and do everything which was likely to enhance his power, but also most of the </a:t>
            </a:r>
            <a:r>
              <a:rPr lang="en-GB" dirty="0">
                <a:solidFill>
                  <a:srgbClr val="FFFF00"/>
                </a:solidFill>
              </a:rPr>
              <a:t>men of highest rank and greatest influence came to see him at Luca [April, 56</a:t>
            </a:r>
            <a:r>
              <a:rPr lang="en-GB" dirty="0"/>
              <a:t>], including Pompey, Crassus, Appius the governor of Sardinia, and Nepos the proconsul of Spain, so that there were a </a:t>
            </a:r>
            <a:r>
              <a:rPr lang="en-GB" dirty="0">
                <a:solidFill>
                  <a:srgbClr val="FFFF00"/>
                </a:solidFill>
              </a:rPr>
              <a:t>hundred and twenty </a:t>
            </a:r>
            <a:r>
              <a:rPr lang="en-GB" dirty="0" err="1">
                <a:solidFill>
                  <a:srgbClr val="FFFF00"/>
                </a:solidFill>
              </a:rPr>
              <a:t>lictors</a:t>
            </a:r>
            <a:r>
              <a:rPr lang="en-GB" dirty="0">
                <a:solidFill>
                  <a:srgbClr val="FFFF00"/>
                </a:solidFill>
              </a:rPr>
              <a:t> in the place and more than two hundred senators   </a:t>
            </a:r>
            <a:r>
              <a:rPr lang="en-GB" dirty="0"/>
              <a:t>They held a council and settled matters on the following basis.  P</a:t>
            </a:r>
            <a:r>
              <a:rPr lang="en-GB" b="1" dirty="0">
                <a:solidFill>
                  <a:srgbClr val="FFFF00"/>
                </a:solidFill>
              </a:rPr>
              <a:t>ompey and Crassus were to be elected consuls for the ensuing year, and Caesar was to have money voted him, besides another five years in his provincial command</a:t>
            </a:r>
            <a:r>
              <a:rPr lang="en-GB" dirty="0"/>
              <a:t>.  This seemed very strange to men of understanding.  For those who were getting so much money from Caesar urged the senate to give him money as if he had none, nay rather, they forced it to do so, though it groaned over its own decrees.  Cato, indeed, was not there, for he had purposely been sent out of the way on a mission to Cyprus, and </a:t>
            </a:r>
            <a:r>
              <a:rPr lang="en-GB" dirty="0" err="1"/>
              <a:t>Favonius</a:t>
            </a:r>
            <a:r>
              <a:rPr lang="en-GB" dirty="0"/>
              <a:t>, who was an ardent follower of Cato, finding himself unable to accomplish anything by his opposition, bounded out of doors and clamoured to the populace.  But no one gave heed to him, </a:t>
            </a:r>
            <a:r>
              <a:rPr lang="en-GB" dirty="0">
                <a:solidFill>
                  <a:srgbClr val="FFFF00"/>
                </a:solidFill>
              </a:rPr>
              <a:t>for some were in awe of Pompey and Crassus, and most wanted to please Caesar</a:t>
            </a:r>
            <a:r>
              <a:rPr lang="en-GB" dirty="0"/>
              <a:t>, lived in hopes of his favours, and so kept quiet. </a:t>
            </a:r>
          </a:p>
        </p:txBody>
      </p:sp>
      <p:sp>
        <p:nvSpPr>
          <p:cNvPr id="7" name="TextBox 6"/>
          <p:cNvSpPr txBox="1"/>
          <p:nvPr/>
        </p:nvSpPr>
        <p:spPr>
          <a:xfrm>
            <a:off x="9017285" y="6322158"/>
            <a:ext cx="3174715" cy="369332"/>
          </a:xfrm>
          <a:prstGeom prst="rect">
            <a:avLst/>
          </a:prstGeom>
          <a:noFill/>
        </p:spPr>
        <p:txBody>
          <a:bodyPr wrap="square" rtlCol="0">
            <a:spAutoFit/>
          </a:bodyPr>
          <a:lstStyle/>
          <a:p>
            <a:r>
              <a:rPr lang="en-GB" dirty="0" smtClean="0"/>
              <a:t>Triumvirate renewed in 56 BC</a:t>
            </a:r>
            <a:endParaRPr lang="en-GB" dirty="0"/>
          </a:p>
        </p:txBody>
      </p:sp>
    </p:spTree>
    <p:extLst>
      <p:ext uri="{BB962C8B-B14F-4D97-AF65-F5344CB8AC3E}">
        <p14:creationId xmlns:p14="http://schemas.microsoft.com/office/powerpoint/2010/main" val="3864900355"/>
      </p:ext>
    </p:extLst>
  </p:cSld>
  <p:clrMapOvr>
    <a:masterClrMapping/>
  </p:clrMapOvr>
  <p:transition spd="slow">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1" y="2781997"/>
            <a:ext cx="5589864" cy="461665"/>
          </a:xfrm>
          <a:prstGeom prst="rect">
            <a:avLst/>
          </a:prstGeom>
        </p:spPr>
        <p:txBody>
          <a:bodyPr wrap="none">
            <a:spAutoFit/>
          </a:bodyPr>
          <a:lstStyle/>
          <a:p>
            <a:r>
              <a:rPr lang="en-GB" sz="2400" dirty="0"/>
              <a:t>Caesar attempts to negotiate a settlement  </a:t>
            </a:r>
          </a:p>
        </p:txBody>
      </p:sp>
      <p:sp>
        <p:nvSpPr>
          <p:cNvPr id="2" name="Title 1"/>
          <p:cNvSpPr>
            <a:spLocks noGrp="1"/>
          </p:cNvSpPr>
          <p:nvPr>
            <p:ph type="title"/>
          </p:nvPr>
        </p:nvSpPr>
        <p:spPr/>
        <p:txBody>
          <a:bodyPr/>
          <a:lstStyle/>
          <a:p>
            <a:r>
              <a:rPr lang="en-GB" dirty="0" smtClean="0"/>
              <a:t>Civil War</a:t>
            </a:r>
            <a:endParaRPr lang="en-GB" dirty="0"/>
          </a:p>
        </p:txBody>
      </p:sp>
      <p:sp>
        <p:nvSpPr>
          <p:cNvPr id="3" name="Rectangle 2"/>
          <p:cNvSpPr/>
          <p:nvPr/>
        </p:nvSpPr>
        <p:spPr>
          <a:xfrm>
            <a:off x="4869951" y="267128"/>
            <a:ext cx="7161086" cy="6425917"/>
          </a:xfrm>
          <a:prstGeom prst="rect">
            <a:avLst/>
          </a:prstGeom>
          <a:solidFill>
            <a:schemeClr val="accent2">
              <a:alpha val="54000"/>
            </a:schemeClr>
          </a:solidFill>
        </p:spPr>
        <p:style>
          <a:lnRef idx="3">
            <a:schemeClr val="lt1"/>
          </a:lnRef>
          <a:fillRef idx="1">
            <a:schemeClr val="accent2"/>
          </a:fillRef>
          <a:effectRef idx="1">
            <a:schemeClr val="accent2"/>
          </a:effectRef>
          <a:fontRef idx="minor">
            <a:schemeClr val="lt1"/>
          </a:fontRef>
        </p:style>
        <p:txBody>
          <a:bodyPr wrap="square">
            <a:spAutoFit/>
          </a:bodyPr>
          <a:lstStyle/>
          <a:p>
            <a:r>
              <a:rPr lang="en-GB" dirty="0"/>
              <a:t>Caesar attempts to negotiate a settlement  </a:t>
            </a:r>
          </a:p>
          <a:p>
            <a:r>
              <a:rPr lang="en-GB" dirty="0"/>
              <a:t>Plutarch, Julius Caesar 30-31: However, the demands which came from Caesar certainly had a striking resemblance of </a:t>
            </a:r>
            <a:r>
              <a:rPr lang="en-GB" dirty="0">
                <a:solidFill>
                  <a:srgbClr val="FFFF00"/>
                </a:solidFill>
              </a:rPr>
              <a:t>fairness</a:t>
            </a:r>
            <a:r>
              <a:rPr lang="en-GB" dirty="0"/>
              <a:t>.  He demanded, namely, that if he himself laid down his arms, </a:t>
            </a:r>
            <a:r>
              <a:rPr lang="en-GB" dirty="0">
                <a:solidFill>
                  <a:srgbClr val="FFFF00"/>
                </a:solidFill>
              </a:rPr>
              <a:t>Pompey should do the same</a:t>
            </a:r>
            <a:r>
              <a:rPr lang="en-GB" dirty="0"/>
              <a:t>, and that both, thus become </a:t>
            </a:r>
            <a:r>
              <a:rPr lang="en-GB" dirty="0">
                <a:solidFill>
                  <a:srgbClr val="FFFF00"/>
                </a:solidFill>
              </a:rPr>
              <a:t>private men</a:t>
            </a:r>
            <a:r>
              <a:rPr lang="en-GB" dirty="0"/>
              <a:t>, should find what favour they could with their fellow citizens; arguing that if they took away his forces from him, but confirmed Pompey in the possession of his, they would be </a:t>
            </a:r>
            <a:r>
              <a:rPr lang="en-GB" dirty="0">
                <a:solidFill>
                  <a:srgbClr val="FFFF00"/>
                </a:solidFill>
              </a:rPr>
              <a:t>accusing one of seeking a tyranny and making the other a tyrant</a:t>
            </a:r>
            <a:r>
              <a:rPr lang="en-GB" dirty="0"/>
              <a:t>.  When Curio laid these proposals </a:t>
            </a:r>
            <a:r>
              <a:rPr lang="en-GB" dirty="0">
                <a:solidFill>
                  <a:srgbClr val="FFFF00"/>
                </a:solidFill>
              </a:rPr>
              <a:t>before the people </a:t>
            </a:r>
            <a:r>
              <a:rPr lang="en-GB" dirty="0"/>
              <a:t>on behalf of Caesar, he was loudly applauded, and some actually cast garlands of flowers upon him as if he were a victorious athlete.  </a:t>
            </a:r>
            <a:r>
              <a:rPr lang="en-GB" dirty="0">
                <a:solidFill>
                  <a:srgbClr val="FFFF00"/>
                </a:solidFill>
              </a:rPr>
              <a:t>Antony</a:t>
            </a:r>
            <a:r>
              <a:rPr lang="en-GB" dirty="0"/>
              <a:t>, too, who was a </a:t>
            </a:r>
            <a:r>
              <a:rPr lang="en-GB" dirty="0">
                <a:solidFill>
                  <a:srgbClr val="FFFF00"/>
                </a:solidFill>
              </a:rPr>
              <a:t>tribune</a:t>
            </a:r>
            <a:r>
              <a:rPr lang="en-GB" dirty="0"/>
              <a:t>, brought before the people a letter of Caesar’s on these matters which he had received, and read it aloud</a:t>
            </a:r>
            <a:r>
              <a:rPr lang="en-GB" dirty="0">
                <a:solidFill>
                  <a:srgbClr val="FFFF00"/>
                </a:solidFill>
              </a:rPr>
              <a:t>, in defiance of the consuls</a:t>
            </a:r>
            <a:r>
              <a:rPr lang="en-GB" dirty="0"/>
              <a:t>.  But in the </a:t>
            </a:r>
            <a:r>
              <a:rPr lang="en-GB" dirty="0">
                <a:solidFill>
                  <a:srgbClr val="FFFF00"/>
                </a:solidFill>
              </a:rPr>
              <a:t>senate</a:t>
            </a:r>
            <a:r>
              <a:rPr lang="en-GB" dirty="0"/>
              <a:t>, Scipio, the father-in-law of Pompey, introduced a motion that if by a fixed day Caesar did not lay down his arms he should be declared </a:t>
            </a:r>
            <a:r>
              <a:rPr lang="en-GB" dirty="0">
                <a:solidFill>
                  <a:srgbClr val="FFFF00"/>
                </a:solidFill>
              </a:rPr>
              <a:t>a public enemy</a:t>
            </a:r>
            <a:r>
              <a:rPr lang="en-GB" dirty="0"/>
              <a:t>.  And when the consuls put the question whether Pompey should dismiss his soldiers, and again whether Caesar should,</a:t>
            </a:r>
            <a:r>
              <a:rPr lang="en-GB" dirty="0">
                <a:solidFill>
                  <a:srgbClr val="FFFF00"/>
                </a:solidFill>
              </a:rPr>
              <a:t> very few senators voted for the first, and all but a few for the second</a:t>
            </a:r>
            <a:r>
              <a:rPr lang="en-GB" dirty="0"/>
              <a:t>; but when Antony again demanded that both should give up their commands, all with one accord assented.  Scipio, however, made violent opposition, and </a:t>
            </a:r>
            <a:r>
              <a:rPr lang="en-GB" dirty="0" err="1"/>
              <a:t>Lentulus</a:t>
            </a:r>
            <a:r>
              <a:rPr lang="en-GB" dirty="0"/>
              <a:t> the consul cried out </a:t>
            </a:r>
            <a:r>
              <a:rPr lang="en-GB" dirty="0">
                <a:solidFill>
                  <a:srgbClr val="FFFF00"/>
                </a:solidFill>
              </a:rPr>
              <a:t>that against a robber there was need of arms, not votes</a:t>
            </a:r>
            <a:r>
              <a:rPr lang="en-GB" dirty="0"/>
              <a:t>; whereupon the senate broke up, and the senators put on the garb of mourning in view of the dissension. </a:t>
            </a:r>
          </a:p>
        </p:txBody>
      </p:sp>
    </p:spTree>
    <p:extLst>
      <p:ext uri="{BB962C8B-B14F-4D97-AF65-F5344CB8AC3E}">
        <p14:creationId xmlns:p14="http://schemas.microsoft.com/office/powerpoint/2010/main" val="32813886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Civil War</a:t>
            </a:r>
            <a:endParaRPr lang="en-GB" dirty="0"/>
          </a:p>
        </p:txBody>
      </p:sp>
      <p:sp>
        <p:nvSpPr>
          <p:cNvPr id="3" name="Rectangle 2"/>
          <p:cNvSpPr/>
          <p:nvPr/>
        </p:nvSpPr>
        <p:spPr>
          <a:xfrm>
            <a:off x="6096000" y="921069"/>
            <a:ext cx="6096000" cy="5355312"/>
          </a:xfrm>
          <a:prstGeom prst="rect">
            <a:avLst/>
          </a:prstGeom>
        </p:spPr>
        <p:txBody>
          <a:bodyPr>
            <a:spAutoFit/>
          </a:bodyPr>
          <a:lstStyle/>
          <a:p>
            <a:r>
              <a:rPr lang="en-GB" dirty="0" smtClean="0"/>
              <a:t>But </a:t>
            </a:r>
            <a:r>
              <a:rPr lang="en-GB" dirty="0"/>
              <a:t>presently letters came from Caesar in which he appeared to take a more moderate position, for </a:t>
            </a:r>
            <a:r>
              <a:rPr lang="en-GB" dirty="0">
                <a:solidFill>
                  <a:srgbClr val="FFFF00"/>
                </a:solidFill>
              </a:rPr>
              <a:t>he agreed to surrender </a:t>
            </a:r>
            <a:r>
              <a:rPr lang="en-GB" dirty="0"/>
              <a:t>everything else, </a:t>
            </a:r>
            <a:r>
              <a:rPr lang="en-GB" dirty="0">
                <a:solidFill>
                  <a:srgbClr val="FFFF00"/>
                </a:solidFill>
              </a:rPr>
              <a:t>but demanded that Cisalpine Gaul </a:t>
            </a:r>
            <a:r>
              <a:rPr lang="en-GB" dirty="0"/>
              <a:t>and Illyricum together with two legions should be given him until </a:t>
            </a:r>
            <a:r>
              <a:rPr lang="en-GB" dirty="0">
                <a:solidFill>
                  <a:srgbClr val="FFFF00"/>
                </a:solidFill>
              </a:rPr>
              <a:t>he stood for his second consulship</a:t>
            </a:r>
            <a:r>
              <a:rPr lang="en-GB" dirty="0"/>
              <a:t>.  Cicero the orator, too, who had just returned from Cilicia and was busy with a reconciliation, tried to mollify </a:t>
            </a:r>
            <a:r>
              <a:rPr lang="en-GB" dirty="0">
                <a:solidFill>
                  <a:srgbClr val="FFFF00"/>
                </a:solidFill>
              </a:rPr>
              <a:t>Pompey, who yielded everything else, but insisted on taking away Caesar’s soldiers</a:t>
            </a:r>
            <a:r>
              <a:rPr lang="en-GB" dirty="0"/>
              <a:t>.  Cicero also tried to persuade the friends of Caesar to </a:t>
            </a:r>
            <a:r>
              <a:rPr lang="en-GB" dirty="0">
                <a:solidFill>
                  <a:srgbClr val="FFFF00"/>
                </a:solidFill>
              </a:rPr>
              <a:t>compromise</a:t>
            </a:r>
            <a:r>
              <a:rPr lang="en-GB" dirty="0"/>
              <a:t> and come to a settlement on the basis of the provinces mentioned and only six thousand soldiers, and </a:t>
            </a:r>
            <a:r>
              <a:rPr lang="en-GB" dirty="0">
                <a:solidFill>
                  <a:srgbClr val="FFFF00"/>
                </a:solidFill>
              </a:rPr>
              <a:t>Pompey</a:t>
            </a:r>
            <a:r>
              <a:rPr lang="en-GB" dirty="0"/>
              <a:t> was ready to yield and grant so many.  </a:t>
            </a:r>
            <a:r>
              <a:rPr lang="en-GB" dirty="0" err="1">
                <a:solidFill>
                  <a:srgbClr val="FFFF00"/>
                </a:solidFill>
              </a:rPr>
              <a:t>Lentulus</a:t>
            </a:r>
            <a:r>
              <a:rPr lang="en-GB" dirty="0">
                <a:solidFill>
                  <a:srgbClr val="FFFF00"/>
                </a:solidFill>
              </a:rPr>
              <a:t> the consul</a:t>
            </a:r>
            <a:r>
              <a:rPr lang="en-GB" dirty="0"/>
              <a:t>, however, would not let him, but actually heaped insults upon Antony and Curio and drove them disgracefully from the senate, thus himself </a:t>
            </a:r>
            <a:r>
              <a:rPr lang="en-GB" dirty="0">
                <a:solidFill>
                  <a:srgbClr val="FFFF00"/>
                </a:solidFill>
              </a:rPr>
              <a:t>contriving for Caesar the most specious of his pretexts</a:t>
            </a:r>
            <a:r>
              <a:rPr lang="en-GB" dirty="0"/>
              <a:t>, and the one by means of which he most of all incited his soldiers, showing them men of repute and high office who had fled the city on hired carts and in the garb of slaves. For thus they had arrayed themselves in their fear and stolen out of Rome. </a:t>
            </a:r>
          </a:p>
        </p:txBody>
      </p:sp>
      <p:sp>
        <p:nvSpPr>
          <p:cNvPr id="4" name="Rectangle 3"/>
          <p:cNvSpPr/>
          <p:nvPr/>
        </p:nvSpPr>
        <p:spPr>
          <a:xfrm>
            <a:off x="685801" y="2781997"/>
            <a:ext cx="5589864" cy="461665"/>
          </a:xfrm>
          <a:prstGeom prst="rect">
            <a:avLst/>
          </a:prstGeom>
        </p:spPr>
        <p:txBody>
          <a:bodyPr wrap="none">
            <a:spAutoFit/>
          </a:bodyPr>
          <a:lstStyle/>
          <a:p>
            <a:r>
              <a:rPr lang="en-GB" sz="2400" dirty="0"/>
              <a:t>Caesar attempts to negotiate a settlement  </a:t>
            </a:r>
          </a:p>
        </p:txBody>
      </p:sp>
    </p:spTree>
    <p:extLst>
      <p:ext uri="{BB962C8B-B14F-4D97-AF65-F5344CB8AC3E}">
        <p14:creationId xmlns:p14="http://schemas.microsoft.com/office/powerpoint/2010/main" val="165851800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Civil War</a:t>
            </a:r>
            <a:endParaRPr lang="en-GB" dirty="0"/>
          </a:p>
        </p:txBody>
      </p:sp>
      <p:sp>
        <p:nvSpPr>
          <p:cNvPr id="3" name="Rectangle 2"/>
          <p:cNvSpPr/>
          <p:nvPr/>
        </p:nvSpPr>
        <p:spPr>
          <a:xfrm>
            <a:off x="5832297" y="609600"/>
            <a:ext cx="6096000" cy="5632311"/>
          </a:xfrm>
          <a:prstGeom prst="rect">
            <a:avLst/>
          </a:prstGeom>
        </p:spPr>
        <p:txBody>
          <a:bodyPr>
            <a:spAutoFit/>
          </a:bodyPr>
          <a:lstStyle/>
          <a:p>
            <a:r>
              <a:rPr lang="en-GB" dirty="0" smtClean="0"/>
              <a:t>Suetonius</a:t>
            </a:r>
            <a:r>
              <a:rPr lang="en-GB" dirty="0"/>
              <a:t>, Julius Caesar 30: </a:t>
            </a:r>
            <a:endParaRPr lang="en-GB" dirty="0" smtClean="0"/>
          </a:p>
          <a:p>
            <a:r>
              <a:rPr lang="en-GB" dirty="0" smtClean="0"/>
              <a:t>But </a:t>
            </a:r>
            <a:r>
              <a:rPr lang="en-GB" dirty="0"/>
              <a:t>when the </a:t>
            </a:r>
            <a:r>
              <a:rPr lang="en-GB" dirty="0">
                <a:solidFill>
                  <a:srgbClr val="FFFF00"/>
                </a:solidFill>
              </a:rPr>
              <a:t>senate</a:t>
            </a:r>
            <a:r>
              <a:rPr lang="en-GB" dirty="0"/>
              <a:t> declined to interfere, and his opponents declared that they would accept</a:t>
            </a:r>
            <a:r>
              <a:rPr lang="en-GB" dirty="0">
                <a:solidFill>
                  <a:srgbClr val="FFFF00"/>
                </a:solidFill>
              </a:rPr>
              <a:t> no compromise</a:t>
            </a:r>
            <a:r>
              <a:rPr lang="en-GB" dirty="0"/>
              <a:t> in a matter affecting the public welfare, </a:t>
            </a:r>
            <a:r>
              <a:rPr lang="en-GB" dirty="0">
                <a:solidFill>
                  <a:srgbClr val="FFFF00"/>
                </a:solidFill>
              </a:rPr>
              <a:t>he crossed to Hither Gaul,</a:t>
            </a:r>
            <a:r>
              <a:rPr lang="en-GB" dirty="0"/>
              <a:t> and after holding all the assizes, halted at Ravenna, intending to resort to war if the senate took any drastic action</a:t>
            </a:r>
            <a:r>
              <a:rPr lang="en-GB" dirty="0">
                <a:solidFill>
                  <a:srgbClr val="FFFF00"/>
                </a:solidFill>
              </a:rPr>
              <a:t> against the tribunes of the commons who interposed vetoes in his behalf</a:t>
            </a:r>
            <a:r>
              <a:rPr lang="en-GB" dirty="0"/>
              <a:t>.  Now this was his excuse for the civil war, but it is believed that </a:t>
            </a:r>
            <a:r>
              <a:rPr lang="en-GB" dirty="0">
                <a:solidFill>
                  <a:srgbClr val="FFFF00"/>
                </a:solidFill>
              </a:rPr>
              <a:t>he had other motives</a:t>
            </a:r>
            <a:r>
              <a:rPr lang="en-GB" dirty="0"/>
              <a:t>.  </a:t>
            </a:r>
            <a:r>
              <a:rPr lang="en-GB" dirty="0" err="1"/>
              <a:t>Gnaeus</a:t>
            </a:r>
            <a:r>
              <a:rPr lang="en-GB" dirty="0"/>
              <a:t> </a:t>
            </a:r>
            <a:r>
              <a:rPr lang="en-GB" dirty="0" err="1"/>
              <a:t>Pompeius</a:t>
            </a:r>
            <a:r>
              <a:rPr lang="en-GB" dirty="0"/>
              <a:t> used to declare that since </a:t>
            </a:r>
            <a:r>
              <a:rPr lang="en-GB" dirty="0">
                <a:solidFill>
                  <a:srgbClr val="FFFF00"/>
                </a:solidFill>
              </a:rPr>
              <a:t>Caesar’s own means </a:t>
            </a:r>
            <a:r>
              <a:rPr lang="en-GB" dirty="0"/>
              <a:t>were not sufficient to complete the works which he had planned, nor to do all that he had led the people to expect on his return, </a:t>
            </a:r>
            <a:r>
              <a:rPr lang="en-GB" dirty="0">
                <a:solidFill>
                  <a:srgbClr val="FFFF00"/>
                </a:solidFill>
              </a:rPr>
              <a:t>he desired a state of general unrest and turmoil.</a:t>
            </a:r>
            <a:r>
              <a:rPr lang="en-GB" dirty="0"/>
              <a:t>  Others say that he dreaded the necessity of rendering an </a:t>
            </a:r>
            <a:r>
              <a:rPr lang="en-GB" dirty="0">
                <a:solidFill>
                  <a:srgbClr val="FFFF00"/>
                </a:solidFill>
              </a:rPr>
              <a:t>account</a:t>
            </a:r>
            <a:r>
              <a:rPr lang="en-GB" dirty="0"/>
              <a:t> for what he had done in his first consulship contrary to the auspices and the laws, and regardless of vetoes; for Marcus Cato often declared, and took oath too, that he would </a:t>
            </a:r>
            <a:r>
              <a:rPr lang="en-GB" dirty="0">
                <a:solidFill>
                  <a:srgbClr val="FFFF00"/>
                </a:solidFill>
              </a:rPr>
              <a:t>impeach Caesar the moment he had disbanded his army</a:t>
            </a:r>
            <a:r>
              <a:rPr lang="en-GB" dirty="0"/>
              <a:t>.  It was openly said too that </a:t>
            </a:r>
            <a:r>
              <a:rPr lang="en-GB" dirty="0">
                <a:solidFill>
                  <a:srgbClr val="FFFF00"/>
                </a:solidFill>
              </a:rPr>
              <a:t>if he was out of office on his return, he would be obliged, like Milo, to make his defence in a court hedged about by armed men</a:t>
            </a:r>
            <a:r>
              <a:rPr lang="en-GB" dirty="0"/>
              <a:t>. </a:t>
            </a:r>
          </a:p>
        </p:txBody>
      </p:sp>
      <p:sp>
        <p:nvSpPr>
          <p:cNvPr id="4" name="Rectangle 3"/>
          <p:cNvSpPr/>
          <p:nvPr/>
        </p:nvSpPr>
        <p:spPr>
          <a:xfrm>
            <a:off x="994629" y="2720352"/>
            <a:ext cx="2414315" cy="461665"/>
          </a:xfrm>
          <a:prstGeom prst="rect">
            <a:avLst/>
          </a:prstGeom>
        </p:spPr>
        <p:txBody>
          <a:bodyPr wrap="none">
            <a:spAutoFit/>
          </a:bodyPr>
          <a:lstStyle/>
          <a:p>
            <a:r>
              <a:rPr lang="en-GB" sz="2400" dirty="0"/>
              <a:t>Caesar’s motives  </a:t>
            </a:r>
          </a:p>
        </p:txBody>
      </p:sp>
    </p:spTree>
    <p:extLst>
      <p:ext uri="{BB962C8B-B14F-4D97-AF65-F5344CB8AC3E}">
        <p14:creationId xmlns:p14="http://schemas.microsoft.com/office/powerpoint/2010/main" val="263438001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Civil War</a:t>
            </a:r>
            <a:endParaRPr lang="en-GB" dirty="0"/>
          </a:p>
        </p:txBody>
      </p:sp>
      <p:sp>
        <p:nvSpPr>
          <p:cNvPr id="3" name="Rectangle 2"/>
          <p:cNvSpPr/>
          <p:nvPr/>
        </p:nvSpPr>
        <p:spPr>
          <a:xfrm>
            <a:off x="5030913" y="1865486"/>
            <a:ext cx="6096000" cy="4524315"/>
          </a:xfrm>
          <a:prstGeom prst="rect">
            <a:avLst/>
          </a:prstGeom>
        </p:spPr>
        <p:txBody>
          <a:bodyPr>
            <a:spAutoFit/>
          </a:bodyPr>
          <a:lstStyle/>
          <a:p>
            <a:r>
              <a:rPr lang="en-GB" dirty="0"/>
              <a:t>Caesar’s motives  </a:t>
            </a:r>
          </a:p>
          <a:p>
            <a:r>
              <a:rPr lang="en-GB" dirty="0"/>
              <a:t>The latter opinion is the more credible one in view of the assertion of </a:t>
            </a:r>
            <a:r>
              <a:rPr lang="en-GB" dirty="0" err="1"/>
              <a:t>Asinius</a:t>
            </a:r>
            <a:r>
              <a:rPr lang="en-GB" dirty="0"/>
              <a:t> </a:t>
            </a:r>
            <a:r>
              <a:rPr lang="en-GB" dirty="0" err="1"/>
              <a:t>Pollio</a:t>
            </a:r>
            <a:r>
              <a:rPr lang="en-GB" dirty="0"/>
              <a:t>, that when Caesar at the battle of Pharsalus saw his enemies slain or in flight, he said, word for word: ‘</a:t>
            </a:r>
            <a:r>
              <a:rPr lang="en-GB" dirty="0">
                <a:solidFill>
                  <a:srgbClr val="FFFF00"/>
                </a:solidFill>
              </a:rPr>
              <a:t>They would have it so.  Even I, Gaius Caesar, after so many great deeds, should have been found guilty, if I had not turned to my army for help.</a:t>
            </a:r>
            <a:r>
              <a:rPr lang="en-GB" dirty="0"/>
              <a:t>’  Some think that habit had given him a love of power, and that weighing the strength of his adversaries against his own, he grasped the opportunity of usurping the despotism which had been his heart’s desire from early youth.  Cicero too was seemingly of this opinion, when he wrote in the third book of his On Duties [3.82] that Caesar ever had upon his lips these lines of Euripides, of which Cicero himself adds a version:  </a:t>
            </a:r>
            <a:r>
              <a:rPr lang="en-GB" dirty="0">
                <a:solidFill>
                  <a:srgbClr val="FFFF00"/>
                </a:solidFill>
              </a:rPr>
              <a:t>‘If wrong may </a:t>
            </a:r>
            <a:r>
              <a:rPr lang="en-GB" dirty="0" err="1">
                <a:solidFill>
                  <a:srgbClr val="FFFF00"/>
                </a:solidFill>
              </a:rPr>
              <a:t>e’er</a:t>
            </a:r>
            <a:r>
              <a:rPr lang="en-GB" dirty="0">
                <a:solidFill>
                  <a:srgbClr val="FFFF00"/>
                </a:solidFill>
              </a:rPr>
              <a:t> be right, for a throne’s sake  Were wrong most right: – be god in all else feared.’ </a:t>
            </a:r>
          </a:p>
        </p:txBody>
      </p:sp>
      <p:sp>
        <p:nvSpPr>
          <p:cNvPr id="4" name="Rectangle 3"/>
          <p:cNvSpPr/>
          <p:nvPr/>
        </p:nvSpPr>
        <p:spPr>
          <a:xfrm>
            <a:off x="994629" y="2720352"/>
            <a:ext cx="2414315" cy="461665"/>
          </a:xfrm>
          <a:prstGeom prst="rect">
            <a:avLst/>
          </a:prstGeom>
        </p:spPr>
        <p:txBody>
          <a:bodyPr wrap="none">
            <a:spAutoFit/>
          </a:bodyPr>
          <a:lstStyle/>
          <a:p>
            <a:r>
              <a:rPr lang="en-GB" sz="2400" dirty="0"/>
              <a:t>Caesar’s motives  </a:t>
            </a:r>
          </a:p>
        </p:txBody>
      </p:sp>
    </p:spTree>
    <p:extLst>
      <p:ext uri="{BB962C8B-B14F-4D97-AF65-F5344CB8AC3E}">
        <p14:creationId xmlns:p14="http://schemas.microsoft.com/office/powerpoint/2010/main" val="285863062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Pharsalus, Macedonia</a:t>
            </a:r>
            <a:endParaRPr lang="en-GB" dirty="0"/>
          </a:p>
        </p:txBody>
      </p:sp>
      <p:pic>
        <p:nvPicPr>
          <p:cNvPr id="14338" name="Picture 2" descr="https://upload.wikimedia.org/wikipedia/commons/thumb/a/a9/Battle_of_Pharsalus,_48_BC.png/300px-Battle_of_Pharsalus,_48_B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185" y="1737094"/>
            <a:ext cx="4923194" cy="285545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Map of the Moves to Pharsalus in 48 B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9416" y="0"/>
            <a:ext cx="531284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81185" y="4888199"/>
            <a:ext cx="4435701" cy="1754326"/>
          </a:xfrm>
          <a:prstGeom prst="rect">
            <a:avLst/>
          </a:prstGeom>
        </p:spPr>
        <p:txBody>
          <a:bodyPr wrap="none">
            <a:spAutoFit/>
          </a:bodyPr>
          <a:lstStyle/>
          <a:p>
            <a:pPr marL="285750" indent="-285750">
              <a:buFont typeface="Wingdings" panose="05000000000000000000" pitchFamily="2" charset="2"/>
              <a:buChar char="Ø"/>
            </a:pPr>
            <a:r>
              <a:rPr lang="en-GB" dirty="0" smtClean="0"/>
              <a:t>9</a:t>
            </a:r>
            <a:r>
              <a:rPr lang="en-GB" baseline="30000" dirty="0" smtClean="0"/>
              <a:t>th</a:t>
            </a:r>
            <a:r>
              <a:rPr lang="en-GB" dirty="0" smtClean="0"/>
              <a:t> August </a:t>
            </a:r>
            <a:r>
              <a:rPr lang="en-GB" dirty="0"/>
              <a:t>48 BC </a:t>
            </a:r>
            <a:r>
              <a:rPr lang="en-GB" dirty="0" smtClean="0"/>
              <a:t>(pre-Julian calendar)</a:t>
            </a:r>
          </a:p>
          <a:p>
            <a:pPr marL="285750" indent="-285750">
              <a:buFont typeface="Wingdings" panose="05000000000000000000" pitchFamily="2" charset="2"/>
              <a:buChar char="Ø"/>
            </a:pPr>
            <a:r>
              <a:rPr lang="en-GB" dirty="0" smtClean="0"/>
              <a:t>Caesar: only 22,000 legionaries</a:t>
            </a:r>
          </a:p>
          <a:p>
            <a:pPr marL="285750" indent="-285750">
              <a:buFont typeface="Wingdings" panose="05000000000000000000" pitchFamily="2" charset="2"/>
              <a:buChar char="Ø"/>
            </a:pPr>
            <a:r>
              <a:rPr lang="en-GB" dirty="0" smtClean="0"/>
              <a:t>Pompey: about twice.</a:t>
            </a:r>
          </a:p>
          <a:p>
            <a:pPr marL="285750" indent="-285750">
              <a:buFont typeface="Wingdings" panose="05000000000000000000" pitchFamily="2" charset="2"/>
              <a:buChar char="Ø"/>
            </a:pPr>
            <a:r>
              <a:rPr lang="en-GB" dirty="0"/>
              <a:t>Pompey fled from Pharsalus to </a:t>
            </a:r>
            <a:r>
              <a:rPr lang="en-GB" dirty="0" smtClean="0"/>
              <a:t>Egypt </a:t>
            </a:r>
            <a:br>
              <a:rPr lang="en-GB" dirty="0" smtClean="0"/>
            </a:br>
            <a:r>
              <a:rPr lang="en-GB" dirty="0" smtClean="0"/>
              <a:t>(assassinated </a:t>
            </a:r>
            <a:r>
              <a:rPr lang="en-GB" dirty="0"/>
              <a:t>on the order of </a:t>
            </a:r>
            <a:r>
              <a:rPr lang="en-GB" dirty="0" smtClean="0"/>
              <a:t>Ptolemy XIII)</a:t>
            </a:r>
          </a:p>
          <a:p>
            <a:pPr marL="285750" indent="-285750">
              <a:buFont typeface="Wingdings" panose="05000000000000000000" pitchFamily="2" charset="2"/>
              <a:buChar char="Ø"/>
            </a:pPr>
            <a:r>
              <a:rPr lang="en-GB" dirty="0" smtClean="0"/>
              <a:t>Caesar’s </a:t>
            </a:r>
            <a:r>
              <a:rPr lang="en-GB" i="1" dirty="0" err="1" smtClean="0"/>
              <a:t>commentarii</a:t>
            </a:r>
            <a:r>
              <a:rPr lang="en-GB" i="1" dirty="0" smtClean="0"/>
              <a:t> de bello </a:t>
            </a:r>
            <a:r>
              <a:rPr lang="en-GB" i="1" dirty="0" err="1" smtClean="0"/>
              <a:t>civili</a:t>
            </a:r>
            <a:r>
              <a:rPr lang="en-GB" i="1" dirty="0" smtClean="0"/>
              <a:t>.</a:t>
            </a:r>
            <a:endParaRPr lang="en-GB" dirty="0"/>
          </a:p>
        </p:txBody>
      </p:sp>
    </p:spTree>
    <p:extLst>
      <p:ext uri="{BB962C8B-B14F-4D97-AF65-F5344CB8AC3E}">
        <p14:creationId xmlns:p14="http://schemas.microsoft.com/office/powerpoint/2010/main" val="29131542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Caesar &amp; </a:t>
            </a:r>
            <a:r>
              <a:rPr lang="en-GB" dirty="0" err="1" smtClean="0"/>
              <a:t>EGypt</a:t>
            </a:r>
            <a:endParaRPr lang="en-GB" dirty="0"/>
          </a:p>
        </p:txBody>
      </p:sp>
      <p:pic>
        <p:nvPicPr>
          <p:cNvPr id="11266" name="Picture 2" descr="https://upload.wikimedia.org/wikipedia/commons/c/c3/Cleopatra_and_Caesar_by_Jean-Leon-Gerome.jpg"/>
          <p:cNvPicPr>
            <a:picLocks noChangeAspect="1" noChangeArrowheads="1"/>
          </p:cNvPicPr>
          <p:nvPr/>
        </p:nvPicPr>
        <p:blipFill rotWithShape="1">
          <a:blip r:embed="rId2">
            <a:extLst>
              <a:ext uri="{28A0092B-C50C-407E-A947-70E740481C1C}">
                <a14:useLocalDpi xmlns:a14="http://schemas.microsoft.com/office/drawing/2010/main" val="0"/>
              </a:ext>
            </a:extLst>
          </a:blip>
          <a:srcRect t="8882"/>
          <a:stretch/>
        </p:blipFill>
        <p:spPr bwMode="auto">
          <a:xfrm>
            <a:off x="6556375" y="0"/>
            <a:ext cx="5181600" cy="68477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s://upload.wikimedia.org/wikipedia/commons/thumb/1/1a/Caesar_campaigns_from_Rome_to_Zela-fr.svg/1920px-Caesar_campaigns_from_Rome_to_Zela-fr.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4025" y="1646434"/>
            <a:ext cx="5995600" cy="35548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030719" y="6570727"/>
            <a:ext cx="3779561" cy="276999"/>
          </a:xfrm>
          <a:prstGeom prst="rect">
            <a:avLst/>
          </a:prstGeom>
        </p:spPr>
        <p:txBody>
          <a:bodyPr wrap="none">
            <a:spAutoFit/>
          </a:bodyPr>
          <a:lstStyle/>
          <a:p>
            <a:r>
              <a:rPr lang="en-GB" sz="1200" i="1" dirty="0"/>
              <a:t>Cleopatra y César</a:t>
            </a:r>
            <a:r>
              <a:rPr lang="en-GB" sz="1200" dirty="0"/>
              <a:t>, </a:t>
            </a:r>
            <a:r>
              <a:rPr lang="en-GB" sz="1200" dirty="0" err="1"/>
              <a:t>pintura</a:t>
            </a:r>
            <a:r>
              <a:rPr lang="en-GB" sz="1200" dirty="0"/>
              <a:t> de 1866 de Jean-Léon </a:t>
            </a:r>
            <a:r>
              <a:rPr lang="en-GB" sz="1200" dirty="0" err="1" smtClean="0"/>
              <a:t>Gérôme</a:t>
            </a:r>
            <a:endParaRPr lang="en-GB" sz="1200" dirty="0"/>
          </a:p>
        </p:txBody>
      </p:sp>
      <p:sp>
        <p:nvSpPr>
          <p:cNvPr id="5" name="Rectangle 4"/>
          <p:cNvSpPr/>
          <p:nvPr/>
        </p:nvSpPr>
        <p:spPr>
          <a:xfrm>
            <a:off x="685801" y="5329987"/>
            <a:ext cx="8470011" cy="1477328"/>
          </a:xfrm>
          <a:prstGeom prst="rect">
            <a:avLst/>
          </a:prstGeom>
        </p:spPr>
        <p:txBody>
          <a:bodyPr wrap="none">
            <a:spAutoFit/>
          </a:bodyPr>
          <a:lstStyle/>
          <a:p>
            <a:r>
              <a:rPr lang="en-GB" b="1" dirty="0" smtClean="0"/>
              <a:t>In Alexandria, Caesar involved in Egyptian Civil War between Ptolemy XIII and his sister</a:t>
            </a:r>
          </a:p>
          <a:p>
            <a:pPr marL="285750" indent="-285750">
              <a:buFont typeface="Wingdings" panose="05000000000000000000" pitchFamily="2" charset="2"/>
              <a:buChar char="à"/>
            </a:pPr>
            <a:r>
              <a:rPr lang="en-GB" b="1" dirty="0" smtClean="0"/>
              <a:t>Battle </a:t>
            </a:r>
            <a:r>
              <a:rPr lang="en-GB" b="1" dirty="0"/>
              <a:t>of the Nile</a:t>
            </a:r>
            <a:r>
              <a:rPr lang="en-GB" dirty="0"/>
              <a:t> in 47 </a:t>
            </a:r>
            <a:r>
              <a:rPr lang="en-GB" dirty="0" smtClean="0"/>
              <a:t>BC (Caesar &amp; Cleopatra VII)</a:t>
            </a:r>
          </a:p>
          <a:p>
            <a:pPr marL="285750" indent="-285750">
              <a:buFont typeface="Wingdings" panose="05000000000000000000" pitchFamily="2" charset="2"/>
              <a:buChar char="à"/>
            </a:pPr>
            <a:endParaRPr lang="en-GB" dirty="0"/>
          </a:p>
          <a:p>
            <a:pPr marL="285750" indent="-285750">
              <a:buFont typeface="Wingdings" panose="05000000000000000000" pitchFamily="2" charset="2"/>
              <a:buChar char="à"/>
            </a:pPr>
            <a:r>
              <a:rPr lang="en-GB" dirty="0" err="1" smtClean="0"/>
              <a:t>Consquences</a:t>
            </a:r>
            <a:r>
              <a:rPr lang="en-GB" dirty="0" smtClean="0"/>
              <a:t>, e.g.: independence of Egypt</a:t>
            </a:r>
          </a:p>
          <a:p>
            <a:pPr marL="285750" indent="-285750">
              <a:buFont typeface="Wingdings" panose="05000000000000000000" pitchFamily="2" charset="2"/>
              <a:buChar char="à"/>
            </a:pPr>
            <a:r>
              <a:rPr lang="en-GB" dirty="0" smtClean="0"/>
              <a:t>Son, </a:t>
            </a:r>
            <a:r>
              <a:rPr lang="en-GB" dirty="0" err="1" smtClean="0"/>
              <a:t>Kaisarion</a:t>
            </a:r>
            <a:r>
              <a:rPr lang="en-GB" dirty="0" smtClean="0"/>
              <a:t>/</a:t>
            </a:r>
            <a:r>
              <a:rPr lang="en-GB" dirty="0" err="1" smtClean="0"/>
              <a:t>Ptolemaios</a:t>
            </a:r>
            <a:r>
              <a:rPr lang="en-GB" dirty="0" smtClean="0"/>
              <a:t> XV.</a:t>
            </a:r>
            <a:endParaRPr lang="en-GB" dirty="0"/>
          </a:p>
        </p:txBody>
      </p:sp>
    </p:spTree>
    <p:extLst>
      <p:ext uri="{BB962C8B-B14F-4D97-AF65-F5344CB8AC3E}">
        <p14:creationId xmlns:p14="http://schemas.microsoft.com/office/powerpoint/2010/main" val="11976242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upload.wikimedia.org/wikipedia/commons/4/49/Lex_Ursonensis_-_tabla_1_%28M.A.N._16736%29_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8908" y="496559"/>
            <a:ext cx="4178157" cy="28374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Caesar’s reform project</a:t>
            </a:r>
            <a:endParaRPr lang="en-GB" dirty="0"/>
          </a:p>
        </p:txBody>
      </p:sp>
      <p:sp>
        <p:nvSpPr>
          <p:cNvPr id="3" name="Rectangle 2"/>
          <p:cNvSpPr/>
          <p:nvPr/>
        </p:nvSpPr>
        <p:spPr>
          <a:xfrm>
            <a:off x="340527" y="2065867"/>
            <a:ext cx="7488382" cy="3970318"/>
          </a:xfrm>
          <a:prstGeom prst="rect">
            <a:avLst/>
          </a:prstGeom>
        </p:spPr>
        <p:txBody>
          <a:bodyPr wrap="square">
            <a:spAutoFit/>
          </a:bodyPr>
          <a:lstStyle/>
          <a:p>
            <a:pPr marL="285750" indent="-285750">
              <a:buFont typeface="Wingdings" panose="05000000000000000000" pitchFamily="2" charset="2"/>
              <a:buChar char="Ø"/>
            </a:pPr>
            <a:r>
              <a:rPr lang="fr-FR" b="1" dirty="0" err="1" smtClean="0"/>
              <a:t>Political</a:t>
            </a:r>
            <a:r>
              <a:rPr lang="fr-FR" b="1" dirty="0" smtClean="0"/>
              <a:t> </a:t>
            </a:r>
            <a:r>
              <a:rPr lang="fr-FR" b="1" dirty="0" err="1" smtClean="0"/>
              <a:t>Reforms</a:t>
            </a:r>
            <a:r>
              <a:rPr lang="fr-FR" b="1" dirty="0" smtClean="0"/>
              <a:t> – </a:t>
            </a:r>
            <a:r>
              <a:rPr lang="fr-FR" b="1" dirty="0" err="1" smtClean="0"/>
              <a:t>adapt</a:t>
            </a:r>
            <a:r>
              <a:rPr lang="fr-FR" b="1" dirty="0" smtClean="0"/>
              <a:t> institutions to suit the size of the new ‘empire’:</a:t>
            </a:r>
          </a:p>
          <a:p>
            <a:pPr marL="285750" indent="-285750">
              <a:buFont typeface="Wingdings" panose="05000000000000000000" pitchFamily="2" charset="2"/>
              <a:buChar char="Ø"/>
            </a:pPr>
            <a:r>
              <a:rPr lang="fr-FR" dirty="0" smtClean="0"/>
              <a:t> </a:t>
            </a:r>
            <a:r>
              <a:rPr lang="fr-FR" dirty="0" err="1" smtClean="0"/>
              <a:t>Number</a:t>
            </a:r>
            <a:r>
              <a:rPr lang="fr-FR" dirty="0" smtClean="0"/>
              <a:t> of </a:t>
            </a:r>
            <a:r>
              <a:rPr lang="fr-FR" dirty="0" err="1" smtClean="0"/>
              <a:t>magistrates</a:t>
            </a:r>
            <a:r>
              <a:rPr lang="fr-FR" dirty="0" smtClean="0"/>
              <a:t>: </a:t>
            </a:r>
            <a:r>
              <a:rPr lang="fr-FR" dirty="0" err="1" smtClean="0"/>
              <a:t>quasestors</a:t>
            </a:r>
            <a:r>
              <a:rPr lang="fr-FR" dirty="0" smtClean="0"/>
              <a:t> </a:t>
            </a:r>
            <a:r>
              <a:rPr lang="fr-FR" dirty="0" err="1" smtClean="0"/>
              <a:t>from</a:t>
            </a:r>
            <a:r>
              <a:rPr lang="fr-FR" dirty="0" smtClean="0"/>
              <a:t> 20 to 40, </a:t>
            </a:r>
            <a:r>
              <a:rPr lang="fr-FR" dirty="0" err="1" smtClean="0"/>
              <a:t>praetors</a:t>
            </a:r>
            <a:r>
              <a:rPr lang="fr-FR" dirty="0" smtClean="0"/>
              <a:t> </a:t>
            </a:r>
            <a:r>
              <a:rPr lang="fr-FR" dirty="0" err="1" smtClean="0"/>
              <a:t>from</a:t>
            </a:r>
            <a:r>
              <a:rPr lang="fr-FR" dirty="0" smtClean="0"/>
              <a:t> 8 to 16, </a:t>
            </a:r>
            <a:r>
              <a:rPr lang="fr-FR" dirty="0" err="1" smtClean="0"/>
              <a:t>aediles</a:t>
            </a:r>
            <a:r>
              <a:rPr lang="fr-FR" dirty="0" smtClean="0"/>
              <a:t>: 6;</a:t>
            </a:r>
          </a:p>
          <a:p>
            <a:pPr marL="285750" indent="-285750">
              <a:buFont typeface="Wingdings" panose="05000000000000000000" pitchFamily="2" charset="2"/>
              <a:buChar char="Ø"/>
            </a:pPr>
            <a:r>
              <a:rPr lang="fr-FR" dirty="0"/>
              <a:t> </a:t>
            </a:r>
            <a:r>
              <a:rPr lang="fr-FR" dirty="0" err="1" smtClean="0"/>
              <a:t>only</a:t>
            </a:r>
            <a:r>
              <a:rPr lang="fr-FR" dirty="0" smtClean="0"/>
              <a:t> 2 consuls, but </a:t>
            </a:r>
            <a:r>
              <a:rPr lang="fr-FR" dirty="0" err="1" smtClean="0"/>
              <a:t>now</a:t>
            </a:r>
            <a:r>
              <a:rPr lang="fr-FR" dirty="0" smtClean="0"/>
              <a:t> </a:t>
            </a:r>
            <a:r>
              <a:rPr lang="fr-FR" dirty="0" err="1" smtClean="0"/>
              <a:t>also</a:t>
            </a:r>
            <a:r>
              <a:rPr lang="fr-FR" dirty="0" smtClean="0"/>
              <a:t> 2 suffect c consuls: 4 consuls for the post of proconsul;</a:t>
            </a:r>
          </a:p>
          <a:p>
            <a:pPr marL="285750" indent="-285750">
              <a:buFont typeface="Wingdings" panose="05000000000000000000" pitchFamily="2" charset="2"/>
              <a:buChar char="Ø"/>
            </a:pPr>
            <a:r>
              <a:rPr lang="fr-FR" dirty="0" smtClean="0"/>
              <a:t> Caesar </a:t>
            </a:r>
            <a:r>
              <a:rPr lang="fr-FR" dirty="0" err="1" smtClean="0"/>
              <a:t>directly</a:t>
            </a:r>
            <a:r>
              <a:rPr lang="fr-FR" dirty="0" smtClean="0"/>
              <a:t> </a:t>
            </a:r>
            <a:r>
              <a:rPr lang="fr-FR" dirty="0" err="1" smtClean="0"/>
              <a:t>nominated</a:t>
            </a:r>
            <a:r>
              <a:rPr lang="fr-FR" dirty="0" smtClean="0"/>
              <a:t> </a:t>
            </a:r>
            <a:r>
              <a:rPr lang="fr-FR" dirty="0" err="1" smtClean="0"/>
              <a:t>half</a:t>
            </a:r>
            <a:r>
              <a:rPr lang="fr-FR" dirty="0" smtClean="0"/>
              <a:t> of the </a:t>
            </a:r>
            <a:r>
              <a:rPr lang="fr-FR" dirty="0" err="1" smtClean="0"/>
              <a:t>magistrates</a:t>
            </a:r>
            <a:r>
              <a:rPr lang="fr-FR" dirty="0" smtClean="0"/>
              <a:t>.</a:t>
            </a:r>
          </a:p>
          <a:p>
            <a:pPr marL="285750" indent="-285750">
              <a:buFont typeface="Wingdings" panose="05000000000000000000" pitchFamily="2" charset="2"/>
              <a:buChar char="Ø"/>
            </a:pPr>
            <a:r>
              <a:rPr lang="fr-FR" dirty="0" smtClean="0"/>
              <a:t> The </a:t>
            </a:r>
            <a:r>
              <a:rPr lang="fr-FR" dirty="0" err="1" smtClean="0"/>
              <a:t>Senate</a:t>
            </a:r>
            <a:r>
              <a:rPr lang="fr-FR" dirty="0" smtClean="0"/>
              <a:t>: </a:t>
            </a:r>
            <a:r>
              <a:rPr lang="fr-FR" dirty="0" err="1" smtClean="0"/>
              <a:t>after</a:t>
            </a:r>
            <a:r>
              <a:rPr lang="fr-FR" dirty="0" smtClean="0"/>
              <a:t> the </a:t>
            </a:r>
            <a:r>
              <a:rPr lang="fr-FR" dirty="0" err="1" smtClean="0"/>
              <a:t>death</a:t>
            </a:r>
            <a:r>
              <a:rPr lang="fr-FR" dirty="0" smtClean="0"/>
              <a:t> of </a:t>
            </a:r>
            <a:r>
              <a:rPr lang="fr-FR" dirty="0" err="1" smtClean="0"/>
              <a:t>many</a:t>
            </a:r>
            <a:r>
              <a:rPr lang="fr-FR" dirty="0" smtClean="0"/>
              <a:t> </a:t>
            </a:r>
            <a:r>
              <a:rPr lang="fr-FR" dirty="0" err="1" smtClean="0"/>
              <a:t>senators</a:t>
            </a:r>
            <a:r>
              <a:rPr lang="fr-FR" dirty="0" smtClean="0"/>
              <a:t> in Civil </a:t>
            </a:r>
            <a:r>
              <a:rPr lang="fr-FR" dirty="0" err="1" smtClean="0"/>
              <a:t>War</a:t>
            </a:r>
            <a:r>
              <a:rPr lang="fr-FR" dirty="0" smtClean="0"/>
              <a:t>, new </a:t>
            </a:r>
            <a:r>
              <a:rPr lang="fr-FR" dirty="0" err="1" smtClean="0"/>
              <a:t>senators</a:t>
            </a:r>
            <a:r>
              <a:rPr lang="fr-FR" dirty="0"/>
              <a:t> </a:t>
            </a:r>
            <a:r>
              <a:rPr lang="fr-FR" dirty="0" smtClean="0"/>
              <a:t>(incl. </a:t>
            </a:r>
            <a:r>
              <a:rPr lang="fr-FR" dirty="0" err="1" smtClean="0"/>
              <a:t>from</a:t>
            </a:r>
            <a:r>
              <a:rPr lang="fr-FR" dirty="0" smtClean="0"/>
              <a:t> Gaul and Spain): </a:t>
            </a:r>
            <a:r>
              <a:rPr lang="fr-FR" dirty="0" err="1" smtClean="0"/>
              <a:t>now</a:t>
            </a:r>
            <a:r>
              <a:rPr lang="fr-FR" dirty="0" smtClean="0"/>
              <a:t> about 800-900 </a:t>
            </a:r>
            <a:r>
              <a:rPr lang="fr-FR" dirty="0" err="1" smtClean="0"/>
              <a:t>senators</a:t>
            </a:r>
            <a:r>
              <a:rPr lang="fr-FR" dirty="0" smtClean="0"/>
              <a:t>, </a:t>
            </a:r>
            <a:r>
              <a:rPr lang="fr-FR" dirty="0" err="1" smtClean="0"/>
              <a:t>instead</a:t>
            </a:r>
            <a:r>
              <a:rPr lang="fr-FR" dirty="0" smtClean="0"/>
              <a:t> of </a:t>
            </a:r>
            <a:r>
              <a:rPr lang="fr-FR" dirty="0" err="1" smtClean="0"/>
              <a:t>Sulla’s</a:t>
            </a:r>
            <a:r>
              <a:rPr lang="fr-FR" dirty="0" smtClean="0"/>
              <a:t> 600.</a:t>
            </a:r>
          </a:p>
          <a:p>
            <a:pPr marL="285750" indent="-285750">
              <a:buFont typeface="Wingdings" panose="05000000000000000000" pitchFamily="2" charset="2"/>
              <a:buChar char="Ø"/>
            </a:pPr>
            <a:r>
              <a:rPr lang="fr-FR" dirty="0" smtClean="0"/>
              <a:t> For provincial administration: 5 </a:t>
            </a:r>
            <a:r>
              <a:rPr lang="fr-FR" dirty="0" err="1" smtClean="0"/>
              <a:t>year</a:t>
            </a:r>
            <a:r>
              <a:rPr lang="fr-FR" dirty="0" smtClean="0"/>
              <a:t> mandats (as for Caesar and Pompey): </a:t>
            </a:r>
            <a:r>
              <a:rPr lang="fr-FR" dirty="0" err="1" smtClean="0"/>
              <a:t>limited</a:t>
            </a:r>
            <a:r>
              <a:rPr lang="fr-FR" dirty="0" smtClean="0"/>
              <a:t> to </a:t>
            </a:r>
            <a:r>
              <a:rPr lang="fr-FR" dirty="0" err="1" smtClean="0"/>
              <a:t>just</a:t>
            </a:r>
            <a:r>
              <a:rPr lang="fr-FR" dirty="0" smtClean="0"/>
              <a:t> one </a:t>
            </a:r>
            <a:r>
              <a:rPr lang="fr-FR" dirty="0" err="1" smtClean="0"/>
              <a:t>year</a:t>
            </a:r>
            <a:r>
              <a:rPr lang="fr-FR" dirty="0" smtClean="0"/>
              <a:t> for </a:t>
            </a:r>
            <a:r>
              <a:rPr lang="fr-FR" dirty="0" err="1" smtClean="0"/>
              <a:t>propraetor</a:t>
            </a:r>
            <a:r>
              <a:rPr lang="fr-FR" dirty="0" smtClean="0"/>
              <a:t> and 2 </a:t>
            </a:r>
            <a:r>
              <a:rPr lang="fr-FR" dirty="0" err="1" smtClean="0"/>
              <a:t>years</a:t>
            </a:r>
            <a:r>
              <a:rPr lang="fr-FR" dirty="0" smtClean="0"/>
              <a:t> for proconsul</a:t>
            </a:r>
          </a:p>
          <a:p>
            <a:pPr marL="285750" indent="-285750">
              <a:buFont typeface="Wingdings" panose="05000000000000000000" pitchFamily="2" charset="2"/>
              <a:buChar char="Ø"/>
            </a:pPr>
            <a:r>
              <a:rPr lang="fr-FR" dirty="0"/>
              <a:t> </a:t>
            </a:r>
            <a:r>
              <a:rPr lang="fr-FR" dirty="0" err="1" smtClean="0"/>
              <a:t>Administrtion</a:t>
            </a:r>
            <a:r>
              <a:rPr lang="fr-FR" dirty="0" smtClean="0"/>
              <a:t> of </a:t>
            </a:r>
            <a:r>
              <a:rPr lang="fr-FR" dirty="0" err="1" smtClean="0"/>
              <a:t>Italy’s</a:t>
            </a:r>
            <a:r>
              <a:rPr lang="fr-FR" dirty="0" smtClean="0"/>
              <a:t> municipal: </a:t>
            </a:r>
            <a:r>
              <a:rPr lang="fr-FR" dirty="0" err="1" smtClean="0"/>
              <a:t>framework</a:t>
            </a:r>
            <a:r>
              <a:rPr lang="fr-FR" dirty="0" smtClean="0"/>
              <a:t> </a:t>
            </a:r>
            <a:r>
              <a:rPr lang="fr-FR" dirty="0" err="1" smtClean="0"/>
              <a:t>law</a:t>
            </a:r>
            <a:r>
              <a:rPr lang="fr-FR" dirty="0" smtClean="0"/>
              <a:t>: </a:t>
            </a:r>
            <a:r>
              <a:rPr lang="fr-FR" dirty="0" err="1" smtClean="0"/>
              <a:t>Heracles</a:t>
            </a:r>
            <a:r>
              <a:rPr lang="fr-FR" dirty="0" smtClean="0"/>
              <a:t> Tables « </a:t>
            </a:r>
            <a:r>
              <a:rPr lang="fr-FR" dirty="0" err="1" smtClean="0"/>
              <a:t>lex</a:t>
            </a:r>
            <a:r>
              <a:rPr lang="fr-FR" dirty="0" smtClean="0"/>
              <a:t> Iulia </a:t>
            </a:r>
            <a:r>
              <a:rPr lang="fr-FR" dirty="0" err="1" smtClean="0"/>
              <a:t>Municipalis</a:t>
            </a:r>
            <a:r>
              <a:rPr lang="fr-FR" dirty="0" smtClean="0"/>
              <a:t> ».</a:t>
            </a:r>
          </a:p>
          <a:p>
            <a:pPr marL="285750" indent="-285750">
              <a:buFont typeface="Wingdings" panose="05000000000000000000" pitchFamily="2" charset="2"/>
              <a:buChar char="Ø"/>
            </a:pPr>
            <a:r>
              <a:rPr lang="fr-FR" dirty="0" smtClean="0"/>
              <a:t> Basis for Augustus’ </a:t>
            </a:r>
            <a:r>
              <a:rPr lang="fr-FR" dirty="0" err="1" smtClean="0"/>
              <a:t>reforms</a:t>
            </a:r>
            <a:endParaRPr lang="fr-FR" dirty="0" smtClean="0"/>
          </a:p>
        </p:txBody>
      </p:sp>
    </p:spTree>
    <p:extLst>
      <p:ext uri="{BB962C8B-B14F-4D97-AF65-F5344CB8AC3E}">
        <p14:creationId xmlns:p14="http://schemas.microsoft.com/office/powerpoint/2010/main" val="1250289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e/e2/RSC_0022_-_transparent_backgroun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3347" y="197346"/>
            <a:ext cx="5079382" cy="277445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Dictator for Life</a:t>
            </a:r>
            <a:endParaRPr lang="en-GB" dirty="0"/>
          </a:p>
        </p:txBody>
      </p:sp>
      <p:sp>
        <p:nvSpPr>
          <p:cNvPr id="3" name="Rectangle 2"/>
          <p:cNvSpPr/>
          <p:nvPr/>
        </p:nvSpPr>
        <p:spPr>
          <a:xfrm>
            <a:off x="482029" y="1733357"/>
            <a:ext cx="8280971" cy="4801314"/>
          </a:xfrm>
          <a:prstGeom prst="rect">
            <a:avLst/>
          </a:prstGeom>
        </p:spPr>
        <p:txBody>
          <a:bodyPr wrap="square">
            <a:spAutoFit/>
          </a:bodyPr>
          <a:lstStyle/>
          <a:p>
            <a:r>
              <a:rPr lang="en-GB" dirty="0"/>
              <a:t>Plutarch, Julius Caesar 57: However, the Romans gave way before the good fortune of the man and accepted the bit, and regarding the</a:t>
            </a:r>
            <a:r>
              <a:rPr lang="en-GB" dirty="0">
                <a:solidFill>
                  <a:srgbClr val="FFFF00"/>
                </a:solidFill>
              </a:rPr>
              <a:t> monarchy as a respite from the evils of the civil wars, they appointed him dictator for life</a:t>
            </a:r>
            <a:r>
              <a:rPr lang="en-GB" dirty="0"/>
              <a:t>.  This was confessedly a tyranny, since the monarchy, besides the element of irresponsibility, now took on that of permanence.  It was </a:t>
            </a:r>
            <a:r>
              <a:rPr lang="en-GB" dirty="0">
                <a:solidFill>
                  <a:srgbClr val="FFFF00"/>
                </a:solidFill>
              </a:rPr>
              <a:t>Cicero</a:t>
            </a:r>
            <a:r>
              <a:rPr lang="en-GB" dirty="0"/>
              <a:t> who proposed the first honours for him in the senate, and their magnitude was, after all, not too great for a man; but </a:t>
            </a:r>
            <a:r>
              <a:rPr lang="en-GB" dirty="0">
                <a:solidFill>
                  <a:srgbClr val="FFFF00"/>
                </a:solidFill>
              </a:rPr>
              <a:t>others added excessive honours</a:t>
            </a:r>
            <a:r>
              <a:rPr lang="en-GB" dirty="0"/>
              <a:t> and vied with one another in proposing them, thus rendering Caesar odious and obnoxious even to the mildest citizens because of the pretension and extravagance of what was decreed for him.  It is thought, too, that the </a:t>
            </a:r>
            <a:r>
              <a:rPr lang="en-GB" dirty="0">
                <a:solidFill>
                  <a:srgbClr val="FFFF00"/>
                </a:solidFill>
              </a:rPr>
              <a:t>enemies of Caesar </a:t>
            </a:r>
            <a:r>
              <a:rPr lang="en-GB" dirty="0"/>
              <a:t>no less than his flatterers helped to force these measures through, in order that they might have as many pretexts as possible against him and might be thought to have the best reasons for attempting his life.  For in all other ways, at least, after the civil wars were over, he showed himself </a:t>
            </a:r>
            <a:r>
              <a:rPr lang="en-GB" dirty="0">
                <a:solidFill>
                  <a:srgbClr val="FFFF00"/>
                </a:solidFill>
              </a:rPr>
              <a:t>blameless</a:t>
            </a:r>
            <a:r>
              <a:rPr lang="en-GB" dirty="0"/>
              <a:t>; and certainly it is thought not inappropriate that the </a:t>
            </a:r>
            <a:r>
              <a:rPr lang="en-GB" dirty="0">
                <a:solidFill>
                  <a:srgbClr val="FFFF00"/>
                </a:solidFill>
              </a:rPr>
              <a:t>temple of Clemency</a:t>
            </a:r>
            <a:r>
              <a:rPr lang="en-GB" dirty="0"/>
              <a:t> was decreed as a thank-offering in view of his </a:t>
            </a:r>
            <a:r>
              <a:rPr lang="en-GB" dirty="0">
                <a:solidFill>
                  <a:srgbClr val="FFFF00"/>
                </a:solidFill>
              </a:rPr>
              <a:t>mildness</a:t>
            </a:r>
            <a:r>
              <a:rPr lang="en-GB" dirty="0"/>
              <a:t>.  For he pardoned many of those who had fought against him, and to some he even gave honours and offices besides, as to Brutus and Cassius, both of whom were now praetors. </a:t>
            </a:r>
          </a:p>
        </p:txBody>
      </p:sp>
      <p:sp>
        <p:nvSpPr>
          <p:cNvPr id="4" name="TextBox 3"/>
          <p:cNvSpPr txBox="1"/>
          <p:nvPr/>
        </p:nvSpPr>
        <p:spPr>
          <a:xfrm>
            <a:off x="9185097" y="3565133"/>
            <a:ext cx="2867632" cy="2585323"/>
          </a:xfrm>
          <a:prstGeom prst="rect">
            <a:avLst/>
          </a:prstGeom>
          <a:noFill/>
        </p:spPr>
        <p:txBody>
          <a:bodyPr wrap="square" rtlCol="0">
            <a:spAutoFit/>
          </a:bodyPr>
          <a:lstStyle/>
          <a:p>
            <a:r>
              <a:rPr lang="en-GB" dirty="0" smtClean="0">
                <a:solidFill>
                  <a:schemeClr val="tx1">
                    <a:lumMod val="75000"/>
                  </a:schemeClr>
                </a:solidFill>
              </a:rPr>
              <a:t>Nature of Caesar’s rule?</a:t>
            </a:r>
          </a:p>
          <a:p>
            <a:r>
              <a:rPr lang="en-GB" dirty="0" smtClean="0">
                <a:solidFill>
                  <a:schemeClr val="tx1">
                    <a:lumMod val="75000"/>
                  </a:schemeClr>
                </a:solidFill>
              </a:rPr>
              <a:t>The people’s leader?</a:t>
            </a:r>
          </a:p>
          <a:p>
            <a:r>
              <a:rPr lang="en-GB" dirty="0" smtClean="0">
                <a:solidFill>
                  <a:schemeClr val="tx1">
                    <a:lumMod val="75000"/>
                  </a:schemeClr>
                </a:solidFill>
              </a:rPr>
              <a:t>A Roman king?</a:t>
            </a:r>
          </a:p>
          <a:p>
            <a:r>
              <a:rPr lang="en-GB" dirty="0" smtClean="0">
                <a:solidFill>
                  <a:schemeClr val="tx1">
                    <a:lumMod val="75000"/>
                  </a:schemeClr>
                </a:solidFill>
              </a:rPr>
              <a:t>A Hellenistic-style monarch?</a:t>
            </a:r>
          </a:p>
          <a:p>
            <a:endParaRPr lang="en-GB" dirty="0">
              <a:solidFill>
                <a:schemeClr val="tx1">
                  <a:lumMod val="75000"/>
                </a:schemeClr>
              </a:solidFill>
            </a:endParaRPr>
          </a:p>
          <a:p>
            <a:endParaRPr lang="en-GB" dirty="0" smtClean="0">
              <a:solidFill>
                <a:schemeClr val="tx1">
                  <a:lumMod val="75000"/>
                </a:schemeClr>
              </a:solidFill>
            </a:endParaRPr>
          </a:p>
          <a:p>
            <a:r>
              <a:rPr lang="en-GB" i="1" dirty="0" smtClean="0">
                <a:solidFill>
                  <a:schemeClr val="tx1">
                    <a:lumMod val="75000"/>
                  </a:schemeClr>
                </a:solidFill>
              </a:rPr>
              <a:t>pater </a:t>
            </a:r>
            <a:r>
              <a:rPr lang="en-GB" i="1" dirty="0" err="1" smtClean="0">
                <a:solidFill>
                  <a:schemeClr val="tx1">
                    <a:lumMod val="75000"/>
                  </a:schemeClr>
                </a:solidFill>
              </a:rPr>
              <a:t>patriae</a:t>
            </a:r>
            <a:endParaRPr lang="en-GB" i="1" dirty="0" smtClean="0">
              <a:solidFill>
                <a:schemeClr val="tx1">
                  <a:lumMod val="75000"/>
                </a:schemeClr>
              </a:solidFill>
            </a:endParaRPr>
          </a:p>
          <a:p>
            <a:endParaRPr lang="en-GB" i="1" dirty="0" smtClean="0">
              <a:solidFill>
                <a:schemeClr val="tx1">
                  <a:lumMod val="75000"/>
                </a:schemeClr>
              </a:solidFill>
            </a:endParaRPr>
          </a:p>
          <a:p>
            <a:r>
              <a:rPr lang="en-GB" i="1" dirty="0" err="1" smtClean="0">
                <a:solidFill>
                  <a:schemeClr val="tx1">
                    <a:lumMod val="75000"/>
                  </a:schemeClr>
                </a:solidFill>
              </a:rPr>
              <a:t>clementia</a:t>
            </a:r>
            <a:r>
              <a:rPr lang="en-GB" i="1" dirty="0" smtClean="0">
                <a:solidFill>
                  <a:schemeClr val="tx1">
                    <a:lumMod val="75000"/>
                  </a:schemeClr>
                </a:solidFill>
              </a:rPr>
              <a:t> </a:t>
            </a:r>
            <a:r>
              <a:rPr lang="en-GB" i="1" dirty="0" err="1" smtClean="0">
                <a:solidFill>
                  <a:schemeClr val="tx1">
                    <a:lumMod val="75000"/>
                  </a:schemeClr>
                </a:solidFill>
              </a:rPr>
              <a:t>Caesaris</a:t>
            </a:r>
            <a:endParaRPr lang="en-GB" i="1" dirty="0">
              <a:solidFill>
                <a:schemeClr val="tx1">
                  <a:lumMod val="75000"/>
                </a:schemeClr>
              </a:solidFill>
            </a:endParaRPr>
          </a:p>
        </p:txBody>
      </p:sp>
    </p:spTree>
    <p:extLst>
      <p:ext uri="{BB962C8B-B14F-4D97-AF65-F5344CB8AC3E}">
        <p14:creationId xmlns:p14="http://schemas.microsoft.com/office/powerpoint/2010/main" val="4140354578"/>
      </p:ext>
    </p:extLst>
  </p:cSld>
  <p:clrMapOvr>
    <a:masterClrMapping/>
  </p:clrMapOvr>
  <p:transition spd="slow">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2290" name="Picture 2" descr="https://upload.wikimedia.org/wikipedia/commons/2/23/Karl_Theodor_von_Piloty_Murder_of_Caesar_18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8023"/>
            <a:ext cx="12192001" cy="679997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6429322"/>
            <a:ext cx="1893403" cy="307777"/>
          </a:xfrm>
          <a:prstGeom prst="rect">
            <a:avLst/>
          </a:prstGeom>
        </p:spPr>
        <p:txBody>
          <a:bodyPr wrap="none">
            <a:spAutoFit/>
          </a:bodyPr>
          <a:lstStyle/>
          <a:p>
            <a:r>
              <a:rPr lang="en-GB" sz="1400" dirty="0"/>
              <a:t>Carl Theodor von </a:t>
            </a:r>
            <a:r>
              <a:rPr lang="en-GB" sz="1400" dirty="0" err="1" smtClean="0"/>
              <a:t>Piloty</a:t>
            </a:r>
            <a:endParaRPr lang="en-GB" sz="1400" dirty="0"/>
          </a:p>
        </p:txBody>
      </p:sp>
      <p:sp>
        <p:nvSpPr>
          <p:cNvPr id="4" name="Rectangle 3"/>
          <p:cNvSpPr/>
          <p:nvPr/>
        </p:nvSpPr>
        <p:spPr>
          <a:xfrm>
            <a:off x="607987" y="304033"/>
            <a:ext cx="3443122" cy="738664"/>
          </a:xfrm>
          <a:prstGeom prst="rect">
            <a:avLst/>
          </a:prstGeom>
        </p:spPr>
        <p:txBody>
          <a:bodyPr wrap="none">
            <a:spAutoFit/>
          </a:bodyPr>
          <a:lstStyle/>
          <a:p>
            <a:r>
              <a:rPr lang="fr-FR" sz="2400" i="1" dirty="0"/>
              <a:t>Tu </a:t>
            </a:r>
            <a:r>
              <a:rPr lang="fr-FR" sz="2400" i="1" dirty="0" err="1"/>
              <a:t>quoque</a:t>
            </a:r>
            <a:r>
              <a:rPr lang="fr-FR" sz="2400" i="1" dirty="0"/>
              <a:t>, Brute, </a:t>
            </a:r>
            <a:r>
              <a:rPr lang="fr-FR" sz="2400" i="1" dirty="0" err="1"/>
              <a:t>filii</a:t>
            </a:r>
            <a:r>
              <a:rPr lang="fr-FR" sz="2400" i="1" dirty="0"/>
              <a:t> </a:t>
            </a:r>
            <a:r>
              <a:rPr lang="fr-FR" sz="2400" i="1" dirty="0" err="1" smtClean="0"/>
              <a:t>mei</a:t>
            </a:r>
            <a:r>
              <a:rPr lang="fr-FR" sz="2400" i="1" dirty="0" smtClean="0"/>
              <a:t>.</a:t>
            </a:r>
          </a:p>
          <a:p>
            <a:r>
              <a:rPr lang="fr-FR" i="1" dirty="0" smtClean="0"/>
              <a:t>(Suet. </a:t>
            </a:r>
            <a:r>
              <a:rPr lang="fr-FR" i="1" dirty="0" err="1" smtClean="0"/>
              <a:t>Caes</a:t>
            </a:r>
            <a:r>
              <a:rPr lang="fr-FR" i="1" dirty="0" smtClean="0"/>
              <a:t>. 80)</a:t>
            </a:r>
            <a:endParaRPr lang="en-GB" dirty="0"/>
          </a:p>
        </p:txBody>
      </p:sp>
    </p:spTree>
    <p:extLst>
      <p:ext uri="{BB962C8B-B14F-4D97-AF65-F5344CB8AC3E}">
        <p14:creationId xmlns:p14="http://schemas.microsoft.com/office/powerpoint/2010/main" val="1179500332"/>
      </p:ext>
    </p:extLst>
  </p:cSld>
  <p:clrMapOvr>
    <a:masterClrMapping/>
  </p:clrMapOvr>
  <p:transition spd="slow">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3314" name="Picture 2" descr="https://upload.wikimedia.org/wikipedia/commons/1/12/Jean-L%C3%A9on_G%C3%A9r%C3%B4me_-_The_Death_of_Caesar_-_Walters_378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82" y="0"/>
            <a:ext cx="12118618" cy="68445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0958" y="6357403"/>
            <a:ext cx="2212337" cy="338554"/>
          </a:xfrm>
          <a:prstGeom prst="rect">
            <a:avLst/>
          </a:prstGeom>
        </p:spPr>
        <p:txBody>
          <a:bodyPr wrap="none">
            <a:spAutoFit/>
          </a:bodyPr>
          <a:lstStyle/>
          <a:p>
            <a:r>
              <a:rPr lang="en-GB" sz="1600" dirty="0" smtClean="0"/>
              <a:t>Jean-Léon </a:t>
            </a:r>
            <a:r>
              <a:rPr lang="en-GB" sz="1600" dirty="0" err="1" smtClean="0"/>
              <a:t>Gérôme</a:t>
            </a:r>
            <a:r>
              <a:rPr lang="en-GB" sz="1600" dirty="0" smtClean="0"/>
              <a:t> 1867</a:t>
            </a:r>
            <a:endParaRPr lang="en-GB" sz="1600" dirty="0"/>
          </a:p>
        </p:txBody>
      </p:sp>
      <p:sp>
        <p:nvSpPr>
          <p:cNvPr id="5" name="Rectangle 4"/>
          <p:cNvSpPr/>
          <p:nvPr/>
        </p:nvSpPr>
        <p:spPr>
          <a:xfrm>
            <a:off x="607987" y="304033"/>
            <a:ext cx="3443122" cy="738664"/>
          </a:xfrm>
          <a:prstGeom prst="rect">
            <a:avLst/>
          </a:prstGeom>
        </p:spPr>
        <p:txBody>
          <a:bodyPr wrap="none">
            <a:spAutoFit/>
          </a:bodyPr>
          <a:lstStyle/>
          <a:p>
            <a:r>
              <a:rPr lang="fr-FR" sz="2400" i="1" dirty="0"/>
              <a:t>Tu </a:t>
            </a:r>
            <a:r>
              <a:rPr lang="fr-FR" sz="2400" i="1" dirty="0" err="1"/>
              <a:t>quoque</a:t>
            </a:r>
            <a:r>
              <a:rPr lang="fr-FR" sz="2400" i="1" dirty="0"/>
              <a:t>, Brute, </a:t>
            </a:r>
            <a:r>
              <a:rPr lang="fr-FR" sz="2400" i="1" dirty="0" err="1"/>
              <a:t>filii</a:t>
            </a:r>
            <a:r>
              <a:rPr lang="fr-FR" sz="2400" i="1" dirty="0"/>
              <a:t> </a:t>
            </a:r>
            <a:r>
              <a:rPr lang="fr-FR" sz="2400" i="1" dirty="0" err="1" smtClean="0"/>
              <a:t>mei</a:t>
            </a:r>
            <a:r>
              <a:rPr lang="fr-FR" sz="2400" i="1" dirty="0" smtClean="0"/>
              <a:t>.</a:t>
            </a:r>
          </a:p>
          <a:p>
            <a:r>
              <a:rPr lang="fr-FR" i="1" dirty="0" smtClean="0"/>
              <a:t>(Suet. </a:t>
            </a:r>
            <a:r>
              <a:rPr lang="fr-FR" i="1" dirty="0" err="1" smtClean="0"/>
              <a:t>Caes</a:t>
            </a:r>
            <a:r>
              <a:rPr lang="fr-FR" i="1" dirty="0" smtClean="0"/>
              <a:t>. 80)</a:t>
            </a:r>
            <a:endParaRPr lang="en-GB" dirty="0"/>
          </a:p>
        </p:txBody>
      </p:sp>
    </p:spTree>
    <p:extLst>
      <p:ext uri="{BB962C8B-B14F-4D97-AF65-F5344CB8AC3E}">
        <p14:creationId xmlns:p14="http://schemas.microsoft.com/office/powerpoint/2010/main" val="2762157543"/>
      </p:ext>
    </p:extLst>
  </p:cSld>
  <p:clrMapOvr>
    <a:masterClrMapping/>
  </p:clrMapOvr>
  <p:transition spd="slow">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descr="https://upload.wikimedia.org/wikipedia/commons/thumb/f/fe/Map_of_the_Ancient_Rome_at_Caesar_time_%28with_conquests%29-fr.svg/1920px-Map_of_the_Ancient_Rome_at_Caesar_time_%28with_conquests%29-fr.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37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4556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next week….</a:t>
            </a:r>
            <a:endParaRPr lang="en-GB" dirty="0"/>
          </a:p>
        </p:txBody>
      </p:sp>
      <p:sp>
        <p:nvSpPr>
          <p:cNvPr id="4" name="Content Placeholder 3"/>
          <p:cNvSpPr>
            <a:spLocks noGrp="1"/>
          </p:cNvSpPr>
          <p:nvPr>
            <p:ph idx="1"/>
          </p:nvPr>
        </p:nvSpPr>
        <p:spPr/>
        <p:txBody>
          <a:bodyPr>
            <a:normAutofit/>
          </a:bodyPr>
          <a:lstStyle/>
          <a:p>
            <a:r>
              <a:rPr lang="en-GB" sz="2800" dirty="0" smtClean="0"/>
              <a:t>Reading on </a:t>
            </a:r>
            <a:r>
              <a:rPr lang="en-GB" sz="2800" dirty="0" smtClean="0"/>
              <a:t>Octavian/Augustus</a:t>
            </a:r>
            <a:endParaRPr lang="en-GB" sz="2800" dirty="0"/>
          </a:p>
          <a:p>
            <a:pPr lvl="1"/>
            <a:r>
              <a:rPr lang="en-GB" sz="2400" dirty="0" smtClean="0"/>
              <a:t>Essential Reading; </a:t>
            </a:r>
            <a:r>
              <a:rPr lang="en-GB" sz="2400" dirty="0" err="1" smtClean="0"/>
              <a:t>Zanker</a:t>
            </a:r>
            <a:r>
              <a:rPr lang="en-GB" sz="2400" dirty="0" smtClean="0"/>
              <a:t>, Power of Images</a:t>
            </a:r>
          </a:p>
          <a:p>
            <a:pPr lvl="1"/>
            <a:r>
              <a:rPr lang="en-GB" sz="2400" dirty="0" smtClean="0"/>
              <a:t>Handout with ancient sources on Octavian/Augustus</a:t>
            </a: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9973" y="901874"/>
            <a:ext cx="2976616" cy="4669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08056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051482301"/>
      </p:ext>
    </p:extLst>
  </p:cSld>
  <p:clrMapOvr>
    <a:masterClrMapping/>
  </p:clrMapOvr>
  <p:transition spd="slow">
    <p:randomBar dir="ver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2230</TotalTime>
  <Words>4288</Words>
  <Application>Microsoft Office PowerPoint</Application>
  <PresentationFormat>Widescreen</PresentationFormat>
  <Paragraphs>249</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Wingdings</vt:lpstr>
      <vt:lpstr>Celestial</vt:lpstr>
      <vt:lpstr>The end of the Republic</vt:lpstr>
      <vt:lpstr>Towards the End of the Republic…</vt:lpstr>
      <vt:lpstr>Towards the End of the Republic…</vt:lpstr>
      <vt:lpstr>The rise and Fall of Caesar</vt:lpstr>
      <vt:lpstr>The rise and Fall of Caesar</vt:lpstr>
      <vt:lpstr>Caesar</vt:lpstr>
      <vt:lpstr>PowerPoint Presentation</vt:lpstr>
      <vt:lpstr>Caesar’s Family tree</vt:lpstr>
      <vt:lpstr>Sources</vt:lpstr>
      <vt:lpstr>Caesar &amp; the Pirates – 75 BC</vt:lpstr>
      <vt:lpstr>CaeSAR – Election success – 72 BC</vt:lpstr>
      <vt:lpstr>Caesar’s expenses</vt:lpstr>
      <vt:lpstr>Pontifex Maximus</vt:lpstr>
      <vt:lpstr>PowerPoint Presentation</vt:lpstr>
      <vt:lpstr>Caesar’s rise to Power…</vt:lpstr>
      <vt:lpstr>Caesar’s rise to Power…</vt:lpstr>
      <vt:lpstr>Caesar in Spain</vt:lpstr>
      <vt:lpstr>1st Triumvirate  tres VIRI</vt:lpstr>
      <vt:lpstr>1st Triumvirate  tres VIRI</vt:lpstr>
      <vt:lpstr>1st Triumvirate  tres VIRI</vt:lpstr>
      <vt:lpstr>Caesar’s consulship</vt:lpstr>
      <vt:lpstr>Caesar’s consulship</vt:lpstr>
      <vt:lpstr>Conquest of Gaul  58 – 51/50 BC</vt:lpstr>
      <vt:lpstr>Conquest of Gaul  58 – 51/50 BC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Vercingetorix</vt:lpstr>
      <vt:lpstr>PowerPoint Presentation</vt:lpstr>
      <vt:lpstr>1st triumvirate – conference at Luca – 56BC</vt:lpstr>
      <vt:lpstr>Civil War</vt:lpstr>
      <vt:lpstr>Civil War</vt:lpstr>
      <vt:lpstr>Civil War</vt:lpstr>
      <vt:lpstr>Civil War</vt:lpstr>
      <vt:lpstr>Pharsalus, Macedonia</vt:lpstr>
      <vt:lpstr>Caesar &amp; EGypt</vt:lpstr>
      <vt:lpstr>Caesar’s reform project</vt:lpstr>
      <vt:lpstr>Dictator for Life</vt:lpstr>
      <vt:lpstr>PowerPoint Presentation</vt:lpstr>
      <vt:lpstr>PowerPoint Presentation</vt:lpstr>
      <vt:lpstr>PowerPoint Presentation</vt:lpstr>
      <vt:lpstr>For next week….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Ralph Haeussler</dc:creator>
  <cp:lastModifiedBy>Ralph Haeussler</cp:lastModifiedBy>
  <cp:revision>193</cp:revision>
  <dcterms:created xsi:type="dcterms:W3CDTF">2015-11-29T04:39:49Z</dcterms:created>
  <dcterms:modified xsi:type="dcterms:W3CDTF">2016-02-01T05:26:09Z</dcterms:modified>
</cp:coreProperties>
</file>