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6" r:id="rId4"/>
    <p:sldId id="267" r:id="rId5"/>
    <p:sldId id="268" r:id="rId6"/>
    <p:sldId id="269" r:id="rId7"/>
    <p:sldId id="270" r:id="rId8"/>
    <p:sldId id="271" r:id="rId9"/>
    <p:sldId id="272" r:id="rId10"/>
    <p:sldId id="257" r:id="rId11"/>
    <p:sldId id="258" r:id="rId12"/>
    <p:sldId id="259" r:id="rId13"/>
    <p:sldId id="264" r:id="rId14"/>
    <p:sldId id="260" r:id="rId15"/>
    <p:sldId id="261" r:id="rId16"/>
    <p:sldId id="262" r:id="rId17"/>
    <p:sldId id="26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11/28/2017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CBT</a:t>
            </a:r>
            <a:endParaRPr lang="en-GB" dirty="0"/>
          </a:p>
        </p:txBody>
      </p:sp>
      <p:sp>
        <p:nvSpPr>
          <p:cNvPr id="3" name="Subtitle 2"/>
          <p:cNvSpPr>
            <a:spLocks noGrp="1"/>
          </p:cNvSpPr>
          <p:nvPr>
            <p:ph type="subTitle" idx="1"/>
          </p:nvPr>
        </p:nvSpPr>
        <p:spPr/>
        <p:txBody>
          <a:bodyPr/>
          <a:lstStyle/>
          <a:p>
            <a:r>
              <a:rPr lang="en-GB" dirty="0" smtClean="0"/>
              <a:t>Dr Aaron T Beck (1960s)</a:t>
            </a:r>
            <a:endParaRPr lang="en-GB" dirty="0"/>
          </a:p>
        </p:txBody>
      </p:sp>
    </p:spTree>
    <p:extLst>
      <p:ext uri="{BB962C8B-B14F-4D97-AF65-F5344CB8AC3E}">
        <p14:creationId xmlns:p14="http://schemas.microsoft.com/office/powerpoint/2010/main" val="401661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Behaviour therapy and cognitive therapy.</a:t>
            </a:r>
            <a:endParaRPr lang="en-GB" dirty="0"/>
          </a:p>
        </p:txBody>
      </p:sp>
      <p:sp>
        <p:nvSpPr>
          <p:cNvPr id="3" name="Content Placeholder 2"/>
          <p:cNvSpPr>
            <a:spLocks noGrp="1"/>
          </p:cNvSpPr>
          <p:nvPr>
            <p:ph idx="1"/>
          </p:nvPr>
        </p:nvSpPr>
        <p:spPr>
          <a:xfrm>
            <a:off x="1361304" y="2392175"/>
            <a:ext cx="9601196" cy="3318936"/>
          </a:xfrm>
        </p:spPr>
        <p:txBody>
          <a:bodyPr>
            <a:normAutofit fontScale="92500" lnSpcReduction="10000"/>
          </a:bodyPr>
          <a:lstStyle/>
          <a:p>
            <a:endParaRPr lang="en-GB" dirty="0"/>
          </a:p>
          <a:p>
            <a:r>
              <a:rPr lang="en-GB" dirty="0"/>
              <a:t>Much of the research in the development of behaviourism was based on experiments and observations of animal behaviour.</a:t>
            </a:r>
          </a:p>
          <a:p>
            <a:r>
              <a:rPr lang="en-GB" dirty="0"/>
              <a:t>•Cognitive behaviour however aimed to look at thinking processes that might influence behaviour.</a:t>
            </a:r>
          </a:p>
          <a:p>
            <a:r>
              <a:rPr lang="en-GB" dirty="0"/>
              <a:t>•Aaron T. Beck</a:t>
            </a:r>
          </a:p>
          <a:p>
            <a:r>
              <a:rPr lang="en-GB" dirty="0"/>
              <a:t>•Albert Ellis</a:t>
            </a:r>
          </a:p>
          <a:p>
            <a:r>
              <a:rPr lang="en-GB" dirty="0"/>
              <a:t>•</a:t>
            </a:r>
            <a:r>
              <a:rPr lang="en-GB" dirty="0" err="1"/>
              <a:t>Meichenbaum</a:t>
            </a:r>
            <a:endParaRPr lang="en-GB" dirty="0"/>
          </a:p>
          <a:p>
            <a:endParaRPr lang="en-GB" dirty="0"/>
          </a:p>
        </p:txBody>
      </p:sp>
    </p:spTree>
    <p:extLst>
      <p:ext uri="{BB962C8B-B14F-4D97-AF65-F5344CB8AC3E}">
        <p14:creationId xmlns:p14="http://schemas.microsoft.com/office/powerpoint/2010/main" val="961205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Aaron T. Beck</a:t>
            </a:r>
            <a:endParaRPr lang="en-GB" dirty="0"/>
          </a:p>
        </p:txBody>
      </p:sp>
      <p:sp>
        <p:nvSpPr>
          <p:cNvPr id="3" name="Content Placeholder 2"/>
          <p:cNvSpPr>
            <a:spLocks noGrp="1"/>
          </p:cNvSpPr>
          <p:nvPr>
            <p:ph idx="1"/>
          </p:nvPr>
        </p:nvSpPr>
        <p:spPr>
          <a:xfrm>
            <a:off x="1295402" y="2224216"/>
            <a:ext cx="9601196" cy="3674076"/>
          </a:xfrm>
        </p:spPr>
        <p:txBody>
          <a:bodyPr>
            <a:normAutofit lnSpcReduction="10000"/>
          </a:bodyPr>
          <a:lstStyle/>
          <a:p>
            <a:endParaRPr lang="en-GB" dirty="0"/>
          </a:p>
          <a:p>
            <a:r>
              <a:rPr lang="en-GB" dirty="0"/>
              <a:t>Beck argued that the processes of thinking influences and are influenced by emotional difficulties.</a:t>
            </a:r>
          </a:p>
          <a:p>
            <a:r>
              <a:rPr lang="en-GB" dirty="0"/>
              <a:t>•He argued that if we change our thinking patterns it will also reduce the emotional difficulties.</a:t>
            </a:r>
          </a:p>
          <a:p>
            <a:r>
              <a:rPr lang="en-GB" dirty="0"/>
              <a:t>•Cognitive therapy can be seen as working with emotion.</a:t>
            </a:r>
          </a:p>
          <a:p>
            <a:r>
              <a:rPr lang="en-GB" dirty="0"/>
              <a:t>•Emotions and behaviour are mediated by cognitive processes, this makes it different to psychoanalysis which gives prime importance to the </a:t>
            </a:r>
            <a:r>
              <a:rPr lang="en-GB" i="1" dirty="0"/>
              <a:t>unconscious</a:t>
            </a:r>
            <a:endParaRPr lang="en-GB" dirty="0"/>
          </a:p>
          <a:p>
            <a:endParaRPr lang="en-GB" dirty="0"/>
          </a:p>
        </p:txBody>
      </p:sp>
    </p:spTree>
    <p:extLst>
      <p:ext uri="{BB962C8B-B14F-4D97-AF65-F5344CB8AC3E}">
        <p14:creationId xmlns:p14="http://schemas.microsoft.com/office/powerpoint/2010/main" val="228368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Two Key Publications </a:t>
            </a:r>
            <a:endParaRPr lang="en-GB" dirty="0"/>
          </a:p>
        </p:txBody>
      </p:sp>
      <p:sp>
        <p:nvSpPr>
          <p:cNvPr id="3" name="Content Placeholder 2"/>
          <p:cNvSpPr>
            <a:spLocks noGrp="1"/>
          </p:cNvSpPr>
          <p:nvPr>
            <p:ph idx="1"/>
          </p:nvPr>
        </p:nvSpPr>
        <p:spPr>
          <a:xfrm>
            <a:off x="1295402" y="2285999"/>
            <a:ext cx="9601196" cy="3318936"/>
          </a:xfrm>
        </p:spPr>
        <p:txBody>
          <a:bodyPr/>
          <a:lstStyle/>
          <a:p>
            <a:endParaRPr lang="en-GB" dirty="0"/>
          </a:p>
          <a:p>
            <a:r>
              <a:rPr lang="en-GB" i="1" dirty="0"/>
              <a:t>Cognitive Therapy and the Emotional Disorders (</a:t>
            </a:r>
            <a:r>
              <a:rPr lang="en-GB" dirty="0"/>
              <a:t>Beck, 1976) </a:t>
            </a:r>
          </a:p>
          <a:p>
            <a:r>
              <a:rPr lang="en-GB" dirty="0"/>
              <a:t>• </a:t>
            </a:r>
            <a:r>
              <a:rPr lang="en-GB" i="1" dirty="0"/>
              <a:t>Cognitive Therapy of Depression </a:t>
            </a:r>
            <a:r>
              <a:rPr lang="en-GB" dirty="0"/>
              <a:t>(Beck et al., 1979) </a:t>
            </a:r>
          </a:p>
          <a:p>
            <a:r>
              <a:rPr lang="en-GB" dirty="0"/>
              <a:t>• Therapists support the client to consider how they think about a situation. If the therapist can enable the client to see how they can influence the way they experience a situation, this can help them to bring about emotional change.</a:t>
            </a:r>
          </a:p>
          <a:p>
            <a:endParaRPr lang="en-GB" dirty="0"/>
          </a:p>
        </p:txBody>
      </p:sp>
    </p:spTree>
    <p:extLst>
      <p:ext uri="{BB962C8B-B14F-4D97-AF65-F5344CB8AC3E}">
        <p14:creationId xmlns:p14="http://schemas.microsoft.com/office/powerpoint/2010/main" val="3245528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Cognitive Model </a:t>
            </a:r>
            <a:endParaRPr lang="en-GB" dirty="0"/>
          </a:p>
        </p:txBody>
      </p:sp>
      <p:sp>
        <p:nvSpPr>
          <p:cNvPr id="5" name="Content Placeholder 4"/>
          <p:cNvSpPr>
            <a:spLocks noGrp="1"/>
          </p:cNvSpPr>
          <p:nvPr>
            <p:ph idx="1"/>
          </p:nvPr>
        </p:nvSpPr>
        <p:spPr>
          <a:xfrm>
            <a:off x="1295402" y="2450756"/>
            <a:ext cx="9601196" cy="3589869"/>
          </a:xfrm>
        </p:spPr>
        <p:txBody>
          <a:bodyPr>
            <a:normAutofit fontScale="92500" lnSpcReduction="10000"/>
          </a:bodyPr>
          <a:lstStyle/>
          <a:p>
            <a:r>
              <a:rPr lang="en-GB" dirty="0"/>
              <a:t>We interact with our environment through: </a:t>
            </a:r>
          </a:p>
          <a:p>
            <a:r>
              <a:rPr lang="en-GB" dirty="0"/>
              <a:t>• Thinking </a:t>
            </a:r>
          </a:p>
          <a:p>
            <a:r>
              <a:rPr lang="en-GB" dirty="0"/>
              <a:t>• Interpreting </a:t>
            </a:r>
          </a:p>
          <a:p>
            <a:r>
              <a:rPr lang="en-GB" dirty="0"/>
              <a:t>• Evaluating </a:t>
            </a:r>
          </a:p>
          <a:p>
            <a:endParaRPr lang="en-GB" dirty="0"/>
          </a:p>
          <a:p>
            <a:r>
              <a:rPr lang="en-GB" dirty="0"/>
              <a:t>These in turn our linked to our: </a:t>
            </a:r>
          </a:p>
          <a:p>
            <a:r>
              <a:rPr lang="en-GB" dirty="0"/>
              <a:t>• Feelings </a:t>
            </a:r>
          </a:p>
          <a:p>
            <a:r>
              <a:rPr lang="en-GB" dirty="0"/>
              <a:t>• Behaviour </a:t>
            </a:r>
          </a:p>
          <a:p>
            <a:endParaRPr lang="en-GB" dirty="0"/>
          </a:p>
        </p:txBody>
      </p:sp>
    </p:spTree>
    <p:extLst>
      <p:ext uri="{BB962C8B-B14F-4D97-AF65-F5344CB8AC3E}">
        <p14:creationId xmlns:p14="http://schemas.microsoft.com/office/powerpoint/2010/main" val="2963489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Types of Cognition </a:t>
            </a:r>
            <a:endParaRPr lang="en-GB" dirty="0"/>
          </a:p>
        </p:txBody>
      </p:sp>
      <p:sp>
        <p:nvSpPr>
          <p:cNvPr id="3" name="Content Placeholder 2"/>
          <p:cNvSpPr>
            <a:spLocks noGrp="1"/>
          </p:cNvSpPr>
          <p:nvPr>
            <p:ph idx="1"/>
          </p:nvPr>
        </p:nvSpPr>
        <p:spPr>
          <a:xfrm>
            <a:off x="1295401" y="2224216"/>
            <a:ext cx="9601196" cy="3651652"/>
          </a:xfrm>
        </p:spPr>
        <p:txBody>
          <a:bodyPr>
            <a:normAutofit fontScale="92500" lnSpcReduction="20000"/>
          </a:bodyPr>
          <a:lstStyle/>
          <a:p>
            <a:endParaRPr lang="en-GB" dirty="0"/>
          </a:p>
          <a:p>
            <a:r>
              <a:rPr lang="en-GB" dirty="0"/>
              <a:t>Information Processing </a:t>
            </a:r>
          </a:p>
          <a:p>
            <a:r>
              <a:rPr lang="en-GB" dirty="0"/>
              <a:t>• Individuals constantly receive information from inside themselves (body experiences) and their environment. </a:t>
            </a:r>
          </a:p>
          <a:p>
            <a:r>
              <a:rPr lang="en-GB" dirty="0"/>
              <a:t>• Automatic Thoughts </a:t>
            </a:r>
          </a:p>
          <a:p>
            <a:r>
              <a:rPr lang="en-GB" dirty="0"/>
              <a:t>• The internal dialogue that occurs in an unplanned way </a:t>
            </a:r>
          </a:p>
          <a:p>
            <a:r>
              <a:rPr lang="en-GB" dirty="0"/>
              <a:t>• Schema </a:t>
            </a:r>
          </a:p>
          <a:p>
            <a:r>
              <a:rPr lang="en-GB" dirty="0"/>
              <a:t>• Core beliefs and views of the world. Our schema allow us to filter out unwanted information and attend to important aspects of our environment.</a:t>
            </a:r>
          </a:p>
          <a:p>
            <a:endParaRPr lang="en-GB" dirty="0"/>
          </a:p>
        </p:txBody>
      </p:sp>
    </p:spTree>
    <p:extLst>
      <p:ext uri="{BB962C8B-B14F-4D97-AF65-F5344CB8AC3E}">
        <p14:creationId xmlns:p14="http://schemas.microsoft.com/office/powerpoint/2010/main" val="2102073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Negative Automatic </a:t>
            </a:r>
            <a:r>
              <a:rPr lang="en-GB" dirty="0" smtClean="0"/>
              <a:t>Thoughts</a:t>
            </a:r>
            <a:endParaRPr lang="en-GB" dirty="0"/>
          </a:p>
        </p:txBody>
      </p:sp>
      <p:sp>
        <p:nvSpPr>
          <p:cNvPr id="3" name="Content Placeholder 2"/>
          <p:cNvSpPr>
            <a:spLocks noGrp="1"/>
          </p:cNvSpPr>
          <p:nvPr>
            <p:ph idx="1"/>
          </p:nvPr>
        </p:nvSpPr>
        <p:spPr/>
        <p:txBody>
          <a:bodyPr/>
          <a:lstStyle/>
          <a:p>
            <a:endParaRPr lang="en-GB" dirty="0"/>
          </a:p>
          <a:p>
            <a:r>
              <a:rPr lang="en-GB" dirty="0"/>
              <a:t>People with psychological disorders often have frequent, disruptive thoughts known as ‘negative automatic thoughts’</a:t>
            </a:r>
          </a:p>
          <a:p>
            <a:r>
              <a:rPr lang="en-GB" dirty="0"/>
              <a:t>•Spontaneous thoughts that pop into the head, they seem plausible at the time, but when they are thought through are unrealistic.</a:t>
            </a:r>
          </a:p>
          <a:p>
            <a:endParaRPr lang="en-GB" dirty="0"/>
          </a:p>
        </p:txBody>
      </p:sp>
    </p:spTree>
    <p:extLst>
      <p:ext uri="{BB962C8B-B14F-4D97-AF65-F5344CB8AC3E}">
        <p14:creationId xmlns:p14="http://schemas.microsoft.com/office/powerpoint/2010/main" val="542669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Behaviours</a:t>
            </a:r>
            <a:endParaRPr lang="en-GB" dirty="0"/>
          </a:p>
        </p:txBody>
      </p:sp>
      <p:sp>
        <p:nvSpPr>
          <p:cNvPr id="3" name="Content Placeholder 2"/>
          <p:cNvSpPr>
            <a:spLocks noGrp="1"/>
          </p:cNvSpPr>
          <p:nvPr>
            <p:ph idx="1"/>
          </p:nvPr>
        </p:nvSpPr>
        <p:spPr/>
        <p:txBody>
          <a:bodyPr/>
          <a:lstStyle/>
          <a:p>
            <a:endParaRPr lang="en-GB" dirty="0"/>
          </a:p>
          <a:p>
            <a:r>
              <a:rPr lang="en-GB" dirty="0"/>
              <a:t>The depressed client will maintain his thought processes. The person who believes he will fail won’t try anything and so the result is a confirmation of the negative belief.</a:t>
            </a:r>
          </a:p>
          <a:p>
            <a:endParaRPr lang="en-GB" dirty="0"/>
          </a:p>
        </p:txBody>
      </p:sp>
    </p:spTree>
    <p:extLst>
      <p:ext uri="{BB962C8B-B14F-4D97-AF65-F5344CB8AC3E}">
        <p14:creationId xmlns:p14="http://schemas.microsoft.com/office/powerpoint/2010/main" val="2062638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Beck’s Illogical ways of thinking</a:t>
            </a:r>
            <a:endParaRPr lang="en-GB" dirty="0"/>
          </a:p>
        </p:txBody>
      </p:sp>
      <p:sp>
        <p:nvSpPr>
          <p:cNvPr id="3" name="Content Placeholder 2"/>
          <p:cNvSpPr>
            <a:spLocks noGrp="1"/>
          </p:cNvSpPr>
          <p:nvPr>
            <p:ph idx="1"/>
          </p:nvPr>
        </p:nvSpPr>
        <p:spPr>
          <a:xfrm>
            <a:off x="881448" y="2174789"/>
            <a:ext cx="10824519" cy="4003589"/>
          </a:xfrm>
        </p:spPr>
        <p:txBody>
          <a:bodyPr numCol="2">
            <a:normAutofit fontScale="25000" lnSpcReduction="20000"/>
          </a:bodyPr>
          <a:lstStyle/>
          <a:p>
            <a:endParaRPr lang="en-GB" dirty="0"/>
          </a:p>
          <a:p>
            <a:r>
              <a:rPr lang="en-GB" sz="9600" dirty="0"/>
              <a:t>Arbitrary Inference</a:t>
            </a:r>
          </a:p>
          <a:p>
            <a:r>
              <a:rPr lang="en-GB" sz="9600" dirty="0"/>
              <a:t>•Reaching conclusions without any evidence</a:t>
            </a:r>
          </a:p>
          <a:p>
            <a:r>
              <a:rPr lang="en-GB" sz="9600" dirty="0"/>
              <a:t>•</a:t>
            </a:r>
            <a:r>
              <a:rPr lang="en-GB" sz="9600" dirty="0" err="1"/>
              <a:t>Catastrophising</a:t>
            </a:r>
            <a:endParaRPr lang="en-GB" sz="9600" dirty="0"/>
          </a:p>
          <a:p>
            <a:r>
              <a:rPr lang="en-GB" sz="9600" dirty="0"/>
              <a:t>•Predicting a negative result, without thinking of other possible outcomes</a:t>
            </a:r>
          </a:p>
          <a:p>
            <a:r>
              <a:rPr lang="en-GB" sz="9600" dirty="0"/>
              <a:t>•Overgeneralisation</a:t>
            </a:r>
          </a:p>
          <a:p>
            <a:r>
              <a:rPr lang="en-GB" sz="9600" dirty="0"/>
              <a:t>•Sweeping negative beliefs about a situation</a:t>
            </a:r>
          </a:p>
          <a:p>
            <a:r>
              <a:rPr lang="en-GB" sz="9600" dirty="0"/>
              <a:t>•Magnification</a:t>
            </a:r>
          </a:p>
          <a:p>
            <a:endParaRPr lang="en-GB" sz="3800" dirty="0" smtClean="0"/>
          </a:p>
          <a:p>
            <a:endParaRPr lang="en-GB" sz="3800" dirty="0" smtClean="0"/>
          </a:p>
          <a:p>
            <a:endParaRPr lang="en-GB" sz="3800" dirty="0"/>
          </a:p>
          <a:p>
            <a:endParaRPr lang="en-GB" sz="3800" dirty="0" smtClean="0"/>
          </a:p>
          <a:p>
            <a:endParaRPr lang="en-GB" sz="3800" dirty="0"/>
          </a:p>
          <a:p>
            <a:endParaRPr lang="en-GB" sz="3800" dirty="0" smtClean="0"/>
          </a:p>
          <a:p>
            <a:r>
              <a:rPr lang="en-GB" sz="7400" dirty="0" smtClean="0"/>
              <a:t>•</a:t>
            </a:r>
            <a:r>
              <a:rPr lang="en-GB" sz="7400" dirty="0"/>
              <a:t>Emphasising problems, situations or issues</a:t>
            </a:r>
          </a:p>
          <a:p>
            <a:r>
              <a:rPr lang="en-GB" sz="7400" dirty="0"/>
              <a:t>•Minimising</a:t>
            </a:r>
          </a:p>
          <a:p>
            <a:r>
              <a:rPr lang="en-GB" sz="7400" dirty="0"/>
              <a:t>•Reducing own values or successes</a:t>
            </a:r>
          </a:p>
          <a:p>
            <a:r>
              <a:rPr lang="en-GB" sz="7400" dirty="0"/>
              <a:t>•Dichotomous Thinking</a:t>
            </a:r>
          </a:p>
          <a:p>
            <a:r>
              <a:rPr lang="en-GB" sz="7400" dirty="0"/>
              <a:t>•Using extreme terms in thinking e.g. Never</a:t>
            </a:r>
          </a:p>
          <a:p>
            <a:r>
              <a:rPr lang="en-GB" sz="7400" dirty="0"/>
              <a:t>•Filtering</a:t>
            </a:r>
          </a:p>
          <a:p>
            <a:r>
              <a:rPr lang="en-GB" sz="7400" dirty="0"/>
              <a:t>•Selecting or highlighting negative aspects at the expense of a fuller picture.</a:t>
            </a:r>
          </a:p>
          <a:p>
            <a:endParaRPr lang="en-GB" sz="3800" dirty="0"/>
          </a:p>
        </p:txBody>
      </p:sp>
    </p:spTree>
    <p:extLst>
      <p:ext uri="{BB962C8B-B14F-4D97-AF65-F5344CB8AC3E}">
        <p14:creationId xmlns:p14="http://schemas.microsoft.com/office/powerpoint/2010/main" val="684771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a:xfrm>
            <a:off x="799070" y="2556932"/>
            <a:ext cx="10544433" cy="3318936"/>
          </a:xfrm>
        </p:spPr>
        <p:txBody>
          <a:bodyPr/>
          <a:lstStyle/>
          <a:p>
            <a:r>
              <a:rPr lang="en-GB" dirty="0" smtClean="0"/>
              <a:t>“Cognitive Behaviour </a:t>
            </a:r>
            <a:r>
              <a:rPr lang="en-GB" dirty="0"/>
              <a:t>Therapy (CBT) is a time-sensitive, structured, present-oriented psychotherapy directed toward solving current problems and teaching clients skills to modify dysfunctional thinking and </a:t>
            </a:r>
            <a:r>
              <a:rPr lang="en-GB" dirty="0" smtClean="0"/>
              <a:t>behaviour.” (Beck Institute) </a:t>
            </a:r>
          </a:p>
          <a:p>
            <a:endParaRPr lang="en-GB" dirty="0"/>
          </a:p>
        </p:txBody>
      </p:sp>
    </p:spTree>
    <p:extLst>
      <p:ext uri="{BB962C8B-B14F-4D97-AF65-F5344CB8AC3E}">
        <p14:creationId xmlns:p14="http://schemas.microsoft.com/office/powerpoint/2010/main" val="3460165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96065" y="764945"/>
            <a:ext cx="7483379" cy="5118632"/>
          </a:xfrm>
          <a:prstGeom prst="rect">
            <a:avLst/>
          </a:prstGeom>
        </p:spPr>
      </p:pic>
    </p:spTree>
    <p:extLst>
      <p:ext uri="{BB962C8B-B14F-4D97-AF65-F5344CB8AC3E}">
        <p14:creationId xmlns:p14="http://schemas.microsoft.com/office/powerpoint/2010/main" val="35379860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Levels of Cognitions: Thoughts, beliefs and assumptions</a:t>
            </a:r>
            <a:endParaRPr lang="en-GB" dirty="0"/>
          </a:p>
        </p:txBody>
      </p:sp>
      <p:sp>
        <p:nvSpPr>
          <p:cNvPr id="3" name="Content Placeholder 2"/>
          <p:cNvSpPr>
            <a:spLocks noGrp="1"/>
          </p:cNvSpPr>
          <p:nvPr>
            <p:ph idx="1"/>
          </p:nvPr>
        </p:nvSpPr>
        <p:spPr>
          <a:xfrm>
            <a:off x="1295401" y="2372497"/>
            <a:ext cx="9601196" cy="3871783"/>
          </a:xfrm>
        </p:spPr>
        <p:txBody>
          <a:bodyPr/>
          <a:lstStyle/>
          <a:p>
            <a:r>
              <a:rPr lang="en-GB" dirty="0" smtClean="0"/>
              <a:t>Automatic thoughts – most accessible of the three, can be verbal or images. Affect mood and feelings but often the link isn’t made. NATs (negative automatic thoughts). Therapist will get client to identify what thoughts they have when strong feelings emerge.</a:t>
            </a:r>
          </a:p>
          <a:p>
            <a:r>
              <a:rPr lang="en-GB" dirty="0" smtClean="0"/>
              <a:t>Assumptions/’rules for living’ – Less easily identified. Usually defined by e.g. ‘If …, then …’ phrased – If I make a mistake then I will be a complete failure. (used to protect core beliefs)</a:t>
            </a:r>
          </a:p>
          <a:p>
            <a:r>
              <a:rPr lang="en-GB" dirty="0" smtClean="0"/>
              <a:t>Core beliefs – deepest level of cognition, global and absolute. What we really believe about ourselves/the world – the ‘bottom line’, e.g. ‘I am </a:t>
            </a:r>
            <a:r>
              <a:rPr lang="en-GB" dirty="0" err="1" smtClean="0"/>
              <a:t>unloveable</a:t>
            </a:r>
            <a:r>
              <a:rPr lang="en-GB" dirty="0" smtClean="0"/>
              <a:t>’</a:t>
            </a:r>
            <a:endParaRPr lang="en-GB" dirty="0"/>
          </a:p>
        </p:txBody>
      </p:sp>
    </p:spTree>
    <p:extLst>
      <p:ext uri="{BB962C8B-B14F-4D97-AF65-F5344CB8AC3E}">
        <p14:creationId xmlns:p14="http://schemas.microsoft.com/office/powerpoint/2010/main" val="3715537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81056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Therapeutic Relationship</a:t>
            </a:r>
            <a:endParaRPr lang="en-GB" dirty="0"/>
          </a:p>
        </p:txBody>
      </p:sp>
      <p:sp>
        <p:nvSpPr>
          <p:cNvPr id="3" name="Content Placeholder 2"/>
          <p:cNvSpPr>
            <a:spLocks noGrp="1"/>
          </p:cNvSpPr>
          <p:nvPr>
            <p:ph idx="1"/>
          </p:nvPr>
        </p:nvSpPr>
        <p:spPr/>
        <p:txBody>
          <a:bodyPr>
            <a:normAutofit fontScale="92500"/>
          </a:bodyPr>
          <a:lstStyle/>
          <a:p>
            <a:r>
              <a:rPr lang="en-GB" dirty="0" smtClean="0"/>
              <a:t>Traditionally the relationship was not seen as paramount or particularly significant.</a:t>
            </a:r>
          </a:p>
          <a:p>
            <a:r>
              <a:rPr lang="en-GB" dirty="0" smtClean="0"/>
              <a:t>More recently it is seen as enhancing the therapy (e.g. Sanders and Wills, 2005), supported by the core conditions.</a:t>
            </a:r>
          </a:p>
          <a:p>
            <a:r>
              <a:rPr lang="en-GB" dirty="0" smtClean="0"/>
              <a:t>Trust is necessary for positive therapeutic outcome. </a:t>
            </a:r>
          </a:p>
          <a:p>
            <a:r>
              <a:rPr lang="en-GB" dirty="0" smtClean="0"/>
              <a:t>The relationship is collaborative.</a:t>
            </a:r>
          </a:p>
          <a:p>
            <a:r>
              <a:rPr lang="en-GB" dirty="0" smtClean="0"/>
              <a:t>Appropriate self-disclosure can help build connection and educate the client away from the medical model (Beck 2007)</a:t>
            </a:r>
          </a:p>
          <a:p>
            <a:endParaRPr lang="en-GB" dirty="0"/>
          </a:p>
        </p:txBody>
      </p:sp>
    </p:spTree>
    <p:extLst>
      <p:ext uri="{BB962C8B-B14F-4D97-AF65-F5344CB8AC3E}">
        <p14:creationId xmlns:p14="http://schemas.microsoft.com/office/powerpoint/2010/main" val="235380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three ‘core components’ of the </a:t>
            </a:r>
            <a:br>
              <a:rPr lang="en-GB" dirty="0" smtClean="0"/>
            </a:br>
            <a:r>
              <a:rPr lang="en-GB" dirty="0" smtClean="0"/>
              <a:t>therapeutic relationship</a:t>
            </a:r>
            <a:endParaRPr lang="en-GB" dirty="0"/>
          </a:p>
        </p:txBody>
      </p:sp>
      <p:sp>
        <p:nvSpPr>
          <p:cNvPr id="3" name="Content Placeholder 2"/>
          <p:cNvSpPr>
            <a:spLocks noGrp="1"/>
          </p:cNvSpPr>
          <p:nvPr>
            <p:ph idx="1"/>
          </p:nvPr>
        </p:nvSpPr>
        <p:spPr/>
        <p:txBody>
          <a:bodyPr/>
          <a:lstStyle/>
          <a:p>
            <a:r>
              <a:rPr lang="en-GB" dirty="0" smtClean="0"/>
              <a:t>Bonds – the strength and durability of the relationship</a:t>
            </a:r>
          </a:p>
          <a:p>
            <a:r>
              <a:rPr lang="en-GB" dirty="0" smtClean="0"/>
              <a:t>Tasks - often in terms of homework and worksheets</a:t>
            </a:r>
          </a:p>
          <a:p>
            <a:pPr marL="457200" lvl="1" indent="0">
              <a:buNone/>
            </a:pPr>
            <a:r>
              <a:rPr lang="en-GB" dirty="0"/>
              <a:t>a</a:t>
            </a:r>
            <a:r>
              <a:rPr lang="en-GB" dirty="0" smtClean="0"/>
              <a:t>nd </a:t>
            </a:r>
          </a:p>
          <a:p>
            <a:r>
              <a:rPr lang="en-GB" dirty="0" smtClean="0"/>
              <a:t>Goals – outcomes for therapy</a:t>
            </a:r>
          </a:p>
          <a:p>
            <a:pPr lvl="2"/>
            <a:r>
              <a:rPr lang="en-GB" sz="2400" dirty="0" smtClean="0"/>
              <a:t>will </a:t>
            </a:r>
            <a:r>
              <a:rPr lang="en-GB" sz="2400" dirty="0"/>
              <a:t>be directly related to the nature and quality of the relationship</a:t>
            </a:r>
          </a:p>
          <a:p>
            <a:pPr lvl="2"/>
            <a:endParaRPr lang="en-GB" dirty="0"/>
          </a:p>
        </p:txBody>
      </p:sp>
    </p:spTree>
    <p:extLst>
      <p:ext uri="{BB962C8B-B14F-4D97-AF65-F5344CB8AC3E}">
        <p14:creationId xmlns:p14="http://schemas.microsoft.com/office/powerpoint/2010/main" val="1393670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formulation</a:t>
            </a:r>
            <a:endParaRPr lang="en-GB" dirty="0"/>
          </a:p>
        </p:txBody>
      </p:sp>
      <p:sp>
        <p:nvSpPr>
          <p:cNvPr id="3" name="Content Placeholder 2"/>
          <p:cNvSpPr>
            <a:spLocks noGrp="1"/>
          </p:cNvSpPr>
          <p:nvPr>
            <p:ph idx="1"/>
          </p:nvPr>
        </p:nvSpPr>
        <p:spPr/>
        <p:txBody>
          <a:bodyPr/>
          <a:lstStyle/>
          <a:p>
            <a:r>
              <a:rPr lang="en-GB" dirty="0" smtClean="0"/>
              <a:t>Viewed in CBT as an understanding of a client’s difficulties incorporating past history, the factors that set off the problem, and those that maintain it. (Simmons and Griffiths, 2017)</a:t>
            </a:r>
          </a:p>
          <a:p>
            <a:endParaRPr lang="en-GB" dirty="0"/>
          </a:p>
          <a:p>
            <a:r>
              <a:rPr lang="en-GB" dirty="0" smtClean="0"/>
              <a:t>The therapeutic relationship, client interactions and behaviours and the therapist’s feelings towards the client can inform the formulation/case understanding in terms of giving insight into the feelings the client provokes in others (Persons, 1989)</a:t>
            </a:r>
            <a:endParaRPr lang="en-GB" dirty="0"/>
          </a:p>
        </p:txBody>
      </p:sp>
    </p:spTree>
    <p:extLst>
      <p:ext uri="{BB962C8B-B14F-4D97-AF65-F5344CB8AC3E}">
        <p14:creationId xmlns:p14="http://schemas.microsoft.com/office/powerpoint/2010/main" val="2867673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77603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Organic</Template>
  <TotalTime>420</TotalTime>
  <Words>807</Words>
  <Application>Microsoft Office PowerPoint</Application>
  <PresentationFormat>Widescreen</PresentationFormat>
  <Paragraphs>88</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Garamond</vt:lpstr>
      <vt:lpstr>Organic</vt:lpstr>
      <vt:lpstr>CBT</vt:lpstr>
      <vt:lpstr>Behaviour therapy and cognitive therapy.</vt:lpstr>
      <vt:lpstr>Aaron T. Beck</vt:lpstr>
      <vt:lpstr>Two Key Publications </vt:lpstr>
      <vt:lpstr>Cognitive Model </vt:lpstr>
      <vt:lpstr>Three Types of Cognition </vt:lpstr>
      <vt:lpstr>Negative Automatic Thoughts</vt:lpstr>
      <vt:lpstr>Maintaining Behaviours</vt:lpstr>
      <vt:lpstr>Beck’s Illogical ways of thinking</vt:lpstr>
      <vt:lpstr>Definition:</vt:lpstr>
      <vt:lpstr>PowerPoint Presentation</vt:lpstr>
      <vt:lpstr>Levels of Cognitions: Thoughts, beliefs and assumptions</vt:lpstr>
      <vt:lpstr>PowerPoint Presentation</vt:lpstr>
      <vt:lpstr>The Therapeutic Relationship</vt:lpstr>
      <vt:lpstr>The three ‘core components’ of the  therapeutic relationship</vt:lpstr>
      <vt:lpstr>Case formulation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CBT</dc:title>
  <dc:creator>Catherine Hancox</dc:creator>
  <cp:lastModifiedBy>Catherine Hancox</cp:lastModifiedBy>
  <cp:revision>14</cp:revision>
  <dcterms:created xsi:type="dcterms:W3CDTF">2017-08-10T13:10:18Z</dcterms:created>
  <dcterms:modified xsi:type="dcterms:W3CDTF">2017-11-28T13:14:52Z</dcterms:modified>
</cp:coreProperties>
</file>