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693"/>
    <p:restoredTop sz="94660"/>
  </p:normalViewPr>
  <p:slideViewPr>
    <p:cSldViewPr snapToGrid="0">
      <p:cViewPr varScale="1">
        <p:scale>
          <a:sx n="100" d="100"/>
          <a:sy n="100" d="100"/>
        </p:scale>
        <p:origin x="11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133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705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423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707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172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698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209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736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300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76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258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10/8/23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8917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11" r:id="rId6"/>
    <p:sldLayoutId id="2147483806" r:id="rId7"/>
    <p:sldLayoutId id="2147483807" r:id="rId8"/>
    <p:sldLayoutId id="2147483808" r:id="rId9"/>
    <p:sldLayoutId id="2147483810" r:id="rId10"/>
    <p:sldLayoutId id="214748380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Coloured pencils inside a pencil holder which is on top of a wood table">
            <a:extLst>
              <a:ext uri="{FF2B5EF4-FFF2-40B4-BE49-F238E27FC236}">
                <a16:creationId xmlns:a16="http://schemas.microsoft.com/office/drawing/2014/main" id="{C7D5AE50-FEAD-F1DF-D540-5874F4ED64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667" r="-1" b="-1"/>
          <a:stretch/>
        </p:blipFill>
        <p:spPr>
          <a:xfrm>
            <a:off x="20" y="10"/>
            <a:ext cx="6095980" cy="6857990"/>
          </a:xfrm>
          <a:custGeom>
            <a:avLst/>
            <a:gdLst/>
            <a:ahLst/>
            <a:cxnLst/>
            <a:rect l="l" t="t" r="r" b="b"/>
            <a:pathLst>
              <a:path w="6096000" h="6858000">
                <a:moveTo>
                  <a:pt x="0" y="0"/>
                </a:moveTo>
                <a:lnTo>
                  <a:pt x="2758239" y="0"/>
                </a:lnTo>
                <a:lnTo>
                  <a:pt x="2916747" y="218181"/>
                </a:lnTo>
                <a:cubicBezTo>
                  <a:pt x="3525935" y="1023180"/>
                  <a:pt x="4281133" y="1818277"/>
                  <a:pt x="4839749" y="2631787"/>
                </a:cubicBezTo>
                <a:cubicBezTo>
                  <a:pt x="5571203" y="3696928"/>
                  <a:pt x="6122704" y="4799581"/>
                  <a:pt x="6095001" y="5672947"/>
                </a:cubicBezTo>
                <a:cubicBezTo>
                  <a:pt x="6083564" y="6040467"/>
                  <a:pt x="5972980" y="6348559"/>
                  <a:pt x="5792922" y="6612444"/>
                </a:cubicBezTo>
                <a:cubicBezTo>
                  <a:pt x="5755410" y="6667420"/>
                  <a:pt x="5714882" y="6720477"/>
                  <a:pt x="5671607" y="6771753"/>
                </a:cubicBezTo>
                <a:lnTo>
                  <a:pt x="559164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5F5D1E8-E605-4EFC-8912-6E191F84F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789134">
            <a:off x="2400596" y="454890"/>
            <a:ext cx="3969651" cy="5948221"/>
          </a:xfrm>
          <a:custGeom>
            <a:avLst/>
            <a:gdLst>
              <a:gd name="connsiteX0" fmla="*/ 4594048 w 9861488"/>
              <a:gd name="connsiteY0" fmla="*/ 11458472 h 11458472"/>
              <a:gd name="connsiteX1" fmla="*/ 0 w 9861488"/>
              <a:gd name="connsiteY1" fmla="*/ 5948221 h 11458472"/>
              <a:gd name="connsiteX2" fmla="*/ 1863 w 9861488"/>
              <a:gd name="connsiteY2" fmla="*/ 5698862 h 11458472"/>
              <a:gd name="connsiteX3" fmla="*/ 320025 w 9861488"/>
              <a:gd name="connsiteY3" fmla="*/ 3799836 h 11458472"/>
              <a:gd name="connsiteX4" fmla="*/ 3430486 w 9861488"/>
              <a:gd name="connsiteY4" fmla="*/ 295907 h 11458472"/>
              <a:gd name="connsiteX5" fmla="*/ 3863859 w 9861488"/>
              <a:gd name="connsiteY5" fmla="*/ 55612 h 11458472"/>
              <a:gd name="connsiteX6" fmla="*/ 3969651 w 9861488"/>
              <a:gd name="connsiteY6" fmla="*/ 0 h 11458472"/>
              <a:gd name="connsiteX7" fmla="*/ 9861488 w 9861488"/>
              <a:gd name="connsiteY7" fmla="*/ 7066862 h 11458472"/>
              <a:gd name="connsiteX8" fmla="*/ 4594048 w 9861488"/>
              <a:gd name="connsiteY8" fmla="*/ 11458472 h 11458472"/>
              <a:gd name="connsiteX0" fmla="*/ 0 w 9861488"/>
              <a:gd name="connsiteY0" fmla="*/ 5948221 h 11549912"/>
              <a:gd name="connsiteX1" fmla="*/ 1863 w 9861488"/>
              <a:gd name="connsiteY1" fmla="*/ 5698862 h 11549912"/>
              <a:gd name="connsiteX2" fmla="*/ 320025 w 9861488"/>
              <a:gd name="connsiteY2" fmla="*/ 3799836 h 11549912"/>
              <a:gd name="connsiteX3" fmla="*/ 3430486 w 9861488"/>
              <a:gd name="connsiteY3" fmla="*/ 295907 h 11549912"/>
              <a:gd name="connsiteX4" fmla="*/ 3863859 w 9861488"/>
              <a:gd name="connsiteY4" fmla="*/ 55612 h 11549912"/>
              <a:gd name="connsiteX5" fmla="*/ 3969651 w 9861488"/>
              <a:gd name="connsiteY5" fmla="*/ 0 h 11549912"/>
              <a:gd name="connsiteX6" fmla="*/ 9861488 w 9861488"/>
              <a:gd name="connsiteY6" fmla="*/ 7066862 h 11549912"/>
              <a:gd name="connsiteX7" fmla="*/ 4685488 w 9861488"/>
              <a:gd name="connsiteY7" fmla="*/ 11549912 h 11549912"/>
              <a:gd name="connsiteX0" fmla="*/ 0 w 9861488"/>
              <a:gd name="connsiteY0" fmla="*/ 5948221 h 7066862"/>
              <a:gd name="connsiteX1" fmla="*/ 1863 w 9861488"/>
              <a:gd name="connsiteY1" fmla="*/ 5698862 h 7066862"/>
              <a:gd name="connsiteX2" fmla="*/ 320025 w 9861488"/>
              <a:gd name="connsiteY2" fmla="*/ 3799836 h 7066862"/>
              <a:gd name="connsiteX3" fmla="*/ 3430486 w 9861488"/>
              <a:gd name="connsiteY3" fmla="*/ 295907 h 7066862"/>
              <a:gd name="connsiteX4" fmla="*/ 3863859 w 9861488"/>
              <a:gd name="connsiteY4" fmla="*/ 55612 h 7066862"/>
              <a:gd name="connsiteX5" fmla="*/ 3969651 w 9861488"/>
              <a:gd name="connsiteY5" fmla="*/ 0 h 7066862"/>
              <a:gd name="connsiteX6" fmla="*/ 9861488 w 9861488"/>
              <a:gd name="connsiteY6" fmla="*/ 7066862 h 7066862"/>
              <a:gd name="connsiteX0" fmla="*/ 0 w 3969651"/>
              <a:gd name="connsiteY0" fmla="*/ 5948221 h 5948221"/>
              <a:gd name="connsiteX1" fmla="*/ 1863 w 3969651"/>
              <a:gd name="connsiteY1" fmla="*/ 5698862 h 5948221"/>
              <a:gd name="connsiteX2" fmla="*/ 320025 w 3969651"/>
              <a:gd name="connsiteY2" fmla="*/ 3799836 h 5948221"/>
              <a:gd name="connsiteX3" fmla="*/ 3430486 w 3969651"/>
              <a:gd name="connsiteY3" fmla="*/ 295907 h 5948221"/>
              <a:gd name="connsiteX4" fmla="*/ 3863859 w 3969651"/>
              <a:gd name="connsiteY4" fmla="*/ 55612 h 5948221"/>
              <a:gd name="connsiteX5" fmla="*/ 3969651 w 3969651"/>
              <a:gd name="connsiteY5" fmla="*/ 0 h 5948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9651" h="5948221">
                <a:moveTo>
                  <a:pt x="0" y="5948221"/>
                </a:moveTo>
                <a:lnTo>
                  <a:pt x="1863" y="5698862"/>
                </a:lnTo>
                <a:cubicBezTo>
                  <a:pt x="27184" y="5017139"/>
                  <a:pt x="133214" y="4368297"/>
                  <a:pt x="320025" y="3799836"/>
                </a:cubicBezTo>
                <a:cubicBezTo>
                  <a:pt x="810579" y="2305232"/>
                  <a:pt x="2027133" y="1118138"/>
                  <a:pt x="3430486" y="295907"/>
                </a:cubicBezTo>
                <a:cubicBezTo>
                  <a:pt x="3545941" y="228312"/>
                  <a:pt x="3692079" y="146862"/>
                  <a:pt x="3863859" y="55612"/>
                </a:cubicBezTo>
                <a:lnTo>
                  <a:pt x="3969651" y="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A6A67-304A-0D8A-6795-9FBC4B78C4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US" sz="4400" dirty="0"/>
              <a:t>University of Wales Trinity saint David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0E08A7-57AD-E6AE-5E1B-1580E1FC58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571999"/>
            <a:ext cx="4572000" cy="1524000"/>
          </a:xfrm>
        </p:spPr>
        <p:txBody>
          <a:bodyPr>
            <a:normAutofit/>
          </a:bodyPr>
          <a:lstStyle/>
          <a:p>
            <a:pPr algn="l"/>
            <a:r>
              <a:rPr lang="en-US"/>
              <a:t>Natalia Tokarova</a:t>
            </a:r>
          </a:p>
        </p:txBody>
      </p:sp>
    </p:spTree>
    <p:extLst>
      <p:ext uri="{BB962C8B-B14F-4D97-AF65-F5344CB8AC3E}">
        <p14:creationId xmlns:p14="http://schemas.microsoft.com/office/powerpoint/2010/main" val="13537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E9BBEC0C-0421-1A92-F7DF-3855E4D7A8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78" r="32011"/>
          <a:stretch/>
        </p:blipFill>
        <p:spPr>
          <a:xfrm>
            <a:off x="2" y="10"/>
            <a:ext cx="5506355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C32C1660-B28A-6D3B-BB23-184F67E63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8358" y="2273298"/>
            <a:ext cx="5334000" cy="32766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US" sz="1900" dirty="0"/>
              <a:t>This university fits well with my career goals making it a perfect place for my professional growth</a:t>
            </a:r>
          </a:p>
          <a:p>
            <a:pPr>
              <a:lnSpc>
                <a:spcPct val="115000"/>
              </a:lnSpc>
            </a:pPr>
            <a:r>
              <a:rPr lang="en-US" sz="1900" dirty="0"/>
              <a:t>This university also has positive reviews</a:t>
            </a:r>
          </a:p>
          <a:p>
            <a:pPr>
              <a:lnSpc>
                <a:spcPct val="115000"/>
              </a:lnSpc>
            </a:pPr>
            <a:r>
              <a:rPr lang="en-US" sz="1900" dirty="0"/>
              <a:t>I've chosen this university for its location</a:t>
            </a:r>
          </a:p>
          <a:p>
            <a:pPr>
              <a:lnSpc>
                <a:spcPct val="115000"/>
              </a:lnSpc>
            </a:pPr>
            <a:r>
              <a:rPr lang="en-US" sz="1900" dirty="0"/>
              <a:t>because I believe you offer the best program for law students</a:t>
            </a:r>
          </a:p>
          <a:p>
            <a:pPr>
              <a:lnSpc>
                <a:spcPct val="115000"/>
              </a:lnSpc>
            </a:pPr>
            <a:r>
              <a:rPr lang="en-US" sz="1900" dirty="0"/>
              <a:t>I hope to achieve Knowledge, Skills and qualification so I can chase my dream  and become a lawyer</a:t>
            </a:r>
            <a:r>
              <a:rPr lang="en-US" sz="2100" dirty="0"/>
              <a:t>.</a:t>
            </a:r>
          </a:p>
          <a:p>
            <a:pPr>
              <a:lnSpc>
                <a:spcPct val="115000"/>
              </a:lnSpc>
            </a:pPr>
            <a:endParaRPr lang="en-US" sz="3500" dirty="0">
              <a:latin typeface="+mj-lt"/>
            </a:endParaRPr>
          </a:p>
          <a:p>
            <a:pPr marL="0" indent="0">
              <a:lnSpc>
                <a:spcPct val="115000"/>
              </a:lnSpc>
              <a:buNone/>
            </a:pPr>
            <a:endParaRPr lang="en-US" sz="3000" dirty="0"/>
          </a:p>
          <a:p>
            <a:pPr>
              <a:lnSpc>
                <a:spcPct val="115000"/>
              </a:lnSpc>
            </a:pPr>
            <a:endParaRPr lang="en-US" sz="2000" dirty="0"/>
          </a:p>
          <a:p>
            <a:pPr>
              <a:lnSpc>
                <a:spcPct val="115000"/>
              </a:lnSpc>
            </a:pPr>
            <a:endParaRPr lang="en-US" sz="2000" dirty="0"/>
          </a:p>
          <a:p>
            <a:pPr>
              <a:lnSpc>
                <a:spcPct val="115000"/>
              </a:lnSpc>
            </a:pPr>
            <a:endParaRPr lang="en-US" sz="2000" dirty="0"/>
          </a:p>
          <a:p>
            <a:pPr>
              <a:lnSpc>
                <a:spcPct val="115000"/>
              </a:lnSpc>
            </a:pPr>
            <a:endParaRPr lang="en-US" sz="2000" dirty="0"/>
          </a:p>
          <a:p>
            <a:pPr>
              <a:lnSpc>
                <a:spcPct val="115000"/>
              </a:lnSpc>
            </a:pPr>
            <a:endParaRPr lang="en-US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2E4F7A-112E-BE6D-382E-20CCDD53B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Why have I chosen this University and what I hope to achieve at the end of my course</a:t>
            </a:r>
          </a:p>
        </p:txBody>
      </p:sp>
      <p:pic>
        <p:nvPicPr>
          <p:cNvPr id="1026" name="Picture 2" descr="Law Firm | Case Studies | MediaStar Systems">
            <a:extLst>
              <a:ext uri="{FF2B5EF4-FFF2-40B4-BE49-F238E27FC236}">
                <a16:creationId xmlns:a16="http://schemas.microsoft.com/office/drawing/2014/main" id="{CAA1A9C5-67C8-8684-41E9-E41DA29D91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6629" y="5266256"/>
            <a:ext cx="2348087" cy="132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7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/>
      <p:bldP spid="22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3D065C6D-EB42-400B-99C4-D0ACE936F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3174" y="0"/>
            <a:ext cx="5578824" cy="6028256"/>
          </a:xfrm>
          <a:custGeom>
            <a:avLst/>
            <a:gdLst>
              <a:gd name="connsiteX0" fmla="*/ 1681218 w 5578824"/>
              <a:gd name="connsiteY0" fmla="*/ 0 h 6028256"/>
              <a:gd name="connsiteX1" fmla="*/ 5578824 w 5578824"/>
              <a:gd name="connsiteY1" fmla="*/ 0 h 6028256"/>
              <a:gd name="connsiteX2" fmla="*/ 5578824 w 5578824"/>
              <a:gd name="connsiteY2" fmla="*/ 5760161 h 6028256"/>
              <a:gd name="connsiteX3" fmla="*/ 5441231 w 5578824"/>
              <a:gd name="connsiteY3" fmla="*/ 5804042 h 6028256"/>
              <a:gd name="connsiteX4" fmla="*/ 4253224 w 5578824"/>
              <a:gd name="connsiteY4" fmla="*/ 5980388 h 6028256"/>
              <a:gd name="connsiteX5" fmla="*/ 837278 w 5578824"/>
              <a:gd name="connsiteY5" fmla="*/ 4877588 h 6028256"/>
              <a:gd name="connsiteX6" fmla="*/ 109626 w 5578824"/>
              <a:gd name="connsiteY6" fmla="*/ 3329255 h 6028256"/>
              <a:gd name="connsiteX7" fmla="*/ 156962 w 5578824"/>
              <a:gd name="connsiteY7" fmla="*/ 1773839 h 6028256"/>
              <a:gd name="connsiteX8" fmla="*/ 904890 w 5578824"/>
              <a:gd name="connsiteY8" fmla="*/ 738354 h 6028256"/>
              <a:gd name="connsiteX9" fmla="*/ 1304592 w 5578824"/>
              <a:gd name="connsiteY9" fmla="*/ 360545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60E27-946C-0F70-DF18-08D041549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5334000" cy="3810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I have a deep interest in law and this course provides all the necessary knowledge I need to be successful in my career. I've always enjoyed helping others with their issues, so I knew I wanted to pursue a career in law.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19DAB-1DE5-BBB7-1576-56FE56404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US" sz="3200" dirty="0"/>
              <a:t>Why have I chosen this course?</a:t>
            </a:r>
          </a:p>
        </p:txBody>
      </p:sp>
      <p:pic>
        <p:nvPicPr>
          <p:cNvPr id="19" name="Graphic 18" descr="Judge">
            <a:extLst>
              <a:ext uri="{FF2B5EF4-FFF2-40B4-BE49-F238E27FC236}">
                <a16:creationId xmlns:a16="http://schemas.microsoft.com/office/drawing/2014/main" id="{97FB1F83-F96C-B708-5FAC-55FDCB1963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58000" y="771525"/>
            <a:ext cx="5334000" cy="5334000"/>
          </a:xfrm>
          <a:prstGeom prst="rect">
            <a:avLst/>
          </a:prstGeom>
        </p:spPr>
      </p:pic>
      <p:pic>
        <p:nvPicPr>
          <p:cNvPr id="2050" name="Picture 2" descr="Leave a legacy of helping others | 2018-05-01 | ISHN">
            <a:extLst>
              <a:ext uri="{FF2B5EF4-FFF2-40B4-BE49-F238E27FC236}">
                <a16:creationId xmlns:a16="http://schemas.microsoft.com/office/drawing/2014/main" id="{1C6DE574-9399-78C9-2909-F71B8532A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319" y="5361277"/>
            <a:ext cx="2182812" cy="133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560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D065C6D-EB42-400B-99C4-D0ACE936F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3174" y="0"/>
            <a:ext cx="5578824" cy="6028256"/>
          </a:xfrm>
          <a:custGeom>
            <a:avLst/>
            <a:gdLst>
              <a:gd name="connsiteX0" fmla="*/ 1681218 w 5578824"/>
              <a:gd name="connsiteY0" fmla="*/ 0 h 6028256"/>
              <a:gd name="connsiteX1" fmla="*/ 5578824 w 5578824"/>
              <a:gd name="connsiteY1" fmla="*/ 0 h 6028256"/>
              <a:gd name="connsiteX2" fmla="*/ 5578824 w 5578824"/>
              <a:gd name="connsiteY2" fmla="*/ 5760161 h 6028256"/>
              <a:gd name="connsiteX3" fmla="*/ 5441231 w 5578824"/>
              <a:gd name="connsiteY3" fmla="*/ 5804042 h 6028256"/>
              <a:gd name="connsiteX4" fmla="*/ 4253224 w 5578824"/>
              <a:gd name="connsiteY4" fmla="*/ 5980388 h 6028256"/>
              <a:gd name="connsiteX5" fmla="*/ 837278 w 5578824"/>
              <a:gd name="connsiteY5" fmla="*/ 4877588 h 6028256"/>
              <a:gd name="connsiteX6" fmla="*/ 109626 w 5578824"/>
              <a:gd name="connsiteY6" fmla="*/ 3329255 h 6028256"/>
              <a:gd name="connsiteX7" fmla="*/ 156962 w 5578824"/>
              <a:gd name="connsiteY7" fmla="*/ 1773839 h 6028256"/>
              <a:gd name="connsiteX8" fmla="*/ 904890 w 5578824"/>
              <a:gd name="connsiteY8" fmla="*/ 738354 h 6028256"/>
              <a:gd name="connsiteX9" fmla="*/ 1304592 w 5578824"/>
              <a:gd name="connsiteY9" fmla="*/ 360545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79306-D2F2-418E-DA5A-5B1127A15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5334000" cy="3810001"/>
          </a:xfrm>
        </p:spPr>
        <p:txBody>
          <a:bodyPr>
            <a:normAutofit/>
          </a:bodyPr>
          <a:lstStyle/>
          <a:p>
            <a:r>
              <a:rPr lang="en-US" sz="2400" u="sng" dirty="0"/>
              <a:t>Career opportunities</a:t>
            </a:r>
          </a:p>
          <a:p>
            <a:pPr marL="0" indent="0">
              <a:buNone/>
            </a:pPr>
            <a:r>
              <a:rPr lang="en-US" sz="1600" i="1" dirty="0"/>
              <a:t>With a law degree you can become a Barrister, lawyer, paralegal, legal secretary, conveyancer and many more</a:t>
            </a:r>
          </a:p>
          <a:p>
            <a:r>
              <a:rPr lang="en-US" sz="2400" u="sng" dirty="0"/>
              <a:t>Financial stability</a:t>
            </a:r>
          </a:p>
          <a:p>
            <a:pPr marL="0" indent="0">
              <a:buNone/>
            </a:pPr>
            <a:r>
              <a:rPr lang="en-US" sz="1600" i="1" dirty="0"/>
              <a:t>You can earn high wage</a:t>
            </a:r>
          </a:p>
          <a:p>
            <a:r>
              <a:rPr lang="en-US" sz="2400" u="sng" dirty="0"/>
              <a:t>Worldwide opportunities </a:t>
            </a:r>
          </a:p>
          <a:p>
            <a:pPr marL="0" indent="0">
              <a:buNone/>
            </a:pPr>
            <a:r>
              <a:rPr lang="en-US" sz="1600" i="1" dirty="0"/>
              <a:t>your doors are opened in all countries over the world!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8C4CE-752A-8BEF-3F55-F0B9C5F78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US" sz="3200" dirty="0"/>
              <a:t>Benefits of obtaining law qualification. </a:t>
            </a:r>
          </a:p>
        </p:txBody>
      </p:sp>
      <p:pic>
        <p:nvPicPr>
          <p:cNvPr id="7" name="Graphic 6" descr="Briefcase">
            <a:extLst>
              <a:ext uri="{FF2B5EF4-FFF2-40B4-BE49-F238E27FC236}">
                <a16:creationId xmlns:a16="http://schemas.microsoft.com/office/drawing/2014/main" id="{A584BA9F-50E4-6357-EAEF-2838BB4E00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58000" y="771525"/>
            <a:ext cx="5334000" cy="5334000"/>
          </a:xfrm>
          <a:prstGeom prst="rect">
            <a:avLst/>
          </a:prstGeom>
        </p:spPr>
      </p:pic>
      <p:pic>
        <p:nvPicPr>
          <p:cNvPr id="3074" name="Picture 2" descr="Average Attorney Salary Might Surprise New Lawyers (And Judges' Average  Earnings Are Even Lower) - Above the Law">
            <a:extLst>
              <a:ext uri="{FF2B5EF4-FFF2-40B4-BE49-F238E27FC236}">
                <a16:creationId xmlns:a16="http://schemas.microsoft.com/office/drawing/2014/main" id="{53874340-347D-AFDA-0CA8-ACC732492A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057" y="5626180"/>
            <a:ext cx="1851443" cy="109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31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188</Words>
  <Application>Microsoft Macintosh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Avenir Next LT Pro</vt:lpstr>
      <vt:lpstr>Avenir Next LT Pro Light</vt:lpstr>
      <vt:lpstr>Sitka Subheading</vt:lpstr>
      <vt:lpstr>PebbleVTI</vt:lpstr>
      <vt:lpstr>University of Wales Trinity saint David</vt:lpstr>
      <vt:lpstr>Why have I chosen this University and what I hope to achieve at the end of my course</vt:lpstr>
      <vt:lpstr>Why have I chosen this course?</vt:lpstr>
      <vt:lpstr>Benefits of obtaining law qualification.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David</dc:title>
  <dc:creator>Natalia Tokarova</dc:creator>
  <cp:lastModifiedBy>Natalia Tokarova</cp:lastModifiedBy>
  <cp:revision>1</cp:revision>
  <dcterms:created xsi:type="dcterms:W3CDTF">2023-10-08T17:23:09Z</dcterms:created>
  <dcterms:modified xsi:type="dcterms:W3CDTF">2023-10-08T18:33:40Z</dcterms:modified>
</cp:coreProperties>
</file>