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6"/>
  </p:notesMasterIdLst>
  <p:sldIdLst>
    <p:sldId id="256" r:id="rId2"/>
    <p:sldId id="258" r:id="rId3"/>
    <p:sldId id="259" r:id="rId4"/>
    <p:sldId id="257" r:id="rId5"/>
    <p:sldId id="262" r:id="rId6"/>
    <p:sldId id="263" r:id="rId7"/>
    <p:sldId id="264" r:id="rId8"/>
    <p:sldId id="269" r:id="rId9"/>
    <p:sldId id="265" r:id="rId10"/>
    <p:sldId id="266" r:id="rId11"/>
    <p:sldId id="267" r:id="rId12"/>
    <p:sldId id="270" r:id="rId13"/>
    <p:sldId id="271"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99" autoAdjust="0"/>
    <p:restoredTop sz="96357" autoAdjust="0"/>
  </p:normalViewPr>
  <p:slideViewPr>
    <p:cSldViewPr snapToGrid="0" snapToObjects="1">
      <p:cViewPr varScale="1">
        <p:scale>
          <a:sx n="114" d="100"/>
          <a:sy n="114" d="100"/>
        </p:scale>
        <p:origin x="154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10/23/2018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Clearly one major challenge is bridging the responsibilities and activities among various data </a:t>
            </a:r>
            <a:r>
              <a:rPr lang="en-GB" dirty="0" err="1"/>
              <a:t>center</a:t>
            </a:r>
            <a:r>
              <a:rPr lang="en-GB" dirty="0"/>
              <a:t> functions to minimize the delays, waste and potential operational confusion that can easily arise due to each group’s well-defined, specific roles.</a:t>
            </a:r>
          </a:p>
        </p:txBody>
      </p:sp>
      <p:sp>
        <p:nvSpPr>
          <p:cNvPr id="4" name="Slide Number Placeholder 3"/>
          <p:cNvSpPr>
            <a:spLocks noGrp="1"/>
          </p:cNvSpPr>
          <p:nvPr>
            <p:ph type="sldNum" sz="quarter" idx="10"/>
          </p:nvPr>
        </p:nvSpPr>
        <p:spPr/>
        <p:txBody>
          <a:bodyPr/>
          <a:lstStyle/>
          <a:p>
            <a:fld id="{56C62A1D-4582-E74C-92F5-73A3ECD25D2F}" type="slidenum">
              <a:rPr lang="en-US" smtClean="0"/>
              <a:pPr/>
              <a:t>6</a:t>
            </a:fld>
            <a:endParaRPr lang="en-US"/>
          </a:p>
        </p:txBody>
      </p:sp>
    </p:spTree>
    <p:extLst>
      <p:ext uri="{BB962C8B-B14F-4D97-AF65-F5344CB8AC3E}">
        <p14:creationId xmlns:p14="http://schemas.microsoft.com/office/powerpoint/2010/main" val="34447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comprehensive DCIM solution will directly address the major issues of asset management, system provisioning, space and resource utilization and future capacity planning. Most importantly, it will provide an effective bridge to support the operational responsibilities and dependencies between facilities and IT personnel to eliminate the potential silos.</a:t>
            </a:r>
          </a:p>
        </p:txBody>
      </p:sp>
      <p:sp>
        <p:nvSpPr>
          <p:cNvPr id="4" name="Slide Number Placeholder 3"/>
          <p:cNvSpPr>
            <a:spLocks noGrp="1"/>
          </p:cNvSpPr>
          <p:nvPr>
            <p:ph type="sldNum" sz="quarter" idx="10"/>
          </p:nvPr>
        </p:nvSpPr>
        <p:spPr/>
        <p:txBody>
          <a:bodyPr/>
          <a:lstStyle/>
          <a:p>
            <a:fld id="{56C62A1D-4582-E74C-92F5-73A3ECD25D2F}" type="slidenum">
              <a:rPr lang="en-US" smtClean="0"/>
              <a:pPr/>
              <a:t>8</a:t>
            </a:fld>
            <a:endParaRPr lang="en-US"/>
          </a:p>
        </p:txBody>
      </p:sp>
    </p:spTree>
    <p:extLst>
      <p:ext uri="{BB962C8B-B14F-4D97-AF65-F5344CB8AC3E}">
        <p14:creationId xmlns:p14="http://schemas.microsoft.com/office/powerpoint/2010/main" val="978234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10/23/2018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mailto:carlene.campbell@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raritan.com/assets/ram/resources/white_papers/raritan-wp-Intro_to_Data_Center_Infrastructure_Mgm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Data Centre Management</a:t>
            </a:r>
            <a:br>
              <a:rPr lang="en-US" altLang="ja-JP" sz="4800" dirty="0">
                <a:latin typeface="Arial" charset="0"/>
                <a:cs typeface="ＭＳ Ｐゴシック" charset="0"/>
              </a:rPr>
            </a:br>
            <a:r>
              <a:rPr lang="en-US" altLang="ja-JP" sz="4800" dirty="0">
                <a:latin typeface="Arial" charset="0"/>
                <a:cs typeface="ＭＳ Ｐゴシック" charset="0"/>
              </a:rPr>
              <a:t>(DCM)</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8336" y="241974"/>
            <a:ext cx="7498080" cy="838636"/>
          </a:xfrm>
        </p:spPr>
        <p:txBody>
          <a:bodyPr/>
          <a:lstStyle/>
          <a:p>
            <a:r>
              <a:rPr lang="en-US" dirty="0">
                <a:latin typeface="Times New Roman"/>
                <a:cs typeface="Times New Roman"/>
              </a:rPr>
              <a:t>Learning Outcomes</a:t>
            </a:r>
          </a:p>
        </p:txBody>
      </p:sp>
      <p:sp>
        <p:nvSpPr>
          <p:cNvPr id="3" name="Content Placeholder 2"/>
          <p:cNvSpPr>
            <a:spLocks noGrp="1"/>
          </p:cNvSpPr>
          <p:nvPr>
            <p:ph idx="1"/>
          </p:nvPr>
        </p:nvSpPr>
        <p:spPr>
          <a:xfrm>
            <a:off x="948336" y="1113709"/>
            <a:ext cx="7862938" cy="4212162"/>
          </a:xfrm>
        </p:spPr>
        <p:txBody>
          <a:bodyPr>
            <a:normAutofit fontScale="92500" lnSpcReduction="10000"/>
          </a:bodyPr>
          <a:lstStyle/>
          <a:p>
            <a:r>
              <a:rPr lang="en-US" b="1" u="sng" dirty="0">
                <a:solidFill>
                  <a:schemeClr val="accent6"/>
                </a:solidFill>
              </a:rPr>
              <a:t>Aim</a:t>
            </a:r>
            <a:r>
              <a:rPr lang="en-US" dirty="0">
                <a:solidFill>
                  <a:schemeClr val="accent6"/>
                </a:solidFill>
              </a:rPr>
              <a:t>: To study in depth the technical details of data center fundamentals and technologies. To contextualize an overview of how DC technologies fits into the wider field of cloud computing.</a:t>
            </a:r>
            <a:endParaRPr lang="en-GB" dirty="0">
              <a:solidFill>
                <a:schemeClr val="accent6"/>
              </a:solidFill>
            </a:endParaRPr>
          </a:p>
          <a:p>
            <a:pPr lvl="0"/>
            <a:endParaRPr lang="en-US" dirty="0">
              <a:solidFill>
                <a:schemeClr val="tx1"/>
              </a:solidFill>
            </a:endParaRPr>
          </a:p>
          <a:p>
            <a:pPr lvl="0"/>
            <a:r>
              <a:rPr lang="en-US" dirty="0">
                <a:solidFill>
                  <a:schemeClr val="tx1"/>
                </a:solidFill>
              </a:rPr>
              <a:t>Demonstrate comprehensive and detailed theoretical knowledge of data center technologies and their deployment.</a:t>
            </a:r>
            <a:endParaRPr lang="en-GB" dirty="0">
              <a:solidFill>
                <a:schemeClr val="tx1"/>
              </a:solidFill>
            </a:endParaRPr>
          </a:p>
          <a:p>
            <a:pPr lvl="0"/>
            <a:r>
              <a:rPr lang="en-US" dirty="0">
                <a:solidFill>
                  <a:schemeClr val="tx1"/>
                </a:solidFill>
              </a:rPr>
              <a:t>Research how data center relates to the wider field of cloud computing and critically evaluate current and advancements in the field, including sustainability</a:t>
            </a:r>
            <a:r>
              <a:rPr lang="en-US" dirty="0"/>
              <a:t>.</a:t>
            </a:r>
            <a:endParaRPr lang="en-GB" dirty="0"/>
          </a:p>
          <a:p>
            <a:pPr marL="82296" indent="0">
              <a:buNone/>
            </a:pPr>
            <a:endParaRPr lang="en-GB" sz="2400" dirty="0">
              <a:solidFill>
                <a:schemeClr val="tx1"/>
              </a:solidFill>
            </a:endParaRPr>
          </a:p>
        </p:txBody>
      </p:sp>
    </p:spTree>
    <p:extLst>
      <p:ext uri="{BB962C8B-B14F-4D97-AF65-F5344CB8AC3E}">
        <p14:creationId xmlns:p14="http://schemas.microsoft.com/office/powerpoint/2010/main" val="700143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5436" y="33078"/>
            <a:ext cx="3879122" cy="681836"/>
          </a:xfrm>
        </p:spPr>
        <p:txBody>
          <a:bodyPr>
            <a:normAutofit fontScale="90000"/>
          </a:bodyPr>
          <a:lstStyle/>
          <a:p>
            <a:r>
              <a:rPr lang="en-US" dirty="0">
                <a:latin typeface="Times New Roman"/>
                <a:cs typeface="Times New Roman"/>
              </a:rPr>
              <a:t>Course Contents</a:t>
            </a:r>
          </a:p>
        </p:txBody>
      </p:sp>
      <p:sp>
        <p:nvSpPr>
          <p:cNvPr id="3" name="Content Placeholder 2"/>
          <p:cNvSpPr>
            <a:spLocks noGrp="1"/>
          </p:cNvSpPr>
          <p:nvPr>
            <p:ph idx="1"/>
          </p:nvPr>
        </p:nvSpPr>
        <p:spPr>
          <a:xfrm>
            <a:off x="1015547" y="711034"/>
            <a:ext cx="7498080" cy="4764733"/>
          </a:xfrm>
        </p:spPr>
        <p:txBody>
          <a:bodyPr>
            <a:normAutofit fontScale="77500" lnSpcReduction="20000"/>
          </a:bodyPr>
          <a:lstStyle/>
          <a:p>
            <a:pPr lvl="0"/>
            <a:r>
              <a:rPr lang="en-US" dirty="0">
                <a:solidFill>
                  <a:schemeClr val="tx1"/>
                </a:solidFill>
              </a:rPr>
              <a:t>LAN and SAN</a:t>
            </a:r>
            <a:endParaRPr lang="en-GB" sz="2800" dirty="0">
              <a:solidFill>
                <a:schemeClr val="tx1"/>
              </a:solidFill>
            </a:endParaRPr>
          </a:p>
          <a:p>
            <a:pPr lvl="0"/>
            <a:r>
              <a:rPr lang="en-US" dirty="0">
                <a:solidFill>
                  <a:schemeClr val="tx1"/>
                </a:solidFill>
              </a:rPr>
              <a:t>Introduction to server farm</a:t>
            </a:r>
            <a:endParaRPr lang="en-GB" sz="2800" dirty="0">
              <a:solidFill>
                <a:schemeClr val="tx1"/>
              </a:solidFill>
            </a:endParaRPr>
          </a:p>
          <a:p>
            <a:pPr lvl="3"/>
            <a:r>
              <a:rPr lang="en-US" dirty="0">
                <a:solidFill>
                  <a:schemeClr val="tx1"/>
                </a:solidFill>
              </a:rPr>
              <a:t>Data </a:t>
            </a:r>
            <a:r>
              <a:rPr lang="en-US" dirty="0" err="1">
                <a:solidFill>
                  <a:schemeClr val="tx1"/>
                </a:solidFill>
              </a:rPr>
              <a:t>centre</a:t>
            </a:r>
            <a:r>
              <a:rPr lang="en-US" dirty="0">
                <a:solidFill>
                  <a:schemeClr val="tx1"/>
                </a:solidFill>
              </a:rPr>
              <a:t> architecture </a:t>
            </a:r>
            <a:endParaRPr lang="en-GB" sz="2000" dirty="0">
              <a:solidFill>
                <a:schemeClr val="tx1"/>
              </a:solidFill>
            </a:endParaRPr>
          </a:p>
          <a:p>
            <a:pPr lvl="3"/>
            <a:r>
              <a:rPr lang="en-US" dirty="0">
                <a:solidFill>
                  <a:schemeClr val="tx1"/>
                </a:solidFill>
              </a:rPr>
              <a:t>Application architecture model</a:t>
            </a:r>
            <a:endParaRPr lang="en-GB" sz="2000" dirty="0">
              <a:solidFill>
                <a:schemeClr val="tx1"/>
              </a:solidFill>
            </a:endParaRPr>
          </a:p>
          <a:p>
            <a:pPr lvl="0"/>
            <a:r>
              <a:rPr lang="en-US" dirty="0">
                <a:solidFill>
                  <a:schemeClr val="tx1"/>
                </a:solidFill>
              </a:rPr>
              <a:t>Data </a:t>
            </a:r>
            <a:r>
              <a:rPr lang="en-US" dirty="0" err="1">
                <a:solidFill>
                  <a:schemeClr val="tx1"/>
                </a:solidFill>
              </a:rPr>
              <a:t>centre</a:t>
            </a:r>
            <a:r>
              <a:rPr lang="en-US" dirty="0">
                <a:solidFill>
                  <a:schemeClr val="tx1"/>
                </a:solidFill>
              </a:rPr>
              <a:t> network design</a:t>
            </a:r>
            <a:endParaRPr lang="en-GB" sz="2800" dirty="0">
              <a:solidFill>
                <a:schemeClr val="tx1"/>
              </a:solidFill>
            </a:endParaRPr>
          </a:p>
          <a:p>
            <a:pPr lvl="0"/>
            <a:r>
              <a:rPr lang="en-US" dirty="0">
                <a:solidFill>
                  <a:schemeClr val="tx1"/>
                </a:solidFill>
              </a:rPr>
              <a:t>Data </a:t>
            </a:r>
            <a:r>
              <a:rPr lang="en-US" dirty="0" err="1">
                <a:solidFill>
                  <a:schemeClr val="tx1"/>
                </a:solidFill>
              </a:rPr>
              <a:t>centre</a:t>
            </a:r>
            <a:r>
              <a:rPr lang="en-US" dirty="0">
                <a:solidFill>
                  <a:schemeClr val="tx1"/>
                </a:solidFill>
              </a:rPr>
              <a:t> topologies</a:t>
            </a:r>
            <a:endParaRPr lang="en-GB" sz="2800" dirty="0">
              <a:solidFill>
                <a:schemeClr val="tx1"/>
              </a:solidFill>
            </a:endParaRPr>
          </a:p>
          <a:p>
            <a:pPr lvl="0"/>
            <a:r>
              <a:rPr lang="en-US" dirty="0">
                <a:solidFill>
                  <a:schemeClr val="tx1"/>
                </a:solidFill>
              </a:rPr>
              <a:t>Fully redundant layer 2 and layer 3 design</a:t>
            </a:r>
            <a:endParaRPr lang="en-GB" sz="2800" dirty="0">
              <a:solidFill>
                <a:schemeClr val="tx1"/>
              </a:solidFill>
            </a:endParaRPr>
          </a:p>
          <a:p>
            <a:pPr lvl="0"/>
            <a:r>
              <a:rPr lang="en-US" dirty="0">
                <a:solidFill>
                  <a:schemeClr val="tx1"/>
                </a:solidFill>
              </a:rPr>
              <a:t>Server and application architecture</a:t>
            </a:r>
            <a:endParaRPr lang="en-GB" sz="2800" dirty="0">
              <a:solidFill>
                <a:schemeClr val="tx1"/>
              </a:solidFill>
            </a:endParaRPr>
          </a:p>
          <a:p>
            <a:pPr lvl="0"/>
            <a:r>
              <a:rPr lang="en-US" dirty="0">
                <a:solidFill>
                  <a:schemeClr val="tx1"/>
                </a:solidFill>
              </a:rPr>
              <a:t>Server load balancing</a:t>
            </a:r>
            <a:endParaRPr lang="en-GB" sz="2800" dirty="0">
              <a:solidFill>
                <a:schemeClr val="tx1"/>
              </a:solidFill>
            </a:endParaRPr>
          </a:p>
          <a:p>
            <a:pPr lvl="0"/>
            <a:r>
              <a:rPr lang="en-US" dirty="0">
                <a:solidFill>
                  <a:schemeClr val="tx1"/>
                </a:solidFill>
              </a:rPr>
              <a:t>Server farm protocols</a:t>
            </a:r>
            <a:endParaRPr lang="en-GB" sz="2800" dirty="0">
              <a:solidFill>
                <a:schemeClr val="tx1"/>
              </a:solidFill>
            </a:endParaRPr>
          </a:p>
          <a:p>
            <a:pPr lvl="0"/>
            <a:r>
              <a:rPr lang="en-US" dirty="0">
                <a:solidFill>
                  <a:schemeClr val="tx1"/>
                </a:solidFill>
              </a:rPr>
              <a:t>The sustainable data </a:t>
            </a:r>
            <a:r>
              <a:rPr lang="en-US" dirty="0" err="1">
                <a:solidFill>
                  <a:schemeClr val="tx1"/>
                </a:solidFill>
              </a:rPr>
              <a:t>centre</a:t>
            </a:r>
            <a:endParaRPr lang="en-GB" sz="2800" dirty="0">
              <a:solidFill>
                <a:schemeClr val="tx1"/>
              </a:solidFill>
            </a:endParaRPr>
          </a:p>
          <a:p>
            <a:pPr lvl="0"/>
            <a:endParaRPr lang="en-GB" sz="2000" dirty="0">
              <a:solidFill>
                <a:schemeClr val="tx1"/>
              </a:solidFill>
            </a:endParaRPr>
          </a:p>
          <a:p>
            <a:pPr lvl="0"/>
            <a:endParaRPr lang="en-GB" sz="2000" dirty="0">
              <a:solidFill>
                <a:schemeClr val="tx1"/>
              </a:solidFill>
              <a:latin typeface="Times New Roman"/>
              <a:cs typeface="Times New Roman"/>
            </a:endParaRPr>
          </a:p>
        </p:txBody>
      </p:sp>
    </p:spTree>
    <p:extLst>
      <p:ext uri="{BB962C8B-B14F-4D97-AF65-F5344CB8AC3E}">
        <p14:creationId xmlns:p14="http://schemas.microsoft.com/office/powerpoint/2010/main" val="1162499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1540"/>
            <a:ext cx="8042276" cy="1336956"/>
          </a:xfrm>
        </p:spPr>
        <p:txBody>
          <a:bodyPr/>
          <a:lstStyle/>
          <a:p>
            <a:r>
              <a:rPr lang="en-US" dirty="0">
                <a:latin typeface="Times New Roman"/>
                <a:cs typeface="Times New Roman"/>
              </a:rPr>
              <a:t>Contact info</a:t>
            </a:r>
          </a:p>
        </p:txBody>
      </p:sp>
      <p:sp>
        <p:nvSpPr>
          <p:cNvPr id="3" name="Content Placeholder 2"/>
          <p:cNvSpPr>
            <a:spLocks noGrp="1"/>
          </p:cNvSpPr>
          <p:nvPr>
            <p:ph idx="1"/>
          </p:nvPr>
        </p:nvSpPr>
        <p:spPr>
          <a:xfrm>
            <a:off x="1287887" y="1841679"/>
            <a:ext cx="7303664" cy="4101922"/>
          </a:xfrm>
        </p:spPr>
        <p:txBody>
          <a:bodyPr/>
          <a:lstStyle/>
          <a:p>
            <a:pPr marL="82296" indent="0">
              <a:buNone/>
            </a:pPr>
            <a:r>
              <a:rPr lang="en-US" dirty="0">
                <a:solidFill>
                  <a:schemeClr val="tx1"/>
                </a:solidFill>
                <a:latin typeface="Times New Roman"/>
                <a:cs typeface="Times New Roman"/>
              </a:rPr>
              <a:t>Dr Carlene Campbell</a:t>
            </a:r>
          </a:p>
          <a:p>
            <a:pPr marL="82296" indent="0">
              <a:buNone/>
            </a:pPr>
            <a:r>
              <a:rPr lang="en-US" dirty="0" err="1">
                <a:solidFill>
                  <a:schemeClr val="tx1"/>
                </a:solidFill>
                <a:latin typeface="Times New Roman"/>
                <a:cs typeface="Times New Roman"/>
              </a:rPr>
              <a:t>Technium</a:t>
            </a:r>
            <a:r>
              <a:rPr lang="en-US" dirty="0">
                <a:solidFill>
                  <a:schemeClr val="tx1"/>
                </a:solidFill>
                <a:latin typeface="Times New Roman"/>
                <a:cs typeface="Times New Roman"/>
              </a:rPr>
              <a:t> 2, desk 240  </a:t>
            </a:r>
          </a:p>
          <a:p>
            <a:pPr marL="82296" indent="0">
              <a:buNone/>
            </a:pPr>
            <a:r>
              <a:rPr lang="en-US" dirty="0">
                <a:solidFill>
                  <a:schemeClr val="tx1"/>
                </a:solidFill>
                <a:latin typeface="Times New Roman"/>
                <a:cs typeface="Times New Roman"/>
              </a:rPr>
              <a:t>Email</a:t>
            </a:r>
            <a:r>
              <a:rPr lang="en-US" dirty="0">
                <a:solidFill>
                  <a:schemeClr val="accent6">
                    <a:lumMod val="50000"/>
                  </a:schemeClr>
                </a:solidFill>
                <a:latin typeface="Times New Roman"/>
                <a:cs typeface="Times New Roman"/>
              </a:rPr>
              <a:t>: </a:t>
            </a:r>
            <a:r>
              <a:rPr lang="en-US" u="sng" dirty="0">
                <a:solidFill>
                  <a:schemeClr val="accent6">
                    <a:lumMod val="50000"/>
                  </a:schemeClr>
                </a:solidFill>
                <a:latin typeface="Times New Roman"/>
                <a:cs typeface="Times New Roman"/>
                <a:hlinkClick r:id="rId2"/>
              </a:rPr>
              <a:t>carlene.campbell@uwtsd.ac.uk</a:t>
            </a:r>
            <a:endParaRPr lang="en-US" u="sng" dirty="0">
              <a:solidFill>
                <a:schemeClr val="accent6">
                  <a:lumMod val="50000"/>
                </a:schemeClr>
              </a:solidFill>
              <a:latin typeface="Times New Roman"/>
              <a:cs typeface="Times New Roman"/>
            </a:endParaRPr>
          </a:p>
          <a:p>
            <a:pPr marL="82296" indent="0">
              <a:buNone/>
            </a:pPr>
            <a:r>
              <a:rPr lang="en-US" dirty="0">
                <a:solidFill>
                  <a:schemeClr val="tx1"/>
                </a:solidFill>
                <a:latin typeface="Times New Roman"/>
                <a:cs typeface="Times New Roman"/>
              </a:rPr>
              <a:t>Tel: 01792 481000,  Ext: 3355</a:t>
            </a:r>
          </a:p>
        </p:txBody>
      </p:sp>
    </p:spTree>
    <p:extLst>
      <p:ext uri="{BB962C8B-B14F-4D97-AF65-F5344CB8AC3E}">
        <p14:creationId xmlns:p14="http://schemas.microsoft.com/office/powerpoint/2010/main" val="3414323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812" y="83890"/>
            <a:ext cx="8148602" cy="1048624"/>
          </a:xfrm>
        </p:spPr>
        <p:txBody>
          <a:bodyPr/>
          <a:lstStyle/>
          <a:p>
            <a:r>
              <a:rPr lang="en-GB" sz="3600" dirty="0"/>
              <a:t>Why Data Centre Infrastructure Management (DCIM)?</a:t>
            </a:r>
          </a:p>
        </p:txBody>
      </p:sp>
      <p:sp>
        <p:nvSpPr>
          <p:cNvPr id="3" name="Content Placeholder 2"/>
          <p:cNvSpPr>
            <a:spLocks noGrp="1"/>
          </p:cNvSpPr>
          <p:nvPr>
            <p:ph idx="1"/>
          </p:nvPr>
        </p:nvSpPr>
        <p:spPr>
          <a:xfrm>
            <a:off x="655601" y="1257300"/>
            <a:ext cx="8042276" cy="4343400"/>
          </a:xfrm>
        </p:spPr>
        <p:txBody>
          <a:bodyPr>
            <a:normAutofit fontScale="92500"/>
          </a:bodyPr>
          <a:lstStyle/>
          <a:p>
            <a:pPr algn="just"/>
            <a:r>
              <a:rPr lang="en-GB" dirty="0"/>
              <a:t>For consolidation and construction of large data centres driven by economy of scale benefits.</a:t>
            </a:r>
          </a:p>
          <a:p>
            <a:pPr algn="just"/>
            <a:r>
              <a:rPr lang="en-GB" dirty="0"/>
              <a:t>In the past computer sites were relatively small. Most resources and processes could be managed manually with tools such as spreadsheets and Visio diagrams.</a:t>
            </a:r>
          </a:p>
          <a:p>
            <a:pPr algn="just"/>
            <a:r>
              <a:rPr lang="en-GB" dirty="0"/>
              <a:t>The outward expansion and increasing rack density of modern data centre have created serious space and energy consumptions concerns.</a:t>
            </a:r>
          </a:p>
          <a:p>
            <a:pPr algn="just"/>
            <a:r>
              <a:rPr lang="en-GB" dirty="0"/>
              <a:t>Data Centre should be organised and operated to deliver quality of service reliably, securely and economically.</a:t>
            </a:r>
          </a:p>
        </p:txBody>
      </p:sp>
    </p:spTree>
    <p:extLst>
      <p:ext uri="{BB962C8B-B14F-4D97-AF65-F5344CB8AC3E}">
        <p14:creationId xmlns:p14="http://schemas.microsoft.com/office/powerpoint/2010/main" val="403001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6191"/>
          </a:xfrm>
        </p:spPr>
        <p:txBody>
          <a:bodyPr/>
          <a:lstStyle/>
          <a:p>
            <a:r>
              <a:rPr lang="en-GB" dirty="0"/>
              <a:t>Domains</a:t>
            </a:r>
          </a:p>
        </p:txBody>
      </p:sp>
      <p:sp>
        <p:nvSpPr>
          <p:cNvPr id="3" name="Content Placeholder 2"/>
          <p:cNvSpPr>
            <a:spLocks noGrp="1"/>
          </p:cNvSpPr>
          <p:nvPr>
            <p:ph idx="1"/>
          </p:nvPr>
        </p:nvSpPr>
        <p:spPr>
          <a:xfrm>
            <a:off x="549275" y="930349"/>
            <a:ext cx="8042276" cy="4343400"/>
          </a:xfrm>
        </p:spPr>
        <p:txBody>
          <a:bodyPr/>
          <a:lstStyle/>
          <a:p>
            <a:r>
              <a:rPr lang="en-GB" dirty="0"/>
              <a:t>Facilities: Physical space, power and cooling</a:t>
            </a:r>
          </a:p>
          <a:p>
            <a:r>
              <a:rPr lang="en-GB" dirty="0"/>
              <a:t> Networking: </a:t>
            </a:r>
            <a:r>
              <a:rPr lang="en-GB" dirty="0" err="1"/>
              <a:t>Fiber</a:t>
            </a:r>
            <a:r>
              <a:rPr lang="en-GB" dirty="0"/>
              <a:t> optic and copper cable plants, LANs, SANs and WANs </a:t>
            </a:r>
          </a:p>
          <a:p>
            <a:r>
              <a:rPr lang="en-GB" dirty="0"/>
              <a:t>Systems: Mainframes, servers, virtual servers and storage</a:t>
            </a:r>
          </a:p>
        </p:txBody>
      </p:sp>
      <p:pic>
        <p:nvPicPr>
          <p:cNvPr id="4" name="Picture 3"/>
          <p:cNvPicPr>
            <a:picLocks noChangeAspect="1"/>
          </p:cNvPicPr>
          <p:nvPr/>
        </p:nvPicPr>
        <p:blipFill>
          <a:blip r:embed="rId3"/>
          <a:stretch>
            <a:fillRect/>
          </a:stretch>
        </p:blipFill>
        <p:spPr>
          <a:xfrm>
            <a:off x="2235503" y="3113043"/>
            <a:ext cx="6624320" cy="2480943"/>
          </a:xfrm>
          <a:prstGeom prst="rect">
            <a:avLst/>
          </a:prstGeom>
        </p:spPr>
      </p:pic>
    </p:spTree>
    <p:extLst>
      <p:ext uri="{BB962C8B-B14F-4D97-AF65-F5344CB8AC3E}">
        <p14:creationId xmlns:p14="http://schemas.microsoft.com/office/powerpoint/2010/main" val="401252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403" y="323308"/>
            <a:ext cx="8042276" cy="560612"/>
          </a:xfrm>
        </p:spPr>
        <p:txBody>
          <a:bodyPr/>
          <a:lstStyle/>
          <a:p>
            <a:r>
              <a:rPr lang="en-GB" sz="4000" dirty="0"/>
              <a:t>DCM Components and Function</a:t>
            </a:r>
          </a:p>
        </p:txBody>
      </p:sp>
      <p:sp>
        <p:nvSpPr>
          <p:cNvPr id="3" name="Content Placeholder 2"/>
          <p:cNvSpPr>
            <a:spLocks noGrp="1"/>
          </p:cNvSpPr>
          <p:nvPr>
            <p:ph idx="1"/>
          </p:nvPr>
        </p:nvSpPr>
        <p:spPr>
          <a:xfrm>
            <a:off x="549274" y="914322"/>
            <a:ext cx="8320405" cy="5291548"/>
          </a:xfrm>
        </p:spPr>
        <p:txBody>
          <a:bodyPr>
            <a:noAutofit/>
          </a:bodyPr>
          <a:lstStyle/>
          <a:p>
            <a:pPr algn="just"/>
            <a:r>
              <a:rPr lang="en-GB" sz="1600" dirty="0"/>
              <a:t>A Single Repository: One accurate, authoritative database to house all data from across all data centres and sites of all physical assets, including data centre layout, with detailed data for IT, power and HVAC equipment and end-to-end network and power cable connections. </a:t>
            </a:r>
          </a:p>
          <a:p>
            <a:pPr algn="just"/>
            <a:r>
              <a:rPr lang="en-GB" sz="1600" dirty="0"/>
              <a:t>Asset Discovery and Asset Tracking: Tools to capture assets, their details, relationships and interdependencies. </a:t>
            </a:r>
          </a:p>
          <a:p>
            <a:pPr algn="just"/>
            <a:r>
              <a:rPr lang="en-GB" sz="1600" dirty="0"/>
              <a:t>Visualization: Graphical visualization, tracking and management of all data centre assets and their related physical and logical attributes – servers, structured cable plants, networks, power infrastructure and cooling equipment. </a:t>
            </a:r>
          </a:p>
          <a:p>
            <a:pPr algn="just"/>
            <a:r>
              <a:rPr lang="en-GB" sz="1600" dirty="0"/>
              <a:t>Provisioning New Equipment: Automated tools to support prompt and reliable deployment of new systems and all their related physical and logical resources. </a:t>
            </a:r>
          </a:p>
          <a:p>
            <a:pPr algn="just"/>
            <a:r>
              <a:rPr lang="en-GB" sz="1600" dirty="0"/>
              <a:t>Real-Time Data Collection: Integration with real-time monitoring systems to collect actual power usage/environmental data to optimize capacity management, allowing review of real-time data vs. assumptions around nameplate data. </a:t>
            </a:r>
          </a:p>
        </p:txBody>
      </p:sp>
    </p:spTree>
    <p:extLst>
      <p:ext uri="{BB962C8B-B14F-4D97-AF65-F5344CB8AC3E}">
        <p14:creationId xmlns:p14="http://schemas.microsoft.com/office/powerpoint/2010/main" val="349812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5005" y="192803"/>
            <a:ext cx="8042276" cy="560612"/>
          </a:xfrm>
        </p:spPr>
        <p:txBody>
          <a:bodyPr/>
          <a:lstStyle/>
          <a:p>
            <a:r>
              <a:rPr lang="en-GB" sz="4000" dirty="0"/>
              <a:t>DCM Components and Function</a:t>
            </a:r>
          </a:p>
        </p:txBody>
      </p:sp>
      <p:sp>
        <p:nvSpPr>
          <p:cNvPr id="3" name="Content Placeholder 2"/>
          <p:cNvSpPr>
            <a:spLocks noGrp="1"/>
          </p:cNvSpPr>
          <p:nvPr>
            <p:ph idx="1"/>
          </p:nvPr>
        </p:nvSpPr>
        <p:spPr>
          <a:xfrm>
            <a:off x="612140" y="783817"/>
            <a:ext cx="8168006" cy="5291548"/>
          </a:xfrm>
        </p:spPr>
        <p:txBody>
          <a:bodyPr>
            <a:noAutofit/>
          </a:bodyPr>
          <a:lstStyle/>
          <a:p>
            <a:pPr algn="just"/>
            <a:r>
              <a:rPr lang="en-GB" sz="2000" dirty="0"/>
              <a:t>Process-Driven Structure: Change management workflow procedures to ensure complete and accurate adds, changes and moves.</a:t>
            </a:r>
          </a:p>
          <a:p>
            <a:pPr algn="just"/>
            <a:r>
              <a:rPr lang="en-GB" sz="2000" dirty="0"/>
              <a:t>Capacity Planning: Capacity planning tools to determine requirements for future floor and rack space, power, cooling expansion, what-if analysis and </a:t>
            </a:r>
            <a:r>
              <a:rPr lang="en-GB" sz="2000" dirty="0" err="1"/>
              <a:t>modeling</a:t>
            </a:r>
            <a:r>
              <a:rPr lang="en-GB" sz="2000" dirty="0"/>
              <a:t>. </a:t>
            </a:r>
          </a:p>
          <a:p>
            <a:pPr algn="just"/>
            <a:r>
              <a:rPr lang="en-GB" sz="2000" dirty="0"/>
              <a:t>Reporting: Simplified reporting to set operational goals, measure performance and drive improvement. </a:t>
            </a:r>
          </a:p>
          <a:p>
            <a:pPr algn="just"/>
            <a:r>
              <a:rPr lang="en-GB" sz="2000" dirty="0"/>
              <a:t>A Holistic Approach: Bridge across organizational domains – facilities, networking and systems, filling all functional gaps; used by all data </a:t>
            </a:r>
            <a:r>
              <a:rPr lang="en-GB" sz="2000" dirty="0" err="1"/>
              <a:t>center</a:t>
            </a:r>
            <a:r>
              <a:rPr lang="en-GB" sz="2000" dirty="0"/>
              <a:t> domains and groups regardless of hierarchy, including managers, system administrators and technicians.</a:t>
            </a:r>
          </a:p>
        </p:txBody>
      </p:sp>
    </p:spTree>
    <p:extLst>
      <p:ext uri="{BB962C8B-B14F-4D97-AF65-F5344CB8AC3E}">
        <p14:creationId xmlns:p14="http://schemas.microsoft.com/office/powerpoint/2010/main" val="3057907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3359" y="43783"/>
            <a:ext cx="5608321" cy="477214"/>
          </a:xfrm>
        </p:spPr>
        <p:txBody>
          <a:bodyPr/>
          <a:lstStyle/>
          <a:p>
            <a:r>
              <a:rPr lang="en-GB" sz="4000" dirty="0"/>
              <a:t>Questions to ask</a:t>
            </a:r>
          </a:p>
        </p:txBody>
      </p:sp>
      <p:sp>
        <p:nvSpPr>
          <p:cNvPr id="3" name="Content Placeholder 2"/>
          <p:cNvSpPr>
            <a:spLocks noGrp="1"/>
          </p:cNvSpPr>
          <p:nvPr>
            <p:ph idx="1"/>
          </p:nvPr>
        </p:nvSpPr>
        <p:spPr>
          <a:xfrm>
            <a:off x="377505" y="386774"/>
            <a:ext cx="8670802" cy="5424256"/>
          </a:xfrm>
        </p:spPr>
        <p:txBody>
          <a:bodyPr>
            <a:normAutofit fontScale="70000" lnSpcReduction="20000"/>
          </a:bodyPr>
          <a:lstStyle/>
          <a:p>
            <a:pPr algn="just"/>
            <a:r>
              <a:rPr lang="en-GB" dirty="0"/>
              <a:t>What servers do you have, where are they and what is their function? </a:t>
            </a:r>
          </a:p>
          <a:p>
            <a:pPr algn="just"/>
            <a:r>
              <a:rPr lang="en-GB" dirty="0"/>
              <a:t>How much of their capacity is utilized, what applications run on them and who owns them? </a:t>
            </a:r>
          </a:p>
          <a:p>
            <a:pPr algn="just"/>
            <a:r>
              <a:rPr lang="en-GB" dirty="0"/>
              <a:t>How are these servers powered and how much power do they use? </a:t>
            </a:r>
          </a:p>
          <a:p>
            <a:pPr algn="just"/>
            <a:r>
              <a:rPr lang="en-GB" dirty="0"/>
              <a:t>How are they connected to the networks? </a:t>
            </a:r>
          </a:p>
          <a:p>
            <a:pPr algn="just"/>
            <a:r>
              <a:rPr lang="en-GB" dirty="0"/>
              <a:t>Are any servers approaching power or heat thresholds that could cause them to fail? </a:t>
            </a:r>
          </a:p>
          <a:p>
            <a:pPr algn="just"/>
            <a:r>
              <a:rPr lang="en-GB" dirty="0"/>
              <a:t>Do you have a current map of the power chain, network and server dependencies that would tell us what systems or power resources are impacted if a server or circuit fails or a UPS has upcoming scheduled maintenance? </a:t>
            </a:r>
          </a:p>
          <a:p>
            <a:pPr algn="just"/>
            <a:r>
              <a:rPr lang="en-GB" dirty="0"/>
              <a:t>Do you have sufficient power and network connections to add additional servers in this rack? </a:t>
            </a:r>
          </a:p>
          <a:p>
            <a:pPr algn="just"/>
            <a:r>
              <a:rPr lang="en-GB" dirty="0"/>
              <a:t>Where do you have sufficient space, power and cooling capacity in the data centre today to support new servers/racks required for a new, critical application?</a:t>
            </a:r>
          </a:p>
        </p:txBody>
      </p:sp>
    </p:spTree>
    <p:extLst>
      <p:ext uri="{BB962C8B-B14F-4D97-AF65-F5344CB8AC3E}">
        <p14:creationId xmlns:p14="http://schemas.microsoft.com/office/powerpoint/2010/main" val="3630398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703" y="14129"/>
            <a:ext cx="8042276" cy="655723"/>
          </a:xfrm>
        </p:spPr>
        <p:txBody>
          <a:bodyPr/>
          <a:lstStyle/>
          <a:p>
            <a:r>
              <a:rPr lang="en-GB" dirty="0"/>
              <a:t>Step to take</a:t>
            </a:r>
          </a:p>
        </p:txBody>
      </p:sp>
      <p:sp>
        <p:nvSpPr>
          <p:cNvPr id="3" name="Content Placeholder 2"/>
          <p:cNvSpPr>
            <a:spLocks noGrp="1"/>
          </p:cNvSpPr>
          <p:nvPr>
            <p:ph idx="1"/>
          </p:nvPr>
        </p:nvSpPr>
        <p:spPr>
          <a:xfrm>
            <a:off x="846987" y="717700"/>
            <a:ext cx="8042276" cy="4343400"/>
          </a:xfrm>
        </p:spPr>
        <p:txBody>
          <a:bodyPr>
            <a:normAutofit fontScale="77500" lnSpcReduction="20000"/>
          </a:bodyPr>
          <a:lstStyle/>
          <a:p>
            <a:pPr algn="just"/>
            <a:r>
              <a:rPr lang="en-GB" dirty="0"/>
              <a:t>What data will they need to collect? </a:t>
            </a:r>
          </a:p>
          <a:p>
            <a:pPr algn="just"/>
            <a:r>
              <a:rPr lang="en-GB" dirty="0"/>
              <a:t>How much time will it take?</a:t>
            </a:r>
          </a:p>
          <a:p>
            <a:pPr algn="just"/>
            <a:r>
              <a:rPr lang="en-GB" dirty="0"/>
              <a:t>What resources will be required to assemble it? </a:t>
            </a:r>
          </a:p>
          <a:p>
            <a:pPr algn="just"/>
            <a:r>
              <a:rPr lang="en-GB" dirty="0"/>
              <a:t>How many people will need to be involved, from how many organizational groups? </a:t>
            </a:r>
          </a:p>
          <a:p>
            <a:pPr algn="just"/>
            <a:r>
              <a:rPr lang="en-GB" dirty="0"/>
              <a:t>How to communicate with them and coordinate their activities? </a:t>
            </a:r>
          </a:p>
          <a:p>
            <a:pPr algn="just"/>
            <a:r>
              <a:rPr lang="en-GB" dirty="0"/>
              <a:t>How many trips into the data centre will be necessary to validate recorded data and collect additional data? </a:t>
            </a:r>
          </a:p>
          <a:p>
            <a:pPr algn="just"/>
            <a:r>
              <a:rPr lang="en-GB" dirty="0"/>
              <a:t>Once you have all available data, what additional analysis will be necessary and how much confidence will you have in the accuracy to act upon it?</a:t>
            </a:r>
          </a:p>
        </p:txBody>
      </p:sp>
    </p:spTree>
    <p:extLst>
      <p:ext uri="{BB962C8B-B14F-4D97-AF65-F5344CB8AC3E}">
        <p14:creationId xmlns:p14="http://schemas.microsoft.com/office/powerpoint/2010/main" val="3536755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7968"/>
          </a:xfrm>
        </p:spPr>
        <p:txBody>
          <a:bodyPr/>
          <a:lstStyle/>
          <a:p>
            <a:r>
              <a:rPr lang="en-GB" sz="4000" dirty="0"/>
              <a:t>Questions to improve operation</a:t>
            </a:r>
          </a:p>
        </p:txBody>
      </p:sp>
      <p:sp>
        <p:nvSpPr>
          <p:cNvPr id="3" name="Content Placeholder 2"/>
          <p:cNvSpPr>
            <a:spLocks noGrp="1"/>
          </p:cNvSpPr>
          <p:nvPr>
            <p:ph idx="1"/>
          </p:nvPr>
        </p:nvSpPr>
        <p:spPr>
          <a:xfrm>
            <a:off x="698131" y="834655"/>
            <a:ext cx="8042276" cy="4343400"/>
          </a:xfrm>
        </p:spPr>
        <p:txBody>
          <a:bodyPr>
            <a:normAutofit fontScale="92500" lnSpcReduction="20000"/>
          </a:bodyPr>
          <a:lstStyle/>
          <a:p>
            <a:pPr algn="just"/>
            <a:r>
              <a:rPr lang="en-GB" dirty="0"/>
              <a:t>How can you provision new systems to optimize the use of existing space, power and cooling already in place before incurring major capital expenses for additional expansion? </a:t>
            </a:r>
          </a:p>
          <a:p>
            <a:pPr algn="just"/>
            <a:r>
              <a:rPr lang="en-GB" dirty="0"/>
              <a:t>Are you basing the power and cooling requirements on de-rated nameplate specs or actual data? </a:t>
            </a:r>
          </a:p>
          <a:p>
            <a:pPr algn="just"/>
            <a:r>
              <a:rPr lang="en-GB" dirty="0"/>
              <a:t>Is there risk of running out of space, power, cooling in the near future or is the power and/or cooling infrastructure over-provisioned and overkill? </a:t>
            </a:r>
          </a:p>
          <a:p>
            <a:pPr algn="just"/>
            <a:r>
              <a:rPr lang="en-GB" dirty="0"/>
              <a:t>Do you have complete visibility into the entire power chain when you provision additional servers or do you only see power availability at the rack?</a:t>
            </a:r>
          </a:p>
        </p:txBody>
      </p:sp>
    </p:spTree>
    <p:extLst>
      <p:ext uri="{BB962C8B-B14F-4D97-AF65-F5344CB8AC3E}">
        <p14:creationId xmlns:p14="http://schemas.microsoft.com/office/powerpoint/2010/main" val="18728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5559"/>
          </a:xfrm>
        </p:spPr>
        <p:txBody>
          <a:bodyPr/>
          <a:lstStyle/>
          <a:p>
            <a:r>
              <a:rPr lang="en-GB" sz="4000" dirty="0"/>
              <a:t>Questions to improve operation</a:t>
            </a:r>
          </a:p>
        </p:txBody>
      </p:sp>
      <p:sp>
        <p:nvSpPr>
          <p:cNvPr id="3" name="Content Placeholder 2"/>
          <p:cNvSpPr>
            <a:spLocks noGrp="1"/>
          </p:cNvSpPr>
          <p:nvPr>
            <p:ph idx="1"/>
          </p:nvPr>
        </p:nvSpPr>
        <p:spPr>
          <a:xfrm>
            <a:off x="623703" y="1036675"/>
            <a:ext cx="8042276" cy="4343400"/>
          </a:xfrm>
        </p:spPr>
        <p:txBody>
          <a:bodyPr>
            <a:normAutofit fontScale="92500" lnSpcReduction="20000"/>
          </a:bodyPr>
          <a:lstStyle/>
          <a:p>
            <a:pPr algn="just"/>
            <a:r>
              <a:rPr lang="en-GB" dirty="0"/>
              <a:t>How do you identify servers or other data </a:t>
            </a:r>
            <a:r>
              <a:rPr lang="en-GB" dirty="0" err="1"/>
              <a:t>center</a:t>
            </a:r>
            <a:r>
              <a:rPr lang="en-GB" dirty="0"/>
              <a:t> assets out of warranty or in need of maintenance or warranty renewal? </a:t>
            </a:r>
          </a:p>
          <a:p>
            <a:pPr algn="just"/>
            <a:r>
              <a:rPr lang="en-GB" dirty="0"/>
              <a:t>How do you properly plan, manage and visualize the consolidation of two or more data </a:t>
            </a:r>
            <a:r>
              <a:rPr lang="en-GB" dirty="0" err="1"/>
              <a:t>center</a:t>
            </a:r>
            <a:r>
              <a:rPr lang="en-GB" dirty="0"/>
              <a:t> sites? </a:t>
            </a:r>
          </a:p>
          <a:p>
            <a:pPr algn="just"/>
            <a:r>
              <a:rPr lang="en-GB" dirty="0"/>
              <a:t>Will the data </a:t>
            </a:r>
            <a:r>
              <a:rPr lang="en-GB" dirty="0" err="1"/>
              <a:t>center</a:t>
            </a:r>
            <a:r>
              <a:rPr lang="en-GB" dirty="0"/>
              <a:t> infrastructure support increased utilization from the introduction of virtualization technologies? </a:t>
            </a:r>
          </a:p>
          <a:p>
            <a:pPr algn="just"/>
            <a:r>
              <a:rPr lang="en-GB" dirty="0"/>
              <a:t>What alterations will be necessary to prepare for virtualization? </a:t>
            </a:r>
          </a:p>
          <a:p>
            <a:pPr algn="just"/>
            <a:r>
              <a:rPr lang="en-GB" dirty="0"/>
              <a:t>Is the power and cooling properly provisioned and balanced for efficient, reliable operation?</a:t>
            </a:r>
          </a:p>
        </p:txBody>
      </p:sp>
    </p:spTree>
    <p:extLst>
      <p:ext uri="{BB962C8B-B14F-4D97-AF65-F5344CB8AC3E}">
        <p14:creationId xmlns:p14="http://schemas.microsoft.com/office/powerpoint/2010/main" val="3211925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635" y="2058296"/>
            <a:ext cx="8042276" cy="1336956"/>
          </a:xfrm>
        </p:spPr>
        <p:txBody>
          <a:bodyPr/>
          <a:lstStyle/>
          <a:p>
            <a:r>
              <a:rPr lang="en-GB" dirty="0"/>
              <a:t>Questions?</a:t>
            </a:r>
          </a:p>
        </p:txBody>
      </p:sp>
      <p:sp>
        <p:nvSpPr>
          <p:cNvPr id="3" name="Content Placeholder 2"/>
          <p:cNvSpPr>
            <a:spLocks noGrp="1"/>
          </p:cNvSpPr>
          <p:nvPr>
            <p:ph idx="1"/>
          </p:nvPr>
        </p:nvSpPr>
        <p:spPr>
          <a:xfrm>
            <a:off x="549275" y="4927599"/>
            <a:ext cx="8042276" cy="1016001"/>
          </a:xfrm>
        </p:spPr>
        <p:txBody>
          <a:bodyPr/>
          <a:lstStyle/>
          <a:p>
            <a:endParaRPr lang="en-GB" dirty="0"/>
          </a:p>
        </p:txBody>
      </p:sp>
    </p:spTree>
    <p:extLst>
      <p:ext uri="{BB962C8B-B14F-4D97-AF65-F5344CB8AC3E}">
        <p14:creationId xmlns:p14="http://schemas.microsoft.com/office/powerpoint/2010/main" val="307925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lstStyle/>
          <a:p>
            <a:r>
              <a:rPr lang="en-GB" dirty="0">
                <a:hlinkClick r:id="rId2"/>
              </a:rPr>
              <a:t>https://www.raritan.com/assets/ram/resources/white_papers/raritan-wp-Intro_to_Data_Center_Infrastructure_Mgmt.pdf</a:t>
            </a:r>
            <a:endParaRPr lang="en-GB" dirty="0"/>
          </a:p>
          <a:p>
            <a:pPr lvl="2">
              <a:buFont typeface="Courier New" panose="02070309020205020404" pitchFamily="49" charset="0"/>
              <a:buChar char="o"/>
            </a:pPr>
            <a:r>
              <a:rPr lang="en-GB" dirty="0"/>
              <a:t>Access 17/9/2018</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6937145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1525</TotalTime>
  <Words>1112</Words>
  <Application>Microsoft Office PowerPoint</Application>
  <PresentationFormat>On-screen Show (4:3)</PresentationFormat>
  <Paragraphs>79</Paragraphs>
  <Slides>14</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ＭＳ Ｐゴシック</vt:lpstr>
      <vt:lpstr>Arial</vt:lpstr>
      <vt:lpstr>Calibri</vt:lpstr>
      <vt:lpstr>Courier New</vt:lpstr>
      <vt:lpstr>News Gothic MT</vt:lpstr>
      <vt:lpstr>Times New Roman</vt:lpstr>
      <vt:lpstr>Wingdings 2</vt:lpstr>
      <vt:lpstr>Breeze</vt:lpstr>
      <vt:lpstr>Data Centre Management (DCM)</vt:lpstr>
      <vt:lpstr>Learning Outcomes</vt:lpstr>
      <vt:lpstr>Course Contents</vt:lpstr>
      <vt:lpstr>Contact info</vt:lpstr>
      <vt:lpstr>Why Data Centre Infrastructure Management (DCIM)?</vt:lpstr>
      <vt:lpstr>Domains</vt:lpstr>
      <vt:lpstr>DCM Components and Function</vt:lpstr>
      <vt:lpstr>DCM Components and Function</vt:lpstr>
      <vt:lpstr>Questions to ask</vt:lpstr>
      <vt:lpstr>Step to take</vt:lpstr>
      <vt:lpstr>Questions to improve operation</vt:lpstr>
      <vt:lpstr>Questions to improve operation</vt:lpstr>
      <vt:lpstr>Questions?</vt:lpstr>
      <vt:lpstr>Reference</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90</cp:revision>
  <dcterms:created xsi:type="dcterms:W3CDTF">2011-10-03T10:20:59Z</dcterms:created>
  <dcterms:modified xsi:type="dcterms:W3CDTF">2018-10-23T18:18:45Z</dcterms:modified>
</cp:coreProperties>
</file>