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6" r:id="rId2"/>
    <p:sldId id="4835" r:id="rId3"/>
    <p:sldId id="473" r:id="rId4"/>
    <p:sldId id="459" r:id="rId5"/>
    <p:sldId id="461" r:id="rId6"/>
    <p:sldId id="462" r:id="rId7"/>
    <p:sldId id="465" r:id="rId8"/>
    <p:sldId id="466" r:id="rId9"/>
    <p:sldId id="467" r:id="rId10"/>
    <p:sldId id="468" r:id="rId11"/>
    <p:sldId id="4834" r:id="rId12"/>
    <p:sldId id="470" r:id="rId13"/>
    <p:sldId id="471" r:id="rId14"/>
    <p:sldId id="257" r:id="rId15"/>
    <p:sldId id="480" r:id="rId16"/>
    <p:sldId id="280" r:id="rId17"/>
    <p:sldId id="281" r:id="rId18"/>
    <p:sldId id="477" r:id="rId19"/>
    <p:sldId id="478" r:id="rId20"/>
    <p:sldId id="262" r:id="rId21"/>
    <p:sldId id="4822" r:id="rId22"/>
    <p:sldId id="4830" r:id="rId23"/>
    <p:sldId id="4831" r:id="rId24"/>
    <p:sldId id="4833" r:id="rId25"/>
    <p:sldId id="4832" r:id="rId26"/>
    <p:sldId id="319" r:id="rId27"/>
    <p:sldId id="284" r:id="rId28"/>
    <p:sldId id="264" r:id="rId29"/>
    <p:sldId id="476" r:id="rId30"/>
    <p:sldId id="318" r:id="rId31"/>
    <p:sldId id="4823" r:id="rId32"/>
    <p:sldId id="322" r:id="rId33"/>
    <p:sldId id="283" r:id="rId34"/>
    <p:sldId id="4826" r:id="rId35"/>
    <p:sldId id="4827" r:id="rId36"/>
    <p:sldId id="314" r:id="rId37"/>
    <p:sldId id="288" r:id="rId38"/>
    <p:sldId id="317" r:id="rId39"/>
    <p:sldId id="312" r:id="rId40"/>
    <p:sldId id="320" r:id="rId41"/>
    <p:sldId id="482" r:id="rId42"/>
    <p:sldId id="277" r:id="rId43"/>
    <p:sldId id="285" r:id="rId44"/>
    <p:sldId id="278" r:id="rId45"/>
    <p:sldId id="4828" r:id="rId46"/>
    <p:sldId id="4829" r:id="rId47"/>
    <p:sldId id="481" r:id="rId48"/>
    <p:sldId id="469" r:id="rId49"/>
    <p:sldId id="479" r:id="rId50"/>
    <p:sldId id="286" r:id="rId51"/>
    <p:sldId id="267" r:id="rId52"/>
    <p:sldId id="301" r:id="rId53"/>
    <p:sldId id="433"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4835"/>
            <p14:sldId id="473"/>
            <p14:sldId id="459"/>
            <p14:sldId id="461"/>
            <p14:sldId id="462"/>
            <p14:sldId id="465"/>
            <p14:sldId id="466"/>
            <p14:sldId id="467"/>
            <p14:sldId id="468"/>
            <p14:sldId id="4834"/>
            <p14:sldId id="470"/>
            <p14:sldId id="471"/>
            <p14:sldId id="257"/>
            <p14:sldId id="480"/>
            <p14:sldId id="280"/>
            <p14:sldId id="281"/>
            <p14:sldId id="477"/>
            <p14:sldId id="478"/>
            <p14:sldId id="262"/>
            <p14:sldId id="4822"/>
            <p14:sldId id="4830"/>
            <p14:sldId id="4831"/>
            <p14:sldId id="4833"/>
            <p14:sldId id="4832"/>
            <p14:sldId id="319"/>
            <p14:sldId id="284"/>
            <p14:sldId id="264"/>
            <p14:sldId id="476"/>
            <p14:sldId id="318"/>
            <p14:sldId id="4823"/>
            <p14:sldId id="322"/>
            <p14:sldId id="283"/>
            <p14:sldId id="4826"/>
            <p14:sldId id="4827"/>
            <p14:sldId id="314"/>
            <p14:sldId id="288"/>
            <p14:sldId id="317"/>
            <p14:sldId id="312"/>
            <p14:sldId id="320"/>
            <p14:sldId id="482"/>
            <p14:sldId id="277"/>
            <p14:sldId id="285"/>
            <p14:sldId id="278"/>
            <p14:sldId id="4828"/>
            <p14:sldId id="4829"/>
            <p14:sldId id="481"/>
            <p14:sldId id="469"/>
            <p14:sldId id="479"/>
            <p14:sldId id="286"/>
            <p14:sldId id="267"/>
          </p14:sldIdLst>
        </p14:section>
        <p14:section name="Untitled Section" id="{2F23D57F-683A-4C7F-9A13-0324F9C6B69D}">
          <p14:sldIdLst>
            <p14:sldId id="301"/>
            <p14:sldId id="433"/>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EF34BA-17E2-459C-BEE2-DBBDFCCEE988}" v="2" dt="2023-12-21T15:26:52.7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22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8/10/relationships/authors" Target="author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43C3FF-8EE6-4967-A556-FCE375EF06EB}"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EB3040EB-6458-4B3A-9A1A-FA6224F9DC5C}">
      <dgm:prSet/>
      <dgm:spPr/>
      <dgm:t>
        <a:bodyPr/>
        <a:lstStyle/>
        <a:p>
          <a:r>
            <a:rPr lang="en-GB"/>
            <a:t>To understand what is recruitment</a:t>
          </a:r>
          <a:endParaRPr lang="en-US"/>
        </a:p>
      </dgm:t>
    </dgm:pt>
    <dgm:pt modelId="{1A3818C5-FC9B-4280-BA0E-0930106E5DD0}" type="parTrans" cxnId="{0D3CBE4F-BEAA-4562-882A-90EAF0E848A8}">
      <dgm:prSet/>
      <dgm:spPr/>
      <dgm:t>
        <a:bodyPr/>
        <a:lstStyle/>
        <a:p>
          <a:endParaRPr lang="en-US"/>
        </a:p>
      </dgm:t>
    </dgm:pt>
    <dgm:pt modelId="{570E0EF7-058C-416D-BB9E-3E54AE716A62}" type="sibTrans" cxnId="{0D3CBE4F-BEAA-4562-882A-90EAF0E848A8}">
      <dgm:prSet/>
      <dgm:spPr/>
      <dgm:t>
        <a:bodyPr/>
        <a:lstStyle/>
        <a:p>
          <a:endParaRPr lang="en-US"/>
        </a:p>
      </dgm:t>
    </dgm:pt>
    <dgm:pt modelId="{37E3EE4A-EFEF-4331-B694-CB6F1058EF4D}">
      <dgm:prSet/>
      <dgm:spPr/>
      <dgm:t>
        <a:bodyPr/>
        <a:lstStyle/>
        <a:p>
          <a:r>
            <a:rPr lang="en-GB"/>
            <a:t>Stages of recruitment</a:t>
          </a:r>
          <a:endParaRPr lang="en-US"/>
        </a:p>
      </dgm:t>
    </dgm:pt>
    <dgm:pt modelId="{ED626BEF-67D0-4D9C-9545-23580E1870F9}" type="parTrans" cxnId="{61F4EF4C-7B2E-4FE9-ACAD-7D6C02D7B126}">
      <dgm:prSet/>
      <dgm:spPr/>
      <dgm:t>
        <a:bodyPr/>
        <a:lstStyle/>
        <a:p>
          <a:endParaRPr lang="en-US"/>
        </a:p>
      </dgm:t>
    </dgm:pt>
    <dgm:pt modelId="{6B520E7F-7F42-4BA3-87F5-460D37884133}" type="sibTrans" cxnId="{61F4EF4C-7B2E-4FE9-ACAD-7D6C02D7B126}">
      <dgm:prSet/>
      <dgm:spPr/>
      <dgm:t>
        <a:bodyPr/>
        <a:lstStyle/>
        <a:p>
          <a:endParaRPr lang="en-US"/>
        </a:p>
      </dgm:t>
    </dgm:pt>
    <dgm:pt modelId="{80EE4565-EFD4-4CFC-9E89-BAFC4657E917}">
      <dgm:prSet/>
      <dgm:spPr/>
      <dgm:t>
        <a:bodyPr/>
        <a:lstStyle/>
        <a:p>
          <a:r>
            <a:rPr lang="en-GB"/>
            <a:t>How we recruit</a:t>
          </a:r>
          <a:endParaRPr lang="en-US"/>
        </a:p>
      </dgm:t>
    </dgm:pt>
    <dgm:pt modelId="{986A45B4-B9CD-4DBF-AEA7-B013AF933275}" type="parTrans" cxnId="{06CF220E-1C21-472C-B88B-F3B8912FFE0D}">
      <dgm:prSet/>
      <dgm:spPr/>
      <dgm:t>
        <a:bodyPr/>
        <a:lstStyle/>
        <a:p>
          <a:endParaRPr lang="en-US"/>
        </a:p>
      </dgm:t>
    </dgm:pt>
    <dgm:pt modelId="{44F4D7B3-23E0-4797-A6C4-193B47D03E6D}" type="sibTrans" cxnId="{06CF220E-1C21-472C-B88B-F3B8912FFE0D}">
      <dgm:prSet/>
      <dgm:spPr/>
      <dgm:t>
        <a:bodyPr/>
        <a:lstStyle/>
        <a:p>
          <a:endParaRPr lang="en-US"/>
        </a:p>
      </dgm:t>
    </dgm:pt>
    <dgm:pt modelId="{22AE2B6A-A761-4C72-B1F2-4A64A3151D77}">
      <dgm:prSet/>
      <dgm:spPr/>
      <dgm:t>
        <a:bodyPr/>
        <a:lstStyle/>
        <a:p>
          <a:r>
            <a:rPr lang="en-GB"/>
            <a:t>Selection Process</a:t>
          </a:r>
          <a:endParaRPr lang="en-US"/>
        </a:p>
      </dgm:t>
    </dgm:pt>
    <dgm:pt modelId="{E266D25E-B6F5-4F0D-8064-33337A3F0095}" type="parTrans" cxnId="{56413C6F-FDF6-4148-B9FA-630C535F560F}">
      <dgm:prSet/>
      <dgm:spPr/>
      <dgm:t>
        <a:bodyPr/>
        <a:lstStyle/>
        <a:p>
          <a:endParaRPr lang="en-US"/>
        </a:p>
      </dgm:t>
    </dgm:pt>
    <dgm:pt modelId="{91F3EA5D-9461-4308-8C9A-06AFDFDDAD93}" type="sibTrans" cxnId="{56413C6F-FDF6-4148-B9FA-630C535F560F}">
      <dgm:prSet/>
      <dgm:spPr/>
      <dgm:t>
        <a:bodyPr/>
        <a:lstStyle/>
        <a:p>
          <a:endParaRPr lang="en-US"/>
        </a:p>
      </dgm:t>
    </dgm:pt>
    <dgm:pt modelId="{D306E9BE-0EA1-401C-9BCB-AB1598F4893E}" type="pres">
      <dgm:prSet presAssocID="{6A43C3FF-8EE6-4967-A556-FCE375EF06EB}" presName="matrix" presStyleCnt="0">
        <dgm:presLayoutVars>
          <dgm:chMax val="1"/>
          <dgm:dir/>
          <dgm:resizeHandles val="exact"/>
        </dgm:presLayoutVars>
      </dgm:prSet>
      <dgm:spPr/>
    </dgm:pt>
    <dgm:pt modelId="{F84FAD2A-5912-4919-8AB5-7BCCE0E1039C}" type="pres">
      <dgm:prSet presAssocID="{6A43C3FF-8EE6-4967-A556-FCE375EF06EB}" presName="diamond" presStyleLbl="bgShp" presStyleIdx="0" presStyleCnt="1"/>
      <dgm:spPr/>
    </dgm:pt>
    <dgm:pt modelId="{D31CD083-FFD1-41DC-A855-C6DD7DDF8547}" type="pres">
      <dgm:prSet presAssocID="{6A43C3FF-8EE6-4967-A556-FCE375EF06EB}" presName="quad1" presStyleLbl="node1" presStyleIdx="0" presStyleCnt="4">
        <dgm:presLayoutVars>
          <dgm:chMax val="0"/>
          <dgm:chPref val="0"/>
          <dgm:bulletEnabled val="1"/>
        </dgm:presLayoutVars>
      </dgm:prSet>
      <dgm:spPr/>
    </dgm:pt>
    <dgm:pt modelId="{65352CC7-7B1B-421B-9D11-47CAC8FC93D9}" type="pres">
      <dgm:prSet presAssocID="{6A43C3FF-8EE6-4967-A556-FCE375EF06EB}" presName="quad2" presStyleLbl="node1" presStyleIdx="1" presStyleCnt="4">
        <dgm:presLayoutVars>
          <dgm:chMax val="0"/>
          <dgm:chPref val="0"/>
          <dgm:bulletEnabled val="1"/>
        </dgm:presLayoutVars>
      </dgm:prSet>
      <dgm:spPr/>
    </dgm:pt>
    <dgm:pt modelId="{B007A4DF-21BD-4CA3-951B-04D2647B426C}" type="pres">
      <dgm:prSet presAssocID="{6A43C3FF-8EE6-4967-A556-FCE375EF06EB}" presName="quad3" presStyleLbl="node1" presStyleIdx="2" presStyleCnt="4">
        <dgm:presLayoutVars>
          <dgm:chMax val="0"/>
          <dgm:chPref val="0"/>
          <dgm:bulletEnabled val="1"/>
        </dgm:presLayoutVars>
      </dgm:prSet>
      <dgm:spPr/>
    </dgm:pt>
    <dgm:pt modelId="{38478779-236F-494D-A4E3-FFD47D8F26A3}" type="pres">
      <dgm:prSet presAssocID="{6A43C3FF-8EE6-4967-A556-FCE375EF06EB}" presName="quad4" presStyleLbl="node1" presStyleIdx="3" presStyleCnt="4">
        <dgm:presLayoutVars>
          <dgm:chMax val="0"/>
          <dgm:chPref val="0"/>
          <dgm:bulletEnabled val="1"/>
        </dgm:presLayoutVars>
      </dgm:prSet>
      <dgm:spPr/>
    </dgm:pt>
  </dgm:ptLst>
  <dgm:cxnLst>
    <dgm:cxn modelId="{06CF220E-1C21-472C-B88B-F3B8912FFE0D}" srcId="{6A43C3FF-8EE6-4967-A556-FCE375EF06EB}" destId="{80EE4565-EFD4-4CFC-9E89-BAFC4657E917}" srcOrd="2" destOrd="0" parTransId="{986A45B4-B9CD-4DBF-AEA7-B013AF933275}" sibTransId="{44F4D7B3-23E0-4797-A6C4-193B47D03E6D}"/>
    <dgm:cxn modelId="{BF2C8F11-CDCD-41A9-9EC2-5A616E70843C}" type="presOf" srcId="{37E3EE4A-EFEF-4331-B694-CB6F1058EF4D}" destId="{65352CC7-7B1B-421B-9D11-47CAC8FC93D9}" srcOrd="0" destOrd="0" presId="urn:microsoft.com/office/officeart/2005/8/layout/matrix3"/>
    <dgm:cxn modelId="{61F4EF4C-7B2E-4FE9-ACAD-7D6C02D7B126}" srcId="{6A43C3FF-8EE6-4967-A556-FCE375EF06EB}" destId="{37E3EE4A-EFEF-4331-B694-CB6F1058EF4D}" srcOrd="1" destOrd="0" parTransId="{ED626BEF-67D0-4D9C-9545-23580E1870F9}" sibTransId="{6B520E7F-7F42-4BA3-87F5-460D37884133}"/>
    <dgm:cxn modelId="{A2E3454E-5DC9-4278-A092-A8501AA74C22}" type="presOf" srcId="{80EE4565-EFD4-4CFC-9E89-BAFC4657E917}" destId="{B007A4DF-21BD-4CA3-951B-04D2647B426C}" srcOrd="0" destOrd="0" presId="urn:microsoft.com/office/officeart/2005/8/layout/matrix3"/>
    <dgm:cxn modelId="{56413C6F-FDF6-4148-B9FA-630C535F560F}" srcId="{6A43C3FF-8EE6-4967-A556-FCE375EF06EB}" destId="{22AE2B6A-A761-4C72-B1F2-4A64A3151D77}" srcOrd="3" destOrd="0" parTransId="{E266D25E-B6F5-4F0D-8064-33337A3F0095}" sibTransId="{91F3EA5D-9461-4308-8C9A-06AFDFDDAD93}"/>
    <dgm:cxn modelId="{0D3CBE4F-BEAA-4562-882A-90EAF0E848A8}" srcId="{6A43C3FF-8EE6-4967-A556-FCE375EF06EB}" destId="{EB3040EB-6458-4B3A-9A1A-FA6224F9DC5C}" srcOrd="0" destOrd="0" parTransId="{1A3818C5-FC9B-4280-BA0E-0930106E5DD0}" sibTransId="{570E0EF7-058C-416D-BB9E-3E54AE716A62}"/>
    <dgm:cxn modelId="{49213E52-366D-4234-88B1-ED92C66BB25D}" type="presOf" srcId="{22AE2B6A-A761-4C72-B1F2-4A64A3151D77}" destId="{38478779-236F-494D-A4E3-FFD47D8F26A3}" srcOrd="0" destOrd="0" presId="urn:microsoft.com/office/officeart/2005/8/layout/matrix3"/>
    <dgm:cxn modelId="{98C706C9-D9C9-4653-A7B4-9B21CAB958BA}" type="presOf" srcId="{EB3040EB-6458-4B3A-9A1A-FA6224F9DC5C}" destId="{D31CD083-FFD1-41DC-A855-C6DD7DDF8547}" srcOrd="0" destOrd="0" presId="urn:microsoft.com/office/officeart/2005/8/layout/matrix3"/>
    <dgm:cxn modelId="{A6AB57DF-3102-4293-AA3D-1544D5E609C1}" type="presOf" srcId="{6A43C3FF-8EE6-4967-A556-FCE375EF06EB}" destId="{D306E9BE-0EA1-401C-9BCB-AB1598F4893E}" srcOrd="0" destOrd="0" presId="urn:microsoft.com/office/officeart/2005/8/layout/matrix3"/>
    <dgm:cxn modelId="{1E8CA1FE-1794-45E2-93E6-CADC90C199CB}" type="presParOf" srcId="{D306E9BE-0EA1-401C-9BCB-AB1598F4893E}" destId="{F84FAD2A-5912-4919-8AB5-7BCCE0E1039C}" srcOrd="0" destOrd="0" presId="urn:microsoft.com/office/officeart/2005/8/layout/matrix3"/>
    <dgm:cxn modelId="{ED3F393A-02DA-498C-8272-14C2D7B7830F}" type="presParOf" srcId="{D306E9BE-0EA1-401C-9BCB-AB1598F4893E}" destId="{D31CD083-FFD1-41DC-A855-C6DD7DDF8547}" srcOrd="1" destOrd="0" presId="urn:microsoft.com/office/officeart/2005/8/layout/matrix3"/>
    <dgm:cxn modelId="{88822342-1764-492C-A5D6-2769DF77A7DA}" type="presParOf" srcId="{D306E9BE-0EA1-401C-9BCB-AB1598F4893E}" destId="{65352CC7-7B1B-421B-9D11-47CAC8FC93D9}" srcOrd="2" destOrd="0" presId="urn:microsoft.com/office/officeart/2005/8/layout/matrix3"/>
    <dgm:cxn modelId="{4E5ABCAC-0E3A-4BFF-A91E-7F38DB7ECA24}" type="presParOf" srcId="{D306E9BE-0EA1-401C-9BCB-AB1598F4893E}" destId="{B007A4DF-21BD-4CA3-951B-04D2647B426C}" srcOrd="3" destOrd="0" presId="urn:microsoft.com/office/officeart/2005/8/layout/matrix3"/>
    <dgm:cxn modelId="{3A0E76CC-1752-461A-8B2F-7D28518356DF}" type="presParOf" srcId="{D306E9BE-0EA1-401C-9BCB-AB1598F4893E}" destId="{38478779-236F-494D-A4E3-FFD47D8F26A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FAD2A-5912-4919-8AB5-7BCCE0E1039C}">
      <dsp:nvSpPr>
        <dsp:cNvPr id="0" name=""/>
        <dsp:cNvSpPr/>
      </dsp:nvSpPr>
      <dsp:spPr>
        <a:xfrm>
          <a:off x="0" y="357758"/>
          <a:ext cx="4697730" cy="469773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CD083-FFD1-41DC-A855-C6DD7DDF8547}">
      <dsp:nvSpPr>
        <dsp:cNvPr id="0" name=""/>
        <dsp:cNvSpPr/>
      </dsp:nvSpPr>
      <dsp:spPr>
        <a:xfrm>
          <a:off x="446284" y="804043"/>
          <a:ext cx="1832114" cy="183211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 understand what is recruitment</a:t>
          </a:r>
          <a:endParaRPr lang="en-US" sz="2300" kern="1200"/>
        </a:p>
      </dsp:txBody>
      <dsp:txXfrm>
        <a:off x="535720" y="893479"/>
        <a:ext cx="1653242" cy="1653242"/>
      </dsp:txXfrm>
    </dsp:sp>
    <dsp:sp modelId="{65352CC7-7B1B-421B-9D11-47CAC8FC93D9}">
      <dsp:nvSpPr>
        <dsp:cNvPr id="0" name=""/>
        <dsp:cNvSpPr/>
      </dsp:nvSpPr>
      <dsp:spPr>
        <a:xfrm>
          <a:off x="2419330" y="804043"/>
          <a:ext cx="1832114" cy="183211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Stages of recruitment</a:t>
          </a:r>
          <a:endParaRPr lang="en-US" sz="2300" kern="1200"/>
        </a:p>
      </dsp:txBody>
      <dsp:txXfrm>
        <a:off x="2508766" y="893479"/>
        <a:ext cx="1653242" cy="1653242"/>
      </dsp:txXfrm>
    </dsp:sp>
    <dsp:sp modelId="{B007A4DF-21BD-4CA3-951B-04D2647B426C}">
      <dsp:nvSpPr>
        <dsp:cNvPr id="0" name=""/>
        <dsp:cNvSpPr/>
      </dsp:nvSpPr>
      <dsp:spPr>
        <a:xfrm>
          <a:off x="446284" y="2777089"/>
          <a:ext cx="1832114" cy="183211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How we recruit</a:t>
          </a:r>
          <a:endParaRPr lang="en-US" sz="2300" kern="1200"/>
        </a:p>
      </dsp:txBody>
      <dsp:txXfrm>
        <a:off x="535720" y="2866525"/>
        <a:ext cx="1653242" cy="1653242"/>
      </dsp:txXfrm>
    </dsp:sp>
    <dsp:sp modelId="{38478779-236F-494D-A4E3-FFD47D8F26A3}">
      <dsp:nvSpPr>
        <dsp:cNvPr id="0" name=""/>
        <dsp:cNvSpPr/>
      </dsp:nvSpPr>
      <dsp:spPr>
        <a:xfrm>
          <a:off x="2419330" y="2777089"/>
          <a:ext cx="1832114" cy="18321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Selection Process</a:t>
          </a:r>
          <a:endParaRPr lang="en-US" sz="2300" kern="1200"/>
        </a:p>
      </dsp:txBody>
      <dsp:txXfrm>
        <a:off x="2508766" y="2866525"/>
        <a:ext cx="1653242" cy="1653242"/>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sxjgL64czRY"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hrmagazine.co.uk/content/news/businesses-judged-by-poor-recruitment-processe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uwtsd.ac.uk/career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hrmagazine.co.uk/content/news/coronavirus-pandemic-widens-uk-skills-gap"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businessinsider.com/abercrombie-and-fitch-worst-controversies-2013-8?r=US&amp;IR=T#abercrombie-doesnt-sell-clothes-for-large-women-1"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2492886E-B844-A762-F584-B34F5CF3D1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EB940074-98E4-756B-EBC5-7D6AC8CE9F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An overview of human resource planning is depicted in Figure 5.1. The process consists of forecasting, goal setting and strategic planning, and program implementation and evaluation. The first step in the planning process is </a:t>
            </a:r>
            <a:r>
              <a:rPr lang="en-US" altLang="en-US" b="1">
                <a:cs typeface="Geneva" charset="0"/>
              </a:rPr>
              <a:t>forecasting, </a:t>
            </a:r>
            <a:r>
              <a:rPr lang="en-US" altLang="en-US">
                <a:cs typeface="Geneva" charset="0"/>
              </a:rPr>
              <a:t>as shown in the top portion of Figure 5.1. The second step in HR planning is goal setting and strategic planning, as shown in the middle of Figure 5.1. The purpose of setting specific quantitative goals is to focus attention on the problem and provide a benchmark for determining the relative success of any programs aimed at redressing a pending labor shortage or surplus. The goals should come directly from the analysis of labor supply and demand and should include a specific figure for what should happen with the job category or skill area and a specific timetable for when results should be achieved.</a:t>
            </a:r>
          </a:p>
          <a:p>
            <a:endParaRPr lang="en-US" altLang="en-US">
              <a:solidFill>
                <a:srgbClr val="4A452A"/>
              </a:solidFill>
              <a:cs typeface="Geneva" charset="0"/>
            </a:endParaRPr>
          </a:p>
        </p:txBody>
      </p:sp>
      <p:sp>
        <p:nvSpPr>
          <p:cNvPr id="12292" name="Slide Number Placeholder 3">
            <a:extLst>
              <a:ext uri="{FF2B5EF4-FFF2-40B4-BE49-F238E27FC236}">
                <a16:creationId xmlns:a16="http://schemas.microsoft.com/office/drawing/2014/main" id="{81DB0D33-A848-5768-EB0B-3F5C9AE2E3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C85BB5D-CE54-439D-96BE-5DDA1DEF0FA0}" type="slidenum">
              <a:rPr lang="en-US" altLang="en-US" sz="1200"/>
              <a:pPr/>
              <a:t>4</a:t>
            </a:fld>
            <a:endParaRPr lang="en-US"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B62A489-8896-B489-D393-84C1C0C5DB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82AB98FE-60FC-0692-9353-2FF0F836AB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Geneva" charset="0"/>
              </a:rPr>
              <a:t>Forecasting</a:t>
            </a:r>
            <a:r>
              <a:rPr lang="en-US" altLang="en-US">
                <a:cs typeface="Geneva" charset="0"/>
              </a:rPr>
              <a:t>, on both the supply and demand sides, can use either statistical methods or judgmental methods. </a:t>
            </a:r>
          </a:p>
          <a:p>
            <a:endParaRPr lang="en-US" altLang="en-US">
              <a:cs typeface="Geneva" charset="0"/>
            </a:endParaRPr>
          </a:p>
          <a:p>
            <a:r>
              <a:rPr lang="en-US" altLang="en-US">
                <a:cs typeface="Geneva" charset="0"/>
              </a:rPr>
              <a:t>A </a:t>
            </a:r>
            <a:r>
              <a:rPr lang="en-US" altLang="en-US" b="1">
                <a:cs typeface="Geneva" charset="0"/>
              </a:rPr>
              <a:t>leading indicator </a:t>
            </a:r>
            <a:r>
              <a:rPr lang="en-US" altLang="en-US">
                <a:cs typeface="Geneva" charset="0"/>
              </a:rPr>
              <a:t>is an objective measure that accurately predicts future labor demand. For example, in the cattle industry, the price of corn is closely related to the cost of beef. Hence, sharp increases in corn prices at Time 1 affect the price, and therefore the demand for cattle at Time 2. In turn, the demand for cattle affects the number of workers needed to staff slaughterhouses. Thus, when drought conditions in 2012 caused a spike in corn prices, this predictably meant that Cargill, a large beef processor, would need fewer workers in 2013. Thus, Cargill shut down a large plant in Plainview, Texas, well before the effects of the drought were even seen at the plant. Had the company not anticipated this drop in demand, as many as 2,000 workers would have had to be paid even though they had nothing to do.</a:t>
            </a:r>
          </a:p>
        </p:txBody>
      </p:sp>
      <p:sp>
        <p:nvSpPr>
          <p:cNvPr id="14340" name="Slide Number Placeholder 3">
            <a:extLst>
              <a:ext uri="{FF2B5EF4-FFF2-40B4-BE49-F238E27FC236}">
                <a16:creationId xmlns:a16="http://schemas.microsoft.com/office/drawing/2014/main" id="{B747C66E-D382-6F0F-9663-FB39176BB4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F800BD9-FD8C-4FCC-8FB8-0DCC6FEE5D78}" type="slidenum">
              <a:rPr lang="en-US" altLang="en-US" sz="1200">
                <a:solidFill>
                  <a:srgbClr val="000000"/>
                </a:solidFill>
              </a:rPr>
              <a:pPr/>
              <a:t>5</a:t>
            </a:fld>
            <a:endParaRPr lang="en-US" altLang="en-US" sz="1200">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224AF09-B141-DCD4-23C2-E75310F393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946D14D6-9248-031A-488A-1860CBC6690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US" altLang="en-US" b="1">
                <a:cs typeface="Geneva" charset="0"/>
              </a:rPr>
              <a:t>Determining Labor Demand</a:t>
            </a:r>
            <a:r>
              <a:rPr lang="en-US" altLang="en-US">
                <a:cs typeface="Geneva" charset="0"/>
              </a:rPr>
              <a:t>-Labor demand can be predicted by the use of statistical techniques such as </a:t>
            </a:r>
            <a:r>
              <a:rPr lang="en-US" altLang="en-US" b="1">
                <a:cs typeface="Geneva" charset="0"/>
              </a:rPr>
              <a:t>leading indicator</a:t>
            </a:r>
            <a:r>
              <a:rPr lang="en-US" altLang="en-US">
                <a:cs typeface="Geneva" charset="0"/>
              </a:rPr>
              <a:t>, which is an objective measure that accurately predicts future labor demand. External in nature, it is derived from product/service demands.</a:t>
            </a:r>
          </a:p>
          <a:p>
            <a:pPr marL="0" lvl="1" eaLnBrk="1" hangingPunct="1">
              <a:lnSpc>
                <a:spcPct val="90000"/>
              </a:lnSpc>
              <a:spcBef>
                <a:spcPct val="0"/>
              </a:spcBef>
            </a:pPr>
            <a:r>
              <a:rPr lang="en-US" altLang="en-US" b="1">
                <a:ea typeface="ＭＳ Ｐゴシック" panose="020B0600070205080204" pitchFamily="34" charset="-128"/>
                <a:cs typeface="Geneva" charset="0"/>
              </a:rPr>
              <a:t>Determining Labor Supply</a:t>
            </a:r>
            <a:r>
              <a:rPr lang="en-US" altLang="en-US">
                <a:ea typeface="ＭＳ Ｐゴシック" panose="020B0600070205080204" pitchFamily="34" charset="-128"/>
                <a:cs typeface="Geneva" charset="0"/>
              </a:rPr>
              <a:t>-Internal labor supply is determined by a detailed analysis of how many people are currently in various job categories, modified to reflect changes in the near future caused by retirements, promotions, transfers, voluntary turnovers, or terminations. A </a:t>
            </a:r>
            <a:r>
              <a:rPr lang="en-US" altLang="en-US" b="1">
                <a:ea typeface="ＭＳ Ｐゴシック" panose="020B0600070205080204" pitchFamily="34" charset="-128"/>
                <a:cs typeface="Geneva" charset="0"/>
              </a:rPr>
              <a:t>transitional matrix</a:t>
            </a:r>
            <a:r>
              <a:rPr lang="en-US" altLang="en-US">
                <a:ea typeface="ＭＳ Ｐゴシック" panose="020B0600070205080204" pitchFamily="34" charset="-128"/>
                <a:cs typeface="Geneva" charset="0"/>
              </a:rPr>
              <a:t> is a table used to project internal labor supply. </a:t>
            </a:r>
            <a:r>
              <a:rPr lang="en-US" altLang="en-US" sz="2400" b="1">
                <a:ea typeface="ＭＳ Ｐゴシック" panose="020B0600070205080204" pitchFamily="34" charset="-128"/>
                <a:cs typeface="Geneva" charset="0"/>
              </a:rPr>
              <a:t>Transitional matrices </a:t>
            </a:r>
            <a:r>
              <a:rPr lang="en-US" altLang="en-US" sz="2400">
                <a:ea typeface="ＭＳ Ｐゴシック" panose="020B0600070205080204" pitchFamily="34" charset="-128"/>
                <a:cs typeface="Geneva" charset="0"/>
              </a:rPr>
              <a:t>identify employee movements in different job categories over time to chart historical trends in company</a:t>
            </a:r>
            <a:r>
              <a:rPr lang="ja-JP" altLang="en-US" sz="2400">
                <a:ea typeface="ＭＳ Ｐゴシック" panose="020B0600070205080204" pitchFamily="34" charset="-128"/>
                <a:cs typeface="Geneva" charset="0"/>
              </a:rPr>
              <a:t>’</a:t>
            </a:r>
            <a:r>
              <a:rPr lang="en-US" altLang="ja-JP" sz="2400">
                <a:ea typeface="ＭＳ Ｐゴシック" panose="020B0600070205080204" pitchFamily="34" charset="-128"/>
                <a:cs typeface="Geneva" charset="0"/>
              </a:rPr>
              <a:t>s labor supply useful for </a:t>
            </a:r>
            <a:r>
              <a:rPr lang="en-US" altLang="ja-JP" sz="2400" b="1">
                <a:ea typeface="ＭＳ Ｐゴシック" panose="020B0600070205080204" pitchFamily="34" charset="-128"/>
                <a:cs typeface="Geneva" charset="0"/>
              </a:rPr>
              <a:t>AA / EEO </a:t>
            </a:r>
            <a:r>
              <a:rPr lang="en-US" altLang="ja-JP" sz="2400">
                <a:ea typeface="ＭＳ Ｐゴシック" panose="020B0600070205080204" pitchFamily="34" charset="-128"/>
                <a:cs typeface="Geneva" charset="0"/>
              </a:rPr>
              <a:t>purpose.</a:t>
            </a:r>
            <a:endParaRPr lang="en-US" altLang="ja-JP">
              <a:ea typeface="ＭＳ Ｐゴシック" panose="020B0600070205080204" pitchFamily="34" charset="-128"/>
              <a:cs typeface="Geneva" charset="0"/>
            </a:endParaRPr>
          </a:p>
          <a:p>
            <a:pPr eaLnBrk="1" hangingPunct="1">
              <a:lnSpc>
                <a:spcPct val="90000"/>
              </a:lnSpc>
              <a:spcBef>
                <a:spcPct val="0"/>
              </a:spcBef>
            </a:pPr>
            <a:r>
              <a:rPr lang="en-US" altLang="en-US" b="1">
                <a:cs typeface="Geneva" charset="0"/>
              </a:rPr>
              <a:t>Determining Labor Surplus or Shortage</a:t>
            </a:r>
            <a:r>
              <a:rPr lang="en-US" altLang="en-US">
                <a:cs typeface="Geneva" charset="0"/>
              </a:rPr>
              <a:t>—By comparing forecasts for labor supply and demand for specific jobs, the organization can determine what it needs to do.</a:t>
            </a:r>
          </a:p>
        </p:txBody>
      </p:sp>
      <p:sp>
        <p:nvSpPr>
          <p:cNvPr id="16388" name="Slide Number Placeholder 3">
            <a:extLst>
              <a:ext uri="{FF2B5EF4-FFF2-40B4-BE49-F238E27FC236}">
                <a16:creationId xmlns:a16="http://schemas.microsoft.com/office/drawing/2014/main" id="{69464A50-3F6E-33EE-1B00-F0E49F8C89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12F34BE-D8FE-4F89-8FD9-86B6550149BF}" type="slidenum">
              <a:rPr lang="en-US" altLang="en-US" sz="1200">
                <a:solidFill>
                  <a:srgbClr val="000000"/>
                </a:solidFill>
              </a:rPr>
              <a:pPr/>
              <a:t>6</a:t>
            </a:fld>
            <a:endParaRPr lang="en-US" altLang="en-US" sz="120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659B3C0-3270-D24D-0CAE-1AD3FF6504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Slide Number Placeholder 3">
            <a:extLst>
              <a:ext uri="{FF2B5EF4-FFF2-40B4-BE49-F238E27FC236}">
                <a16:creationId xmlns:a16="http://schemas.microsoft.com/office/drawing/2014/main" id="{D8543021-635C-9F5A-1CCC-4061CC56B5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C145E27-4313-462C-9B7B-8F6B794C2336}" type="slidenum">
              <a:rPr lang="en-US" altLang="en-US" sz="1200">
                <a:solidFill>
                  <a:srgbClr val="000000"/>
                </a:solidFill>
              </a:rPr>
              <a:pPr/>
              <a:t>7</a:t>
            </a:fld>
            <a:endParaRPr lang="en-US" altLang="en-US" sz="1200">
              <a:solidFill>
                <a:srgbClr val="000000"/>
              </a:solidFill>
            </a:endParaRPr>
          </a:p>
        </p:txBody>
      </p:sp>
      <p:sp>
        <p:nvSpPr>
          <p:cNvPr id="22532" name="Notes Placeholder 1">
            <a:extLst>
              <a:ext uri="{FF2B5EF4-FFF2-40B4-BE49-F238E27FC236}">
                <a16:creationId xmlns:a16="http://schemas.microsoft.com/office/drawing/2014/main" id="{5B658698-2997-764B-B848-294CD02D61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b="1">
                <a:cs typeface="Geneva" charset="0"/>
              </a:rPr>
              <a:t>Downsizing</a:t>
            </a:r>
            <a:r>
              <a:rPr lang="en-US" altLang="en-US">
                <a:cs typeface="Geneva" charset="0"/>
              </a:rPr>
              <a:t> – the planned elimination of large numbers of personnel designed to enhance organizational competitiveness.</a:t>
            </a:r>
          </a:p>
          <a:p>
            <a:pPr eaLnBrk="1" hangingPunct="1">
              <a:spcBef>
                <a:spcPct val="0"/>
              </a:spcBef>
            </a:pPr>
            <a:r>
              <a:rPr lang="en-US" altLang="en-US">
                <a:cs typeface="Geneva" charset="0"/>
              </a:rPr>
              <a:t> Reasons why organizations downsize include:</a:t>
            </a:r>
          </a:p>
          <a:p>
            <a:pPr eaLnBrk="1" hangingPunct="1">
              <a:spcBef>
                <a:spcPct val="0"/>
              </a:spcBef>
              <a:buFontTx/>
              <a:buChar char="•"/>
            </a:pPr>
            <a:r>
              <a:rPr lang="en-US" altLang="en-US">
                <a:cs typeface="Geneva" charset="0"/>
              </a:rPr>
              <a:t>Cost reduction through decreased labor.</a:t>
            </a:r>
          </a:p>
          <a:p>
            <a:pPr marL="228600" lvl="1" indent="-228600" eaLnBrk="1" hangingPunct="1">
              <a:spcBef>
                <a:spcPct val="0"/>
              </a:spcBef>
              <a:buFontTx/>
              <a:buChar char="•"/>
            </a:pPr>
            <a:r>
              <a:rPr lang="en-US" altLang="en-US">
                <a:ea typeface="ＭＳ Ｐゴシック" panose="020B0600070205080204" pitchFamily="34" charset="-128"/>
                <a:cs typeface="Geneva" charset="0"/>
              </a:rPr>
              <a:t>Technological changes reduce need for labor</a:t>
            </a:r>
          </a:p>
          <a:p>
            <a:pPr marL="228600" lvl="1" indent="-228600" eaLnBrk="1" hangingPunct="1">
              <a:spcBef>
                <a:spcPct val="0"/>
              </a:spcBef>
              <a:buFontTx/>
              <a:buChar char="•"/>
            </a:pPr>
            <a:r>
              <a:rPr lang="en-US" altLang="en-US">
                <a:ea typeface="ＭＳ Ｐゴシック" panose="020B0600070205080204" pitchFamily="34" charset="-128"/>
                <a:cs typeface="Geneva" charset="0"/>
              </a:rPr>
              <a:t>Closing outdated plants.</a:t>
            </a:r>
          </a:p>
          <a:p>
            <a:pPr eaLnBrk="1" hangingPunct="1">
              <a:spcBef>
                <a:spcPct val="0"/>
              </a:spcBef>
              <a:buFontTx/>
              <a:buChar char="•"/>
            </a:pPr>
            <a:r>
              <a:rPr lang="en-US" altLang="en-US">
                <a:cs typeface="Geneva" charset="0"/>
              </a:rPr>
              <a:t> Organizations changed location of where they do business.</a:t>
            </a:r>
          </a:p>
          <a:p>
            <a:pPr eaLnBrk="1" hangingPunct="1">
              <a:spcBef>
                <a:spcPct val="0"/>
              </a:spcBef>
              <a:buFontTx/>
              <a:buChar char="•"/>
            </a:pPr>
            <a:r>
              <a:rPr lang="en-US" altLang="en-US">
                <a:cs typeface="Geneva" charset="0"/>
              </a:rPr>
              <a:t> Mergers and acquisitions reduced the need for large bureaucracies. For economic reasons, many firms relocated parts of operations.</a:t>
            </a:r>
          </a:p>
          <a:p>
            <a:r>
              <a:rPr lang="en-US" altLang="en-US">
                <a:cs typeface="Geneva" charset="0"/>
              </a:rPr>
              <a:t>Although downsizing has an immediate effect on costs, much of the evidence suggests that it has negative effects on long-term organizational effectiveness, especially for some types of firms. Many companies that are doing quite well still downsize their workforce regularly for strategic reasons. For example, although Microsoft was doing fine in 2014, it still laid off 18,000 workers in the phone and tablet divisions after purchasing Nokia left the company with a surplus of workers in those areas. Similarly, Hewlett-Packard cut 16,000 jobs that same year and used $1 billion in savings to invest more heavily in cloud computing services.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08AA8EF-542F-C9A7-3E26-F1448A0D41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238BC059-C912-4AE4-A228-37644051A79D}"/>
              </a:ext>
            </a:extLst>
          </p:cNvPr>
          <p:cNvSpPr>
            <a:spLocks noGrp="1"/>
          </p:cNvSpPr>
          <p:nvPr>
            <p:ph type="body" idx="1"/>
          </p:nvPr>
        </p:nvSpPr>
        <p:spPr bwMode="auto">
          <a:xfrm>
            <a:off x="685800" y="4648200"/>
            <a:ext cx="51816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50000"/>
              </a:lnSpc>
            </a:pPr>
            <a:r>
              <a:rPr lang="en-US" altLang="en-US" sz="2800">
                <a:solidFill>
                  <a:srgbClr val="184B5B"/>
                </a:solidFill>
                <a:cs typeface="Geneva" charset="0"/>
              </a:rPr>
              <a:t>Three negative  long-term effects of an improperly managed downsizing effort include:</a:t>
            </a:r>
          </a:p>
          <a:p>
            <a:pPr marL="685800" lvl="1" indent="-228600">
              <a:lnSpc>
                <a:spcPct val="50000"/>
              </a:lnSpc>
              <a:buFont typeface="Calibri" panose="020F0502020204030204" pitchFamily="34" charset="0"/>
              <a:buAutoNum type="arabicPeriod"/>
            </a:pPr>
            <a:r>
              <a:rPr lang="en-US" altLang="en-US">
                <a:ea typeface="ＭＳ Ｐゴシック" panose="020B0600070205080204" pitchFamily="34" charset="-128"/>
                <a:cs typeface="Geneva" charset="0"/>
              </a:rPr>
              <a:t>Lower long-term profit, performance and productivity</a:t>
            </a:r>
          </a:p>
          <a:p>
            <a:pPr marL="685800" lvl="1" indent="-228600">
              <a:lnSpc>
                <a:spcPct val="50000"/>
              </a:lnSpc>
              <a:buFont typeface="Calibri" panose="020F0502020204030204" pitchFamily="34" charset="0"/>
              <a:buAutoNum type="arabicPeriod"/>
            </a:pPr>
            <a:r>
              <a:rPr lang="en-US" altLang="en-US">
                <a:ea typeface="ＭＳ Ｐゴシック" panose="020B0600070205080204" pitchFamily="34" charset="-128"/>
                <a:cs typeface="Geneva" charset="0"/>
              </a:rPr>
              <a:t>Loss of talent</a:t>
            </a:r>
          </a:p>
          <a:p>
            <a:pPr marL="685800" lvl="1" indent="-228600">
              <a:lnSpc>
                <a:spcPct val="80000"/>
              </a:lnSpc>
              <a:buFont typeface="Calibri" panose="020F0502020204030204" pitchFamily="34" charset="0"/>
              <a:buAutoNum type="arabicPeriod"/>
            </a:pPr>
            <a:r>
              <a:rPr lang="en-US" altLang="en-US">
                <a:ea typeface="ＭＳ Ｐゴシック" panose="020B0600070205080204" pitchFamily="34" charset="-128"/>
                <a:cs typeface="Geneva" charset="0"/>
              </a:rPr>
              <a:t>Disrupts social networks needed for creativity and innovation. The key to a successful downsizing effort is to avoid indiscriminant across the-board reductions, and instead perform surgical strategic cuts that not only reduce costs, but also improve the firm’s competitive position.</a:t>
            </a:r>
          </a:p>
          <a:p>
            <a:pPr eaLnBrk="1" hangingPunct="1">
              <a:lnSpc>
                <a:spcPct val="50000"/>
              </a:lnSpc>
              <a:spcBef>
                <a:spcPct val="0"/>
              </a:spcBef>
            </a:pPr>
            <a:endParaRPr lang="en-US" altLang="en-US">
              <a:cs typeface="Geneva" charset="0"/>
            </a:endParaRPr>
          </a:p>
          <a:p>
            <a:pPr eaLnBrk="1" hangingPunct="1">
              <a:lnSpc>
                <a:spcPct val="50000"/>
              </a:lnSpc>
              <a:spcBef>
                <a:spcPct val="0"/>
              </a:spcBef>
            </a:pPr>
            <a:r>
              <a:rPr lang="en-US" altLang="en-US">
                <a:cs typeface="Geneva" charset="0"/>
              </a:rPr>
              <a:t>Many firms that announce a downsizing campaign show worse, rather than better, financial performance.  Reasons include:</a:t>
            </a:r>
          </a:p>
          <a:p>
            <a:pPr eaLnBrk="1" hangingPunct="1">
              <a:lnSpc>
                <a:spcPct val="50000"/>
              </a:lnSpc>
              <a:spcBef>
                <a:spcPct val="0"/>
              </a:spcBef>
              <a:buFontTx/>
              <a:buChar char="•"/>
            </a:pPr>
            <a:r>
              <a:rPr lang="en-US" altLang="en-US">
                <a:cs typeface="Geneva" charset="0"/>
              </a:rPr>
              <a:t>Although the initial cost savings are a short-term plus, the long-term effects of an improperly managed downsizing effort can be negative.</a:t>
            </a:r>
          </a:p>
          <a:p>
            <a:pPr eaLnBrk="1" hangingPunct="1">
              <a:lnSpc>
                <a:spcPct val="50000"/>
              </a:lnSpc>
              <a:spcBef>
                <a:spcPct val="0"/>
              </a:spcBef>
              <a:buFontTx/>
              <a:buChar char="•"/>
            </a:pPr>
            <a:r>
              <a:rPr lang="en-US" altLang="en-US">
                <a:cs typeface="Geneva" charset="0"/>
              </a:rPr>
              <a:t>Many downsizing campaigns let go people who turn out to be irreplaceable assets.</a:t>
            </a:r>
          </a:p>
          <a:p>
            <a:pPr eaLnBrk="1" hangingPunct="1">
              <a:lnSpc>
                <a:spcPct val="50000"/>
              </a:lnSpc>
              <a:spcBef>
                <a:spcPct val="0"/>
              </a:spcBef>
              <a:buFontTx/>
              <a:buChar char="•"/>
            </a:pPr>
            <a:r>
              <a:rPr lang="en-US" altLang="en-US">
                <a:cs typeface="Geneva" charset="0"/>
              </a:rPr>
              <a:t>Employees who survive the staff purges often become narrow-minded, self-absorbed, and risk-averse.</a:t>
            </a:r>
          </a:p>
          <a:p>
            <a:pPr eaLnBrk="1" hangingPunct="1">
              <a:lnSpc>
                <a:spcPct val="50000"/>
              </a:lnSpc>
              <a:spcBef>
                <a:spcPct val="0"/>
              </a:spcBef>
            </a:pPr>
            <a:r>
              <a:rPr lang="en-US" altLang="en-US">
                <a:cs typeface="Geneva" charset="0"/>
              </a:rPr>
              <a:t>Downsizing not only leads to a loss of talent, but in many cases it disrupts the social networks needed to promote creativity and flexibility. Many employees also start looking for alternative employment opportunities. </a:t>
            </a:r>
          </a:p>
          <a:p>
            <a:pPr eaLnBrk="1" hangingPunct="1">
              <a:lnSpc>
                <a:spcPct val="50000"/>
              </a:lnSpc>
              <a:spcBef>
                <a:spcPct val="0"/>
              </a:spcBef>
            </a:pPr>
            <a:r>
              <a:rPr lang="en-US" altLang="en-US">
                <a:cs typeface="Geneva" charset="0"/>
              </a:rPr>
              <a:t>The negative publicity associated with a downsizing campaign can also hurt the company</a:t>
            </a:r>
            <a:r>
              <a:rPr lang="ja-JP" altLang="en-US">
                <a:cs typeface="Geneva" charset="0"/>
              </a:rPr>
              <a:t>’</a:t>
            </a:r>
            <a:r>
              <a:rPr lang="en-US" altLang="ja-JP">
                <a:cs typeface="Geneva" charset="0"/>
              </a:rPr>
              <a:t>s image in the labor market, making it more difficult to recruit employees later.</a:t>
            </a:r>
          </a:p>
          <a:p>
            <a:pPr eaLnBrk="1" hangingPunct="1">
              <a:lnSpc>
                <a:spcPct val="50000"/>
              </a:lnSpc>
              <a:spcBef>
                <a:spcPct val="0"/>
              </a:spcBef>
            </a:pPr>
            <a:r>
              <a:rPr lang="en-US" altLang="en-US">
                <a:cs typeface="Geneva" charset="0"/>
              </a:rPr>
              <a:t>In an age of blogs and text messaging, once-private practice of laying off employees is increasingly transparent, and any organizational mistake that gets made in the process is likely to become highly public. The key to avoiding reputation damage is to ensure that the need for the layoff is well explained and that procedures for implementing the layoff are fair, avoid indiscriminant across-the board cuts, and instead perform surgical strategic cuts that not only reduce costs, but also improve the firm</a:t>
            </a:r>
            <a:r>
              <a:rPr lang="ja-JP" altLang="en-US">
                <a:cs typeface="Geneva" charset="0"/>
              </a:rPr>
              <a:t>’</a:t>
            </a:r>
            <a:r>
              <a:rPr lang="en-US" altLang="ja-JP">
                <a:cs typeface="Geneva" charset="0"/>
              </a:rPr>
              <a:t>s competitive position.</a:t>
            </a:r>
          </a:p>
          <a:p>
            <a:pPr>
              <a:lnSpc>
                <a:spcPct val="50000"/>
              </a:lnSpc>
            </a:pPr>
            <a:endParaRPr lang="en-US" altLang="en-US" sz="1000">
              <a:cs typeface="Geneva" charset="0"/>
            </a:endParaRPr>
          </a:p>
          <a:p>
            <a:pPr>
              <a:lnSpc>
                <a:spcPct val="50000"/>
              </a:lnSpc>
            </a:pPr>
            <a:endParaRPr lang="en-US" altLang="en-US" sz="1000">
              <a:cs typeface="Geneva" charset="0"/>
            </a:endParaRPr>
          </a:p>
          <a:p>
            <a:pPr marL="685800" lvl="1" indent="-228600">
              <a:lnSpc>
                <a:spcPct val="80000"/>
              </a:lnSpc>
            </a:pPr>
            <a:endParaRPr lang="en-US" altLang="en-US" sz="2800">
              <a:solidFill>
                <a:srgbClr val="184B5B"/>
              </a:solidFill>
              <a:ea typeface="ＭＳ Ｐゴシック" panose="020B0600070205080204" pitchFamily="34" charset="-128"/>
              <a:cs typeface="Geneva" charset="0"/>
            </a:endParaRPr>
          </a:p>
          <a:p>
            <a:pPr>
              <a:lnSpc>
                <a:spcPct val="80000"/>
              </a:lnSpc>
            </a:pPr>
            <a:endParaRPr lang="en-US" altLang="en-US">
              <a:cs typeface="Geneva" charset="0"/>
            </a:endParaRPr>
          </a:p>
        </p:txBody>
      </p:sp>
      <p:sp>
        <p:nvSpPr>
          <p:cNvPr id="24580" name="Slide Number Placeholder 3">
            <a:extLst>
              <a:ext uri="{FF2B5EF4-FFF2-40B4-BE49-F238E27FC236}">
                <a16:creationId xmlns:a16="http://schemas.microsoft.com/office/drawing/2014/main" id="{2B82EE2F-06CB-E05D-FEB4-0CA15FE87E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EF2FE68-4187-4FE7-9D4E-9E53F1ED0147}" type="slidenum">
              <a:rPr lang="en-US" altLang="en-US" sz="1200">
                <a:solidFill>
                  <a:srgbClr val="000000"/>
                </a:solidFill>
              </a:rPr>
              <a:pPr/>
              <a:t>8</a:t>
            </a:fld>
            <a:endParaRPr lang="en-US" altLang="en-US" sz="1200">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257C67D-9A5E-C977-A203-12D6DF41EB1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C501CCC2-BF49-0367-8909-E33383E407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09625" eaLnBrk="1" hangingPunct="1">
              <a:buClr>
                <a:srgbClr val="000000"/>
              </a:buClr>
              <a:buFont typeface="Wingdings" panose="05000000000000000000" pitchFamily="2" charset="2"/>
              <a:buNone/>
            </a:pPr>
            <a:r>
              <a:rPr lang="en-US" altLang="en-US">
                <a:cs typeface="Geneva" charset="0"/>
              </a:rPr>
              <a:t>The average age of the U.S. worker is increasing. </a:t>
            </a:r>
            <a:r>
              <a:rPr lang="en-US" altLang="en-US">
                <a:solidFill>
                  <a:srgbClr val="4A452A"/>
                </a:solidFill>
                <a:cs typeface="Geneva" charset="0"/>
              </a:rPr>
              <a:t>Baby boomers are not retiring early due to:</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improved health</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fear that Social Security will be cut</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mandatory retirement is outlawed</a:t>
            </a:r>
          </a:p>
          <a:p>
            <a:pPr marL="688975" lvl="1" indent="-342900" defTabSz="809625" eaLnBrk="1" hangingPunct="1">
              <a:buClr>
                <a:srgbClr val="000000"/>
              </a:buClr>
              <a:buFont typeface="Wingdings" panose="05000000000000000000" pitchFamily="2" charset="2"/>
              <a:buChar char="§"/>
            </a:pPr>
            <a:r>
              <a:rPr lang="en-US" altLang="en-US">
                <a:solidFill>
                  <a:srgbClr val="4A452A"/>
                </a:solidFill>
                <a:ea typeface="ＭＳ Ｐゴシック" panose="020B0600070205080204" pitchFamily="34" charset="-128"/>
                <a:cs typeface="Geneva" charset="0"/>
              </a:rPr>
              <a:t>collapse of the financial and housing markets made it economically unviable to retire</a:t>
            </a:r>
          </a:p>
          <a:p>
            <a:pPr defTabSz="809625" eaLnBrk="1" hangingPunct="1">
              <a:buClr>
                <a:srgbClr val="000000"/>
              </a:buClr>
              <a:buFont typeface="Wingdings" panose="05000000000000000000" pitchFamily="2" charset="2"/>
              <a:buNone/>
            </a:pPr>
            <a:r>
              <a:rPr lang="en-US" altLang="en-US">
                <a:solidFill>
                  <a:srgbClr val="4A452A"/>
                </a:solidFill>
                <a:cs typeface="Geneva" charset="0"/>
              </a:rPr>
              <a:t>Another means of reducing a labor surplus is to offer an early retirement program.  Many employers try </a:t>
            </a:r>
            <a:r>
              <a:rPr lang="en-US" altLang="en-US" b="1">
                <a:solidFill>
                  <a:srgbClr val="4A452A"/>
                </a:solidFill>
                <a:cs typeface="Geneva" charset="0"/>
              </a:rPr>
              <a:t>voluntary attrition </a:t>
            </a:r>
            <a:r>
              <a:rPr lang="en-US" altLang="en-US">
                <a:solidFill>
                  <a:srgbClr val="4A452A"/>
                </a:solidFill>
                <a:cs typeface="Geneva" charset="0"/>
              </a:rPr>
              <a:t>among older workers through early retirement incentive programs. </a:t>
            </a:r>
            <a:r>
              <a:rPr lang="en-US" altLang="en-US">
                <a:cs typeface="Geneva" charset="0"/>
              </a:rPr>
              <a:t>Because of improved health of the older worker and decrease in physical demands of the job individuals are able to work long past the traditional retirement age.  Although an  older workforce brings experience and stability, it can be more costly than younger workers because of seniority, higher medical costs, and higher pension contributions.  Many employers are stressing early retirement by offering incentive programs to older employees.  </a:t>
            </a:r>
          </a:p>
          <a:p>
            <a:pPr defTabSz="809625" eaLnBrk="1" hangingPunct="1">
              <a:spcBef>
                <a:spcPct val="0"/>
              </a:spcBef>
            </a:pPr>
            <a:endParaRPr lang="en-US" altLang="en-US">
              <a:cs typeface="Geneva" charset="0"/>
            </a:endParaRPr>
          </a:p>
          <a:p>
            <a:pPr defTabSz="809625" eaLnBrk="1" hangingPunct="1">
              <a:spcBef>
                <a:spcPct val="0"/>
              </a:spcBef>
            </a:pPr>
            <a:endParaRPr lang="en-US" altLang="en-US">
              <a:cs typeface="Geneva" charset="0"/>
            </a:endParaRPr>
          </a:p>
        </p:txBody>
      </p:sp>
      <p:sp>
        <p:nvSpPr>
          <p:cNvPr id="26628" name="Slide Number Placeholder 3">
            <a:extLst>
              <a:ext uri="{FF2B5EF4-FFF2-40B4-BE49-F238E27FC236}">
                <a16:creationId xmlns:a16="http://schemas.microsoft.com/office/drawing/2014/main" id="{FA9F8D23-B658-3F9A-DC0E-D10874BFDA9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CA6B730-D58E-4783-AA1D-A697BB257B1D}" type="slidenum">
              <a:rPr lang="en-US" altLang="en-US" sz="1200">
                <a:solidFill>
                  <a:srgbClr val="000000"/>
                </a:solidFill>
              </a:rPr>
              <a:pPr/>
              <a:t>9</a:t>
            </a:fld>
            <a:endParaRPr lang="en-US" altLang="en-US" sz="120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6FDF6223-DD66-C545-708C-890B018B35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63E953D-AF19-C517-99E1-1A45F1F18F7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Hiring temporary workers helps eliminate a labor shortage and affords flexibility needed to operate efficiently during demand swings. Some strategies can be turned on and off fairly painlessly, such as the use of overtime and/or temporary employees.  Operational flexibility is the primary reason for this, although the use of temps also frees the firm from many administrative tasks and financial burdens (health insurance, pension, worker's compensation, life insurance, etc.).  Smaller companies may use temporary agencies to do their employment screening for them. Training may be done by the agency as well. Temporary employees bring a fresh perspective to the firm, particularly if they have temped in a number of other organizations. Employers today seem to appreciate the flexibility that comes with hiring</a:t>
            </a:r>
          </a:p>
          <a:p>
            <a:r>
              <a:rPr lang="en-US" altLang="en-US">
                <a:cs typeface="Geneva" charset="0"/>
              </a:rPr>
              <a:t>temporary employees and like being able to match quick changes in consumer demands for products and services with quick changes in the supply of labor.</a:t>
            </a:r>
            <a:endParaRPr lang="en-US" altLang="en-US" b="1" u="sng">
              <a:cs typeface="Geneva" charset="0"/>
            </a:endParaRPr>
          </a:p>
        </p:txBody>
      </p:sp>
      <p:sp>
        <p:nvSpPr>
          <p:cNvPr id="28676" name="Slide Number Placeholder 3">
            <a:extLst>
              <a:ext uri="{FF2B5EF4-FFF2-40B4-BE49-F238E27FC236}">
                <a16:creationId xmlns:a16="http://schemas.microsoft.com/office/drawing/2014/main" id="{377A6D63-4E33-7047-4D28-F370FE5BC8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D2CB48F-2FB5-4FF1-BA2F-DE193099A0FF}" type="slidenum">
              <a:rPr lang="en-US" altLang="en-US" sz="1200">
                <a:solidFill>
                  <a:srgbClr val="000000"/>
                </a:solidFill>
              </a:rPr>
              <a:pPr/>
              <a:t>10</a:t>
            </a:fld>
            <a:endParaRPr lang="en-US" altLang="en-US" sz="1200">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E50D597E-5648-B862-E905-C46ADAD18B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Slide Number Placeholder 3">
            <a:extLst>
              <a:ext uri="{FF2B5EF4-FFF2-40B4-BE49-F238E27FC236}">
                <a16:creationId xmlns:a16="http://schemas.microsoft.com/office/drawing/2014/main" id="{9022D667-F061-4E0A-6D13-42A9CA5FC7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1C51232-0C38-46C0-A66F-126E0CC4307A}" type="slidenum">
              <a:rPr lang="en-US" altLang="en-US" sz="1200">
                <a:solidFill>
                  <a:srgbClr val="000000"/>
                </a:solidFill>
              </a:rPr>
              <a:pPr/>
              <a:t>11</a:t>
            </a:fld>
            <a:endParaRPr lang="en-US" altLang="en-US" sz="1200">
              <a:solidFill>
                <a:srgbClr val="000000"/>
              </a:solidFill>
            </a:endParaRPr>
          </a:p>
        </p:txBody>
      </p:sp>
      <p:sp>
        <p:nvSpPr>
          <p:cNvPr id="30724" name="Notes Placeholder 2">
            <a:extLst>
              <a:ext uri="{FF2B5EF4-FFF2-40B4-BE49-F238E27FC236}">
                <a16:creationId xmlns:a16="http://schemas.microsoft.com/office/drawing/2014/main" id="{5DFBD137-E436-C8A1-C31F-62A9D2B360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Geneva" charset="0"/>
              </a:rPr>
              <a:t>Outsourcing</a:t>
            </a:r>
            <a:r>
              <a:rPr lang="en-US" altLang="en-US">
                <a:cs typeface="Geneva" charset="0"/>
              </a:rPr>
              <a:t>—This occurs when a firm is interested in a broad set of services performed by an outside organization.  Cost savings in this area are easily obtained because rather than purchase and maintain their own specialized hardware and software, as well as specialized staff to support such systems, companies can time share the facilities and expertise of a firm that focuses on this technology. Companies increasingly outsource many of their HRM  tasks to outside vendors who specialize in efficiently performing many of the more routine administrative tasks associated with this function to manage the HR unit and free HR managers to focus on more strategic issues. </a:t>
            </a:r>
            <a:endParaRPr lang="en-US" altLang="en-US" b="1">
              <a:cs typeface="Geneva" charset="0"/>
            </a:endParaRPr>
          </a:p>
          <a:p>
            <a:r>
              <a:rPr lang="en-US" altLang="en-US" b="1">
                <a:cs typeface="Geneva" charset="0"/>
              </a:rPr>
              <a:t>Offshoring </a:t>
            </a:r>
            <a:r>
              <a:rPr lang="en-US" altLang="en-US">
                <a:cs typeface="Geneva" charset="0"/>
              </a:rPr>
              <a:t>is a special case of outsourcing where the jobs that move actually leave one country and go to another. Steps to take that help ensure the success of outsourcing strategies include:</a:t>
            </a:r>
          </a:p>
          <a:p>
            <a:pPr marL="685800" lvl="1" indent="-228600" eaLnBrk="1" hangingPunct="1">
              <a:spcBef>
                <a:spcPct val="0"/>
              </a:spcBef>
              <a:buFont typeface="Calibri" panose="020F0502020204030204" pitchFamily="34" charset="0"/>
              <a:buAutoNum type="arabicPeriod"/>
            </a:pPr>
            <a:r>
              <a:rPr lang="en-US" altLang="en-US">
                <a:ea typeface="ＭＳ Ｐゴシック" panose="020B0600070205080204" pitchFamily="34" charset="-128"/>
                <a:cs typeface="Geneva" charset="0"/>
              </a:rPr>
              <a:t>When choosing an outsourcing vendor, it is usually the bigger and older the better.  </a:t>
            </a:r>
          </a:p>
          <a:p>
            <a:pPr marL="685800" lvl="1" indent="-228600" eaLnBrk="1" hangingPunct="1">
              <a:spcBef>
                <a:spcPct val="0"/>
              </a:spcBef>
              <a:buFont typeface="Calibri" panose="020F0502020204030204" pitchFamily="34" charset="0"/>
              <a:buAutoNum type="arabicPeriod"/>
            </a:pPr>
            <a:r>
              <a:rPr lang="en-US" altLang="en-US">
                <a:ea typeface="ＭＳ Ｐゴシック" panose="020B0600070205080204" pitchFamily="34" charset="-128"/>
                <a:cs typeface="Geneva" charset="0"/>
              </a:rPr>
              <a:t>Jobs that are proprietary or require tight security should not be outsourced.</a:t>
            </a:r>
          </a:p>
          <a:p>
            <a:pPr marL="685800" lvl="1" indent="-228600" eaLnBrk="1" hangingPunct="1">
              <a:spcBef>
                <a:spcPct val="0"/>
              </a:spcBef>
              <a:buFont typeface="Calibri" panose="020F0502020204030204" pitchFamily="34" charset="0"/>
              <a:buAutoNum type="arabicPeriod"/>
            </a:pPr>
            <a:r>
              <a:rPr lang="en-US" altLang="en-US">
                <a:ea typeface="ＭＳ Ｐゴシック" panose="020B0600070205080204" pitchFamily="34" charset="-128"/>
                <a:cs typeface="Geneva" charset="0"/>
              </a:rPr>
              <a:t>It is a good idea to start small and monitor constantly.</a:t>
            </a:r>
          </a:p>
          <a:p>
            <a:r>
              <a:rPr lang="en-US" altLang="en-US">
                <a:cs typeface="Geneva" charset="0"/>
              </a:rPr>
              <a:t>Quality control problems, security violations, and poor customer service experiences can wipe out all the cost savings attributed to lower wages and more without sufficient steps.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426D02F-FD41-B2BC-72E6-5CFC9C439C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Slide Number Placeholder 3">
            <a:extLst>
              <a:ext uri="{FF2B5EF4-FFF2-40B4-BE49-F238E27FC236}">
                <a16:creationId xmlns:a16="http://schemas.microsoft.com/office/drawing/2014/main" id="{1835FF29-0354-2890-1EDD-832D8250A9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6F71C47-9946-4FF0-ABD8-A39ED13801A7}" type="slidenum">
              <a:rPr lang="en-US" altLang="en-US" sz="1200">
                <a:solidFill>
                  <a:srgbClr val="000000"/>
                </a:solidFill>
              </a:rPr>
              <a:pPr/>
              <a:t>12</a:t>
            </a:fld>
            <a:endParaRPr lang="en-US" altLang="en-US" sz="1200">
              <a:solidFill>
                <a:srgbClr val="000000"/>
              </a:solidFill>
            </a:endParaRPr>
          </a:p>
        </p:txBody>
      </p:sp>
      <p:sp>
        <p:nvSpPr>
          <p:cNvPr id="32772" name="Notes Placeholder 1">
            <a:extLst>
              <a:ext uri="{FF2B5EF4-FFF2-40B4-BE49-F238E27FC236}">
                <a16:creationId xmlns:a16="http://schemas.microsoft.com/office/drawing/2014/main" id="{BEAB06E5-D884-4563-D7F1-3CBB6E6EE2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There are alternatives to downsizing such as</a:t>
            </a:r>
          </a:p>
          <a:p>
            <a:pPr marL="685800" lvl="1" indent="-228600">
              <a:buFont typeface="Calibri" panose="020F0502020204030204" pitchFamily="34" charset="0"/>
              <a:buAutoNum type="arabicPeriod"/>
            </a:pPr>
            <a:r>
              <a:rPr lang="en-US" altLang="en-US">
                <a:ea typeface="ＭＳ Ｐゴシック" panose="020B0600070205080204" pitchFamily="34" charset="-128"/>
                <a:cs typeface="Geneva" charset="0"/>
              </a:rPr>
              <a:t>Garner more hours from current employees</a:t>
            </a:r>
          </a:p>
          <a:p>
            <a:pPr marL="685800" lvl="1" indent="-228600">
              <a:buFont typeface="Calibri" panose="020F0502020204030204" pitchFamily="34" charset="0"/>
              <a:buAutoNum type="arabicPeriod"/>
            </a:pPr>
            <a:r>
              <a:rPr lang="en-US" altLang="en-US">
                <a:ea typeface="ＭＳ Ｐゴシック" panose="020B0600070205080204" pitchFamily="34" charset="-128"/>
                <a:cs typeface="Geneva" charset="0"/>
              </a:rPr>
              <a:t>Cut salaries</a:t>
            </a:r>
          </a:p>
          <a:p>
            <a:pPr marL="685800" lvl="1" indent="-228600">
              <a:buFont typeface="Calibri" panose="020F0502020204030204" pitchFamily="34" charset="0"/>
              <a:buAutoNum type="arabicPeriod"/>
            </a:pPr>
            <a:r>
              <a:rPr lang="en-US" altLang="en-US">
                <a:ea typeface="ＭＳ Ｐゴシック" panose="020B0600070205080204" pitchFamily="34" charset="-128"/>
                <a:cs typeface="Geneva" charset="0"/>
              </a:rPr>
              <a:t>Reduce contributions to 401(k) plans</a:t>
            </a:r>
          </a:p>
          <a:p>
            <a:r>
              <a:rPr lang="en-US" altLang="en-US">
                <a:cs typeface="Geneva" charset="0"/>
              </a:rPr>
              <a:t>Reduce number of hours of all workers. When a cut in hours is targeted at salaried workers rather than hourly workers, this is</a:t>
            </a:r>
          </a:p>
          <a:p>
            <a:r>
              <a:rPr lang="en-US" altLang="en-US">
                <a:cs typeface="Geneva" charset="0"/>
              </a:rPr>
              <a:t>called a </a:t>
            </a:r>
            <a:r>
              <a:rPr lang="en-US" altLang="en-US" b="1">
                <a:cs typeface="Geneva" charset="0"/>
              </a:rPr>
              <a:t>furlough.</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820D31E-17A2-7C5B-B42A-E211AC2D711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Slide Number Placeholder 3">
            <a:extLst>
              <a:ext uri="{FF2B5EF4-FFF2-40B4-BE49-F238E27FC236}">
                <a16:creationId xmlns:a16="http://schemas.microsoft.com/office/drawing/2014/main" id="{578994C4-25E8-B450-A3D8-650FC10ED4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9DDC500-EC3A-436B-8CB0-EB7B91FE350D}" type="slidenum">
              <a:rPr lang="en-US" altLang="en-US" sz="1200">
                <a:solidFill>
                  <a:srgbClr val="000000"/>
                </a:solidFill>
              </a:rPr>
              <a:pPr/>
              <a:t>13</a:t>
            </a:fld>
            <a:endParaRPr lang="en-US" altLang="en-US" sz="1200">
              <a:solidFill>
                <a:srgbClr val="000000"/>
              </a:solidFill>
            </a:endParaRPr>
          </a:p>
        </p:txBody>
      </p:sp>
      <p:sp>
        <p:nvSpPr>
          <p:cNvPr id="34820" name="Notes Placeholder 1">
            <a:extLst>
              <a:ext uri="{FF2B5EF4-FFF2-40B4-BE49-F238E27FC236}">
                <a16:creationId xmlns:a16="http://schemas.microsoft.com/office/drawing/2014/main" id="{334E8D86-5703-514B-9AF1-31A3F07216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cs typeface="Geneva" charset="0"/>
              </a:rPr>
              <a:t>Plan for various subgroups within a labor force. </a:t>
            </a:r>
            <a:r>
              <a:rPr lang="en-US" altLang="en-US" b="1">
                <a:cs typeface="Geneva" charset="0"/>
              </a:rPr>
              <a:t>Workforce utilization review</a:t>
            </a:r>
            <a:r>
              <a:rPr lang="en-US" altLang="en-US">
                <a:cs typeface="Geneva" charset="0"/>
              </a:rPr>
              <a:t> is a comparison that examines the proportion of a company's workers in a subgroup to the proportion that each subgroup represents in the relevant labor market.  This comparison is used to determine whether any subgroups may be underutilized. Underutilization occurs when the proportion of the subgroup in the organization is lower than that of the labor market due to problems in selection process or from problems in internal movement or for other causes.</a:t>
            </a:r>
          </a:p>
          <a:p>
            <a:pPr eaLnBrk="1" hangingPunct="1">
              <a:spcBef>
                <a:spcPct val="0"/>
              </a:spcBef>
            </a:pPr>
            <a:endParaRPr lang="en-US" altLang="en-US">
              <a:cs typeface="Geneva" charset="0"/>
            </a:endParaRPr>
          </a:p>
          <a:p>
            <a:pPr eaLnBrk="1" hangingPunct="1">
              <a:spcBef>
                <a:spcPct val="0"/>
              </a:spcBef>
            </a:pPr>
            <a:r>
              <a:rPr lang="en-US" altLang="en-US">
                <a:cs typeface="Geneva" charset="0"/>
              </a:rPr>
              <a:t>A voluntary affirmative action program may be implemented in which selection programs may be reviewed and revised to decrease the underutilization and/or increase the diversity of the organization and decrease the likelihood of a lawsuit.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Recruitment is an area that everyone guesses HR does. Lots of people think this is all we do!</a:t>
            </a:r>
          </a:p>
          <a:p>
            <a:endParaRPr lang="en-GB" dirty="0"/>
          </a:p>
          <a:p>
            <a:r>
              <a:rPr lang="en-GB" dirty="0"/>
              <a:t>Two key words you may things you may hear. </a:t>
            </a:r>
          </a:p>
          <a:p>
            <a:endParaRPr lang="en-GB" dirty="0"/>
          </a:p>
          <a:p>
            <a:r>
              <a:rPr lang="en-GB" dirty="0"/>
              <a:t>Recruitment &amp; Selection and they are different.</a:t>
            </a:r>
          </a:p>
          <a:p>
            <a:endParaRPr lang="en-GB" dirty="0"/>
          </a:p>
          <a:p>
            <a:r>
              <a:rPr lang="en-GB" dirty="0"/>
              <a:t>How we attract, recruit and select the right talent. 3 areas could be combined into the employee lifecycle.</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2319118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understand about recruitment?</a:t>
            </a:r>
          </a:p>
          <a:p>
            <a:endParaRPr lang="en-GB" dirty="0"/>
          </a:p>
          <a:p>
            <a:r>
              <a:rPr lang="en-GB" dirty="0"/>
              <a:t>Read slide</a:t>
            </a:r>
          </a:p>
          <a:p>
            <a:endParaRPr lang="en-GB" dirty="0"/>
          </a:p>
          <a:p>
            <a:r>
              <a:rPr lang="en-GB" dirty="0"/>
              <a:t>It’s not just the HR managers job to see people succeed. It’s down to the line manager to support. HR Manger is going to be in charge of the process. Think about recruitment, The HR manager might do the majority of it, but during the interview stage, the manager may see something in the person and say to the HR manager that this is the right person for the job. They might see how they will fit into the team and the dynamics. Think about the day to day job, and the dynamic of the team, will the fit the role?</a:t>
            </a:r>
          </a:p>
          <a:p>
            <a:endParaRPr lang="en-GB" dirty="0"/>
          </a:p>
          <a:p>
            <a:r>
              <a:rPr lang="en-GB" dirty="0"/>
              <a:t>This is where recruitment and selection starts to differ. </a:t>
            </a:r>
          </a:p>
          <a:p>
            <a:endParaRPr lang="en-GB" dirty="0"/>
          </a:p>
          <a:p>
            <a:r>
              <a:rPr lang="en-GB" dirty="0"/>
              <a:t>Recruitment is the process leading up to the interview stage. Selection is actually choosing the right candidate. </a:t>
            </a:r>
          </a:p>
          <a:p>
            <a:endParaRPr lang="en-GB" dirty="0"/>
          </a:p>
          <a:p>
            <a:r>
              <a:rPr lang="en-GB" dirty="0"/>
              <a:t>It will of course vary from company to company the level you are recruiting for. There will be different strategies for managers, supervisors and so on. We need to understand the role we are recruiting for, what is and do we need it? </a:t>
            </a:r>
          </a:p>
          <a:p>
            <a:endParaRPr lang="en-GB" dirty="0"/>
          </a:p>
          <a:p>
            <a:r>
              <a:rPr lang="en-GB" dirty="0"/>
              <a:t>Read slide and discuss the attraction/recruitment process and the beginning stages.</a:t>
            </a:r>
          </a:p>
          <a:p>
            <a:endParaRPr lang="en-GB" dirty="0"/>
          </a:p>
          <a:p>
            <a:r>
              <a:rPr lang="en-GB" dirty="0"/>
              <a:t>WE also do job analysis which is reviewed frequently. HR will review job roles frequently. What companies may have hired pre pandemic, will be different post pandemic. Are the person trained in the skill set we need? Purpose, duties, roles and how they fit into the organisation and check that the business still need that role. Think about the potential restructure due to Covid. What missing now were back open? Staycation boom – how has this affected the staffing role? What about the figures?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29684334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10277412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C85C645A-72BA-40D2-9197-EF771F2FA1D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D25825F1-6DBA-4B08-808D-4F64760EE5A2}"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6387" name="Slide Image Placeholder 1">
            <a:extLst>
              <a:ext uri="{FF2B5EF4-FFF2-40B4-BE49-F238E27FC236}">
                <a16:creationId xmlns:a16="http://schemas.microsoft.com/office/drawing/2014/main" id="{E68BA324-64A0-4F86-8CE2-FF1D05861183}"/>
              </a:ext>
            </a:extLst>
          </p:cNvPr>
          <p:cNvSpPr>
            <a:spLocks noGrp="1" noRot="1" noChangeAspect="1" noChangeArrowheads="1" noTextEdit="1"/>
          </p:cNvSpPr>
          <p:nvPr>
            <p:ph type="sldImg"/>
          </p:nvPr>
        </p:nvSpPr>
        <p:spPr>
          <a:ln/>
        </p:spPr>
      </p:sp>
      <p:sp>
        <p:nvSpPr>
          <p:cNvPr id="16388" name="Notes Placeholder 2">
            <a:extLst>
              <a:ext uri="{FF2B5EF4-FFF2-40B4-BE49-F238E27FC236}">
                <a16:creationId xmlns:a16="http://schemas.microsoft.com/office/drawing/2014/main" id="{44AC5E3B-DE73-42FB-871E-9B51822C8AE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indent="0">
              <a:buNone/>
            </a:pPr>
            <a:endParaRPr lang="en-GB" b="1" i="0" u="sng" dirty="0">
              <a:solidFill>
                <a:srgbClr val="5C534A"/>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Hopefully you are all familiar with a job description and this will have come from the analysis stage. Detailing what that job entails. These need to be updated every six months or so. A lot of contracts will have hygiene standards and protocols written into them or obligations and mandatory training. Most job descriptions will also say something along the lines of ‘or any other duties as the mangers requests’. No job description has all if </a:t>
            </a:r>
            <a:r>
              <a:rPr lang="en-GB" dirty="0" err="1"/>
              <a:t>th</a:t>
            </a:r>
            <a:r>
              <a:rPr lang="en-GB" dirty="0"/>
              <a:t> job roles written into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Anyone heard someone else say ‘that’s not my job description’ – This is a difficult one. If you're being asked to do something that is part of the ‘any other duties as required’ then you will be required to do it. However, if there are instances or requests that make you feel uncomfortable, it’s about how you phrase it. </a:t>
            </a:r>
          </a:p>
          <a:p>
            <a:pPr algn="l"/>
            <a:endParaRPr lang="en-GB" i="0" dirty="0">
              <a:solidFill>
                <a:srgbClr val="58595B"/>
              </a:solidFill>
              <a:effectLst/>
              <a:latin typeface="Open Sans"/>
            </a:endParaRPr>
          </a:p>
          <a:p>
            <a:pPr algn="l"/>
            <a:r>
              <a:rPr lang="en-GB" i="0" dirty="0">
                <a:solidFill>
                  <a:srgbClr val="58595B"/>
                </a:solidFill>
                <a:effectLst/>
                <a:latin typeface="Open Sans"/>
              </a:rPr>
              <a:t>Other things you may consider a specifics. Qualifications, a language. This is if you are looking from something specific from a candidate.</a:t>
            </a:r>
          </a:p>
          <a:p>
            <a:pPr algn="l"/>
            <a:endParaRPr lang="en-GB" i="0" dirty="0">
              <a:solidFill>
                <a:srgbClr val="58595B"/>
              </a:solidFill>
              <a:effectLst/>
              <a:latin typeface="Open Sans"/>
            </a:endParaRPr>
          </a:p>
          <a:p>
            <a:pPr algn="l"/>
            <a:r>
              <a:rPr lang="en-GB" i="0" dirty="0">
                <a:solidFill>
                  <a:srgbClr val="58595B"/>
                </a:solidFill>
                <a:effectLst/>
                <a:latin typeface="Open Sans"/>
              </a:rPr>
              <a:t>WE must not use biased wording. Anyone know what that means? </a:t>
            </a:r>
          </a:p>
          <a:p>
            <a:pPr algn="l"/>
            <a:r>
              <a:rPr lang="en-GB" i="0" dirty="0">
                <a:solidFill>
                  <a:srgbClr val="58595B"/>
                </a:solidFill>
                <a:effectLst/>
                <a:latin typeface="Open Sans"/>
              </a:rPr>
              <a:t>Not allowed to use male/female. Potential discrimination. Age another. Certain characteristics can sometimes be allowed. Care homes, females member  and explanation as to why that’s the case. </a:t>
            </a:r>
          </a:p>
          <a:p>
            <a:pPr algn="l"/>
            <a:endParaRPr lang="en-GB" i="0" dirty="0">
              <a:solidFill>
                <a:srgbClr val="58595B"/>
              </a:solidFill>
              <a:effectLst/>
              <a:latin typeface="Open Sans"/>
            </a:endParaRPr>
          </a:p>
          <a:p>
            <a:pPr marL="0" indent="0">
              <a:buNone/>
            </a:pPr>
            <a:endParaRPr lang="en-GB" b="1" i="0" u="sng" dirty="0">
              <a:solidFill>
                <a:srgbClr val="5C534A"/>
              </a:solidFill>
              <a:effectLst/>
            </a:endParaRPr>
          </a:p>
          <a:p>
            <a:pPr marL="0" indent="0">
              <a:buNone/>
            </a:pPr>
            <a:r>
              <a:rPr lang="en-GB" b="1" i="0" u="sng" dirty="0">
                <a:solidFill>
                  <a:srgbClr val="5C534A"/>
                </a:solidFill>
                <a:effectLst/>
              </a:rPr>
              <a:t>Job description and Person specification</a:t>
            </a:r>
          </a:p>
          <a:p>
            <a:pPr algn="l"/>
            <a:r>
              <a:rPr lang="en-GB" i="0" dirty="0">
                <a:solidFill>
                  <a:srgbClr val="58595B"/>
                </a:solidFill>
                <a:effectLst/>
              </a:rPr>
              <a:t>The job description explains to potential candidates the detailed job requirements such as responsibilities and objectives of the role. It helps the recruitment process by providing a clear overview of the role for all involved. It can also provide clarity during induction and later, on performance and objectives.</a:t>
            </a:r>
          </a:p>
          <a:p>
            <a:pPr eaLnBrk="1" hangingPunct="1">
              <a:spcBef>
                <a:spcPct val="0"/>
              </a:spcBef>
            </a:pPr>
            <a:endParaRPr lang="en-GB" altLang="en-US" dirty="0"/>
          </a:p>
        </p:txBody>
      </p:sp>
      <p:sp>
        <p:nvSpPr>
          <p:cNvPr id="16389" name="Slide Number Placeholder 3">
            <a:extLst>
              <a:ext uri="{FF2B5EF4-FFF2-40B4-BE49-F238E27FC236}">
                <a16:creationId xmlns:a16="http://schemas.microsoft.com/office/drawing/2014/main" id="{A7410226-73AE-4748-B6E2-AD45311CBE0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58EF37E4-8A2C-461D-9107-E24A623D9B4D}"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solidFill>
                  <a:srgbClr val="58595B"/>
                </a:solidFill>
                <a:effectLst/>
              </a:rPr>
              <a:t>The person specification states the essential criteria for selection. The characteristics must be clear, demonstrable and </a:t>
            </a:r>
            <a:r>
              <a:rPr lang="en-GB" dirty="0">
                <a:solidFill>
                  <a:srgbClr val="58595B"/>
                </a:solidFill>
              </a:rPr>
              <a:t>avoid bias in </a:t>
            </a:r>
            <a:r>
              <a:rPr lang="en-GB" i="0" dirty="0">
                <a:solidFill>
                  <a:srgbClr val="58595B"/>
                </a:solidFill>
                <a:effectLst/>
              </a:rPr>
              <a:t>wording.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solidFill>
                <a:srgbClr val="58595B"/>
              </a:solidFill>
              <a:effectLst/>
            </a:endParaRPr>
          </a:p>
          <a:p>
            <a:pPr marL="273050" fontAlgn="t"/>
            <a:r>
              <a:rPr lang="en-US" altLang="en-US" b="1" dirty="0"/>
              <a:t>Highlights the ideal candidate for vacancy.</a:t>
            </a:r>
          </a:p>
          <a:p>
            <a:pPr marL="273050" fontAlgn="t"/>
            <a:endParaRPr lang="en-US" altLang="en-US" b="1" dirty="0"/>
          </a:p>
          <a:p>
            <a:pPr marL="273050" fontAlgn="t"/>
            <a:r>
              <a:rPr lang="en-US" altLang="en-US" b="1" dirty="0"/>
              <a:t>Includes: </a:t>
            </a:r>
            <a:endParaRPr lang="en-US" altLang="en-US" dirty="0"/>
          </a:p>
          <a:p>
            <a:pPr marL="273050" fontAlgn="t"/>
            <a:r>
              <a:rPr lang="en-US" altLang="en-US" dirty="0"/>
              <a:t>Qualifications Needed/Desired</a:t>
            </a:r>
          </a:p>
          <a:p>
            <a:pPr marL="273050" fontAlgn="t"/>
            <a:r>
              <a:rPr lang="en-US" altLang="en-US" dirty="0"/>
              <a:t>Previous Experience</a:t>
            </a:r>
          </a:p>
          <a:p>
            <a:pPr marL="273050" fontAlgn="t"/>
            <a:r>
              <a:rPr lang="en-US" altLang="en-US" dirty="0"/>
              <a:t>Special Skills (foreign language. etc.)</a:t>
            </a:r>
          </a:p>
          <a:p>
            <a:pPr marL="273050" fontAlgn="t"/>
            <a:r>
              <a:rPr lang="en-US" altLang="en-US" dirty="0"/>
              <a:t>Personality/</a:t>
            </a:r>
            <a:r>
              <a:rPr lang="en-US" altLang="en-US" dirty="0" err="1"/>
              <a:t>Behaviours</a:t>
            </a:r>
            <a:r>
              <a:rPr lang="en-US" altLang="en-US" dirty="0"/>
              <a:t> Needed  (e.g. Good phone manner.)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solidFill>
                <a:srgbClr val="58595B"/>
              </a:solidFill>
              <a:effectLst/>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805528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tools do we use to actually recruit?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20</a:t>
            </a:fld>
            <a:endParaRPr lang="en-GB"/>
          </a:p>
        </p:txBody>
      </p:sp>
    </p:spTree>
    <p:extLst>
      <p:ext uri="{BB962C8B-B14F-4D97-AF65-F5344CB8AC3E}">
        <p14:creationId xmlns:p14="http://schemas.microsoft.com/office/powerpoint/2010/main" val="1075585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master recruiting | Mads </a:t>
            </a:r>
            <a:r>
              <a:rPr lang="en-GB" dirty="0" err="1">
                <a:hlinkClick r:id="rId3"/>
              </a:rPr>
              <a:t>Faurholt</a:t>
            </a:r>
            <a:r>
              <a:rPr lang="en-GB" dirty="0">
                <a:hlinkClick r:id="rId3"/>
              </a:rPr>
              <a:t>-Jorgensen | </a:t>
            </a:r>
            <a:r>
              <a:rPr lang="en-GB" dirty="0" err="1">
                <a:hlinkClick r:id="rId3"/>
              </a:rPr>
              <a:t>TEDxWarwick</a:t>
            </a:r>
            <a:r>
              <a:rPr lang="en-GB" dirty="0">
                <a:hlinkClick r:id="rId3"/>
              </a:rPr>
              <a:t> – YouTube</a:t>
            </a:r>
            <a:endParaRPr lang="en-GB" dirty="0"/>
          </a:p>
          <a:p>
            <a:endParaRPr lang="en-GB" dirty="0"/>
          </a:p>
          <a:p>
            <a:r>
              <a:rPr lang="en-GB" dirty="0"/>
              <a:t>Social media growing platform</a:t>
            </a:r>
          </a:p>
          <a:p>
            <a:endParaRPr lang="en-GB" dirty="0"/>
          </a:p>
          <a:p>
            <a:r>
              <a:rPr lang="en-GB" dirty="0"/>
              <a:t>Mention caterer</a:t>
            </a:r>
          </a:p>
          <a:p>
            <a:r>
              <a:rPr lang="en-GB" dirty="0"/>
              <a:t>Linked in</a:t>
            </a:r>
          </a:p>
          <a:p>
            <a:endParaRPr lang="en-GB" dirty="0"/>
          </a:p>
          <a:p>
            <a:endParaRPr lang="en-GB" dirty="0"/>
          </a:p>
          <a:p>
            <a:r>
              <a:rPr lang="en-GB" dirty="0"/>
              <a:t>Indeed is all about speed. Quick to update, quick to close advert etc. Quick simple and effective.</a:t>
            </a:r>
          </a:p>
          <a:p>
            <a:endParaRPr lang="en-GB" dirty="0"/>
          </a:p>
          <a:p>
            <a:r>
              <a:rPr lang="en-GB" dirty="0"/>
              <a:t>Online platforms hugely popular</a:t>
            </a:r>
          </a:p>
          <a:p>
            <a:endParaRPr lang="en-GB" dirty="0"/>
          </a:p>
          <a:p>
            <a:r>
              <a:rPr lang="en-GB" dirty="0"/>
              <a:t>What’s the disadvantage of using these? Both recruiter and applicant.</a:t>
            </a:r>
          </a:p>
          <a:p>
            <a:endParaRPr lang="en-GB" dirty="0"/>
          </a:p>
          <a:p>
            <a:r>
              <a:rPr lang="en-GB" dirty="0"/>
              <a:t>With the industry as it is, it’s difficult to recruit. You have to pay to be at the top of the list. Small companies might </a:t>
            </a:r>
            <a:r>
              <a:rPr lang="en-GB" dirty="0" err="1"/>
              <a:t>fnid</a:t>
            </a:r>
            <a:r>
              <a:rPr lang="en-GB" dirty="0"/>
              <a:t> this extremely challenging. Job centre or fayres may no long er be of interest to people. </a:t>
            </a:r>
          </a:p>
          <a:p>
            <a:endParaRPr lang="en-GB" dirty="0"/>
          </a:p>
          <a:p>
            <a:r>
              <a:rPr lang="en-GB" dirty="0"/>
              <a:t>Main platform will always be the company website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21</a:t>
            </a:fld>
            <a:endParaRPr lang="en-GB"/>
          </a:p>
        </p:txBody>
      </p:sp>
    </p:spTree>
    <p:extLst>
      <p:ext uri="{BB962C8B-B14F-4D97-AF65-F5344CB8AC3E}">
        <p14:creationId xmlns:p14="http://schemas.microsoft.com/office/powerpoint/2010/main" val="20810401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screen.</a:t>
            </a:r>
          </a:p>
          <a:p>
            <a:endParaRPr lang="en-GB" dirty="0"/>
          </a:p>
          <a:p>
            <a:r>
              <a:rPr lang="en-GB" dirty="0"/>
              <a:t>It’s about eliminating barriers. Marriott application process is slow.</a:t>
            </a:r>
          </a:p>
          <a:p>
            <a:endParaRPr lang="en-GB" dirty="0"/>
          </a:p>
          <a:p>
            <a:r>
              <a:rPr lang="en-GB" dirty="0"/>
              <a:t>Automation is a challenge. How do you feel about automation?</a:t>
            </a:r>
          </a:p>
          <a:p>
            <a:endParaRPr lang="en-GB" dirty="0"/>
          </a:p>
          <a:p>
            <a:r>
              <a:rPr lang="en-GB" dirty="0"/>
              <a:t>An automated system helps recruiters narrow done the process. Emily when she was working in Dubai within an hour of posting a job, would have 300 applicants. That would be very difficult to go through. Green, yellow and red system in automated process in Marriott. You may miss great candidates in the yellow. At the end of the day it’s a computer algorithm that is telling you that they are int her green category and most suited to the job role. Red, means not even considered and wouldn’t go to the recruiter</a:t>
            </a:r>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41034191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HR Magazine - Businesses judged by poor recruitment processes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talk about internal recruitment.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There are four distinct internal recruitment activities:</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Promotions from within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Lateral transfers/Job rotation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Rehiring former employees. (Gig)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are the advantages?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time effort money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Send good message to rest of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Keeps knowledge in house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Retain the workforce</a:t>
            </a:r>
          </a:p>
          <a:p>
            <a:pPr marL="273050"/>
            <a:r>
              <a:rPr lang="en-US" altLang="en-US" sz="1200" dirty="0"/>
              <a:t>Better assessment of  Knowledge, Skills and Attitudes</a:t>
            </a:r>
          </a:p>
          <a:p>
            <a:pPr marL="273050"/>
            <a:r>
              <a:rPr lang="en-US" altLang="en-US" sz="1200" dirty="0"/>
              <a:t>Lower cost than external recruitment</a:t>
            </a:r>
          </a:p>
          <a:p>
            <a:pPr marL="273050"/>
            <a:r>
              <a:rPr lang="en-US" altLang="en-US" sz="1200" dirty="0"/>
              <a:t>Quicker than external recruitment</a:t>
            </a:r>
          </a:p>
          <a:p>
            <a:pPr marL="273050"/>
            <a:r>
              <a:rPr lang="en-US" altLang="en-US" sz="1200" dirty="0"/>
              <a:t>Enabling employees to pursue reward through internal promotion / Motivator for good performance</a:t>
            </a:r>
          </a:p>
          <a:p>
            <a:pPr marL="273050"/>
            <a:r>
              <a:rPr lang="en-US" altLang="en-US" sz="1200" dirty="0"/>
              <a:t>Hire at entry-level focus</a:t>
            </a:r>
          </a:p>
          <a:p>
            <a:pPr marL="273050"/>
            <a:r>
              <a:rPr lang="en-US" altLang="en-US" sz="1200" dirty="0"/>
              <a:t>Familiarity with organization/culture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very time consuming and costly or recruit. Anyone remember how much it costs to recruit a new employee from OHF? Over 4k</a:t>
            </a:r>
          </a:p>
          <a:p>
            <a:r>
              <a:rPr lang="en-GB" dirty="0"/>
              <a:t> CHECK OUT THE LINK ON THE SCREEN – and share the link in the chat from the notes section</a:t>
            </a:r>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888687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not increasing your employee numbers</a:t>
            </a:r>
          </a:p>
        </p:txBody>
      </p:sp>
      <p:sp>
        <p:nvSpPr>
          <p:cNvPr id="4" name="Slide Number Placeholder 3"/>
          <p:cNvSpPr>
            <a:spLocks noGrp="1"/>
          </p:cNvSpPr>
          <p:nvPr>
            <p:ph type="sldNum" sz="quarter" idx="5"/>
          </p:nvPr>
        </p:nvSpPr>
        <p:spPr/>
        <p:txBody>
          <a:bodyPr/>
          <a:lstStyle/>
          <a:p>
            <a:fld id="{15829D03-4EFF-4A4A-B663-173065EF01C9}" type="slidenum">
              <a:rPr lang="en-GB" smtClean="0"/>
              <a:t>28</a:t>
            </a:fld>
            <a:endParaRPr lang="en-GB"/>
          </a:p>
        </p:txBody>
      </p:sp>
    </p:spTree>
    <p:extLst>
      <p:ext uri="{BB962C8B-B14F-4D97-AF65-F5344CB8AC3E}">
        <p14:creationId xmlns:p14="http://schemas.microsoft.com/office/powerpoint/2010/main" val="21174618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mj-lt"/>
                <a:cs typeface="+mj-cs"/>
                <a:hlinkClick r:id="rId3">
                  <a:extLst>
                    <a:ext uri="{A12FA001-AC4F-418D-AE19-62706E023703}">
                      <ahyp:hlinkClr xmlns:ahyp="http://schemas.microsoft.com/office/drawing/2018/hyperlinkcolor" val="tx"/>
                    </a:ext>
                  </a:extLst>
                </a:hlinkClick>
              </a:rPr>
              <a:t>Careers Service | University of Wales Trinity Saint David (uwtsd.ac.uk)</a:t>
            </a:r>
            <a:endParaRPr lang="en-US" sz="1200" dirty="0">
              <a:solidFill>
                <a:schemeClr val="tx1"/>
              </a:solidFill>
              <a:latin typeface="+mj-lt"/>
              <a:cs typeface="+mj-cs"/>
            </a:endParaRPr>
          </a:p>
          <a:p>
            <a:endParaRPr lang="en-US" sz="1200" dirty="0">
              <a:solidFill>
                <a:schemeClr val="tx1"/>
              </a:solidFill>
              <a:latin typeface="+mj-lt"/>
              <a:cs typeface="+mj-cs"/>
            </a:endParaRPr>
          </a:p>
          <a:p>
            <a:r>
              <a:rPr lang="en-US" sz="1200" dirty="0">
                <a:solidFill>
                  <a:schemeClr val="tx1"/>
                </a:solidFill>
                <a:latin typeface="+mj-lt"/>
                <a:cs typeface="+mj-cs"/>
              </a:rPr>
              <a:t>Get students to follow the link</a:t>
            </a:r>
          </a:p>
          <a:p>
            <a:endParaRPr lang="en-US" sz="1200" dirty="0">
              <a:solidFill>
                <a:schemeClr val="tx1"/>
              </a:solidFill>
              <a:latin typeface="+mj-lt"/>
              <a:cs typeface="+mj-cs"/>
            </a:endParaRPr>
          </a:p>
          <a:p>
            <a:r>
              <a:rPr lang="en-US" sz="1200" dirty="0">
                <a:solidFill>
                  <a:schemeClr val="tx1"/>
                </a:solidFill>
                <a:latin typeface="+mj-lt"/>
                <a:cs typeface="+mj-cs"/>
              </a:rPr>
              <a:t>They will need a phone for this. </a:t>
            </a:r>
          </a:p>
          <a:p>
            <a:endParaRPr lang="en-US" sz="1200" dirty="0">
              <a:solidFill>
                <a:schemeClr val="tx1"/>
              </a:solidFill>
              <a:latin typeface="+mj-lt"/>
              <a:cs typeface="+mj-cs"/>
            </a:endParaRPr>
          </a:p>
          <a:p>
            <a:r>
              <a:rPr lang="en-US" sz="1200" dirty="0">
                <a:solidFill>
                  <a:schemeClr val="tx1"/>
                </a:solidFill>
                <a:latin typeface="+mj-lt"/>
                <a:cs typeface="+mj-cs"/>
              </a:rPr>
              <a:t>Get them to go through the process</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34427746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HR Magazine - Coronavirus pandemic widens UK skills gap</a:t>
            </a:r>
            <a:endParaRPr lang="en-GB" dirty="0"/>
          </a:p>
          <a:p>
            <a:endParaRPr lang="en-GB" dirty="0"/>
          </a:p>
          <a:p>
            <a:r>
              <a:rPr lang="en-GB" dirty="0"/>
              <a:t>This was 2019</a:t>
            </a:r>
          </a:p>
          <a:p>
            <a:endParaRPr lang="en-GB" dirty="0"/>
          </a:p>
          <a:p>
            <a:r>
              <a:rPr lang="en-GB" dirty="0"/>
              <a:t>Read screen</a:t>
            </a:r>
          </a:p>
          <a:p>
            <a:endParaRPr lang="en-GB" dirty="0"/>
          </a:p>
          <a:p>
            <a:r>
              <a:rPr lang="en-GB" dirty="0"/>
              <a:t>Training and development is so important. We need to upskills our colleagues. There are many Chef vacancies. Think about HGV drivers too. New generation don’t want to be HGV drivers. People don’t want to be chefs. Why?</a:t>
            </a:r>
          </a:p>
          <a:p>
            <a:endParaRPr lang="en-GB" dirty="0"/>
          </a:p>
          <a:p>
            <a:r>
              <a:rPr lang="en-GB" dirty="0"/>
              <a:t>2020/21 changed things. Covid forced people to learn new things and learn new skills. Lockdown triggered different skills.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30</a:t>
            </a:fld>
            <a:endParaRPr lang="en-GB"/>
          </a:p>
        </p:txBody>
      </p:sp>
    </p:spTree>
    <p:extLst>
      <p:ext uri="{BB962C8B-B14F-4D97-AF65-F5344CB8AC3E}">
        <p14:creationId xmlns:p14="http://schemas.microsoft.com/office/powerpoint/2010/main" val="10040113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get recruitment right, we can spend time on development/training and retaining our workforce rather than starting again. If we get the wrong talent in the right job. Performance management. The wrong hire costs the business a lot of money and time. </a:t>
            </a:r>
          </a:p>
          <a:p>
            <a:endParaRPr lang="en-GB" dirty="0"/>
          </a:p>
          <a:p>
            <a:r>
              <a:rPr lang="en-GB" dirty="0"/>
              <a:t>Leads to next slide</a:t>
            </a:r>
          </a:p>
        </p:txBody>
      </p:sp>
      <p:sp>
        <p:nvSpPr>
          <p:cNvPr id="4" name="Slide Number Placeholder 3"/>
          <p:cNvSpPr>
            <a:spLocks noGrp="1"/>
          </p:cNvSpPr>
          <p:nvPr>
            <p:ph type="sldNum" sz="quarter" idx="5"/>
          </p:nvPr>
        </p:nvSpPr>
        <p:spPr/>
        <p:txBody>
          <a:bodyPr/>
          <a:lstStyle/>
          <a:p>
            <a:fld id="{15829D03-4EFF-4A4A-B663-173065EF01C9}" type="slidenum">
              <a:rPr lang="en-GB" smtClean="0"/>
              <a:t>31</a:t>
            </a:fld>
            <a:endParaRPr lang="en-GB"/>
          </a:p>
        </p:txBody>
      </p:sp>
    </p:spTree>
    <p:extLst>
      <p:ext uri="{BB962C8B-B14F-4D97-AF65-F5344CB8AC3E}">
        <p14:creationId xmlns:p14="http://schemas.microsoft.com/office/powerpoint/2010/main" val="15766780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cost implications if we get it wrong?</a:t>
            </a:r>
          </a:p>
          <a:p>
            <a:endParaRPr lang="en-GB" dirty="0"/>
          </a:p>
          <a:p>
            <a:r>
              <a:rPr lang="en-GB" dirty="0"/>
              <a:t>What are examples of the ‘wrong person’ in recruitment?</a:t>
            </a:r>
          </a:p>
          <a:p>
            <a:endParaRPr lang="en-GB" dirty="0"/>
          </a:p>
          <a:p>
            <a:r>
              <a:rPr lang="en-GB" dirty="0"/>
              <a:t>Will we always get it right?</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32</a:t>
            </a:fld>
            <a:endParaRPr lang="en-GB"/>
          </a:p>
        </p:txBody>
      </p:sp>
    </p:spTree>
    <p:extLst>
      <p:ext uri="{BB962C8B-B14F-4D97-AF65-F5344CB8AC3E}">
        <p14:creationId xmlns:p14="http://schemas.microsoft.com/office/powerpoint/2010/main" val="9357807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dirty="0">
                <a:solidFill>
                  <a:srgbClr val="58595B"/>
                </a:solidFill>
                <a:effectLst/>
                <a:latin typeface="Open Sans"/>
              </a:rPr>
              <a:t>HR are working in the background, written the description, job spec. We are now ready to write the job description. What do you think we would need to put in it?</a:t>
            </a:r>
          </a:p>
          <a:p>
            <a:pPr algn="l"/>
            <a:endParaRPr lang="en-GB" i="0" dirty="0">
              <a:solidFill>
                <a:srgbClr val="58595B"/>
              </a:solidFill>
              <a:effectLst/>
              <a:latin typeface="Open Sans"/>
            </a:endParaRPr>
          </a:p>
          <a:p>
            <a:pPr algn="l"/>
            <a:r>
              <a:rPr lang="en-GB" i="0" dirty="0">
                <a:solidFill>
                  <a:srgbClr val="58595B"/>
                </a:solidFill>
                <a:effectLst/>
                <a:latin typeface="Open Sans"/>
              </a:rPr>
              <a:t>Have you seen banners? Sometimes people just want to know the basics. Keeping it short and sweet. </a:t>
            </a:r>
          </a:p>
          <a:p>
            <a:pPr algn="l"/>
            <a:endParaRPr lang="en-GB" i="0" dirty="0">
              <a:solidFill>
                <a:srgbClr val="58595B"/>
              </a:solidFill>
              <a:effectLst/>
              <a:latin typeface="Open Sans"/>
            </a:endParaRPr>
          </a:p>
          <a:p>
            <a:pPr algn="l"/>
            <a:r>
              <a:rPr lang="en-GB" i="0" dirty="0">
                <a:solidFill>
                  <a:srgbClr val="58595B"/>
                </a:solidFill>
                <a:effectLst/>
                <a:latin typeface="Open Sans"/>
              </a:rPr>
              <a:t>Job adverts should give clear, accurate information about the organisation and the role. They should include:</a:t>
            </a:r>
          </a:p>
          <a:p>
            <a:pPr algn="l">
              <a:buFont typeface="Arial" panose="020B0604020202020204" pitchFamily="34" charset="0"/>
              <a:buChar char="•"/>
            </a:pPr>
            <a:r>
              <a:rPr lang="en-GB" i="0" dirty="0">
                <a:solidFill>
                  <a:srgbClr val="58595B"/>
                </a:solidFill>
                <a:effectLst/>
                <a:latin typeface="Open Sans"/>
              </a:rPr>
              <a:t>Job description and person specification.</a:t>
            </a:r>
          </a:p>
          <a:p>
            <a:pPr algn="l">
              <a:buFont typeface="Arial" panose="020B0604020202020204" pitchFamily="34" charset="0"/>
              <a:buChar char="•"/>
            </a:pPr>
            <a:r>
              <a:rPr lang="en-GB" i="0" dirty="0">
                <a:solidFill>
                  <a:srgbClr val="58595B"/>
                </a:solidFill>
                <a:effectLst/>
                <a:latin typeface="Open Sans"/>
              </a:rPr>
              <a:t>Job location.</a:t>
            </a:r>
          </a:p>
          <a:p>
            <a:pPr algn="l">
              <a:buFont typeface="Arial" panose="020B0604020202020204" pitchFamily="34" charset="0"/>
              <a:buChar char="•"/>
            </a:pPr>
            <a:r>
              <a:rPr lang="en-GB" i="0" dirty="0">
                <a:solidFill>
                  <a:srgbClr val="58595B"/>
                </a:solidFill>
                <a:effectLst/>
                <a:latin typeface="Open Sans"/>
              </a:rPr>
              <a:t>Type of employment offered - for example, is it a fixed-term role?</a:t>
            </a:r>
          </a:p>
          <a:p>
            <a:pPr algn="l">
              <a:buFont typeface="Arial" panose="020B0604020202020204" pitchFamily="34" charset="0"/>
              <a:buChar char="•"/>
            </a:pPr>
            <a:r>
              <a:rPr lang="en-GB" i="0" dirty="0">
                <a:solidFill>
                  <a:srgbClr val="58595B"/>
                </a:solidFill>
                <a:effectLst/>
                <a:latin typeface="Open Sans"/>
              </a:rPr>
              <a:t>The organisation’s activities and values.</a:t>
            </a:r>
          </a:p>
          <a:p>
            <a:pPr algn="l">
              <a:buFont typeface="Arial" panose="020B0604020202020204" pitchFamily="34" charset="0"/>
              <a:buChar char="•"/>
            </a:pPr>
            <a:r>
              <a:rPr lang="en-GB" sz="1400" dirty="0">
                <a:solidFill>
                  <a:srgbClr val="58595B"/>
                </a:solidFill>
                <a:latin typeface="Open Sans"/>
              </a:rPr>
              <a:t>Reward and benefits package.</a:t>
            </a:r>
          </a:p>
          <a:p>
            <a:pPr algn="l">
              <a:buFont typeface="Arial" panose="020B0604020202020204" pitchFamily="34" charset="0"/>
              <a:buChar char="•"/>
            </a:pPr>
            <a:r>
              <a:rPr lang="en-GB" sz="1400" dirty="0">
                <a:solidFill>
                  <a:srgbClr val="58595B"/>
                </a:solidFill>
                <a:latin typeface="Open Sans"/>
              </a:rPr>
              <a:t>Flexible working opportunities</a:t>
            </a:r>
            <a:r>
              <a:rPr lang="en-GB" i="0" dirty="0">
                <a:solidFill>
                  <a:srgbClr val="58595B"/>
                </a:solidFill>
                <a:effectLst/>
                <a:latin typeface="Open Sans"/>
              </a:rPr>
              <a:t>, where available.</a:t>
            </a:r>
          </a:p>
          <a:p>
            <a:pPr algn="l">
              <a:buFont typeface="Arial" panose="020B0604020202020204" pitchFamily="34" charset="0"/>
              <a:buChar char="•"/>
            </a:pPr>
            <a:r>
              <a:rPr lang="en-GB" i="0" dirty="0">
                <a:solidFill>
                  <a:srgbClr val="58595B"/>
                </a:solidFill>
                <a:effectLst/>
                <a:latin typeface="Open Sans"/>
              </a:rPr>
              <a:t>Details of how to apply and the deadline.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33</a:t>
            </a:fld>
            <a:endParaRPr lang="en-GB"/>
          </a:p>
        </p:txBody>
      </p:sp>
    </p:spTree>
    <p:extLst>
      <p:ext uri="{BB962C8B-B14F-4D97-AF65-F5344CB8AC3E}">
        <p14:creationId xmlns:p14="http://schemas.microsoft.com/office/powerpoint/2010/main" val="21448995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thing in applying for jobs is the values of the company. </a:t>
            </a:r>
          </a:p>
          <a:p>
            <a:endParaRPr lang="en-GB" dirty="0"/>
          </a:p>
          <a:p>
            <a:r>
              <a:rPr lang="en-GB" dirty="0"/>
              <a:t>Things may have changed now, pay might be what people are looking for. Job security is also another high one.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34</a:t>
            </a:fld>
            <a:endParaRPr lang="en-GB"/>
          </a:p>
        </p:txBody>
      </p:sp>
    </p:spTree>
    <p:extLst>
      <p:ext uri="{BB962C8B-B14F-4D97-AF65-F5344CB8AC3E}">
        <p14:creationId xmlns:p14="http://schemas.microsoft.com/office/powerpoint/2010/main" val="18245693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What do we mean by </a:t>
            </a:r>
          </a:p>
          <a:p>
            <a:pPr marL="0" indent="0">
              <a:buNone/>
            </a:pPr>
            <a:r>
              <a:rPr lang="en-GB" dirty="0"/>
              <a:t>selection process?</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36</a:t>
            </a:fld>
            <a:endParaRPr lang="en-GB"/>
          </a:p>
        </p:txBody>
      </p:sp>
    </p:spTree>
    <p:extLst>
      <p:ext uri="{BB962C8B-B14F-4D97-AF65-F5344CB8AC3E}">
        <p14:creationId xmlns:p14="http://schemas.microsoft.com/office/powerpoint/2010/main" val="31384085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Abercrombie &amp; Fitch Worst Controversies (businessinsider.com)</a:t>
            </a:r>
            <a:endParaRPr lang="en-GB" dirty="0"/>
          </a:p>
          <a:p>
            <a:endParaRPr lang="en-GB" dirty="0"/>
          </a:p>
          <a:p>
            <a:r>
              <a:rPr lang="en-GB" dirty="0"/>
              <a:t>https://www.buzzfeed.com/sydrobinson1/abercrombie-and-fitch-employee-secrets-stories -  share with </a:t>
            </a:r>
            <a:r>
              <a:rPr lang="en-GB" dirty="0" err="1"/>
              <a:t>sudents</a:t>
            </a:r>
            <a:endParaRPr lang="en-GB" dirty="0"/>
          </a:p>
          <a:p>
            <a:endParaRPr lang="en-GB" dirty="0"/>
          </a:p>
          <a:p>
            <a:r>
              <a:rPr lang="en-GB" dirty="0"/>
              <a:t>Hollister, same brand. American organisation, clothing company. These men are employees of Abercrombie. Any issues? </a:t>
            </a:r>
          </a:p>
          <a:p>
            <a:endParaRPr lang="en-GB" dirty="0"/>
          </a:p>
          <a:p>
            <a:r>
              <a:rPr lang="en-GB" dirty="0"/>
              <a:t>The woman is a customer!</a:t>
            </a:r>
          </a:p>
          <a:p>
            <a:endParaRPr lang="en-GB" dirty="0"/>
          </a:p>
          <a:p>
            <a:r>
              <a:rPr lang="en-GB" dirty="0"/>
              <a:t>When Cardiff opened this was their strategy. People stood outside the store. Beautiful people. Men were in shorts This was their recruitment strategy for A&amp;F. Marketing. They actually got into quite a bit of trouble with this strategy. There were many specific requirements for working within the store. You must be x tall, you must be a model, must weigh, this, no tattoos. </a:t>
            </a:r>
          </a:p>
          <a:p>
            <a:endParaRPr lang="en-GB" dirty="0"/>
          </a:p>
          <a:p>
            <a:r>
              <a:rPr lang="en-GB" dirty="0"/>
              <a:t>What is the issue with advertising jobs?</a:t>
            </a:r>
          </a:p>
          <a:p>
            <a:endParaRPr lang="en-GB" dirty="0"/>
          </a:p>
          <a:p>
            <a:r>
              <a:rPr lang="en-GB" dirty="0"/>
              <a:t>Key word discrimination. They were discriminating against anyone who did not fit eh A&amp;F mould. A&amp;F were taking to court over this. They couldn’t fight it. The ‘look ‘ isn’t a requirement, capability is.  </a:t>
            </a:r>
          </a:p>
          <a:p>
            <a:endParaRPr lang="en-GB" dirty="0"/>
          </a:p>
          <a:p>
            <a:r>
              <a:rPr lang="en-GB" dirty="0"/>
              <a:t>They still hire using the same tactic, but seem to have gotten around it.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38</a:t>
            </a:fld>
            <a:endParaRPr lang="en-GB"/>
          </a:p>
        </p:txBody>
      </p:sp>
    </p:spTree>
    <p:extLst>
      <p:ext uri="{BB962C8B-B14F-4D97-AF65-F5344CB8AC3E}">
        <p14:creationId xmlns:p14="http://schemas.microsoft.com/office/powerpoint/2010/main" val="29843835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defRPr/>
            </a:pPr>
            <a:r>
              <a:rPr lang="en-US" altLang="en-US" dirty="0"/>
              <a:t>With a pool of applicants, the prescreening process can begin. The </a:t>
            </a:r>
            <a:r>
              <a:rPr lang="en-US" altLang="en-US" b="1" dirty="0"/>
              <a:t>application form </a:t>
            </a:r>
            <a:r>
              <a:rPr lang="en-US" altLang="en-US" dirty="0"/>
              <a:t>is usually the first step in this process (some firms first require a brief, prescreening interview or online test). A filled-in application provides four types of information listed in the slide.</a:t>
            </a:r>
          </a:p>
          <a:p>
            <a:pPr marL="0" marR="0" indent="0" algn="l" defTabSz="457200" rtl="0" eaLnBrk="1" fontAlgn="auto" latinLnBrk="0" hangingPunct="1">
              <a:lnSpc>
                <a:spcPct val="100000"/>
              </a:lnSpc>
              <a:spcBef>
                <a:spcPts val="0"/>
              </a:spcBef>
              <a:spcAft>
                <a:spcPts val="0"/>
              </a:spcAft>
              <a:buClrTx/>
              <a:buSzTx/>
              <a:buFontTx/>
              <a:buNone/>
              <a:defRPr/>
            </a:pPr>
            <a:endParaRPr lang="en-US" altLang="en-US" dirty="0"/>
          </a:p>
          <a:p>
            <a:pPr marL="0" marR="0" indent="0" algn="l" defTabSz="457200" rtl="0" eaLnBrk="1" fontAlgn="auto" latinLnBrk="0" hangingPunct="1">
              <a:lnSpc>
                <a:spcPct val="100000"/>
              </a:lnSpc>
              <a:spcBef>
                <a:spcPts val="0"/>
              </a:spcBef>
              <a:spcAft>
                <a:spcPts val="0"/>
              </a:spcAft>
              <a:buClrTx/>
              <a:buSzTx/>
              <a:buFontTx/>
              <a:buNone/>
              <a:defRPr/>
            </a:pPr>
            <a:r>
              <a:rPr lang="en-US" altLang="en-US" dirty="0"/>
              <a:t>Ask how they were last recruited and what they needed to do</a:t>
            </a:r>
          </a:p>
        </p:txBody>
      </p:sp>
      <p:sp>
        <p:nvSpPr>
          <p:cNvPr id="4" name="Slide Number Placeholder 3"/>
          <p:cNvSpPr>
            <a:spLocks noGrp="1"/>
          </p:cNvSpPr>
          <p:nvPr>
            <p:ph type="sldNum" sz="quarter" idx="10"/>
          </p:nvPr>
        </p:nvSpPr>
        <p:spPr/>
        <p:txBody>
          <a:bodyPr/>
          <a:lstStyle/>
          <a:p>
            <a:fld id="{6936E1E2-17D2-5E4C-B96D-EEDAC0EF77DB}" type="slidenum">
              <a:rPr lang="en-US" smtClean="0"/>
              <a:t>39</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your CV, what is it you put on yours?</a:t>
            </a:r>
          </a:p>
          <a:p>
            <a:endParaRPr lang="en-GB" dirty="0"/>
          </a:p>
          <a:p>
            <a:r>
              <a:rPr lang="en-GB" dirty="0"/>
              <a:t>Educational and qualifications separately</a:t>
            </a:r>
          </a:p>
          <a:p>
            <a:endParaRPr lang="en-GB" dirty="0"/>
          </a:p>
          <a:p>
            <a:r>
              <a:rPr lang="en-GB" dirty="0"/>
              <a:t>You do not need to put DOB on there. Equality act 2010. Gender, race, ethnicity, age etc. </a:t>
            </a:r>
          </a:p>
          <a:p>
            <a:endParaRPr lang="en-GB" dirty="0"/>
          </a:p>
          <a:p>
            <a:r>
              <a:rPr lang="en-GB" dirty="0"/>
              <a:t>Photos not required. Country dependent. Depends on the job role too.</a:t>
            </a:r>
          </a:p>
          <a:p>
            <a:endParaRPr lang="en-GB" dirty="0"/>
          </a:p>
          <a:p>
            <a:r>
              <a:rPr lang="en-GB" dirty="0"/>
              <a:t>What is it we’re looking for?</a:t>
            </a:r>
          </a:p>
          <a:p>
            <a:endParaRPr lang="en-GB" dirty="0"/>
          </a:p>
          <a:p>
            <a:r>
              <a:rPr lang="en-GB" dirty="0"/>
              <a:t>No more than 2 pages long</a:t>
            </a:r>
          </a:p>
        </p:txBody>
      </p:sp>
      <p:sp>
        <p:nvSpPr>
          <p:cNvPr id="4" name="Slide Number Placeholder 3"/>
          <p:cNvSpPr>
            <a:spLocks noGrp="1"/>
          </p:cNvSpPr>
          <p:nvPr>
            <p:ph type="sldNum" sz="quarter" idx="5"/>
          </p:nvPr>
        </p:nvSpPr>
        <p:spPr/>
        <p:txBody>
          <a:bodyPr/>
          <a:lstStyle/>
          <a:p>
            <a:fld id="{15829D03-4EFF-4A4A-B663-173065EF01C9}" type="slidenum">
              <a:rPr lang="en-GB" smtClean="0"/>
              <a:t>40</a:t>
            </a:fld>
            <a:endParaRPr lang="en-GB"/>
          </a:p>
        </p:txBody>
      </p:sp>
    </p:spTree>
    <p:extLst>
      <p:ext uri="{BB962C8B-B14F-4D97-AF65-F5344CB8AC3E}">
        <p14:creationId xmlns:p14="http://schemas.microsoft.com/office/powerpoint/2010/main" val="28722075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https://www.jobscan.co/home-v2</a:t>
            </a:r>
          </a:p>
          <a:p>
            <a:endParaRPr lang="en-GB" dirty="0"/>
          </a:p>
          <a:p>
            <a:r>
              <a:rPr lang="en-GB" dirty="0"/>
              <a:t>Get them to google a job description ready to copy and paste into this then share you screen to guide them through the process – I will hopefully have message all the students to bring their CV ready!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41</a:t>
            </a:fld>
            <a:endParaRPr lang="en-GB"/>
          </a:p>
        </p:txBody>
      </p:sp>
    </p:spTree>
    <p:extLst>
      <p:ext uri="{BB962C8B-B14F-4D97-AF65-F5344CB8AC3E}">
        <p14:creationId xmlns:p14="http://schemas.microsoft.com/office/powerpoint/2010/main" val="5095953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 on video we make an unconscious bias </a:t>
            </a:r>
            <a:r>
              <a:rPr lang="en-GB"/>
              <a:t>without realising. </a:t>
            </a:r>
            <a:r>
              <a:rPr lang="en-GB" dirty="0"/>
              <a:t>Do we do it in the work place? Things you can consider as you go through your careers. </a:t>
            </a:r>
          </a:p>
        </p:txBody>
      </p:sp>
      <p:sp>
        <p:nvSpPr>
          <p:cNvPr id="4" name="Slide Number Placeholder 3"/>
          <p:cNvSpPr>
            <a:spLocks noGrp="1"/>
          </p:cNvSpPr>
          <p:nvPr>
            <p:ph type="sldNum" sz="quarter" idx="5"/>
          </p:nvPr>
        </p:nvSpPr>
        <p:spPr/>
        <p:txBody>
          <a:bodyPr/>
          <a:lstStyle/>
          <a:p>
            <a:fld id="{15829D03-4EFF-4A4A-B663-173065EF01C9}" type="slidenum">
              <a:rPr lang="en-GB" smtClean="0"/>
              <a:t>42</a:t>
            </a:fld>
            <a:endParaRPr lang="en-GB"/>
          </a:p>
        </p:txBody>
      </p:sp>
    </p:spTree>
    <p:extLst>
      <p:ext uri="{BB962C8B-B14F-4D97-AF65-F5344CB8AC3E}">
        <p14:creationId xmlns:p14="http://schemas.microsoft.com/office/powerpoint/2010/main" val="22973231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organisation is different. There will be many different types. </a:t>
            </a:r>
          </a:p>
          <a:p>
            <a:endParaRPr lang="en-GB" dirty="0"/>
          </a:p>
          <a:p>
            <a:r>
              <a:rPr lang="en-GB" dirty="0"/>
              <a:t>Go through in each section</a:t>
            </a:r>
          </a:p>
          <a:p>
            <a:endParaRPr lang="en-GB" dirty="0"/>
          </a:p>
          <a:p>
            <a:r>
              <a:rPr lang="en-GB" dirty="0"/>
              <a:t>Gut instinct</a:t>
            </a:r>
          </a:p>
        </p:txBody>
      </p:sp>
      <p:sp>
        <p:nvSpPr>
          <p:cNvPr id="4" name="Slide Number Placeholder 3"/>
          <p:cNvSpPr>
            <a:spLocks noGrp="1"/>
          </p:cNvSpPr>
          <p:nvPr>
            <p:ph type="sldNum" sz="quarter" idx="5"/>
          </p:nvPr>
        </p:nvSpPr>
        <p:spPr/>
        <p:txBody>
          <a:bodyPr/>
          <a:lstStyle/>
          <a:p>
            <a:fld id="{15829D03-4EFF-4A4A-B663-173065EF01C9}" type="slidenum">
              <a:rPr lang="en-GB" smtClean="0"/>
              <a:t>43</a:t>
            </a:fld>
            <a:endParaRPr lang="en-GB"/>
          </a:p>
        </p:txBody>
      </p:sp>
    </p:spTree>
    <p:extLst>
      <p:ext uri="{BB962C8B-B14F-4D97-AF65-F5344CB8AC3E}">
        <p14:creationId xmlns:p14="http://schemas.microsoft.com/office/powerpoint/2010/main" val="8831829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Robtos</a:t>
            </a:r>
            <a:r>
              <a:rPr lang="en-GB" dirty="0"/>
              <a:t> are changing the face of recruitment. </a:t>
            </a:r>
          </a:p>
          <a:p>
            <a:endParaRPr lang="en-GB" dirty="0"/>
          </a:p>
          <a:p>
            <a:r>
              <a:rPr lang="en-GB" dirty="0"/>
              <a:t>Watch video and discuss</a:t>
            </a:r>
          </a:p>
          <a:p>
            <a:endParaRPr lang="en-GB" dirty="0"/>
          </a:p>
          <a:p>
            <a:r>
              <a:rPr lang="en-GB" dirty="0"/>
              <a:t>Ethical and moral conundrum</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44</a:t>
            </a:fld>
            <a:endParaRPr lang="en-GB"/>
          </a:p>
        </p:txBody>
      </p:sp>
    </p:spTree>
    <p:extLst>
      <p:ext uri="{BB962C8B-B14F-4D97-AF65-F5344CB8AC3E}">
        <p14:creationId xmlns:p14="http://schemas.microsoft.com/office/powerpoint/2010/main" val="3180360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080A12"/>
                </a:solidFill>
                <a:effectLst/>
                <a:latin typeface="suisseintl"/>
              </a:rPr>
              <a:t>1. Talent sourcing </a:t>
            </a:r>
          </a:p>
          <a:p>
            <a:pPr algn="l"/>
            <a:r>
              <a:rPr lang="en-US" b="0" i="0" dirty="0">
                <a:solidFill>
                  <a:srgbClr val="080A12"/>
                </a:solidFill>
                <a:effectLst/>
                <a:latin typeface="suisseintl"/>
              </a:rPr>
              <a:t>Talent sourcing is one of the most prominent ways companies use the technology in recruitment, Smith said. </a:t>
            </a:r>
          </a:p>
          <a:p>
            <a:pPr algn="l"/>
            <a:r>
              <a:rPr lang="en-US" b="0" i="0" dirty="0">
                <a:solidFill>
                  <a:srgbClr val="080A12"/>
                </a:solidFill>
                <a:effectLst/>
                <a:latin typeface="suisseintl"/>
              </a:rPr>
              <a:t>"[It identifies] where the talent is that we are looking for. That technology is really good at scraping social professional sites, academic information, and a variety of different sources to help pinpoint the talent segment that you are looking for," Smith said. </a:t>
            </a:r>
          </a:p>
          <a:p>
            <a:endParaRPr lang="en-GB" dirty="0"/>
          </a:p>
          <a:p>
            <a:pPr algn="l"/>
            <a:r>
              <a:rPr lang="en-US" b="1" i="0" dirty="0">
                <a:solidFill>
                  <a:srgbClr val="080A12"/>
                </a:solidFill>
                <a:effectLst/>
                <a:latin typeface="suisseintl"/>
              </a:rPr>
              <a:t>2. Candidate engagement  </a:t>
            </a:r>
          </a:p>
          <a:p>
            <a:pPr algn="l"/>
            <a:r>
              <a:rPr lang="en-US" b="0" i="0" dirty="0">
                <a:solidFill>
                  <a:srgbClr val="080A12"/>
                </a:solidFill>
                <a:effectLst/>
                <a:latin typeface="suisseintl"/>
              </a:rPr>
              <a:t>Automation in candidate engagement is the most mature application in recruiting thus far, according to Smith. </a:t>
            </a:r>
          </a:p>
          <a:p>
            <a:pPr algn="l"/>
            <a:r>
              <a:rPr lang="en-US" b="0" i="0" dirty="0">
                <a:solidFill>
                  <a:srgbClr val="080A12"/>
                </a:solidFill>
                <a:effectLst/>
                <a:latin typeface="suisseintl"/>
              </a:rPr>
              <a:t>"[AI has] become more prominent as candidates become more like consumers than they were before," Smith said. </a:t>
            </a:r>
          </a:p>
          <a:p>
            <a:pPr algn="l"/>
            <a:r>
              <a:rPr lang="en-US" b="0" i="0" dirty="0">
                <a:solidFill>
                  <a:srgbClr val="080A12"/>
                </a:solidFill>
                <a:effectLst/>
                <a:latin typeface="suisseintl"/>
              </a:rPr>
              <a:t>"They expect transparency in the process. They expect timely responsiveness to their questions. Most recruiting functions are not set up to do that well," Smith said. "Using things like chat bots instead of recruiters, which communicate directly with candidates at different stages of the process, communicate where they are in the process, who they have to interview with next, etcetera."</a:t>
            </a:r>
          </a:p>
          <a:p>
            <a:pPr algn="l"/>
            <a:r>
              <a:rPr lang="en-US" b="1" i="0" dirty="0">
                <a:solidFill>
                  <a:srgbClr val="080A12"/>
                </a:solidFill>
                <a:effectLst/>
                <a:latin typeface="suisseintl"/>
              </a:rPr>
              <a:t>3. Prospective employee assessment and selection</a:t>
            </a:r>
          </a:p>
          <a:p>
            <a:pPr algn="l"/>
            <a:r>
              <a:rPr lang="en-US" b="0" i="0" dirty="0">
                <a:solidFill>
                  <a:srgbClr val="080A12"/>
                </a:solidFill>
                <a:effectLst/>
                <a:latin typeface="suisseintl"/>
              </a:rPr>
              <a:t>Using AI to screen candidates helps narrow down talent, making the hiring process quicker and more efficient, Smith said. </a:t>
            </a:r>
          </a:p>
          <a:p>
            <a:pPr algn="l"/>
            <a:r>
              <a:rPr lang="en-US" b="0" i="0" dirty="0">
                <a:solidFill>
                  <a:srgbClr val="080A12"/>
                </a:solidFill>
                <a:effectLst/>
                <a:latin typeface="suisseintl"/>
              </a:rPr>
              <a:t>"Many organizations get hundreds of thousands of applications for a single role, and that is very overwhelming," Smith said. "Most use resumé screening to sort through that noise and identify the people they want to bring further into the process.</a:t>
            </a:r>
          </a:p>
          <a:p>
            <a:pPr algn="l"/>
            <a:r>
              <a:rPr lang="en-US" b="0" i="0" dirty="0">
                <a:solidFill>
                  <a:srgbClr val="080A12"/>
                </a:solidFill>
                <a:effectLst/>
                <a:latin typeface="suisseintl"/>
              </a:rPr>
              <a:t>"The second part of assessing and selecting is less mature," Smith continued. "There's a lot of news headlines around actually using algorithms to assess and make the final </a:t>
            </a:r>
            <a:r>
              <a:rPr lang="en-US" b="0" i="0" dirty="0" err="1">
                <a:solidFill>
                  <a:srgbClr val="080A12"/>
                </a:solidFill>
                <a:effectLst/>
                <a:latin typeface="suisseintl"/>
              </a:rPr>
              <a:t>hire.There's</a:t>
            </a:r>
            <a:r>
              <a:rPr lang="en-US" b="0" i="0" dirty="0">
                <a:solidFill>
                  <a:srgbClr val="080A12"/>
                </a:solidFill>
                <a:effectLst/>
                <a:latin typeface="suisseintl"/>
              </a:rPr>
              <a:t> a lot of debate about it in the recruiting space, because it can be more prone to bias. But, that's an area that we see some organizations experimenting with." </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45</a:t>
            </a:fld>
            <a:endParaRPr lang="en-GB"/>
          </a:p>
        </p:txBody>
      </p:sp>
    </p:spTree>
    <p:extLst>
      <p:ext uri="{BB962C8B-B14F-4D97-AF65-F5344CB8AC3E}">
        <p14:creationId xmlns:p14="http://schemas.microsoft.com/office/powerpoint/2010/main" val="9109004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week we are going to be talking about Ethics. Please be respectful of your student colleagues as we are going to have some debate! It’s ok to disagree, bit not to be disagreeable.</a:t>
            </a:r>
          </a:p>
        </p:txBody>
      </p:sp>
      <p:sp>
        <p:nvSpPr>
          <p:cNvPr id="4" name="Slide Number Placeholder 3"/>
          <p:cNvSpPr>
            <a:spLocks noGrp="1"/>
          </p:cNvSpPr>
          <p:nvPr>
            <p:ph type="sldNum" sz="quarter" idx="5"/>
          </p:nvPr>
        </p:nvSpPr>
        <p:spPr/>
        <p:txBody>
          <a:bodyPr/>
          <a:lstStyle/>
          <a:p>
            <a:fld id="{15829D03-4EFF-4A4A-B663-173065EF01C9}" type="slidenum">
              <a:rPr lang="en-GB" smtClean="0"/>
              <a:t>48</a:t>
            </a:fld>
            <a:endParaRPr lang="en-GB"/>
          </a:p>
        </p:txBody>
      </p:sp>
    </p:spTree>
    <p:extLst>
      <p:ext uri="{BB962C8B-B14F-4D97-AF65-F5344CB8AC3E}">
        <p14:creationId xmlns:p14="http://schemas.microsoft.com/office/powerpoint/2010/main" val="2630097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68726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3.jpg"/><Relationship Id="rId7" Type="http://schemas.openxmlformats.org/officeDocument/2006/relationships/image" Target="../media/image17.jp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 Id="rId9" Type="http://schemas.openxmlformats.org/officeDocument/2006/relationships/image" Target="../media/image19.jpg"/></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shangri-la.com/group/careers/"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hyperlink" Target="https://www.hrmagazine.co.uk/content/features/uk-automotive-recruitment-needs-a-rethink" TargetMode="External"/><Relationship Id="rId4" Type="http://schemas.openxmlformats.org/officeDocument/2006/relationships/hyperlink" Target="https://www.hrmagazine.co.uk/content/comment/relearning-hiring-and-onboarding-skills-for-virtual-recruitment"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www.hrmagazine.co.uk/content/features/recruitment-and-assessment-what-will-the-future-look-like-post-coronaviru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uwtsd.ac.uk/careers/"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hyperlink" Target="https://www.hrmagazine.co.uk/content/news/businesses-judged-by-poor-recruitment-processes" TargetMode="External"/><Relationship Id="rId4" Type="http://schemas.openxmlformats.org/officeDocument/2006/relationships/hyperlink" Target="https://www.hrmagazine.co.uk/content/news/uk-lags-behind-international-ai-skills-development"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2.png"/><Relationship Id="rId4" Type="http://schemas.openxmlformats.org/officeDocument/2006/relationships/notesSlide" Target="../notesSlides/notesSlide28.xml"/></Relationships>
</file>

<file path=ppt/slides/_rels/slide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video" Target="https://www.youtube.com/embed/QCFb4BiDDcE?feature=oembed" TargetMode="External"/><Relationship Id="rId4" Type="http://schemas.openxmlformats.org/officeDocument/2006/relationships/image" Target="../media/image41.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video" Target="https://www.youtube.com/embed/8QEK7B9GUhM?feature=oembed" TargetMode="External"/><Relationship Id="rId4" Type="http://schemas.openxmlformats.org/officeDocument/2006/relationships/image" Target="../media/image42.jpeg"/></Relationships>
</file>

<file path=ppt/slides/_rels/slide45.xml.rels><?xml version="1.0" encoding="UTF-8" standalone="yes"?>
<Relationships xmlns="http://schemas.openxmlformats.org/package/2006/relationships"><Relationship Id="rId3" Type="http://schemas.openxmlformats.org/officeDocument/2006/relationships/hyperlink" Target="https://www.zdnet.com/article/how-artificial-intelligence-and-machine-learning-are-used-in-hiring-and-recruiting/"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ihgplc.com/en/news-and-media/news-releases/2018/intercontinental-hotels-and-resorts-launches-artificial-intelligence-rooms-in-greater-china" TargetMode="External"/><Relationship Id="rId2" Type="http://schemas.openxmlformats.org/officeDocument/2006/relationships/hyperlink" Target="https://www.thepeoplespace.com/practice/articles/how-international-hotel-giant-ihg-using-artificial-intelligence-bring-hr-and" TargetMode="External"/><Relationship Id="rId1" Type="http://schemas.openxmlformats.org/officeDocument/2006/relationships/slideLayout" Target="../slideLayouts/slideLayout2.xml"/><Relationship Id="rId5" Type="http://schemas.openxmlformats.org/officeDocument/2006/relationships/hyperlink" Target="https://www.benefitnews.com/news/employers-deploy-ai-powered-chatbots-to-screen-job-applicants" TargetMode="External"/><Relationship Id="rId4" Type="http://schemas.openxmlformats.org/officeDocument/2006/relationships/hyperlink" Target="https://www.hotel-online.com/press_releases/release/ai-in-recruitment-artificial-intelligence-over-human-intelligence/"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hyperlink" Target="http://www.cipd.co.uk/research/_labour-market-outlook/" TargetMode="External"/><Relationship Id="rId2" Type="http://schemas.openxmlformats.org/officeDocument/2006/relationships/hyperlink" Target="http://www.cipd.co.uk/research/_resourcing-talent-planning" TargetMode="Externa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50.xml.rels><?xml version="1.0" encoding="UTF-8" standalone="yes"?>
<Relationships xmlns="http://schemas.openxmlformats.org/package/2006/relationships"><Relationship Id="rId3" Type="http://schemas.openxmlformats.org/officeDocument/2006/relationships/hyperlink" Target="https://www.peoplemanagement.co.uk/news/articles/how-can-HR-support-working-parents-during-lockdown#_ga=2.169621473.1753436191.1612386708-551645425.1611175807" TargetMode="External"/><Relationship Id="rId2" Type="http://schemas.openxmlformats.org/officeDocument/2006/relationships/hyperlink" Target="https://www.peoplemanagement.co.uk/news/articles/staff-anxiety-biggest-coronavirus-challenge-businesses-survey-finds#_ga=2.169621473.1753436191.1612386708-551645425.1611175807" TargetMode="External"/><Relationship Id="rId1" Type="http://schemas.openxmlformats.org/officeDocument/2006/relationships/slideLayout" Target="../slideLayouts/slideLayout2.xml"/><Relationship Id="rId4" Type="http://schemas.openxmlformats.org/officeDocument/2006/relationships/hyperlink" Target="https://www.peoplemanagement.co.uk/news/articles/coronavirus-HR-facilities-keep-workplace-hygienic#_ga=2.169621473.1753436191.1612386708-551645425.1611175807"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hrmagazine.co.uk/content/features/is-engagement-fact-or-fiction" TargetMode="External"/><Relationship Id="rId2" Type="http://schemas.openxmlformats.org/officeDocument/2006/relationships/hyperlink" Target="https://www.peoplemanagement.co.uk/news/articles/businesses-must-embrace-brain-friendly-learning"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4.xml"/><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928850" cy="2646878"/>
          </a:xfrm>
          <a:prstGeom prst="rect">
            <a:avLst/>
          </a:prstGeom>
          <a:noFill/>
        </p:spPr>
        <p:txBody>
          <a:bodyPr wrap="squar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2964222"/>
            <a:ext cx="7146163" cy="2123658"/>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3 </a:t>
            </a:r>
            <a:r>
              <a:rPr lang="en-GB" sz="4400">
                <a:solidFill>
                  <a:schemeClr val="bg1"/>
                </a:solidFill>
                <a:latin typeface="Arial" panose="020B0604020202020204" pitchFamily="34" charset="0"/>
                <a:cs typeface="Arial" panose="020B0604020202020204" pitchFamily="34" charset="0"/>
              </a:rPr>
              <a:t>– Strategic HR Planning</a:t>
            </a:r>
            <a:r>
              <a:rPr lang="en-GB" sz="44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Recruitment and Selection</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E4470-5265-133F-6BDC-0A3326BFA344}"/>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D2ECA293-FE33-77EE-5131-8525237DC484}"/>
              </a:ext>
            </a:extLst>
          </p:cNvPr>
          <p:cNvSpPr>
            <a:spLocks noGrp="1"/>
          </p:cNvSpPr>
          <p:nvPr>
            <p:ph idx="1"/>
          </p:nvPr>
        </p:nvSpPr>
        <p:spPr>
          <a:xfrm>
            <a:off x="838200" y="1825625"/>
            <a:ext cx="10515600" cy="2209781"/>
          </a:xfrm>
        </p:spPr>
        <p:txBody>
          <a:bodyPr/>
          <a:lstStyle/>
          <a:p>
            <a:r>
              <a:rPr lang="en-GB" dirty="0"/>
              <a:t>Recap of last session</a:t>
            </a:r>
          </a:p>
          <a:p>
            <a:r>
              <a:rPr lang="en-GB" dirty="0"/>
              <a:t>Strategic HR Planning </a:t>
            </a:r>
          </a:p>
          <a:p>
            <a:r>
              <a:rPr lang="en-GB" dirty="0"/>
              <a:t>Stages of Recruitment </a:t>
            </a:r>
          </a:p>
          <a:p>
            <a:r>
              <a:rPr lang="en-GB" dirty="0"/>
              <a:t>Selection Process</a:t>
            </a:r>
          </a:p>
        </p:txBody>
      </p:sp>
    </p:spTree>
    <p:extLst>
      <p:ext uri="{BB962C8B-B14F-4D97-AF65-F5344CB8AC3E}">
        <p14:creationId xmlns:p14="http://schemas.microsoft.com/office/powerpoint/2010/main" val="2973040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278683" y="863910"/>
            <a:ext cx="2337155" cy="1331905"/>
          </a:xfrm>
        </p:spPr>
        <p:txBody>
          <a:bodyPr anchor="ctr">
            <a:normAutofit/>
          </a:bodyPr>
          <a:lstStyle/>
          <a:p>
            <a:r>
              <a:rPr lang="en-GB" altLang="en-US" dirty="0">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1382850" y="2195815"/>
            <a:ext cx="4333520" cy="2983960"/>
          </a:xfrm>
        </p:spPr>
        <p:txBody>
          <a:bodyPr anchor="ctr">
            <a:noAutofit/>
          </a:bodyPr>
          <a:lstStyle/>
          <a:p>
            <a:pPr marL="0" indent="0">
              <a:buNone/>
            </a:pPr>
            <a:r>
              <a:rPr lang="en-GB" altLang="en-US" sz="4000" dirty="0">
                <a:latin typeface="Trebuchet MS" panose="020B0603020202020204" pitchFamily="34" charset="0"/>
              </a:rPr>
              <a:t>Last week gave an overview of…</a:t>
            </a:r>
            <a:endParaRPr lang="en-GB" altLang="en-US" sz="40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2737169"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4575309"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8050675" y="7214817"/>
            <a:ext cx="2808312" cy="1074786"/>
          </a:xfrm>
          <a:prstGeom prst="rect">
            <a:avLst/>
          </a:prstGeom>
        </p:spPr>
      </p:pic>
      <p:sp>
        <p:nvSpPr>
          <p:cNvPr id="10" name="TextBox 9">
            <a:extLst>
              <a:ext uri="{FF2B5EF4-FFF2-40B4-BE49-F238E27FC236}">
                <a16:creationId xmlns:a16="http://schemas.microsoft.com/office/drawing/2014/main" id="{069EE967-29D9-6A3B-2EE1-AA8578D886FE}"/>
              </a:ext>
            </a:extLst>
          </p:cNvPr>
          <p:cNvSpPr txBox="1"/>
          <p:nvPr/>
        </p:nvSpPr>
        <p:spPr>
          <a:xfrm>
            <a:off x="6244305" y="3278959"/>
            <a:ext cx="3338600"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
        <p:nvSpPr>
          <p:cNvPr id="12" name="TextBox 11">
            <a:extLst>
              <a:ext uri="{FF2B5EF4-FFF2-40B4-BE49-F238E27FC236}">
                <a16:creationId xmlns:a16="http://schemas.microsoft.com/office/drawing/2014/main" id="{2F71828F-4171-09FE-533B-F509E35A3FCF}"/>
              </a:ext>
            </a:extLst>
          </p:cNvPr>
          <p:cNvSpPr txBox="1"/>
          <p:nvPr/>
        </p:nvSpPr>
        <p:spPr>
          <a:xfrm>
            <a:off x="6244305" y="3934090"/>
            <a:ext cx="3770992"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26EAEA8-1A86-716F-42CF-625C147461D6}"/>
              </a:ext>
            </a:extLst>
          </p:cNvPr>
          <p:cNvSpPr>
            <a:spLocks noGrp="1"/>
          </p:cNvSpPr>
          <p:nvPr>
            <p:ph type="title"/>
          </p:nvPr>
        </p:nvSpPr>
        <p:spPr/>
        <p:txBody>
          <a:bodyPr/>
          <a:lstStyle/>
          <a:p>
            <a:r>
              <a:rPr lang="en-US" altLang="en-US" sz="3600"/>
              <a:t>Overview of the Human Resource </a:t>
            </a:r>
            <a:br>
              <a:rPr lang="en-US" altLang="en-US" sz="3600"/>
            </a:br>
            <a:r>
              <a:rPr lang="en-US" altLang="en-US" sz="3600"/>
              <a:t>Planning Process</a:t>
            </a:r>
          </a:p>
        </p:txBody>
      </p:sp>
      <p:sp>
        <p:nvSpPr>
          <p:cNvPr id="11267" name="Slide Number Placeholder 4">
            <a:extLst>
              <a:ext uri="{FF2B5EF4-FFF2-40B4-BE49-F238E27FC236}">
                <a16:creationId xmlns:a16="http://schemas.microsoft.com/office/drawing/2014/main" id="{485D4B58-5CF4-B48D-0E9B-8A64E51C9C5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AA5309A2-35D3-493B-B564-24D096ED4FFC}" type="slidenum">
              <a:rPr lang="en-US" altLang="en-US" sz="1200">
                <a:solidFill>
                  <a:schemeClr val="tx1"/>
                </a:solidFill>
                <a:latin typeface="Arial" panose="020B0604020202020204" pitchFamily="34" charset="0"/>
              </a:rPr>
              <a:pPr>
                <a:spcBef>
                  <a:spcPct val="0"/>
                </a:spcBef>
                <a:buFontTx/>
                <a:buNone/>
              </a:pPr>
              <a:t>4</a:t>
            </a:fld>
            <a:endParaRPr lang="en-US" altLang="en-US" sz="1200">
              <a:solidFill>
                <a:schemeClr val="tx1"/>
              </a:solidFill>
              <a:latin typeface="Arial" panose="020B0604020202020204" pitchFamily="34" charset="0"/>
            </a:endParaRPr>
          </a:p>
        </p:txBody>
      </p:sp>
      <p:pic>
        <p:nvPicPr>
          <p:cNvPr id="11268" name="Picture 2" descr="A chart depicts the flow of the human resource planning process. The process consists of forecasting, goal setting and strategic planning, and program implementation and evaluation.">
            <a:extLst>
              <a:ext uri="{FF2B5EF4-FFF2-40B4-BE49-F238E27FC236}">
                <a16:creationId xmlns:a16="http://schemas.microsoft.com/office/drawing/2014/main" id="{56CBEEF4-DC9A-B0AB-FEEA-0C4FBE5038F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48720" y="1071449"/>
            <a:ext cx="66294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F468FEB8-0F81-64E9-E138-829F52968EA0}"/>
              </a:ext>
            </a:extLst>
          </p:cNvPr>
          <p:cNvSpPr>
            <a:spLocks noGrp="1" noChangeArrowheads="1"/>
          </p:cNvSpPr>
          <p:nvPr>
            <p:ph type="title"/>
          </p:nvPr>
        </p:nvSpPr>
        <p:spPr/>
        <p:txBody>
          <a:bodyPr/>
          <a:lstStyle/>
          <a:p>
            <a:pPr>
              <a:defRPr/>
            </a:pPr>
            <a:r>
              <a:rPr lang="en-US" altLang="zh-TW" b="0">
                <a:solidFill>
                  <a:schemeClr val="tx1"/>
                </a:solidFill>
              </a:rPr>
              <a:t>Forecasting and Leading Indicators</a:t>
            </a:r>
            <a:endParaRPr lang="en-US" altLang="zh-TW" sz="1600">
              <a:effectLst>
                <a:outerShdw blurRad="38100" dist="38100" dir="2700000" algn="tl">
                  <a:srgbClr val="C0C0C0"/>
                </a:outerShdw>
              </a:effectLst>
              <a:cs typeface="Calibri" pitchFamily="34" charset="0"/>
            </a:endParaRPr>
          </a:p>
        </p:txBody>
      </p:sp>
      <p:sp>
        <p:nvSpPr>
          <p:cNvPr id="103427" name="Rectangle 3">
            <a:extLst>
              <a:ext uri="{FF2B5EF4-FFF2-40B4-BE49-F238E27FC236}">
                <a16:creationId xmlns:a16="http://schemas.microsoft.com/office/drawing/2014/main" id="{AE893E2D-42FA-FDCC-FF13-A7E3CEE1F068}"/>
              </a:ext>
            </a:extLst>
          </p:cNvPr>
          <p:cNvSpPr>
            <a:spLocks noGrp="1" noChangeArrowheads="1"/>
          </p:cNvSpPr>
          <p:nvPr>
            <p:ph sz="half" idx="2"/>
          </p:nvPr>
        </p:nvSpPr>
        <p:spPr>
          <a:xfrm>
            <a:off x="1981200" y="1676400"/>
            <a:ext cx="8077200" cy="3657600"/>
          </a:xfrm>
          <a:solidFill>
            <a:srgbClr val="DFEAFD"/>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a:extLst>
        </p:spPr>
        <p:style>
          <a:lnRef idx="1">
            <a:schemeClr val="accent2"/>
          </a:lnRef>
          <a:fillRef idx="2">
            <a:schemeClr val="accent2"/>
          </a:fillRef>
          <a:effectRef idx="1">
            <a:schemeClr val="accent2"/>
          </a:effectRef>
          <a:fontRef idx="minor">
            <a:schemeClr val="dk1"/>
          </a:fontRef>
        </p:style>
        <p:txBody>
          <a:bodyPr>
            <a:noAutofit/>
          </a:bodyPr>
          <a:lstStyle/>
          <a:p>
            <a:pPr marL="0" indent="0" defTabSz="809625">
              <a:buNone/>
              <a:defRPr/>
            </a:pPr>
            <a:endParaRPr lang="en-US" altLang="en-US" b="1">
              <a:solidFill>
                <a:srgbClr val="376092"/>
              </a:solidFill>
              <a:ea typeface="ＭＳ Ｐゴシック" pitchFamily="34" charset="-128"/>
            </a:endParaRPr>
          </a:p>
          <a:p>
            <a:pPr marL="0" indent="0" defTabSz="809625">
              <a:buClr>
                <a:srgbClr val="7030A0"/>
              </a:buClr>
              <a:buFont typeface="Wingdings" pitchFamily="2" charset="2"/>
              <a:buChar char="u"/>
              <a:defRPr/>
            </a:pPr>
            <a:r>
              <a:rPr lang="en-US" altLang="zh-TW" b="1">
                <a:solidFill>
                  <a:schemeClr val="tx1"/>
                </a:solidFill>
                <a:ea typeface="ＭＳ Ｐゴシック" pitchFamily="34" charset="-128"/>
                <a:cs typeface="Calibri" pitchFamily="34" charset="0"/>
              </a:rPr>
              <a:t>Forecasting:</a:t>
            </a:r>
            <a:r>
              <a:rPr lang="en-US" altLang="zh-TW">
                <a:solidFill>
                  <a:schemeClr val="tx1"/>
                </a:solidFill>
                <a:ea typeface="ＭＳ Ｐゴシック" pitchFamily="34" charset="-128"/>
                <a:cs typeface="Calibri" pitchFamily="34" charset="0"/>
              </a:rPr>
              <a:t> The attempts to </a:t>
            </a:r>
            <a:r>
              <a:rPr lang="en-US" altLang="zh-TW">
                <a:solidFill>
                  <a:schemeClr val="tx1"/>
                </a:solidFill>
                <a:ea typeface="ＭＳ Ｐゴシック" pitchFamily="34" charset="-128"/>
              </a:rPr>
              <a:t>determine the supply of and demand for various types of human resources to predict areas within the organization where there will be future labor short-ages or surpluses .</a:t>
            </a:r>
          </a:p>
          <a:p>
            <a:pPr marL="0" indent="0" defTabSz="809625">
              <a:buClr>
                <a:srgbClr val="7030A0"/>
              </a:buClr>
              <a:buFont typeface="Wingdings" pitchFamily="2" charset="2"/>
              <a:buChar char="u"/>
              <a:defRPr/>
            </a:pPr>
            <a:r>
              <a:rPr lang="en-US" altLang="zh-TW" b="1">
                <a:solidFill>
                  <a:schemeClr val="tx1"/>
                </a:solidFill>
                <a:ea typeface="ＭＳ Ｐゴシック" pitchFamily="34" charset="-128"/>
                <a:cs typeface="Calibri" pitchFamily="34" charset="0"/>
              </a:rPr>
              <a:t>Leading Indicators:  </a:t>
            </a:r>
            <a:r>
              <a:rPr lang="en-US" altLang="zh-TW">
                <a:solidFill>
                  <a:schemeClr val="tx1"/>
                </a:solidFill>
                <a:ea typeface="ＭＳ Ｐゴシック" pitchFamily="34" charset="-128"/>
                <a:cs typeface="Calibri" pitchFamily="34" charset="0"/>
              </a:rPr>
              <a:t>An objective measure that accurately predicts future labor demand.</a:t>
            </a:r>
            <a:endParaRPr lang="en-US" altLang="zh-TW">
              <a:solidFill>
                <a:schemeClr val="tx1"/>
              </a:solidFill>
              <a:ea typeface="ＭＳ Ｐゴシック" pitchFamily="34" charset="-128"/>
            </a:endParaRPr>
          </a:p>
        </p:txBody>
      </p:sp>
      <p:sp>
        <p:nvSpPr>
          <p:cNvPr id="13316" name="Slide Number Placeholder 3">
            <a:extLst>
              <a:ext uri="{FF2B5EF4-FFF2-40B4-BE49-F238E27FC236}">
                <a16:creationId xmlns:a16="http://schemas.microsoft.com/office/drawing/2014/main" id="{FC45550A-CFB9-80A5-D81F-25B6734F181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992A83FD-DE18-4A3E-BED7-10E512598BDD}" type="slidenum">
              <a:rPr lang="en-US" altLang="en-US" sz="1200">
                <a:solidFill>
                  <a:srgbClr val="000000"/>
                </a:solidFill>
                <a:latin typeface="Arial" panose="020B0604020202020204" pitchFamily="34" charset="0"/>
              </a:rPr>
              <a:pPr>
                <a:spcBef>
                  <a:spcPct val="0"/>
                </a:spcBef>
                <a:buFontTx/>
                <a:buNone/>
              </a:pPr>
              <a:t>5</a:t>
            </a:fld>
            <a:endParaRPr lang="en-US" altLang="en-US" sz="1200">
              <a:solidFill>
                <a:srgbClr val="000000"/>
              </a:solidFill>
              <a:latin typeface="Arial" panose="020B0604020202020204" pitchFamily="34" charset="0"/>
            </a:endParaRP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C5F96084-AE94-0E6F-1291-51FAC103712B}"/>
              </a:ext>
            </a:extLst>
          </p:cNvPr>
          <p:cNvSpPr>
            <a:spLocks noGrp="1"/>
          </p:cNvSpPr>
          <p:nvPr>
            <p:ph type="title"/>
          </p:nvPr>
        </p:nvSpPr>
        <p:spPr/>
        <p:txBody>
          <a:bodyPr/>
          <a:lstStyle/>
          <a:p>
            <a:r>
              <a:rPr lang="en-US" altLang="en-US" sz="3200"/>
              <a:t>Forecasting Stage of HR Planning</a:t>
            </a:r>
          </a:p>
        </p:txBody>
      </p:sp>
      <p:sp>
        <p:nvSpPr>
          <p:cNvPr id="15363" name="Content Placeholder 5">
            <a:extLst>
              <a:ext uri="{FF2B5EF4-FFF2-40B4-BE49-F238E27FC236}">
                <a16:creationId xmlns:a16="http://schemas.microsoft.com/office/drawing/2014/main" id="{25C1B79C-E41D-F220-C918-42FAE716B5D0}"/>
              </a:ext>
            </a:extLst>
          </p:cNvPr>
          <p:cNvSpPr>
            <a:spLocks noGrp="1"/>
          </p:cNvSpPr>
          <p:nvPr>
            <p:ph idx="1"/>
          </p:nvPr>
        </p:nvSpPr>
        <p:spPr/>
        <p:txBody>
          <a:bodyPr/>
          <a:lstStyle/>
          <a:p>
            <a:r>
              <a:rPr lang="en-US" altLang="zh-TW" b="1">
                <a:solidFill>
                  <a:srgbClr val="7030A0"/>
                </a:solidFill>
              </a:rPr>
              <a:t>Determine labor demand</a:t>
            </a:r>
          </a:p>
          <a:p>
            <a:pPr lvl="1"/>
            <a:r>
              <a:rPr lang="en-US" altLang="zh-TW">
                <a:solidFill>
                  <a:srgbClr val="376092"/>
                </a:solidFill>
              </a:rPr>
              <a:t>Derived from product/service demands </a:t>
            </a:r>
            <a:r>
              <a:rPr lang="en-US" altLang="zh-TW" b="1" i="1">
                <a:solidFill>
                  <a:srgbClr val="376092"/>
                </a:solidFill>
              </a:rPr>
              <a:t>external</a:t>
            </a:r>
            <a:r>
              <a:rPr lang="en-US" altLang="zh-TW" i="1">
                <a:solidFill>
                  <a:srgbClr val="376092"/>
                </a:solidFill>
              </a:rPr>
              <a:t> </a:t>
            </a:r>
            <a:r>
              <a:rPr lang="en-US" altLang="zh-TW">
                <a:solidFill>
                  <a:srgbClr val="376092"/>
                </a:solidFill>
              </a:rPr>
              <a:t>in nature</a:t>
            </a:r>
          </a:p>
          <a:p>
            <a:r>
              <a:rPr lang="en-US" altLang="zh-TW" b="1">
                <a:solidFill>
                  <a:srgbClr val="7030A0"/>
                </a:solidFill>
              </a:rPr>
              <a:t>Determine labor supply</a:t>
            </a:r>
          </a:p>
          <a:p>
            <a:pPr lvl="1"/>
            <a:r>
              <a:rPr lang="en-US" altLang="zh-TW">
                <a:solidFill>
                  <a:srgbClr val="376092"/>
                </a:solidFill>
                <a:cs typeface="Calibri" panose="020F0502020204030204" pitchFamily="34" charset="0"/>
              </a:rPr>
              <a:t>Internal movements caused by transfers, promotions, turnover, retirements, etc.</a:t>
            </a:r>
          </a:p>
          <a:p>
            <a:pPr lvl="1"/>
            <a:r>
              <a:rPr lang="en-US" altLang="zh-TW">
                <a:solidFill>
                  <a:srgbClr val="376092"/>
                </a:solidFill>
                <a:cs typeface="Calibri" panose="020F0502020204030204" pitchFamily="34" charset="0"/>
              </a:rPr>
              <a:t>Transitional matrices identify </a:t>
            </a:r>
            <a:r>
              <a:rPr lang="en-US" altLang="zh-TW">
                <a:solidFill>
                  <a:srgbClr val="376092"/>
                </a:solidFill>
              </a:rPr>
              <a:t>employee movements in different job categories over time</a:t>
            </a:r>
            <a:endParaRPr lang="en-US" altLang="ja-JP">
              <a:solidFill>
                <a:srgbClr val="376092"/>
              </a:solidFill>
            </a:endParaRPr>
          </a:p>
          <a:p>
            <a:r>
              <a:rPr lang="en-US" altLang="zh-TW" b="1">
                <a:solidFill>
                  <a:srgbClr val="7030A0"/>
                </a:solidFill>
              </a:rPr>
              <a:t>Determine labor surplus or shortage</a:t>
            </a:r>
          </a:p>
          <a:p>
            <a:pPr lvl="1"/>
            <a:r>
              <a:rPr lang="en-US" altLang="zh-TW" b="1">
                <a:solidFill>
                  <a:srgbClr val="376092"/>
                </a:solidFill>
              </a:rPr>
              <a:t>Compare forecasts and demand</a:t>
            </a:r>
          </a:p>
        </p:txBody>
      </p:sp>
      <p:sp>
        <p:nvSpPr>
          <p:cNvPr id="15364" name="Slide Number Placeholder 3">
            <a:extLst>
              <a:ext uri="{FF2B5EF4-FFF2-40B4-BE49-F238E27FC236}">
                <a16:creationId xmlns:a16="http://schemas.microsoft.com/office/drawing/2014/main" id="{48AA3A3B-A74C-0A19-48F2-0BA559C4224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8B963C42-5661-4B82-BCE8-0EBAF8E75BEE}" type="slidenum">
              <a:rPr lang="en-US" altLang="en-US" sz="1200">
                <a:solidFill>
                  <a:srgbClr val="000000"/>
                </a:solidFill>
                <a:latin typeface="Arial" panose="020B0604020202020204" pitchFamily="34" charset="0"/>
              </a:rPr>
              <a:pPr>
                <a:spcBef>
                  <a:spcPct val="0"/>
                </a:spcBef>
                <a:buFontTx/>
                <a:buNone/>
              </a:pPr>
              <a:t>6</a:t>
            </a:fld>
            <a:endParaRPr lang="en-US" altLang="en-US" sz="1200">
              <a:solidFill>
                <a:srgbClr val="000000"/>
              </a:solidFill>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87C50228-84EE-2227-C6E7-75408F74C4D9}"/>
              </a:ext>
            </a:extLst>
          </p:cNvPr>
          <p:cNvSpPr>
            <a:spLocks noGrp="1"/>
          </p:cNvSpPr>
          <p:nvPr>
            <p:ph type="title"/>
          </p:nvPr>
        </p:nvSpPr>
        <p:spPr/>
        <p:txBody>
          <a:bodyPr/>
          <a:lstStyle/>
          <a:p>
            <a:pPr>
              <a:defRPr/>
            </a:pPr>
            <a:r>
              <a:rPr lang="en-US" sz="3200" dirty="0">
                <a:ea typeface="ＭＳ Ｐゴシック" charset="0"/>
              </a:rPr>
              <a:t>Downsizing</a:t>
            </a:r>
          </a:p>
        </p:txBody>
      </p:sp>
      <p:sp>
        <p:nvSpPr>
          <p:cNvPr id="2" name="Content Placeholder 1">
            <a:extLst>
              <a:ext uri="{FF2B5EF4-FFF2-40B4-BE49-F238E27FC236}">
                <a16:creationId xmlns:a16="http://schemas.microsoft.com/office/drawing/2014/main" id="{A8603E7F-9771-29FD-67F0-7398AA1ABBC1}"/>
              </a:ext>
            </a:extLst>
          </p:cNvPr>
          <p:cNvSpPr>
            <a:spLocks noGrp="1"/>
          </p:cNvSpPr>
          <p:nvPr>
            <p:ph idx="1"/>
          </p:nvPr>
        </p:nvSpPr>
        <p:spPr/>
        <p:txBody>
          <a:bodyPr/>
          <a:lstStyle/>
          <a:p>
            <a:pPr>
              <a:defRPr/>
            </a:pPr>
            <a:r>
              <a:rPr lang="en-US" b="1" dirty="0">
                <a:solidFill>
                  <a:schemeClr val="accent1">
                    <a:lumMod val="75000"/>
                  </a:schemeClr>
                </a:solidFill>
              </a:rPr>
              <a:t>Downsizing</a:t>
            </a:r>
            <a:r>
              <a:rPr lang="en-US" dirty="0">
                <a:solidFill>
                  <a:schemeClr val="accent1">
                    <a:lumMod val="75000"/>
                  </a:schemeClr>
                </a:solidFill>
              </a:rPr>
              <a:t>: planned elimination of large numbers of personnel to enhance organizational competitiveness.</a:t>
            </a:r>
          </a:p>
          <a:p>
            <a:pPr>
              <a:defRPr/>
            </a:pPr>
            <a:r>
              <a:rPr lang="en-US" dirty="0">
                <a:solidFill>
                  <a:schemeClr val="accent1">
                    <a:lumMod val="75000"/>
                  </a:schemeClr>
                </a:solidFill>
              </a:rPr>
              <a:t>Four reasons for downsizing</a:t>
            </a:r>
          </a:p>
          <a:p>
            <a:pPr lvl="1">
              <a:buClr>
                <a:schemeClr val="accent6"/>
              </a:buClr>
              <a:buFont typeface="Wingdings" pitchFamily="2" charset="2"/>
              <a:buChar char="q"/>
              <a:defRPr/>
            </a:pPr>
            <a:r>
              <a:rPr lang="en-US" dirty="0">
                <a:solidFill>
                  <a:schemeClr val="accent1">
                    <a:lumMod val="75000"/>
                  </a:schemeClr>
                </a:solidFill>
              </a:rPr>
              <a:t>Reduce labor costs</a:t>
            </a:r>
          </a:p>
          <a:p>
            <a:pPr lvl="1">
              <a:buClr>
                <a:schemeClr val="accent6"/>
              </a:buClr>
              <a:buFont typeface="Wingdings" pitchFamily="2" charset="2"/>
              <a:buChar char="q"/>
              <a:defRPr/>
            </a:pPr>
            <a:r>
              <a:rPr lang="en-US" dirty="0">
                <a:solidFill>
                  <a:schemeClr val="accent1">
                    <a:lumMod val="75000"/>
                  </a:schemeClr>
                </a:solidFill>
              </a:rPr>
              <a:t>Technological changes reduce need for labor</a:t>
            </a:r>
          </a:p>
          <a:p>
            <a:pPr lvl="1">
              <a:buClr>
                <a:schemeClr val="accent6"/>
              </a:buClr>
              <a:buFont typeface="Wingdings" pitchFamily="2" charset="2"/>
              <a:buChar char="q"/>
              <a:defRPr/>
            </a:pPr>
            <a:r>
              <a:rPr lang="en-US" dirty="0">
                <a:solidFill>
                  <a:schemeClr val="accent1">
                    <a:lumMod val="75000"/>
                  </a:schemeClr>
                </a:solidFill>
              </a:rPr>
              <a:t>Mergers and acquisitions reduce bureaucratic overhead</a:t>
            </a:r>
          </a:p>
          <a:p>
            <a:pPr lvl="1">
              <a:buClr>
                <a:schemeClr val="accent6"/>
              </a:buClr>
              <a:buFont typeface="Wingdings" pitchFamily="2" charset="2"/>
              <a:buChar char="q"/>
              <a:defRPr/>
            </a:pPr>
            <a:r>
              <a:rPr lang="en-US" dirty="0">
                <a:solidFill>
                  <a:schemeClr val="accent1">
                    <a:lumMod val="75000"/>
                  </a:schemeClr>
                </a:solidFill>
              </a:rPr>
              <a:t>Organizations change location of where they do business</a:t>
            </a:r>
          </a:p>
        </p:txBody>
      </p:sp>
      <p:sp>
        <p:nvSpPr>
          <p:cNvPr id="21508" name="Slide Number Placeholder 3">
            <a:extLst>
              <a:ext uri="{FF2B5EF4-FFF2-40B4-BE49-F238E27FC236}">
                <a16:creationId xmlns:a16="http://schemas.microsoft.com/office/drawing/2014/main" id="{8F315A86-FEE7-806E-54CA-9C5E87A7B9F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EEC129CF-4FA4-4376-B9E9-A4D2E94D6C57}" type="slidenum">
              <a:rPr lang="en-US" altLang="en-US" sz="1200">
                <a:solidFill>
                  <a:srgbClr val="000000"/>
                </a:solidFill>
                <a:latin typeface="Arial" panose="020B0604020202020204" pitchFamily="34" charset="0"/>
              </a:rPr>
              <a:pPr>
                <a:spcBef>
                  <a:spcPct val="0"/>
                </a:spcBef>
                <a:buFontTx/>
                <a:buNone/>
              </a:pPr>
              <a:t>7</a:t>
            </a:fld>
            <a:endParaRPr lang="en-US" altLang="en-US" sz="1200">
              <a:solidFill>
                <a:srgbClr val="000000"/>
              </a:solidFill>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D91AFDE5-E432-F72D-0BF8-B05BB7157218}"/>
              </a:ext>
            </a:extLst>
          </p:cNvPr>
          <p:cNvSpPr/>
          <p:nvPr/>
        </p:nvSpPr>
        <p:spPr>
          <a:xfrm>
            <a:off x="1887538" y="1390650"/>
            <a:ext cx="4513262" cy="4324350"/>
          </a:xfrm>
          <a:prstGeom prst="ellipse">
            <a:avLst/>
          </a:prstGeom>
          <a:solidFill>
            <a:schemeClr val="accent3">
              <a:lumMod val="20000"/>
              <a:lumOff val="80000"/>
            </a:schemeClr>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9" name="Oval 8">
            <a:extLst>
              <a:ext uri="{FF2B5EF4-FFF2-40B4-BE49-F238E27FC236}">
                <a16:creationId xmlns:a16="http://schemas.microsoft.com/office/drawing/2014/main" id="{BA58F371-69D4-F51A-49E5-8C4A598C2E4E}"/>
              </a:ext>
            </a:extLst>
          </p:cNvPr>
          <p:cNvSpPr/>
          <p:nvPr/>
        </p:nvSpPr>
        <p:spPr>
          <a:xfrm>
            <a:off x="5957888" y="1390650"/>
            <a:ext cx="4481512" cy="4324350"/>
          </a:xfrm>
          <a:prstGeom prst="ellipse">
            <a:avLst/>
          </a:prstGeom>
          <a:solidFill>
            <a:srgbClr val="DFEAFD"/>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23556" name="Title 1">
            <a:extLst>
              <a:ext uri="{FF2B5EF4-FFF2-40B4-BE49-F238E27FC236}">
                <a16:creationId xmlns:a16="http://schemas.microsoft.com/office/drawing/2014/main" id="{C1F69AF4-8DFD-750C-9B13-03A5264CC0D8}"/>
              </a:ext>
            </a:extLst>
          </p:cNvPr>
          <p:cNvSpPr>
            <a:spLocks noGrp="1"/>
          </p:cNvSpPr>
          <p:nvPr>
            <p:ph type="title"/>
          </p:nvPr>
        </p:nvSpPr>
        <p:spPr/>
        <p:txBody>
          <a:bodyPr/>
          <a:lstStyle/>
          <a:p>
            <a:pPr eaLnBrk="1" hangingPunct="1"/>
            <a:r>
              <a:rPr lang="en-US" altLang="en-US" sz="3200">
                <a:cs typeface="Arial" panose="020B0604020202020204" pitchFamily="34" charset="0"/>
              </a:rPr>
              <a:t>Possible Negative Effects of Downsizing</a:t>
            </a:r>
          </a:p>
        </p:txBody>
      </p:sp>
      <p:sp>
        <p:nvSpPr>
          <p:cNvPr id="23557" name="Content Placeholder 2">
            <a:extLst>
              <a:ext uri="{FF2B5EF4-FFF2-40B4-BE49-F238E27FC236}">
                <a16:creationId xmlns:a16="http://schemas.microsoft.com/office/drawing/2014/main" id="{E7A1885D-2C51-6925-A382-5A8B985A4901}"/>
              </a:ext>
            </a:extLst>
          </p:cNvPr>
          <p:cNvSpPr>
            <a:spLocks noGrp="1"/>
          </p:cNvSpPr>
          <p:nvPr>
            <p:ph sz="half" idx="2"/>
          </p:nvPr>
        </p:nvSpPr>
        <p:spPr>
          <a:xfrm>
            <a:off x="6248400" y="2362200"/>
            <a:ext cx="3886200" cy="2667000"/>
          </a:xfrm>
        </p:spPr>
        <p:txBody>
          <a:bodyPr/>
          <a:lstStyle/>
          <a:p>
            <a:r>
              <a:rPr lang="en-US" altLang="zh-TW">
                <a:solidFill>
                  <a:schemeClr val="tx1"/>
                </a:solidFill>
              </a:rPr>
              <a:t>Disrupts social networks needed for creativity and innovation.</a:t>
            </a:r>
          </a:p>
        </p:txBody>
      </p:sp>
      <p:sp>
        <p:nvSpPr>
          <p:cNvPr id="23558" name="Content Placeholder 4">
            <a:extLst>
              <a:ext uri="{FF2B5EF4-FFF2-40B4-BE49-F238E27FC236}">
                <a16:creationId xmlns:a16="http://schemas.microsoft.com/office/drawing/2014/main" id="{8D03393B-7F8A-4096-89DC-6738058CE6FA}"/>
              </a:ext>
            </a:extLst>
          </p:cNvPr>
          <p:cNvSpPr>
            <a:spLocks noGrp="1"/>
          </p:cNvSpPr>
          <p:nvPr>
            <p:ph sz="half" idx="1"/>
          </p:nvPr>
        </p:nvSpPr>
        <p:spPr>
          <a:xfrm>
            <a:off x="2224088" y="2332038"/>
            <a:ext cx="3871912" cy="2667000"/>
          </a:xfrm>
        </p:spPr>
        <p:txBody>
          <a:bodyPr/>
          <a:lstStyle/>
          <a:p>
            <a:r>
              <a:rPr lang="en-US" altLang="zh-TW">
                <a:solidFill>
                  <a:schemeClr val="tx1"/>
                </a:solidFill>
              </a:rPr>
              <a:t>Lower long-term profit, performance and productivity.</a:t>
            </a:r>
          </a:p>
          <a:p>
            <a:endParaRPr lang="en-US" altLang="zh-TW">
              <a:solidFill>
                <a:schemeClr val="tx1"/>
              </a:solidFill>
            </a:endParaRPr>
          </a:p>
          <a:p>
            <a:r>
              <a:rPr lang="en-US" altLang="zh-TW">
                <a:solidFill>
                  <a:schemeClr val="tx1"/>
                </a:solidFill>
              </a:rPr>
              <a:t>Loss of talent.</a:t>
            </a:r>
          </a:p>
          <a:p>
            <a:pPr>
              <a:buFont typeface="Arial" panose="020B0604020202020204" pitchFamily="34" charset="0"/>
              <a:buNone/>
            </a:pPr>
            <a:endParaRPr lang="en-US" altLang="zh-TW">
              <a:solidFill>
                <a:srgbClr val="376092"/>
              </a:solidFill>
            </a:endParaRPr>
          </a:p>
        </p:txBody>
      </p:sp>
      <p:sp>
        <p:nvSpPr>
          <p:cNvPr id="23559" name="Slide Number Placeholder 4">
            <a:extLst>
              <a:ext uri="{FF2B5EF4-FFF2-40B4-BE49-F238E27FC236}">
                <a16:creationId xmlns:a16="http://schemas.microsoft.com/office/drawing/2014/main" id="{B2C4EAF0-3743-4AA6-A86F-C24F37C5342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FB2C09B0-592D-45D0-9FBA-DBC4B06E4704}" type="slidenum">
              <a:rPr lang="en-US" altLang="en-US" sz="1100">
                <a:latin typeface="Arial" panose="020B0604020202020204" pitchFamily="34" charset="0"/>
              </a:rPr>
              <a:pPr>
                <a:spcBef>
                  <a:spcPct val="0"/>
                </a:spcBef>
                <a:buFontTx/>
                <a:buNone/>
              </a:pPr>
              <a:t>8</a:t>
            </a:fld>
            <a:endParaRPr lang="en-US" altLang="en-US" sz="110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365ADCC-5883-CE03-9C4B-C8FD21078643}"/>
              </a:ext>
            </a:extLst>
          </p:cNvPr>
          <p:cNvSpPr>
            <a:spLocks noGrp="1"/>
          </p:cNvSpPr>
          <p:nvPr>
            <p:ph type="title"/>
          </p:nvPr>
        </p:nvSpPr>
        <p:spPr>
          <a:xfrm>
            <a:off x="838200" y="381552"/>
            <a:ext cx="10515600" cy="1325563"/>
          </a:xfrm>
        </p:spPr>
        <p:txBody>
          <a:bodyPr/>
          <a:lstStyle/>
          <a:p>
            <a:r>
              <a:rPr lang="en-US" altLang="en-US" sz="3600"/>
              <a:t>Early Retirement Programs</a:t>
            </a:r>
          </a:p>
        </p:txBody>
      </p:sp>
      <p:sp>
        <p:nvSpPr>
          <p:cNvPr id="3" name="Content Placeholder 2">
            <a:extLst>
              <a:ext uri="{FF2B5EF4-FFF2-40B4-BE49-F238E27FC236}">
                <a16:creationId xmlns:a16="http://schemas.microsoft.com/office/drawing/2014/main" id="{2AF0232F-7EA0-55C7-5466-3430BBC50A27}"/>
              </a:ext>
            </a:extLst>
          </p:cNvPr>
          <p:cNvSpPr>
            <a:spLocks noGrp="1"/>
          </p:cNvSpPr>
          <p:nvPr>
            <p:ph idx="1"/>
          </p:nvPr>
        </p:nvSpPr>
        <p:spPr>
          <a:xfrm>
            <a:off x="838200" y="1809200"/>
            <a:ext cx="10515600" cy="3584118"/>
          </a:xfrm>
        </p:spPr>
        <p:txBody>
          <a:bodyPr/>
          <a:lstStyle/>
          <a:p>
            <a:pPr marL="182880" indent="-182880" defTabSz="809625">
              <a:buClr>
                <a:srgbClr val="264D73"/>
              </a:buClr>
              <a:buFont typeface="Wingdings" charset="0"/>
              <a:buChar char="Ø"/>
              <a:defRPr/>
            </a:pPr>
            <a:r>
              <a:rPr lang="en-US" sz="2400" dirty="0">
                <a:solidFill>
                  <a:schemeClr val="accent1">
                    <a:lumMod val="75000"/>
                  </a:schemeClr>
                </a:solidFill>
              </a:rPr>
              <a:t>The average age of workforce is increasing. </a:t>
            </a:r>
          </a:p>
          <a:p>
            <a:pPr marL="182880" indent="-182880" defTabSz="809625">
              <a:buClr>
                <a:srgbClr val="264D73"/>
              </a:buClr>
              <a:buFont typeface="Wingdings" charset="0"/>
              <a:buChar char="Ø"/>
              <a:defRPr/>
            </a:pPr>
            <a:r>
              <a:rPr lang="en-US" sz="2400" dirty="0">
                <a:solidFill>
                  <a:schemeClr val="accent1">
                    <a:lumMod val="75000"/>
                  </a:schemeClr>
                </a:solidFill>
              </a:rPr>
              <a:t>Baby boomers are not retiring early due to:</a:t>
            </a:r>
          </a:p>
          <a:p>
            <a:pPr marL="688975" lvl="1" indent="-342900" defTabSz="809625">
              <a:buClr>
                <a:srgbClr val="264D73"/>
              </a:buClr>
              <a:buFont typeface="Wingdings" charset="0"/>
              <a:buChar char="§"/>
              <a:defRPr/>
            </a:pPr>
            <a:r>
              <a:rPr lang="en-US" dirty="0">
                <a:solidFill>
                  <a:schemeClr val="accent1">
                    <a:lumMod val="75000"/>
                  </a:schemeClr>
                </a:solidFill>
              </a:rPr>
              <a:t>improved health</a:t>
            </a:r>
          </a:p>
          <a:p>
            <a:pPr marL="688975" lvl="1" indent="-342900" defTabSz="809625">
              <a:buClr>
                <a:srgbClr val="264D73"/>
              </a:buClr>
              <a:buFont typeface="Wingdings" charset="0"/>
              <a:buChar char="§"/>
              <a:defRPr/>
            </a:pPr>
            <a:r>
              <a:rPr lang="en-US" dirty="0">
                <a:solidFill>
                  <a:schemeClr val="accent1">
                    <a:lumMod val="75000"/>
                  </a:schemeClr>
                </a:solidFill>
              </a:rPr>
              <a:t>fear that Social Security will be cut</a:t>
            </a:r>
          </a:p>
          <a:p>
            <a:pPr marL="688975" lvl="1" indent="-342900" defTabSz="809625">
              <a:buClr>
                <a:srgbClr val="264D73"/>
              </a:buClr>
              <a:buFont typeface="Wingdings" charset="0"/>
              <a:buChar char="§"/>
              <a:defRPr/>
            </a:pPr>
            <a:r>
              <a:rPr lang="en-US" dirty="0">
                <a:solidFill>
                  <a:schemeClr val="accent1">
                    <a:lumMod val="75000"/>
                  </a:schemeClr>
                </a:solidFill>
              </a:rPr>
              <a:t>mandatory retirement is outlawed</a:t>
            </a:r>
          </a:p>
          <a:p>
            <a:pPr marL="688975" lvl="1" indent="-342900" defTabSz="809625">
              <a:buClr>
                <a:srgbClr val="264D73"/>
              </a:buClr>
              <a:buFont typeface="Wingdings" charset="0"/>
              <a:buChar char="§"/>
              <a:defRPr/>
            </a:pPr>
            <a:r>
              <a:rPr lang="en-US" dirty="0">
                <a:solidFill>
                  <a:schemeClr val="accent1">
                    <a:lumMod val="75000"/>
                  </a:schemeClr>
                </a:solidFill>
              </a:rPr>
              <a:t>collapse of the financial and housing markets made it economically unviable to retire</a:t>
            </a:r>
          </a:p>
          <a:p>
            <a:pPr marL="182880" indent="-182880" defTabSz="809625">
              <a:buClr>
                <a:srgbClr val="264D73"/>
              </a:buClr>
              <a:buFont typeface="Wingdings" charset="0"/>
              <a:buChar char="Ø"/>
              <a:defRPr/>
            </a:pPr>
            <a:r>
              <a:rPr lang="en-US" sz="2400" dirty="0">
                <a:solidFill>
                  <a:schemeClr val="accent1">
                    <a:lumMod val="75000"/>
                  </a:schemeClr>
                </a:solidFill>
              </a:rPr>
              <a:t>Many employers try </a:t>
            </a:r>
            <a:r>
              <a:rPr lang="en-US" sz="2400" b="1" dirty="0">
                <a:solidFill>
                  <a:schemeClr val="accent1">
                    <a:lumMod val="75000"/>
                  </a:schemeClr>
                </a:solidFill>
              </a:rPr>
              <a:t>voluntary attrition </a:t>
            </a:r>
            <a:r>
              <a:rPr lang="en-US" sz="2400" dirty="0">
                <a:solidFill>
                  <a:schemeClr val="accent1">
                    <a:lumMod val="75000"/>
                  </a:schemeClr>
                </a:solidFill>
              </a:rPr>
              <a:t>among older workers through early retirement incentive programs.</a:t>
            </a:r>
          </a:p>
        </p:txBody>
      </p:sp>
      <p:sp>
        <p:nvSpPr>
          <p:cNvPr id="25604" name="Slide Number Placeholder 4">
            <a:extLst>
              <a:ext uri="{FF2B5EF4-FFF2-40B4-BE49-F238E27FC236}">
                <a16:creationId xmlns:a16="http://schemas.microsoft.com/office/drawing/2014/main" id="{D9649ACC-8BB6-5304-518E-45C8B49BE97F}"/>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C5F132C-5DA3-4109-9312-F862221C1A4B}" type="slidenum">
              <a:rPr lang="en-US" altLang="en-US" sz="1200">
                <a:solidFill>
                  <a:srgbClr val="000000"/>
                </a:solidFill>
                <a:latin typeface="Arial" panose="020B0604020202020204" pitchFamily="34" charset="0"/>
              </a:rPr>
              <a:pPr>
                <a:spcBef>
                  <a:spcPct val="0"/>
                </a:spcBef>
                <a:buFontTx/>
                <a:buNone/>
              </a:pPr>
              <a:t>9</a:t>
            </a:fld>
            <a:endParaRPr lang="en-US" altLang="en-US" sz="1200">
              <a:solidFill>
                <a:srgbClr val="000000"/>
              </a:solidFill>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2">
            <a:extLst>
              <a:ext uri="{FF2B5EF4-FFF2-40B4-BE49-F238E27FC236}">
                <a16:creationId xmlns:a16="http://schemas.microsoft.com/office/drawing/2014/main" id="{B239A00B-C0D3-4A01-2C32-0982AA6A5E8D}"/>
              </a:ext>
            </a:extLst>
          </p:cNvPr>
          <p:cNvSpPr>
            <a:spLocks noGrp="1"/>
          </p:cNvSpPr>
          <p:nvPr>
            <p:ph type="title"/>
          </p:nvPr>
        </p:nvSpPr>
        <p:spPr>
          <a:xfrm>
            <a:off x="1752600" y="342900"/>
            <a:ext cx="8686800" cy="1143000"/>
          </a:xfrm>
        </p:spPr>
        <p:txBody>
          <a:bodyPr/>
          <a:lstStyle/>
          <a:p>
            <a:pPr marL="342900" indent="-342900"/>
            <a:r>
              <a:rPr lang="en-US" altLang="en-US" sz="3200"/>
              <a:t>Employing Temporary Workers</a:t>
            </a:r>
            <a:endParaRPr lang="en-US" altLang="en-US"/>
          </a:p>
        </p:txBody>
      </p:sp>
      <p:sp>
        <p:nvSpPr>
          <p:cNvPr id="27651" name="Content Placeholder 3">
            <a:extLst>
              <a:ext uri="{FF2B5EF4-FFF2-40B4-BE49-F238E27FC236}">
                <a16:creationId xmlns:a16="http://schemas.microsoft.com/office/drawing/2014/main" id="{8524579F-8A3F-2AF5-1C09-D1E8A4920BC5}"/>
              </a:ext>
            </a:extLst>
          </p:cNvPr>
          <p:cNvSpPr>
            <a:spLocks noGrp="1"/>
          </p:cNvSpPr>
          <p:nvPr>
            <p:ph idx="1"/>
          </p:nvPr>
        </p:nvSpPr>
        <p:spPr>
          <a:xfrm>
            <a:off x="1981200" y="1447801"/>
            <a:ext cx="8229600" cy="4525963"/>
          </a:xfrm>
        </p:spPr>
        <p:txBody>
          <a:bodyPr/>
          <a:lstStyle/>
          <a:p>
            <a:pPr marL="514350" indent="-514350" defTabSz="809625">
              <a:buFontTx/>
              <a:buAutoNum type="arabicPeriod"/>
            </a:pPr>
            <a:r>
              <a:rPr lang="en-US" altLang="zh-TW">
                <a:solidFill>
                  <a:srgbClr val="376092"/>
                </a:solidFill>
                <a:cs typeface="Calibri" panose="020F0502020204030204" pitchFamily="34" charset="0"/>
              </a:rPr>
              <a:t>Temporary </a:t>
            </a:r>
            <a:r>
              <a:rPr lang="en-US" altLang="zh-TW">
                <a:solidFill>
                  <a:srgbClr val="376092"/>
                </a:solidFill>
              </a:rPr>
              <a:t>workers free a company from administrative tasks and financial burdens</a:t>
            </a:r>
            <a:r>
              <a:rPr lang="en-US" altLang="zh-TW">
                <a:solidFill>
                  <a:srgbClr val="376092"/>
                </a:solidFill>
                <a:cs typeface="Calibri" panose="020F0502020204030204" pitchFamily="34" charset="0"/>
              </a:rPr>
              <a:t>.</a:t>
            </a:r>
          </a:p>
          <a:p>
            <a:pPr marL="514350" indent="-514350" defTabSz="809625">
              <a:buFontTx/>
              <a:buAutoNum type="arabicPeriod"/>
            </a:pPr>
            <a:r>
              <a:rPr lang="en-US" altLang="zh-TW"/>
              <a:t>Temporary workers are often times tested and trained by a temporary agency</a:t>
            </a:r>
            <a:r>
              <a:rPr lang="en-US" altLang="zh-TW">
                <a:cs typeface="Calibri" panose="020F0502020204030204" pitchFamily="34" charset="0"/>
              </a:rPr>
              <a:t>.</a:t>
            </a:r>
          </a:p>
          <a:p>
            <a:pPr marL="514350" indent="-514350" defTabSz="809625">
              <a:buFontTx/>
              <a:buAutoNum type="arabicPeriod"/>
            </a:pPr>
            <a:r>
              <a:rPr lang="en-US" altLang="zh-TW">
                <a:solidFill>
                  <a:srgbClr val="376092"/>
                </a:solidFill>
              </a:rPr>
              <a:t>Many temporary workers brings an objective perspective and experience</a:t>
            </a:r>
            <a:r>
              <a:rPr lang="en-US" altLang="zh-TW" sz="2400" i="1">
                <a:solidFill>
                  <a:srgbClr val="376092"/>
                </a:solidFill>
              </a:rPr>
              <a:t>.</a:t>
            </a:r>
            <a:endParaRPr lang="en-US" altLang="zh-TW">
              <a:solidFill>
                <a:srgbClr val="376092"/>
              </a:solidFill>
            </a:endParaRPr>
          </a:p>
        </p:txBody>
      </p:sp>
      <p:sp>
        <p:nvSpPr>
          <p:cNvPr id="27652" name="Slide Number Placeholder 2">
            <a:extLst>
              <a:ext uri="{FF2B5EF4-FFF2-40B4-BE49-F238E27FC236}">
                <a16:creationId xmlns:a16="http://schemas.microsoft.com/office/drawing/2014/main" id="{5EC65874-7CF1-A882-FE8F-96408B228D95}"/>
              </a:ext>
            </a:extLst>
          </p:cNvPr>
          <p:cNvSpPr txBox="1">
            <a:spLocks/>
          </p:cNvSpPr>
          <p:nvPr/>
        </p:nvSpPr>
        <p:spPr bwMode="auto">
          <a:xfrm>
            <a:off x="9601200" y="6356351"/>
            <a:ext cx="609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fld id="{460C0638-6F0A-4646-B11F-3EB863BD9E7A}" type="slidenum">
              <a:rPr lang="en-US" altLang="en-US" sz="1200">
                <a:solidFill>
                  <a:srgbClr val="000000"/>
                </a:solidFill>
                <a:latin typeface="Arial" panose="020B0604020202020204" pitchFamily="34" charset="0"/>
              </a:rPr>
              <a:pPr eaLnBrk="1" hangingPunct="1">
                <a:spcBef>
                  <a:spcPct val="0"/>
                </a:spcBef>
                <a:buFontTx/>
                <a:buNone/>
              </a:pPr>
              <a:t>10</a:t>
            </a:fld>
            <a:endParaRPr lang="en-US" altLang="en-US" sz="1200">
              <a:solidFill>
                <a:srgbClr val="000000"/>
              </a:solidFill>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a:extLst>
              <a:ext uri="{FF2B5EF4-FFF2-40B4-BE49-F238E27FC236}">
                <a16:creationId xmlns:a16="http://schemas.microsoft.com/office/drawing/2014/main" id="{5D9B2767-2B76-8087-0B55-76FB043E0128}"/>
              </a:ext>
            </a:extLst>
          </p:cNvPr>
          <p:cNvSpPr>
            <a:spLocks noGrp="1"/>
          </p:cNvSpPr>
          <p:nvPr>
            <p:ph type="title"/>
          </p:nvPr>
        </p:nvSpPr>
        <p:spPr>
          <a:xfrm>
            <a:off x="2209801" y="152400"/>
            <a:ext cx="7737475" cy="1295400"/>
          </a:xfrm>
        </p:spPr>
        <p:txBody>
          <a:bodyPr/>
          <a:lstStyle/>
          <a:p>
            <a:pPr>
              <a:defRPr/>
            </a:pPr>
            <a:r>
              <a:rPr lang="en-US" sz="3200" dirty="0">
                <a:ea typeface="ＭＳ Ｐゴシック" charset="0"/>
              </a:rPr>
              <a:t>Outsourcing, Offshoring, and Immigration</a:t>
            </a:r>
          </a:p>
        </p:txBody>
      </p:sp>
      <p:sp>
        <p:nvSpPr>
          <p:cNvPr id="88066" name="Content Placeholder 2">
            <a:extLst>
              <a:ext uri="{FF2B5EF4-FFF2-40B4-BE49-F238E27FC236}">
                <a16:creationId xmlns:a16="http://schemas.microsoft.com/office/drawing/2014/main" id="{A0784811-FC48-216B-F195-1765A705A845}"/>
              </a:ext>
            </a:extLst>
          </p:cNvPr>
          <p:cNvSpPr>
            <a:spLocks noGrp="1"/>
          </p:cNvSpPr>
          <p:nvPr>
            <p:ph idx="1"/>
          </p:nvPr>
        </p:nvSpPr>
        <p:spPr>
          <a:xfrm>
            <a:off x="2209800" y="1828800"/>
            <a:ext cx="7772400" cy="3505200"/>
          </a:xfrm>
          <a:solidFill>
            <a:srgbClr val="DFEAFD"/>
          </a:solidFill>
          <a:extLst>
            <a:ext uri="{FAA26D3D-D897-4be2-8F04-BA451C77F1D7}"/>
          </a:extLst>
        </p:spPr>
        <p:style>
          <a:lnRef idx="1">
            <a:schemeClr val="accent5"/>
          </a:lnRef>
          <a:fillRef idx="2">
            <a:schemeClr val="accent5"/>
          </a:fillRef>
          <a:effectRef idx="1">
            <a:schemeClr val="accent5"/>
          </a:effectRef>
          <a:fontRef idx="minor">
            <a:schemeClr val="dk1"/>
          </a:fontRef>
        </p:style>
        <p:txBody>
          <a:bodyPr/>
          <a:lstStyle/>
          <a:p>
            <a:pPr marL="231775" indent="-231775" defTabSz="809625">
              <a:buClr>
                <a:srgbClr val="7030A0"/>
              </a:buClr>
              <a:buFont typeface="Wingdings" pitchFamily="2" charset="2"/>
              <a:buChar char="Ø"/>
              <a:defRPr/>
            </a:pPr>
            <a:r>
              <a:rPr lang="en-US" altLang="zh-TW" sz="2400" b="1">
                <a:solidFill>
                  <a:schemeClr val="tx1"/>
                </a:solidFill>
                <a:ea typeface="ＭＳ Ｐゴシック" pitchFamily="34" charset="-128"/>
              </a:rPr>
              <a:t>Outsourcing</a:t>
            </a:r>
            <a:r>
              <a:rPr lang="en-US" altLang="zh-TW" sz="2400">
                <a:solidFill>
                  <a:schemeClr val="tx1"/>
                </a:solidFill>
                <a:ea typeface="ＭＳ Ｐゴシック" pitchFamily="34" charset="-128"/>
              </a:rPr>
              <a:t> uses </a:t>
            </a:r>
            <a:r>
              <a:rPr lang="en-US" altLang="ja-JP" sz="2400">
                <a:solidFill>
                  <a:schemeClr val="tx1"/>
                </a:solidFill>
              </a:rPr>
              <a:t>an outside organization for a broad set of services.</a:t>
            </a:r>
          </a:p>
          <a:p>
            <a:pPr marL="568325" lvl="1" indent="-222250" defTabSz="809625">
              <a:buFont typeface="Wingdings" pitchFamily="2" charset="2"/>
              <a:buChar char="§"/>
              <a:defRPr/>
            </a:pPr>
            <a:r>
              <a:rPr lang="en-US" altLang="zh-TW">
                <a:solidFill>
                  <a:schemeClr val="tx1"/>
                </a:solidFill>
                <a:ea typeface="ＭＳ Ｐゴシック" pitchFamily="34" charset="-128"/>
              </a:rPr>
              <a:t>Choose an established, large outsourcing vendor.  </a:t>
            </a:r>
          </a:p>
          <a:p>
            <a:pPr marL="568325" lvl="1" indent="-222250" defTabSz="809625">
              <a:buFont typeface="Wingdings" pitchFamily="2" charset="2"/>
              <a:buChar char="§"/>
              <a:defRPr/>
            </a:pPr>
            <a:r>
              <a:rPr lang="en-US" altLang="zh-TW">
                <a:solidFill>
                  <a:schemeClr val="tx1"/>
                </a:solidFill>
                <a:ea typeface="ＭＳ Ｐゴシック" pitchFamily="34" charset="-128"/>
              </a:rPr>
              <a:t>Jobs that are proprietary or require tight security should not be outsourced.  </a:t>
            </a:r>
          </a:p>
          <a:p>
            <a:pPr marL="568325" lvl="1" indent="-222250" defTabSz="809625">
              <a:buFont typeface="Wingdings" pitchFamily="2" charset="2"/>
              <a:buChar char="§"/>
              <a:defRPr/>
            </a:pPr>
            <a:r>
              <a:rPr lang="en-US" altLang="zh-TW">
                <a:solidFill>
                  <a:schemeClr val="tx1"/>
                </a:solidFill>
                <a:ea typeface="ＭＳ Ｐゴシック" pitchFamily="34" charset="-128"/>
              </a:rPr>
              <a:t>Start small and monitor constantly.</a:t>
            </a:r>
            <a:endParaRPr lang="en-US" altLang="ja-JP">
              <a:solidFill>
                <a:schemeClr val="tx1"/>
              </a:solidFill>
            </a:endParaRPr>
          </a:p>
          <a:p>
            <a:pPr marL="231775" indent="-231775" defTabSz="809625">
              <a:buClr>
                <a:srgbClr val="7030A0"/>
              </a:buClr>
              <a:buFont typeface="Wingdings" pitchFamily="2" charset="2"/>
              <a:buChar char="Ø"/>
              <a:defRPr/>
            </a:pPr>
            <a:r>
              <a:rPr lang="en-US" altLang="zh-TW" sz="2400" b="1">
                <a:solidFill>
                  <a:schemeClr val="tx1"/>
                </a:solidFill>
                <a:ea typeface="ＭＳ Ｐゴシック" pitchFamily="34" charset="-128"/>
              </a:rPr>
              <a:t>Offshoring </a:t>
            </a:r>
            <a:r>
              <a:rPr lang="en-US" altLang="zh-TW" sz="2400">
                <a:solidFill>
                  <a:schemeClr val="tx1"/>
                </a:solidFill>
                <a:ea typeface="ＭＳ Ｐゴシック" pitchFamily="34" charset="-128"/>
              </a:rPr>
              <a:t>is outsourcing where jobs leave one country and go to another.</a:t>
            </a:r>
          </a:p>
        </p:txBody>
      </p:sp>
      <p:sp>
        <p:nvSpPr>
          <p:cNvPr id="29700" name="Slide Number Placeholder 2">
            <a:extLst>
              <a:ext uri="{FF2B5EF4-FFF2-40B4-BE49-F238E27FC236}">
                <a16:creationId xmlns:a16="http://schemas.microsoft.com/office/drawing/2014/main" id="{26C5A795-40AC-8A1E-E626-2219E03B8A3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423689F2-DB99-44C6-8939-509EB3A19590}" type="slidenum">
              <a:rPr lang="en-US" altLang="en-US" sz="1200">
                <a:solidFill>
                  <a:srgbClr val="000000"/>
                </a:solidFill>
                <a:latin typeface="Arial" panose="020B0604020202020204" pitchFamily="34" charset="0"/>
              </a:rPr>
              <a:pPr>
                <a:spcBef>
                  <a:spcPct val="0"/>
                </a:spcBef>
                <a:buFontTx/>
                <a:buNone/>
              </a:pPr>
              <a:t>11</a:t>
            </a:fld>
            <a:endParaRPr lang="en-US" altLang="en-US" sz="1200">
              <a:solidFill>
                <a:srgbClr val="000000"/>
              </a:solidFill>
              <a:latin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AC66E574-B6A2-8B63-5F7D-DDEA4784C0B0}"/>
              </a:ext>
            </a:extLst>
          </p:cNvPr>
          <p:cNvSpPr>
            <a:spLocks noGrp="1"/>
          </p:cNvSpPr>
          <p:nvPr>
            <p:ph type="title"/>
          </p:nvPr>
        </p:nvSpPr>
        <p:spPr/>
        <p:txBody>
          <a:bodyPr/>
          <a:lstStyle/>
          <a:p>
            <a:pPr>
              <a:defRPr/>
            </a:pPr>
            <a:r>
              <a:rPr lang="en-US" sz="3200" dirty="0">
                <a:ea typeface="ＭＳ Ｐゴシック" charset="0"/>
              </a:rPr>
              <a:t>Altering Pay and Hours</a:t>
            </a:r>
          </a:p>
        </p:txBody>
      </p:sp>
      <p:sp>
        <p:nvSpPr>
          <p:cNvPr id="2" name="Content Placeholder 1">
            <a:extLst>
              <a:ext uri="{FF2B5EF4-FFF2-40B4-BE49-F238E27FC236}">
                <a16:creationId xmlns:a16="http://schemas.microsoft.com/office/drawing/2014/main" id="{63F5F1F3-54BD-0E34-19D9-C1A6F2C5BD14}"/>
              </a:ext>
            </a:extLst>
          </p:cNvPr>
          <p:cNvSpPr>
            <a:spLocks noGrp="1"/>
          </p:cNvSpPr>
          <p:nvPr>
            <p:ph idx="1"/>
          </p:nvPr>
        </p:nvSpPr>
        <p:spPr/>
        <p:txBody>
          <a:bodyPr/>
          <a:lstStyle/>
          <a:p>
            <a:pPr>
              <a:buClr>
                <a:schemeClr val="accent6"/>
              </a:buClr>
              <a:buFont typeface="Wingdings" pitchFamily="2" charset="2"/>
              <a:buChar char="q"/>
              <a:defRPr/>
            </a:pPr>
            <a:r>
              <a:rPr lang="en-US" dirty="0">
                <a:solidFill>
                  <a:schemeClr val="accent1">
                    <a:lumMod val="75000"/>
                  </a:schemeClr>
                </a:solidFill>
              </a:rPr>
              <a:t>Garner more hours from current employees</a:t>
            </a:r>
          </a:p>
          <a:p>
            <a:pPr>
              <a:buClr>
                <a:schemeClr val="accent6"/>
              </a:buClr>
              <a:buFont typeface="Wingdings" pitchFamily="2" charset="2"/>
              <a:buChar char="q"/>
              <a:defRPr/>
            </a:pPr>
            <a:r>
              <a:rPr lang="en-US" dirty="0">
                <a:solidFill>
                  <a:schemeClr val="accent1">
                    <a:lumMod val="75000"/>
                  </a:schemeClr>
                </a:solidFill>
              </a:rPr>
              <a:t>Cut salaries</a:t>
            </a:r>
          </a:p>
          <a:p>
            <a:pPr>
              <a:buClr>
                <a:schemeClr val="accent6"/>
              </a:buClr>
              <a:buFont typeface="Wingdings" pitchFamily="2" charset="2"/>
              <a:buChar char="q"/>
              <a:defRPr/>
            </a:pPr>
            <a:r>
              <a:rPr lang="en-US" dirty="0">
                <a:solidFill>
                  <a:schemeClr val="accent1">
                    <a:lumMod val="75000"/>
                  </a:schemeClr>
                </a:solidFill>
              </a:rPr>
              <a:t>Reduce contributions to 401(k) plans</a:t>
            </a:r>
          </a:p>
          <a:p>
            <a:pPr>
              <a:buClr>
                <a:schemeClr val="accent6"/>
              </a:buClr>
              <a:buFont typeface="Wingdings" pitchFamily="2" charset="2"/>
              <a:buChar char="q"/>
              <a:defRPr/>
            </a:pPr>
            <a:r>
              <a:rPr lang="en-US" dirty="0">
                <a:solidFill>
                  <a:schemeClr val="accent1">
                    <a:lumMod val="75000"/>
                  </a:schemeClr>
                </a:solidFill>
              </a:rPr>
              <a:t>Reduce number of hours of all workers</a:t>
            </a:r>
          </a:p>
        </p:txBody>
      </p:sp>
      <p:sp>
        <p:nvSpPr>
          <p:cNvPr id="31748" name="Slide Number Placeholder 3">
            <a:extLst>
              <a:ext uri="{FF2B5EF4-FFF2-40B4-BE49-F238E27FC236}">
                <a16:creationId xmlns:a16="http://schemas.microsoft.com/office/drawing/2014/main" id="{F2C3FFDF-8CAF-887B-C6E8-4574D4EDD5B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EC014220-1878-4BB6-8F60-BD3C3E1D43A9}" type="slidenum">
              <a:rPr lang="en-US" altLang="en-US" sz="1200">
                <a:solidFill>
                  <a:srgbClr val="000000"/>
                </a:solidFill>
                <a:latin typeface="Arial" panose="020B0604020202020204" pitchFamily="34" charset="0"/>
              </a:rPr>
              <a:pPr>
                <a:spcBef>
                  <a:spcPct val="0"/>
                </a:spcBef>
                <a:buFontTx/>
                <a:buNone/>
              </a:pPr>
              <a:t>12</a:t>
            </a:fld>
            <a:endParaRPr lang="en-US" altLang="en-US" sz="1200">
              <a:solidFill>
                <a:srgbClr val="000000"/>
              </a:solidFill>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9D16457-2BE2-F72E-F1A0-C56649696435}"/>
              </a:ext>
            </a:extLst>
          </p:cNvPr>
          <p:cNvSpPr>
            <a:spLocks noGrp="1"/>
          </p:cNvSpPr>
          <p:nvPr>
            <p:ph type="title"/>
          </p:nvPr>
        </p:nvSpPr>
        <p:spPr/>
        <p:txBody>
          <a:bodyPr/>
          <a:lstStyle/>
          <a:p>
            <a:pPr eaLnBrk="1" hangingPunct="1"/>
            <a:r>
              <a:rPr lang="en-US" altLang="zh-TW" sz="3200">
                <a:cs typeface="Calibri" panose="020F0502020204030204" pitchFamily="34" charset="0"/>
              </a:rPr>
              <a:t>Affirmative Action Planning</a:t>
            </a:r>
            <a:endParaRPr lang="en-US" altLang="zh-TW" sz="3200"/>
          </a:p>
        </p:txBody>
      </p:sp>
      <p:sp>
        <p:nvSpPr>
          <p:cNvPr id="2" name="Content Placeholder 1">
            <a:extLst>
              <a:ext uri="{FF2B5EF4-FFF2-40B4-BE49-F238E27FC236}">
                <a16:creationId xmlns:a16="http://schemas.microsoft.com/office/drawing/2014/main" id="{0F53E651-36FA-B45D-BC96-A42731FEEBDD}"/>
              </a:ext>
            </a:extLst>
          </p:cNvPr>
          <p:cNvSpPr>
            <a:spLocks noGrp="1"/>
          </p:cNvSpPr>
          <p:nvPr>
            <p:ph idx="1"/>
          </p:nvPr>
        </p:nvSpPr>
        <p:spPr/>
        <p:txBody>
          <a:bodyPr/>
          <a:lstStyle/>
          <a:p>
            <a:pPr marL="0" indent="0" defTabSz="809625">
              <a:buNone/>
              <a:defRPr/>
            </a:pPr>
            <a:r>
              <a:rPr lang="en-US" b="1" dirty="0">
                <a:solidFill>
                  <a:schemeClr val="accent1">
                    <a:lumMod val="75000"/>
                  </a:schemeClr>
                </a:solidFill>
              </a:rPr>
              <a:t>Workforce utilization review</a:t>
            </a:r>
            <a:r>
              <a:rPr lang="en-US" dirty="0">
                <a:solidFill>
                  <a:schemeClr val="accent1">
                    <a:lumMod val="75000"/>
                  </a:schemeClr>
                </a:solidFill>
              </a:rPr>
              <a:t> is a comparison of the proportion of workers in protected subgroups with the proportion that each subgroup represents</a:t>
            </a:r>
            <a:r>
              <a:rPr lang="en-US" b="1" dirty="0">
                <a:solidFill>
                  <a:schemeClr val="accent1">
                    <a:lumMod val="75000"/>
                  </a:schemeClr>
                </a:solidFill>
              </a:rPr>
              <a:t>.</a:t>
            </a:r>
          </a:p>
          <a:p>
            <a:pPr lvl="1" indent="-182880" defTabSz="809625">
              <a:defRPr/>
            </a:pPr>
            <a:r>
              <a:rPr lang="en-US" dirty="0">
                <a:solidFill>
                  <a:schemeClr val="accent1">
                    <a:lumMod val="75000"/>
                  </a:schemeClr>
                </a:solidFill>
              </a:rPr>
              <a:t>used to determine whether any subgroups may be underutilized</a:t>
            </a:r>
          </a:p>
        </p:txBody>
      </p:sp>
      <p:sp>
        <p:nvSpPr>
          <p:cNvPr id="33796" name="Slide Number Placeholder 3">
            <a:extLst>
              <a:ext uri="{FF2B5EF4-FFF2-40B4-BE49-F238E27FC236}">
                <a16:creationId xmlns:a16="http://schemas.microsoft.com/office/drawing/2014/main" id="{95E820E9-C805-F20C-84DC-D65C8EE0D48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CED93C03-6274-4EA9-8BCE-C18ED12B5029}" type="slidenum">
              <a:rPr lang="en-US" altLang="en-US" sz="1200">
                <a:solidFill>
                  <a:srgbClr val="000000"/>
                </a:solidFill>
                <a:latin typeface="Arial" panose="020B0604020202020204" pitchFamily="34" charset="0"/>
              </a:rPr>
              <a:pPr>
                <a:spcBef>
                  <a:spcPct val="0"/>
                </a:spcBef>
                <a:buFontTx/>
                <a:buNone/>
              </a:pPr>
              <a:t>13</a:t>
            </a:fld>
            <a:endParaRPr lang="en-US" altLang="en-US" sz="1200">
              <a:solidFill>
                <a:srgbClr val="000000"/>
              </a:solidFill>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638366" y="1926947"/>
            <a:ext cx="2750280" cy="2097508"/>
          </a:xfrm>
          <a:prstGeom prst="rect">
            <a:avLst/>
          </a:prstGeom>
        </p:spPr>
        <p:txBody>
          <a:bodyPr vert="horz" lIns="91440" tIns="45720" rIns="91440" bIns="45720" rtlCol="0" anchor="ctr">
            <a:normAutofit/>
          </a:bodyPr>
          <a:lstStyle/>
          <a:p>
            <a:r>
              <a:rPr lang="en-US" b="1" dirty="0"/>
              <a:t>Aims</a:t>
            </a:r>
            <a:br>
              <a:rPr lang="en-US" sz="3500" dirty="0"/>
            </a:br>
            <a:endParaRPr lang="en-US" sz="3500" dirty="0"/>
          </a:p>
        </p:txBody>
      </p:sp>
      <p:graphicFrame>
        <p:nvGraphicFramePr>
          <p:cNvPr id="5" name="Content Placeholder 2">
            <a:extLst>
              <a:ext uri="{FF2B5EF4-FFF2-40B4-BE49-F238E27FC236}">
                <a16:creationId xmlns:a16="http://schemas.microsoft.com/office/drawing/2014/main" id="{62F9D435-13A5-49F0-A737-1E606FD62A3A}"/>
              </a:ext>
            </a:extLst>
          </p:cNvPr>
          <p:cNvGraphicFramePr>
            <a:graphicFrameLocks noGrp="1"/>
          </p:cNvGraphicFramePr>
          <p:nvPr>
            <p:ph idx="4294967295"/>
          </p:nvPr>
        </p:nvGraphicFramePr>
        <p:xfrm>
          <a:off x="5487924" y="722376"/>
          <a:ext cx="4697730" cy="5413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463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6AAEA33-AEAC-F5AF-0CDF-F2EB3AA07110}"/>
              </a:ext>
            </a:extLst>
          </p:cNvPr>
          <p:cNvPicPr>
            <a:picLocks noChangeAspect="1"/>
          </p:cNvPicPr>
          <p:nvPr/>
        </p:nvPicPr>
        <p:blipFill rotWithShape="1">
          <a:blip r:embed="rId2"/>
          <a:srcRect l="61025" t="9796" r="10626" b="53199"/>
          <a:stretch/>
        </p:blipFill>
        <p:spPr>
          <a:xfrm>
            <a:off x="2006600" y="1333817"/>
            <a:ext cx="8178799" cy="4190365"/>
          </a:xfrm>
          <a:prstGeom prst="rect">
            <a:avLst/>
          </a:prstGeom>
        </p:spPr>
      </p:pic>
    </p:spTree>
    <p:extLst>
      <p:ext uri="{BB962C8B-B14F-4D97-AF65-F5344CB8AC3E}">
        <p14:creationId xmlns:p14="http://schemas.microsoft.com/office/powerpoint/2010/main" val="1355592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19B5A-05AD-4C19-ADE8-ACFC744102A3}"/>
              </a:ext>
            </a:extLst>
          </p:cNvPr>
          <p:cNvSpPr>
            <a:spLocks noGrp="1"/>
          </p:cNvSpPr>
          <p:nvPr>
            <p:ph type="title"/>
          </p:nvPr>
        </p:nvSpPr>
        <p:spPr>
          <a:xfrm>
            <a:off x="470936" y="57074"/>
            <a:ext cx="3276451" cy="1503430"/>
          </a:xfrm>
        </p:spPr>
        <p:txBody>
          <a:bodyPr vert="horz" lIns="91440" tIns="45720" rIns="91440" bIns="45720" rtlCol="0" anchor="b">
            <a:normAutofit/>
          </a:bodyPr>
          <a:lstStyle/>
          <a:p>
            <a:r>
              <a:rPr lang="en-US" sz="4300" dirty="0"/>
              <a:t>What is recruitment?</a:t>
            </a:r>
          </a:p>
        </p:txBody>
      </p:sp>
      <p:sp>
        <p:nvSpPr>
          <p:cNvPr id="3" name="Content Placeholder 2">
            <a:extLst>
              <a:ext uri="{FF2B5EF4-FFF2-40B4-BE49-F238E27FC236}">
                <a16:creationId xmlns:a16="http://schemas.microsoft.com/office/drawing/2014/main" id="{881758F9-35C5-4280-BC71-640CBEACC579}"/>
              </a:ext>
            </a:extLst>
          </p:cNvPr>
          <p:cNvSpPr>
            <a:spLocks noGrp="1"/>
          </p:cNvSpPr>
          <p:nvPr>
            <p:ph sz="half" idx="1"/>
          </p:nvPr>
        </p:nvSpPr>
        <p:spPr>
          <a:xfrm>
            <a:off x="82133" y="1648110"/>
            <a:ext cx="5376890" cy="3931373"/>
          </a:xfrm>
        </p:spPr>
        <p:txBody>
          <a:bodyPr vert="horz" lIns="91440" tIns="45720" rIns="91440" bIns="45720" rtlCol="0">
            <a:normAutofit fontScale="92500" lnSpcReduction="10000"/>
          </a:bodyPr>
          <a:lstStyle/>
          <a:p>
            <a:r>
              <a:rPr lang="en-US" sz="1800" dirty="0"/>
              <a:t>Recruitment and resourcing involve </a:t>
            </a:r>
            <a:r>
              <a:rPr lang="en-US" sz="1800" b="1" dirty="0"/>
              <a:t>attracting</a:t>
            </a:r>
            <a:r>
              <a:rPr lang="en-US" sz="1800" dirty="0"/>
              <a:t> and </a:t>
            </a:r>
            <a:r>
              <a:rPr lang="en-US" sz="1800" b="1" dirty="0"/>
              <a:t>selecting</a:t>
            </a:r>
            <a:r>
              <a:rPr lang="en-US" sz="1800" dirty="0"/>
              <a:t> individuals into a job role. Recruiting the right individuals is crucial for </a:t>
            </a:r>
            <a:r>
              <a:rPr lang="en-US" sz="1800" dirty="0" err="1"/>
              <a:t>organisations</a:t>
            </a:r>
            <a:r>
              <a:rPr lang="en-US" sz="1800" dirty="0"/>
              <a:t> who need people with the right skills and capabilities to deliver their goals. It’s a critical activity, </a:t>
            </a:r>
            <a:r>
              <a:rPr lang="en-US" sz="1800" b="1" dirty="0"/>
              <a:t>not just for the HR team </a:t>
            </a:r>
            <a:r>
              <a:rPr lang="en-US" sz="1800" dirty="0"/>
              <a:t>but also for line managers who are increasingly involved in the selection process. </a:t>
            </a:r>
          </a:p>
          <a:p>
            <a:r>
              <a:rPr lang="en-US" sz="1800" dirty="0"/>
              <a:t>The length and complexity of the recruitment process will vary depending on an </a:t>
            </a:r>
            <a:r>
              <a:rPr lang="en-US" sz="1800" dirty="0" err="1"/>
              <a:t>organisation’s</a:t>
            </a:r>
            <a:r>
              <a:rPr lang="en-US" sz="1800" dirty="0"/>
              <a:t> size and resources. However, each of the following stages should be present:</a:t>
            </a:r>
          </a:p>
          <a:p>
            <a:pPr lvl="1"/>
            <a:r>
              <a:rPr lang="en-US" sz="1800" dirty="0"/>
              <a:t>Defining the role.</a:t>
            </a:r>
          </a:p>
          <a:p>
            <a:pPr lvl="1"/>
            <a:r>
              <a:rPr lang="en-US" sz="1800" dirty="0"/>
              <a:t>Attracting applicants.</a:t>
            </a:r>
          </a:p>
          <a:p>
            <a:pPr lvl="1"/>
            <a:r>
              <a:rPr lang="en-US" sz="1800" dirty="0"/>
              <a:t>Managing the application and selection process.</a:t>
            </a:r>
          </a:p>
          <a:p>
            <a:pPr lvl="1"/>
            <a:r>
              <a:rPr lang="en-US" sz="1800" dirty="0"/>
              <a:t>Making the appointment.</a:t>
            </a:r>
          </a:p>
          <a:p>
            <a:endParaRPr lang="en-US" sz="1000" dirty="0"/>
          </a:p>
        </p:txBody>
      </p:sp>
      <p:pic>
        <p:nvPicPr>
          <p:cNvPr id="5" name="Picture 4">
            <a:extLst>
              <a:ext uri="{FF2B5EF4-FFF2-40B4-BE49-F238E27FC236}">
                <a16:creationId xmlns:a16="http://schemas.microsoft.com/office/drawing/2014/main" id="{F1EA484C-C50E-4A09-BA2E-81DC915F2FCC}"/>
              </a:ext>
            </a:extLst>
          </p:cNvPr>
          <p:cNvPicPr>
            <a:picLocks noChangeAspect="1"/>
          </p:cNvPicPr>
          <p:nvPr/>
        </p:nvPicPr>
        <p:blipFill rotWithShape="1">
          <a:blip r:embed="rId3"/>
          <a:srcRect l="25751" r="23282" b="-1"/>
          <a:stretch/>
        </p:blipFill>
        <p:spPr>
          <a:xfrm>
            <a:off x="6356997" y="277494"/>
            <a:ext cx="4133963" cy="549529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4010233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469B9-C122-45F3-8901-0DAF3E33BE04}"/>
              </a:ext>
            </a:extLst>
          </p:cNvPr>
          <p:cNvSpPr>
            <a:spLocks noGrp="1"/>
          </p:cNvSpPr>
          <p:nvPr>
            <p:ph type="title"/>
          </p:nvPr>
        </p:nvSpPr>
        <p:spPr>
          <a:xfrm>
            <a:off x="2039125" y="1153573"/>
            <a:ext cx="2400300" cy="4461163"/>
          </a:xfrm>
        </p:spPr>
        <p:txBody>
          <a:bodyPr>
            <a:normAutofit/>
          </a:bodyPr>
          <a:lstStyle/>
          <a:p>
            <a:r>
              <a:rPr lang="en-GB">
                <a:solidFill>
                  <a:srgbClr val="FFFFFF"/>
                </a:solidFill>
              </a:rPr>
              <a:t>Defining the Role</a:t>
            </a:r>
          </a:p>
        </p:txBody>
      </p:sp>
      <p:sp>
        <p:nvSpPr>
          <p:cNvPr id="3" name="Content Placeholder 2">
            <a:extLst>
              <a:ext uri="{FF2B5EF4-FFF2-40B4-BE49-F238E27FC236}">
                <a16:creationId xmlns:a16="http://schemas.microsoft.com/office/drawing/2014/main" id="{F9ED3C71-1F64-491D-B916-43713B90D419}"/>
              </a:ext>
            </a:extLst>
          </p:cNvPr>
          <p:cNvSpPr>
            <a:spLocks noGrp="1"/>
          </p:cNvSpPr>
          <p:nvPr>
            <p:ph idx="1"/>
          </p:nvPr>
        </p:nvSpPr>
        <p:spPr>
          <a:xfrm>
            <a:off x="4859481" y="591345"/>
            <a:ext cx="5179868" cy="5585619"/>
          </a:xfrm>
        </p:spPr>
        <p:txBody>
          <a:bodyPr anchor="ctr">
            <a:normAutofit/>
          </a:bodyPr>
          <a:lstStyle/>
          <a:p>
            <a:pPr marL="0" indent="0">
              <a:buNone/>
            </a:pPr>
            <a:r>
              <a:rPr lang="en-GB" sz="2400" b="1" u="sng"/>
              <a:t>Job analysis </a:t>
            </a:r>
            <a:r>
              <a:rPr lang="en-GB" sz="2400"/>
              <a:t>- The first step is to spend time gathering information about a job from a variety of sources, whether the position already exists or is new. This analysis provides the information needed for the job description and person specification. It should include:</a:t>
            </a:r>
          </a:p>
          <a:p>
            <a:pPr>
              <a:buFont typeface="Arial" panose="020B0604020202020204" pitchFamily="34" charset="0"/>
              <a:buChar char="•"/>
            </a:pPr>
            <a:r>
              <a:rPr lang="en-GB" sz="2400"/>
              <a:t>The job’s purpose and what duties are involved.</a:t>
            </a:r>
          </a:p>
          <a:p>
            <a:pPr>
              <a:buFont typeface="Arial" panose="020B0604020202020204" pitchFamily="34" charset="0"/>
              <a:buChar char="•"/>
            </a:pPr>
            <a:r>
              <a:rPr lang="en-GB" sz="2400"/>
              <a:t>How and where it could be carried out.</a:t>
            </a:r>
          </a:p>
          <a:p>
            <a:pPr>
              <a:buFont typeface="Arial" panose="020B0604020202020204" pitchFamily="34" charset="0"/>
              <a:buChar char="•"/>
            </a:pPr>
            <a:r>
              <a:rPr lang="en-GB" sz="2400"/>
              <a:t>What roles would be expected of the jobholder.</a:t>
            </a:r>
          </a:p>
          <a:p>
            <a:pPr>
              <a:buFont typeface="Arial" panose="020B0604020202020204" pitchFamily="34" charset="0"/>
              <a:buChar char="•"/>
            </a:pPr>
            <a:r>
              <a:rPr lang="en-GB" sz="2400"/>
              <a:t>How it fits into the organisations’ structure.</a:t>
            </a:r>
          </a:p>
          <a:p>
            <a:endParaRPr lang="en-GB" sz="2400"/>
          </a:p>
        </p:txBody>
      </p:sp>
    </p:spTree>
    <p:extLst>
      <p:ext uri="{BB962C8B-B14F-4D97-AF65-F5344CB8AC3E}">
        <p14:creationId xmlns:p14="http://schemas.microsoft.com/office/powerpoint/2010/main" val="1202355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1F08567-6E53-4549-932D-1C7763FEB757}"/>
              </a:ext>
            </a:extLst>
          </p:cNvPr>
          <p:cNvSpPr>
            <a:spLocks noGrp="1" noChangeArrowheads="1"/>
          </p:cNvSpPr>
          <p:nvPr>
            <p:ph type="title" idx="4294967295"/>
          </p:nvPr>
        </p:nvSpPr>
        <p:spPr>
          <a:xfrm>
            <a:off x="6692900" y="174625"/>
            <a:ext cx="3975100" cy="1206500"/>
          </a:xfrm>
          <a:prstGeom prst="rect">
            <a:avLst/>
          </a:prstGeom>
          <a:ln>
            <a:noFill/>
          </a:ln>
        </p:spPr>
        <p:txBody>
          <a:bodyPr vert="horz" lIns="68580" tIns="34290" rIns="68580" bIns="34290" rtlCol="0" anchor="ctr">
            <a:normAutofit/>
          </a:bodyPr>
          <a:lstStyle/>
          <a:p>
            <a:r>
              <a:rPr lang="en-US" altLang="en-US" sz="3000" dirty="0"/>
              <a:t>Job description</a:t>
            </a:r>
          </a:p>
        </p:txBody>
      </p:sp>
      <p:sp>
        <p:nvSpPr>
          <p:cNvPr id="3" name="Content Placeholder 2">
            <a:extLst>
              <a:ext uri="{FF2B5EF4-FFF2-40B4-BE49-F238E27FC236}">
                <a16:creationId xmlns:a16="http://schemas.microsoft.com/office/drawing/2014/main" id="{FB935A95-BB93-4F22-809E-E3DB255E9784}"/>
              </a:ext>
            </a:extLst>
          </p:cNvPr>
          <p:cNvSpPr>
            <a:spLocks noGrp="1" noChangeArrowheads="1"/>
          </p:cNvSpPr>
          <p:nvPr>
            <p:ph idx="4294967295"/>
          </p:nvPr>
        </p:nvSpPr>
        <p:spPr>
          <a:xfrm>
            <a:off x="6358156" y="1381126"/>
            <a:ext cx="4309844" cy="4105276"/>
          </a:xfrm>
          <a:prstGeom prst="rect">
            <a:avLst/>
          </a:prstGeom>
        </p:spPr>
        <p:txBody>
          <a:bodyPr vert="horz" lIns="68580" tIns="34290" rIns="68580" bIns="34290" rtlCol="0">
            <a:normAutofit/>
          </a:bodyPr>
          <a:lstStyle/>
          <a:p>
            <a:pPr marL="204788" fontAlgn="t">
              <a:defRPr/>
            </a:pPr>
            <a:r>
              <a:rPr lang="en-US" altLang="en-US" sz="2400" dirty="0"/>
              <a:t>Job Title</a:t>
            </a:r>
          </a:p>
          <a:p>
            <a:pPr marL="204788" fontAlgn="t">
              <a:defRPr/>
            </a:pPr>
            <a:r>
              <a:rPr lang="en-US" altLang="en-US" sz="2400" dirty="0"/>
              <a:t>Responsible To</a:t>
            </a:r>
          </a:p>
          <a:p>
            <a:pPr marL="204788" fontAlgn="t">
              <a:defRPr/>
            </a:pPr>
            <a:r>
              <a:rPr lang="en-US" altLang="en-US" sz="2400" dirty="0"/>
              <a:t>In Charge of</a:t>
            </a:r>
          </a:p>
          <a:p>
            <a:pPr marL="204788" fontAlgn="t">
              <a:defRPr/>
            </a:pPr>
            <a:r>
              <a:rPr lang="en-US" altLang="en-US" sz="2400" dirty="0"/>
              <a:t>Duties – work that needs to </a:t>
            </a:r>
          </a:p>
          <a:p>
            <a:pPr marL="202406" fontAlgn="t">
              <a:defRPr/>
            </a:pPr>
            <a:r>
              <a:rPr lang="en-US" altLang="en-US" sz="2400" dirty="0"/>
              <a:t>be achieved</a:t>
            </a:r>
          </a:p>
          <a:p>
            <a:pPr marL="0" fontAlgn="t">
              <a:defRPr/>
            </a:pPr>
            <a:r>
              <a:rPr lang="en-US" altLang="en-US" sz="2400" dirty="0"/>
              <a:t>And more!</a:t>
            </a:r>
          </a:p>
          <a:p>
            <a:pPr marL="204788" fontAlgn="t">
              <a:defRPr/>
            </a:pPr>
            <a:r>
              <a:rPr lang="en-US" altLang="en-US" sz="2400" dirty="0"/>
              <a:t>Variety of formats from simple to comprehensive to structured </a:t>
            </a:r>
          </a:p>
          <a:p>
            <a:pPr marL="204788">
              <a:defRPr/>
            </a:pPr>
            <a:endParaRPr lang="en-US" altLang="en-US" sz="1350" dirty="0"/>
          </a:p>
        </p:txBody>
      </p:sp>
      <p:pic>
        <p:nvPicPr>
          <p:cNvPr id="32770" name="Picture 2" descr="Index of /wp-content/uploads/2019/01">
            <a:extLst>
              <a:ext uri="{FF2B5EF4-FFF2-40B4-BE49-F238E27FC236}">
                <a16:creationId xmlns:a16="http://schemas.microsoft.com/office/drawing/2014/main" id="{3A6F43B3-B624-47DD-9146-A0A7A65C1B1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99500" y="1554019"/>
            <a:ext cx="3834346" cy="37576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8D0FDE0-AC46-4FBE-A332-249B26438F41}"/>
              </a:ext>
            </a:extLst>
          </p:cNvPr>
          <p:cNvSpPr>
            <a:spLocks noGrp="1" noChangeArrowheads="1"/>
          </p:cNvSpPr>
          <p:nvPr>
            <p:ph type="title" idx="4294967295"/>
          </p:nvPr>
        </p:nvSpPr>
        <p:spPr>
          <a:xfrm>
            <a:off x="3124200" y="484189"/>
            <a:ext cx="7543800" cy="1609725"/>
          </a:xfrm>
          <a:prstGeom prst="rect">
            <a:avLst/>
          </a:prstGeom>
        </p:spPr>
        <p:txBody>
          <a:bodyPr/>
          <a:lstStyle/>
          <a:p>
            <a:pPr eaLnBrk="1" hangingPunct="1"/>
            <a:r>
              <a:rPr lang="en-US" altLang="en-US" b="1" dirty="0"/>
              <a:t>Person specification</a:t>
            </a:r>
          </a:p>
        </p:txBody>
      </p:sp>
      <p:sp>
        <p:nvSpPr>
          <p:cNvPr id="49155" name="Rectangle 3">
            <a:extLst>
              <a:ext uri="{FF2B5EF4-FFF2-40B4-BE49-F238E27FC236}">
                <a16:creationId xmlns:a16="http://schemas.microsoft.com/office/drawing/2014/main" id="{23523124-0155-4BA3-AB9F-476AFB99ECB4}"/>
              </a:ext>
            </a:extLst>
          </p:cNvPr>
          <p:cNvSpPr>
            <a:spLocks noGrp="1" noChangeArrowheads="1"/>
          </p:cNvSpPr>
          <p:nvPr>
            <p:ph type="body" idx="4294967295"/>
          </p:nvPr>
        </p:nvSpPr>
        <p:spPr>
          <a:xfrm>
            <a:off x="1524000" y="2638425"/>
            <a:ext cx="5418138" cy="2844800"/>
          </a:xfrm>
          <a:prstGeom prst="rect">
            <a:avLst/>
          </a:prstGeom>
        </p:spPr>
        <p:txBody>
          <a:bodyPr>
            <a:normAutofit fontScale="92500" lnSpcReduction="10000"/>
          </a:bodyPr>
          <a:lstStyle/>
          <a:p>
            <a:pPr eaLnBrk="1" hangingPunct="1">
              <a:lnSpc>
                <a:spcPct val="90000"/>
              </a:lnSpc>
            </a:pPr>
            <a:r>
              <a:rPr lang="en-US" altLang="en-US" sz="1800" dirty="0"/>
              <a:t>A person specification (or job profile) states the necessary and desirable criteria for selection.</a:t>
            </a:r>
          </a:p>
          <a:p>
            <a:pPr eaLnBrk="1" hangingPunct="1">
              <a:lnSpc>
                <a:spcPct val="90000"/>
              </a:lnSpc>
            </a:pPr>
            <a:endParaRPr lang="en-US" altLang="en-US" sz="1800" dirty="0"/>
          </a:p>
          <a:p>
            <a:pPr eaLnBrk="1" hangingPunct="1">
              <a:lnSpc>
                <a:spcPct val="90000"/>
              </a:lnSpc>
            </a:pPr>
            <a:r>
              <a:rPr lang="en-US" altLang="en-US" sz="1800" dirty="0"/>
              <a:t>Increasingly such specifications are based on a set</a:t>
            </a:r>
          </a:p>
          <a:p>
            <a:pPr eaLnBrk="1" hangingPunct="1">
              <a:lnSpc>
                <a:spcPct val="90000"/>
              </a:lnSpc>
              <a:buFontTx/>
              <a:buNone/>
            </a:pPr>
            <a:r>
              <a:rPr lang="en-US" altLang="en-US" sz="1800" dirty="0"/>
              <a:t>	of competencies identified as necessary for the performance of the job. </a:t>
            </a:r>
            <a:br>
              <a:rPr lang="en-US" altLang="en-US" sz="1800" dirty="0"/>
            </a:br>
            <a:endParaRPr lang="en-US" altLang="en-US" sz="1800" dirty="0"/>
          </a:p>
          <a:p>
            <a:pPr eaLnBrk="1" hangingPunct="1">
              <a:lnSpc>
                <a:spcPct val="90000"/>
              </a:lnSpc>
            </a:pPr>
            <a:r>
              <a:rPr lang="en-US" altLang="en-US" sz="1800" dirty="0"/>
              <a:t>Competency frameworks (Core/technical/Behavior)  may be substituted for job or person specifications but these should include an indication of roles and responsibilities.</a:t>
            </a:r>
          </a:p>
          <a:p>
            <a:pPr eaLnBrk="1" hangingPunct="1">
              <a:lnSpc>
                <a:spcPct val="90000"/>
              </a:lnSpc>
              <a:buFontTx/>
              <a:buNone/>
            </a:pPr>
            <a:endParaRPr lang="en-US" altLang="en-US" sz="1800" dirty="0"/>
          </a:p>
        </p:txBody>
      </p:sp>
      <p:pic>
        <p:nvPicPr>
          <p:cNvPr id="2" name="Picture 1">
            <a:extLst>
              <a:ext uri="{FF2B5EF4-FFF2-40B4-BE49-F238E27FC236}">
                <a16:creationId xmlns:a16="http://schemas.microsoft.com/office/drawing/2014/main" id="{45910C5F-B1D0-4E67-A63E-EFA2B4D55153}"/>
              </a:ext>
            </a:extLst>
          </p:cNvPr>
          <p:cNvPicPr>
            <a:picLocks noChangeAspect="1"/>
          </p:cNvPicPr>
          <p:nvPr/>
        </p:nvPicPr>
        <p:blipFill rotWithShape="1">
          <a:blip r:embed="rId3"/>
          <a:srcRect l="16030" r="6937"/>
          <a:stretch/>
        </p:blipFill>
        <p:spPr>
          <a:xfrm>
            <a:off x="7053533" y="2169890"/>
            <a:ext cx="3463991" cy="25182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checkerboard(across)">
                                      <p:cBhvr>
                                        <p:cTn id="7" dur="500"/>
                                        <p:tgtEl>
                                          <p:spTgt spid="491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49155">
                                            <p:txEl>
                                              <p:pRg st="2" end="2"/>
                                            </p:txEl>
                                          </p:spTgt>
                                        </p:tgtEl>
                                        <p:attrNameLst>
                                          <p:attrName>style.visibility</p:attrName>
                                        </p:attrNameLst>
                                      </p:cBhvr>
                                      <p:to>
                                        <p:strVal val="visible"/>
                                      </p:to>
                                    </p:set>
                                    <p:animEffect transition="in" filter="checkerboard(across)">
                                      <p:cBhvr>
                                        <p:cTn id="12" dur="500"/>
                                        <p:tgtEl>
                                          <p:spTgt spid="49155">
                                            <p:txEl>
                                              <p:pRg st="2" end="2"/>
                                            </p:txEl>
                                          </p:spTgt>
                                        </p:tgtEl>
                                      </p:cBhvr>
                                    </p:animEffect>
                                  </p:childTnLst>
                                </p:cTn>
                              </p:par>
                              <p:par>
                                <p:cTn id="13" presetID="5" presetClass="entr" presetSubtype="10" fill="hold" nodeType="withEffect">
                                  <p:stCondLst>
                                    <p:cond delay="0"/>
                                  </p:stCondLst>
                                  <p:childTnLst>
                                    <p:set>
                                      <p:cBhvr>
                                        <p:cTn id="14" dur="1" fill="hold">
                                          <p:stCondLst>
                                            <p:cond delay="0"/>
                                          </p:stCondLst>
                                        </p:cTn>
                                        <p:tgtEl>
                                          <p:spTgt spid="49155">
                                            <p:txEl>
                                              <p:pRg st="3" end="3"/>
                                            </p:txEl>
                                          </p:spTgt>
                                        </p:tgtEl>
                                        <p:attrNameLst>
                                          <p:attrName>style.visibility</p:attrName>
                                        </p:attrNameLst>
                                      </p:cBhvr>
                                      <p:to>
                                        <p:strVal val="visible"/>
                                      </p:to>
                                    </p:set>
                                    <p:animEffect transition="in" filter="checkerboard(across)">
                                      <p:cBhvr>
                                        <p:cTn id="15" dur="500"/>
                                        <p:tgtEl>
                                          <p:spTgt spid="49155">
                                            <p:txEl>
                                              <p:pRg st="3" end="3"/>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5" presetClass="entr" presetSubtype="10" fill="hold" nodeType="clickEffect">
                                  <p:stCondLst>
                                    <p:cond delay="0"/>
                                  </p:stCondLst>
                                  <p:childTnLst>
                                    <p:set>
                                      <p:cBhvr>
                                        <p:cTn id="19" dur="1" fill="hold">
                                          <p:stCondLst>
                                            <p:cond delay="0"/>
                                          </p:stCondLst>
                                        </p:cTn>
                                        <p:tgtEl>
                                          <p:spTgt spid="49155">
                                            <p:txEl>
                                              <p:pRg st="4" end="4"/>
                                            </p:txEl>
                                          </p:spTgt>
                                        </p:tgtEl>
                                        <p:attrNameLst>
                                          <p:attrName>style.visibility</p:attrName>
                                        </p:attrNameLst>
                                      </p:cBhvr>
                                      <p:to>
                                        <p:strVal val="visible"/>
                                      </p:to>
                                    </p:set>
                                    <p:animEffect transition="in" filter="checkerboard(across)">
                                      <p:cBhvr>
                                        <p:cTn id="20" dur="500"/>
                                        <p:tgtEl>
                                          <p:spTgt spid="491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759" y="3752850"/>
            <a:ext cx="2468166" cy="2452687"/>
          </a:xfrm>
        </p:spPr>
        <p:txBody>
          <a:bodyPr anchor="ctr">
            <a:normAutofit/>
          </a:bodyPr>
          <a:lstStyle/>
          <a:p>
            <a:r>
              <a:rPr lang="en-GB" sz="3100"/>
              <a:t>How do we recruit?</a:t>
            </a:r>
          </a:p>
        </p:txBody>
      </p:sp>
      <p:pic>
        <p:nvPicPr>
          <p:cNvPr id="6" name="Picture 5">
            <a:extLst>
              <a:ext uri="{FF2B5EF4-FFF2-40B4-BE49-F238E27FC236}">
                <a16:creationId xmlns:a16="http://schemas.microsoft.com/office/drawing/2014/main" id="{5C669149-59B3-4A8C-9379-0E0169C197C2}"/>
              </a:ext>
            </a:extLst>
          </p:cNvPr>
          <p:cNvPicPr>
            <a:picLocks noChangeAspect="1"/>
          </p:cNvPicPr>
          <p:nvPr/>
        </p:nvPicPr>
        <p:blipFill rotWithShape="1">
          <a:blip r:embed="rId3"/>
          <a:srcRect t="17508" b="21240"/>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693181" y="3284985"/>
            <a:ext cx="5614060" cy="2452687"/>
          </a:xfrm>
        </p:spPr>
        <p:txBody>
          <a:bodyPr anchor="ctr">
            <a:normAutofit/>
          </a:bodyPr>
          <a:lstStyle/>
          <a:p>
            <a:endParaRPr lang="en-GB" sz="1600" dirty="0"/>
          </a:p>
          <a:p>
            <a:r>
              <a:rPr lang="en-GB" sz="2000" dirty="0"/>
              <a:t>Discuss and provide examples of the advantages and disadvantages of each method</a:t>
            </a:r>
          </a:p>
        </p:txBody>
      </p:sp>
    </p:spTree>
    <p:extLst>
      <p:ext uri="{BB962C8B-B14F-4D97-AF65-F5344CB8AC3E}">
        <p14:creationId xmlns:p14="http://schemas.microsoft.com/office/powerpoint/2010/main" val="1554546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8290" y="234228"/>
            <a:ext cx="8461663" cy="623455"/>
          </a:xfrm>
        </p:spPr>
        <p:txBody>
          <a:bodyPr>
            <a:normAutofit fontScale="90000"/>
          </a:bodyPr>
          <a:lstStyle/>
          <a:p>
            <a:r>
              <a:rPr lang="en-GB" dirty="0"/>
              <a:t>Recruitment Sources</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45240" y="1626502"/>
            <a:ext cx="2557463" cy="108033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0279" y="2845583"/>
            <a:ext cx="1543050" cy="133157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66251" y="3503470"/>
            <a:ext cx="3107531" cy="2187991"/>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16574" y="4004451"/>
            <a:ext cx="2521744" cy="1657350"/>
          </a:xfrm>
          <a:prstGeom prst="rect">
            <a:avLst/>
          </a:prstGeom>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42144" y="1081694"/>
            <a:ext cx="2107406" cy="2530814"/>
          </a:xfrm>
          <a:prstGeom prst="rect">
            <a:avLst/>
          </a:prstGeom>
        </p:spPr>
      </p:pic>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81413" y="1662222"/>
            <a:ext cx="2543175" cy="1621631"/>
          </a:xfrm>
          <a:prstGeom prst="rect">
            <a:avLst/>
          </a:prstGeom>
        </p:spPr>
      </p:pic>
      <p:pic>
        <p:nvPicPr>
          <p:cNvPr id="16" name="Picture 1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109571" y="4315910"/>
            <a:ext cx="2013887" cy="1333013"/>
          </a:xfrm>
          <a:prstGeom prst="rect">
            <a:avLst/>
          </a:prstGeom>
        </p:spPr>
      </p:pic>
      <p:sp>
        <p:nvSpPr>
          <p:cNvPr id="4" name="TextBox 3">
            <a:extLst>
              <a:ext uri="{FF2B5EF4-FFF2-40B4-BE49-F238E27FC236}">
                <a16:creationId xmlns:a16="http://schemas.microsoft.com/office/drawing/2014/main" id="{66FB4F7F-9C9B-6CDC-EE58-EB6DFAFA3BDA}"/>
              </a:ext>
            </a:extLst>
          </p:cNvPr>
          <p:cNvSpPr txBox="1"/>
          <p:nvPr/>
        </p:nvSpPr>
        <p:spPr>
          <a:xfrm>
            <a:off x="3646004" y="3105836"/>
            <a:ext cx="4681330" cy="646331"/>
          </a:xfrm>
          <a:prstGeom prst="rect">
            <a:avLst/>
          </a:prstGeom>
          <a:noFill/>
        </p:spPr>
        <p:txBody>
          <a:bodyPr wrap="square">
            <a:spAutoFit/>
          </a:bodyPr>
          <a:lstStyle/>
          <a:p>
            <a:r>
              <a:rPr lang="en-GB" dirty="0"/>
              <a:t>What do we mean by </a:t>
            </a:r>
          </a:p>
          <a:p>
            <a:r>
              <a:rPr lang="en-GB" dirty="0"/>
              <a:t>selection process?</a:t>
            </a:r>
          </a:p>
        </p:txBody>
      </p:sp>
    </p:spTree>
    <p:extLst>
      <p:ext uri="{BB962C8B-B14F-4D97-AF65-F5344CB8AC3E}">
        <p14:creationId xmlns:p14="http://schemas.microsoft.com/office/powerpoint/2010/main" val="59000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4BF4959-DF53-90D2-2A65-D4348D945335}"/>
              </a:ext>
            </a:extLst>
          </p:cNvPr>
          <p:cNvPicPr>
            <a:picLocks noChangeAspect="1"/>
          </p:cNvPicPr>
          <p:nvPr/>
        </p:nvPicPr>
        <p:blipFill rotWithShape="1">
          <a:blip r:embed="rId2"/>
          <a:srcRect l="40555" t="43688" r="3688" b="5403"/>
          <a:stretch/>
        </p:blipFill>
        <p:spPr>
          <a:xfrm>
            <a:off x="394208" y="1141752"/>
            <a:ext cx="7353529" cy="4476060"/>
          </a:xfrm>
          <a:prstGeom prst="rect">
            <a:avLst/>
          </a:prstGeom>
        </p:spPr>
      </p:pic>
      <p:sp>
        <p:nvSpPr>
          <p:cNvPr id="6" name="Title 1">
            <a:extLst>
              <a:ext uri="{FF2B5EF4-FFF2-40B4-BE49-F238E27FC236}">
                <a16:creationId xmlns:a16="http://schemas.microsoft.com/office/drawing/2014/main" id="{3EF427DB-6ABE-5FC9-2E9C-EB6A2B469295}"/>
              </a:ext>
            </a:extLst>
          </p:cNvPr>
          <p:cNvSpPr txBox="1">
            <a:spLocks/>
          </p:cNvSpPr>
          <p:nvPr/>
        </p:nvSpPr>
        <p:spPr>
          <a:xfrm>
            <a:off x="394208" y="441146"/>
            <a:ext cx="7172864" cy="623455"/>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Example </a:t>
            </a:r>
          </a:p>
        </p:txBody>
      </p:sp>
      <p:sp>
        <p:nvSpPr>
          <p:cNvPr id="7" name="Title 1">
            <a:extLst>
              <a:ext uri="{FF2B5EF4-FFF2-40B4-BE49-F238E27FC236}">
                <a16:creationId xmlns:a16="http://schemas.microsoft.com/office/drawing/2014/main" id="{3E2EF77F-C371-B831-5AE2-424E23BFCFA2}"/>
              </a:ext>
            </a:extLst>
          </p:cNvPr>
          <p:cNvSpPr txBox="1">
            <a:spLocks/>
          </p:cNvSpPr>
          <p:nvPr/>
        </p:nvSpPr>
        <p:spPr>
          <a:xfrm>
            <a:off x="8027007" y="4563246"/>
            <a:ext cx="4012593" cy="62345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a:t>Source : www.glassdoor.com </a:t>
            </a:r>
            <a:endParaRPr lang="en-GB" sz="2000" dirty="0"/>
          </a:p>
        </p:txBody>
      </p:sp>
    </p:spTree>
    <p:extLst>
      <p:ext uri="{BB962C8B-B14F-4D97-AF65-F5344CB8AC3E}">
        <p14:creationId xmlns:p14="http://schemas.microsoft.com/office/powerpoint/2010/main" val="13635692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E3901B-4DB9-6C49-7E1C-96D9BCF311E7}"/>
              </a:ext>
            </a:extLst>
          </p:cNvPr>
          <p:cNvSpPr txBox="1"/>
          <p:nvPr/>
        </p:nvSpPr>
        <p:spPr>
          <a:xfrm>
            <a:off x="456745" y="1092953"/>
            <a:ext cx="4936572" cy="3416320"/>
          </a:xfrm>
          <a:prstGeom prst="rect">
            <a:avLst/>
          </a:prstGeom>
          <a:noFill/>
        </p:spPr>
        <p:txBody>
          <a:bodyPr wrap="square">
            <a:spAutoFit/>
          </a:bodyPr>
          <a:lstStyle/>
          <a:p>
            <a:pPr algn="l"/>
            <a:r>
              <a:rPr lang="en-US" b="0" i="0" dirty="0">
                <a:solidFill>
                  <a:srgbClr val="20262E"/>
                </a:solidFill>
                <a:effectLst/>
                <a:latin typeface="Glassdoor Sans"/>
              </a:rPr>
              <a:t>Responsibilities:</a:t>
            </a:r>
          </a:p>
          <a:p>
            <a:pPr algn="l">
              <a:buFont typeface="Arial" panose="020B0604020202020204" pitchFamily="34" charset="0"/>
              <a:buChar char="•"/>
            </a:pPr>
            <a:r>
              <a:rPr lang="en-US" b="0" i="0" dirty="0">
                <a:solidFill>
                  <a:srgbClr val="20262E"/>
                </a:solidFill>
                <a:effectLst/>
                <a:latin typeface="Glassdoor Sans"/>
              </a:rPr>
              <a:t>Have knowledge of various cooking techniques.</a:t>
            </a:r>
          </a:p>
          <a:p>
            <a:pPr algn="l">
              <a:buFont typeface="Arial" panose="020B0604020202020204" pitchFamily="34" charset="0"/>
              <a:buChar char="•"/>
            </a:pPr>
            <a:r>
              <a:rPr lang="en-US" b="0" i="0" dirty="0">
                <a:solidFill>
                  <a:srgbClr val="20262E"/>
                </a:solidFill>
                <a:effectLst/>
                <a:latin typeface="Glassdoor Sans"/>
              </a:rPr>
              <a:t>Prepare meals and side dishes according to customers' needs and preferences.</a:t>
            </a:r>
          </a:p>
          <a:p>
            <a:pPr algn="l">
              <a:buFont typeface="Arial" panose="020B0604020202020204" pitchFamily="34" charset="0"/>
              <a:buChar char="•"/>
            </a:pPr>
            <a:r>
              <a:rPr lang="en-US" b="0" i="0" dirty="0">
                <a:solidFill>
                  <a:srgbClr val="20262E"/>
                </a:solidFill>
                <a:effectLst/>
                <a:latin typeface="Glassdoor Sans"/>
              </a:rPr>
              <a:t>Ensure that all food is cooked and prepared in a timely manner.</a:t>
            </a:r>
          </a:p>
          <a:p>
            <a:pPr algn="l">
              <a:buFont typeface="Arial" panose="020B0604020202020204" pitchFamily="34" charset="0"/>
              <a:buChar char="•"/>
            </a:pPr>
            <a:r>
              <a:rPr lang="en-US" b="0" i="0" dirty="0">
                <a:solidFill>
                  <a:srgbClr val="20262E"/>
                </a:solidFill>
                <a:effectLst/>
                <a:latin typeface="Glassdoor Sans"/>
              </a:rPr>
              <a:t>Keep kitchen area clean and organized.</a:t>
            </a:r>
          </a:p>
          <a:p>
            <a:pPr algn="l">
              <a:buFont typeface="Arial" panose="020B0604020202020204" pitchFamily="34" charset="0"/>
              <a:buChar char="•"/>
            </a:pPr>
            <a:r>
              <a:rPr lang="en-US" b="0" i="0" dirty="0">
                <a:solidFill>
                  <a:srgbClr val="20262E"/>
                </a:solidFill>
                <a:effectLst/>
                <a:latin typeface="Glassdoor Sans"/>
              </a:rPr>
              <a:t>Be able to explain dishes to wait staff and customers.</a:t>
            </a:r>
          </a:p>
          <a:p>
            <a:pPr algn="l"/>
            <a:r>
              <a:rPr lang="en-US" b="0" i="0" dirty="0">
                <a:solidFill>
                  <a:srgbClr val="20262E"/>
                </a:solidFill>
                <a:effectLst/>
                <a:latin typeface="Glassdoor Sans"/>
              </a:rPr>
              <a:t>Job Types: Permanent, Full-time</a:t>
            </a:r>
          </a:p>
          <a:p>
            <a:pPr algn="l"/>
            <a:r>
              <a:rPr lang="en-US" b="0" i="0" dirty="0">
                <a:solidFill>
                  <a:srgbClr val="20262E"/>
                </a:solidFill>
                <a:effectLst/>
                <a:latin typeface="Glassdoor Sans"/>
              </a:rPr>
              <a:t>Salary: £12.00-£13.00 per hour</a:t>
            </a:r>
          </a:p>
          <a:p>
            <a:pPr algn="l"/>
            <a:endParaRPr lang="en-US" b="0" i="0" dirty="0">
              <a:solidFill>
                <a:srgbClr val="20262E"/>
              </a:solidFill>
              <a:effectLst/>
              <a:latin typeface="Glassdoor Sans"/>
            </a:endParaRPr>
          </a:p>
        </p:txBody>
      </p:sp>
      <p:sp>
        <p:nvSpPr>
          <p:cNvPr id="8" name="TextBox 7">
            <a:extLst>
              <a:ext uri="{FF2B5EF4-FFF2-40B4-BE49-F238E27FC236}">
                <a16:creationId xmlns:a16="http://schemas.microsoft.com/office/drawing/2014/main" id="{4BF6BA4F-DE18-E1EF-9ABD-9F7F74AF6435}"/>
              </a:ext>
            </a:extLst>
          </p:cNvPr>
          <p:cNvSpPr txBox="1"/>
          <p:nvPr/>
        </p:nvSpPr>
        <p:spPr>
          <a:xfrm>
            <a:off x="5638343" y="1027248"/>
            <a:ext cx="6096912" cy="4524315"/>
          </a:xfrm>
          <a:prstGeom prst="rect">
            <a:avLst/>
          </a:prstGeom>
          <a:noFill/>
        </p:spPr>
        <p:txBody>
          <a:bodyPr wrap="square">
            <a:spAutoFit/>
          </a:bodyPr>
          <a:lstStyle/>
          <a:p>
            <a:r>
              <a:rPr lang="en-US" dirty="0"/>
              <a:t>Benefits:</a:t>
            </a:r>
          </a:p>
          <a:p>
            <a:r>
              <a:rPr lang="en-US" dirty="0"/>
              <a:t>Company pension</a:t>
            </a:r>
          </a:p>
          <a:p>
            <a:r>
              <a:rPr lang="en-US" dirty="0"/>
              <a:t>Employee discount</a:t>
            </a:r>
          </a:p>
          <a:p>
            <a:r>
              <a:rPr lang="en-US" dirty="0"/>
              <a:t>Free parking</a:t>
            </a:r>
          </a:p>
          <a:p>
            <a:r>
              <a:rPr lang="en-US" dirty="0"/>
              <a:t>Schedule:</a:t>
            </a:r>
          </a:p>
          <a:p>
            <a:r>
              <a:rPr lang="en-US" dirty="0"/>
              <a:t>Day shift</a:t>
            </a:r>
          </a:p>
          <a:p>
            <a:r>
              <a:rPr lang="en-US" dirty="0"/>
              <a:t>Overtime</a:t>
            </a:r>
          </a:p>
          <a:p>
            <a:r>
              <a:rPr lang="en-US" dirty="0"/>
              <a:t>Weekend availability</a:t>
            </a:r>
          </a:p>
          <a:p>
            <a:r>
              <a:rPr lang="en-US" dirty="0"/>
              <a:t>Supplemental pay types:</a:t>
            </a:r>
          </a:p>
          <a:p>
            <a:r>
              <a:rPr lang="en-US" dirty="0"/>
              <a:t>Bonus scheme</a:t>
            </a:r>
          </a:p>
          <a:p>
            <a:r>
              <a:rPr lang="en-US" dirty="0"/>
              <a:t>Tips</a:t>
            </a:r>
          </a:p>
          <a:p>
            <a:r>
              <a:rPr lang="en-US" dirty="0"/>
              <a:t>Yearly bonus</a:t>
            </a:r>
          </a:p>
          <a:p>
            <a:r>
              <a:rPr lang="en-US" dirty="0"/>
              <a:t>Ability to commute/relocate:</a:t>
            </a:r>
          </a:p>
          <a:p>
            <a:r>
              <a:rPr lang="en-US" dirty="0"/>
              <a:t>Kington, HR5 3AZ: reliably commute or plan to relocate before starting work (required)</a:t>
            </a:r>
          </a:p>
          <a:p>
            <a:r>
              <a:rPr lang="en-US" dirty="0"/>
              <a:t>Work Location: In person</a:t>
            </a:r>
            <a:endParaRPr lang="en-GB" dirty="0"/>
          </a:p>
        </p:txBody>
      </p:sp>
      <p:sp>
        <p:nvSpPr>
          <p:cNvPr id="9" name="Ribbon: Curved and Tilted Up 8">
            <a:extLst>
              <a:ext uri="{FF2B5EF4-FFF2-40B4-BE49-F238E27FC236}">
                <a16:creationId xmlns:a16="http://schemas.microsoft.com/office/drawing/2014/main" id="{6670EAC7-E314-45CA-52F5-9517DE646003}"/>
              </a:ext>
            </a:extLst>
          </p:cNvPr>
          <p:cNvSpPr/>
          <p:nvPr/>
        </p:nvSpPr>
        <p:spPr>
          <a:xfrm>
            <a:off x="2608367" y="4342031"/>
            <a:ext cx="3082678" cy="1634662"/>
          </a:xfrm>
          <a:prstGeom prst="ellipseRibbon2">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7030A0"/>
                </a:solidFill>
              </a:rPr>
              <a:t>Sample </a:t>
            </a:r>
          </a:p>
        </p:txBody>
      </p:sp>
      <p:sp>
        <p:nvSpPr>
          <p:cNvPr id="10" name="Title 1">
            <a:extLst>
              <a:ext uri="{FF2B5EF4-FFF2-40B4-BE49-F238E27FC236}">
                <a16:creationId xmlns:a16="http://schemas.microsoft.com/office/drawing/2014/main" id="{44182B72-C17E-9687-1739-2E3C4880B2A5}"/>
              </a:ext>
            </a:extLst>
          </p:cNvPr>
          <p:cNvSpPr txBox="1">
            <a:spLocks/>
          </p:cNvSpPr>
          <p:nvPr/>
        </p:nvSpPr>
        <p:spPr>
          <a:xfrm>
            <a:off x="394208" y="441146"/>
            <a:ext cx="7172864" cy="623455"/>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Example </a:t>
            </a:r>
          </a:p>
        </p:txBody>
      </p:sp>
    </p:spTree>
    <p:extLst>
      <p:ext uri="{BB962C8B-B14F-4D97-AF65-F5344CB8AC3E}">
        <p14:creationId xmlns:p14="http://schemas.microsoft.com/office/powerpoint/2010/main" val="461276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CFC20-62EB-C14D-180C-8DFFD3C002C0}"/>
              </a:ext>
            </a:extLst>
          </p:cNvPr>
          <p:cNvSpPr>
            <a:spLocks noGrp="1"/>
          </p:cNvSpPr>
          <p:nvPr>
            <p:ph type="title"/>
          </p:nvPr>
        </p:nvSpPr>
        <p:spPr/>
        <p:txBody>
          <a:bodyPr/>
          <a:lstStyle/>
          <a:p>
            <a:r>
              <a:rPr lang="en-GB" dirty="0"/>
              <a:t>Sample</a:t>
            </a:r>
          </a:p>
        </p:txBody>
      </p:sp>
      <p:pic>
        <p:nvPicPr>
          <p:cNvPr id="7" name="Picture 6">
            <a:extLst>
              <a:ext uri="{FF2B5EF4-FFF2-40B4-BE49-F238E27FC236}">
                <a16:creationId xmlns:a16="http://schemas.microsoft.com/office/drawing/2014/main" id="{2547E1D6-3800-1EA9-A391-7D243AA0169B}"/>
              </a:ext>
            </a:extLst>
          </p:cNvPr>
          <p:cNvPicPr>
            <a:picLocks noChangeAspect="1"/>
          </p:cNvPicPr>
          <p:nvPr/>
        </p:nvPicPr>
        <p:blipFill rotWithShape="1">
          <a:blip r:embed="rId2"/>
          <a:srcRect l="2583" t="13722" r="16042" b="16107"/>
          <a:stretch/>
        </p:blipFill>
        <p:spPr>
          <a:xfrm>
            <a:off x="3027923" y="489943"/>
            <a:ext cx="8492100" cy="4881931"/>
          </a:xfrm>
          <a:prstGeom prst="rect">
            <a:avLst/>
          </a:prstGeom>
        </p:spPr>
      </p:pic>
      <p:sp>
        <p:nvSpPr>
          <p:cNvPr id="9" name="TextBox 8">
            <a:extLst>
              <a:ext uri="{FF2B5EF4-FFF2-40B4-BE49-F238E27FC236}">
                <a16:creationId xmlns:a16="http://schemas.microsoft.com/office/drawing/2014/main" id="{A43C9C5E-D5C5-147E-6276-B4B6D2FA2C5F}"/>
              </a:ext>
            </a:extLst>
          </p:cNvPr>
          <p:cNvSpPr txBox="1"/>
          <p:nvPr/>
        </p:nvSpPr>
        <p:spPr>
          <a:xfrm>
            <a:off x="418352" y="5371874"/>
            <a:ext cx="5534213" cy="369332"/>
          </a:xfrm>
          <a:prstGeom prst="rect">
            <a:avLst/>
          </a:prstGeom>
          <a:noFill/>
        </p:spPr>
        <p:txBody>
          <a:bodyPr wrap="square">
            <a:spAutoFit/>
          </a:bodyPr>
          <a:lstStyle/>
          <a:p>
            <a:r>
              <a:rPr lang="en-GB" dirty="0"/>
              <a:t>Source : </a:t>
            </a:r>
            <a:r>
              <a:rPr lang="en-GB" dirty="0">
                <a:hlinkClick r:id="rId3"/>
              </a:rPr>
              <a:t>Welcome: Shangri-La Group</a:t>
            </a:r>
            <a:endParaRPr lang="en-GB" dirty="0"/>
          </a:p>
        </p:txBody>
      </p:sp>
    </p:spTree>
    <p:extLst>
      <p:ext uri="{BB962C8B-B14F-4D97-AF65-F5344CB8AC3E}">
        <p14:creationId xmlns:p14="http://schemas.microsoft.com/office/powerpoint/2010/main" val="36352145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2FEA0C-E6B9-73FB-D9B6-D1085CF3F1DF}"/>
              </a:ext>
            </a:extLst>
          </p:cNvPr>
          <p:cNvSpPr>
            <a:spLocks noGrp="1"/>
          </p:cNvSpPr>
          <p:nvPr>
            <p:ph idx="1"/>
          </p:nvPr>
        </p:nvSpPr>
        <p:spPr>
          <a:xfrm>
            <a:off x="748553" y="1541928"/>
            <a:ext cx="10515600" cy="3687484"/>
          </a:xfrm>
        </p:spPr>
        <p:txBody>
          <a:bodyPr>
            <a:normAutofit lnSpcReduction="10000"/>
          </a:bodyPr>
          <a:lstStyle/>
          <a:p>
            <a:r>
              <a:rPr lang="en-GB" dirty="0"/>
              <a:t>Please write Job specifications and requirements of a hotel receptionist </a:t>
            </a:r>
          </a:p>
          <a:p>
            <a:pPr marL="0" indent="0">
              <a:buNone/>
            </a:pPr>
            <a:endParaRPr lang="en-GB" dirty="0"/>
          </a:p>
          <a:p>
            <a:pPr marL="571500" indent="-571500">
              <a:buAutoNum type="romanUcPeriod"/>
            </a:pPr>
            <a:r>
              <a:rPr lang="en-GB" dirty="0"/>
              <a:t>Job Specification</a:t>
            </a:r>
          </a:p>
          <a:p>
            <a:pPr marL="571500" indent="-571500">
              <a:buAutoNum type="romanUcPeriod"/>
            </a:pPr>
            <a:r>
              <a:rPr lang="en-GB" dirty="0"/>
              <a:t>Requirements</a:t>
            </a:r>
          </a:p>
          <a:p>
            <a:endParaRPr lang="en-GB" dirty="0"/>
          </a:p>
          <a:p>
            <a:pPr marL="0" indent="0">
              <a:buNone/>
            </a:pPr>
            <a:r>
              <a:rPr lang="en-GB" dirty="0"/>
              <a:t>Bullet points will do. Upon completion, please upload your work in the </a:t>
            </a:r>
            <a:r>
              <a:rPr lang="en-GB" dirty="0" err="1"/>
              <a:t>chatbox</a:t>
            </a:r>
            <a:r>
              <a:rPr lang="en-GB" dirty="0"/>
              <a:t>. </a:t>
            </a:r>
          </a:p>
        </p:txBody>
      </p:sp>
      <p:sp>
        <p:nvSpPr>
          <p:cNvPr id="4" name="Title 1">
            <a:extLst>
              <a:ext uri="{FF2B5EF4-FFF2-40B4-BE49-F238E27FC236}">
                <a16:creationId xmlns:a16="http://schemas.microsoft.com/office/drawing/2014/main" id="{4D196F59-5825-E0E5-5270-315AF865234C}"/>
              </a:ext>
            </a:extLst>
          </p:cNvPr>
          <p:cNvSpPr txBox="1">
            <a:spLocks/>
          </p:cNvSpPr>
          <p:nvPr/>
        </p:nvSpPr>
        <p:spPr>
          <a:xfrm>
            <a:off x="394208" y="441146"/>
            <a:ext cx="8851392" cy="11007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Activity  </a:t>
            </a:r>
          </a:p>
        </p:txBody>
      </p:sp>
    </p:spTree>
    <p:extLst>
      <p:ext uri="{BB962C8B-B14F-4D97-AF65-F5344CB8AC3E}">
        <p14:creationId xmlns:p14="http://schemas.microsoft.com/office/powerpoint/2010/main" val="3145197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DA88C0-E4BA-4F09-B2E5-B14FE67CD5AD}"/>
              </a:ext>
            </a:extLst>
          </p:cNvPr>
          <p:cNvPicPr>
            <a:picLocks noChangeAspect="1"/>
          </p:cNvPicPr>
          <p:nvPr/>
        </p:nvPicPr>
        <p:blipFill rotWithShape="1">
          <a:blip r:embed="rId3"/>
          <a:srcRect l="12917" r="33680" b="-1"/>
          <a:stretch/>
        </p:blipFill>
        <p:spPr>
          <a:xfrm>
            <a:off x="6092593" y="98568"/>
            <a:ext cx="5977365" cy="5652427"/>
          </a:xfrm>
          <a:prstGeom prst="rect">
            <a:avLst/>
          </a:prstGeom>
          <a:noFill/>
        </p:spPr>
      </p:pic>
      <p:sp>
        <p:nvSpPr>
          <p:cNvPr id="2" name="Title 1">
            <a:extLst>
              <a:ext uri="{FF2B5EF4-FFF2-40B4-BE49-F238E27FC236}">
                <a16:creationId xmlns:a16="http://schemas.microsoft.com/office/drawing/2014/main" id="{43314345-A998-4C9D-8957-76BE99F2017E}"/>
              </a:ext>
            </a:extLst>
          </p:cNvPr>
          <p:cNvSpPr>
            <a:spLocks noGrp="1"/>
          </p:cNvSpPr>
          <p:nvPr>
            <p:ph type="title"/>
          </p:nvPr>
        </p:nvSpPr>
        <p:spPr>
          <a:xfrm>
            <a:off x="367654" y="392502"/>
            <a:ext cx="2866641" cy="1899912"/>
          </a:xfrm>
        </p:spPr>
        <p:txBody>
          <a:bodyPr vert="horz" lIns="91440" tIns="45720" rIns="91440" bIns="45720" rtlCol="0" anchor="ctr">
            <a:normAutofit/>
          </a:bodyPr>
          <a:lstStyle/>
          <a:p>
            <a:r>
              <a:rPr lang="en-US" sz="3500" dirty="0"/>
              <a:t>Recruitment </a:t>
            </a:r>
          </a:p>
        </p:txBody>
      </p:sp>
      <p:sp>
        <p:nvSpPr>
          <p:cNvPr id="3" name="Content Placeholder 2">
            <a:extLst>
              <a:ext uri="{FF2B5EF4-FFF2-40B4-BE49-F238E27FC236}">
                <a16:creationId xmlns:a16="http://schemas.microsoft.com/office/drawing/2014/main" id="{42A4EE00-736C-44E0-9277-224C8C690311}"/>
              </a:ext>
            </a:extLst>
          </p:cNvPr>
          <p:cNvSpPr>
            <a:spLocks noGrp="1"/>
          </p:cNvSpPr>
          <p:nvPr>
            <p:ph sz="half" idx="1"/>
          </p:nvPr>
        </p:nvSpPr>
        <p:spPr>
          <a:xfrm>
            <a:off x="252670" y="2083772"/>
            <a:ext cx="4302904" cy="2417047"/>
          </a:xfrm>
        </p:spPr>
        <p:txBody>
          <a:bodyPr vert="horz" lIns="91440" tIns="45720" rIns="91440" bIns="45720" rtlCol="0">
            <a:normAutofit/>
          </a:bodyPr>
          <a:lstStyle/>
          <a:p>
            <a:r>
              <a:rPr lang="en-US" sz="1600" dirty="0"/>
              <a:t>The majority (84%) of UK job applicants said they judge a company based on the process it uses for recruitment.</a:t>
            </a:r>
          </a:p>
          <a:p>
            <a:r>
              <a:rPr lang="en-US" sz="1600" dirty="0"/>
              <a:t>The research also found 43% of job applicants don’t want the recruitment process to be completely </a:t>
            </a:r>
            <a:r>
              <a:rPr lang="en-US" sz="1600" u="sng" dirty="0">
                <a:hlinkClick r:id="rId4"/>
              </a:rPr>
              <a:t>automated</a:t>
            </a:r>
            <a:r>
              <a:rPr lang="en-US" sz="1600" dirty="0"/>
              <a:t> and instead want a </a:t>
            </a:r>
            <a:r>
              <a:rPr lang="en-US" sz="1600" u="sng" dirty="0">
                <a:hlinkClick r:id="rId5"/>
              </a:rPr>
              <a:t>human touch</a:t>
            </a:r>
            <a:r>
              <a:rPr lang="en-US" sz="1600" dirty="0"/>
              <a:t>.</a:t>
            </a:r>
          </a:p>
          <a:p>
            <a:r>
              <a:rPr lang="en-US" sz="1600" dirty="0"/>
              <a:t>Do you prefer automated or human contact during recruitment?</a:t>
            </a:r>
          </a:p>
        </p:txBody>
      </p:sp>
    </p:spTree>
    <p:extLst>
      <p:ext uri="{BB962C8B-B14F-4D97-AF65-F5344CB8AC3E}">
        <p14:creationId xmlns:p14="http://schemas.microsoft.com/office/powerpoint/2010/main" val="1091846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Internal Recruiting</a:t>
            </a:r>
          </a:p>
        </p:txBody>
      </p:sp>
      <p:sp>
        <p:nvSpPr>
          <p:cNvPr id="3" name="Content Placeholder 2"/>
          <p:cNvSpPr>
            <a:spLocks noGrp="1"/>
          </p:cNvSpPr>
          <p:nvPr>
            <p:ph sz="half" idx="1"/>
          </p:nvPr>
        </p:nvSpPr>
        <p:spPr>
          <a:xfrm>
            <a:off x="1981200" y="1600202"/>
            <a:ext cx="4038600" cy="3268959"/>
          </a:xfrm>
        </p:spPr>
        <p:txBody>
          <a:bodyPr>
            <a:normAutofit lnSpcReduction="10000"/>
          </a:bodyPr>
          <a:lstStyle/>
          <a:p>
            <a:pPr marL="0" indent="0">
              <a:buNone/>
            </a:pPr>
            <a:r>
              <a:rPr lang="en-GB" sz="2200" b="1" dirty="0"/>
              <a:t>Advantages:</a:t>
            </a:r>
          </a:p>
          <a:p>
            <a:pPr>
              <a:lnSpc>
                <a:spcPct val="90000"/>
              </a:lnSpc>
            </a:pPr>
            <a:r>
              <a:rPr lang="en-GB" sz="2200" dirty="0"/>
              <a:t>Can be cost efficient- Vacancy filled, Expenses, Training</a:t>
            </a:r>
          </a:p>
          <a:p>
            <a:pPr>
              <a:lnSpc>
                <a:spcPct val="90000"/>
              </a:lnSpc>
            </a:pPr>
            <a:r>
              <a:rPr lang="en-GB" sz="2200" dirty="0"/>
              <a:t>Candidates are known to the organisation- skills, attitude</a:t>
            </a:r>
          </a:p>
          <a:p>
            <a:pPr>
              <a:lnSpc>
                <a:spcPct val="90000"/>
              </a:lnSpc>
            </a:pPr>
            <a:r>
              <a:rPr lang="en-GB" sz="2200" dirty="0"/>
              <a:t>Candidates are familiar with organisation culture</a:t>
            </a:r>
          </a:p>
          <a:p>
            <a:pPr>
              <a:lnSpc>
                <a:spcPct val="90000"/>
              </a:lnSpc>
            </a:pPr>
            <a:r>
              <a:rPr lang="en-GB" sz="2200" dirty="0"/>
              <a:t>Internal promotion may provide motivation to staff</a:t>
            </a:r>
          </a:p>
          <a:p>
            <a:pPr marL="0" indent="0">
              <a:buNone/>
            </a:pPr>
            <a:endParaRPr lang="en-GB" sz="2200" dirty="0"/>
          </a:p>
          <a:p>
            <a:pPr>
              <a:lnSpc>
                <a:spcPct val="90000"/>
              </a:lnSpc>
            </a:pPr>
            <a:endParaRPr lang="en-GB" sz="2200" dirty="0"/>
          </a:p>
          <a:p>
            <a:pPr>
              <a:lnSpc>
                <a:spcPct val="90000"/>
              </a:lnSpc>
            </a:pPr>
            <a:endParaRPr lang="en-GB" sz="2200" dirty="0"/>
          </a:p>
        </p:txBody>
      </p:sp>
      <p:pic>
        <p:nvPicPr>
          <p:cNvPr id="6" name="Picture 5">
            <a:extLst>
              <a:ext uri="{FF2B5EF4-FFF2-40B4-BE49-F238E27FC236}">
                <a16:creationId xmlns:a16="http://schemas.microsoft.com/office/drawing/2014/main" id="{AB6E4000-8030-481C-8326-5206A1D98E5F}"/>
              </a:ext>
            </a:extLst>
          </p:cNvPr>
          <p:cNvPicPr>
            <a:picLocks noChangeAspect="1"/>
          </p:cNvPicPr>
          <p:nvPr/>
        </p:nvPicPr>
        <p:blipFill>
          <a:blip r:embed="rId3"/>
          <a:stretch>
            <a:fillRect/>
          </a:stretch>
        </p:blipFill>
        <p:spPr>
          <a:xfrm>
            <a:off x="6312024" y="1484784"/>
            <a:ext cx="4038600" cy="2816922"/>
          </a:xfrm>
          <a:prstGeom prst="rect">
            <a:avLst/>
          </a:prstGeom>
          <a:noFill/>
        </p:spPr>
      </p:pic>
      <p:sp>
        <p:nvSpPr>
          <p:cNvPr id="7" name="TextBox 6">
            <a:extLst>
              <a:ext uri="{FF2B5EF4-FFF2-40B4-BE49-F238E27FC236}">
                <a16:creationId xmlns:a16="http://schemas.microsoft.com/office/drawing/2014/main" id="{169C2944-721F-4834-82C2-FE5FBCE458A0}"/>
              </a:ext>
            </a:extLst>
          </p:cNvPr>
          <p:cNvSpPr txBox="1"/>
          <p:nvPr/>
        </p:nvSpPr>
        <p:spPr>
          <a:xfrm>
            <a:off x="2207568" y="4653136"/>
            <a:ext cx="7344816" cy="923330"/>
          </a:xfrm>
          <a:prstGeom prst="rect">
            <a:avLst/>
          </a:prstGeom>
          <a:noFill/>
        </p:spPr>
        <p:txBody>
          <a:bodyPr wrap="square" rtlCol="0">
            <a:spAutoFit/>
          </a:bodyPr>
          <a:lstStyle/>
          <a:p>
            <a:r>
              <a:rPr lang="en-GB" dirty="0"/>
              <a:t>The quality of a company’s </a:t>
            </a:r>
            <a:r>
              <a:rPr lang="en-GB" u="sng" dirty="0">
                <a:hlinkClick r:id="rId4"/>
              </a:rPr>
              <a:t>recruitment process</a:t>
            </a:r>
            <a:r>
              <a:rPr lang="en-GB" dirty="0"/>
              <a:t> was also found to directly affect the perception of the business as well as possible future engagement.</a:t>
            </a:r>
            <a:endParaRPr lang="en-GB" sz="1600" dirty="0"/>
          </a:p>
          <a:p>
            <a:endParaRPr lang="en-GB" dirty="0"/>
          </a:p>
        </p:txBody>
      </p:sp>
    </p:spTree>
    <p:extLst>
      <p:ext uri="{BB962C8B-B14F-4D97-AF65-F5344CB8AC3E}">
        <p14:creationId xmlns:p14="http://schemas.microsoft.com/office/powerpoint/2010/main" val="5014034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5222" y="479494"/>
            <a:ext cx="4094129" cy="1325563"/>
          </a:xfrm>
        </p:spPr>
        <p:txBody>
          <a:bodyPr>
            <a:normAutofit/>
          </a:bodyPr>
          <a:lstStyle/>
          <a:p>
            <a:r>
              <a:rPr lang="en-GB" dirty="0"/>
              <a:t>Internal Recruiting </a:t>
            </a:r>
          </a:p>
        </p:txBody>
      </p:sp>
      <p:pic>
        <p:nvPicPr>
          <p:cNvPr id="6" name="Picture 5">
            <a:extLst>
              <a:ext uri="{FF2B5EF4-FFF2-40B4-BE49-F238E27FC236}">
                <a16:creationId xmlns:a16="http://schemas.microsoft.com/office/drawing/2014/main" id="{69FBAB0F-9510-4AE3-B95B-70FD9FC0EF26}"/>
              </a:ext>
            </a:extLst>
          </p:cNvPr>
          <p:cNvPicPr>
            <a:picLocks noChangeAspect="1"/>
          </p:cNvPicPr>
          <p:nvPr/>
        </p:nvPicPr>
        <p:blipFill>
          <a:blip r:embed="rId3"/>
          <a:stretch>
            <a:fillRect/>
          </a:stretch>
        </p:blipFill>
        <p:spPr>
          <a:xfrm>
            <a:off x="2051386" y="2067672"/>
            <a:ext cx="3583036" cy="255291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945222" y="1984443"/>
            <a:ext cx="4094129" cy="4192520"/>
          </a:xfrm>
        </p:spPr>
        <p:txBody>
          <a:bodyPr>
            <a:normAutofit fontScale="85000" lnSpcReduction="10000"/>
          </a:bodyPr>
          <a:lstStyle/>
          <a:p>
            <a:pPr marL="0" indent="0">
              <a:buNone/>
            </a:pPr>
            <a:r>
              <a:rPr lang="en-GB" sz="1300" b="1" dirty="0"/>
              <a:t>Disadvantages:</a:t>
            </a:r>
          </a:p>
          <a:p>
            <a:r>
              <a:rPr lang="en-GB" sz="1800" dirty="0"/>
              <a:t>Internal candidates not successful maybe resentful- become unproductive, de-motivated</a:t>
            </a:r>
          </a:p>
          <a:p>
            <a:r>
              <a:rPr lang="en-GB" sz="1800" dirty="0"/>
              <a:t>New lower level vacancy created</a:t>
            </a:r>
          </a:p>
          <a:p>
            <a:r>
              <a:rPr lang="en-GB" sz="1800" dirty="0"/>
              <a:t>No new ‘blood’ -</a:t>
            </a:r>
            <a:r>
              <a:rPr lang="en-US" altLang="en-US" sz="1800" dirty="0"/>
              <a:t> May lead to stagnation of ideas and approaches within the business</a:t>
            </a:r>
            <a:endParaRPr lang="en-GB" sz="1800" dirty="0"/>
          </a:p>
          <a:p>
            <a:r>
              <a:rPr lang="en-GB" sz="1800" dirty="0"/>
              <a:t>Skills Gap</a:t>
            </a:r>
          </a:p>
          <a:p>
            <a:pPr marL="273050"/>
            <a:r>
              <a:rPr lang="en-US" altLang="en-US" sz="1800" dirty="0"/>
              <a:t>Inability to find appropriate people/limited pool</a:t>
            </a:r>
          </a:p>
          <a:p>
            <a:pPr marL="273050"/>
            <a:r>
              <a:rPr lang="en-US" altLang="en-US" sz="1800" dirty="0"/>
              <a:t>Political in-fighting</a:t>
            </a:r>
          </a:p>
          <a:p>
            <a:pPr marL="273050"/>
            <a:r>
              <a:rPr lang="en-US" altLang="en-US" sz="1800" dirty="0"/>
              <a:t>Need for strong and frequent/constant T&amp;D programs</a:t>
            </a:r>
          </a:p>
          <a:p>
            <a:pPr marL="273050"/>
            <a:r>
              <a:rPr lang="en-US" altLang="en-US" sz="1800" dirty="0"/>
              <a:t>Can lead to de-motivation of existing staff</a:t>
            </a:r>
          </a:p>
          <a:p>
            <a:pPr marL="273050"/>
            <a:r>
              <a:rPr lang="en-US" altLang="en-US" sz="1800" dirty="0"/>
              <a:t>Gaps in workforce</a:t>
            </a:r>
          </a:p>
          <a:p>
            <a:endParaRPr lang="en-GB" sz="1300" dirty="0"/>
          </a:p>
          <a:p>
            <a:endParaRPr lang="en-GB" sz="1300" dirty="0"/>
          </a:p>
          <a:p>
            <a:pPr marL="0" indent="0">
              <a:buNone/>
            </a:pPr>
            <a:endParaRPr lang="en-GB" sz="1300" dirty="0"/>
          </a:p>
          <a:p>
            <a:endParaRPr lang="en-GB" sz="1300" dirty="0"/>
          </a:p>
        </p:txBody>
      </p:sp>
    </p:spTree>
    <p:extLst>
      <p:ext uri="{BB962C8B-B14F-4D97-AF65-F5344CB8AC3E}">
        <p14:creationId xmlns:p14="http://schemas.microsoft.com/office/powerpoint/2010/main" val="22840198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17040-7E71-DDAE-977E-EBEA392B45FA}"/>
              </a:ext>
            </a:extLst>
          </p:cNvPr>
          <p:cNvSpPr>
            <a:spLocks noGrp="1"/>
          </p:cNvSpPr>
          <p:nvPr>
            <p:ph type="title"/>
          </p:nvPr>
        </p:nvSpPr>
        <p:spPr>
          <a:xfrm>
            <a:off x="7122460" y="1783959"/>
            <a:ext cx="3065480" cy="2889114"/>
          </a:xfrm>
        </p:spPr>
        <p:txBody>
          <a:bodyPr vert="horz" lIns="91440" tIns="45720" rIns="91440" bIns="45720" rtlCol="0" anchor="b">
            <a:normAutofit/>
          </a:bodyPr>
          <a:lstStyle/>
          <a:p>
            <a:r>
              <a:rPr lang="en-US" sz="3600" dirty="0">
                <a:solidFill>
                  <a:schemeClr val="tx1"/>
                </a:solidFill>
                <a:latin typeface="+mj-lt"/>
                <a:cs typeface="+mj-cs"/>
                <a:hlinkClick r:id="rId3">
                  <a:extLst>
                    <a:ext uri="{A12FA001-AC4F-418D-AE19-62706E023703}">
                      <ahyp:hlinkClr xmlns:ahyp="http://schemas.microsoft.com/office/drawing/2018/hyperlinkcolor" val="tx"/>
                    </a:ext>
                  </a:extLst>
                </a:hlinkClick>
              </a:rPr>
              <a:t>Careers Service | University of Wales Trinity Saint David (uwtsd.ac.uk)</a:t>
            </a:r>
            <a:endParaRPr lang="en-US" sz="3600" dirty="0">
              <a:solidFill>
                <a:schemeClr val="tx1"/>
              </a:solidFill>
              <a:latin typeface="+mj-lt"/>
              <a:cs typeface="+mj-cs"/>
            </a:endParaRPr>
          </a:p>
        </p:txBody>
      </p:sp>
      <p:pic>
        <p:nvPicPr>
          <p:cNvPr id="5" name="Picture 3">
            <a:extLst>
              <a:ext uri="{FF2B5EF4-FFF2-40B4-BE49-F238E27FC236}">
                <a16:creationId xmlns:a16="http://schemas.microsoft.com/office/drawing/2014/main" id="{AB5D0CDF-B497-74E7-8BA2-BE1D616BFD6B}"/>
              </a:ext>
            </a:extLst>
          </p:cNvPr>
          <p:cNvPicPr>
            <a:picLocks noChangeAspect="1"/>
          </p:cNvPicPr>
          <p:nvPr/>
        </p:nvPicPr>
        <p:blipFill rotWithShape="1">
          <a:blip r:embed="rId4"/>
          <a:srcRect l="19050" r="29643" b="-1"/>
          <a:stretch/>
        </p:blipFill>
        <p:spPr>
          <a:xfrm>
            <a:off x="15240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3891820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30DAC-6400-41D9-ACDE-893F29571021}"/>
              </a:ext>
            </a:extLst>
          </p:cNvPr>
          <p:cNvSpPr>
            <a:spLocks noGrp="1"/>
          </p:cNvSpPr>
          <p:nvPr>
            <p:ph type="title" idx="4294967295"/>
          </p:nvPr>
        </p:nvSpPr>
        <p:spPr>
          <a:xfrm>
            <a:off x="1884759" y="3752850"/>
            <a:ext cx="2468166" cy="2452687"/>
          </a:xfrm>
          <a:prstGeom prst="rect">
            <a:avLst/>
          </a:prstGeom>
        </p:spPr>
        <p:txBody>
          <a:bodyPr vert="horz" lIns="91440" tIns="45720" rIns="91440" bIns="45720" rtlCol="0" anchor="ctr">
            <a:normAutofit/>
          </a:bodyPr>
          <a:lstStyle/>
          <a:p>
            <a:r>
              <a:rPr lang="en-US" sz="3100"/>
              <a:t>The widening skills gap</a:t>
            </a:r>
          </a:p>
        </p:txBody>
      </p:sp>
      <p:pic>
        <p:nvPicPr>
          <p:cNvPr id="5" name="Content Placeholder 4">
            <a:extLst>
              <a:ext uri="{FF2B5EF4-FFF2-40B4-BE49-F238E27FC236}">
                <a16:creationId xmlns:a16="http://schemas.microsoft.com/office/drawing/2014/main" id="{3EBB0B88-3732-4E4B-B372-E4AC3E0969D3}"/>
              </a:ext>
            </a:extLst>
          </p:cNvPr>
          <p:cNvPicPr>
            <a:picLocks noGrp="1" noChangeAspect="1"/>
          </p:cNvPicPr>
          <p:nvPr>
            <p:ph sz="half" idx="4294967295"/>
          </p:nvPr>
        </p:nvPicPr>
        <p:blipFill rotWithShape="1">
          <a:blip r:embed="rId3"/>
          <a:srcRect t="14155" b="9280"/>
          <a:stretch/>
        </p:blipFill>
        <p:spPr>
          <a:xfrm>
            <a:off x="1524020" y="11"/>
            <a:ext cx="9143980" cy="350099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10" name="Content Placeholder 2">
            <a:extLst>
              <a:ext uri="{FF2B5EF4-FFF2-40B4-BE49-F238E27FC236}">
                <a16:creationId xmlns:a16="http://schemas.microsoft.com/office/drawing/2014/main" id="{8A23B4BA-D8B2-4E85-9594-345078B3804F}"/>
              </a:ext>
            </a:extLst>
          </p:cNvPr>
          <p:cNvSpPr>
            <a:spLocks noGrp="1"/>
          </p:cNvSpPr>
          <p:nvPr>
            <p:ph sz="half" idx="4294967295"/>
          </p:nvPr>
        </p:nvSpPr>
        <p:spPr>
          <a:xfrm>
            <a:off x="4691986" y="3752851"/>
            <a:ext cx="5614060" cy="2452687"/>
          </a:xfrm>
          <a:prstGeom prst="rect">
            <a:avLst/>
          </a:prstGeom>
        </p:spPr>
        <p:txBody>
          <a:bodyPr vert="horz" lIns="91440" tIns="45720" rIns="91440" bIns="45720" rtlCol="0" anchor="ctr">
            <a:normAutofit/>
          </a:bodyPr>
          <a:lstStyle/>
          <a:p>
            <a:r>
              <a:rPr lang="en-US" sz="1500"/>
              <a:t>A significant number (71%) of businesses which saw growth over the last year had previously increased their training budget.</a:t>
            </a:r>
          </a:p>
          <a:p>
            <a:r>
              <a:rPr lang="en-US" sz="1500"/>
              <a:t>Around half (47%) had prioritised developing their marketing, </a:t>
            </a:r>
            <a:r>
              <a:rPr lang="en-US" sz="1500" u="sng">
                <a:hlinkClick r:id="rId4"/>
              </a:rPr>
              <a:t>innovation</a:t>
            </a:r>
            <a:r>
              <a:rPr lang="en-US" sz="1500"/>
              <a:t> (45%), and adaptability (44%) capabilities.</a:t>
            </a:r>
          </a:p>
          <a:p>
            <a:r>
              <a:rPr lang="en-US" sz="1500"/>
              <a:t>Among businesses that saw a decline during 2020, 61% said they did not have a training strategy.</a:t>
            </a:r>
          </a:p>
          <a:p>
            <a:r>
              <a:rPr lang="en-US" sz="1500"/>
              <a:t>In the UK, nearly half (40%) of executive leaders and two-fifths (41%) of HR leaders admitted to using </a:t>
            </a:r>
            <a:r>
              <a:rPr lang="en-US" sz="1500" u="sng">
                <a:hlinkClick r:id="rId5"/>
              </a:rPr>
              <a:t>recruitment</a:t>
            </a:r>
            <a:r>
              <a:rPr lang="en-US" sz="1500"/>
              <a:t> of new talent to fill capability gaps.</a:t>
            </a:r>
          </a:p>
          <a:p>
            <a:endParaRPr lang="en-US" sz="1500"/>
          </a:p>
        </p:txBody>
      </p:sp>
    </p:spTree>
    <p:extLst>
      <p:ext uri="{BB962C8B-B14F-4D97-AF65-F5344CB8AC3E}">
        <p14:creationId xmlns:p14="http://schemas.microsoft.com/office/powerpoint/2010/main" val="8917309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D4042AD-29C5-4E4C-816B-B2E1324E9CAF}"/>
              </a:ext>
            </a:extLst>
          </p:cNvPr>
          <p:cNvPicPr>
            <a:picLocks noChangeAspect="1"/>
          </p:cNvPicPr>
          <p:nvPr/>
        </p:nvPicPr>
        <p:blipFill rotWithShape="1">
          <a:blip r:embed="rId3"/>
          <a:srcRect l="2782" r="21219"/>
          <a:stretch/>
        </p:blipFill>
        <p:spPr>
          <a:xfrm>
            <a:off x="1524020" y="10"/>
            <a:ext cx="9143980" cy="6857990"/>
          </a:xfrm>
          <a:prstGeom prst="rect">
            <a:avLst/>
          </a:prstGeom>
          <a:noFill/>
        </p:spPr>
      </p:pic>
      <p:sp>
        <p:nvSpPr>
          <p:cNvPr id="3" name="Content Placeholder 2">
            <a:extLst>
              <a:ext uri="{FF2B5EF4-FFF2-40B4-BE49-F238E27FC236}">
                <a16:creationId xmlns:a16="http://schemas.microsoft.com/office/drawing/2014/main" id="{40F4C4D5-AD03-4351-92CC-0C8380354A68}"/>
              </a:ext>
            </a:extLst>
          </p:cNvPr>
          <p:cNvSpPr>
            <a:spLocks noGrp="1"/>
          </p:cNvSpPr>
          <p:nvPr>
            <p:ph type="title"/>
          </p:nvPr>
        </p:nvSpPr>
        <p:spPr>
          <a:xfrm>
            <a:off x="1916906" y="5317240"/>
            <a:ext cx="8408194" cy="744836"/>
          </a:xfrm>
        </p:spPr>
        <p:txBody>
          <a:bodyPr vert="horz" lIns="91440" tIns="45720" rIns="91440" bIns="45720" rtlCol="0" anchor="ctr">
            <a:normAutofit/>
          </a:bodyPr>
          <a:lstStyle/>
          <a:p>
            <a:pPr algn="ctr"/>
            <a:r>
              <a:rPr lang="en-US" sz="2200" b="1">
                <a:solidFill>
                  <a:schemeClr val="tx1">
                    <a:lumMod val="85000"/>
                    <a:lumOff val="15000"/>
                  </a:schemeClr>
                </a:solidFill>
              </a:rPr>
              <a:t>10% of our time recruiting</a:t>
            </a:r>
          </a:p>
          <a:p>
            <a:pPr algn="ctr"/>
            <a:r>
              <a:rPr lang="en-US" sz="2200" b="1">
                <a:solidFill>
                  <a:schemeClr val="tx1">
                    <a:lumMod val="85000"/>
                    <a:lumOff val="15000"/>
                  </a:schemeClr>
                </a:solidFill>
              </a:rPr>
              <a:t>90% of our time making up for our mistakes in recruiting.</a:t>
            </a:r>
          </a:p>
        </p:txBody>
      </p:sp>
    </p:spTree>
    <p:extLst>
      <p:ext uri="{BB962C8B-B14F-4D97-AF65-F5344CB8AC3E}">
        <p14:creationId xmlns:p14="http://schemas.microsoft.com/office/powerpoint/2010/main" val="22381481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Shape&#10;&#10;Description automatically generated">
            <a:extLst>
              <a:ext uri="{FF2B5EF4-FFF2-40B4-BE49-F238E27FC236}">
                <a16:creationId xmlns:a16="http://schemas.microsoft.com/office/drawing/2014/main" id="{7A63FBEC-60C8-4E35-B734-71324BD15213}"/>
              </a:ext>
            </a:extLst>
          </p:cNvPr>
          <p:cNvPicPr>
            <a:picLocks noGrp="1" noChangeAspect="1"/>
          </p:cNvPicPr>
          <p:nvPr>
            <p:ph sz="half" idx="2"/>
          </p:nvPr>
        </p:nvPicPr>
        <p:blipFill rotWithShape="1">
          <a:blip r:embed="rId3"/>
          <a:srcRect l="4688" r="5644" b="-2"/>
          <a:stretch/>
        </p:blipFill>
        <p:spPr>
          <a:xfrm>
            <a:off x="1524020" y="10"/>
            <a:ext cx="9143980" cy="6857990"/>
          </a:xfrm>
          <a:prstGeom prst="rect">
            <a:avLst/>
          </a:prstGeom>
        </p:spPr>
      </p:pic>
      <p:sp>
        <p:nvSpPr>
          <p:cNvPr id="2" name="Title 1">
            <a:extLst>
              <a:ext uri="{FF2B5EF4-FFF2-40B4-BE49-F238E27FC236}">
                <a16:creationId xmlns:a16="http://schemas.microsoft.com/office/drawing/2014/main" id="{6D25C060-08D8-4900-9AE9-8D7E2C545830}"/>
              </a:ext>
            </a:extLst>
          </p:cNvPr>
          <p:cNvSpPr>
            <a:spLocks noGrp="1"/>
          </p:cNvSpPr>
          <p:nvPr>
            <p:ph type="title"/>
          </p:nvPr>
        </p:nvSpPr>
        <p:spPr>
          <a:xfrm>
            <a:off x="1916906" y="5317240"/>
            <a:ext cx="8408194" cy="744836"/>
          </a:xfrm>
        </p:spPr>
        <p:txBody>
          <a:bodyPr vert="horz" lIns="91440" tIns="45720" rIns="91440" bIns="45720" rtlCol="0" anchor="ctr">
            <a:normAutofit/>
          </a:bodyPr>
          <a:lstStyle/>
          <a:p>
            <a:pPr algn="ctr"/>
            <a:r>
              <a:rPr lang="en-US" sz="3200" b="1" dirty="0">
                <a:solidFill>
                  <a:srgbClr val="7030A0"/>
                </a:solidFill>
              </a:rPr>
              <a:t>What Mistakes do we make in Recruitment? </a:t>
            </a:r>
          </a:p>
        </p:txBody>
      </p:sp>
    </p:spTree>
    <p:extLst>
      <p:ext uri="{BB962C8B-B14F-4D97-AF65-F5344CB8AC3E}">
        <p14:creationId xmlns:p14="http://schemas.microsoft.com/office/powerpoint/2010/main" val="21504469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F6C8B4-0902-4A6A-930B-D31032BCC69A}"/>
              </a:ext>
            </a:extLst>
          </p:cNvPr>
          <p:cNvSpPr>
            <a:spLocks noGrp="1"/>
          </p:cNvSpPr>
          <p:nvPr>
            <p:ph sz="half" idx="4294967295"/>
          </p:nvPr>
        </p:nvSpPr>
        <p:spPr>
          <a:xfrm>
            <a:off x="2243138" y="188913"/>
            <a:ext cx="8424862" cy="3865562"/>
          </a:xfrm>
          <a:prstGeom prst="rect">
            <a:avLst/>
          </a:prstGeom>
        </p:spPr>
        <p:txBody>
          <a:bodyPr>
            <a:normAutofit/>
          </a:bodyPr>
          <a:lstStyle/>
          <a:p>
            <a:pPr algn="ctr"/>
            <a:r>
              <a:rPr lang="en-GB" b="1" i="0" dirty="0">
                <a:effectLst/>
              </a:rPr>
              <a:t>Job advertisements – what might we include? </a:t>
            </a:r>
          </a:p>
          <a:p>
            <a:pPr marL="0" indent="0" algn="ctr">
              <a:buNone/>
            </a:pPr>
            <a:r>
              <a:rPr lang="en-GB" sz="4000" b="1" dirty="0">
                <a:solidFill>
                  <a:srgbClr val="00B0F0"/>
                </a:solidFill>
              </a:rPr>
              <a:t>Shout them out!</a:t>
            </a:r>
          </a:p>
          <a:p>
            <a:endParaRPr lang="en-GB" dirty="0"/>
          </a:p>
        </p:txBody>
      </p:sp>
      <p:pic>
        <p:nvPicPr>
          <p:cNvPr id="4" name="Picture 3">
            <a:extLst>
              <a:ext uri="{FF2B5EF4-FFF2-40B4-BE49-F238E27FC236}">
                <a16:creationId xmlns:a16="http://schemas.microsoft.com/office/drawing/2014/main" id="{A20A7531-9DD7-A987-D4AF-AEDDE510C43C}"/>
              </a:ext>
            </a:extLst>
          </p:cNvPr>
          <p:cNvPicPr>
            <a:picLocks noChangeAspect="1"/>
          </p:cNvPicPr>
          <p:nvPr/>
        </p:nvPicPr>
        <p:blipFill rotWithShape="1">
          <a:blip r:embed="rId3"/>
          <a:srcRect l="58662" t="14540" r="22438" b="49999"/>
          <a:stretch/>
        </p:blipFill>
        <p:spPr>
          <a:xfrm>
            <a:off x="4007768" y="1916832"/>
            <a:ext cx="4800530" cy="3528392"/>
          </a:xfrm>
          <a:prstGeom prst="rect">
            <a:avLst/>
          </a:prstGeom>
        </p:spPr>
      </p:pic>
    </p:spTree>
    <p:extLst>
      <p:ext uri="{BB962C8B-B14F-4D97-AF65-F5344CB8AC3E}">
        <p14:creationId xmlns:p14="http://schemas.microsoft.com/office/powerpoint/2010/main" val="2090920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art&#10;&#10;Description automatically generated with low confidence">
            <a:extLst>
              <a:ext uri="{FF2B5EF4-FFF2-40B4-BE49-F238E27FC236}">
                <a16:creationId xmlns:a16="http://schemas.microsoft.com/office/drawing/2014/main" id="{C1DDE30D-841B-44AA-AE9A-B1BEEE20E0F9}"/>
              </a:ext>
            </a:extLst>
          </p:cNvPr>
          <p:cNvPicPr>
            <a:picLocks noGrp="1" noChangeAspect="1"/>
          </p:cNvPicPr>
          <p:nvPr>
            <p:ph idx="1"/>
          </p:nvPr>
        </p:nvPicPr>
        <p:blipFill>
          <a:blip r:embed="rId3"/>
          <a:stretch>
            <a:fillRect/>
          </a:stretch>
        </p:blipFill>
        <p:spPr>
          <a:xfrm>
            <a:off x="3783534" y="68264"/>
            <a:ext cx="4875027" cy="6393479"/>
          </a:xfrm>
          <a:noFill/>
        </p:spPr>
      </p:pic>
    </p:spTree>
    <p:extLst>
      <p:ext uri="{BB962C8B-B14F-4D97-AF65-F5344CB8AC3E}">
        <p14:creationId xmlns:p14="http://schemas.microsoft.com/office/powerpoint/2010/main" val="797654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106DA1B-5B33-4288-8659-F83D6AC97F9B}"/>
              </a:ext>
            </a:extLst>
          </p:cNvPr>
          <p:cNvPicPr>
            <a:picLocks noGrp="1" noChangeAspect="1"/>
          </p:cNvPicPr>
          <p:nvPr>
            <p:ph idx="1"/>
          </p:nvPr>
        </p:nvPicPr>
        <p:blipFill>
          <a:blip r:embed="rId2"/>
          <a:stretch>
            <a:fillRect/>
          </a:stretch>
        </p:blipFill>
        <p:spPr>
          <a:xfrm>
            <a:off x="2392708" y="68264"/>
            <a:ext cx="7406584" cy="6721475"/>
          </a:xfrm>
          <a:noFill/>
        </p:spPr>
      </p:pic>
    </p:spTree>
    <p:extLst>
      <p:ext uri="{BB962C8B-B14F-4D97-AF65-F5344CB8AC3E}">
        <p14:creationId xmlns:p14="http://schemas.microsoft.com/office/powerpoint/2010/main" val="13886007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A9FF8E7E-429A-3013-BF38-129DED3B0C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4201" r="10584" b="-1"/>
          <a:stretch/>
        </p:blipFill>
        <p:spPr>
          <a:xfrm>
            <a:off x="3525733" y="10"/>
            <a:ext cx="7139982" cy="5354979"/>
          </a:xfrm>
          <a:prstGeom prst="rect">
            <a:avLst/>
          </a:prstGeom>
        </p:spPr>
      </p:pic>
      <p:sp>
        <p:nvSpPr>
          <p:cNvPr id="2" name="Title 1">
            <a:extLst>
              <a:ext uri="{FF2B5EF4-FFF2-40B4-BE49-F238E27FC236}">
                <a16:creationId xmlns:a16="http://schemas.microsoft.com/office/drawing/2014/main" id="{339E00AE-FE2F-46D5-A711-EB1019F78523}"/>
              </a:ext>
            </a:extLst>
          </p:cNvPr>
          <p:cNvSpPr>
            <a:spLocks noGrp="1"/>
          </p:cNvSpPr>
          <p:nvPr>
            <p:ph type="title"/>
          </p:nvPr>
        </p:nvSpPr>
        <p:spPr>
          <a:xfrm>
            <a:off x="2346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b="1" dirty="0">
                <a:solidFill>
                  <a:srgbClr val="FFFFFF"/>
                </a:solidFill>
                <a:latin typeface="+mj-lt"/>
                <a:cs typeface="+mj-cs"/>
              </a:rPr>
              <a:t>Selection Process</a:t>
            </a:r>
          </a:p>
        </p:txBody>
      </p:sp>
    </p:spTree>
    <p:extLst>
      <p:ext uri="{BB962C8B-B14F-4D97-AF65-F5344CB8AC3E}">
        <p14:creationId xmlns:p14="http://schemas.microsoft.com/office/powerpoint/2010/main" val="207609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A478B97-8BB9-44FC-AB07-5D0FBB8EBAE7}"/>
              </a:ext>
            </a:extLst>
          </p:cNvPr>
          <p:cNvSpPr>
            <a:spLocks noGrp="1" noChangeArrowheads="1"/>
          </p:cNvSpPr>
          <p:nvPr>
            <p:ph type="title" idx="4294967295"/>
          </p:nvPr>
        </p:nvSpPr>
        <p:spPr>
          <a:xfrm>
            <a:off x="7248128" y="1006079"/>
            <a:ext cx="2659062" cy="1206500"/>
          </a:xfrm>
          <a:prstGeom prst="rect">
            <a:avLst/>
          </a:prstGeom>
          <a:ln>
            <a:noFill/>
          </a:ln>
        </p:spPr>
        <p:txBody>
          <a:bodyPr vert="horz" lIns="68580" tIns="34290" rIns="68580" bIns="34290" rtlCol="0" anchor="ctr">
            <a:normAutofit/>
          </a:bodyPr>
          <a:lstStyle/>
          <a:p>
            <a:r>
              <a:rPr lang="en-US" altLang="en-US" sz="3200" dirty="0"/>
              <a:t>Recruiting for diversity</a:t>
            </a:r>
          </a:p>
        </p:txBody>
      </p:sp>
      <p:sp>
        <p:nvSpPr>
          <p:cNvPr id="39939" name="Rectangle 3">
            <a:extLst>
              <a:ext uri="{FF2B5EF4-FFF2-40B4-BE49-F238E27FC236}">
                <a16:creationId xmlns:a16="http://schemas.microsoft.com/office/drawing/2014/main" id="{4E5BCD91-F5D7-492C-8219-33242776C837}"/>
              </a:ext>
            </a:extLst>
          </p:cNvPr>
          <p:cNvSpPr>
            <a:spLocks noGrp="1" noChangeArrowheads="1"/>
          </p:cNvSpPr>
          <p:nvPr>
            <p:ph idx="4294967295"/>
          </p:nvPr>
        </p:nvSpPr>
        <p:spPr>
          <a:xfrm>
            <a:off x="7176120" y="2348881"/>
            <a:ext cx="2659062" cy="3038475"/>
          </a:xfrm>
          <a:prstGeom prst="rect">
            <a:avLst/>
          </a:prstGeom>
        </p:spPr>
        <p:txBody>
          <a:bodyPr vert="horz" lIns="68580" tIns="34290" rIns="68580" bIns="34290" rtlCol="0">
            <a:normAutofit/>
          </a:bodyPr>
          <a:lstStyle/>
          <a:p>
            <a:pPr>
              <a:defRPr/>
            </a:pPr>
            <a:r>
              <a:rPr lang="en-US" altLang="en-US" sz="1800" dirty="0"/>
              <a:t>Important to attempt to achieve a representative cross section of the population in recruitment pools:</a:t>
            </a:r>
          </a:p>
          <a:p>
            <a:pPr marL="205740" lvl="1">
              <a:defRPr/>
            </a:pPr>
            <a:endParaRPr lang="en-US" altLang="en-US" sz="1800" dirty="0"/>
          </a:p>
          <a:p>
            <a:pPr marL="205740" lvl="1">
              <a:defRPr/>
            </a:pPr>
            <a:r>
              <a:rPr lang="en-US" altLang="en-US" sz="1800" dirty="0"/>
              <a:t>Remember the Equality Act, (2010) and the 9 Protected characteristics.</a:t>
            </a:r>
          </a:p>
          <a:p>
            <a:pPr lvl="1">
              <a:defRPr/>
            </a:pPr>
            <a:endParaRPr lang="en-US" altLang="en-US" sz="1125" dirty="0"/>
          </a:p>
          <a:p>
            <a:pPr lvl="1">
              <a:defRPr/>
            </a:pPr>
            <a:endParaRPr lang="en-US" altLang="en-US" sz="1125" dirty="0"/>
          </a:p>
        </p:txBody>
      </p:sp>
      <p:pic>
        <p:nvPicPr>
          <p:cNvPr id="6148" name="Picture 4" descr="Diverse Cymru Protected Characteristics - Diverse Cymru">
            <a:extLst>
              <a:ext uri="{FF2B5EF4-FFF2-40B4-BE49-F238E27FC236}">
                <a16:creationId xmlns:a16="http://schemas.microsoft.com/office/drawing/2014/main" id="{1F77C93C-D807-4A8F-AD70-492BA3157C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5561" y="891779"/>
            <a:ext cx="4400079" cy="4191076"/>
          </a:xfrm>
          <a:prstGeom prst="rect">
            <a:avLst/>
          </a:prstGeom>
          <a:noFill/>
          <a:extLst>
            <a:ext uri="{909E8E84-426E-40DD-AFC4-6F175D3DCCD1}">
              <a14:hiddenFill xmlns:a14="http://schemas.microsoft.com/office/drawing/2010/main">
                <a:solidFill>
                  <a:srgbClr val="FFFFFF"/>
                </a:solidFill>
              </a14:hiddenFill>
            </a:ext>
          </a:extLst>
        </p:spPr>
      </p:pic>
      <p:sp>
        <p:nvSpPr>
          <p:cNvPr id="43013" name="AutoShape 6" descr="Image result for diversity">
            <a:extLst>
              <a:ext uri="{FF2B5EF4-FFF2-40B4-BE49-F238E27FC236}">
                <a16:creationId xmlns:a16="http://schemas.microsoft.com/office/drawing/2014/main" id="{630BE060-26D7-485A-B910-BBA28C7B7FA2}"/>
              </a:ext>
            </a:extLst>
          </p:cNvPr>
          <p:cNvSpPr>
            <a:spLocks noChangeAspect="1" noChangeArrowheads="1"/>
          </p:cNvSpPr>
          <p:nvPr/>
        </p:nvSpPr>
        <p:spPr bwMode="auto">
          <a:xfrm>
            <a:off x="2783681" y="891779"/>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342900">
              <a:spcBef>
                <a:spcPct val="0"/>
              </a:spcBef>
              <a:buNone/>
              <a:defRPr/>
            </a:pPr>
            <a:endParaRPr lang="en-GB" altLang="en-US" sz="1350">
              <a:solidFill>
                <a:prstClr val="black"/>
              </a:solidFill>
            </a:endParaRPr>
          </a:p>
        </p:txBody>
      </p:sp>
      <p:sp>
        <p:nvSpPr>
          <p:cNvPr id="43014" name="AutoShape 8" descr="Image result for diversity">
            <a:extLst>
              <a:ext uri="{FF2B5EF4-FFF2-40B4-BE49-F238E27FC236}">
                <a16:creationId xmlns:a16="http://schemas.microsoft.com/office/drawing/2014/main" id="{D74006A5-3D9C-49AD-ABB8-22302E25CA89}"/>
              </a:ext>
            </a:extLst>
          </p:cNvPr>
          <p:cNvSpPr>
            <a:spLocks noChangeAspect="1" noChangeArrowheads="1"/>
          </p:cNvSpPr>
          <p:nvPr/>
        </p:nvSpPr>
        <p:spPr bwMode="auto">
          <a:xfrm>
            <a:off x="5981700" y="33147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342900">
              <a:spcBef>
                <a:spcPct val="0"/>
              </a:spcBef>
              <a:buNone/>
              <a:defRPr/>
            </a:pPr>
            <a:endParaRPr lang="en-GB" altLang="en-US" sz="1350">
              <a:solidFill>
                <a:prstClr val="black"/>
              </a:solidFill>
            </a:endParaRPr>
          </a:p>
        </p:txBody>
      </p:sp>
    </p:spTree>
    <p:extLst>
      <p:ext uri="{BB962C8B-B14F-4D97-AF65-F5344CB8AC3E}">
        <p14:creationId xmlns:p14="http://schemas.microsoft.com/office/powerpoint/2010/main" val="309527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B42FFDC-5264-4468-8B1B-C98C7B6BA696}"/>
              </a:ext>
            </a:extLst>
          </p:cNvPr>
          <p:cNvPicPr>
            <a:picLocks noChangeAspect="1"/>
          </p:cNvPicPr>
          <p:nvPr/>
        </p:nvPicPr>
        <p:blipFill rotWithShape="1">
          <a:blip r:embed="rId3"/>
          <a:srcRect l="6333" r="6335" b="2"/>
          <a:stretch/>
        </p:blipFill>
        <p:spPr>
          <a:xfrm>
            <a:off x="3515238" y="10"/>
            <a:ext cx="7152762" cy="5364575"/>
          </a:xfrm>
          <a:prstGeom prst="rect">
            <a:avLst/>
          </a:prstGeom>
          <a:noFill/>
        </p:spPr>
      </p:pic>
      <p:sp>
        <p:nvSpPr>
          <p:cNvPr id="2" name="Title 1">
            <a:extLst>
              <a:ext uri="{FF2B5EF4-FFF2-40B4-BE49-F238E27FC236}">
                <a16:creationId xmlns:a16="http://schemas.microsoft.com/office/drawing/2014/main" id="{5C89D75B-F8F5-44C6-9EE5-B78AB3FA22F8}"/>
              </a:ext>
            </a:extLst>
          </p:cNvPr>
          <p:cNvSpPr>
            <a:spLocks noGrp="1"/>
          </p:cNvSpPr>
          <p:nvPr>
            <p:ph type="title"/>
          </p:nvPr>
        </p:nvSpPr>
        <p:spPr>
          <a:xfrm>
            <a:off x="2097595" y="5147501"/>
            <a:ext cx="8408194" cy="744836"/>
          </a:xfrm>
        </p:spPr>
        <p:txBody>
          <a:bodyPr vert="horz" lIns="91440" tIns="45720" rIns="91440" bIns="45720" rtlCol="0" anchor="ctr">
            <a:normAutofit/>
          </a:bodyPr>
          <a:lstStyle/>
          <a:p>
            <a:pPr algn="ctr"/>
            <a:r>
              <a:rPr lang="en-US" sz="3100" dirty="0">
                <a:solidFill>
                  <a:schemeClr val="tx1">
                    <a:lumMod val="85000"/>
                    <a:lumOff val="15000"/>
                  </a:schemeClr>
                </a:solidFill>
              </a:rPr>
              <a:t>Abercrombie and Fitch</a:t>
            </a:r>
          </a:p>
        </p:txBody>
      </p:sp>
    </p:spTree>
    <p:extLst>
      <p:ext uri="{BB962C8B-B14F-4D97-AF65-F5344CB8AC3E}">
        <p14:creationId xmlns:p14="http://schemas.microsoft.com/office/powerpoint/2010/main" val="12320396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kern="0" dirty="0">
                <a:solidFill>
                  <a:srgbClr val="3366CC"/>
                </a:solidFill>
                <a:effectLst>
                  <a:outerShdw blurRad="38100" dist="38100" dir="2700000" algn="tl">
                    <a:srgbClr val="C0C0C0"/>
                  </a:outerShdw>
                </a:effectLst>
                <a:latin typeface="Book Antiqua"/>
                <a:cs typeface="Tahoma" panose="020B0604030504040204"/>
              </a:rPr>
              <a:t>Developing and Using Application Forms</a:t>
            </a:r>
            <a:endParaRPr lang="en-GB" dirty="0"/>
          </a:p>
        </p:txBody>
      </p:sp>
      <p:sp>
        <p:nvSpPr>
          <p:cNvPr id="3" name="Content Placeholder 2"/>
          <p:cNvSpPr>
            <a:spLocks noGrp="1"/>
          </p:cNvSpPr>
          <p:nvPr>
            <p:ph idx="1"/>
          </p:nvPr>
        </p:nvSpPr>
        <p:spPr/>
        <p:txBody>
          <a:bodyPr>
            <a:normAutofit/>
          </a:bodyPr>
          <a:lstStyle/>
          <a:p>
            <a:pPr marL="0" indent="0" fontAlgn="base">
              <a:spcBef>
                <a:spcPct val="35000"/>
              </a:spcBef>
              <a:spcAft>
                <a:spcPct val="0"/>
              </a:spcAft>
              <a:buClr>
                <a:srgbClr val="666699"/>
              </a:buClr>
              <a:buNone/>
              <a:defRPr/>
            </a:pPr>
            <a:r>
              <a:rPr lang="en-US" sz="2000" kern="0" dirty="0">
                <a:solidFill>
                  <a:schemeClr val="accent1">
                    <a:lumMod val="50000"/>
                  </a:schemeClr>
                </a:solidFill>
                <a:effectLst>
                  <a:outerShdw blurRad="38100" dist="38100" dir="2700000" algn="tl">
                    <a:srgbClr val="C0C0C0"/>
                  </a:outerShdw>
                </a:effectLst>
                <a:latin typeface="Arial" panose="020B0604020202020204"/>
                <a:cs typeface="Tahoma" panose="020B0604030504040204"/>
              </a:rPr>
              <a:t>Why use applications/CV’s?</a:t>
            </a:r>
          </a:p>
          <a:p>
            <a:pPr marL="0" indent="0" fontAlgn="base">
              <a:spcBef>
                <a:spcPct val="35000"/>
              </a:spcBef>
              <a:spcAft>
                <a:spcPct val="0"/>
              </a:spcAft>
              <a:buClr>
                <a:srgbClr val="666699"/>
              </a:buClr>
              <a:buNone/>
              <a:defRPr/>
            </a:pP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p:txBody>
      </p:sp>
      <p:grpSp>
        <p:nvGrpSpPr>
          <p:cNvPr id="4" name="Group 22"/>
          <p:cNvGrpSpPr/>
          <p:nvPr/>
        </p:nvGrpSpPr>
        <p:grpSpPr bwMode="auto">
          <a:xfrm>
            <a:off x="2164556" y="2636913"/>
            <a:ext cx="7862888" cy="2746375"/>
            <a:chOff x="404" y="1296"/>
            <a:chExt cx="4953" cy="1730"/>
          </a:xfrm>
        </p:grpSpPr>
        <p:sp>
          <p:nvSpPr>
            <p:cNvPr id="5" name="AutoShape 13" descr="brownfill01"/>
            <p:cNvSpPr>
              <a:spLocks noChangeArrowheads="1"/>
            </p:cNvSpPr>
            <p:nvPr/>
          </p:nvSpPr>
          <p:spPr bwMode="auto">
            <a:xfrm>
              <a:off x="404" y="2438"/>
              <a:ext cx="1094" cy="588"/>
            </a:xfrm>
            <a:prstGeom prst="roundRect">
              <a:avLst>
                <a:gd name="adj" fmla="val 8361"/>
              </a:avLst>
            </a:prstGeom>
            <a:blipFill dpi="0" rotWithShape="1">
              <a:blip r:embed="rId3"/>
              <a:srcRect/>
              <a:stretch>
                <a:fillRect/>
              </a:stretch>
            </a:blipFill>
            <a:ln w="57150" algn="ctr">
              <a:solidFill>
                <a:srgbClr val="EB9F39"/>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spcBef>
                  <a:spcPct val="20000"/>
                </a:spcBef>
              </a:pPr>
              <a:r>
                <a:rPr lang="en-US" altLang="en-US" sz="1800">
                  <a:latin typeface="Franklin Gothic Medium" panose="020B0603020102020204" pitchFamily="34" charset="0"/>
                </a:rPr>
                <a:t>Applicant’s education and experience</a:t>
              </a:r>
            </a:p>
          </p:txBody>
        </p:sp>
        <p:sp>
          <p:nvSpPr>
            <p:cNvPr id="6" name="AutoShape 14" descr="purplefill01"/>
            <p:cNvSpPr>
              <a:spLocks noChangeArrowheads="1"/>
            </p:cNvSpPr>
            <p:nvPr/>
          </p:nvSpPr>
          <p:spPr bwMode="auto">
            <a:xfrm>
              <a:off x="1696" y="2437"/>
              <a:ext cx="1094" cy="588"/>
            </a:xfrm>
            <a:prstGeom prst="roundRect">
              <a:avLst>
                <a:gd name="adj" fmla="val 9463"/>
              </a:avLst>
            </a:prstGeom>
            <a:blipFill dpi="0" rotWithShape="1">
              <a:blip r:embed="rId4"/>
              <a:srcRect/>
              <a:stretch>
                <a:fillRect/>
              </a:stretch>
            </a:blipFill>
            <a:ln w="57150" algn="ctr">
              <a:solidFill>
                <a:srgbClr val="AB439C"/>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dirty="0">
                  <a:latin typeface="Franklin Gothic Medium" panose="020B0603020102020204" pitchFamily="34" charset="0"/>
                </a:rPr>
                <a:t>Applicant’s </a:t>
              </a:r>
              <a:br>
                <a:rPr lang="en-US" altLang="en-US" sz="1800" dirty="0">
                  <a:latin typeface="Franklin Gothic Medium" panose="020B0603020102020204" pitchFamily="34" charset="0"/>
                </a:rPr>
              </a:br>
              <a:r>
                <a:rPr lang="en-US" altLang="en-US" sz="1800" dirty="0">
                  <a:latin typeface="Franklin Gothic Medium" panose="020B0603020102020204" pitchFamily="34" charset="0"/>
                </a:rPr>
                <a:t>prior progress and growth</a:t>
              </a:r>
            </a:p>
          </p:txBody>
        </p:sp>
        <p:sp>
          <p:nvSpPr>
            <p:cNvPr id="7" name="AutoShape 15" descr="greenfill01"/>
            <p:cNvSpPr>
              <a:spLocks noChangeArrowheads="1"/>
            </p:cNvSpPr>
            <p:nvPr/>
          </p:nvSpPr>
          <p:spPr bwMode="auto">
            <a:xfrm>
              <a:off x="2963" y="2437"/>
              <a:ext cx="1094" cy="586"/>
            </a:xfrm>
            <a:prstGeom prst="roundRect">
              <a:avLst>
                <a:gd name="adj" fmla="val 7120"/>
              </a:avLst>
            </a:prstGeom>
            <a:blipFill dpi="0" rotWithShape="1">
              <a:blip r:embed="rId5"/>
              <a:srcRect/>
              <a:stretch>
                <a:fillRect/>
              </a:stretch>
            </a:blipFill>
            <a:ln w="57150" algn="ctr">
              <a:solidFill>
                <a:srgbClr val="65CD65"/>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employment stability</a:t>
              </a:r>
            </a:p>
          </p:txBody>
        </p:sp>
        <p:cxnSp>
          <p:nvCxnSpPr>
            <p:cNvPr id="8" name="AutoShape 16"/>
            <p:cNvCxnSpPr>
              <a:cxnSpLocks noChangeShapeType="1"/>
              <a:stCxn id="9" idx="2"/>
              <a:endCxn id="5" idx="0"/>
            </p:cNvCxnSpPr>
            <p:nvPr/>
          </p:nvCxnSpPr>
          <p:spPr bwMode="auto">
            <a:xfrm rot="5400000">
              <a:off x="1611" y="1150"/>
              <a:ext cx="610" cy="1929"/>
            </a:xfrm>
            <a:prstGeom prst="bentConnector3">
              <a:avLst>
                <a:gd name="adj1" fmla="val 50000"/>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9" name="AutoShape 17"/>
            <p:cNvSpPr>
              <a:spLocks noChangeArrowheads="1"/>
            </p:cNvSpPr>
            <p:nvPr/>
          </p:nvSpPr>
          <p:spPr bwMode="auto">
            <a:xfrm>
              <a:off x="1613" y="1296"/>
              <a:ext cx="2534" cy="496"/>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dirty="0">
                  <a:latin typeface="Franklin Gothic Medium" panose="020B0603020102020204" pitchFamily="34" charset="0"/>
                </a:rPr>
                <a:t>Uses of Application Form Information</a:t>
              </a:r>
            </a:p>
          </p:txBody>
        </p:sp>
        <p:cxnSp>
          <p:nvCxnSpPr>
            <p:cNvPr id="10" name="AutoShape 18"/>
            <p:cNvCxnSpPr>
              <a:cxnSpLocks noChangeShapeType="1"/>
              <a:stCxn id="9" idx="2"/>
              <a:endCxn id="6" idx="0"/>
            </p:cNvCxnSpPr>
            <p:nvPr/>
          </p:nvCxnSpPr>
          <p:spPr bwMode="auto">
            <a:xfrm rot="5400000">
              <a:off x="2257" y="1796"/>
              <a:ext cx="609" cy="637"/>
            </a:xfrm>
            <a:prstGeom prst="bentConnector3">
              <a:avLst>
                <a:gd name="adj1" fmla="val 49917"/>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cxnSp>
          <p:nvCxnSpPr>
            <p:cNvPr id="11" name="AutoShape 19"/>
            <p:cNvCxnSpPr>
              <a:cxnSpLocks noChangeShapeType="1"/>
              <a:stCxn id="9" idx="2"/>
              <a:endCxn id="7" idx="0"/>
            </p:cNvCxnSpPr>
            <p:nvPr/>
          </p:nvCxnSpPr>
          <p:spPr bwMode="auto">
            <a:xfrm rot="16200000" flipH="1">
              <a:off x="2890" y="1800"/>
              <a:ext cx="609" cy="630"/>
            </a:xfrm>
            <a:prstGeom prst="bentConnector3">
              <a:avLst>
                <a:gd name="adj1" fmla="val 49917"/>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12" name="AutoShape 20" descr="bluefill01"/>
            <p:cNvSpPr>
              <a:spLocks noChangeArrowheads="1"/>
            </p:cNvSpPr>
            <p:nvPr/>
          </p:nvSpPr>
          <p:spPr bwMode="auto">
            <a:xfrm>
              <a:off x="4263" y="2438"/>
              <a:ext cx="1094" cy="586"/>
            </a:xfrm>
            <a:prstGeom prst="roundRect">
              <a:avLst>
                <a:gd name="adj" fmla="val 7120"/>
              </a:avLst>
            </a:prstGeom>
            <a:blipFill dpi="0" rotWithShape="1">
              <a:blip r:embed="rId6"/>
              <a:srcRect/>
              <a:stretch>
                <a:fillRect/>
              </a:stretch>
            </a:blipFill>
            <a:ln w="57150" algn="ctr">
              <a:solidFill>
                <a:srgbClr val="7DC1FF"/>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likelihood of success</a:t>
              </a:r>
            </a:p>
          </p:txBody>
        </p:sp>
        <p:cxnSp>
          <p:nvCxnSpPr>
            <p:cNvPr id="13" name="AutoShape 21"/>
            <p:cNvCxnSpPr>
              <a:cxnSpLocks noChangeShapeType="1"/>
              <a:stCxn id="9" idx="2"/>
              <a:endCxn id="12" idx="0"/>
            </p:cNvCxnSpPr>
            <p:nvPr/>
          </p:nvCxnSpPr>
          <p:spPr bwMode="auto">
            <a:xfrm rot="16200000" flipH="1">
              <a:off x="3540" y="1150"/>
              <a:ext cx="610" cy="1930"/>
            </a:xfrm>
            <a:prstGeom prst="bentConnector3">
              <a:avLst>
                <a:gd name="adj1" fmla="val 50000"/>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10079-6033-4D38-8ECD-C90EAAB7328C}"/>
              </a:ext>
            </a:extLst>
          </p:cNvPr>
          <p:cNvSpPr>
            <a:spLocks noGrp="1"/>
          </p:cNvSpPr>
          <p:nvPr>
            <p:ph type="title"/>
          </p:nvPr>
        </p:nvSpPr>
        <p:spPr/>
        <p:txBody>
          <a:bodyPr/>
          <a:lstStyle/>
          <a:p>
            <a:r>
              <a:rPr lang="en-GB" dirty="0"/>
              <a:t>CVs and Resumes</a:t>
            </a:r>
          </a:p>
        </p:txBody>
      </p:sp>
      <p:sp>
        <p:nvSpPr>
          <p:cNvPr id="3" name="Content Placeholder 2">
            <a:extLst>
              <a:ext uri="{FF2B5EF4-FFF2-40B4-BE49-F238E27FC236}">
                <a16:creationId xmlns:a16="http://schemas.microsoft.com/office/drawing/2014/main" id="{6D71FAEE-09AE-4CA5-954D-E99BDF23BA12}"/>
              </a:ext>
            </a:extLst>
          </p:cNvPr>
          <p:cNvSpPr>
            <a:spLocks noGrp="1"/>
          </p:cNvSpPr>
          <p:nvPr>
            <p:ph idx="4294967295"/>
          </p:nvPr>
        </p:nvSpPr>
        <p:spPr>
          <a:xfrm>
            <a:off x="1524000" y="1268413"/>
            <a:ext cx="8229600" cy="3917950"/>
          </a:xfrm>
          <a:prstGeom prst="rect">
            <a:avLst/>
          </a:prstGeom>
        </p:spPr>
        <p:txBody>
          <a:bodyPr/>
          <a:lstStyle/>
          <a:p>
            <a:r>
              <a:rPr lang="en-GB" dirty="0"/>
              <a:t>What is included in your CV?</a:t>
            </a:r>
          </a:p>
        </p:txBody>
      </p:sp>
      <p:pic>
        <p:nvPicPr>
          <p:cNvPr id="5" name="Picture 4">
            <a:extLst>
              <a:ext uri="{FF2B5EF4-FFF2-40B4-BE49-F238E27FC236}">
                <a16:creationId xmlns:a16="http://schemas.microsoft.com/office/drawing/2014/main" id="{9442CF0B-1110-402C-BC2B-458E3BD65D97}"/>
              </a:ext>
            </a:extLst>
          </p:cNvPr>
          <p:cNvPicPr>
            <a:picLocks noChangeAspect="1"/>
          </p:cNvPicPr>
          <p:nvPr/>
        </p:nvPicPr>
        <p:blipFill>
          <a:blip r:embed="rId3"/>
          <a:stretch>
            <a:fillRect/>
          </a:stretch>
        </p:blipFill>
        <p:spPr>
          <a:xfrm>
            <a:off x="3276019" y="1844824"/>
            <a:ext cx="5616624" cy="4011874"/>
          </a:xfrm>
          <a:prstGeom prst="rect">
            <a:avLst/>
          </a:prstGeom>
        </p:spPr>
      </p:pic>
    </p:spTree>
    <p:extLst>
      <p:ext uri="{BB962C8B-B14F-4D97-AF65-F5344CB8AC3E}">
        <p14:creationId xmlns:p14="http://schemas.microsoft.com/office/powerpoint/2010/main" val="237697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3E8E-90AA-D01D-0A50-F29C9EEB8C50}"/>
              </a:ext>
            </a:extLst>
          </p:cNvPr>
          <p:cNvSpPr>
            <a:spLocks noGrp="1"/>
          </p:cNvSpPr>
          <p:nvPr>
            <p:ph type="title"/>
          </p:nvPr>
        </p:nvSpPr>
        <p:spPr>
          <a:xfrm>
            <a:off x="3603302" y="857916"/>
            <a:ext cx="10515600" cy="1325563"/>
          </a:xfrm>
        </p:spPr>
        <p:txBody>
          <a:bodyPr/>
          <a:lstStyle/>
          <a:p>
            <a:r>
              <a:rPr lang="en-GB" dirty="0"/>
              <a:t>https://www.jobscan.co/home-v2</a:t>
            </a:r>
          </a:p>
        </p:txBody>
      </p:sp>
      <p:pic>
        <p:nvPicPr>
          <p:cNvPr id="4" name="Picture 3">
            <a:extLst>
              <a:ext uri="{FF2B5EF4-FFF2-40B4-BE49-F238E27FC236}">
                <a16:creationId xmlns:a16="http://schemas.microsoft.com/office/drawing/2014/main" id="{12326EC8-1338-DBDE-9E05-69027754419B}"/>
              </a:ext>
            </a:extLst>
          </p:cNvPr>
          <p:cNvPicPr>
            <a:picLocks noChangeAspect="1"/>
          </p:cNvPicPr>
          <p:nvPr/>
        </p:nvPicPr>
        <p:blipFill rotWithShape="1">
          <a:blip r:embed="rId3"/>
          <a:srcRect l="20076" t="66082" r="57087" b="17837"/>
          <a:stretch/>
        </p:blipFill>
        <p:spPr>
          <a:xfrm>
            <a:off x="1847528" y="1916832"/>
            <a:ext cx="8352914" cy="2304256"/>
          </a:xfrm>
          <a:prstGeom prst="rect">
            <a:avLst/>
          </a:prstGeom>
        </p:spPr>
      </p:pic>
    </p:spTree>
    <p:extLst>
      <p:ext uri="{BB962C8B-B14F-4D97-AF65-F5344CB8AC3E}">
        <p14:creationId xmlns:p14="http://schemas.microsoft.com/office/powerpoint/2010/main" val="17689132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990A-DEE0-40C6-A935-A7344BF7D6FE}"/>
              </a:ext>
            </a:extLst>
          </p:cNvPr>
          <p:cNvSpPr>
            <a:spLocks noGrp="1"/>
          </p:cNvSpPr>
          <p:nvPr>
            <p:ph type="title"/>
          </p:nvPr>
        </p:nvSpPr>
        <p:spPr>
          <a:xfrm>
            <a:off x="1703512" y="1"/>
            <a:ext cx="9199934" cy="1325563"/>
          </a:xfrm>
        </p:spPr>
        <p:txBody>
          <a:bodyPr>
            <a:normAutofit/>
          </a:bodyPr>
          <a:lstStyle/>
          <a:p>
            <a:pPr algn="l"/>
            <a:r>
              <a:rPr lang="en-GB" b="0" i="0" dirty="0">
                <a:effectLst/>
                <a:latin typeface="Roboto"/>
              </a:rPr>
              <a:t>Unconscious bias: Stereotypical hiring practices. | Gail </a:t>
            </a:r>
            <a:r>
              <a:rPr lang="en-GB" b="0" i="0" dirty="0" err="1">
                <a:effectLst/>
                <a:latin typeface="Roboto"/>
              </a:rPr>
              <a:t>Tolstoi</a:t>
            </a:r>
            <a:r>
              <a:rPr lang="en-GB" b="0" i="0" dirty="0">
                <a:effectLst/>
                <a:latin typeface="Roboto"/>
              </a:rPr>
              <a:t>-Miller </a:t>
            </a:r>
          </a:p>
        </p:txBody>
      </p:sp>
      <p:pic>
        <p:nvPicPr>
          <p:cNvPr id="4" name="Online Media 3" title="Unconscious bias: Stereotypical hiring practices. | Gail Tolstoi-Miller | TEDxLincolnSquare">
            <a:hlinkClick r:id="" action="ppaction://media"/>
            <a:extLst>
              <a:ext uri="{FF2B5EF4-FFF2-40B4-BE49-F238E27FC236}">
                <a16:creationId xmlns:a16="http://schemas.microsoft.com/office/drawing/2014/main" id="{09780A70-6794-48F2-B83C-E1A0955CF3B1}"/>
              </a:ext>
            </a:extLst>
          </p:cNvPr>
          <p:cNvPicPr>
            <a:picLocks noGrp="1" noRot="1" noChangeAspect="1"/>
          </p:cNvPicPr>
          <p:nvPr>
            <p:ph idx="1"/>
            <a:videoFile r:link="rId1"/>
          </p:nvPr>
        </p:nvPicPr>
        <p:blipFill>
          <a:blip r:embed="rId4"/>
          <a:stretch>
            <a:fillRect/>
          </a:stretch>
        </p:blipFill>
        <p:spPr>
          <a:xfrm>
            <a:off x="1524001" y="1196752"/>
            <a:ext cx="9159081" cy="4824536"/>
          </a:xfrm>
          <a:prstGeom prst="rect">
            <a:avLst/>
          </a:prstGeom>
        </p:spPr>
      </p:pic>
    </p:spTree>
    <p:extLst>
      <p:ext uri="{BB962C8B-B14F-4D97-AF65-F5344CB8AC3E}">
        <p14:creationId xmlns:p14="http://schemas.microsoft.com/office/powerpoint/2010/main" val="232748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14D6B-1924-465B-9AE4-4F7A38196F71}"/>
              </a:ext>
            </a:extLst>
          </p:cNvPr>
          <p:cNvSpPr>
            <a:spLocks noGrp="1"/>
          </p:cNvSpPr>
          <p:nvPr>
            <p:ph type="title" idx="4294967295"/>
          </p:nvPr>
        </p:nvSpPr>
        <p:spPr>
          <a:xfrm>
            <a:off x="1627909" y="242455"/>
            <a:ext cx="6989618" cy="790143"/>
          </a:xfrm>
          <a:prstGeom prst="rect">
            <a:avLst/>
          </a:prstGeom>
        </p:spPr>
        <p:txBody>
          <a:bodyPr/>
          <a:lstStyle/>
          <a:p>
            <a:r>
              <a:rPr lang="en-GB" dirty="0"/>
              <a:t>Weakness of interviewing </a:t>
            </a:r>
          </a:p>
        </p:txBody>
      </p:sp>
      <p:sp>
        <p:nvSpPr>
          <p:cNvPr id="3" name="Content Placeholder 2">
            <a:extLst>
              <a:ext uri="{FF2B5EF4-FFF2-40B4-BE49-F238E27FC236}">
                <a16:creationId xmlns:a16="http://schemas.microsoft.com/office/drawing/2014/main" id="{ED4BD163-0A32-462D-8BA2-52CC0511771D}"/>
              </a:ext>
            </a:extLst>
          </p:cNvPr>
          <p:cNvSpPr>
            <a:spLocks noGrp="1"/>
          </p:cNvSpPr>
          <p:nvPr>
            <p:ph idx="4294967295"/>
          </p:nvPr>
        </p:nvSpPr>
        <p:spPr>
          <a:xfrm>
            <a:off x="1510146" y="1124153"/>
            <a:ext cx="9746672" cy="4445374"/>
          </a:xfrm>
          <a:prstGeom prst="rect">
            <a:avLst/>
          </a:prstGeom>
        </p:spPr>
        <p:txBody>
          <a:bodyPr>
            <a:normAutofit fontScale="25000" lnSpcReduction="20000"/>
          </a:bodyPr>
          <a:lstStyle/>
          <a:p>
            <a:pPr algn="l">
              <a:buFont typeface="Arial" panose="020B0604020202020204" pitchFamily="34" charset="0"/>
              <a:buChar char="•"/>
            </a:pPr>
            <a:r>
              <a:rPr lang="en-GB" sz="4800" b="1" dirty="0">
                <a:solidFill>
                  <a:srgbClr val="58595B"/>
                </a:solidFill>
                <a:latin typeface="Open Sans"/>
              </a:rPr>
              <a:t>Self-fulfilling prophecy effect - </a:t>
            </a:r>
            <a:r>
              <a:rPr lang="en-GB" sz="4800" dirty="0">
                <a:solidFill>
                  <a:srgbClr val="58595B"/>
                </a:solidFill>
                <a:latin typeface="Open Sans"/>
              </a:rPr>
              <a:t>Interviewers may ask questions designed to confirm initial</a:t>
            </a:r>
          </a:p>
          <a:p>
            <a:pPr marL="0" indent="0">
              <a:buNone/>
            </a:pPr>
            <a:r>
              <a:rPr lang="en-GB" sz="4800" dirty="0">
                <a:solidFill>
                  <a:srgbClr val="58595B"/>
                </a:solidFill>
                <a:latin typeface="Open Sans"/>
              </a:rPr>
              <a:t>	 impressions of candidates gained either before the interview or in its early stages.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Stereotyping effect - </a:t>
            </a:r>
            <a:r>
              <a:rPr lang="en-GB" sz="4800" dirty="0">
                <a:solidFill>
                  <a:srgbClr val="58595B"/>
                </a:solidFill>
                <a:latin typeface="Open Sans"/>
              </a:rPr>
              <a:t>Interviewers sometimes assume that particular characteristics are typica</a:t>
            </a:r>
          </a:p>
          <a:p>
            <a:pPr marL="0" indent="0">
              <a:buNone/>
            </a:pPr>
            <a:r>
              <a:rPr lang="en-GB" sz="4800" dirty="0">
                <a:solidFill>
                  <a:srgbClr val="58595B"/>
                </a:solidFill>
                <a:latin typeface="Open Sans"/>
              </a:rPr>
              <a:t>	l of members of a particular group. In the case of sex, race, disability, marital status or</a:t>
            </a:r>
          </a:p>
          <a:p>
            <a:pPr marL="0" indent="0">
              <a:buNone/>
            </a:pPr>
            <a:r>
              <a:rPr lang="en-GB" sz="4800" dirty="0">
                <a:solidFill>
                  <a:srgbClr val="58595B"/>
                </a:solidFill>
                <a:latin typeface="Open Sans"/>
              </a:rPr>
              <a:t>	 ex-offenders, decisions made on this basis are often illegal. However, the effect occurs</a:t>
            </a:r>
          </a:p>
          <a:p>
            <a:pPr marL="0" indent="0">
              <a:buNone/>
            </a:pPr>
            <a:r>
              <a:rPr lang="en-GB" sz="4800" dirty="0">
                <a:solidFill>
                  <a:srgbClr val="58595B"/>
                </a:solidFill>
                <a:latin typeface="Open Sans"/>
              </a:rPr>
              <a:t>	 in the case of all kinds of social groups.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Halo and horns effect - </a:t>
            </a:r>
            <a:r>
              <a:rPr lang="en-GB" sz="4800" dirty="0">
                <a:solidFill>
                  <a:srgbClr val="58595B"/>
                </a:solidFill>
                <a:latin typeface="Open Sans"/>
              </a:rPr>
              <a:t>Once interviewers rate candidates as ‘good’ or ‘bad’ in some aspects,</a:t>
            </a:r>
          </a:p>
          <a:p>
            <a:pPr marL="0" indent="0">
              <a:buNone/>
            </a:pPr>
            <a:r>
              <a:rPr lang="en-GB" sz="4800" dirty="0">
                <a:solidFill>
                  <a:srgbClr val="58595B"/>
                </a:solidFill>
                <a:latin typeface="Open Sans"/>
              </a:rPr>
              <a:t>	 they often replicate this judgement across the board, reaching unbalanced decisions.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Contrast effect - </a:t>
            </a:r>
            <a:r>
              <a:rPr lang="en-GB" sz="4800" dirty="0">
                <a:solidFill>
                  <a:srgbClr val="58595B"/>
                </a:solidFill>
                <a:latin typeface="Open Sans"/>
              </a:rPr>
              <a:t>Interviewers can allow the experience of interviewing one candidate to affect</a:t>
            </a:r>
          </a:p>
          <a:p>
            <a:pPr marL="0" indent="0">
              <a:buNone/>
            </a:pPr>
            <a:r>
              <a:rPr lang="en-GB" sz="4800" dirty="0">
                <a:solidFill>
                  <a:srgbClr val="58595B"/>
                </a:solidFill>
                <a:latin typeface="Open Sans"/>
              </a:rPr>
              <a:t>	 the way they interview others who are seen later in the selection process.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Similar-to-me effect - </a:t>
            </a:r>
            <a:r>
              <a:rPr lang="en-GB" sz="4800" dirty="0">
                <a:solidFill>
                  <a:srgbClr val="58595B"/>
                </a:solidFill>
                <a:latin typeface="Open Sans"/>
              </a:rPr>
              <a:t>Interviewers sometimes give preference to candidates they perceive as</a:t>
            </a:r>
          </a:p>
          <a:p>
            <a:pPr marL="0" indent="0">
              <a:buNone/>
            </a:pPr>
            <a:r>
              <a:rPr lang="en-GB" sz="4800" dirty="0">
                <a:solidFill>
                  <a:srgbClr val="58595B"/>
                </a:solidFill>
                <a:latin typeface="Open Sans"/>
              </a:rPr>
              <a:t>	 having a similar background, career history, personality or attitudes to themselves.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Personal liking effect </a:t>
            </a:r>
            <a:r>
              <a:rPr lang="en-GB" sz="4800" dirty="0">
                <a:solidFill>
                  <a:srgbClr val="58595B"/>
                </a:solidFill>
                <a:latin typeface="Open Sans"/>
              </a:rPr>
              <a:t>- Interviewers may make decisions on the basis of whether they</a:t>
            </a:r>
          </a:p>
          <a:p>
            <a:pPr marL="0" indent="0">
              <a:buNone/>
            </a:pPr>
            <a:r>
              <a:rPr lang="en-GB" sz="4800" dirty="0">
                <a:solidFill>
                  <a:srgbClr val="58595B"/>
                </a:solidFill>
                <a:latin typeface="Open Sans"/>
              </a:rPr>
              <a:t>	 personally like or dislike the candidate.</a:t>
            </a:r>
          </a:p>
          <a:p>
            <a:endParaRPr lang="en-GB" dirty="0"/>
          </a:p>
        </p:txBody>
      </p:sp>
    </p:spTree>
    <p:extLst>
      <p:ext uri="{BB962C8B-B14F-4D97-AF65-F5344CB8AC3E}">
        <p14:creationId xmlns:p14="http://schemas.microsoft.com/office/powerpoint/2010/main" val="31122572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351AF-9F15-4CF1-9493-B569CF486542}"/>
              </a:ext>
            </a:extLst>
          </p:cNvPr>
          <p:cNvSpPr>
            <a:spLocks noGrp="1"/>
          </p:cNvSpPr>
          <p:nvPr>
            <p:ph type="title"/>
          </p:nvPr>
        </p:nvSpPr>
        <p:spPr>
          <a:xfrm>
            <a:off x="1660525" y="168275"/>
            <a:ext cx="9043987" cy="1143000"/>
          </a:xfrm>
        </p:spPr>
        <p:txBody>
          <a:bodyPr>
            <a:normAutofit fontScale="90000"/>
          </a:bodyPr>
          <a:lstStyle/>
          <a:p>
            <a:r>
              <a:rPr lang="en-GB" sz="3600" dirty="0">
                <a:latin typeface="Roboto"/>
              </a:rPr>
              <a:t>Artificial Intelligence: The Robots Are Now Hiring</a:t>
            </a:r>
            <a:br>
              <a:rPr lang="en-GB" b="0" i="0" dirty="0">
                <a:effectLst/>
                <a:latin typeface="Roboto"/>
              </a:rPr>
            </a:br>
            <a:endParaRPr lang="en-GB" dirty="0"/>
          </a:p>
        </p:txBody>
      </p:sp>
      <p:pic>
        <p:nvPicPr>
          <p:cNvPr id="4" name="Online Media 3" title="Artificial Intelligence: The Robots Are Now Hiring | Moving Upstream">
            <a:hlinkClick r:id="" action="ppaction://media"/>
            <a:extLst>
              <a:ext uri="{FF2B5EF4-FFF2-40B4-BE49-F238E27FC236}">
                <a16:creationId xmlns:a16="http://schemas.microsoft.com/office/drawing/2014/main" id="{8C6FE260-1BF7-4D5D-87EE-D2717785B7E7}"/>
              </a:ext>
            </a:extLst>
          </p:cNvPr>
          <p:cNvPicPr>
            <a:picLocks noGrp="1" noRot="1" noChangeAspect="1"/>
          </p:cNvPicPr>
          <p:nvPr>
            <p:ph idx="1"/>
            <a:videoFile r:link="rId1"/>
          </p:nvPr>
        </p:nvPicPr>
        <p:blipFill>
          <a:blip r:embed="rId4"/>
          <a:stretch>
            <a:fillRect/>
          </a:stretch>
        </p:blipFill>
        <p:spPr>
          <a:xfrm>
            <a:off x="1524000" y="692696"/>
            <a:ext cx="9144000" cy="5328592"/>
          </a:xfrm>
          <a:prstGeom prst="rect">
            <a:avLst/>
          </a:prstGeom>
        </p:spPr>
      </p:pic>
    </p:spTree>
    <p:extLst>
      <p:ext uri="{BB962C8B-B14F-4D97-AF65-F5344CB8AC3E}">
        <p14:creationId xmlns:p14="http://schemas.microsoft.com/office/powerpoint/2010/main" val="1751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1E6E4-DF1C-9234-0851-AE535113DDD7}"/>
              </a:ext>
            </a:extLst>
          </p:cNvPr>
          <p:cNvSpPr>
            <a:spLocks noGrp="1"/>
          </p:cNvSpPr>
          <p:nvPr>
            <p:ph type="title"/>
          </p:nvPr>
        </p:nvSpPr>
        <p:spPr/>
        <p:txBody>
          <a:bodyPr>
            <a:normAutofit fontScale="90000"/>
          </a:bodyPr>
          <a:lstStyle/>
          <a:p>
            <a:r>
              <a:rPr lang="en-US" dirty="0">
                <a:hlinkClick r:id="rId3"/>
              </a:rPr>
              <a:t>How artificial intelligence and machine learning are used in hiring and recruiting | ZDNET</a:t>
            </a:r>
            <a:endParaRPr lang="en-GB" dirty="0"/>
          </a:p>
        </p:txBody>
      </p:sp>
      <p:sp>
        <p:nvSpPr>
          <p:cNvPr id="3" name="Content Placeholder 2">
            <a:extLst>
              <a:ext uri="{FF2B5EF4-FFF2-40B4-BE49-F238E27FC236}">
                <a16:creationId xmlns:a16="http://schemas.microsoft.com/office/drawing/2014/main" id="{36A16560-5980-25E2-73D7-7629917473C1}"/>
              </a:ext>
            </a:extLst>
          </p:cNvPr>
          <p:cNvSpPr>
            <a:spLocks noGrp="1"/>
          </p:cNvSpPr>
          <p:nvPr>
            <p:ph idx="1"/>
          </p:nvPr>
        </p:nvSpPr>
        <p:spPr/>
        <p:txBody>
          <a:bodyPr/>
          <a:lstStyle/>
          <a:p>
            <a:r>
              <a:rPr lang="en-US" b="1" i="0" dirty="0">
                <a:solidFill>
                  <a:srgbClr val="080A12"/>
                </a:solidFill>
                <a:effectLst/>
                <a:latin typeface="suisseintl"/>
              </a:rPr>
              <a:t>Top 3 AI and machine learning applications in hiring </a:t>
            </a:r>
          </a:p>
          <a:p>
            <a:pPr marL="0" indent="0" algn="l">
              <a:buNone/>
            </a:pPr>
            <a:r>
              <a:rPr lang="en-US" b="1" i="0" dirty="0">
                <a:solidFill>
                  <a:srgbClr val="080A12"/>
                </a:solidFill>
                <a:effectLst/>
                <a:latin typeface="suisseintl"/>
              </a:rPr>
              <a:t>1. Talent sourcing </a:t>
            </a:r>
          </a:p>
          <a:p>
            <a:pPr marL="0" indent="0">
              <a:buNone/>
            </a:pPr>
            <a:r>
              <a:rPr lang="en-GB" b="1" i="0" dirty="0">
                <a:solidFill>
                  <a:srgbClr val="080A12"/>
                </a:solidFill>
                <a:effectLst/>
                <a:latin typeface="suisseintl"/>
              </a:rPr>
              <a:t>2. Candidate engagement  </a:t>
            </a:r>
          </a:p>
          <a:p>
            <a:pPr marL="0" indent="0">
              <a:buNone/>
            </a:pPr>
            <a:r>
              <a:rPr lang="en-US" b="1" i="0" dirty="0">
                <a:solidFill>
                  <a:srgbClr val="080A12"/>
                </a:solidFill>
                <a:effectLst/>
                <a:latin typeface="suisseintl"/>
              </a:rPr>
              <a:t>3. Prospective employee assessment and selection</a:t>
            </a:r>
          </a:p>
          <a:p>
            <a:pPr marL="0" indent="0">
              <a:buNone/>
            </a:pPr>
            <a:r>
              <a:rPr lang="en-US" b="0" i="0" dirty="0">
                <a:solidFill>
                  <a:srgbClr val="080A12"/>
                </a:solidFill>
                <a:effectLst/>
                <a:latin typeface="suisseintl"/>
              </a:rPr>
              <a:t>Using AI to screen candidates helps narrow down talent, making the hiring process quicker and more efficient</a:t>
            </a:r>
            <a:endParaRPr lang="en-US" b="1" i="0" dirty="0">
              <a:solidFill>
                <a:srgbClr val="080A12"/>
              </a:solidFill>
              <a:effectLst/>
              <a:latin typeface="suisseintl"/>
            </a:endParaRPr>
          </a:p>
          <a:p>
            <a:pPr algn="l"/>
            <a:endParaRPr lang="en-US" b="0" i="0" dirty="0">
              <a:solidFill>
                <a:srgbClr val="080A12"/>
              </a:solidFill>
              <a:effectLst/>
              <a:latin typeface="suisseintl"/>
            </a:endParaRPr>
          </a:p>
        </p:txBody>
      </p:sp>
    </p:spTree>
    <p:extLst>
      <p:ext uri="{BB962C8B-B14F-4D97-AF65-F5344CB8AC3E}">
        <p14:creationId xmlns:p14="http://schemas.microsoft.com/office/powerpoint/2010/main" val="11325133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107B-32C1-B2F6-F692-47EA000D98A5}"/>
              </a:ext>
            </a:extLst>
          </p:cNvPr>
          <p:cNvSpPr>
            <a:spLocks noGrp="1"/>
          </p:cNvSpPr>
          <p:nvPr>
            <p:ph type="title"/>
          </p:nvPr>
        </p:nvSpPr>
        <p:spPr>
          <a:xfrm>
            <a:off x="325582" y="365125"/>
            <a:ext cx="2854036" cy="3320184"/>
          </a:xfrm>
        </p:spPr>
        <p:txBody>
          <a:bodyPr/>
          <a:lstStyle/>
          <a:p>
            <a:r>
              <a:rPr lang="en-GB" dirty="0"/>
              <a:t>Embrace Technology</a:t>
            </a:r>
          </a:p>
        </p:txBody>
      </p:sp>
      <p:pic>
        <p:nvPicPr>
          <p:cNvPr id="1026" name="Picture 2" descr="artificial-intelligence">
            <a:extLst>
              <a:ext uri="{FF2B5EF4-FFF2-40B4-BE49-F238E27FC236}">
                <a16:creationId xmlns:a16="http://schemas.microsoft.com/office/drawing/2014/main" id="{C7D9F928-66EE-008D-3DA4-9BFAF92F91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77490" y="284426"/>
            <a:ext cx="8907186" cy="5010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766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147E650-04D5-77C6-D05B-6687B2905668}"/>
              </a:ext>
            </a:extLst>
          </p:cNvPr>
          <p:cNvSpPr>
            <a:spLocks noGrp="1"/>
          </p:cNvSpPr>
          <p:nvPr>
            <p:ph type="title"/>
          </p:nvPr>
        </p:nvSpPr>
        <p:spPr/>
        <p:txBody>
          <a:bodyPr/>
          <a:lstStyle/>
          <a:p>
            <a:r>
              <a:rPr lang="en-GB" dirty="0"/>
              <a:t>AI recruitment – read 1 ready to discuss next week in Ethics</a:t>
            </a:r>
          </a:p>
        </p:txBody>
      </p:sp>
      <p:sp>
        <p:nvSpPr>
          <p:cNvPr id="6" name="Content Placeholder 5">
            <a:extLst>
              <a:ext uri="{FF2B5EF4-FFF2-40B4-BE49-F238E27FC236}">
                <a16:creationId xmlns:a16="http://schemas.microsoft.com/office/drawing/2014/main" id="{B39CA315-BA4F-0CB1-D70D-2E01589757AC}"/>
              </a:ext>
            </a:extLst>
          </p:cNvPr>
          <p:cNvSpPr>
            <a:spLocks noGrp="1"/>
          </p:cNvSpPr>
          <p:nvPr>
            <p:ph idx="1"/>
          </p:nvPr>
        </p:nvSpPr>
        <p:spPr/>
        <p:txBody>
          <a:bodyPr/>
          <a:lstStyle/>
          <a:p>
            <a:r>
              <a:rPr lang="en-GB" sz="2200" dirty="0">
                <a:hlinkClick r:id="rId2"/>
              </a:rPr>
              <a:t>How international hotel giant IHG is using artificial intelligence to bring HR and recruitment benefits | The People Space</a:t>
            </a:r>
            <a:endParaRPr lang="en-GB" sz="2200" dirty="0"/>
          </a:p>
          <a:p>
            <a:r>
              <a:rPr lang="en-GB" sz="2200" dirty="0">
                <a:hlinkClick r:id="rId3"/>
              </a:rPr>
              <a:t>InterContinental Hotels &amp; Resorts launches Artificial Intelligence rooms in Greater China - 2018 - News &amp; Media - Newsroom - InterContinental Hotels Group PLC (ihgplc.com)</a:t>
            </a:r>
            <a:endParaRPr lang="en-GB" sz="2200" dirty="0"/>
          </a:p>
          <a:p>
            <a:r>
              <a:rPr lang="en-GB" sz="2200" dirty="0">
                <a:hlinkClick r:id="rId4"/>
              </a:rPr>
              <a:t>AI in Recruitment: Artificial Intelligence over Human Intelligence? – Hotel-Online</a:t>
            </a:r>
            <a:endParaRPr lang="en-GB" sz="2200" dirty="0"/>
          </a:p>
          <a:p>
            <a:r>
              <a:rPr lang="en-GB" sz="2200" dirty="0">
                <a:hlinkClick r:id="rId5"/>
              </a:rPr>
              <a:t>Employers deploy AI-powered chatbots to screen job applicants | Employee Benefit News</a:t>
            </a:r>
            <a:endParaRPr lang="en-GB" sz="2200" dirty="0"/>
          </a:p>
        </p:txBody>
      </p:sp>
    </p:spTree>
    <p:extLst>
      <p:ext uri="{BB962C8B-B14F-4D97-AF65-F5344CB8AC3E}">
        <p14:creationId xmlns:p14="http://schemas.microsoft.com/office/powerpoint/2010/main" val="33468090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924220" y="559442"/>
            <a:ext cx="5915025" cy="1604665"/>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72896" y="2340409"/>
            <a:ext cx="7366349" cy="2406805"/>
          </a:xfrm>
        </p:spPr>
        <p:txBody>
          <a:bodyPr>
            <a:normAutofit/>
          </a:bodyPr>
          <a:lstStyle/>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p>
        </p:txBody>
      </p:sp>
    </p:spTree>
    <p:extLst>
      <p:ext uri="{BB962C8B-B14F-4D97-AF65-F5344CB8AC3E}">
        <p14:creationId xmlns:p14="http://schemas.microsoft.com/office/powerpoint/2010/main" val="19060842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E5450DB3-A673-440E-9268-6032AA119D34}"/>
              </a:ext>
            </a:extLst>
          </p:cNvPr>
          <p:cNvSpPr>
            <a:spLocks noGrp="1" noChangeArrowheads="1"/>
          </p:cNvSpPr>
          <p:nvPr>
            <p:ph type="title" idx="4294967295"/>
          </p:nvPr>
        </p:nvSpPr>
        <p:spPr>
          <a:xfrm>
            <a:off x="6396038" y="1220788"/>
            <a:ext cx="4271962" cy="1206500"/>
          </a:xfrm>
          <a:prstGeom prst="rect">
            <a:avLst/>
          </a:prstGeom>
          <a:ln>
            <a:noFill/>
          </a:ln>
        </p:spPr>
        <p:txBody>
          <a:bodyPr>
            <a:normAutofit fontScale="90000"/>
          </a:bodyPr>
          <a:lstStyle/>
          <a:p>
            <a:r>
              <a:rPr lang="en-GB" altLang="en-US" sz="3000" dirty="0"/>
              <a:t>Useful sources of information regarding recruitment trends </a:t>
            </a:r>
            <a:br>
              <a:rPr lang="en-GB" altLang="en-US" sz="3000" dirty="0"/>
            </a:br>
            <a:endParaRPr lang="en-GB" altLang="en-US" sz="3000" dirty="0"/>
          </a:p>
        </p:txBody>
      </p:sp>
      <p:sp>
        <p:nvSpPr>
          <p:cNvPr id="44035" name="Content Placeholder 2">
            <a:extLst>
              <a:ext uri="{FF2B5EF4-FFF2-40B4-BE49-F238E27FC236}">
                <a16:creationId xmlns:a16="http://schemas.microsoft.com/office/drawing/2014/main" id="{E8202912-CDA6-4316-A327-DCB4BCA19008}"/>
              </a:ext>
            </a:extLst>
          </p:cNvPr>
          <p:cNvSpPr>
            <a:spLocks noGrp="1" noChangeArrowheads="1"/>
          </p:cNvSpPr>
          <p:nvPr>
            <p:ph idx="4294967295"/>
          </p:nvPr>
        </p:nvSpPr>
        <p:spPr>
          <a:xfrm>
            <a:off x="6692900" y="2447926"/>
            <a:ext cx="3975100" cy="3038475"/>
          </a:xfrm>
          <a:prstGeom prst="rect">
            <a:avLst/>
          </a:prstGeom>
        </p:spPr>
        <p:txBody>
          <a:bodyPr>
            <a:normAutofit/>
          </a:bodyPr>
          <a:lstStyle/>
          <a:p>
            <a:r>
              <a:rPr lang="en-US" altLang="en-US" sz="1350" dirty="0"/>
              <a:t>The CIPD’s </a:t>
            </a:r>
            <a:r>
              <a:rPr lang="en-US" altLang="en-US" sz="1350" i="1" dirty="0">
                <a:hlinkClick r:id="rId2"/>
              </a:rPr>
              <a:t>Resourcing and talent planning</a:t>
            </a:r>
            <a:r>
              <a:rPr lang="en-US" altLang="en-US" sz="1350" dirty="0"/>
              <a:t> survey provides data on recruitment trends and employers’ practices, and their quarterly </a:t>
            </a:r>
            <a:r>
              <a:rPr lang="en-US" altLang="en-US" sz="1350" i="1" dirty="0" err="1">
                <a:hlinkClick r:id="rId3"/>
              </a:rPr>
              <a:t>Labour</a:t>
            </a:r>
            <a:r>
              <a:rPr lang="en-US" altLang="en-US" sz="1350" i="1" dirty="0">
                <a:hlinkClick r:id="rId3"/>
              </a:rPr>
              <a:t> market outlook</a:t>
            </a:r>
            <a:r>
              <a:rPr lang="en-US" altLang="en-US" sz="1350" dirty="0"/>
              <a:t> monitors economic and </a:t>
            </a:r>
            <a:r>
              <a:rPr lang="en-US" altLang="en-US" sz="1350" dirty="0" err="1"/>
              <a:t>labour</a:t>
            </a:r>
            <a:r>
              <a:rPr lang="en-US" altLang="en-US" sz="1350" dirty="0"/>
              <a:t> market indicators and the recruitment outlook.</a:t>
            </a:r>
          </a:p>
          <a:p>
            <a:r>
              <a:rPr lang="en-US" altLang="en-US" sz="1350" dirty="0"/>
              <a:t>Very good sources of information – please use them! </a:t>
            </a:r>
          </a:p>
          <a:p>
            <a:pPr marL="0" indent="0">
              <a:buNone/>
            </a:pPr>
            <a:endParaRPr lang="en-GB" altLang="en-US" sz="1350" dirty="0"/>
          </a:p>
          <a:p>
            <a:pPr marL="0" indent="0">
              <a:buNone/>
            </a:pPr>
            <a:endParaRPr lang="en-GB" altLang="en-US" sz="1350" dirty="0"/>
          </a:p>
        </p:txBody>
      </p:sp>
      <p:pic>
        <p:nvPicPr>
          <p:cNvPr id="2" name="Picture 1">
            <a:extLst>
              <a:ext uri="{FF2B5EF4-FFF2-40B4-BE49-F238E27FC236}">
                <a16:creationId xmlns:a16="http://schemas.microsoft.com/office/drawing/2014/main" id="{C2E1F0F9-D719-47A5-81B2-D1DA7BD36B2C}"/>
              </a:ext>
            </a:extLst>
          </p:cNvPr>
          <p:cNvPicPr>
            <a:picLocks noChangeAspect="1"/>
          </p:cNvPicPr>
          <p:nvPr/>
        </p:nvPicPr>
        <p:blipFill>
          <a:blip r:embed="rId4"/>
          <a:stretch>
            <a:fillRect/>
          </a:stretch>
        </p:blipFill>
        <p:spPr>
          <a:xfrm>
            <a:off x="1999500" y="2493433"/>
            <a:ext cx="3834346" cy="1878830"/>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1743-B92B-4A16-B531-55DF702470A9}"/>
              </a:ext>
            </a:extLst>
          </p:cNvPr>
          <p:cNvSpPr>
            <a:spLocks noGrp="1"/>
          </p:cNvSpPr>
          <p:nvPr>
            <p:ph type="title"/>
          </p:nvPr>
        </p:nvSpPr>
        <p:spPr/>
        <p:txBody>
          <a:bodyPr/>
          <a:lstStyle/>
          <a:p>
            <a:r>
              <a:rPr lang="en-GB" dirty="0"/>
              <a:t>Read me… </a:t>
            </a:r>
          </a:p>
        </p:txBody>
      </p:sp>
      <p:sp>
        <p:nvSpPr>
          <p:cNvPr id="3" name="Content Placeholder 2">
            <a:extLst>
              <a:ext uri="{FF2B5EF4-FFF2-40B4-BE49-F238E27FC236}">
                <a16:creationId xmlns:a16="http://schemas.microsoft.com/office/drawing/2014/main" id="{50C04833-F33D-487E-9A16-E7D693A1C6BA}"/>
              </a:ext>
            </a:extLst>
          </p:cNvPr>
          <p:cNvSpPr>
            <a:spLocks noGrp="1"/>
          </p:cNvSpPr>
          <p:nvPr>
            <p:ph idx="1"/>
          </p:nvPr>
        </p:nvSpPr>
        <p:spPr>
          <a:xfrm>
            <a:off x="1981200" y="1628800"/>
            <a:ext cx="8229600" cy="3917032"/>
          </a:xfrm>
        </p:spPr>
        <p:txBody>
          <a:bodyPr>
            <a:normAutofit/>
          </a:bodyPr>
          <a:lstStyle/>
          <a:p>
            <a:r>
              <a:rPr lang="en-GB" dirty="0">
                <a:hlinkClick r:id="rId2"/>
              </a:rPr>
              <a:t>Staff anxiety the biggest coronavirus challenge for businesses, survey finds (peoplemanagement.co.uk)</a:t>
            </a:r>
            <a:r>
              <a:rPr lang="en-GB" dirty="0"/>
              <a:t> </a:t>
            </a:r>
          </a:p>
          <a:p>
            <a:r>
              <a:rPr lang="en-GB" dirty="0">
                <a:hlinkClick r:id="rId3"/>
              </a:rPr>
              <a:t>How can HR support working parents during lockdown? (peoplemanagement.co.uk)</a:t>
            </a:r>
            <a:endParaRPr lang="en-GB" dirty="0"/>
          </a:p>
          <a:p>
            <a:r>
              <a:rPr lang="en-GB" dirty="0">
                <a:hlinkClick r:id="rId4"/>
              </a:rPr>
              <a:t>Coronavirus: HR and facilities teams must work together to keep workplaces hygienic (peoplemanagement.co.uk)</a:t>
            </a:r>
            <a:endParaRPr lang="en-GB" dirty="0"/>
          </a:p>
        </p:txBody>
      </p:sp>
    </p:spTree>
    <p:extLst>
      <p:ext uri="{BB962C8B-B14F-4D97-AF65-F5344CB8AC3E}">
        <p14:creationId xmlns:p14="http://schemas.microsoft.com/office/powerpoint/2010/main" val="30979877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7AD8-F94E-456C-ADDF-67BACAEA9C4C}"/>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FB9107A1-0C02-4140-9545-2CDE3671FE9A}"/>
              </a:ext>
            </a:extLst>
          </p:cNvPr>
          <p:cNvSpPr>
            <a:spLocks noGrp="1"/>
          </p:cNvSpPr>
          <p:nvPr>
            <p:ph idx="1"/>
          </p:nvPr>
        </p:nvSpPr>
        <p:spPr>
          <a:xfrm>
            <a:off x="838200" y="1353677"/>
            <a:ext cx="10515600" cy="4351338"/>
          </a:xfrm>
        </p:spPr>
        <p:txBody>
          <a:bodyPr>
            <a:normAutofit fontScale="92500" lnSpcReduction="10000"/>
          </a:bodyPr>
          <a:lstStyle/>
          <a:p>
            <a:r>
              <a:rPr lang="en-GB" i="0" dirty="0">
                <a:effectLst/>
              </a:rPr>
              <a:t>LANCASTER, A (2019) </a:t>
            </a:r>
            <a:r>
              <a:rPr lang="en-GB" i="1" dirty="0">
                <a:effectLst/>
              </a:rPr>
              <a:t>Driving performance through learning</a:t>
            </a:r>
            <a:r>
              <a:rPr lang="en-GB" i="0" dirty="0">
                <a:effectLst/>
              </a:rPr>
              <a:t>. London: Kogan Page</a:t>
            </a:r>
          </a:p>
          <a:p>
            <a:r>
              <a:rPr lang="en-GB" i="0" dirty="0">
                <a:effectLst/>
              </a:rPr>
              <a:t>KENNER, M. (2018) </a:t>
            </a:r>
            <a:r>
              <a:rPr lang="en-GB" i="0" u="sng" dirty="0">
                <a:solidFill>
                  <a:srgbClr val="0563C1"/>
                </a:solidFill>
                <a:effectLst/>
                <a:hlinkClick r:id="rId2" tooltip="People Management article">
                  <a:extLst>
                    <a:ext uri="{A12FA001-AC4F-418D-AE19-62706E023703}">
                      <ahyp:hlinkClr xmlns:ahyp="http://schemas.microsoft.com/office/drawing/2018/hyperlinkcolor" val="tx"/>
                    </a:ext>
                  </a:extLst>
                </a:hlinkClick>
              </a:rPr>
              <a:t>Businesses must embrace brain-friendly learning, says </a:t>
            </a:r>
            <a:r>
              <a:rPr lang="en-GB" i="0" u="sng" dirty="0" err="1">
                <a:solidFill>
                  <a:srgbClr val="0563C1"/>
                </a:solidFill>
                <a:effectLst/>
                <a:hlinkClick r:id="rId2" tooltip="People Management article">
                  <a:extLst>
                    <a:ext uri="{A12FA001-AC4F-418D-AE19-62706E023703}">
                      <ahyp:hlinkClr xmlns:ahyp="http://schemas.microsoft.com/office/drawing/2018/hyperlinkcolor" val="tx"/>
                    </a:ext>
                  </a:extLst>
                </a:hlinkClick>
              </a:rPr>
              <a:t>neuroleadership</a:t>
            </a:r>
            <a:r>
              <a:rPr lang="en-GB" i="0" u="sng" dirty="0">
                <a:effectLst/>
                <a:hlinkClick r:id="rId2" tooltip="People Management article">
                  <a:extLst>
                    <a:ext uri="{A12FA001-AC4F-418D-AE19-62706E023703}">
                      <ahyp:hlinkClr xmlns:ahyp="http://schemas.microsoft.com/office/drawing/2018/hyperlinkcolor" val="tx"/>
                    </a:ext>
                  </a:extLst>
                </a:hlinkClick>
              </a:rPr>
              <a:t> expert</a:t>
            </a:r>
            <a:r>
              <a:rPr lang="en-GB" i="0" dirty="0">
                <a:effectLst/>
              </a:rPr>
              <a:t>. </a:t>
            </a:r>
            <a:r>
              <a:rPr lang="en-GB" i="1" dirty="0">
                <a:effectLst/>
              </a:rPr>
              <a:t>People Management</a:t>
            </a:r>
            <a:r>
              <a:rPr lang="en-GB" i="0" dirty="0">
                <a:effectLst/>
              </a:rPr>
              <a:t> (online). 22 January</a:t>
            </a:r>
          </a:p>
          <a:p>
            <a:r>
              <a:rPr lang="en-GB" dirty="0">
                <a:hlinkClick r:id="rId3">
                  <a:extLst>
                    <a:ext uri="{A12FA001-AC4F-418D-AE19-62706E023703}">
                      <ahyp:hlinkClr xmlns:ahyp="http://schemas.microsoft.com/office/drawing/2018/hyperlinkcolor" val="tx"/>
                    </a:ext>
                  </a:extLst>
                </a:hlinkClick>
              </a:rPr>
              <a:t>HR Magazine - Is engagement fact or fiction?</a:t>
            </a:r>
            <a:endParaRPr lang="en-GB" dirty="0"/>
          </a:p>
          <a:p>
            <a:pPr>
              <a:defRPr/>
            </a:pPr>
            <a:r>
              <a:rPr lang="en-US" altLang="en-US" sz="2200" dirty="0">
                <a:cs typeface="Geneva" charset="0"/>
              </a:rPr>
              <a:t>E. </a:t>
            </a:r>
            <a:r>
              <a:rPr lang="en-US" altLang="en-US" sz="2200" dirty="0" err="1">
                <a:cs typeface="Geneva" charset="0"/>
              </a:rPr>
              <a:t>Pulakos</a:t>
            </a:r>
            <a:r>
              <a:rPr lang="en-US" altLang="en-US" sz="2200" dirty="0">
                <a:cs typeface="Geneva" charset="0"/>
              </a:rPr>
              <a:t>, R. Mueller-Hanson, R. O’Leary, and M. </a:t>
            </a:r>
            <a:r>
              <a:rPr lang="en-US" altLang="en-US" sz="2200" dirty="0" err="1">
                <a:cs typeface="Geneva" charset="0"/>
              </a:rPr>
              <a:t>Meyrowitz</a:t>
            </a:r>
            <a:r>
              <a:rPr lang="en-US" altLang="en-US" sz="2200" dirty="0">
                <a:cs typeface="Geneva" charset="0"/>
              </a:rPr>
              <a:t>, </a:t>
            </a:r>
            <a:r>
              <a:rPr lang="en-US" altLang="en-US" sz="2200" i="1" dirty="0">
                <a:cs typeface="Geneva" charset="0"/>
              </a:rPr>
              <a:t>Building a High-Performance Culture: A Fresh Look at Performance Management </a:t>
            </a:r>
            <a:r>
              <a:rPr lang="en-US" altLang="en-US" sz="2200" dirty="0">
                <a:cs typeface="Geneva" charset="0"/>
              </a:rPr>
              <a:t>(Alexandria, VA: SHRM Foundation, 2012); H. </a:t>
            </a:r>
            <a:r>
              <a:rPr lang="en-US" altLang="en-US" sz="2200" dirty="0" err="1">
                <a:cs typeface="Geneva" charset="0"/>
              </a:rPr>
              <a:t>Aguinis</a:t>
            </a:r>
            <a:r>
              <a:rPr lang="en-US" altLang="en-US" sz="2200" dirty="0">
                <a:cs typeface="Geneva" charset="0"/>
              </a:rPr>
              <a:t>, “An Expanded View of Performance Management,” in J. W. Smith and M. London (eds.), </a:t>
            </a:r>
            <a:r>
              <a:rPr lang="en-US" altLang="en-US" sz="2200" i="1" dirty="0">
                <a:cs typeface="Geneva" charset="0"/>
              </a:rPr>
              <a:t>Performance Management </a:t>
            </a:r>
            <a:r>
              <a:rPr lang="en-US" altLang="en-US" sz="2200" dirty="0">
                <a:cs typeface="Geneva" charset="0"/>
              </a:rPr>
              <a:t>(San Francisco: Jossey-Bass, 2009), pp. 1–43; and J. Russell and L. Russell, “Talk Me through It: The Next Level of Performance Management,” </a:t>
            </a:r>
            <a:r>
              <a:rPr lang="en-US" altLang="en-US" sz="2200" i="1" dirty="0">
                <a:cs typeface="Geneva" charset="0"/>
              </a:rPr>
              <a:t>T </a:t>
            </a:r>
            <a:r>
              <a:rPr lang="en-US" altLang="en-US" sz="2200" dirty="0">
                <a:cs typeface="Geneva" charset="0"/>
              </a:rPr>
              <a:t>+ </a:t>
            </a:r>
            <a:r>
              <a:rPr lang="en-US" altLang="en-US" sz="2200" i="1" dirty="0">
                <a:cs typeface="Geneva" charset="0"/>
              </a:rPr>
              <a:t>D, </a:t>
            </a:r>
            <a:r>
              <a:rPr lang="en-US" altLang="en-US" sz="2200" dirty="0">
                <a:cs typeface="Geneva" charset="0"/>
              </a:rPr>
              <a:t>April 2010, pp. 42–48. </a:t>
            </a:r>
          </a:p>
          <a:p>
            <a:pPr>
              <a:defRPr/>
            </a:pPr>
            <a:r>
              <a:rPr lang="en-US" altLang="zh-MO" sz="2400" dirty="0">
                <a:solidFill>
                  <a:schemeClr val="tx1"/>
                </a:solidFill>
              </a:rPr>
              <a:t>R.A., Hollenbeck, J.R., Gerhart, B. and Wright, P.M. (2018) Human Resource Management: Gaining Competitive Advantage. 13</a:t>
            </a:r>
            <a:r>
              <a:rPr lang="en-US" altLang="zh-MO" sz="2400" baseline="30000" dirty="0">
                <a:solidFill>
                  <a:schemeClr val="tx1"/>
                </a:solidFill>
              </a:rPr>
              <a:t>th</a:t>
            </a:r>
            <a:r>
              <a:rPr lang="en-US" altLang="zh-MO" sz="2400" dirty="0">
                <a:solidFill>
                  <a:schemeClr val="tx1"/>
                </a:solidFill>
              </a:rPr>
              <a:t>Edition, McGraw-Hill, Boston.</a:t>
            </a:r>
            <a:endParaRPr lang="en-US" altLang="en-US" sz="2200" dirty="0">
              <a:cs typeface="Geneva" charset="0"/>
            </a:endParaRPr>
          </a:p>
          <a:p>
            <a:endParaRPr lang="en-GB" dirty="0"/>
          </a:p>
        </p:txBody>
      </p:sp>
    </p:spTree>
    <p:extLst>
      <p:ext uri="{BB962C8B-B14F-4D97-AF65-F5344CB8AC3E}">
        <p14:creationId xmlns:p14="http://schemas.microsoft.com/office/powerpoint/2010/main" val="30171027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719B5-0DF5-CDF8-45FD-099411F90962}"/>
              </a:ext>
            </a:extLst>
          </p:cNvPr>
          <p:cNvSpPr>
            <a:spLocks noGrp="1"/>
          </p:cNvSpPr>
          <p:nvPr>
            <p:ph type="title"/>
          </p:nvPr>
        </p:nvSpPr>
        <p:spPr>
          <a:xfrm>
            <a:off x="838200" y="365126"/>
            <a:ext cx="10515600" cy="791730"/>
          </a:xfrm>
        </p:spPr>
        <p:txBody>
          <a:bodyPr/>
          <a:lstStyle/>
          <a:p>
            <a:r>
              <a:rPr lang="en-GB" dirty="0"/>
              <a:t>Week 3 (</a:t>
            </a:r>
            <a:r>
              <a:rPr lang="en-GB"/>
              <a:t>Last slide)</a:t>
            </a:r>
            <a:endParaRPr lang="en-GB" dirty="0"/>
          </a:p>
        </p:txBody>
      </p:sp>
      <p:sp>
        <p:nvSpPr>
          <p:cNvPr id="3" name="Content Placeholder 2">
            <a:extLst>
              <a:ext uri="{FF2B5EF4-FFF2-40B4-BE49-F238E27FC236}">
                <a16:creationId xmlns:a16="http://schemas.microsoft.com/office/drawing/2014/main" id="{A08C2023-8951-31B2-EB24-79B40AD20875}"/>
              </a:ext>
            </a:extLst>
          </p:cNvPr>
          <p:cNvSpPr>
            <a:spLocks noGrp="1"/>
          </p:cNvSpPr>
          <p:nvPr>
            <p:ph sz="half" idx="1"/>
          </p:nvPr>
        </p:nvSpPr>
        <p:spPr>
          <a:xfrm>
            <a:off x="671944" y="1156856"/>
            <a:ext cx="10008666" cy="5207145"/>
          </a:xfrm>
        </p:spPr>
        <p:txBody>
          <a:bodyPr/>
          <a:lstStyle/>
          <a:p>
            <a:r>
              <a:rPr lang="en-GB" dirty="0"/>
              <a:t>Try to do the information search on the job advertisement. Collect some information on job specifications and job requirements in hotels. </a:t>
            </a:r>
          </a:p>
        </p:txBody>
      </p:sp>
      <p:pic>
        <p:nvPicPr>
          <p:cNvPr id="5" name="Picture 4">
            <a:extLst>
              <a:ext uri="{FF2B5EF4-FFF2-40B4-BE49-F238E27FC236}">
                <a16:creationId xmlns:a16="http://schemas.microsoft.com/office/drawing/2014/main" id="{E7DEAA79-BC1D-A03B-2E31-6E028A4C9B0E}"/>
              </a:ext>
            </a:extLst>
          </p:cNvPr>
          <p:cNvPicPr>
            <a:picLocks noChangeAspect="1"/>
          </p:cNvPicPr>
          <p:nvPr/>
        </p:nvPicPr>
        <p:blipFill>
          <a:blip r:embed="rId2"/>
          <a:stretch>
            <a:fillRect/>
          </a:stretch>
        </p:blipFill>
        <p:spPr>
          <a:xfrm>
            <a:off x="921996" y="2826326"/>
            <a:ext cx="1931873" cy="2673927"/>
          </a:xfrm>
          <a:prstGeom prst="rect">
            <a:avLst/>
          </a:prstGeom>
        </p:spPr>
      </p:pic>
      <p:pic>
        <p:nvPicPr>
          <p:cNvPr id="6" name="Picture 5">
            <a:extLst>
              <a:ext uri="{FF2B5EF4-FFF2-40B4-BE49-F238E27FC236}">
                <a16:creationId xmlns:a16="http://schemas.microsoft.com/office/drawing/2014/main" id="{CDF3B627-7DBB-2EFF-64A0-8D2E83680CF4}"/>
              </a:ext>
            </a:extLst>
          </p:cNvPr>
          <p:cNvPicPr>
            <a:picLocks noChangeAspect="1"/>
          </p:cNvPicPr>
          <p:nvPr/>
        </p:nvPicPr>
        <p:blipFill>
          <a:blip r:embed="rId3"/>
          <a:stretch>
            <a:fillRect/>
          </a:stretch>
        </p:blipFill>
        <p:spPr>
          <a:xfrm>
            <a:off x="3546764" y="2937161"/>
            <a:ext cx="2549236" cy="2549236"/>
          </a:xfrm>
          <a:prstGeom prst="rect">
            <a:avLst/>
          </a:prstGeom>
        </p:spPr>
      </p:pic>
      <p:pic>
        <p:nvPicPr>
          <p:cNvPr id="7" name="Picture 6">
            <a:extLst>
              <a:ext uri="{FF2B5EF4-FFF2-40B4-BE49-F238E27FC236}">
                <a16:creationId xmlns:a16="http://schemas.microsoft.com/office/drawing/2014/main" id="{A766EBD3-2916-4ABE-656A-00741AE4E0DA}"/>
              </a:ext>
            </a:extLst>
          </p:cNvPr>
          <p:cNvPicPr>
            <a:picLocks noChangeAspect="1"/>
          </p:cNvPicPr>
          <p:nvPr/>
        </p:nvPicPr>
        <p:blipFill rotWithShape="1">
          <a:blip r:embed="rId4"/>
          <a:srcRect l="12726" r="16364" b="2916"/>
          <a:stretch/>
        </p:blipFill>
        <p:spPr>
          <a:xfrm>
            <a:off x="6425330" y="2763980"/>
            <a:ext cx="5010593" cy="2673928"/>
          </a:xfrm>
          <a:prstGeom prst="rect">
            <a:avLst/>
          </a:prstGeom>
        </p:spPr>
      </p:pic>
    </p:spTree>
    <p:extLst>
      <p:ext uri="{BB962C8B-B14F-4D97-AF65-F5344CB8AC3E}">
        <p14:creationId xmlns:p14="http://schemas.microsoft.com/office/powerpoint/2010/main" val="1137412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6136</Words>
  <Application>Microsoft Office PowerPoint</Application>
  <PresentationFormat>Widescreen</PresentationFormat>
  <Paragraphs>549</Paragraphs>
  <Slides>53</Slides>
  <Notes>37</Notes>
  <HiddenSlides>0</HiddenSlides>
  <MMClips>3</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53</vt:i4>
      </vt:variant>
    </vt:vector>
  </HeadingPairs>
  <TitlesOfParts>
    <vt:vector size="67" baseType="lpstr">
      <vt:lpstr>Geneva</vt:lpstr>
      <vt:lpstr>Glassdoor Sans</vt:lpstr>
      <vt:lpstr>ＭＳ Ｐゴシック</vt:lpstr>
      <vt:lpstr>suisseintl</vt:lpstr>
      <vt:lpstr>Arial</vt:lpstr>
      <vt:lpstr>Book Antiqua</vt:lpstr>
      <vt:lpstr>Calibri</vt:lpstr>
      <vt:lpstr>Calibri Light</vt:lpstr>
      <vt:lpstr>Franklin Gothic Medium</vt:lpstr>
      <vt:lpstr>Open Sans</vt:lpstr>
      <vt:lpstr>Roboto</vt:lpstr>
      <vt:lpstr>Trebuchet MS</vt:lpstr>
      <vt:lpstr>Wingdings</vt:lpstr>
      <vt:lpstr>Office Theme</vt:lpstr>
      <vt:lpstr>PowerPoint Presentation</vt:lpstr>
      <vt:lpstr>Agenda </vt:lpstr>
      <vt:lpstr>Recap</vt:lpstr>
      <vt:lpstr>Overview of the Human Resource  Planning Process</vt:lpstr>
      <vt:lpstr>Forecasting and Leading Indicators</vt:lpstr>
      <vt:lpstr>Forecasting Stage of HR Planning</vt:lpstr>
      <vt:lpstr>Downsizing</vt:lpstr>
      <vt:lpstr>Possible Negative Effects of Downsizing</vt:lpstr>
      <vt:lpstr>Early Retirement Programs</vt:lpstr>
      <vt:lpstr>Employing Temporary Workers</vt:lpstr>
      <vt:lpstr>Outsourcing, Offshoring, and Immigration</vt:lpstr>
      <vt:lpstr>Altering Pay and Hours</vt:lpstr>
      <vt:lpstr>Affirmative Action Planning</vt:lpstr>
      <vt:lpstr>Aims </vt:lpstr>
      <vt:lpstr>PowerPoint Presentation</vt:lpstr>
      <vt:lpstr>What is recruitment?</vt:lpstr>
      <vt:lpstr>Defining the Role</vt:lpstr>
      <vt:lpstr>Job description</vt:lpstr>
      <vt:lpstr>Person specification</vt:lpstr>
      <vt:lpstr>How do we recruit?</vt:lpstr>
      <vt:lpstr>Recruitment Sources</vt:lpstr>
      <vt:lpstr>PowerPoint Presentation</vt:lpstr>
      <vt:lpstr>PowerPoint Presentation</vt:lpstr>
      <vt:lpstr>Sample</vt:lpstr>
      <vt:lpstr>PowerPoint Presentation</vt:lpstr>
      <vt:lpstr>Recruitment </vt:lpstr>
      <vt:lpstr>Internal Recruiting</vt:lpstr>
      <vt:lpstr>Internal Recruiting </vt:lpstr>
      <vt:lpstr>Careers Service | University of Wales Trinity Saint David (uwtsd.ac.uk)</vt:lpstr>
      <vt:lpstr>The widening skills gap</vt:lpstr>
      <vt:lpstr>10% of our time recruiting 90% of our time making up for our mistakes in recruiting.</vt:lpstr>
      <vt:lpstr>What Mistakes do we make in Recruitment? </vt:lpstr>
      <vt:lpstr>PowerPoint Presentation</vt:lpstr>
      <vt:lpstr>PowerPoint Presentation</vt:lpstr>
      <vt:lpstr>PowerPoint Presentation</vt:lpstr>
      <vt:lpstr>Selection Process</vt:lpstr>
      <vt:lpstr>Recruiting for diversity</vt:lpstr>
      <vt:lpstr>Abercrombie and Fitch</vt:lpstr>
      <vt:lpstr>Developing and Using Application Forms</vt:lpstr>
      <vt:lpstr>CVs and Resumes</vt:lpstr>
      <vt:lpstr>https://www.jobscan.co/home-v2</vt:lpstr>
      <vt:lpstr>Unconscious bias: Stereotypical hiring practices. | Gail Tolstoi-Miller </vt:lpstr>
      <vt:lpstr>Weakness of interviewing </vt:lpstr>
      <vt:lpstr>Artificial Intelligence: The Robots Are Now Hiring </vt:lpstr>
      <vt:lpstr>How artificial intelligence and machine learning are used in hiring and recruiting | ZDNET</vt:lpstr>
      <vt:lpstr>Embrace Technology</vt:lpstr>
      <vt:lpstr>AI recruitment – read 1 ready to discuss next week in Ethics</vt:lpstr>
      <vt:lpstr>Next Week!</vt:lpstr>
      <vt:lpstr>Useful sources of information regarding recruitment trends  </vt:lpstr>
      <vt:lpstr>Read me… </vt:lpstr>
      <vt:lpstr>Further Reading</vt:lpstr>
      <vt:lpstr>I look forward to seeing you next week. If you have any questions in the meantime, please send an email or on the Teams tile!</vt:lpstr>
      <vt:lpstr>Week 3 (Last slide)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32</cp:revision>
  <dcterms:created xsi:type="dcterms:W3CDTF">2023-09-15T09:31:09Z</dcterms:created>
  <dcterms:modified xsi:type="dcterms:W3CDTF">2024-04-08T10:17:13Z</dcterms:modified>
</cp:coreProperties>
</file>