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F6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F5255-F03C-424B-9FA9-DF83B89E4568}" v="2" dt="2023-05-16T18:23:16.064"/>
    <p1510:client id="{259B8DB9-819C-DE1B-B3E1-4315693ABD1A}" v="39" dt="2023-05-18T13:09:43.799"/>
    <p1510:client id="{C67BD0E1-B70B-371E-E074-03FE89E0C347}" v="286" dt="2023-05-17T14:39:58.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p:scale>
          <a:sx n="100" d="100"/>
          <a:sy n="100" d="100"/>
        </p:scale>
        <p:origin x="-8" y="-1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0327B-C96E-CE70-99DB-B1E79BB258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939DDD-E06B-A514-957D-3514814511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C3A2A9-197D-75E6-A23E-7768F11199E6}"/>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435D9244-C624-AA00-CCF9-7B307C1AFB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A82DB-ED44-4143-B422-8D458A89784E}"/>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3895144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2A7C7-2E32-C05A-DA40-49B44B6589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66891E-8AD3-498E-EC1A-AC6FDD6EA2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6044E-779F-3FB7-ED1F-5AA9B038E11C}"/>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A2EA925E-5138-1D14-A3C4-4567C8CD26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EEB66-E4A1-7C33-B366-E236B4F42974}"/>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326245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6C154-037E-57E8-521A-0D3AA3ACC4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B0B39E-EF8F-7733-9C56-C8FF446F6C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E62D9A-FC32-407F-0F45-BEAF6879045E}"/>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D916E106-230B-B49E-3D6E-749D32380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1808AC-ADAF-4EFD-0979-2AAAAA5E2C5B}"/>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256689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641A5-BA2A-4EC0-4AAB-B59909A25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40A02E-C91E-EEC6-CB2C-358B9717F0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C0D30F-F187-A752-987B-6A30B264B0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A53B55-AEDB-63F1-03E7-CE18F405ED0C}"/>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6" name="Footer Placeholder 5">
            <a:extLst>
              <a:ext uri="{FF2B5EF4-FFF2-40B4-BE49-F238E27FC236}">
                <a16:creationId xmlns:a16="http://schemas.microsoft.com/office/drawing/2014/main" id="{331A1606-5D1A-3F8B-8578-3CC18BBCD9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F359EE-5EA3-E542-A95B-342D3F494D34}"/>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647347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E63A0-08A5-C906-F40D-F4E3F614D7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E11BA0-3B1F-411B-8381-A5F5DFB42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52B38C-E815-612C-9E65-CD9545599D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98A448-F637-1EA0-3B48-58E63431B7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1FC5A7-3ABF-5916-6975-C9A199A898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0ACF38-CBA7-0F9E-CD08-61410FFFBF09}"/>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8" name="Footer Placeholder 7">
            <a:extLst>
              <a:ext uri="{FF2B5EF4-FFF2-40B4-BE49-F238E27FC236}">
                <a16:creationId xmlns:a16="http://schemas.microsoft.com/office/drawing/2014/main" id="{383B7CE4-1564-28B5-1EB7-0F107B1563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B4B0A1-8DD8-E300-88B6-334269B0744A}"/>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1245609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FEF87-299C-3174-7E35-233EAEBB96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7B7213-94C1-A6CC-48EF-E2A244CBE808}"/>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4" name="Footer Placeholder 3">
            <a:extLst>
              <a:ext uri="{FF2B5EF4-FFF2-40B4-BE49-F238E27FC236}">
                <a16:creationId xmlns:a16="http://schemas.microsoft.com/office/drawing/2014/main" id="{76AE8CFC-75CB-235B-44DA-5CFB2D50FC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09D521-6987-5F85-6BE0-C8561C74C7C9}"/>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211730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FF2C09-9588-8403-A782-C80768695A2A}"/>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3" name="Footer Placeholder 2">
            <a:extLst>
              <a:ext uri="{FF2B5EF4-FFF2-40B4-BE49-F238E27FC236}">
                <a16:creationId xmlns:a16="http://schemas.microsoft.com/office/drawing/2014/main" id="{C9D16105-6BE0-E752-B8D6-75892DF780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D01B79-2216-EE5F-BED2-A236DFA6C13D}"/>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3812401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F404D-8A91-8CC0-2FEA-22ADD25BE0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272A6D-0A27-63B6-3060-D12EC9B433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CBC14-6150-A8B4-A230-B5DBA1F0CC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E33684-5BD0-B33A-9DEC-5B513BE3CC48}"/>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6" name="Footer Placeholder 5">
            <a:extLst>
              <a:ext uri="{FF2B5EF4-FFF2-40B4-BE49-F238E27FC236}">
                <a16:creationId xmlns:a16="http://schemas.microsoft.com/office/drawing/2014/main" id="{2C7495AA-2193-7215-E5F9-C70C89458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BF71B-B573-32FF-E55E-CFF0482AFA5F}"/>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70435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D2BD2-7637-9F92-F813-871B560067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90A12E-F363-BEF7-47D6-C96F87E15D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0B9FAA-AF78-033D-9715-DEFBD0368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965477-CFE4-9004-DA39-309D761B8562}"/>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6" name="Footer Placeholder 5">
            <a:extLst>
              <a:ext uri="{FF2B5EF4-FFF2-40B4-BE49-F238E27FC236}">
                <a16:creationId xmlns:a16="http://schemas.microsoft.com/office/drawing/2014/main" id="{ABF2B69D-9D6F-F4B5-CFC5-282C53401E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F4CD6E-6F5A-A2C3-991E-1D1C64C26A4B}"/>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2347271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4FEE-A369-1BCA-0A52-E42EEBEB49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A715B4-E3A3-AD96-B23E-960E39D977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61503A-9C2C-55EF-11C0-C78FAEA77820}"/>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91067530-C5A1-1E44-3B36-E5CBA2F1F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ABF5C6-71D0-0507-82A5-BCB595A42E8A}"/>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742705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18F5BE-6A5A-D990-1289-F1B3B5B7B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9F97D0-9979-52D3-25A9-7379AF969D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D0C8D-0A9F-F48D-1188-BC15E88EDBDF}"/>
              </a:ext>
            </a:extLst>
          </p:cNvPr>
          <p:cNvSpPr>
            <a:spLocks noGrp="1"/>
          </p:cNvSpPr>
          <p:nvPr>
            <p:ph type="dt" sz="half" idx="10"/>
          </p:nvPr>
        </p:nvSpPr>
        <p:spPr/>
        <p:txBody>
          <a:body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2D8929FC-D361-32EC-10DB-3D6F9CDEC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3C5E6A-297A-CCB6-D7B9-BD9FC65BE1B6}"/>
              </a:ext>
            </a:extLst>
          </p:cNvPr>
          <p:cNvSpPr>
            <a:spLocks noGrp="1"/>
          </p:cNvSpPr>
          <p:nvPr>
            <p:ph type="sldNum" sz="quarter" idx="12"/>
          </p:nvPr>
        </p:nvSpPr>
        <p:spPr/>
        <p:txBody>
          <a:bodyPr/>
          <a:lstStyle/>
          <a:p>
            <a:fld id="{BE00C040-602F-48B9-91D0-6E2D8718849A}" type="slidenum">
              <a:rPr lang="en-GB" smtClean="0"/>
              <a:t>‹#›</a:t>
            </a:fld>
            <a:endParaRPr lang="en-GB"/>
          </a:p>
        </p:txBody>
      </p:sp>
    </p:spTree>
    <p:extLst>
      <p:ext uri="{BB962C8B-B14F-4D97-AF65-F5344CB8AC3E}">
        <p14:creationId xmlns:p14="http://schemas.microsoft.com/office/powerpoint/2010/main" val="3796560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D07529-6E82-3C77-D286-8EB0E1F0A6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33BC6C-6C5B-39D2-978B-40FAB65013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EFF76-547C-3F4F-10A7-F794679C3B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4FA856-06A8-474C-BF83-5EAB1650AF03}" type="datetimeFigureOut">
              <a:rPr lang="en-GB" smtClean="0"/>
              <a:t>18/05/2023</a:t>
            </a:fld>
            <a:endParaRPr lang="en-GB"/>
          </a:p>
        </p:txBody>
      </p:sp>
      <p:sp>
        <p:nvSpPr>
          <p:cNvPr id="5" name="Footer Placeholder 4">
            <a:extLst>
              <a:ext uri="{FF2B5EF4-FFF2-40B4-BE49-F238E27FC236}">
                <a16:creationId xmlns:a16="http://schemas.microsoft.com/office/drawing/2014/main" id="{2E30498C-DB3A-7C71-8DD3-27A0DDA5ED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949A23-A7A3-D20F-781D-538BE2D9FE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00C040-602F-48B9-91D0-6E2D8718849A}" type="slidenum">
              <a:rPr lang="en-GB" smtClean="0"/>
              <a:t>‹#›</a:t>
            </a:fld>
            <a:endParaRPr lang="en-GB"/>
          </a:p>
        </p:txBody>
      </p:sp>
    </p:spTree>
    <p:extLst>
      <p:ext uri="{BB962C8B-B14F-4D97-AF65-F5344CB8AC3E}">
        <p14:creationId xmlns:p14="http://schemas.microsoft.com/office/powerpoint/2010/main" val="2125257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77/1362361310373057" TargetMode="External"/><Relationship Id="rId3" Type="http://schemas.openxmlformats.org/officeDocument/2006/relationships/hyperlink" Target="https://autismwales.org/en/education/i-work-in-an-early-years-setting/" TargetMode="External"/><Relationship Id="rId7" Type="http://schemas.openxmlformats.org/officeDocument/2006/relationships/hyperlink" Target="https://commons.lib.jmu.edu/cgi/viewcontent.cgi?article=1110&amp;context=honors201019" TargetMode="External"/><Relationship Id="rId12" Type="http://schemas.openxmlformats.org/officeDocument/2006/relationships/hyperlink" Target="https://doi.org/10.1111/1467-9604.12299" TargetMode="External"/><Relationship Id="rId2" Type="http://schemas.openxmlformats.org/officeDocument/2006/relationships/hyperlink" Target="https://www.autismstep.com/global-developmental-delay/" TargetMode="External"/><Relationship Id="rId1" Type="http://schemas.openxmlformats.org/officeDocument/2006/relationships/slideLayout" Target="../slideLayouts/slideLayout2.xml"/><Relationship Id="rId6" Type="http://schemas.openxmlformats.org/officeDocument/2006/relationships/hyperlink" Target="https://carolgraysocialstories.com/social-stories/" TargetMode="External"/><Relationship Id="rId11" Type="http://schemas.openxmlformats.org/officeDocument/2006/relationships/hyperlink" Target="https://doi.org/10.3389/fpsyt.2021.754648" TargetMode="External"/><Relationship Id="rId5" Type="http://schemas.openxmlformats.org/officeDocument/2006/relationships/hyperlink" Target="https://assets.publishing.service.gov.uk/government/uploads/system/uploads/attachment_data/file/398815/SEND_Code_of_Practice_January_2015.pdf" TargetMode="External"/><Relationship Id="rId10" Type="http://schemas.openxmlformats.org/officeDocument/2006/relationships/hyperlink" Target="https://doi.org/10.1016/j.rasd.2020.101674" TargetMode="External"/><Relationship Id="rId4" Type="http://schemas.openxmlformats.org/officeDocument/2006/relationships/hyperlink" Target="https://doi.org/10.1080/10901027.2011.622235" TargetMode="External"/><Relationship Id="rId9" Type="http://schemas.openxmlformats.org/officeDocument/2006/relationships/hyperlink" Target="https://nasenjournals.onlinelibrary.wiley.com/doi/full/10.1111/1467-8578.12394"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pmc/articles/PMC8803654/#:~:text=Conclusion,but%20there%20are%20also%20differences" TargetMode="External"/><Relationship Id="rId2" Type="http://schemas.openxmlformats.org/officeDocument/2006/relationships/hyperlink" Target="https://www.autism.org.uk/advice-and-guidance/topics/diagnosis/pre-diagnosis/parents-and-carers?gclid=CjwKCAjwo7iiBhAEEiwAsIxQEdkwEn_RYOhJMMyjiWogaXE9vTr6IZUHvc_Iauzx0Qhi_vrAE71UZRoCHHMQAvD_BwE"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21-07/code-of-practice-on-the-delivery-of-autism-services-supporting-guidance-document_0.pdf" TargetMode="External"/><Relationship Id="rId5" Type="http://schemas.openxmlformats.org/officeDocument/2006/relationships/hyperlink" Target="https://www.legislation.gov.uk/anaw/2018/2" TargetMode="External"/><Relationship Id="rId4" Type="http://schemas.openxmlformats.org/officeDocument/2006/relationships/hyperlink" Target="https://www.unicef.org.uk/wp-content/uploads/2016/08/unicef-convention-rights-child-uncr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7F6C6"/>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498CFBD-A344-98F5-D5F6-FF7DFA2D1863}"/>
              </a:ext>
            </a:extLst>
          </p:cNvPr>
          <p:cNvSpPr/>
          <p:nvPr/>
        </p:nvSpPr>
        <p:spPr>
          <a:xfrm>
            <a:off x="3972560" y="149175"/>
            <a:ext cx="3467100" cy="1160780"/>
          </a:xfrm>
          <a:prstGeom prst="round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TextBox 7">
            <a:extLst>
              <a:ext uri="{FF2B5EF4-FFF2-40B4-BE49-F238E27FC236}">
                <a16:creationId xmlns:a16="http://schemas.microsoft.com/office/drawing/2014/main" id="{8846C7A8-E5BB-8C2C-6C33-F1ACF9FC9439}"/>
              </a:ext>
            </a:extLst>
          </p:cNvPr>
          <p:cNvSpPr txBox="1"/>
          <p:nvPr/>
        </p:nvSpPr>
        <p:spPr>
          <a:xfrm>
            <a:off x="4163060" y="406399"/>
            <a:ext cx="3467100"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Joanne Maguire 2114098</a:t>
            </a:r>
          </a:p>
          <a:p>
            <a:r>
              <a:rPr lang="en-GB" sz="1200" dirty="0">
                <a:latin typeface="Arial" panose="020B0604020202020204" pitchFamily="34" charset="0"/>
                <a:cs typeface="Arial" panose="020B0604020202020204" pitchFamily="34" charset="0"/>
              </a:rPr>
              <a:t>Supporting Children with Additional Learning Needs</a:t>
            </a:r>
          </a:p>
          <a:p>
            <a:r>
              <a:rPr lang="en-GB" sz="1200" dirty="0">
                <a:latin typeface="Arial" panose="020B0604020202020204" pitchFamily="34" charset="0"/>
                <a:cs typeface="Arial" panose="020B0604020202020204" pitchFamily="34" charset="0"/>
              </a:rPr>
              <a:t>EYEC6006/C- Autistic Spectrum Disorder.</a:t>
            </a:r>
          </a:p>
        </p:txBody>
      </p:sp>
      <p:sp>
        <p:nvSpPr>
          <p:cNvPr id="9" name="Rectangle: Rounded Corners 8">
            <a:extLst>
              <a:ext uri="{FF2B5EF4-FFF2-40B4-BE49-F238E27FC236}">
                <a16:creationId xmlns:a16="http://schemas.microsoft.com/office/drawing/2014/main" id="{4693F8DE-9733-F2DC-38D2-3C078E73F28A}"/>
              </a:ext>
            </a:extLst>
          </p:cNvPr>
          <p:cNvSpPr/>
          <p:nvPr/>
        </p:nvSpPr>
        <p:spPr>
          <a:xfrm>
            <a:off x="38100" y="149175"/>
            <a:ext cx="3670300" cy="6566585"/>
          </a:xfrm>
          <a:prstGeom prst="roundRect">
            <a:avLst/>
          </a:prstGeom>
          <a:solidFill>
            <a:srgbClr val="B7FFF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 Box 9">
            <a:extLst>
              <a:ext uri="{FF2B5EF4-FFF2-40B4-BE49-F238E27FC236}">
                <a16:creationId xmlns:a16="http://schemas.microsoft.com/office/drawing/2014/main" id="{AF5DC202-1147-0A35-416A-1DACA0B103E0}"/>
              </a:ext>
            </a:extLst>
          </p:cNvPr>
          <p:cNvSpPr txBox="1"/>
          <p:nvPr/>
        </p:nvSpPr>
        <p:spPr>
          <a:xfrm>
            <a:off x="194627" y="417828"/>
            <a:ext cx="3357246" cy="1586916"/>
          </a:xfrm>
          <a:prstGeom prst="rect">
            <a:avLst/>
          </a:prstGeom>
          <a:noFill/>
          <a:ln w="12700">
            <a:solidFill>
              <a:schemeClr val="tx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Introduction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a:ea typeface="Calibri" panose="020F0502020204030204" pitchFamily="34" charset="0"/>
                <a:cs typeface="Times New Roman"/>
              </a:rPr>
              <a:t>Autism is described as a neuro-developmental disability, it </a:t>
            </a:r>
            <a:r>
              <a:rPr lang="en-GB" sz="800" dirty="0">
                <a:latin typeface="Arial"/>
                <a:ea typeface="Calibri" panose="020F0502020204030204" pitchFamily="34" charset="0"/>
                <a:cs typeface="Times New Roman"/>
              </a:rPr>
              <a:t>is </a:t>
            </a:r>
            <a:r>
              <a:rPr lang="en-GB" sz="800" dirty="0">
                <a:effectLst/>
                <a:latin typeface="Arial"/>
                <a:ea typeface="Calibri" panose="020F0502020204030204" pitchFamily="34" charset="0"/>
                <a:cs typeface="Times New Roman"/>
              </a:rPr>
              <a:t>a life-long developmental disorder which impacts social communication, social interaction and restricted repetitive patterns of behaviours</a:t>
            </a:r>
            <a:r>
              <a:rPr lang="en-GB" sz="800" dirty="0">
                <a:latin typeface="Arial"/>
                <a:ea typeface="Calibri" panose="020F0502020204030204" pitchFamily="34" charset="0"/>
                <a:cs typeface="Times New Roman"/>
              </a:rPr>
              <a:t>, </a:t>
            </a:r>
            <a:r>
              <a:rPr lang="en-GB" sz="800" dirty="0">
                <a:effectLst/>
                <a:latin typeface="Arial"/>
                <a:ea typeface="Calibri" panose="020F0502020204030204" pitchFamily="34" charset="0"/>
                <a:cs typeface="Times New Roman"/>
              </a:rPr>
              <a:t>it can affect children in a vast variety of ways (</a:t>
            </a:r>
            <a:r>
              <a:rPr lang="en-GB" sz="800" dirty="0">
                <a:latin typeface="Arial"/>
                <a:ea typeface="Calibri" panose="020F0502020204030204" pitchFamily="34" charset="0"/>
                <a:cs typeface="Times New Roman"/>
              </a:rPr>
              <a:t>Wall</a:t>
            </a:r>
            <a:r>
              <a:rPr lang="en-GB" sz="800" dirty="0">
                <a:effectLst/>
                <a:latin typeface="Arial"/>
                <a:ea typeface="Calibri" panose="020F0502020204030204" pitchFamily="34" charset="0"/>
                <a:cs typeface="Times New Roman"/>
              </a:rPr>
              <a:t> 2010, National Autistic Society </a:t>
            </a:r>
            <a:r>
              <a:rPr lang="en-GB" sz="800" dirty="0">
                <a:latin typeface="Arial"/>
                <a:ea typeface="Calibri" panose="020F0502020204030204" pitchFamily="34" charset="0"/>
                <a:cs typeface="Times New Roman"/>
              </a:rPr>
              <a:t>2020, Macleod</a:t>
            </a:r>
            <a:r>
              <a:rPr lang="en-GB" sz="800" dirty="0">
                <a:effectLst/>
                <a:latin typeface="Arial"/>
                <a:ea typeface="Calibri" panose="020F0502020204030204" pitchFamily="34" charset="0"/>
                <a:cs typeface="Times New Roman"/>
              </a:rPr>
              <a:t> and Perepa 2020).</a:t>
            </a:r>
            <a:endParaRPr lang="en-GB" sz="1100" dirty="0">
              <a:effectLst/>
              <a:latin typeface="Arial"/>
              <a:ea typeface="Calibri" panose="020F0502020204030204" pitchFamily="34" charset="0"/>
              <a:cs typeface="Times New Roman"/>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The United Nations Convention on the Right of the Child, article 23 state every child has the right to specialist care and support if they display a disability. Every child has the right to lead a full and independent life. (UNICEF No date).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 Box 4">
            <a:extLst>
              <a:ext uri="{FF2B5EF4-FFF2-40B4-BE49-F238E27FC236}">
                <a16:creationId xmlns:a16="http://schemas.microsoft.com/office/drawing/2014/main" id="{5931FD06-7C8E-D75C-F20F-50D8F551926F}"/>
              </a:ext>
            </a:extLst>
          </p:cNvPr>
          <p:cNvSpPr txBox="1"/>
          <p:nvPr/>
        </p:nvSpPr>
        <p:spPr>
          <a:xfrm>
            <a:off x="194627" y="2152652"/>
            <a:ext cx="3357246" cy="4287520"/>
          </a:xfrm>
          <a:prstGeom prst="rect">
            <a:avLst/>
          </a:prstGeom>
          <a:no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Identification and Diagnosis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a:ea typeface="Calibri" panose="020F0502020204030204" pitchFamily="34" charset="0"/>
                <a:cs typeface="Times New Roman"/>
              </a:rPr>
              <a:t>Macleod and Perepa 2020 state because of the diversity of the condition not everyone will display identical symptoms and unlike other disabilities autism is not medically diagnosed, it relies heavily on observations of traits and repetitive behaviours displayed by </a:t>
            </a:r>
            <a:r>
              <a:rPr lang="en-GB" sz="800" dirty="0">
                <a:latin typeface="Arial"/>
                <a:ea typeface="Calibri" panose="020F0502020204030204" pitchFamily="34" charset="0"/>
                <a:cs typeface="Times New Roman"/>
              </a:rPr>
              <a:t>a </a:t>
            </a:r>
            <a:r>
              <a:rPr lang="en-GB" sz="800" dirty="0">
                <a:effectLst/>
                <a:latin typeface="Arial"/>
                <a:ea typeface="Calibri" panose="020F0502020204030204" pitchFamily="34" charset="0"/>
                <a:cs typeface="Times New Roman"/>
              </a:rPr>
              <a:t>individual child. However, difficulties including social communication, fear of situations and lack of imagination are predominant characteristics </a:t>
            </a:r>
            <a:r>
              <a:rPr lang="en-GB" sz="800" dirty="0">
                <a:latin typeface="Arial"/>
                <a:ea typeface="Calibri" panose="020F0502020204030204" pitchFamily="34" charset="0"/>
                <a:cs typeface="Times New Roman"/>
              </a:rPr>
              <a:t>and traits</a:t>
            </a:r>
            <a:r>
              <a:rPr lang="en-GB" sz="800" dirty="0">
                <a:effectLst/>
                <a:latin typeface="Arial"/>
                <a:ea typeface="Calibri" panose="020F0502020204030204" pitchFamily="34" charset="0"/>
                <a:cs typeface="Times New Roman"/>
              </a:rPr>
              <a:t> of a child with autism</a:t>
            </a:r>
            <a:r>
              <a:rPr lang="en-GB" sz="800" dirty="0">
                <a:latin typeface="Arial"/>
                <a:ea typeface="Calibri" panose="020F0502020204030204" pitchFamily="34" charset="0"/>
                <a:cs typeface="Times New Roman"/>
              </a:rPr>
              <a:t>. It is a difficult process as all children are unique and will not present similar identical  symptoms (</a:t>
            </a:r>
            <a:r>
              <a:rPr lang="en-GB" sz="800" dirty="0">
                <a:effectLst/>
                <a:latin typeface="Arial"/>
                <a:ea typeface="Calibri" panose="020F0502020204030204" pitchFamily="34" charset="0"/>
                <a:cs typeface="Times New Roman"/>
              </a:rPr>
              <a:t>Wall, K 2010 and Autism Wales No date</a:t>
            </a:r>
            <a:r>
              <a:rPr lang="en-GB" sz="800" dirty="0">
                <a:latin typeface="Arial"/>
                <a:ea typeface="Calibri" panose="020F0502020204030204" pitchFamily="34" charset="0"/>
                <a:cs typeface="Times New Roman"/>
              </a:rPr>
              <a:t>, Autism Step 2023).</a:t>
            </a:r>
            <a:endParaRPr lang="en-GB" sz="1100" dirty="0">
              <a:effectLst/>
              <a:latin typeface="Arial"/>
              <a:ea typeface="Calibri" panose="020F0502020204030204" pitchFamily="34" charset="0"/>
              <a:cs typeface="Times New Roman"/>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Autism varies, for a diagnosis of ASD children must display persistent difficulty of social communication and interaction, restricted and repetitive behaviours. Children as young as two can be diagnosed, however some children will not display the characteristics recognised and unfortunately be missed until later in life (National Autistic Society 2020, Autism Wales No date).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a:ea typeface="Calibri" panose="020F0502020204030204" pitchFamily="34" charset="0"/>
                <a:cs typeface="Times New Roman"/>
              </a:rPr>
              <a:t>Schulte-Ruther 2023 states if children are diagnosed early negative effects can be greatly reduced. A study into machine learning, ubiquitous technology, based on a diagnosis of ASD showed accuracy of diagnosis higher with children of a younger age</a:t>
            </a:r>
            <a:r>
              <a:rPr lang="en-GB" sz="800" dirty="0">
                <a:latin typeface="Arial"/>
                <a:ea typeface="Calibri" panose="020F0502020204030204" pitchFamily="34" charset="0"/>
                <a:cs typeface="Times New Roman"/>
              </a:rPr>
              <a:t> using this process.</a:t>
            </a:r>
            <a:endParaRPr lang="en-GB" sz="1100" dirty="0">
              <a:effectLst/>
              <a:latin typeface="Calibri"/>
              <a:ea typeface="Calibri" panose="020F0502020204030204" pitchFamily="34" charset="0"/>
              <a:cs typeface="Times New Roman" panose="02020603050405020304" pitchFamily="18" charset="0"/>
            </a:endParaRPr>
          </a:p>
          <a:p>
            <a:pPr>
              <a:lnSpc>
                <a:spcPct val="107000"/>
              </a:lnSpc>
              <a:spcAft>
                <a:spcPts val="800"/>
              </a:spcAft>
            </a:pPr>
            <a:r>
              <a:rPr lang="en-GB" sz="800">
                <a:latin typeface="Arial"/>
                <a:ea typeface="Calibri" panose="020F0502020204030204" pitchFamily="34" charset="0"/>
                <a:cs typeface="Times New Roman"/>
              </a:rPr>
              <a:t>If a</a:t>
            </a:r>
            <a:r>
              <a:rPr lang="en-GB" sz="800">
                <a:effectLst/>
                <a:latin typeface="Arial"/>
                <a:ea typeface="Calibri" panose="020F0502020204030204" pitchFamily="34" charset="0"/>
                <a:cs typeface="Times New Roman"/>
              </a:rPr>
              <a:t> child is waiting for a diagnosis it is </a:t>
            </a:r>
            <a:r>
              <a:rPr lang="en-GB" sz="800" dirty="0">
                <a:latin typeface="Arial"/>
                <a:ea typeface="Calibri" panose="020F0502020204030204" pitchFamily="34" charset="0"/>
                <a:cs typeface="Times New Roman"/>
              </a:rPr>
              <a:t>fundamental they</a:t>
            </a:r>
            <a:r>
              <a:rPr lang="en-GB" sz="800" dirty="0">
                <a:effectLst/>
                <a:latin typeface="Arial"/>
                <a:ea typeface="Calibri" panose="020F0502020204030204" pitchFamily="34" charset="0"/>
                <a:cs typeface="Times New Roman"/>
              </a:rPr>
              <a:t> have access to the right support. Schools are to identify and develop ALN support and guidance using a whole school approach to meet the emotional health and wellbeing needs of the child. Planning must be specific to the child’s needs to enhance opportunities. (</a:t>
            </a:r>
            <a:r>
              <a:rPr lang="en-GB" sz="800" dirty="0">
                <a:latin typeface="Arial"/>
                <a:ea typeface="Calibri" panose="020F0502020204030204" pitchFamily="34" charset="0"/>
                <a:cs typeface="Times New Roman"/>
              </a:rPr>
              <a:t>Welsh Government 2021, Wall</a:t>
            </a:r>
            <a:r>
              <a:rPr lang="en-GB" sz="800" dirty="0">
                <a:effectLst/>
                <a:latin typeface="Arial"/>
                <a:ea typeface="Calibri" panose="020F0502020204030204" pitchFamily="34" charset="0"/>
                <a:cs typeface="Times New Roman"/>
              </a:rPr>
              <a:t> 2010).</a:t>
            </a:r>
            <a:endParaRPr lang="en-GB" sz="1100" dirty="0">
              <a:effectLst/>
              <a:latin typeface="Arial"/>
              <a:ea typeface="Calibri" panose="020F0502020204030204" pitchFamily="34" charset="0"/>
              <a:cs typeface="Times New Roman"/>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42152896-AA89-52E2-C593-264D9B8395DA}"/>
              </a:ext>
            </a:extLst>
          </p:cNvPr>
          <p:cNvSpPr/>
          <p:nvPr/>
        </p:nvSpPr>
        <p:spPr>
          <a:xfrm>
            <a:off x="7630160" y="149174"/>
            <a:ext cx="4436744" cy="6444665"/>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Text Box 7">
            <a:extLst>
              <a:ext uri="{FF2B5EF4-FFF2-40B4-BE49-F238E27FC236}">
                <a16:creationId xmlns:a16="http://schemas.microsoft.com/office/drawing/2014/main" id="{73CC5D42-63B3-159A-CB84-59D159544537}"/>
              </a:ext>
            </a:extLst>
          </p:cNvPr>
          <p:cNvSpPr txBox="1"/>
          <p:nvPr/>
        </p:nvSpPr>
        <p:spPr>
          <a:xfrm>
            <a:off x="7944325" y="387347"/>
            <a:ext cx="3808413" cy="5952493"/>
          </a:xfrm>
          <a:prstGeom prst="rect">
            <a:avLst/>
          </a:prstGeom>
          <a:no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Barriers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a:ea typeface="Calibri" panose="020F0502020204030204" pitchFamily="34" charset="0"/>
                <a:cs typeface="Times New Roman"/>
              </a:rPr>
              <a:t>A resent study in the UK identified the increase focus on Early Years Practitioners (EYP’s) knowledge and confidence surrounding autism in young children. Although there was evidence of good knowledge and understanding, there was a lack of understanding regarding early signs of the disability, therefore a delay in implementation of early intervention which is key while the child is young. In addition, the lack of training and collaboration in Early Year settings influenced the lack of early detection and identification of autism in children. (</a:t>
            </a:r>
            <a:r>
              <a:rPr lang="en-GB" sz="800" dirty="0">
                <a:ea typeface="+mn-lt"/>
                <a:cs typeface="+mn-lt"/>
              </a:rPr>
              <a:t>McDougal, Riby and Hanley 2020,  </a:t>
            </a:r>
            <a:r>
              <a:rPr lang="en-GB" sz="800" dirty="0">
                <a:effectLst/>
                <a:latin typeface="Arial"/>
                <a:ea typeface="Calibri" panose="020F0502020204030204" pitchFamily="34" charset="0"/>
                <a:cs typeface="Times New Roman"/>
              </a:rPr>
              <a:t>Macleod and Perepa 2020)</a:t>
            </a:r>
            <a:endParaRPr lang="en-GB" sz="1100" dirty="0">
              <a:effectLst/>
              <a:latin typeface="Calibri"/>
              <a:ea typeface="Calibri" panose="020F0502020204030204" pitchFamily="34" charset="0"/>
              <a:cs typeface="Times New Roman"/>
            </a:endParaRPr>
          </a:p>
          <a:p>
            <a:pPr>
              <a:lnSpc>
                <a:spcPct val="107000"/>
              </a:lnSpc>
              <a:spcAft>
                <a:spcPts val="800"/>
              </a:spcAft>
            </a:pPr>
            <a:r>
              <a:rPr lang="en-GB" sz="800" dirty="0">
                <a:effectLst/>
                <a:latin typeface="Arial"/>
                <a:ea typeface="Calibri" panose="020F0502020204030204" pitchFamily="34" charset="0"/>
                <a:cs typeface="Times New Roman"/>
              </a:rPr>
              <a:t>Department of Education. (2015) stipulate it is the responsibility of a EYP to monitor how they develop and progress, however there is no evidence how this is recorded or implemented into their practice. In England, the responsibility for training to ensure EYP’s have the knowledge and understanding when working with children who display additional learning needs is the SENCO, Special Education Needs Coordinator. Furthermore, training suggested is not mandatory and several training is based on locality. In addition, there is no academic qualification requirements needed to be an EYP if under close supervision of more qualified staff, although L2/3 qualifications are available there is very little mention of children with additional learning needs and where there is learning on this delicate subject it is generic and may not mention ASD (Macleod and Perepa 2020).</a:t>
            </a:r>
            <a:endParaRPr lang="en-GB" sz="1100" dirty="0">
              <a:effectLst/>
              <a:latin typeface="Arial"/>
              <a:ea typeface="Calibri" panose="020F0502020204030204" pitchFamily="34" charset="0"/>
              <a:cs typeface="Times New Roman"/>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The need for training is essential for EYP’s to be competent to identify early traits and behaviours of autism, Autism Wales (no date) have numerous resources and training opportunities to develop awareness, uplevel their skills and knowledge and understanding, however it is important to recognise this training is not mandatory.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Barned, Knapp and Neuharth-Pritchard 2011 identified in a study in America that  teachers have a lack of awareness, limited knowledge and misinterpretation on how best to support children with autism. This can lead to challenges in the classroom when trying to instruct children. Furthermore, there was evidence to suggest child development and specific needs of the child were not evident and centre to their practice. The Early Child Preparation Programme, the equivalent to PGCE or Teaching training in the UK, went under review from these findings to distinguish what needed to be taught and learned moving forward for newly qualified teachers in the US. A similar study in Wales identified staff lacked confidence to teach all children in a class and insufficient funding for additional staff and resources to support a child with ALN.(Knight, C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Furthermore, Welsh Government (2020) state all staff working with children are advised to complete awareness training on autism to understand signs, especially to support and complete referrals for diagnosis.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Rounded Corners 13">
            <a:extLst>
              <a:ext uri="{FF2B5EF4-FFF2-40B4-BE49-F238E27FC236}">
                <a16:creationId xmlns:a16="http://schemas.microsoft.com/office/drawing/2014/main" id="{C2E38F27-E6EE-1736-8DDE-CF774564D277}"/>
              </a:ext>
            </a:extLst>
          </p:cNvPr>
          <p:cNvSpPr/>
          <p:nvPr/>
        </p:nvSpPr>
        <p:spPr>
          <a:xfrm>
            <a:off x="3972560" y="1381073"/>
            <a:ext cx="3511550" cy="5214206"/>
          </a:xfrm>
          <a:prstGeom prst="roundRect">
            <a:avLst/>
          </a:prstGeom>
          <a:solidFill>
            <a:srgbClr val="D1E8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8">
            <a:extLst>
              <a:ext uri="{FF2B5EF4-FFF2-40B4-BE49-F238E27FC236}">
                <a16:creationId xmlns:a16="http://schemas.microsoft.com/office/drawing/2014/main" id="{322D9879-B3D2-9DAC-0F60-55F34744EEEC}"/>
              </a:ext>
            </a:extLst>
          </p:cNvPr>
          <p:cNvSpPr txBox="1"/>
          <p:nvPr/>
        </p:nvSpPr>
        <p:spPr>
          <a:xfrm>
            <a:off x="4163060" y="1567177"/>
            <a:ext cx="3094990" cy="3766072"/>
          </a:xfrm>
          <a:prstGeom prst="rect">
            <a:avLst/>
          </a:prstGeom>
          <a:no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Strategy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latin typeface="Arial"/>
                <a:ea typeface="Calibri" panose="020F0502020204030204" pitchFamily="34" charset="0"/>
                <a:cs typeface="Times New Roman"/>
              </a:rPr>
              <a:t>Gray, 2023 state Social</a:t>
            </a:r>
            <a:r>
              <a:rPr lang="en-GB" sz="800" dirty="0">
                <a:effectLst/>
                <a:latin typeface="Arial"/>
                <a:ea typeface="Calibri" panose="020F0502020204030204" pitchFamily="34" charset="0"/>
                <a:cs typeface="Times New Roman"/>
              </a:rPr>
              <a:t> Stories are specifically developed and described as a successful therapy tool for children with </a:t>
            </a:r>
            <a:r>
              <a:rPr lang="en-GB" sz="800">
                <a:effectLst/>
                <a:latin typeface="Arial"/>
                <a:ea typeface="Calibri" panose="020F0502020204030204" pitchFamily="34" charset="0"/>
                <a:cs typeface="Times New Roman"/>
              </a:rPr>
              <a:t>autism.</a:t>
            </a:r>
            <a:r>
              <a:rPr lang="en-GB" sz="800">
                <a:latin typeface="Arial"/>
                <a:ea typeface="Calibri" panose="020F0502020204030204" pitchFamily="34" charset="0"/>
                <a:cs typeface="Times New Roman"/>
              </a:rPr>
              <a:t> </a:t>
            </a:r>
            <a:r>
              <a:rPr lang="en-GB" sz="800">
                <a:effectLst/>
                <a:latin typeface="Arial"/>
                <a:ea typeface="Calibri" panose="020F0502020204030204" pitchFamily="34" charset="0"/>
                <a:cs typeface="Times New Roman"/>
              </a:rPr>
              <a:t>The story consists of short descriptions of a </a:t>
            </a:r>
            <a:r>
              <a:rPr lang="en-GB" sz="800" dirty="0">
                <a:effectLst/>
                <a:latin typeface="Arial"/>
                <a:ea typeface="Calibri" panose="020F0502020204030204" pitchFamily="34" charset="0"/>
                <a:cs typeface="Times New Roman"/>
              </a:rPr>
              <a:t>social situation. It describes to the child what to expect and explain thoughts and feelings they may experience. </a:t>
            </a:r>
            <a:r>
              <a:rPr lang="en-GB" sz="800" dirty="0">
                <a:latin typeface="Arial"/>
                <a:ea typeface="Calibri" panose="020F0502020204030204" pitchFamily="34" charset="0"/>
                <a:cs typeface="Times New Roman"/>
              </a:rPr>
              <a:t>They </a:t>
            </a:r>
            <a:r>
              <a:rPr lang="en-GB" sz="800" dirty="0">
                <a:effectLst/>
                <a:latin typeface="Arial"/>
                <a:ea typeface="Calibri" panose="020F0502020204030204" pitchFamily="34" charset="0"/>
                <a:cs typeface="Times New Roman"/>
              </a:rPr>
              <a:t>develop understanding and support for children to manage and cope in response to a situation. </a:t>
            </a:r>
            <a:r>
              <a:rPr lang="en-GB" sz="800" dirty="0">
                <a:latin typeface="Arial"/>
                <a:ea typeface="Calibri" panose="020F0502020204030204" pitchFamily="34" charset="0"/>
                <a:cs typeface="Times New Roman"/>
              </a:rPr>
              <a:t>Social</a:t>
            </a:r>
            <a:r>
              <a:rPr lang="en-GB" sz="800" dirty="0">
                <a:effectLst/>
                <a:latin typeface="Arial"/>
                <a:ea typeface="Calibri" panose="020F0502020204030204" pitchFamily="34" charset="0"/>
                <a:cs typeface="Times New Roman"/>
              </a:rPr>
              <a:t> stories have a positive effect on the social development skills for children with autism, however there is little research on this matter and uncertainty surrounding the level of effectiveness of Social Stories (Johnson 2015, Ali, S and Frederickson, N 2006 </a:t>
            </a:r>
            <a:r>
              <a:rPr lang="en-GB" sz="800" dirty="0" err="1">
                <a:effectLst/>
                <a:latin typeface="Arial"/>
                <a:ea typeface="Calibri" panose="020F0502020204030204" pitchFamily="34" charset="0"/>
                <a:cs typeface="Times New Roman"/>
              </a:rPr>
              <a:t>Karkhaneh</a:t>
            </a:r>
            <a:r>
              <a:rPr lang="en-GB" sz="800" dirty="0">
                <a:effectLst/>
                <a:latin typeface="Arial"/>
                <a:ea typeface="Calibri" panose="020F0502020204030204" pitchFamily="34" charset="0"/>
                <a:cs typeface="Times New Roman"/>
              </a:rPr>
              <a:t> </a:t>
            </a:r>
            <a:r>
              <a:rPr lang="en-GB" sz="800" i="1" dirty="0">
                <a:effectLst/>
                <a:latin typeface="Arial"/>
                <a:ea typeface="Calibri" panose="020F0502020204030204" pitchFamily="34" charset="0"/>
                <a:cs typeface="Times New Roman"/>
              </a:rPr>
              <a:t>et al </a:t>
            </a:r>
            <a:r>
              <a:rPr lang="en-GB" sz="800" dirty="0">
                <a:effectLst/>
                <a:latin typeface="Arial"/>
                <a:ea typeface="Calibri" panose="020F0502020204030204" pitchFamily="34" charset="0"/>
                <a:cs typeface="Times New Roman"/>
              </a:rPr>
              <a:t>2010).</a:t>
            </a:r>
            <a:r>
              <a:rPr lang="en-GB" sz="800" dirty="0">
                <a:latin typeface="Arial"/>
                <a:ea typeface="Calibri" panose="020F0502020204030204" pitchFamily="34" charset="0"/>
                <a:cs typeface="Times New Roman"/>
              </a:rPr>
              <a:t> </a:t>
            </a:r>
            <a:endParaRPr lang="en-GB" sz="1100" dirty="0">
              <a:effectLst/>
              <a:latin typeface="Calibri"/>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a:ea typeface="Calibri" panose="020F0502020204030204" pitchFamily="34" charset="0"/>
                <a:cs typeface="Times New Roman"/>
              </a:rPr>
              <a:t>Timmins 2016 suggests Social Stories support behaviours, a specific type of story is individual to the needs of the child. They consist of distinguished characteristics, enhance meaning of the relevant information needed to support the child. It is important if using this strategy to have a good understanding of the child’s perspective of the situation. Social stories are recognised to change how children communicate and anticipate challenging situations. It is essential when using this that the story is bespoke to the child to support understanding of their thoughts and feelings. However, some do not share useful information and sadly can be used to change the child’s behaviour or show them they have done something wrong. This is damaging for the child and can have a negative impact on the self-esteem and confidence.</a:t>
            </a:r>
            <a:r>
              <a:rPr lang="en-GB" sz="800" dirty="0">
                <a:latin typeface="Arial"/>
                <a:ea typeface="+mn-lt"/>
                <a:cs typeface="Times New Roman"/>
              </a:rPr>
              <a:t> (Chen et al 2020, Daneshvar and </a:t>
            </a:r>
            <a:r>
              <a:rPr lang="en-GB" sz="800" dirty="0" err="1">
                <a:latin typeface="Arial"/>
                <a:ea typeface="+mn-lt"/>
                <a:cs typeface="Times New Roman"/>
              </a:rPr>
              <a:t>Charlop</a:t>
            </a:r>
            <a:r>
              <a:rPr lang="en-GB" sz="800" dirty="0">
                <a:latin typeface="Arial"/>
                <a:ea typeface="+mn-lt"/>
                <a:cs typeface="Times New Roman"/>
              </a:rPr>
              <a:t> 2019, </a:t>
            </a:r>
            <a:r>
              <a:rPr lang="en-GB" sz="800" dirty="0" err="1">
                <a:ea typeface="+mn-lt"/>
                <a:cs typeface="+mn-lt"/>
              </a:rPr>
              <a:t>Ghanouni</a:t>
            </a:r>
            <a:r>
              <a:rPr lang="en-GB" sz="800" dirty="0">
                <a:ea typeface="+mn-lt"/>
                <a:cs typeface="+mn-lt"/>
              </a:rPr>
              <a:t>, P. </a:t>
            </a:r>
            <a:r>
              <a:rPr lang="en-GB" sz="800" i="1" dirty="0">
                <a:ea typeface="+mn-lt"/>
                <a:cs typeface="+mn-lt"/>
              </a:rPr>
              <a:t>et al.</a:t>
            </a:r>
            <a:r>
              <a:rPr lang="en-GB" sz="800" dirty="0">
                <a:ea typeface="+mn-lt"/>
                <a:cs typeface="+mn-lt"/>
              </a:rPr>
              <a:t> 2019).</a:t>
            </a:r>
            <a:endParaRPr lang="en-GB" sz="1100" dirty="0">
              <a:effectLst/>
              <a:ea typeface="+mn-lt"/>
              <a:cs typeface="+mn-lt"/>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 Box 10">
            <a:extLst>
              <a:ext uri="{FF2B5EF4-FFF2-40B4-BE49-F238E27FC236}">
                <a16:creationId xmlns:a16="http://schemas.microsoft.com/office/drawing/2014/main" id="{B845659A-A75A-5980-84CA-D91069FDA2E5}"/>
              </a:ext>
            </a:extLst>
          </p:cNvPr>
          <p:cNvSpPr txBox="1"/>
          <p:nvPr/>
        </p:nvSpPr>
        <p:spPr>
          <a:xfrm>
            <a:off x="4158615" y="5401243"/>
            <a:ext cx="3094990" cy="993207"/>
          </a:xfrm>
          <a:prstGeom prst="rect">
            <a:avLst/>
          </a:prstGeom>
          <a:no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800" dirty="0">
                <a:latin typeface="Arial"/>
                <a:ea typeface="Calibri" panose="020F0502020204030204" pitchFamily="34" charset="0"/>
                <a:cs typeface="Times New Roman"/>
              </a:rPr>
              <a:t>In conclusion, autism is a life-long disability with, for many, a challenging journey. There is a vast range of characteristics and traits, additionally diagnosis can be complex and frustrating, for both parents and the child. Staff knowledge is essential in the process of early identification. Furthermore, observations are key as autism is not a medically diagnosed condition.(Nasen 2020).</a:t>
            </a:r>
            <a:endParaRPr lang="en-GB" sz="1100" dirty="0">
              <a:effectLst/>
              <a:latin typeface="Arial"/>
              <a:ea typeface="Calibri" panose="020F0502020204030204" pitchFamily="34" charset="0"/>
              <a:cs typeface="Times New Roman"/>
            </a:endParaRPr>
          </a:p>
        </p:txBody>
      </p:sp>
    </p:spTree>
    <p:extLst>
      <p:ext uri="{BB962C8B-B14F-4D97-AF65-F5344CB8AC3E}">
        <p14:creationId xmlns:p14="http://schemas.microsoft.com/office/powerpoint/2010/main" val="858591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72067F-4864-AC45-AC09-87076822A87B}"/>
              </a:ext>
            </a:extLst>
          </p:cNvPr>
          <p:cNvSpPr txBox="1"/>
          <p:nvPr/>
        </p:nvSpPr>
        <p:spPr>
          <a:xfrm>
            <a:off x="675511" y="559354"/>
            <a:ext cx="10193866" cy="7386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Arial"/>
              <a:cs typeface="Arial"/>
            </a:endParaRPr>
          </a:p>
          <a:p>
            <a:r>
              <a:rPr lang="en-GB" sz="1200">
                <a:latin typeface="Arial"/>
                <a:cs typeface="Arial"/>
              </a:rPr>
              <a:t>Reference List</a:t>
            </a:r>
            <a:endParaRPr lang="en-GB">
              <a:latin typeface="Calibri" panose="020F0502020204030204"/>
              <a:cs typeface="Calibri" panose="020F0502020204030204"/>
            </a:endParaRPr>
          </a:p>
          <a:p>
            <a:r>
              <a:rPr lang="en-GB" sz="1200" dirty="0">
                <a:latin typeface="Arial"/>
                <a:cs typeface="Arial"/>
              </a:rPr>
              <a:t>Ali, S. &amp; Frederickson, N. (2006) ‘Investigating the Evidence Base of Social Stories’, Educational Psychology in Practice 22(4): 355-77.</a:t>
            </a:r>
            <a:endParaRPr lang="en-GB" dirty="0">
              <a:cs typeface="Calibri"/>
            </a:endParaRPr>
          </a:p>
          <a:p>
            <a:r>
              <a:rPr lang="en-GB" sz="1200" dirty="0">
                <a:latin typeface="Arial"/>
                <a:cs typeface="Arial"/>
              </a:rPr>
              <a:t>Autism Step. (2023) Autism and Global Developmental Delay (GDD): How Do They Differ? Available at: </a:t>
            </a:r>
            <a:r>
              <a:rPr lang="en-GB" sz="1200" dirty="0">
                <a:latin typeface="Arial"/>
                <a:cs typeface="Arial"/>
                <a:hlinkClick r:id="rId2"/>
              </a:rPr>
              <a:t>https://www.autismstep.com/global-developmental-delay/</a:t>
            </a:r>
            <a:r>
              <a:rPr lang="en-GB" sz="1200" dirty="0">
                <a:latin typeface="Arial"/>
                <a:cs typeface="Arial"/>
              </a:rPr>
              <a:t> (Accessed 12th May 2023).</a:t>
            </a:r>
          </a:p>
          <a:p>
            <a:r>
              <a:rPr lang="en-GB" sz="1200" dirty="0">
                <a:latin typeface="Arial"/>
                <a:cs typeface="Arial"/>
              </a:rPr>
              <a:t>Autism Wales (Date?) </a:t>
            </a:r>
            <a:r>
              <a:rPr lang="en-GB" sz="1200" i="1" dirty="0">
                <a:latin typeface="Arial"/>
                <a:cs typeface="Arial"/>
              </a:rPr>
              <a:t>I work in an early years setting. </a:t>
            </a:r>
            <a:r>
              <a:rPr lang="en-GB" sz="1200" dirty="0">
                <a:latin typeface="Arial"/>
                <a:cs typeface="Arial"/>
              </a:rPr>
              <a:t>Available at: </a:t>
            </a:r>
            <a:r>
              <a:rPr lang="en-GB" sz="1200" dirty="0">
                <a:latin typeface="Arial"/>
                <a:cs typeface="Arial"/>
                <a:hlinkClick r:id="rId3"/>
              </a:rPr>
              <a:t>https://autismwales.org/en/education/i-work-in-an-early-years-setting/</a:t>
            </a:r>
            <a:r>
              <a:rPr lang="en-GB" sz="1200" dirty="0">
                <a:latin typeface="Arial"/>
                <a:cs typeface="Arial"/>
              </a:rPr>
              <a:t> (Accessed 15</a:t>
            </a:r>
            <a:r>
              <a:rPr lang="en-GB" sz="1200" baseline="30000" dirty="0">
                <a:latin typeface="Arial"/>
                <a:cs typeface="Arial"/>
              </a:rPr>
              <a:t>th</a:t>
            </a:r>
            <a:r>
              <a:rPr lang="en-GB" sz="1200" dirty="0">
                <a:latin typeface="Arial"/>
                <a:cs typeface="Arial"/>
              </a:rPr>
              <a:t> May 2023).</a:t>
            </a:r>
          </a:p>
          <a:p>
            <a:r>
              <a:rPr lang="en-GB" sz="1200" dirty="0">
                <a:latin typeface="Arial"/>
                <a:cs typeface="Arial"/>
              </a:rPr>
              <a:t>Barned, N.E., Knapp, N.F. and Neuharth-Pritchett, S. (2011) ‘Knowledge and Attitudes of Early Childhood Preservice Teachers Regarding the Inclusion of Children with Autism Spectrum Disorder’, Journal of early childhood teacher education, 32(4), pp. 302–321. Available at: </a:t>
            </a:r>
            <a:r>
              <a:rPr lang="en-GB" sz="1200" dirty="0">
                <a:latin typeface="Arial"/>
                <a:cs typeface="Arial"/>
                <a:hlinkClick r:id="rId4"/>
              </a:rPr>
              <a:t>https://doi.org/10.1080/10901027.2011.622235</a:t>
            </a:r>
            <a:r>
              <a:rPr lang="en-GB" sz="1200" dirty="0">
                <a:latin typeface="Arial"/>
                <a:cs typeface="Arial"/>
              </a:rPr>
              <a:t>.</a:t>
            </a:r>
            <a:endParaRPr lang="en-GB" sz="1200">
              <a:latin typeface="Arial"/>
              <a:cs typeface="Arial"/>
            </a:endParaRPr>
          </a:p>
          <a:p>
            <a:r>
              <a:rPr lang="en-GB" sz="1200" dirty="0">
                <a:latin typeface="Arial"/>
                <a:cs typeface="Arial"/>
              </a:rPr>
              <a:t>Department of Education. (2015) Special educational needs and disability code of practice: 0 to 25 year. Available at: </a:t>
            </a:r>
            <a:r>
              <a:rPr lang="en-GB" sz="1200" dirty="0">
                <a:latin typeface="Arial"/>
                <a:cs typeface="Arial"/>
                <a:hlinkClick r:id="rId5"/>
              </a:rPr>
              <a:t>https://assets.publishing.service.gov.uk/government/uploads/system/uploads/attachment_data/file/398815/SEND_Code_of_Practice_January_2015.pdf</a:t>
            </a:r>
            <a:r>
              <a:rPr lang="en-GB" sz="1200" dirty="0">
                <a:latin typeface="Arial"/>
                <a:cs typeface="Arial"/>
              </a:rPr>
              <a:t> (Accessed 3rd May 2023).</a:t>
            </a:r>
          </a:p>
          <a:p>
            <a:r>
              <a:rPr lang="en-GB" sz="1200" dirty="0">
                <a:latin typeface="Arial"/>
                <a:cs typeface="Arial"/>
              </a:rPr>
              <a:t>Gray, C (2023). Social Stories Overview. Available at: </a:t>
            </a:r>
            <a:r>
              <a:rPr lang="en-GB" sz="1200" dirty="0">
                <a:latin typeface="Arial"/>
                <a:cs typeface="Arial"/>
                <a:hlinkClick r:id="rId6"/>
              </a:rPr>
              <a:t>https://carolgraysocialstories.com/social-stories/</a:t>
            </a:r>
            <a:r>
              <a:rPr lang="en-GB" sz="1200" dirty="0">
                <a:latin typeface="Arial"/>
                <a:cs typeface="Arial"/>
              </a:rPr>
              <a:t> (Accessed 6th May 2023).</a:t>
            </a:r>
          </a:p>
          <a:p>
            <a:r>
              <a:rPr lang="en-GB" sz="1200" dirty="0">
                <a:latin typeface="Arial"/>
                <a:cs typeface="Arial"/>
              </a:rPr>
              <a:t>Johnson, C. (2015) The Effectiveness of Social Stories on Children with Autism Spectrum Disorder: A Literature Review. Available at: </a:t>
            </a:r>
            <a:r>
              <a:rPr lang="en-GB" sz="1200" dirty="0">
                <a:latin typeface="Arial"/>
                <a:cs typeface="Arial"/>
                <a:hlinkClick r:id="rId7"/>
              </a:rPr>
              <a:t>https://commons.lib.jmu.edu/cgi/viewcontent.cgi?article=1110&amp;context=honors201019</a:t>
            </a:r>
            <a:r>
              <a:rPr lang="en-GB" sz="1200" dirty="0">
                <a:latin typeface="Arial"/>
                <a:cs typeface="Arial"/>
              </a:rPr>
              <a:t> (Accessed 3rd May 2023).</a:t>
            </a:r>
          </a:p>
          <a:p>
            <a:r>
              <a:rPr lang="en-GB" sz="1200" dirty="0" err="1">
                <a:latin typeface="Arial"/>
                <a:cs typeface="Arial"/>
              </a:rPr>
              <a:t>Karkhaneh</a:t>
            </a:r>
            <a:r>
              <a:rPr lang="en-GB" sz="1200" dirty="0">
                <a:latin typeface="Arial"/>
                <a:cs typeface="Arial"/>
              </a:rPr>
              <a:t>, M. et al. (2010) ‘Social Stories to improve social skills in children with autism spectrum disorder: A systematic review’, Autism: the international journal of research and practice, 14(6), pp. 641–662. Available at: </a:t>
            </a:r>
            <a:r>
              <a:rPr lang="en-GB" sz="1200" u="sng" dirty="0">
                <a:solidFill>
                  <a:srgbClr val="0563C1"/>
                </a:solidFill>
                <a:latin typeface="Arial"/>
                <a:cs typeface="Arial"/>
                <a:hlinkClick r:id="rId8"/>
              </a:rPr>
              <a:t>https://doi.org/10.1177/1362361310373057</a:t>
            </a:r>
            <a:r>
              <a:rPr lang="en-GB" sz="1200" dirty="0">
                <a:latin typeface="Arial"/>
                <a:cs typeface="Arial"/>
              </a:rPr>
              <a:t>.</a:t>
            </a:r>
          </a:p>
          <a:p>
            <a:r>
              <a:rPr lang="en-GB" sz="1200" dirty="0">
                <a:latin typeface="Arial"/>
                <a:cs typeface="Arial"/>
              </a:rPr>
              <a:t>Kerns C. et al. (2020) Clinically significant anxiety in children with autism spectrum disorder and varied intellectual functioning. Journal of Clinical Child &amp; Adolescent Psychology. Advance online publication. 10.1080/15374416.2019.1703712</a:t>
            </a:r>
          </a:p>
          <a:p>
            <a:r>
              <a:rPr lang="en-GB" sz="1200" dirty="0">
                <a:latin typeface="Arial"/>
                <a:cs typeface="Arial"/>
              </a:rPr>
              <a:t>Kilburn, T R. et al. (2019) Group-based Cognitive Behavioural Therapy for Anxiety Disorder in Children with Autism Spectrum Disorder: a feasibility study. Nordic Journal of Psychiatry, 73:4-5, 273-280, DOI: 10.1080/08039488.2019.1622153</a:t>
            </a:r>
          </a:p>
          <a:p>
            <a:r>
              <a:rPr lang="en-GB" sz="1200" dirty="0">
                <a:latin typeface="Arial"/>
                <a:cs typeface="Arial"/>
              </a:rPr>
              <a:t>Knight, C. et al. (2022) Aspiring to include versus implicit ‘othering’: teachers' perceptions of inclusive education in Wales. Available at: </a:t>
            </a:r>
            <a:r>
              <a:rPr lang="en-GB" sz="1200" dirty="0">
                <a:latin typeface="Arial"/>
                <a:cs typeface="Arial"/>
                <a:hlinkClick r:id="rId9"/>
              </a:rPr>
              <a:t>https://nasenjournals.onlinelibrary.wiley.com/doi/full/10.1111/1467-8578.12394</a:t>
            </a:r>
            <a:r>
              <a:rPr lang="en-GB" sz="1200" dirty="0">
                <a:latin typeface="Arial"/>
                <a:cs typeface="Arial"/>
              </a:rPr>
              <a:t> (Accessed 3rd May 2023).</a:t>
            </a:r>
          </a:p>
          <a:p>
            <a:r>
              <a:rPr lang="en-GB" sz="1200" dirty="0">
                <a:latin typeface="Arial"/>
                <a:cs typeface="Arial"/>
              </a:rPr>
              <a:t>Macintyre, C. (2015) </a:t>
            </a:r>
            <a:r>
              <a:rPr lang="en-GB" sz="1200" i="1" dirty="0">
                <a:latin typeface="Arial"/>
                <a:cs typeface="Arial"/>
              </a:rPr>
              <a:t>Identifying additional learning needs in the early years. </a:t>
            </a:r>
            <a:r>
              <a:rPr lang="en-GB" sz="1200" dirty="0">
                <a:latin typeface="Arial"/>
                <a:cs typeface="Arial"/>
              </a:rPr>
              <a:t>Second edition. London: Routledge.</a:t>
            </a:r>
          </a:p>
          <a:p>
            <a:r>
              <a:rPr lang="en-GB" sz="1200" dirty="0">
                <a:latin typeface="Arial"/>
                <a:cs typeface="Arial"/>
              </a:rPr>
              <a:t>Mayes S. D., Calhoun S. L., Murray M. J., Ahuja M., Smith L. A. (2011). Anxiety, depression, and irritability in children with autism relative to other neuropsychiatric disorders and typical development. Research in Autism Spectrum Disorders, 5(1), 474–485.</a:t>
            </a:r>
          </a:p>
          <a:p>
            <a:r>
              <a:rPr lang="en-GB" sz="1200" dirty="0">
                <a:solidFill>
                  <a:srgbClr val="212121"/>
                </a:solidFill>
                <a:ea typeface="+mn-lt"/>
                <a:cs typeface="+mn-lt"/>
              </a:rPr>
              <a:t>McDougal, E., Riby, D.M. and Hanley, M. (2020) </a:t>
            </a:r>
            <a:r>
              <a:rPr lang="en-GB" sz="1200" i="1" dirty="0">
                <a:solidFill>
                  <a:srgbClr val="212121"/>
                </a:solidFill>
                <a:ea typeface="+mn-lt"/>
                <a:cs typeface="+mn-lt"/>
              </a:rPr>
              <a:t>‘Teacher insights into the barriers and facilitators of learning in autism’, </a:t>
            </a:r>
            <a:r>
              <a:rPr lang="en-GB" sz="1200" dirty="0">
                <a:solidFill>
                  <a:srgbClr val="212121"/>
                </a:solidFill>
                <a:ea typeface="+mn-lt"/>
                <a:cs typeface="+mn-lt"/>
              </a:rPr>
              <a:t>Research in autism spectrum disorders, 79, p. 101674–. Available at: </a:t>
            </a:r>
            <a:r>
              <a:rPr lang="en-GB" sz="1200" dirty="0">
                <a:solidFill>
                  <a:srgbClr val="212121"/>
                </a:solidFill>
                <a:ea typeface="+mn-lt"/>
                <a:cs typeface="+mn-lt"/>
                <a:hlinkClick r:id="rId10"/>
              </a:rPr>
              <a:t>https://doi.org/10.1016/j.rasd.2020.101674</a:t>
            </a:r>
            <a:r>
              <a:rPr lang="en-GB" sz="1200" dirty="0">
                <a:solidFill>
                  <a:srgbClr val="212121"/>
                </a:solidFill>
                <a:ea typeface="+mn-lt"/>
                <a:cs typeface="+mn-lt"/>
              </a:rPr>
              <a:t>.</a:t>
            </a:r>
          </a:p>
          <a:p>
            <a:r>
              <a:rPr lang="en-GB" sz="1200" dirty="0">
                <a:latin typeface="Arial"/>
                <a:cs typeface="Arial"/>
              </a:rPr>
              <a:t>Michael Siller et al. (2021) ‘Inclusive Early Childhood Education for Children with and Without Autism: Progress, Barriers, and Future Directions’, Frontiers in psychiatry, 12. Available at: </a:t>
            </a:r>
            <a:r>
              <a:rPr lang="en-GB" sz="1200" dirty="0">
                <a:latin typeface="Arial"/>
                <a:cs typeface="Arial"/>
                <a:hlinkClick r:id="rId11"/>
              </a:rPr>
              <a:t>https://doi.org/10.3389/fpsyt.2021.754648</a:t>
            </a:r>
            <a:r>
              <a:rPr lang="en-GB" sz="1200" dirty="0">
                <a:latin typeface="Arial"/>
                <a:cs typeface="Arial"/>
              </a:rPr>
              <a:t>.</a:t>
            </a:r>
            <a:endParaRPr lang="en-GB" sz="1200">
              <a:latin typeface="Arial"/>
              <a:cs typeface="Arial"/>
            </a:endParaRPr>
          </a:p>
          <a:p>
            <a:r>
              <a:rPr lang="en-GB" sz="1200" dirty="0">
                <a:latin typeface="Arial"/>
                <a:cs typeface="Arial"/>
              </a:rPr>
              <a:t>MacLeod, J. and Perepa, P. (2020) ‘Early years practitioners’ knowledge of early signs of autism in England’, Support for learning, 35(2), pp. 192–204. Available at: </a:t>
            </a:r>
            <a:r>
              <a:rPr lang="en-GB" sz="1200" dirty="0">
                <a:latin typeface="Arial"/>
                <a:cs typeface="Arial"/>
                <a:hlinkClick r:id="rId12"/>
              </a:rPr>
              <a:t>https://doi.org/10.1111/1467-9604.12299</a:t>
            </a:r>
            <a:r>
              <a:rPr lang="en-GB" sz="1200" dirty="0">
                <a:latin typeface="Arial"/>
                <a:cs typeface="Arial"/>
              </a:rPr>
              <a:t>.</a:t>
            </a:r>
            <a:endParaRPr lang="en-GB" sz="120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pPr algn="l"/>
            <a:endParaRPr lang="en-GB" dirty="0">
              <a:cs typeface="Calibri"/>
            </a:endParaRPr>
          </a:p>
        </p:txBody>
      </p:sp>
    </p:spTree>
    <p:extLst>
      <p:ext uri="{BB962C8B-B14F-4D97-AF65-F5344CB8AC3E}">
        <p14:creationId xmlns:p14="http://schemas.microsoft.com/office/powerpoint/2010/main" val="273895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202AEF-32CC-E0C4-AC27-B67622CD593C}"/>
              </a:ext>
            </a:extLst>
          </p:cNvPr>
          <p:cNvSpPr txBox="1"/>
          <p:nvPr/>
        </p:nvSpPr>
        <p:spPr>
          <a:xfrm>
            <a:off x="484057" y="599606"/>
            <a:ext cx="10025921"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National Autistic Society. (2020). Pre-diagnosis support – A guide for parents and carers. Available at: </a:t>
            </a:r>
            <a:r>
              <a:rPr lang="en-GB" sz="1200" dirty="0">
                <a:solidFill>
                  <a:srgbClr val="0563C1"/>
                </a:solidFill>
                <a:latin typeface="Arial"/>
                <a:cs typeface="Arial"/>
                <a:hlinkClick r:id="rId2"/>
              </a:rPr>
              <a:t>https://www.autism.org.uk/advice-and-guidance/topics/diagnosis/pre-diagnosis/parents-and-carers?gclid=CjwKCAjwo7iiBhAEEiwAsIxQEdkwEn_RYOhJMMyjiWogaXE9vTr6IZUHvc_Iauzx0Qhi_vrAE71UZRoCHHMQAvD_BwE</a:t>
            </a:r>
            <a:r>
              <a:rPr lang="en-GB" sz="1200">
                <a:latin typeface="Arial"/>
                <a:cs typeface="Arial"/>
              </a:rPr>
              <a:t> (Accessed 30</a:t>
            </a:r>
            <a:r>
              <a:rPr lang="en-GB" sz="800" baseline="30000">
                <a:latin typeface="Arial"/>
                <a:cs typeface="Arial"/>
              </a:rPr>
              <a:t>th</a:t>
            </a:r>
            <a:r>
              <a:rPr lang="en-GB" sz="1200">
                <a:latin typeface="Arial"/>
                <a:cs typeface="Arial"/>
              </a:rPr>
              <a:t> April 2023). </a:t>
            </a:r>
            <a:endParaRPr lang="en-US" sz="1200">
              <a:latin typeface="Arial"/>
              <a:cs typeface="Arial"/>
            </a:endParaRPr>
          </a:p>
          <a:p>
            <a:r>
              <a:rPr lang="en-GB" sz="1200" dirty="0">
                <a:latin typeface="Arial"/>
                <a:cs typeface="Arial"/>
              </a:rPr>
              <a:t>Shan, L et al. (2022) Prevalence and Developmental Profiles of Autism Spectrum Disorders in Children With Global Developmental Delay. Available at: </a:t>
            </a:r>
            <a:r>
              <a:rPr lang="en-GB" sz="1200" dirty="0">
                <a:solidFill>
                  <a:srgbClr val="0563C1"/>
                </a:solidFill>
                <a:latin typeface="Arial"/>
                <a:cs typeface="Arial"/>
                <a:hlinkClick r:id="rId3"/>
              </a:rPr>
              <a:t>https://www.ncbi.nlm.nih.gov/pmc/articles/PMC8803654/#:~:text=Conclusion,but%20there%20are%20also%20differences</a:t>
            </a:r>
            <a:r>
              <a:rPr lang="en-GB" sz="1200" dirty="0">
                <a:latin typeface="Arial"/>
                <a:cs typeface="Arial"/>
              </a:rPr>
              <a:t>. (Accessed 12th May 2023).</a:t>
            </a:r>
            <a:endParaRPr lang="en-US" sz="1200" dirty="0">
              <a:latin typeface="Arial"/>
              <a:cs typeface="Arial"/>
            </a:endParaRPr>
          </a:p>
          <a:p>
            <a:r>
              <a:rPr lang="en-GB" sz="1200" dirty="0">
                <a:latin typeface="Arial"/>
                <a:cs typeface="Arial"/>
              </a:rPr>
              <a:t>Timmins, S. (2016) Successful social stories for young children. Philadelphia: Jessica Kingsley Publishers.</a:t>
            </a:r>
            <a:endParaRPr lang="en-US" sz="1200" dirty="0">
              <a:latin typeface="Arial"/>
              <a:cs typeface="Arial"/>
            </a:endParaRPr>
          </a:p>
          <a:p>
            <a:r>
              <a:rPr lang="en-GB" sz="1200" dirty="0">
                <a:latin typeface="Arial"/>
                <a:cs typeface="Arial"/>
              </a:rPr>
              <a:t>UNICEF. (No date) </a:t>
            </a:r>
            <a:r>
              <a:rPr lang="en-GB" sz="1200" i="1" dirty="0">
                <a:latin typeface="Arial"/>
                <a:cs typeface="Arial"/>
              </a:rPr>
              <a:t>The United Nations Convention on the Rights of the Child. </a:t>
            </a:r>
            <a:r>
              <a:rPr lang="en-GB" sz="1200" dirty="0">
                <a:latin typeface="Arial"/>
                <a:cs typeface="Arial"/>
              </a:rPr>
              <a:t>Available at: </a:t>
            </a:r>
            <a:r>
              <a:rPr lang="en-GB" sz="1200" dirty="0">
                <a:solidFill>
                  <a:srgbClr val="0563C1"/>
                </a:solidFill>
                <a:latin typeface="Arial"/>
                <a:cs typeface="Arial"/>
                <a:hlinkClick r:id="rId4"/>
              </a:rPr>
              <a:t>https://www.unicef.org.uk/wp-content/uploads/2016/08/unicef-convention-rights-child-uncrc.pdf</a:t>
            </a:r>
            <a:r>
              <a:rPr lang="en-GB" sz="1200" dirty="0">
                <a:latin typeface="Arial"/>
                <a:cs typeface="Arial"/>
              </a:rPr>
              <a:t> (Accessed 14</a:t>
            </a:r>
            <a:r>
              <a:rPr lang="en-GB" sz="800" baseline="30000" dirty="0">
                <a:latin typeface="Arial"/>
                <a:cs typeface="Arial"/>
              </a:rPr>
              <a:t>th</a:t>
            </a:r>
            <a:r>
              <a:rPr lang="en-GB" sz="1200" dirty="0">
                <a:latin typeface="Arial"/>
                <a:cs typeface="Arial"/>
              </a:rPr>
              <a:t> May 2023).</a:t>
            </a:r>
            <a:endParaRPr lang="en-US" sz="1200" dirty="0">
              <a:latin typeface="Arial"/>
              <a:cs typeface="Arial"/>
            </a:endParaRPr>
          </a:p>
          <a:p>
            <a:r>
              <a:rPr lang="en-GB" sz="1200" dirty="0">
                <a:latin typeface="Arial"/>
                <a:cs typeface="Arial"/>
              </a:rPr>
              <a:t>Wall, K. (2009) Autism and early years practice. 2nd ed. London: SAGE.</a:t>
            </a:r>
            <a:endParaRPr lang="en-US" sz="1200" dirty="0">
              <a:latin typeface="Arial"/>
              <a:cs typeface="Arial"/>
            </a:endParaRPr>
          </a:p>
          <a:p>
            <a:r>
              <a:rPr lang="en-GB" sz="1200" dirty="0">
                <a:latin typeface="Arial"/>
                <a:cs typeface="Arial"/>
              </a:rPr>
              <a:t>Welsh Government (2018) </a:t>
            </a:r>
            <a:r>
              <a:rPr lang="en-GB" sz="1200" i="1" dirty="0">
                <a:latin typeface="Arial"/>
                <a:cs typeface="Arial"/>
              </a:rPr>
              <a:t>Additional Learning Needs and Education Tribunal (Wales) Act 2018. Available at: </a:t>
            </a:r>
            <a:r>
              <a:rPr lang="en-GB" sz="1200" i="1" dirty="0">
                <a:solidFill>
                  <a:srgbClr val="0563C1"/>
                </a:solidFill>
                <a:latin typeface="Arial"/>
                <a:cs typeface="Arial"/>
                <a:hlinkClick r:id="rId5"/>
              </a:rPr>
              <a:t>https://www.legislation.gov.uk/anaw/2018/2</a:t>
            </a:r>
            <a:r>
              <a:rPr lang="en-GB" sz="1200" i="1" dirty="0">
                <a:latin typeface="Arial"/>
                <a:cs typeface="Arial"/>
              </a:rPr>
              <a:t> </a:t>
            </a:r>
            <a:r>
              <a:rPr lang="en-GB" sz="1200" dirty="0">
                <a:latin typeface="Arial"/>
                <a:cs typeface="Arial"/>
              </a:rPr>
              <a:t>(Accessed 29</a:t>
            </a:r>
            <a:r>
              <a:rPr lang="en-GB" sz="800" baseline="30000" dirty="0">
                <a:latin typeface="Arial"/>
                <a:cs typeface="Arial"/>
              </a:rPr>
              <a:t>th</a:t>
            </a:r>
            <a:r>
              <a:rPr lang="en-GB" sz="1200" dirty="0">
                <a:latin typeface="Arial"/>
                <a:cs typeface="Arial"/>
              </a:rPr>
              <a:t> April 2023).</a:t>
            </a:r>
            <a:endParaRPr lang="en-US" sz="1200" dirty="0">
              <a:latin typeface="Arial"/>
              <a:cs typeface="Arial"/>
            </a:endParaRPr>
          </a:p>
          <a:p>
            <a:r>
              <a:rPr lang="en-GB" sz="1200" dirty="0">
                <a:latin typeface="Arial"/>
                <a:cs typeface="Arial"/>
              </a:rPr>
              <a:t>Welsh Government (2021) Code of practice on the delivery of Autism Services. Available at: </a:t>
            </a:r>
            <a:r>
              <a:rPr lang="en-GB" sz="1200" dirty="0">
                <a:solidFill>
                  <a:srgbClr val="0563C1"/>
                </a:solidFill>
                <a:latin typeface="Arial"/>
                <a:cs typeface="Arial"/>
                <a:hlinkClick r:id="rId6"/>
              </a:rPr>
              <a:t>https://www.gov.wales/sites/default/files/publications/2021-07/code-of-practice-on-the-delivery-of-autism-services-supporting-guidance-document_0.pdf</a:t>
            </a:r>
            <a:r>
              <a:rPr lang="en-GB" sz="1200" dirty="0">
                <a:latin typeface="Arial"/>
                <a:cs typeface="Arial"/>
              </a:rPr>
              <a:t> (Accessed 3</a:t>
            </a:r>
            <a:r>
              <a:rPr lang="en-GB" sz="800" baseline="30000" dirty="0">
                <a:latin typeface="Arial"/>
                <a:cs typeface="Arial"/>
              </a:rPr>
              <a:t>rd</a:t>
            </a:r>
            <a:r>
              <a:rPr lang="en-GB" sz="1200" dirty="0">
                <a:latin typeface="Arial"/>
                <a:cs typeface="Arial"/>
              </a:rPr>
              <a:t> May 2023).</a:t>
            </a:r>
            <a:endParaRPr lang="en-US" sz="1200" dirty="0">
              <a:latin typeface="Arial"/>
              <a:cs typeface="Arial"/>
            </a:endParaRPr>
          </a:p>
          <a:p>
            <a:endParaRPr lang="en-GB" sz="1200" dirty="0">
              <a:latin typeface="Arial"/>
              <a:cs typeface="Arial"/>
            </a:endParaRPr>
          </a:p>
          <a:p>
            <a:pPr algn="l"/>
            <a:endParaRPr lang="en-GB" dirty="0">
              <a:cs typeface="Calibri"/>
            </a:endParaRPr>
          </a:p>
        </p:txBody>
      </p:sp>
    </p:spTree>
    <p:extLst>
      <p:ext uri="{BB962C8B-B14F-4D97-AF65-F5344CB8AC3E}">
        <p14:creationId xmlns:p14="http://schemas.microsoft.com/office/powerpoint/2010/main" val="1588896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403</TotalTime>
  <Words>1222</Words>
  <Application>Microsoft Office PowerPoint</Application>
  <PresentationFormat>Widescreen</PresentationFormat>
  <Paragraphs>28</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 Maguire</dc:creator>
  <cp:lastModifiedBy>Jo Maguire</cp:lastModifiedBy>
  <cp:revision>102</cp:revision>
  <dcterms:created xsi:type="dcterms:W3CDTF">2023-05-16T11:40:39Z</dcterms:created>
  <dcterms:modified xsi:type="dcterms:W3CDTF">2023-05-18T19:01:16Z</dcterms:modified>
</cp:coreProperties>
</file>