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7"/>
  </p:notesMasterIdLst>
  <p:handoutMasterIdLst>
    <p:handoutMasterId r:id="rId38"/>
  </p:handoutMasterIdLst>
  <p:sldIdLst>
    <p:sldId id="268" r:id="rId5"/>
    <p:sldId id="262" r:id="rId6"/>
    <p:sldId id="298" r:id="rId7"/>
    <p:sldId id="278" r:id="rId8"/>
    <p:sldId id="287" r:id="rId9"/>
    <p:sldId id="288" r:id="rId10"/>
    <p:sldId id="279" r:id="rId11"/>
    <p:sldId id="280" r:id="rId12"/>
    <p:sldId id="290" r:id="rId13"/>
    <p:sldId id="291" r:id="rId14"/>
    <p:sldId id="271" r:id="rId15"/>
    <p:sldId id="275" r:id="rId16"/>
    <p:sldId id="292" r:id="rId17"/>
    <p:sldId id="293" r:id="rId18"/>
    <p:sldId id="277" r:id="rId19"/>
    <p:sldId id="273" r:id="rId20"/>
    <p:sldId id="281" r:id="rId21"/>
    <p:sldId id="294" r:id="rId22"/>
    <p:sldId id="282" r:id="rId23"/>
    <p:sldId id="301" r:id="rId24"/>
    <p:sldId id="283" r:id="rId25"/>
    <p:sldId id="284" r:id="rId26"/>
    <p:sldId id="285" r:id="rId27"/>
    <p:sldId id="302" r:id="rId28"/>
    <p:sldId id="305" r:id="rId29"/>
    <p:sldId id="299" r:id="rId30"/>
    <p:sldId id="286" r:id="rId31"/>
    <p:sldId id="295" r:id="rId32"/>
    <p:sldId id="296" r:id="rId33"/>
    <p:sldId id="303" r:id="rId34"/>
    <p:sldId id="304" r:id="rId35"/>
    <p:sldId id="297"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33E57"/>
    <a:srgbClr val="184259"/>
    <a:srgbClr val="9C4E4E"/>
    <a:srgbClr val="700000"/>
    <a:srgbClr val="5E2001"/>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0936" autoAdjust="0"/>
  </p:normalViewPr>
  <p:slideViewPr>
    <p:cSldViewPr snapToGrid="0">
      <p:cViewPr varScale="1">
        <p:scale>
          <a:sx n="70" d="100"/>
          <a:sy n="70" d="100"/>
        </p:scale>
        <p:origin x="2094" y="54"/>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2BF7510-B9ED-40E0-8274-4F64AD62B83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5E24B0-B97F-4932-93CD-4307D6181DC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C0AA17F-CB06-445B-ACD3-321E84E51A80}" type="datetimeFigureOut">
              <a:rPr lang="en-US" smtClean="0"/>
              <a:t>1/22/2021</a:t>
            </a:fld>
            <a:endParaRPr lang="en-US" dirty="0"/>
          </a:p>
        </p:txBody>
      </p:sp>
      <p:sp>
        <p:nvSpPr>
          <p:cNvPr id="4" name="Footer Placeholder 3">
            <a:extLst>
              <a:ext uri="{FF2B5EF4-FFF2-40B4-BE49-F238E27FC236}">
                <a16:creationId xmlns:a16="http://schemas.microsoft.com/office/drawing/2014/main" id="{7FC3A0DF-A8A7-4EF4-96E5-757FFFC2A93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2BEC987-E8F6-4FD2-BFB2-04815BD1D2F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C078EF9-7F2B-4B20-A25C-9E80C16977B9}" type="slidenum">
              <a:rPr lang="en-US" smtClean="0"/>
              <a:t>‹#›</a:t>
            </a:fld>
            <a:endParaRPr lang="en-US" dirty="0"/>
          </a:p>
        </p:txBody>
      </p:sp>
    </p:spTree>
    <p:extLst>
      <p:ext uri="{BB962C8B-B14F-4D97-AF65-F5344CB8AC3E}">
        <p14:creationId xmlns:p14="http://schemas.microsoft.com/office/powerpoint/2010/main" val="2500114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6141C0-BF72-4A20-AFA7-D05563D549B7}" type="datetimeFigureOut">
              <a:rPr lang="en-US" smtClean="0"/>
              <a:t>1/22/2021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AAF9CF-D1E5-49FD-94F7-B246BB67E246}" type="slidenum">
              <a:rPr lang="en-US" smtClean="0"/>
              <a:t>‹#›</a:t>
            </a:fld>
            <a:endParaRPr lang="en-US" dirty="0"/>
          </a:p>
        </p:txBody>
      </p:sp>
    </p:spTree>
    <p:extLst>
      <p:ext uri="{BB962C8B-B14F-4D97-AF65-F5344CB8AC3E}">
        <p14:creationId xmlns:p14="http://schemas.microsoft.com/office/powerpoint/2010/main" val="16292858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brill.com/search?f_0=author&amp;q_0=Susanna+Asikainen"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1</a:t>
            </a:fld>
            <a:endParaRPr lang="en-US" dirty="0"/>
          </a:p>
        </p:txBody>
      </p:sp>
    </p:spTree>
    <p:extLst>
      <p:ext uri="{BB962C8B-B14F-4D97-AF65-F5344CB8AC3E}">
        <p14:creationId xmlns:p14="http://schemas.microsoft.com/office/powerpoint/2010/main" val="33470895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Lucian of Samosata was a Syrian man who settled in Athens and was a writer, rhetorician and satirist.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Throughout his career, Lucian became known for his characteristic tongue in cheek satire. He makes fun of religion, the Gods themselves, philosophers and public figures.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Among others, Lucian released works such as Dialogues of the Dead and of the Gods.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During this presentation, I will examine Lucian’s Dialogues of the Courtesans, a work centred on discussions between Courtesans and their clients, set in the classical period.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 will be examining the dialogues and how Lucian explores and represents masculinity within them, first explaining what I mean by masculinity and how the concept of it has changed over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 will present evidence to support my belief that Lucian uses his Dialogues of the Courtesans to express his own views of masculinity and how to seek true enlightenment as a man.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AAF9CF-D1E5-49FD-94F7-B246BB67E246}" type="slidenum">
              <a:rPr lang="en-US" smtClean="0"/>
              <a:t>2</a:t>
            </a:fld>
            <a:endParaRPr lang="en-US" dirty="0"/>
          </a:p>
        </p:txBody>
      </p:sp>
    </p:spTree>
    <p:extLst>
      <p:ext uri="{BB962C8B-B14F-4D97-AF65-F5344CB8AC3E}">
        <p14:creationId xmlns:p14="http://schemas.microsoft.com/office/powerpoint/2010/main" val="2375485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studying Lucian, I wasn’t aware of just how much of an impact he has had on the world and this quote shows that with pieces such as “A True Story” which some claim is the first ever Sci-Fi, Lucian has impacted all kinds of modern media, even inventing the term “Superman” from the Greek “</a:t>
            </a:r>
            <a:r>
              <a:rPr lang="en-GB" dirty="0" err="1"/>
              <a:t>Hyperanthropos</a:t>
            </a:r>
            <a:r>
              <a:rPr lang="en-GB" dirty="0"/>
              <a:t>”.</a:t>
            </a:r>
          </a:p>
        </p:txBody>
      </p:sp>
      <p:sp>
        <p:nvSpPr>
          <p:cNvPr id="4" name="Slide Number Placeholder 3"/>
          <p:cNvSpPr>
            <a:spLocks noGrp="1"/>
          </p:cNvSpPr>
          <p:nvPr>
            <p:ph type="sldNum" sz="quarter" idx="5"/>
          </p:nvPr>
        </p:nvSpPr>
        <p:spPr/>
        <p:txBody>
          <a:bodyPr/>
          <a:lstStyle/>
          <a:p>
            <a:fld id="{C6AAF9CF-D1E5-49FD-94F7-B246BB67E246}" type="slidenum">
              <a:rPr lang="en-US" smtClean="0"/>
              <a:t>3</a:t>
            </a:fld>
            <a:endParaRPr lang="en-US" dirty="0"/>
          </a:p>
        </p:txBody>
      </p:sp>
    </p:spTree>
    <p:extLst>
      <p:ext uri="{BB962C8B-B14F-4D97-AF65-F5344CB8AC3E}">
        <p14:creationId xmlns:p14="http://schemas.microsoft.com/office/powerpoint/2010/main" val="877120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is Masculinity? What makes a man “a man”? Is it simply how you’re born?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the Ancient World, the belief was that men and women had the same sexual organs, though men were considered to be the “perfect” human form and women to be inferior. Too “cold and wet” for perfection and thus the genitals were inverted. Philosophical minds argued over the biology, but one thing was agreed upon. Males were the foetuses that had reached their full potential. Females were deemed to be failed males.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you can see on the slide, these are some examples of what the great minds of Ancient Greece thought about the differences between males and females.</a:t>
            </a: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4</a:t>
            </a:fld>
            <a:endParaRPr lang="en-US" dirty="0"/>
          </a:p>
        </p:txBody>
      </p:sp>
    </p:spTree>
    <p:extLst>
      <p:ext uri="{BB962C8B-B14F-4D97-AF65-F5344CB8AC3E}">
        <p14:creationId xmlns:p14="http://schemas.microsoft.com/office/powerpoint/2010/main" val="42556898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Masculinity and being male are not the same thing however. In the modern world, when we think of masculinity, we often think of men with muscled bodies, we think of body hair, sports, drinking beer and such stereotypes. Much like us, the Greeks had stereotypes of their own. Since “man” was the standard, most virtues were considered Masculine. If it was good, it was masculine, bad it was feminine.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Masculine traits were courage, strong, brave and rational. Feminine traits were being emotional, weak, vindictive or self-indulgent. Arrogance, lust for power and ambition were all considered feminine vices too. (Tacitus, Ann. 1.3–6; 11.3; 12.57–68;)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Women were believed to desire and enjoy sex more than men and to be more likely to overdo eating and drinking to excess, all being feminine and thus negative traits. (Aristophanes,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Thesm</a:t>
            </a:r>
            <a:r>
              <a:rPr lang="en-GB" sz="1800" dirty="0">
                <a:effectLst/>
                <a:latin typeface="Calibri" panose="020F0502020204030204" pitchFamily="34" charset="0"/>
                <a:ea typeface="Calibri" panose="020F0502020204030204" pitchFamily="34" charset="0"/>
                <a:cs typeface="Times New Roman" panose="02020603050405020304" pitchFamily="18" charset="0"/>
              </a:rPr>
              <a:t>. 630–632, 730–738; Eccl. 130–145)</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If being biologically male is equal to perfection, to be perceived as masculine was also important through striving for perfection in all ways.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5</a:t>
            </a:fld>
            <a:endParaRPr lang="en-US" dirty="0"/>
          </a:p>
        </p:txBody>
      </p:sp>
    </p:spTree>
    <p:extLst>
      <p:ext uri="{BB962C8B-B14F-4D97-AF65-F5344CB8AC3E}">
        <p14:creationId xmlns:p14="http://schemas.microsoft.com/office/powerpoint/2010/main" val="22003759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Masculinity was not something one achieved and held permanently, it wavered and related to your actions and their perception. Gleason refers to masculinity as “an achieved state” and explains that judging their peers on their masculinity was a common past time of men. (38 Gleason 1995, xxii, 59, 96, 159; quotation from p. 59. 39 Gleason 1995, 27.)</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2800" dirty="0"/>
              <a:t>Boys and adolescent males moved up the ladder as they matured. Free, adult, elite men, on the other hand, could fall down the hierarchy and become effeminate if they did not </a:t>
            </a:r>
            <a:r>
              <a:rPr lang="en-GB" sz="2800" dirty="0" err="1"/>
              <a:t>fulfill</a:t>
            </a:r>
            <a:r>
              <a:rPr lang="en-GB" sz="2800" dirty="0"/>
              <a:t> the ideals of masculinity.</a:t>
            </a:r>
            <a:r>
              <a:rPr lang="en-GB" sz="1800" dirty="0">
                <a:effectLst/>
                <a:latin typeface="Calibri" panose="020F0502020204030204" pitchFamily="34" charset="0"/>
                <a:cs typeface="Times New Roman" panose="02020603050405020304" pitchFamily="18" charset="0"/>
              </a:rPr>
              <a:t> </a:t>
            </a:r>
            <a:r>
              <a:rPr lang="en-GB" sz="1800" dirty="0">
                <a:solidFill>
                  <a:schemeClr val="bg1"/>
                </a:solidFill>
                <a:effectLst/>
                <a:latin typeface="Calibri" panose="020F0502020204030204" pitchFamily="34" charset="0"/>
                <a:cs typeface="Times New Roman" panose="02020603050405020304" pitchFamily="18" charset="0"/>
              </a:rPr>
              <a:t>(</a:t>
            </a:r>
            <a:r>
              <a:rPr lang="en-GB" sz="2800" b="0" i="0" u="none" strike="noStrike" dirty="0">
                <a:solidFill>
                  <a:schemeClr val="bg1"/>
                </a:solidFill>
                <a:effectLst/>
                <a:latin typeface="Brill"/>
                <a:hlinkClick r:id="rId3">
                  <a:extLst>
                    <a:ext uri="{A12FA001-AC4F-418D-AE19-62706E023703}">
                      <ahyp:hlinkClr xmlns:ahyp="http://schemas.microsoft.com/office/drawing/2018/hyperlinkcolor" val="tx"/>
                    </a:ext>
                  </a:extLst>
                </a:hlinkClick>
              </a:rPr>
              <a:t>Asikainen</a:t>
            </a:r>
            <a:r>
              <a:rPr lang="en-GB" sz="2800" b="0" i="0" u="none" strike="noStrike" dirty="0">
                <a:solidFill>
                  <a:schemeClr val="bg1"/>
                </a:solidFill>
                <a:effectLst/>
                <a:latin typeface="Brill"/>
              </a:rPr>
              <a:t>, </a:t>
            </a:r>
            <a:r>
              <a:rPr lang="en-GB" sz="2800" b="0" i="0" u="none" strike="noStrike" dirty="0">
                <a:solidFill>
                  <a:srgbClr val="007F92"/>
                </a:solidFill>
                <a:effectLst/>
                <a:latin typeface="Brill"/>
              </a:rPr>
              <a:t>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type of masculinity and ideal maleness differed though, based on era, location and class. Whether it be the Greek men we see in naked statues in museums ready for battle, or the Roman emperors donning breastplates and laurels commanding armies, or even wise philosophers such as Plato or Socrates, each type of man was seen as the ideal to some and I’m going to explore this in more detail.</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 if men want to be more masculine in Ancient Greece, how do they do this and what do they aspire to be?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6</a:t>
            </a:fld>
            <a:endParaRPr lang="en-US" dirty="0"/>
          </a:p>
        </p:txBody>
      </p:sp>
    </p:spTree>
    <p:extLst>
      <p:ext uri="{BB962C8B-B14F-4D97-AF65-F5344CB8AC3E}">
        <p14:creationId xmlns:p14="http://schemas.microsoft.com/office/powerpoint/2010/main" val="819154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has never been a simple definition of masculinity and even in the Ancient World, there were differing views.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i="1"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i="0" dirty="0">
                <a:effectLst/>
                <a:latin typeface="Calibri" panose="020F0502020204030204" pitchFamily="34" charset="0"/>
                <a:ea typeface="Calibri" panose="020F0502020204030204" pitchFamily="34" charset="0"/>
                <a:cs typeface="Times New Roman" panose="02020603050405020304" pitchFamily="18" charset="0"/>
              </a:rPr>
              <a:t>In the classical era, the ideal of masculinity was to show courage in battle, to provide a home, marry a wife, have children.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i="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The </a:t>
            </a:r>
            <a:r>
              <a:rPr lang="en-GB" sz="2800" i="1" dirty="0" err="1"/>
              <a:t>kurios</a:t>
            </a:r>
            <a:r>
              <a:rPr lang="en-GB" sz="2800" i="1" dirty="0"/>
              <a:t> or “master of the house”</a:t>
            </a:r>
            <a:r>
              <a:rPr lang="en-GB" sz="2800" dirty="0"/>
              <a:t> had absolute control over his household; the state had little to say regarding how he treated his wife and children, managed his slaves, or spent his free time. Thus the manly ideal in Athens included marriage, fatherhood, estate management, and mastery over slaves.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i="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i="0" dirty="0">
                <a:effectLst/>
                <a:latin typeface="Calibri" panose="020F0502020204030204" pitchFamily="34" charset="0"/>
                <a:ea typeface="Calibri" panose="020F0502020204030204" pitchFamily="34" charset="0"/>
                <a:cs typeface="Times New Roman" panose="02020603050405020304" pitchFamily="18" charset="0"/>
              </a:rPr>
              <a:t>He was expected to participate in politics and in cases of sexuality, to show virility and play the active role.</a:t>
            </a:r>
            <a:endParaRPr lang="en-GB" sz="1800" i="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the era of the Second Sophistic, masculinity was seen more from a culturally aware state. A man was expected to show wisdom and knowledge, to understand how his image was seen by others and to show restraint and control over his urges.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effectLst/>
                <a:latin typeface="Calibri" panose="020F0502020204030204" pitchFamily="34" charset="0"/>
                <a:ea typeface="Calibri" panose="020F0502020204030204" pitchFamily="34" charset="0"/>
                <a:cs typeface="Times New Roman" panose="02020603050405020304" pitchFamily="18" charset="0"/>
              </a:rPr>
              <a:t>In Lucian’s “Passing of Peregrinus” he says:</a:t>
            </a:r>
          </a:p>
          <a:p>
            <a:endParaRPr lang="en-GB" sz="1800" dirty="0"/>
          </a:p>
          <a:p>
            <a:r>
              <a:rPr lang="en-GB" sz="1800" dirty="0"/>
              <a:t>After turning into everything for the sake of notoriety (</a:t>
            </a:r>
            <a:r>
              <a:rPr lang="en-GB" sz="1800" dirty="0" err="1"/>
              <a:t>δόξης</a:t>
            </a:r>
            <a:r>
              <a:rPr lang="en-GB" sz="1800" dirty="0"/>
              <a:t> </a:t>
            </a:r>
            <a:r>
              <a:rPr lang="en-GB" sz="1800" dirty="0" err="1"/>
              <a:t>ἕνεκ</a:t>
            </a:r>
            <a:r>
              <a:rPr lang="en-GB" sz="1800" dirty="0"/>
              <a:t>α) and achieving any number of transformations, here at last he has turned into fire; so great, it seems, was the love of notoriety (τῷ ἔρωτι τῆς δόξης) that possessed him. (Passing of Peregrinus 1)</a:t>
            </a:r>
          </a:p>
          <a:p>
            <a:endParaRPr lang="en-GB" sz="1800" dirty="0"/>
          </a:p>
          <a:p>
            <a:r>
              <a:rPr lang="en-GB" sz="1800" dirty="0"/>
              <a:t>By this he is saying that Peregrinus loses his masculinity because he is so focused on ATTAINING it.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AAF9CF-D1E5-49FD-94F7-B246BB67E246}" type="slidenum">
              <a:rPr lang="en-US" smtClean="0"/>
              <a:t>7</a:t>
            </a:fld>
            <a:endParaRPr lang="en-US" dirty="0"/>
          </a:p>
        </p:txBody>
      </p:sp>
    </p:spTree>
    <p:extLst>
      <p:ext uri="{BB962C8B-B14F-4D97-AF65-F5344CB8AC3E}">
        <p14:creationId xmlns:p14="http://schemas.microsoft.com/office/powerpoint/2010/main" val="20540869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ideals can be explained using the concepts of </a:t>
            </a:r>
            <a:r>
              <a:rPr lang="en-GB" i="1" dirty="0" err="1"/>
              <a:t>Andreia</a:t>
            </a:r>
            <a:r>
              <a:rPr lang="en-GB" dirty="0"/>
              <a:t> and </a:t>
            </a:r>
            <a:r>
              <a:rPr lang="en-GB" i="1" dirty="0"/>
              <a:t>Paideia</a:t>
            </a:r>
            <a:r>
              <a:rPr lang="en-GB" dirty="0"/>
              <a: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Andreia</a:t>
            </a:r>
            <a:r>
              <a:rPr lang="en-GB" sz="1800" dirty="0">
                <a:effectLst/>
                <a:latin typeface="Calibri" panose="020F0502020204030204" pitchFamily="34" charset="0"/>
                <a:ea typeface="Calibri" panose="020F0502020204030204" pitchFamily="34" charset="0"/>
                <a:cs typeface="Times New Roman" panose="02020603050405020304" pitchFamily="18" charset="0"/>
              </a:rPr>
              <a:t> can be defined loosely as “manliness” or “courage”. To have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Andreia</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to be masculine.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Andreia</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physical bravery, it’s endurance. Aristotle said: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truly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andreios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man is one who confronts a noble death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kalos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thanatos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while the best circumstances for such a glorious end are offered by warfare</a:t>
            </a:r>
            <a:r>
              <a:rPr lang="en-GB" sz="1800" dirty="0">
                <a:effectLst/>
                <a:latin typeface="Calibri" panose="020F0502020204030204" pitchFamily="34" charset="0"/>
                <a:ea typeface="Calibri" panose="020F0502020204030204" pitchFamily="34" charset="0"/>
                <a:cs typeface="Times New Roman" panose="02020603050405020304" pitchFamily="18" charset="0"/>
              </a:rPr>
              <a:t>” (EN 1115a30 ff.).</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Athletic ability is relevant too, with Lucian himself saying: “…even from these contests they give you an opportunity to infer what they would be in war, defending country, children, wives, and fanes with weapons and armour…”(Lucian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Anach</a:t>
            </a:r>
            <a:r>
              <a:rPr lang="en-GB" sz="1800" dirty="0">
                <a:effectLst/>
                <a:latin typeface="Calibri" panose="020F0502020204030204" pitchFamily="34" charset="0"/>
                <a:ea typeface="Calibri" panose="020F0502020204030204" pitchFamily="34" charset="0"/>
                <a:cs typeface="Times New Roman" panose="02020603050405020304" pitchFamily="18" charset="0"/>
              </a:rPr>
              <a:t>. 36; Loeb trans.)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Judith Butler believes that gender is something we perform, that we have a biological sex that we are given at birth but we choose how to portray our gender role, so when a man is showing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Andreia</a:t>
            </a:r>
            <a:r>
              <a:rPr lang="en-GB" sz="1800" dirty="0">
                <a:effectLst/>
                <a:latin typeface="Calibri" panose="020F0502020204030204" pitchFamily="34" charset="0"/>
                <a:ea typeface="Calibri" panose="020F0502020204030204" pitchFamily="34" charset="0"/>
                <a:cs typeface="Times New Roman" panose="02020603050405020304" pitchFamily="18" charset="0"/>
              </a:rPr>
              <a:t>, he is putting on a performance of how he believes a strong male should be.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 Lucian’s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Courtesans</a:t>
            </a:r>
            <a:r>
              <a:rPr lang="en-GB" sz="1800" dirty="0">
                <a:effectLst/>
                <a:latin typeface="Calibri" panose="020F0502020204030204" pitchFamily="34" charset="0"/>
                <a:ea typeface="Calibri" panose="020F0502020204030204" pitchFamily="34" charset="0"/>
                <a:cs typeface="Times New Roman" panose="02020603050405020304" pitchFamily="18" charset="0"/>
              </a:rPr>
              <a:t> being about those who sell sex, it’s important to discuss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Andreia</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a sexual context. Demonstrating one’s sexual prowess in physical acts is, as can be easily imagined, a big way to show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Andreia</a:t>
            </a:r>
            <a:r>
              <a:rPr lang="en-GB" sz="1800" dirty="0">
                <a:effectLst/>
                <a:latin typeface="Calibri" panose="020F0502020204030204" pitchFamily="34" charset="0"/>
                <a:ea typeface="Calibri" panose="020F0502020204030204" pitchFamily="34" charset="0"/>
                <a:cs typeface="Times New Roman" panose="02020603050405020304" pitchFamily="18" charset="0"/>
              </a:rPr>
              <a:t>, but so also is the restraint to go without. As is described in the story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Charicleia</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Theagenes</a:t>
            </a:r>
            <a:r>
              <a:rPr lang="en-GB" sz="1800" dirty="0">
                <a:effectLst/>
                <a:latin typeface="Calibri" panose="020F0502020204030204" pitchFamily="34" charset="0"/>
                <a:ea typeface="Calibri" panose="020F0502020204030204" pitchFamily="34" charset="0"/>
                <a:cs typeface="Times New Roman" panose="02020603050405020304" pitchFamily="18" charset="0"/>
              </a:rPr>
              <a:t> where the male chooses restraint to keep his oath to respect his lover’s chastity until marriage, thus suggesting going without the sexual prowess, by choice at least, is also “manly”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Heliod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Aeth</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8</a:t>
            </a:fld>
            <a:endParaRPr lang="en-US" dirty="0"/>
          </a:p>
        </p:txBody>
      </p:sp>
    </p:spTree>
    <p:extLst>
      <p:ext uri="{BB962C8B-B14F-4D97-AF65-F5344CB8AC3E}">
        <p14:creationId xmlns:p14="http://schemas.microsoft.com/office/powerpoint/2010/main" val="40777275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But what about in the Second Sophistic? What was the prevalent understanding of “masculinity”?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Andreia</a:t>
            </a:r>
            <a:r>
              <a:rPr lang="en-GB" sz="1800" dirty="0">
                <a:effectLst/>
                <a:latin typeface="Calibri" panose="020F0502020204030204" pitchFamily="34" charset="0"/>
                <a:ea typeface="Calibri" panose="020F0502020204030204" pitchFamily="34" charset="0"/>
                <a:cs typeface="Times New Roman" panose="02020603050405020304" pitchFamily="18" charset="0"/>
              </a:rPr>
              <a:t> sums up the physical masculinity of body and competition, in Lucian’s time, the concept of Paideia offers an alternate model of masculinity to strive for.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Though it does not have a simple translation,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Paideia</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my understanding, is a type of cultural education. I agree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Meriel</a:t>
            </a:r>
            <a:r>
              <a:rPr lang="en-GB" sz="1800" dirty="0">
                <a:effectLst/>
                <a:latin typeface="Calibri" panose="020F0502020204030204" pitchFamily="34" charset="0"/>
                <a:ea typeface="Calibri" panose="020F0502020204030204" pitchFamily="34" charset="0"/>
                <a:cs typeface="Times New Roman" panose="02020603050405020304" pitchFamily="18" charset="0"/>
              </a:rPr>
              <a:t> Jones who says that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Paideia</a:t>
            </a:r>
            <a:r>
              <a:rPr lang="en-GB" sz="1800" dirty="0">
                <a:effectLst/>
                <a:latin typeface="Calibri" panose="020F0502020204030204" pitchFamily="34" charset="0"/>
                <a:ea typeface="Calibri" panose="020F0502020204030204" pitchFamily="34" charset="0"/>
                <a:cs typeface="Times New Roman" panose="02020603050405020304" pitchFamily="18" charset="0"/>
              </a:rPr>
              <a:t> was “a guiding principle and defining feature of elite manliness in the second sophistic”.</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example Jones uses to define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paideia</a:t>
            </a:r>
            <a:r>
              <a:rPr lang="en-GB" sz="1800" dirty="0">
                <a:effectLst/>
                <a:latin typeface="Calibri" panose="020F0502020204030204" pitchFamily="34" charset="0"/>
                <a:ea typeface="Calibri" panose="020F0502020204030204" pitchFamily="34" charset="0"/>
                <a:cs typeface="Times New Roman" panose="02020603050405020304" pitchFamily="18" charset="0"/>
              </a:rPr>
              <a:t> as manliness is that of Dionysus who upon seeing a beautiful woman, is overcome with lustful desire, though rather than acting on it, he has been culturally educated and is therefore a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pepaideumenos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or “culturally educated man”.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He is taught to be more introspective. To show this lust would betray his paideia and make him appear juvenile, not manly and this is what paideia is all about.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Plato refers to Paideia as “the cultivation of virtue from a young age, and an understanding of how to rule and be ruled in the correct manner; a paideia devoid of good sense (nous) and good order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dikē</a:t>
            </a:r>
            <a:r>
              <a:rPr lang="en-GB" sz="1800" dirty="0">
                <a:effectLst/>
                <a:latin typeface="Calibri" panose="020F0502020204030204" pitchFamily="34" charset="0"/>
                <a:ea typeface="Calibri" panose="020F0502020204030204" pitchFamily="34" charset="0"/>
                <a:cs typeface="Times New Roman" panose="02020603050405020304" pitchFamily="18" charset="0"/>
              </a:rPr>
              <a:t>) would not deserve to be called paideia at all” (Lg. 643e ff.).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9</a:t>
            </a:fld>
            <a:endParaRPr lang="en-US" dirty="0"/>
          </a:p>
        </p:txBody>
      </p:sp>
    </p:spTree>
    <p:extLst>
      <p:ext uri="{BB962C8B-B14F-4D97-AF65-F5344CB8AC3E}">
        <p14:creationId xmlns:p14="http://schemas.microsoft.com/office/powerpoint/2010/main" val="3366825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Dream</a:t>
            </a:r>
            <a:r>
              <a:rPr lang="en-GB" sz="1800" dirty="0">
                <a:effectLst/>
                <a:latin typeface="Calibri" panose="020F0502020204030204" pitchFamily="34" charset="0"/>
                <a:ea typeface="Calibri" panose="020F0502020204030204" pitchFamily="34" charset="0"/>
                <a:cs typeface="Times New Roman" panose="02020603050405020304" pitchFamily="18" charset="0"/>
              </a:rPr>
              <a:t>, Lucian reminisces about his choice of Paideia as his path to manliness. He had shown promise in art as a child and was expected to become an artisan but had a terrible first day as an apprentice.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He dreamed that night of two women.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the personification of Paideia (Cultural Education) and one of Techne (Trades, technical skills). Paideia appears to him as refined, attractive and feminine, while Techne is burly, rough and masculine.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Lucian chooses Paideia and is treated to a chariot ride through the heavens as reward. (</a:t>
            </a:r>
            <a:r>
              <a:rPr lang="en-GB" sz="1800" dirty="0" err="1">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Somn</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2).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Here Lucian plays with gender and masculinity as he has chosen the path of the feminine, not the masculine.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By giving Paideia this glamourous appearance and the opposite manliness to Techne, Lucian plants some uncertainty in the mind of the reader familiar with standard versions of the story: the women’s appearances imply that Techne may not in fact be a completely negative choice, nor Paideia entirely positive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 believe Lucian is subtly stating his belief that there is no real difference in what kind of masculinity you choose to perform, as long as it’s right for you and you’re being true to yourself.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Gera argues that Paideia offers Lucian much in the way of virtues, where Techne offers a life of hard work and toil, making the decision appear easy on the surface. Lucian is making the point here that modern men of the second sophistic are falling for the trap, choosing to appear smart and cultured by taking the easy route, not by working to become truly wise and cultured through work, thus calling these men a “false masculinity” (Gera, 1995).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10</a:t>
            </a:fld>
            <a:endParaRPr lang="en-US" dirty="0"/>
          </a:p>
        </p:txBody>
      </p:sp>
    </p:spTree>
    <p:extLst>
      <p:ext uri="{BB962C8B-B14F-4D97-AF65-F5344CB8AC3E}">
        <p14:creationId xmlns:p14="http://schemas.microsoft.com/office/powerpoint/2010/main" val="25341661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show a timeline simply to illustrate that though Lucian wrote in the Roman Greek era, the Dialogues of the Courtesans was set in Classical Greece.</a:t>
            </a:r>
          </a:p>
        </p:txBody>
      </p:sp>
      <p:sp>
        <p:nvSpPr>
          <p:cNvPr id="4" name="Slide Number Placeholder 3"/>
          <p:cNvSpPr>
            <a:spLocks noGrp="1"/>
          </p:cNvSpPr>
          <p:nvPr>
            <p:ph type="sldNum" sz="quarter" idx="5"/>
          </p:nvPr>
        </p:nvSpPr>
        <p:spPr/>
        <p:txBody>
          <a:bodyPr/>
          <a:lstStyle/>
          <a:p>
            <a:fld id="{C6AAF9CF-D1E5-49FD-94F7-B246BB67E246}" type="slidenum">
              <a:rPr lang="en-US" smtClean="0"/>
              <a:t>11</a:t>
            </a:fld>
            <a:endParaRPr lang="en-US" dirty="0"/>
          </a:p>
        </p:txBody>
      </p:sp>
    </p:spTree>
    <p:extLst>
      <p:ext uri="{BB962C8B-B14F-4D97-AF65-F5344CB8AC3E}">
        <p14:creationId xmlns:p14="http://schemas.microsoft.com/office/powerpoint/2010/main" val="16867924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On the surface, Lucian’s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Dialogues of the Courtesans</a:t>
            </a:r>
            <a:r>
              <a:rPr lang="en-GB" sz="1800" dirty="0">
                <a:effectLst/>
                <a:latin typeface="Calibri" panose="020F0502020204030204" pitchFamily="34" charset="0"/>
                <a:ea typeface="Calibri" panose="020F0502020204030204" pitchFamily="34" charset="0"/>
                <a:cs typeface="Times New Roman" panose="02020603050405020304" pitchFamily="18" charset="0"/>
              </a:rPr>
              <a:t> seems to be a collection of fifteen short scenes of discussions involving courtesans, their lovers, friends and family members, usually in reference to the male clients they serve. However, when Lucian’s role as both a sophist and a comic are considered, the dialogues become more complex and can be interpreted through different lenses, specifically examining scholarship surrounding masculinity in the dialogues.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Love was an interesting concept in the ancient world, especially for philosophers, orators and sophists like Lucian. In Plato’s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Symposium</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suggestion is raised that there are two kinds of love, or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eros.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There’s the physical love, focusing on the physical body, sex and carnal pleasure and then there’s the spiritual love that is about the love of beauty and wisdom, similar to the aforementioned concepts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Andreia</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Paideia.</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Before diving into the Dialogues themselves, it is important to understand the terminology used. In the ancient world, there was a big difference between the courtesans discussed in this presentation, known then as the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hetaira</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and the street-walker prostitute, known as a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porne</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12</a:t>
            </a:fld>
            <a:endParaRPr lang="en-US" dirty="0"/>
          </a:p>
        </p:txBody>
      </p:sp>
    </p:spTree>
    <p:extLst>
      <p:ext uri="{BB962C8B-B14F-4D97-AF65-F5344CB8AC3E}">
        <p14:creationId xmlns:p14="http://schemas.microsoft.com/office/powerpoint/2010/main" val="19657873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In simplistic terms, the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porne</a:t>
            </a:r>
            <a:r>
              <a:rPr lang="en-GB" sz="1200" dirty="0">
                <a:effectLst/>
                <a:latin typeface="Calibri" panose="020F0502020204030204" pitchFamily="34" charset="0"/>
                <a:ea typeface="Calibri" panose="020F0502020204030204" pitchFamily="34" charset="0"/>
                <a:cs typeface="Times New Roman" panose="02020603050405020304" pitchFamily="18" charset="0"/>
              </a:rPr>
              <a:t> was simply a prostitute who was seen as a sexual commodity, whereas the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hetaira</a:t>
            </a:r>
            <a:r>
              <a:rPr lang="en-GB" sz="1200" dirty="0">
                <a:effectLst/>
                <a:latin typeface="Calibri" panose="020F0502020204030204" pitchFamily="34" charset="0"/>
                <a:ea typeface="Calibri" panose="020F0502020204030204" pitchFamily="34" charset="0"/>
                <a:cs typeface="Times New Roman" panose="02020603050405020304" pitchFamily="18" charset="0"/>
              </a:rPr>
              <a:t> was more involved in high society and rather than just sex for money, was involved in gift exchanges and invited to the Symposium, much like how today we understand a difference between a prostitute and an escort. It is also important to remember that the time period Lucian is setting the piece is classical Greece, around 4</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Century BC, not the time of the Second Sophistic.</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It is interesting that in the Classical world, a male prostitute selling himself for sex was expressed using a verb, whereas a woman was nearly always labelled with a noun. To simplify my point, men DO prostitution (and can thus stop doing this anytime they choose) whereas women WERE prostitutes (McClure, 2003).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courtesans in Lucian are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hetairai</a:t>
            </a:r>
            <a:r>
              <a:rPr lang="en-GB" sz="1800" dirty="0">
                <a:effectLst/>
                <a:latin typeface="Calibri" panose="020F0502020204030204" pitchFamily="34" charset="0"/>
                <a:ea typeface="Calibri" panose="020F0502020204030204" pitchFamily="34" charset="0"/>
                <a:cs typeface="Times New Roman" panose="02020603050405020304" pitchFamily="18" charset="0"/>
              </a:rPr>
              <a:t>. This is not to say however that because the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hetairai</a:t>
            </a:r>
            <a:r>
              <a:rPr lang="en-GB" sz="1800" dirty="0">
                <a:effectLst/>
                <a:latin typeface="Calibri" panose="020F0502020204030204" pitchFamily="34" charset="0"/>
                <a:ea typeface="Calibri" panose="020F0502020204030204" pitchFamily="34" charset="0"/>
                <a:cs typeface="Times New Roman" panose="02020603050405020304" pitchFamily="18" charset="0"/>
              </a:rPr>
              <a:t> mingle with the higher society, that they are not still commodities or treated as such. In the dialogues, this can best be shown in dialogue 6, featuring the mother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Krobyle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her daughter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Korinna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13</a:t>
            </a:fld>
            <a:endParaRPr lang="en-US" dirty="0"/>
          </a:p>
        </p:txBody>
      </p:sp>
    </p:spTree>
    <p:extLst>
      <p:ext uri="{BB962C8B-B14F-4D97-AF65-F5344CB8AC3E}">
        <p14:creationId xmlns:p14="http://schemas.microsoft.com/office/powerpoint/2010/main" val="3725878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Korinna</a:t>
            </a:r>
            <a:r>
              <a:rPr lang="en-GB" sz="1200" dirty="0">
                <a:effectLst/>
                <a:latin typeface="Calibri" panose="020F0502020204030204" pitchFamily="34" charset="0"/>
                <a:ea typeface="Calibri" panose="020F0502020204030204" pitchFamily="34" charset="0"/>
                <a:cs typeface="Times New Roman" panose="02020603050405020304" pitchFamily="18" charset="0"/>
              </a:rPr>
              <a:t> has just lost her virginity to a young man, who has paid for this with a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mina</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Her mother, who has lost her husband and the father of their child is agreeing to use the money to buy her a nice necklace and then begins to tell her daughter all she knows about how to please men for money.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She tells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Korinna</a:t>
            </a:r>
            <a:r>
              <a:rPr lang="en-GB" sz="1200" dirty="0">
                <a:effectLst/>
                <a:latin typeface="Calibri" panose="020F0502020204030204" pitchFamily="34" charset="0"/>
                <a:ea typeface="Calibri" panose="020F0502020204030204" pitchFamily="34" charset="0"/>
                <a:cs typeface="Times New Roman" panose="02020603050405020304" pitchFamily="18" charset="0"/>
              </a:rPr>
              <a:t> that when her father died, they sold his professional tools for two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minai</a:t>
            </a:r>
            <a:r>
              <a:rPr lang="en-GB" sz="1200" dirty="0">
                <a:effectLst/>
                <a:latin typeface="Calibri" panose="020F0502020204030204" pitchFamily="34" charset="0"/>
                <a:ea typeface="Calibri" panose="020F0502020204030204" pitchFamily="34" charset="0"/>
                <a:cs typeface="Times New Roman" panose="02020603050405020304" pitchFamily="18" charset="0"/>
              </a:rPr>
              <a:t> and that this money had kept their family for seven months, thus showing the young girl that one night with one man had earned her enough to sustain them for over 3 months thus assigning a value to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Korinna</a:t>
            </a:r>
            <a:r>
              <a:rPr lang="en-GB" sz="1200" dirty="0">
                <a:effectLst/>
                <a:latin typeface="Calibri" panose="020F0502020204030204" pitchFamily="34" charset="0"/>
                <a:ea typeface="Calibri" panose="020F0502020204030204" pitchFamily="34" charset="0"/>
                <a:cs typeface="Times New Roman" panose="02020603050405020304" pitchFamily="18" charset="0"/>
              </a:rPr>
              <a:t> as worth half of some tools.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Korinna</a:t>
            </a:r>
            <a:r>
              <a:rPr lang="en-GB" sz="1200" dirty="0">
                <a:effectLst/>
                <a:latin typeface="Calibri" panose="020F0502020204030204" pitchFamily="34" charset="0"/>
                <a:ea typeface="Calibri" panose="020F0502020204030204" pitchFamily="34" charset="0"/>
                <a:cs typeface="Times New Roman" panose="02020603050405020304" pitchFamily="18" charset="0"/>
              </a:rPr>
              <a:t>, who clearly thought that having sex was a one-time thing, is surprised when her mother indicates that she expects her to continue down this path, comparing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Korinna</a:t>
            </a:r>
            <a:r>
              <a:rPr lang="en-GB" sz="1200" dirty="0">
                <a:effectLst/>
                <a:latin typeface="Calibri" panose="020F0502020204030204" pitchFamily="34" charset="0"/>
                <a:ea typeface="Calibri" panose="020F0502020204030204" pitchFamily="34" charset="0"/>
                <a:cs typeface="Times New Roman" panose="02020603050405020304" pitchFamily="18" charset="0"/>
              </a:rPr>
              <a:t> to a successful courtesan named Lyra.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Korinna</a:t>
            </a:r>
            <a:r>
              <a:rPr lang="en-GB" sz="1200" dirty="0">
                <a:effectLst/>
                <a:latin typeface="Calibri" panose="020F0502020204030204" pitchFamily="34" charset="0"/>
                <a:ea typeface="Calibri" panose="020F0502020204030204" pitchFamily="34" charset="0"/>
                <a:cs typeface="Times New Roman" panose="02020603050405020304" pitchFamily="18" charset="0"/>
              </a:rPr>
              <a:t> objects stating: “But she is a courtesan” to which her mother makes clear her plan, presenting her daughter with Lyra’s possessions, “…when she goes out, gold, flowered clothes and four maids…” and suggesting that Lyra received such goods, gold and riches by changing herself to be what men wanted.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AAF9CF-D1E5-49FD-94F7-B246BB67E246}" type="slidenum">
              <a:rPr lang="en-US" smtClean="0"/>
              <a:t>14</a:t>
            </a:fld>
            <a:endParaRPr lang="en-US" dirty="0"/>
          </a:p>
        </p:txBody>
      </p:sp>
    </p:spTree>
    <p:extLst>
      <p:ext uri="{BB962C8B-B14F-4D97-AF65-F5344CB8AC3E}">
        <p14:creationId xmlns:p14="http://schemas.microsoft.com/office/powerpoint/2010/main" val="28463506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I think that Lucian uses his courtesans to represent himself and the work of sophists in the era, by showing that orators and sophists often had to perform for the fee, to give the people what they wanted.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Gilhuly</a:t>
            </a:r>
            <a:r>
              <a:rPr lang="en-GB" sz="1200" dirty="0">
                <a:effectLst/>
                <a:latin typeface="Calibri" panose="020F0502020204030204" pitchFamily="34" charset="0"/>
                <a:ea typeface="Calibri" panose="020F0502020204030204" pitchFamily="34" charset="0"/>
                <a:cs typeface="Times New Roman" panose="02020603050405020304" pitchFamily="18" charset="0"/>
              </a:rPr>
              <a:t> agreed somewhat and says that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Krobyle’s</a:t>
            </a:r>
            <a:r>
              <a:rPr lang="en-GB" sz="1200" dirty="0">
                <a:effectLst/>
                <a:latin typeface="Calibri" panose="020F0502020204030204" pitchFamily="34" charset="0"/>
                <a:ea typeface="Calibri" panose="020F0502020204030204" pitchFamily="34" charset="0"/>
                <a:cs typeface="Times New Roman" panose="02020603050405020304" pitchFamily="18" charset="0"/>
              </a:rPr>
              <a:t> advice to her daughter to resonate with Lucian’s audience in a kind of comparison between courtesans and sophists, how in this “self absorbed climate” the focus on doing what is needed for the fee is much like the expectation of a sophist to perform.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is clear is that the view so far has painted men as easily offended and very much fans of being in control of those around them or beneath them in station.</a:t>
            </a: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15</a:t>
            </a:fld>
            <a:endParaRPr lang="en-US" dirty="0"/>
          </a:p>
        </p:txBody>
      </p:sp>
    </p:spTree>
    <p:extLst>
      <p:ext uri="{BB962C8B-B14F-4D97-AF65-F5344CB8AC3E}">
        <p14:creationId xmlns:p14="http://schemas.microsoft.com/office/powerpoint/2010/main" val="19643857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Gilhuly</a:t>
            </a:r>
            <a:r>
              <a:rPr lang="en-GB" sz="1200" dirty="0">
                <a:effectLst/>
                <a:latin typeface="Calibri" panose="020F0502020204030204" pitchFamily="34" charset="0"/>
                <a:ea typeface="Calibri" panose="020F0502020204030204" pitchFamily="34" charset="0"/>
                <a:cs typeface="Times New Roman" panose="02020603050405020304" pitchFamily="18" charset="0"/>
              </a:rPr>
              <a:t> relates this dialogue to the story of Socrates and Alcibiades.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famed philosopher being offered sex in exchange for wisdom by the drunk and voracious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eromenos</a:t>
            </a:r>
            <a:r>
              <a:rPr lang="en-GB" sz="1200" dirty="0">
                <a:effectLst/>
                <a:latin typeface="Calibri" panose="020F0502020204030204" pitchFamily="34" charset="0"/>
                <a:ea typeface="Calibri" panose="020F0502020204030204" pitchFamily="34" charset="0"/>
                <a:cs typeface="Times New Roman" panose="02020603050405020304" pitchFamily="18" charset="0"/>
              </a:rPr>
              <a:t>. Socrates joked that this would be “Gold for Bronze”, as Alcibiades would get the better deal “for you are trying to get the truth of beautiful things in exchange for the appearance of them”</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 think, though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Gilhuly</a:t>
            </a:r>
            <a:r>
              <a:rPr lang="en-GB" sz="1200" dirty="0">
                <a:effectLst/>
                <a:latin typeface="Calibri" panose="020F0502020204030204" pitchFamily="34" charset="0"/>
                <a:ea typeface="Calibri" panose="020F0502020204030204" pitchFamily="34" charset="0"/>
                <a:cs typeface="Times New Roman" panose="02020603050405020304" pitchFamily="18" charset="0"/>
              </a:rPr>
              <a:t> is correct that there is this imbalance of value, Lucian is stating that the simple man expects to buy his way into bed and expects no conversation, no intellect, no equality, just a girl to behave the way a “man” wants.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Symposium 218e</a:t>
            </a:r>
          </a:p>
          <a:p>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The man sees sex as something he can buy, not have to earn and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Korinna</a:t>
            </a:r>
            <a:r>
              <a:rPr lang="en-GB" sz="1200" dirty="0">
                <a:effectLst/>
                <a:latin typeface="Calibri" panose="020F0502020204030204" pitchFamily="34" charset="0"/>
                <a:ea typeface="Calibri" panose="020F0502020204030204" pitchFamily="34" charset="0"/>
                <a:cs typeface="Times New Roman" panose="02020603050405020304" pitchFamily="18" charset="0"/>
              </a:rPr>
              <a:t>, well she just has to deal with it.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16</a:t>
            </a:fld>
            <a:endParaRPr lang="en-US" dirty="0"/>
          </a:p>
        </p:txBody>
      </p:sp>
    </p:spTree>
    <p:extLst>
      <p:ext uri="{BB962C8B-B14F-4D97-AF65-F5344CB8AC3E}">
        <p14:creationId xmlns:p14="http://schemas.microsoft.com/office/powerpoint/2010/main" val="36054920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Lucian’s playfulness with expectation can be seen in Dialogue 14 where a courtesan dismisses the client who has returned and is madly in love with her, because though he has provided her with all the gifts he can afford on his modest earnings, they do not match up to the gifts she has received from a new, richer client. She even tells the man to take his onions and cheese elsewhere!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Here, Lucian turns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Korinna’s</a:t>
            </a:r>
            <a:r>
              <a:rPr lang="en-GB" sz="1800" dirty="0">
                <a:effectLst/>
                <a:latin typeface="Calibri" panose="020F0502020204030204" pitchFamily="34" charset="0"/>
                <a:ea typeface="Calibri" panose="020F0502020204030204" pitchFamily="34" charset="0"/>
                <a:cs typeface="Times New Roman" panose="02020603050405020304" pitchFamily="18" charset="0"/>
              </a:rPr>
              <a:t> situation on its head. The idea previously presented that women were mere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commodites</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assign value to seems not as straightforward as we were led to believe. Here, a successful courtesan with many suitors now stands at a position where she is turning away men who are below the value that SHE assigns them, too poor, not generous enough.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Dorio</a:t>
            </a:r>
            <a:r>
              <a:rPr lang="en-GB" sz="1800" dirty="0">
                <a:effectLst/>
                <a:latin typeface="Calibri" panose="020F0502020204030204" pitchFamily="34" charset="0"/>
                <a:ea typeface="Calibri" panose="020F0502020204030204" pitchFamily="34" charset="0"/>
                <a:cs typeface="Times New Roman" panose="02020603050405020304" pitchFamily="18" charset="0"/>
              </a:rPr>
              <a:t> tells her of all the items and gifts he has given her, she responds: </a:t>
            </a:r>
            <a:r>
              <a:rPr lang="en-GB" sz="2800" dirty="0"/>
              <a:t>“all these things are equal to perhaps five drachmas, </a:t>
            </a:r>
            <a:r>
              <a:rPr lang="en-GB" sz="2800" dirty="0" err="1"/>
              <a:t>Dorio</a:t>
            </a:r>
            <a:r>
              <a:rPr lang="en-GB" sz="1800" dirty="0">
                <a:effectLst/>
                <a:latin typeface="Calibri" panose="020F0502020204030204" pitchFamily="34" charset="0"/>
                <a:cs typeface="Times New Roman" panose="02020603050405020304" pitchFamily="18" charset="0"/>
              </a:rPr>
              <a:t>” – not only figurately assigning value to him but literally!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If you are to sympathise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Korinna</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dialogue 6 for being judged on value, here you sympathise with the poor man who is giving his all to impress, only to be turned away. He has virtue and honour but no gold. What is worth more to women?</a:t>
            </a:r>
          </a:p>
        </p:txBody>
      </p:sp>
      <p:sp>
        <p:nvSpPr>
          <p:cNvPr id="4" name="Slide Number Placeholder 3"/>
          <p:cNvSpPr>
            <a:spLocks noGrp="1"/>
          </p:cNvSpPr>
          <p:nvPr>
            <p:ph type="sldNum" sz="quarter" idx="5"/>
          </p:nvPr>
        </p:nvSpPr>
        <p:spPr/>
        <p:txBody>
          <a:bodyPr/>
          <a:lstStyle/>
          <a:p>
            <a:fld id="{C6AAF9CF-D1E5-49FD-94F7-B246BB67E246}" type="slidenum">
              <a:rPr lang="en-US" smtClean="0"/>
              <a:t>17</a:t>
            </a:fld>
            <a:endParaRPr lang="en-US" dirty="0"/>
          </a:p>
        </p:txBody>
      </p:sp>
    </p:spTree>
    <p:extLst>
      <p:ext uri="{BB962C8B-B14F-4D97-AF65-F5344CB8AC3E}">
        <p14:creationId xmlns:p14="http://schemas.microsoft.com/office/powerpoint/2010/main" val="17746138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We’ve all heard the phrase “Actions speak louder than words”, well in Dialogue 3, we see how the actions of a woman are not seen equally to those of a man, no matter how she protests.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Here, a mother is admonishing her daughter,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Philinna</a:t>
            </a:r>
            <a:r>
              <a:rPr lang="en-GB" sz="1800" dirty="0">
                <a:effectLst/>
                <a:latin typeface="Calibri" panose="020F0502020204030204" pitchFamily="34" charset="0"/>
                <a:ea typeface="Calibri" panose="020F0502020204030204" pitchFamily="34" charset="0"/>
                <a:cs typeface="Times New Roman" panose="02020603050405020304" pitchFamily="18" charset="0"/>
              </a:rPr>
              <a:t>, for her poor behaviour at a party. The mother hears that she had been kissing her client’s friend instead of the client himself, had been dancing all night and making a show of herself, then refusing to sleep with her man, instead annoying him with loud drunken song!</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Her defence is that it was the client,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Diphilus</a:t>
            </a:r>
            <a:r>
              <a:rPr lang="en-GB" sz="1800" dirty="0">
                <a:effectLst/>
                <a:latin typeface="Calibri" panose="020F0502020204030204" pitchFamily="34" charset="0"/>
                <a:ea typeface="Calibri" panose="020F0502020204030204" pitchFamily="34" charset="0"/>
                <a:cs typeface="Times New Roman" panose="02020603050405020304" pitchFamily="18" charset="0"/>
              </a:rPr>
              <a:t>, who had been kissing Thais, the girl of his friend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Lamprias</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that when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Phillina</a:t>
            </a:r>
            <a:r>
              <a:rPr lang="en-GB" sz="1800" dirty="0">
                <a:effectLst/>
                <a:latin typeface="Calibri" panose="020F0502020204030204" pitchFamily="34" charset="0"/>
                <a:ea typeface="Calibri" panose="020F0502020204030204" pitchFamily="34" charset="0"/>
                <a:cs typeface="Times New Roman" panose="02020603050405020304" pitchFamily="18" charset="0"/>
              </a:rPr>
              <a:t> was dancing and performing (albeit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Thais’s</a:t>
            </a:r>
            <a:r>
              <a:rPr lang="en-GB" sz="1800" dirty="0">
                <a:effectLst/>
                <a:latin typeface="Calibri" panose="020F0502020204030204" pitchFamily="34" charset="0"/>
                <a:ea typeface="Calibri" panose="020F0502020204030204" pitchFamily="34" charset="0"/>
                <a:cs typeface="Times New Roman" panose="02020603050405020304" pitchFamily="18" charset="0"/>
              </a:rPr>
              <a:t> request and challenge!), her man ignored her, paying attention only to Thais who he had been kissing and pouring affection on.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 the man here started the flirting and showmanship and this was perfectly acceptable, but for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Philinna</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do the same, even after he had first, was a no-no. Her mother says: “You take yourself too seriously”. Jealousy is again a big theme of the work.</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Here, I believe Lucian is making clear the double standards of gender. How men and women can do the same thing but be judged completely differently for it. I also believe this scene showing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Philinna</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Thais dancing in competition to win the affections of the men around them may in fact be appealing to male fantasy, perhaps Lucian’s own and an insight into their agency and competitive nature.</a:t>
            </a: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18</a:t>
            </a:fld>
            <a:endParaRPr lang="en-US" dirty="0"/>
          </a:p>
        </p:txBody>
      </p:sp>
    </p:spTree>
    <p:extLst>
      <p:ext uri="{BB962C8B-B14F-4D97-AF65-F5344CB8AC3E}">
        <p14:creationId xmlns:p14="http://schemas.microsoft.com/office/powerpoint/2010/main" val="1287367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Scholars working with Lucian have written a lot about Dialogue 5 because it is one of the only examples of female same sex love in literature. As such, the content of this dialogue has created debate and disagreement across scholarship when it comes to interpretation.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is interesting to note that this dialogue is the only one that truly mentions sex at all, potentially surprising for a piece of work about courtesans, but this is Lucian’s way of drawing our attention to the lives of these women, rather than be performed AT.</a:t>
            </a:r>
          </a:p>
          <a:p>
            <a:pPr>
              <a:lnSpc>
                <a:spcPct val="107000"/>
              </a:lnSpc>
              <a:spcAft>
                <a:spcPts val="800"/>
              </a:spcAft>
            </a:pPr>
            <a:endParaRPr lang="en-GB" dirty="0"/>
          </a:p>
          <a:p>
            <a:r>
              <a:rPr lang="en-GB" dirty="0"/>
              <a:t>I am not going to spend time on the female-female relationship per se but focus more specifically at the masculinity of </a:t>
            </a:r>
            <a:r>
              <a:rPr lang="en-GB" dirty="0" err="1"/>
              <a:t>Megillos</a:t>
            </a:r>
            <a:r>
              <a:rPr lang="en-GB" dirty="0"/>
              <a:t> and scholar’s view on the masculinity of those born female.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Dialogue 5 starts like many of the others in this piece of work, with a courtesan talking to a friend about her experiences, only this time the friend starts the exchange, after hearing rumours.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Clonarium</a:t>
            </a:r>
            <a:r>
              <a:rPr lang="en-GB" sz="1800" dirty="0">
                <a:effectLst/>
                <a:latin typeface="Calibri" panose="020F0502020204030204" pitchFamily="34" charset="0"/>
                <a:ea typeface="Calibri" panose="020F0502020204030204" pitchFamily="34" charset="0"/>
                <a:cs typeface="Times New Roman" panose="02020603050405020304" pitchFamily="18" charset="0"/>
              </a:rPr>
              <a:t> tells the young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Leaena</a:t>
            </a:r>
            <a:r>
              <a:rPr lang="en-GB" sz="1800" dirty="0">
                <a:effectLst/>
                <a:latin typeface="Calibri" panose="020F0502020204030204" pitchFamily="34" charset="0"/>
                <a:ea typeface="Calibri" panose="020F0502020204030204" pitchFamily="34" charset="0"/>
                <a:cs typeface="Times New Roman" panose="02020603050405020304" pitchFamily="18" charset="0"/>
              </a:rPr>
              <a:t> that she has heard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Leaena</a:t>
            </a:r>
            <a:r>
              <a:rPr lang="en-GB" sz="1800" dirty="0">
                <a:effectLst/>
                <a:latin typeface="Calibri" panose="020F0502020204030204" pitchFamily="34" charset="0"/>
                <a:ea typeface="Calibri" panose="020F0502020204030204" pitchFamily="34" charset="0"/>
                <a:cs typeface="Times New Roman" panose="02020603050405020304" pitchFamily="18" charset="0"/>
              </a:rPr>
              <a:t> has taken up with a Lesbian woman who loves her the way a man does and seeing that her friend blushes, assumes this to be true, probing for more details as she does so.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Clonarium</a:t>
            </a:r>
            <a:r>
              <a:rPr lang="en-GB" sz="1800" dirty="0">
                <a:effectLst/>
                <a:latin typeface="Calibri" panose="020F0502020204030204" pitchFamily="34" charset="0"/>
                <a:ea typeface="Calibri" panose="020F0502020204030204" pitchFamily="34" charset="0"/>
                <a:cs typeface="Times New Roman" panose="02020603050405020304" pitchFamily="18" charset="0"/>
              </a:rPr>
              <a:t>, a stand-in for the curious audience perhaps, asks questions such as “What does the woman want?” and “What do you do together?” playing on the readers desire to know what women do sexually with one another.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Leaena</a:t>
            </a:r>
            <a:r>
              <a:rPr lang="en-GB" sz="1800" dirty="0">
                <a:effectLst/>
                <a:latin typeface="Calibri" panose="020F0502020204030204" pitchFamily="34" charset="0"/>
                <a:ea typeface="Calibri" panose="020F0502020204030204" pitchFamily="34" charset="0"/>
                <a:cs typeface="Times New Roman" panose="02020603050405020304" pitchFamily="18" charset="0"/>
              </a:rPr>
              <a:t> says that all this is true but she is ashamed of it for it is not natural.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She explains that it all began at a party, much like the symposium normally reserved for men, where they would drink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hetairai</a:t>
            </a:r>
            <a:r>
              <a:rPr lang="en-GB" sz="1800" dirty="0">
                <a:effectLst/>
                <a:latin typeface="Calibri" panose="020F0502020204030204" pitchFamily="34" charset="0"/>
                <a:ea typeface="Calibri" panose="020F0502020204030204" pitchFamily="34" charset="0"/>
                <a:cs typeface="Times New Roman" panose="02020603050405020304" pitchFamily="18" charset="0"/>
              </a:rPr>
              <a:t> would play music and otherwise provide service and entertainment for the men (Burton, 1998). Only this party was just for women. Hired by only women,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Leaena</a:t>
            </a:r>
            <a:r>
              <a:rPr lang="en-GB" sz="1800" dirty="0">
                <a:effectLst/>
                <a:latin typeface="Calibri" panose="020F0502020204030204" pitchFamily="34" charset="0"/>
                <a:ea typeface="Calibri" panose="020F0502020204030204" pitchFamily="34" charset="0"/>
                <a:cs typeface="Times New Roman" panose="02020603050405020304" pitchFamily="18" charset="0"/>
              </a:rPr>
              <a:t> played music here and when she was done, her client, a foreign woman called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Megilla</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her female companion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Demonassa</a:t>
            </a:r>
            <a:r>
              <a:rPr lang="en-GB" sz="1800" dirty="0">
                <a:effectLst/>
                <a:latin typeface="Calibri" panose="020F0502020204030204" pitchFamily="34" charset="0"/>
                <a:ea typeface="Calibri" panose="020F0502020204030204" pitchFamily="34" charset="0"/>
                <a:cs typeface="Times New Roman" panose="02020603050405020304" pitchFamily="18" charset="0"/>
              </a:rPr>
              <a:t> who were drunk, proposed that the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hetaira</a:t>
            </a:r>
            <a:r>
              <a:rPr lang="en-GB" sz="1800" dirty="0">
                <a:effectLst/>
                <a:latin typeface="Calibri" panose="020F0502020204030204" pitchFamily="34" charset="0"/>
                <a:ea typeface="Calibri" panose="020F0502020204030204" pitchFamily="34" charset="0"/>
                <a:cs typeface="Times New Roman" panose="02020603050405020304" pitchFamily="18" charset="0"/>
              </a:rPr>
              <a:t> join them in bed, laying between the two of them.</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Leaena</a:t>
            </a:r>
            <a:r>
              <a:rPr lang="en-GB" sz="1800" dirty="0">
                <a:effectLst/>
                <a:latin typeface="Calibri" panose="020F0502020204030204" pitchFamily="34" charset="0"/>
                <a:ea typeface="Calibri" panose="020F0502020204030204" pitchFamily="34" charset="0"/>
                <a:cs typeface="Times New Roman" panose="02020603050405020304" pitchFamily="18" charset="0"/>
              </a:rPr>
              <a:t> continues to describe the event, the audience (represented by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Clonarium</a:t>
            </a:r>
            <a:r>
              <a:rPr lang="en-GB" sz="1800" dirty="0">
                <a:effectLst/>
                <a:latin typeface="Calibri" panose="020F0502020204030204" pitchFamily="34" charset="0"/>
                <a:ea typeface="Calibri" panose="020F0502020204030204" pitchFamily="34" charset="0"/>
                <a:cs typeface="Times New Roman" panose="02020603050405020304" pitchFamily="18" charset="0"/>
              </a:rPr>
              <a:t>) on tenterhooks for this titillating and salacious story. She recounts how the women began by kissing her, not as women did but as men did, with open mouths and the squeezing of her breasts in an erotic manner, even biting her lip during these kisses. It is at this point, when the erotic peak begins to hit that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Megilla</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removes a wig to show a shaved head, resembling the look of a male athlete (Boehringer, 2013).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19</a:t>
            </a:fld>
            <a:endParaRPr lang="en-US" dirty="0"/>
          </a:p>
        </p:txBody>
      </p:sp>
    </p:spTree>
    <p:extLst>
      <p:ext uri="{BB962C8B-B14F-4D97-AF65-F5344CB8AC3E}">
        <p14:creationId xmlns:p14="http://schemas.microsoft.com/office/powerpoint/2010/main" val="3514861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Megilla</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then refers to herself as a “handsome youth” and declares their name to be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Megillos</a:t>
            </a:r>
            <a:r>
              <a:rPr lang="en-GB" sz="1800" dirty="0">
                <a:effectLst/>
                <a:latin typeface="Calibri" panose="020F0502020204030204" pitchFamily="34" charset="0"/>
                <a:ea typeface="Calibri" panose="020F0502020204030204" pitchFamily="34" charset="0"/>
                <a:cs typeface="Times New Roman" panose="02020603050405020304" pitchFamily="18" charset="0"/>
              </a:rPr>
              <a:t>”, announcing that he has married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Demonassa</a:t>
            </a:r>
            <a:r>
              <a:rPr lang="en-GB" sz="1800" dirty="0">
                <a:effectLst/>
                <a:latin typeface="Calibri" panose="020F0502020204030204" pitchFamily="34" charset="0"/>
                <a:ea typeface="Calibri" panose="020F0502020204030204" pitchFamily="34" charset="0"/>
                <a:cs typeface="Times New Roman" panose="02020603050405020304" pitchFamily="18" charset="0"/>
              </a:rPr>
              <a:t> who is his wife. There is no sign that they themselves are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hetairai</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one point,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Megilla</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Megillos</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referred to using the term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hetairistria</a:t>
            </a:r>
            <a:r>
              <a:rPr lang="en-GB" sz="1800" dirty="0">
                <a:effectLst/>
                <a:latin typeface="Calibri" panose="020F0502020204030204" pitchFamily="34" charset="0"/>
                <a:ea typeface="Calibri" panose="020F0502020204030204" pitchFamily="34" charset="0"/>
                <a:cs typeface="Times New Roman" panose="02020603050405020304" pitchFamily="18" charset="0"/>
              </a:rPr>
              <a:t> or “courtesan lover”. Being that these two women are rich foreign lovers, there is no clear identifiable characters or persons that they seem to represent so it is highly probable that they are metaphorical, Lucian hereby showing that he is not concerned with realism in this portrayal, at least in the context of social practice (Boehringer, 2013). </a:t>
            </a:r>
          </a:p>
          <a:p>
            <a:endParaRPr lang="en-GB" sz="1800" dirty="0"/>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Leaena</a:t>
            </a:r>
            <a:r>
              <a:rPr lang="en-GB" sz="1800" dirty="0">
                <a:effectLst/>
                <a:latin typeface="Calibri" panose="020F0502020204030204" pitchFamily="34" charset="0"/>
                <a:ea typeface="Calibri" panose="020F0502020204030204" pitchFamily="34" charset="0"/>
                <a:cs typeface="Times New Roman" panose="02020603050405020304" pitchFamily="18" charset="0"/>
              </a:rPr>
              <a:t> described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Megillos</a:t>
            </a:r>
            <a:r>
              <a:rPr lang="en-GB" sz="1800" dirty="0">
                <a:effectLst/>
                <a:latin typeface="Calibri" panose="020F0502020204030204" pitchFamily="34" charset="0"/>
                <a:ea typeface="Calibri" panose="020F0502020204030204" pitchFamily="34" charset="0"/>
                <a:cs typeface="Times New Roman" panose="02020603050405020304" pitchFamily="18" charset="0"/>
              </a:rPr>
              <a:t> as “terribly like a man”,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Clonarium</a:t>
            </a:r>
            <a:r>
              <a:rPr lang="en-GB" sz="1800" dirty="0">
                <a:effectLst/>
                <a:latin typeface="Calibri" panose="020F0502020204030204" pitchFamily="34" charset="0"/>
                <a:ea typeface="Calibri" panose="020F0502020204030204" pitchFamily="34" charset="0"/>
                <a:cs typeface="Times New Roman" panose="02020603050405020304" pitchFamily="18" charset="0"/>
              </a:rPr>
              <a:t> responds, saying that “there are women like that in Lesbos, with faces like men, and unwilling to consort with men, but only with women, as though they themselves were men” to which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Leaena</a:t>
            </a:r>
            <a:r>
              <a:rPr lang="en-GB" sz="1800" dirty="0">
                <a:effectLst/>
                <a:latin typeface="Calibri" panose="020F0502020204030204" pitchFamily="34" charset="0"/>
                <a:ea typeface="Calibri" panose="020F0502020204030204" pitchFamily="34" charset="0"/>
                <a:cs typeface="Times New Roman" panose="02020603050405020304" pitchFamily="18" charset="0"/>
              </a:rPr>
              <a:t> says this is the case.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young courtesan jibed with the “man”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Megillos</a:t>
            </a:r>
            <a:r>
              <a:rPr lang="en-GB" sz="1800" dirty="0">
                <a:effectLst/>
                <a:latin typeface="Calibri" panose="020F0502020204030204" pitchFamily="34" charset="0"/>
                <a:ea typeface="Calibri" panose="020F0502020204030204" pitchFamily="34" charset="0"/>
                <a:cs typeface="Times New Roman" panose="02020603050405020304" pitchFamily="18" charset="0"/>
              </a:rPr>
              <a:t>, likening him to Achilles who once hid among women, going as far as to say “and you have everything that a man has…”? to which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Megillos</a:t>
            </a:r>
            <a:r>
              <a:rPr lang="en-GB" sz="1800" dirty="0">
                <a:effectLst/>
                <a:latin typeface="Calibri" panose="020F0502020204030204" pitchFamily="34" charset="0"/>
                <a:ea typeface="Calibri" panose="020F0502020204030204" pitchFamily="34" charset="0"/>
                <a:cs typeface="Times New Roman" panose="02020603050405020304" pitchFamily="18" charset="0"/>
              </a:rPr>
              <a:t> replies that he does not but that his ways bring far more pleasure, leaving poor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Leaena</a:t>
            </a:r>
            <a:r>
              <a:rPr lang="en-GB" sz="1800" dirty="0">
                <a:effectLst/>
                <a:latin typeface="Calibri" panose="020F0502020204030204" pitchFamily="34" charset="0"/>
                <a:ea typeface="Calibri" panose="020F0502020204030204" pitchFamily="34" charset="0"/>
                <a:cs typeface="Times New Roman" panose="02020603050405020304" pitchFamily="18" charset="0"/>
              </a:rPr>
              <a:t> very confused.</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Rather than what to a modern audience would be simple,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Megillos</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either a lesbian or transgender,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Clonarium</a:t>
            </a:r>
            <a:r>
              <a:rPr lang="en-GB" sz="1800" dirty="0">
                <a:effectLst/>
                <a:latin typeface="Calibri" panose="020F0502020204030204" pitchFamily="34" charset="0"/>
                <a:ea typeface="Calibri" panose="020F0502020204030204" pitchFamily="34" charset="0"/>
                <a:cs typeface="Times New Roman" panose="02020603050405020304" pitchFamily="18" charset="0"/>
              </a:rPr>
              <a:t> asks questions such as “was she turned into a man by the divine?” or “does she have both a penis AND a vagina, like Hermaphroditus?” This brings with it a tone of “What makes a man?” – For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Leaena</a:t>
            </a:r>
            <a:r>
              <a:rPr lang="en-GB" sz="1800" dirty="0">
                <a:effectLst/>
                <a:latin typeface="Calibri" panose="020F0502020204030204" pitchFamily="34" charset="0"/>
                <a:ea typeface="Calibri" panose="020F0502020204030204" pitchFamily="34" charset="0"/>
                <a:cs typeface="Times New Roman" panose="02020603050405020304" pitchFamily="18" charset="0"/>
              </a:rPr>
              <a:t>, it is the penis, the male sex organ and with it the virility of men. For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Megillos</a:t>
            </a:r>
            <a:r>
              <a:rPr lang="en-GB" sz="1800" dirty="0">
                <a:effectLst/>
                <a:latin typeface="Calibri" panose="020F0502020204030204" pitchFamily="34" charset="0"/>
                <a:ea typeface="Calibri" panose="020F0502020204030204" pitchFamily="34" charset="0"/>
                <a:cs typeface="Times New Roman" panose="02020603050405020304" pitchFamily="18" charset="0"/>
              </a:rPr>
              <a:t>, it is all in the mind and in the desire.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Megillos</a:t>
            </a:r>
            <a:r>
              <a:rPr lang="en-GB" sz="1800" dirty="0">
                <a:effectLst/>
                <a:latin typeface="Calibri" panose="020F0502020204030204" pitchFamily="34" charset="0"/>
                <a:ea typeface="Calibri" panose="020F0502020204030204" pitchFamily="34" charset="0"/>
                <a:cs typeface="Times New Roman" panose="02020603050405020304" pitchFamily="18" charset="0"/>
              </a:rPr>
              <a:t> says he has no need for a penis because he has “something else” which is never explained but scholars believe this to be a dildo for use in lieu of the male sex organ.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modern day, as Bissa says in her work “Man, Woman or Myth”, we would attribute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Megillos</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someone transgender from female to male or someone with gender dysphoria. I would have to agree with Bissa and as such, I have chosen to respect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Megillos</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refer to him as male, unlike many scholars before me.</a:t>
            </a:r>
          </a:p>
          <a:p>
            <a:endParaRPr lang="en-GB" dirty="0"/>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whole scene is captivating not only for its suggestion of sex between three women which was pretty much not covered in any other literature but also because it covers the subject of transgenderism which many view to be a modern occurrence. Few can argue the signs of dysmorphia that seem to mirror those of trans people today.</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Interestingly, once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Megillos</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re-embodies himself as a male in the scene, his “wife”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Demonassa</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almost disappears from the scene, with it now being focused on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Megillos</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and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Leaena</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Now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Megillos</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is a “man”, he has to start over in his performance of the male to his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hetaira</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and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Gilhuly</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suggests that this sex scene mocks a philosophical dialogue, something Lucian would almost certainly have intended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Gilhuly</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Bronze for Gold: Subjectivity in Lucian's "Dialogues of the Courtesans", 2007).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a:lnSpc>
                <a:spcPct val="107000"/>
              </a:lnSpc>
              <a:spcAft>
                <a:spcPts val="800"/>
              </a:spcAft>
            </a:pP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Megillos</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claims not to need a penis to be a man but with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Leaena</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saying how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Megillos</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“enjoyed himself” but did not say she did, it seems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Megillos</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attempt to be masculine may not have been successful. With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Leaena’s</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focus on the shortcomings of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Megillos</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Lucian is emphasising the importance of the penis in enacting masculinity, thus dismissing the idea of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Megillos</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“measuring up” to a man.</a:t>
            </a:r>
          </a:p>
          <a:p>
            <a:pPr>
              <a:lnSpc>
                <a:spcPct val="107000"/>
              </a:lnSpc>
              <a:spcAft>
                <a:spcPts val="800"/>
              </a:spcAft>
            </a:pPr>
            <a:endPar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dirty="0"/>
              <a:t>One scholar, Haley, believes that the reason Lucian wrote this piece about same sex love was because he himself was Bisexual and did so in a form of “solidarity” but I disagree with this as there was no stigma on sex with both genders in that era and sexuality didn’t truly exist. Perhaps instead, Lucian is actually mocking </a:t>
            </a:r>
            <a:r>
              <a:rPr lang="en-GB" dirty="0" err="1"/>
              <a:t>Megillos</a:t>
            </a:r>
            <a:r>
              <a:rPr lang="en-GB" dirty="0"/>
              <a:t> for his </a:t>
            </a:r>
            <a:r>
              <a:rPr lang="en-GB" dirty="0" err="1"/>
              <a:t>MONOsexuality</a:t>
            </a:r>
            <a:r>
              <a:rPr lang="en-GB" dirty="0"/>
              <a:t>?</a:t>
            </a:r>
          </a:p>
          <a:p>
            <a:pPr>
              <a:lnSpc>
                <a:spcPct val="107000"/>
              </a:lnSpc>
              <a:spcAft>
                <a:spcPts val="800"/>
              </a:spcAft>
            </a:pPr>
            <a:endPar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20</a:t>
            </a:fld>
            <a:endParaRPr lang="en-US" dirty="0"/>
          </a:p>
        </p:txBody>
      </p:sp>
    </p:spTree>
    <p:extLst>
      <p:ext uri="{BB962C8B-B14F-4D97-AF65-F5344CB8AC3E}">
        <p14:creationId xmlns:p14="http://schemas.microsoft.com/office/powerpoint/2010/main" val="1576891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 Dialogue 12, we see a similar story, this time not about a woman revealing herself to be a man but rather the opposite. In this story, we meet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Joessa</a:t>
            </a:r>
            <a:r>
              <a:rPr lang="en-GB" sz="1800" dirty="0">
                <a:effectLst/>
                <a:latin typeface="Calibri" panose="020F0502020204030204" pitchFamily="34" charset="0"/>
                <a:ea typeface="Calibri" panose="020F0502020204030204" pitchFamily="34" charset="0"/>
                <a:cs typeface="Times New Roman" panose="02020603050405020304" pitchFamily="18" charset="0"/>
              </a:rPr>
              <a:t>, a courtesan, and her colleague and friend Pythias.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Joessa</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angry that her lover Lysias has forsaken her for another and goes on quite the rant about how much she has done for him and why she feels so slighted.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Lysias does not react to this rant, Pythias says “…you spoilt him by loving him too much, and letting him see it. You shouldn’t make very much of him at all. Men become proud when they see that…” thus reducing masculinity to a sense of pride, that obtaining the love of a woman is simply a tick box exercise to achieve.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But the story continues, for Lysias accuses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Joessa</a:t>
            </a:r>
            <a:r>
              <a:rPr lang="en-GB" sz="1800" dirty="0">
                <a:effectLst/>
                <a:latin typeface="Calibri" panose="020F0502020204030204" pitchFamily="34" charset="0"/>
                <a:ea typeface="Calibri" panose="020F0502020204030204" pitchFamily="34" charset="0"/>
                <a:cs typeface="Times New Roman" panose="02020603050405020304" pitchFamily="18" charset="0"/>
              </a:rPr>
              <a:t> of cheating on him. He had snuck in to surprise her in the night and found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Joessa</a:t>
            </a:r>
            <a:r>
              <a:rPr lang="en-GB" sz="1800" dirty="0">
                <a:effectLst/>
                <a:latin typeface="Calibri" panose="020F0502020204030204" pitchFamily="34" charset="0"/>
                <a:ea typeface="Calibri" panose="020F0502020204030204" pitchFamily="34" charset="0"/>
                <a:cs typeface="Times New Roman" panose="02020603050405020304" pitchFamily="18" charset="0"/>
              </a:rPr>
              <a:t> laying with another. When he could make out two sets of breathing, he touched the sleeping companion only to find them “a smooth-chinned, soft-skinned man, with his head shaved…” and saying if he had been armed with his sword, he’d have acted rashly.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Joessa</a:t>
            </a:r>
            <a:r>
              <a:rPr lang="en-GB" sz="1800" dirty="0">
                <a:effectLst/>
                <a:latin typeface="Calibri" panose="020F0502020204030204" pitchFamily="34" charset="0"/>
                <a:ea typeface="Calibri" panose="020F0502020204030204" pitchFamily="34" charset="0"/>
                <a:cs typeface="Times New Roman" panose="02020603050405020304" pitchFamily="18" charset="0"/>
              </a:rPr>
              <a:t> laughed and revealed, much to Pythias’s embarrassment, that the “man” in bed with her was Pythias herself, who wore a wig to hide the fact she had lost her hair due to illness. Once this is revealed, all the arguing is seemingly forgotten as Lysias is once again the “man” and suggests wine to seal the truce. Lucian is wanting us to mock Lysias here, perhaps for him being gullible. For him to simply believe the story and move on so fast is showing how “butch” masculinity is a joke and is fragile.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AAF9CF-D1E5-49FD-94F7-B246BB67E246}" type="slidenum">
              <a:rPr lang="en-US" smtClean="0"/>
              <a:t>21</a:t>
            </a:fld>
            <a:endParaRPr lang="en-US" dirty="0"/>
          </a:p>
        </p:txBody>
      </p:sp>
    </p:spTree>
    <p:extLst>
      <p:ext uri="{BB962C8B-B14F-4D97-AF65-F5344CB8AC3E}">
        <p14:creationId xmlns:p14="http://schemas.microsoft.com/office/powerpoint/2010/main" val="42542648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“fragile” masculinity is further described in Dialogue 15 where a Courtesan has been involved in a violent struggle. Her main client has found that she had been hired by a rival, and being a soldier, he marched to the house where she was serving and dragged his rival out of the room to beat him until he bled in streams from his nose and his face swelled. This violent behaviour being justified as a man having an “excess of love”, suggesting the more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Andreia</a:t>
            </a:r>
            <a:r>
              <a:rPr lang="en-GB" sz="1800" dirty="0">
                <a:effectLst/>
                <a:latin typeface="Calibri" panose="020F0502020204030204" pitchFamily="34" charset="0"/>
                <a:ea typeface="Calibri" panose="020F0502020204030204" pitchFamily="34" charset="0"/>
                <a:cs typeface="Times New Roman" panose="02020603050405020304" pitchFamily="18" charset="0"/>
              </a:rPr>
              <a:t>” variety of physical dominance masculinity which Lucian plays on, almost suggesting the audience eyeroll at the toxic masculinity displayed. A “Don’t be that guy!” kind of expression.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 Dialogue 8, the first line asks “If a man isn’t jealous or angry…and never hits you, cuts your hair off…is he still in love with you?” and continues thusly, with the naïve young courtesan being told by her older more experienced friend that when men hit you and are rough, it is a sign of the love they have and the jealousy they have of the idea of another man possessing the woman’s love. Lucian here again mocks this concept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Andreia</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physical dominance. He is showing the audience how ridiculous the idea is that violence and mistreatment can be praised and considered masculine. His trust and belief in Paideia is clear.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Interestingly, this explanation of how jealousy creates more desire in men makes me think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Dorio</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poor sailor in Dialogue 8 and how the courtesans dismissal of him made him fight more for her, but it didn’t end in more or better gifts, the way she had intended. It does reinforce the concept though that women may have used this jealousy to get what they wanted.</a:t>
            </a: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22</a:t>
            </a:fld>
            <a:endParaRPr lang="en-US" dirty="0"/>
          </a:p>
        </p:txBody>
      </p:sp>
    </p:spTree>
    <p:extLst>
      <p:ext uri="{BB962C8B-B14F-4D97-AF65-F5344CB8AC3E}">
        <p14:creationId xmlns:p14="http://schemas.microsoft.com/office/powerpoint/2010/main" val="2072986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If Dialogue 5 is about female same-sex representation, then its closest male counterpart is Dialogue 10. In this story, a young courtesan,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Drosis</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saddened as she feels she has been abandoned by her lover and client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Clinias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Drosis</a:t>
            </a:r>
            <a:r>
              <a:rPr lang="en-GB" sz="1800" dirty="0">
                <a:effectLst/>
                <a:latin typeface="Calibri" panose="020F0502020204030204" pitchFamily="34" charset="0"/>
                <a:ea typeface="Calibri" panose="020F0502020204030204" pitchFamily="34" charset="0"/>
                <a:cs typeface="Times New Roman" panose="02020603050405020304" pitchFamily="18" charset="0"/>
              </a:rPr>
              <a:t> discusses with her friend and fellow prostitute Chelidonium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Clinias</a:t>
            </a:r>
            <a:r>
              <a:rPr lang="en-GB" sz="1800" dirty="0">
                <a:effectLst/>
                <a:latin typeface="Calibri" panose="020F0502020204030204" pitchFamily="34" charset="0"/>
                <a:ea typeface="Calibri" panose="020F0502020204030204" pitchFamily="34" charset="0"/>
                <a:cs typeface="Times New Roman" panose="02020603050405020304" pitchFamily="18" charset="0"/>
              </a:rPr>
              <a:t> has been stopped from visiting her by his tutor, a philosopher names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Aristaenetus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Drosis</a:t>
            </a:r>
            <a:r>
              <a:rPr lang="en-GB" sz="1800" dirty="0">
                <a:effectLst/>
                <a:latin typeface="Calibri" panose="020F0502020204030204" pitchFamily="34" charset="0"/>
                <a:ea typeface="Calibri" panose="020F0502020204030204" pitchFamily="34" charset="0"/>
                <a:cs typeface="Times New Roman" panose="02020603050405020304" pitchFamily="18" charset="0"/>
              </a:rPr>
              <a:t> tells that since the boy lost his virginity to her, he’d never missed a night in her bed and then the last 3 nights he hadn’t been around. So, she had sent a friend,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Nebris</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spy and find out what was going on. The boy,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Clinias</a:t>
            </a:r>
            <a:r>
              <a:rPr lang="en-GB" sz="1800" dirty="0">
                <a:effectLst/>
                <a:latin typeface="Calibri" panose="020F0502020204030204" pitchFamily="34" charset="0"/>
                <a:ea typeface="Calibri" panose="020F0502020204030204" pitchFamily="34" charset="0"/>
                <a:cs typeface="Times New Roman" panose="02020603050405020304" pitchFamily="18" charset="0"/>
              </a:rPr>
              <a:t>, looked embarrassed and reddened in the face when noticing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Nebris</a:t>
            </a:r>
            <a:r>
              <a:rPr lang="en-GB" sz="1800" dirty="0">
                <a:effectLst/>
                <a:latin typeface="Calibri" panose="020F0502020204030204" pitchFamily="34" charset="0"/>
                <a:ea typeface="Calibri" panose="020F0502020204030204" pitchFamily="34" charset="0"/>
                <a:cs typeface="Times New Roman" panose="02020603050405020304" pitchFamily="18" charset="0"/>
              </a:rPr>
              <a:t>. It is revealed soon after that a letter had arrived from her lover which explained he did not leave because he hated her, as she had worried was the case, but that he was now to be 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eromenos</a:t>
            </a:r>
            <a:r>
              <a:rPr lang="en-GB" sz="1800" dirty="0">
                <a:effectLst/>
                <a:latin typeface="Calibri" panose="020F0502020204030204" pitchFamily="34" charset="0"/>
                <a:ea typeface="Calibri" panose="020F0502020204030204" pitchFamily="34" charset="0"/>
                <a:cs typeface="Times New Roman" panose="02020603050405020304" pitchFamily="18" charset="0"/>
              </a:rPr>
              <a:t> for his tutor.</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is the worry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Drosis</a:t>
            </a:r>
            <a:r>
              <a:rPr lang="en-GB" sz="1800" dirty="0">
                <a:effectLst/>
                <a:latin typeface="Calibri" panose="020F0502020204030204" pitchFamily="34" charset="0"/>
                <a:ea typeface="Calibri" panose="020F0502020204030204" pitchFamily="34" charset="0"/>
                <a:cs typeface="Times New Roman" panose="02020603050405020304" pitchFamily="18" charset="0"/>
              </a:rPr>
              <a:t>, spurred on by her friend,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Clinias</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being corrupted by his tutor. The young man claims to have been promised that following the tutor’s guidance would make him a happy man, with virtue and a closeness to the gods. Whether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Clinias</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truly naïve enough to believe this or if this is just an excuse to make after becoming bored of the courtesan, like she worried, is hard to tell.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Drosis</a:t>
            </a:r>
            <a:r>
              <a:rPr lang="en-GB" sz="1800" dirty="0">
                <a:effectLst/>
                <a:latin typeface="Calibri" panose="020F0502020204030204" pitchFamily="34" charset="0"/>
                <a:ea typeface="Calibri" panose="020F0502020204030204" pitchFamily="34" charset="0"/>
                <a:cs typeface="Times New Roman" panose="02020603050405020304" pitchFamily="18" charset="0"/>
              </a:rPr>
              <a:t> passes on the rumour that the philosopher is “the sort who’s fond of boys, and by pretending to teach them, keeps company with the handsomest youths, and has now got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Clinias</a:t>
            </a:r>
            <a:r>
              <a:rPr lang="en-GB" sz="1800" dirty="0">
                <a:effectLst/>
                <a:latin typeface="Calibri" panose="020F0502020204030204" pitchFamily="34" charset="0"/>
                <a:ea typeface="Calibri" panose="020F0502020204030204" pitchFamily="34" charset="0"/>
                <a:cs typeface="Times New Roman" panose="02020603050405020304" pitchFamily="18" charset="0"/>
              </a:rPr>
              <a:t> on his own, and spins him tales, promising of all things that he will make him like a god.” Suggesting that she could write graffiti on the walls near where other men walk, to say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Aristaenetus</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corrupting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Clinias</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23</a:t>
            </a:fld>
            <a:endParaRPr lang="en-US" dirty="0"/>
          </a:p>
        </p:txBody>
      </p:sp>
    </p:spTree>
    <p:extLst>
      <p:ext uri="{BB962C8B-B14F-4D97-AF65-F5344CB8AC3E}">
        <p14:creationId xmlns:p14="http://schemas.microsoft.com/office/powerpoint/2010/main" val="25734801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tell us about Lucian’s views on Pederasty and on male love? </a:t>
            </a:r>
          </a:p>
          <a:p>
            <a:endParaRPr lang="en-GB" dirty="0"/>
          </a:p>
          <a:p>
            <a:r>
              <a:rPr lang="en-GB" dirty="0"/>
              <a:t>In a much censored book from the 18</a:t>
            </a:r>
            <a:r>
              <a:rPr lang="en-GB" baseline="30000" dirty="0"/>
              <a:t>th</a:t>
            </a:r>
            <a:r>
              <a:rPr lang="en-GB" dirty="0"/>
              <a:t> Century, Thomas Cannon wrote: “</a:t>
            </a:r>
            <a:r>
              <a:rPr lang="en-GB" b="0" i="0" dirty="0">
                <a:solidFill>
                  <a:srgbClr val="000000"/>
                </a:solidFill>
                <a:effectLst/>
                <a:latin typeface="Times New Roman" panose="02020603050405020304" pitchFamily="18" charset="0"/>
              </a:rPr>
              <a:t>Every Dabbler knows by his Classics, that it was </a:t>
            </a:r>
            <a:r>
              <a:rPr lang="en-GB" b="0" i="0" dirty="0" err="1">
                <a:solidFill>
                  <a:srgbClr val="000000"/>
                </a:solidFill>
                <a:effectLst/>
                <a:latin typeface="Times New Roman" panose="02020603050405020304" pitchFamily="18" charset="0"/>
              </a:rPr>
              <a:t>pursu’d</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prais’d</a:t>
            </a:r>
            <a:r>
              <a:rPr lang="en-GB" b="0" i="0" dirty="0">
                <a:solidFill>
                  <a:srgbClr val="000000"/>
                </a:solidFill>
                <a:effectLst/>
                <a:latin typeface="Times New Roman" panose="02020603050405020304" pitchFamily="18" charset="0"/>
              </a:rPr>
              <a:t> with the </a:t>
            </a:r>
            <a:r>
              <a:rPr lang="en-GB" b="0" i="0" dirty="0" err="1">
                <a:solidFill>
                  <a:srgbClr val="000000"/>
                </a:solidFill>
                <a:effectLst/>
                <a:latin typeface="Times New Roman" panose="02020603050405020304" pitchFamily="18" charset="0"/>
              </a:rPr>
              <a:t>Heighth</a:t>
            </a:r>
            <a:r>
              <a:rPr lang="en-GB" b="0" i="0" dirty="0">
                <a:solidFill>
                  <a:srgbClr val="000000"/>
                </a:solidFill>
                <a:effectLst/>
                <a:latin typeface="Times New Roman" panose="02020603050405020304" pitchFamily="18" charset="0"/>
              </a:rPr>
              <a:t> of Liberty. . . . With </a:t>
            </a:r>
            <a:r>
              <a:rPr lang="en-GB" b="0" i="0" dirty="0" err="1">
                <a:solidFill>
                  <a:srgbClr val="000000"/>
                </a:solidFill>
                <a:effectLst/>
                <a:latin typeface="Times New Roman" panose="02020603050405020304" pitchFamily="18" charset="0"/>
              </a:rPr>
              <a:t>wond’rous</a:t>
            </a:r>
            <a:r>
              <a:rPr lang="en-GB" b="0" i="0" dirty="0">
                <a:solidFill>
                  <a:srgbClr val="000000"/>
                </a:solidFill>
                <a:effectLst/>
                <a:latin typeface="Times New Roman" panose="02020603050405020304" pitchFamily="18" charset="0"/>
              </a:rPr>
              <a:t> Boast curst Pederasts advance, that Boy-love ever was the top Refinement of most </a:t>
            </a:r>
            <a:r>
              <a:rPr lang="en-GB" b="0" i="0" dirty="0" err="1">
                <a:solidFill>
                  <a:srgbClr val="000000"/>
                </a:solidFill>
                <a:effectLst/>
                <a:latin typeface="Times New Roman" panose="02020603050405020304" pitchFamily="18" charset="0"/>
              </a:rPr>
              <a:t>enlighten’d</a:t>
            </a:r>
            <a:r>
              <a:rPr lang="en-GB" b="0" i="0" dirty="0">
                <a:solidFill>
                  <a:srgbClr val="000000"/>
                </a:solidFill>
                <a:effectLst/>
                <a:latin typeface="Times New Roman" panose="02020603050405020304" pitchFamily="18" charset="0"/>
              </a:rPr>
              <a:t> Ages.”</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In this book, he refers specifically to how Lucian praises pederasty, specifically in the story of Ganymede. He also talks of Lucian’s </a:t>
            </a:r>
            <a:r>
              <a:rPr lang="en-GB" b="0" i="1" dirty="0" err="1">
                <a:solidFill>
                  <a:srgbClr val="000000"/>
                </a:solidFill>
                <a:effectLst/>
                <a:latin typeface="Times New Roman" panose="02020603050405020304" pitchFamily="18" charset="0"/>
              </a:rPr>
              <a:t>Amores</a:t>
            </a:r>
            <a:r>
              <a:rPr lang="en-GB" b="0" i="0" dirty="0">
                <a:solidFill>
                  <a:srgbClr val="000000"/>
                </a:solidFill>
                <a:effectLst/>
                <a:latin typeface="Times New Roman" panose="02020603050405020304" pitchFamily="18" charset="0"/>
              </a:rPr>
              <a:t> and how Lucian casts himself as the “umpire” between love of men and love of women, to pass judgement on which is better.</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He argues that love of boys is the only love that has both passion AND virtue and as I mentioned at the beginning of the talk, maleness is perfection so what is more perfect than to admire perfection?</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“For marriage is a remedy invented to ensure man's necessary perpetuity, but only love for males is a noble duty enjoined by a philosophic spirit.” (33)</a:t>
            </a:r>
          </a:p>
          <a:p>
            <a:endParaRPr lang="en-GB" b="0" i="0" dirty="0">
              <a:solidFill>
                <a:srgbClr val="000000"/>
              </a:solidFill>
              <a:effectLst/>
              <a:latin typeface="Times New Roman" panose="02020603050405020304" pitchFamily="18" charset="0"/>
            </a:endParaRPr>
          </a:p>
          <a:p>
            <a:endParaRPr lang="en-GB" b="0" i="0" dirty="0">
              <a:solidFill>
                <a:srgbClr val="000000"/>
              </a:solidFill>
              <a:effectLst/>
              <a:latin typeface="Times New Roman" panose="02020603050405020304" pitchFamily="18" charset="0"/>
            </a:endParaRPr>
          </a:p>
          <a:p>
            <a:endParaRPr lang="en-GB" b="0" i="0" dirty="0">
              <a:solidFill>
                <a:srgbClr val="000000"/>
              </a:solidFill>
              <a:effectLst/>
              <a:latin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24</a:t>
            </a:fld>
            <a:endParaRPr lang="en-US" dirty="0"/>
          </a:p>
        </p:txBody>
      </p:sp>
    </p:spTree>
    <p:extLst>
      <p:ext uri="{BB962C8B-B14F-4D97-AF65-F5344CB8AC3E}">
        <p14:creationId xmlns:p14="http://schemas.microsoft.com/office/powerpoint/2010/main" val="32273110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From the evidence provided in </a:t>
            </a:r>
            <a:r>
              <a:rPr lang="en-GB" b="0" i="0" dirty="0" err="1">
                <a:solidFill>
                  <a:srgbClr val="000000"/>
                </a:solidFill>
                <a:effectLst/>
                <a:latin typeface="Times New Roman" panose="02020603050405020304" pitchFamily="18" charset="0"/>
              </a:rPr>
              <a:t>Amores</a:t>
            </a:r>
            <a:r>
              <a:rPr lang="en-GB" b="0" i="0" dirty="0">
                <a:solidFill>
                  <a:srgbClr val="000000"/>
                </a:solidFill>
                <a:effectLst/>
                <a:latin typeface="Times New Roman" panose="02020603050405020304" pitchFamily="18" charset="0"/>
              </a:rPr>
              <a:t>, I believe that Lucian indeed viewed Pederasty fondly and that the true enlightenment came from seeking virtue in pederasty, for the right reasons, not simply to be fake and gain a legacy. He talks more of this in his work “The Triumphant </a:t>
            </a:r>
            <a:r>
              <a:rPr lang="en-GB" b="0" i="0" dirty="0" err="1">
                <a:solidFill>
                  <a:srgbClr val="000000"/>
                </a:solidFill>
                <a:effectLst/>
                <a:latin typeface="Times New Roman" panose="02020603050405020304" pitchFamily="18" charset="0"/>
              </a:rPr>
              <a:t>Cinaedus</a:t>
            </a:r>
            <a:r>
              <a:rPr lang="en-GB" b="0" i="0" dirty="0">
                <a:solidFill>
                  <a:srgbClr val="000000"/>
                </a:solidFill>
                <a:effectLst/>
                <a:latin typeface="Times New Roman" panose="02020603050405020304" pitchFamily="18" charset="0"/>
              </a:rPr>
              <a:t>” where he tells the story of a 98 year old man who enjoys being courted by boys and loves teasing them, for they are desperate to inherit his legacy and wisdom, even though he is ugly and old!</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In Dialogue 10, when the courtesans decide to spread graffiti about the Pederasty being corruption, Lucian is mocking the concept that women who have sex for money are judging a philosopher teaching a boy to be corrupt, rather than them.</a:t>
            </a:r>
          </a:p>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25</a:t>
            </a:fld>
            <a:endParaRPr lang="en-US" dirty="0"/>
          </a:p>
        </p:txBody>
      </p:sp>
    </p:spTree>
    <p:extLst>
      <p:ext uri="{BB962C8B-B14F-4D97-AF65-F5344CB8AC3E}">
        <p14:creationId xmlns:p14="http://schemas.microsoft.com/office/powerpoint/2010/main" val="10283990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Lucian used the Dialogues of the Courtesans to show the audience that masculinity comes in two flavours. It’s clear that he favours the wise, pederastic paideia as any sign of gullible, violent or pathetic nature is condemned to be laughed at.</a:t>
            </a:r>
          </a:p>
          <a:p>
            <a:endParaRPr lang="en-GB" dirty="0"/>
          </a:p>
          <a:p>
            <a:r>
              <a:rPr lang="en-GB" dirty="0"/>
              <a:t>He shows in his dialogues that men cry and weep when alone with their women, but fight and act “macho” when in front of others, with Lucian aligning with Judith Butler’s gender performativity theories. Men act accordingly to their concept of what a man should be and women, at least the courtesans here, are aware of how men are and some, like Lyra, know how to manipulate it, whereas others, like </a:t>
            </a:r>
            <a:r>
              <a:rPr lang="en-GB" dirty="0" err="1"/>
              <a:t>Korinna</a:t>
            </a:r>
            <a:r>
              <a:rPr lang="en-GB" dirty="0"/>
              <a:t>, have a lot to learn.</a:t>
            </a:r>
          </a:p>
          <a:p>
            <a:endParaRPr lang="en-GB" dirty="0"/>
          </a:p>
          <a:p>
            <a:r>
              <a:rPr lang="en-GB" dirty="0"/>
              <a:t>Lucian provides a comic view of masculinity in the ancient world that can be seen even in todays society and his work is timeless. The evidence I provided today shows us that masculinity is not simply being “butch” but is also a sense of pride, a sense of wisdom and an understanding of what it means to be a man.</a:t>
            </a:r>
          </a:p>
          <a:p>
            <a:endParaRPr lang="en-GB" dirty="0"/>
          </a:p>
          <a:p>
            <a:r>
              <a:rPr lang="en-GB" dirty="0"/>
              <a:t>I hope that you have all enjoyed my presentation today and I’d like to leave you with a quote from Lucian himself.</a:t>
            </a:r>
          </a:p>
        </p:txBody>
      </p:sp>
      <p:sp>
        <p:nvSpPr>
          <p:cNvPr id="4" name="Slide Number Placeholder 3"/>
          <p:cNvSpPr>
            <a:spLocks noGrp="1"/>
          </p:cNvSpPr>
          <p:nvPr>
            <p:ph type="sldNum" sz="quarter" idx="5"/>
          </p:nvPr>
        </p:nvSpPr>
        <p:spPr/>
        <p:txBody>
          <a:bodyPr/>
          <a:lstStyle/>
          <a:p>
            <a:fld id="{C6AAF9CF-D1E5-49FD-94F7-B246BB67E246}" type="slidenum">
              <a:rPr lang="en-US" smtClean="0"/>
              <a:t>26</a:t>
            </a:fld>
            <a:endParaRPr lang="en-US" dirty="0"/>
          </a:p>
        </p:txBody>
      </p:sp>
    </p:spTree>
    <p:extLst>
      <p:ext uri="{BB962C8B-B14F-4D97-AF65-F5344CB8AC3E}">
        <p14:creationId xmlns:p14="http://schemas.microsoft.com/office/powerpoint/2010/main" val="24721902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Dreams are great magicians. Lucian himself wrote about the Dream he had that led to his path to greatness. I believe he is telling us that we can learn a lot from our thoughts and dreams and if we follow them, we can achieve greatness.</a:t>
            </a:r>
          </a:p>
          <a:p>
            <a:endParaRPr lang="en-GB" dirty="0"/>
          </a:p>
          <a:p>
            <a:r>
              <a:rPr lang="en-GB" dirty="0"/>
              <a:t>Thankyou for listening, I welcome any questions after the presentation, my e-mail is as listed.</a:t>
            </a:r>
          </a:p>
        </p:txBody>
      </p:sp>
      <p:sp>
        <p:nvSpPr>
          <p:cNvPr id="4" name="Slide Number Placeholder 3"/>
          <p:cNvSpPr>
            <a:spLocks noGrp="1"/>
          </p:cNvSpPr>
          <p:nvPr>
            <p:ph type="sldNum" sz="quarter" idx="5"/>
          </p:nvPr>
        </p:nvSpPr>
        <p:spPr/>
        <p:txBody>
          <a:bodyPr/>
          <a:lstStyle/>
          <a:p>
            <a:fld id="{C6AAF9CF-D1E5-49FD-94F7-B246BB67E246}" type="slidenum">
              <a:rPr lang="en-US" smtClean="0"/>
              <a:t>27</a:t>
            </a:fld>
            <a:endParaRPr lang="en-US" dirty="0"/>
          </a:p>
        </p:txBody>
      </p:sp>
    </p:spTree>
    <p:extLst>
      <p:ext uri="{BB962C8B-B14F-4D97-AF65-F5344CB8AC3E}">
        <p14:creationId xmlns:p14="http://schemas.microsoft.com/office/powerpoint/2010/main" val="24496277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28</a:t>
            </a:fld>
            <a:endParaRPr lang="en-US" dirty="0"/>
          </a:p>
        </p:txBody>
      </p:sp>
    </p:spTree>
    <p:extLst>
      <p:ext uri="{BB962C8B-B14F-4D97-AF65-F5344CB8AC3E}">
        <p14:creationId xmlns:p14="http://schemas.microsoft.com/office/powerpoint/2010/main" val="30454072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30</a:t>
            </a:fld>
            <a:endParaRPr lang="en-US" dirty="0"/>
          </a:p>
        </p:txBody>
      </p:sp>
    </p:spTree>
    <p:extLst>
      <p:ext uri="{BB962C8B-B14F-4D97-AF65-F5344CB8AC3E}">
        <p14:creationId xmlns:p14="http://schemas.microsoft.com/office/powerpoint/2010/main" val="345711689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AAF9CF-D1E5-49FD-94F7-B246BB67E246}" type="slidenum">
              <a:rPr lang="en-US" smtClean="0"/>
              <a:t>32</a:t>
            </a:fld>
            <a:endParaRPr lang="en-US" dirty="0"/>
          </a:p>
        </p:txBody>
      </p:sp>
    </p:spTree>
    <p:extLst>
      <p:ext uri="{BB962C8B-B14F-4D97-AF65-F5344CB8AC3E}">
        <p14:creationId xmlns:p14="http://schemas.microsoft.com/office/powerpoint/2010/main" val="23764963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bwMode="blackGray">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5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0"/>
            <a:ext cx="10840914" cy="1260000"/>
          </a:xfrm>
        </p:spPr>
        <p:txBody>
          <a:bodyPr anchor="ctr" anchorCtr="0">
            <a:normAutofit/>
          </a:bodyPr>
          <a:lstStyle>
            <a:lvl1pPr>
              <a:defRPr sz="3000"/>
            </a:lvl1pPr>
          </a:lstStyle>
          <a:p>
            <a:r>
              <a:rPr lang="en-US" noProof="0"/>
              <a:t>Click to edit Master title style</a:t>
            </a:r>
          </a:p>
        </p:txBody>
      </p:sp>
      <p:sp>
        <p:nvSpPr>
          <p:cNvPr id="3" name="Content Placeholder 2"/>
          <p:cNvSpPr>
            <a:spLocks noGrp="1"/>
          </p:cNvSpPr>
          <p:nvPr>
            <p:ph idx="1"/>
          </p:nvPr>
        </p:nvSpPr>
        <p:spPr>
          <a:xfrm>
            <a:off x="685801" y="1869601"/>
            <a:ext cx="10840914" cy="3921600"/>
          </a:xfrm>
        </p:spPr>
        <p:txBody>
          <a:bodyPr anchor="t" anchorCtr="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984B7D2A-0DF8-424B-9572-B79AEBB2D9DC}" type="datetimeFigureOut">
              <a:rPr lang="en-US" noProof="0" smtClean="0"/>
              <a:t>1/22/2021</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5D99DD2A-B520-4620-9B43-64B657BA2D42}" type="slidenum">
              <a:rPr lang="en-US" noProof="0" smtClean="0"/>
              <a:t>‹#›</a:t>
            </a:fld>
            <a:endParaRPr lang="en-US" noProof="0" dirty="0"/>
          </a:p>
        </p:txBody>
      </p:sp>
      <p:cxnSp>
        <p:nvCxnSpPr>
          <p:cNvPr id="8" name="Straight Connector 7">
            <a:extLst>
              <a:ext uri="{FF2B5EF4-FFF2-40B4-BE49-F238E27FC236}">
                <a16:creationId xmlns:a16="http://schemas.microsoft.com/office/drawing/2014/main" id="{328F7C25-BFB6-430F-87B6-7D0D2C7493D6}"/>
              </a:ext>
              <a:ext uri="{C183D7F6-B498-43B3-948B-1728B52AA6E4}">
                <adec:decorative xmlns:adec="http://schemas.microsoft.com/office/drawing/2017/decorative" val="1"/>
              </a:ext>
            </a:extLst>
          </p:cNvPr>
          <p:cNvCxnSpPr>
            <a:cxnSpLocks/>
          </p:cNvCxnSpPr>
          <p:nvPr userDrawn="1"/>
        </p:nvCxnSpPr>
        <p:spPr>
          <a:xfrm rot="16200000">
            <a:off x="-185517" y="1223433"/>
            <a:ext cx="504000" cy="0"/>
          </a:xfrm>
          <a:prstGeom prst="line">
            <a:avLst/>
          </a:prstGeom>
          <a:ln w="127000" cap="sq">
            <a:solidFill>
              <a:schemeClr val="accent3"/>
            </a:solidFill>
            <a:miter lim="800000"/>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610262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bwMode="blackGray">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5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75" y="1786"/>
            <a:ext cx="12188825" cy="6856214"/>
          </a:xfrm>
          <a:prstGeom prst="rect">
            <a:avLst/>
          </a:prstGeom>
        </p:spPr>
      </p:pic>
      <p:sp>
        <p:nvSpPr>
          <p:cNvPr id="2" name="Title 1"/>
          <p:cNvSpPr>
            <a:spLocks noGrp="1"/>
          </p:cNvSpPr>
          <p:nvPr>
            <p:ph type="ctrTitle"/>
          </p:nvPr>
        </p:nvSpPr>
        <p:spPr>
          <a:xfrm>
            <a:off x="2476500" y="2716272"/>
            <a:ext cx="8683625" cy="2421464"/>
          </a:xfrm>
        </p:spPr>
        <p:txBody>
          <a:bodyPr anchor="b">
            <a:normAutofit/>
          </a:bodyPr>
          <a:lstStyle>
            <a:lvl1pPr algn="r">
              <a:defRPr sz="4800">
                <a:effectLst/>
              </a:defRPr>
            </a:lvl1pPr>
          </a:lstStyle>
          <a:p>
            <a:r>
              <a:rPr lang="en-US" noProof="0"/>
              <a:t>Click to edit Master title style</a:t>
            </a:r>
          </a:p>
        </p:txBody>
      </p:sp>
      <p:sp>
        <p:nvSpPr>
          <p:cNvPr id="3" name="Subtitle 2"/>
          <p:cNvSpPr>
            <a:spLocks noGrp="1"/>
          </p:cNvSpPr>
          <p:nvPr>
            <p:ph type="subTitle" idx="1"/>
          </p:nvPr>
        </p:nvSpPr>
        <p:spPr>
          <a:xfrm>
            <a:off x="2476500" y="5137736"/>
            <a:ext cx="8683625" cy="732840"/>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84B7D2A-0DF8-424B-9572-B79AEBB2D9DC}" type="datetimeFigureOut">
              <a:rPr lang="en-US" noProof="0" smtClean="0"/>
              <a:t>1/22/2021</a:t>
            </a:fld>
            <a:endParaRPr lang="en-US" noProof="0" dirty="0"/>
          </a:p>
        </p:txBody>
      </p:sp>
      <p:sp>
        <p:nvSpPr>
          <p:cNvPr id="5" name="Footer Placeholder 4"/>
          <p:cNvSpPr>
            <a:spLocks noGrp="1"/>
          </p:cNvSpPr>
          <p:nvPr>
            <p:ph type="ftr" sz="quarter" idx="11"/>
          </p:nvPr>
        </p:nvSpPr>
        <p:spPr>
          <a:xfrm>
            <a:off x="3962399" y="5870575"/>
            <a:ext cx="4893958" cy="377825"/>
          </a:xfrm>
        </p:spPr>
        <p:txBody>
          <a:bodyPr/>
          <a:lstStyle/>
          <a:p>
            <a:r>
              <a:rPr lang="en-US" noProof="0" dirty="0"/>
              <a:t>Add a Footer</a:t>
            </a:r>
          </a:p>
        </p:txBody>
      </p:sp>
      <p:sp>
        <p:nvSpPr>
          <p:cNvPr id="6" name="Slide Number Placeholder 5"/>
          <p:cNvSpPr>
            <a:spLocks noGrp="1"/>
          </p:cNvSpPr>
          <p:nvPr>
            <p:ph type="sldNum" sz="quarter" idx="12"/>
          </p:nvPr>
        </p:nvSpPr>
        <p:spPr>
          <a:xfrm>
            <a:off x="10608958" y="5870575"/>
            <a:ext cx="551167" cy="377825"/>
          </a:xfrm>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4062937115"/>
      </p:ext>
    </p:extLst>
  </p:cSld>
  <p:clrMapOvr>
    <a:overrideClrMapping bg1="dk1" tx1="lt1" bg2="dk2" tx2="lt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12188825" cy="6856214"/>
          </a:xfrm>
          <a:prstGeom prst="rect">
            <a:avLst/>
          </a:prstGeom>
        </p:spPr>
      </p:pic>
      <p:sp>
        <p:nvSpPr>
          <p:cNvPr id="2" name="Title 1"/>
          <p:cNvSpPr>
            <a:spLocks noGrp="1"/>
          </p:cNvSpPr>
          <p:nvPr>
            <p:ph type="title"/>
          </p:nvPr>
        </p:nvSpPr>
        <p:spPr>
          <a:xfrm>
            <a:off x="552450" y="1874308"/>
            <a:ext cx="3814235" cy="1260000"/>
          </a:xfrm>
        </p:spPr>
        <p:txBody>
          <a:bodyPr anchor="ctr" anchorCtr="0">
            <a:noAutofit/>
          </a:bodyPr>
          <a:lstStyle>
            <a:lvl1pPr algn="r">
              <a:defRPr sz="3000" b="0"/>
            </a:lvl1pPr>
          </a:lstStyle>
          <a:p>
            <a:r>
              <a:rPr lang="en-US" noProof="0"/>
              <a:t>Click to edit Master title style</a:t>
            </a:r>
          </a:p>
        </p:txBody>
      </p:sp>
      <p:sp>
        <p:nvSpPr>
          <p:cNvPr id="3" name="Content Placeholder 2"/>
          <p:cNvSpPr>
            <a:spLocks noGrp="1"/>
          </p:cNvSpPr>
          <p:nvPr>
            <p:ph idx="1"/>
          </p:nvPr>
        </p:nvSpPr>
        <p:spPr>
          <a:xfrm>
            <a:off x="4648200" y="0"/>
            <a:ext cx="7543800" cy="6856214"/>
          </a:xfrm>
        </p:spPr>
        <p:txBody>
          <a:bodyPr anchor="ctr">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552450" y="3134308"/>
            <a:ext cx="3814235" cy="2016600"/>
          </a:xfrm>
        </p:spPr>
        <p:txBody>
          <a:bodyPr anchor="t">
            <a:normAutofit/>
          </a:bodyPr>
          <a:lstStyle>
            <a:lvl1pPr marL="0" indent="0" algn="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984B7D2A-0DF8-424B-9572-B79AEBB2D9DC}" type="datetimeFigureOut">
              <a:rPr lang="en-US" noProof="0" smtClean="0"/>
              <a:t>1/22/2021</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2006338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Description and Conent">
    <p:spTree>
      <p:nvGrpSpPr>
        <p:cNvPr id="1" name=""/>
        <p:cNvGrpSpPr/>
        <p:nvPr/>
      </p:nvGrpSpPr>
      <p:grpSpPr>
        <a:xfrm>
          <a:off x="0" y="0"/>
          <a:ext cx="0" cy="0"/>
          <a:chOff x="0" y="0"/>
          <a:chExt cx="0" cy="0"/>
        </a:xfrm>
      </p:grpSpPr>
      <p:pic>
        <p:nvPicPr>
          <p:cNvPr id="11" name="Picture 10" descr="Celestia-R1---OverlayContentHD.png">
            <a:extLst>
              <a:ext uri="{FF2B5EF4-FFF2-40B4-BE49-F238E27FC236}">
                <a16:creationId xmlns:a16="http://schemas.microsoft.com/office/drawing/2014/main" id="{A1E35E73-B2F7-41DF-AAD2-58E6BE2710D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840914" cy="1260000"/>
          </a:xfrm>
        </p:spPr>
        <p:txBody>
          <a:bodyPr anchor="ctr" anchorCtr="0">
            <a:normAutofit/>
          </a:bodyPr>
          <a:lstStyle>
            <a:lvl1pPr>
              <a:defRPr sz="3000"/>
            </a:lvl1pPr>
          </a:lstStyle>
          <a:p>
            <a:r>
              <a:rPr lang="en-US" noProof="0"/>
              <a:t>Click to edit Master title style</a:t>
            </a:r>
          </a:p>
        </p:txBody>
      </p:sp>
      <p:sp>
        <p:nvSpPr>
          <p:cNvPr id="3" name="Text Placeholder 2"/>
          <p:cNvSpPr>
            <a:spLocks noGrp="1"/>
          </p:cNvSpPr>
          <p:nvPr>
            <p:ph type="body" idx="1"/>
          </p:nvPr>
        </p:nvSpPr>
        <p:spPr>
          <a:xfrm>
            <a:off x="685799" y="1881824"/>
            <a:ext cx="10840914" cy="1032826"/>
          </a:xfrm>
        </p:spPr>
        <p:txBody>
          <a:bodyPr anchor="t" anchorCtr="0">
            <a:no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7" name="Date Placeholder 6"/>
          <p:cNvSpPr>
            <a:spLocks noGrp="1"/>
          </p:cNvSpPr>
          <p:nvPr>
            <p:ph type="dt" sz="half" idx="10"/>
          </p:nvPr>
        </p:nvSpPr>
        <p:spPr/>
        <p:txBody>
          <a:bodyPr/>
          <a:lstStyle/>
          <a:p>
            <a:fld id="{984B7D2A-0DF8-424B-9572-B79AEBB2D9DC}" type="datetimeFigureOut">
              <a:rPr lang="en-US" noProof="0" smtClean="0"/>
              <a:t>1/22/2021</a:t>
            </a:fld>
            <a:endParaRPr lang="en-US" noProof="0" dirty="0"/>
          </a:p>
        </p:txBody>
      </p:sp>
      <p:sp>
        <p:nvSpPr>
          <p:cNvPr id="8" name="Footer Placeholder 7"/>
          <p:cNvSpPr>
            <a:spLocks noGrp="1"/>
          </p:cNvSpPr>
          <p:nvPr>
            <p:ph type="ftr" sz="quarter" idx="11"/>
          </p:nvPr>
        </p:nvSpPr>
        <p:spPr/>
        <p:txBody>
          <a:bodyPr/>
          <a:lstStyle/>
          <a:p>
            <a:r>
              <a:rPr lang="en-US" noProof="0" dirty="0"/>
              <a:t>Add a Footer</a:t>
            </a:r>
          </a:p>
        </p:txBody>
      </p:sp>
      <p:sp>
        <p:nvSpPr>
          <p:cNvPr id="6" name="Text Placeholder 5">
            <a:extLst>
              <a:ext uri="{FF2B5EF4-FFF2-40B4-BE49-F238E27FC236}">
                <a16:creationId xmlns:a16="http://schemas.microsoft.com/office/drawing/2014/main" id="{B47DAE59-9D63-4159-8F3E-560C31F19A89}"/>
              </a:ext>
            </a:extLst>
          </p:cNvPr>
          <p:cNvSpPr>
            <a:spLocks noGrp="1"/>
          </p:cNvSpPr>
          <p:nvPr>
            <p:ph type="body" sz="quarter" idx="14"/>
          </p:nvPr>
        </p:nvSpPr>
        <p:spPr>
          <a:xfrm>
            <a:off x="1216192"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Click to edit Master text styles</a:t>
            </a:r>
          </a:p>
        </p:txBody>
      </p:sp>
      <p:sp>
        <p:nvSpPr>
          <p:cNvPr id="9" name="Slide Number Placeholder 8"/>
          <p:cNvSpPr>
            <a:spLocks noGrp="1"/>
          </p:cNvSpPr>
          <p:nvPr>
            <p:ph type="sldNum" sz="quarter" idx="12"/>
          </p:nvPr>
        </p:nvSpPr>
        <p:spPr/>
        <p:txBody>
          <a:bodyPr/>
          <a:lstStyle/>
          <a:p>
            <a:fld id="{5D99DD2A-B520-4620-9B43-64B657BA2D42}" type="slidenum">
              <a:rPr lang="en-US" noProof="0" smtClean="0"/>
              <a:t>‹#›</a:t>
            </a:fld>
            <a:endParaRPr lang="en-US" noProof="0" dirty="0"/>
          </a:p>
        </p:txBody>
      </p:sp>
      <p:sp>
        <p:nvSpPr>
          <p:cNvPr id="12" name="Text Placeholder 2">
            <a:extLst>
              <a:ext uri="{FF2B5EF4-FFF2-40B4-BE49-F238E27FC236}">
                <a16:creationId xmlns:a16="http://schemas.microsoft.com/office/drawing/2014/main" id="{4249143D-80A5-4E4C-BBFD-F253500CE226}"/>
              </a:ext>
            </a:extLst>
          </p:cNvPr>
          <p:cNvSpPr>
            <a:spLocks noGrp="1"/>
          </p:cNvSpPr>
          <p:nvPr>
            <p:ph type="body" idx="13"/>
          </p:nvPr>
        </p:nvSpPr>
        <p:spPr>
          <a:xfrm>
            <a:off x="685799" y="2914650"/>
            <a:ext cx="10840914" cy="502126"/>
          </a:xfrm>
        </p:spPr>
        <p:txBody>
          <a:bodyPr anchor="ctr" anchorCtr="0">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Text Placeholder 5">
            <a:extLst>
              <a:ext uri="{FF2B5EF4-FFF2-40B4-BE49-F238E27FC236}">
                <a16:creationId xmlns:a16="http://schemas.microsoft.com/office/drawing/2014/main" id="{B06123F0-984B-4EF8-9945-3621C401B7AD}"/>
              </a:ext>
            </a:extLst>
          </p:cNvPr>
          <p:cNvSpPr>
            <a:spLocks noGrp="1"/>
          </p:cNvSpPr>
          <p:nvPr>
            <p:ph type="body" sz="quarter" idx="17"/>
          </p:nvPr>
        </p:nvSpPr>
        <p:spPr>
          <a:xfrm>
            <a:off x="7465366"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Click to edit Master text styles</a:t>
            </a:r>
          </a:p>
        </p:txBody>
      </p:sp>
      <p:sp>
        <p:nvSpPr>
          <p:cNvPr id="21" name="Text Placeholder 5">
            <a:extLst>
              <a:ext uri="{FF2B5EF4-FFF2-40B4-BE49-F238E27FC236}">
                <a16:creationId xmlns:a16="http://schemas.microsoft.com/office/drawing/2014/main" id="{A669C074-A9BE-4B07-ACEE-3B34AAC8B9E7}"/>
              </a:ext>
            </a:extLst>
          </p:cNvPr>
          <p:cNvSpPr>
            <a:spLocks noGrp="1"/>
          </p:cNvSpPr>
          <p:nvPr>
            <p:ph type="body" sz="quarter" idx="18"/>
          </p:nvPr>
        </p:nvSpPr>
        <p:spPr>
          <a:xfrm>
            <a:off x="9548424"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Click to edit Master text styles</a:t>
            </a:r>
          </a:p>
        </p:txBody>
      </p:sp>
      <p:sp>
        <p:nvSpPr>
          <p:cNvPr id="19" name="Text Placeholder 5">
            <a:extLst>
              <a:ext uri="{FF2B5EF4-FFF2-40B4-BE49-F238E27FC236}">
                <a16:creationId xmlns:a16="http://schemas.microsoft.com/office/drawing/2014/main" id="{84A40D78-D6DD-41A7-A132-9D48DF8649A9}"/>
              </a:ext>
            </a:extLst>
          </p:cNvPr>
          <p:cNvSpPr>
            <a:spLocks noGrp="1"/>
          </p:cNvSpPr>
          <p:nvPr>
            <p:ph type="body" sz="quarter" idx="16"/>
          </p:nvPr>
        </p:nvSpPr>
        <p:spPr>
          <a:xfrm>
            <a:off x="5382308"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Click to edit Master text styles</a:t>
            </a:r>
          </a:p>
        </p:txBody>
      </p:sp>
      <p:sp>
        <p:nvSpPr>
          <p:cNvPr id="18" name="Text Placeholder 5">
            <a:extLst>
              <a:ext uri="{FF2B5EF4-FFF2-40B4-BE49-F238E27FC236}">
                <a16:creationId xmlns:a16="http://schemas.microsoft.com/office/drawing/2014/main" id="{4A9CFAA7-850F-4C92-A9BE-56452E5CA04D}"/>
              </a:ext>
            </a:extLst>
          </p:cNvPr>
          <p:cNvSpPr>
            <a:spLocks noGrp="1"/>
          </p:cNvSpPr>
          <p:nvPr>
            <p:ph type="body" sz="quarter" idx="15"/>
          </p:nvPr>
        </p:nvSpPr>
        <p:spPr>
          <a:xfrm>
            <a:off x="3299250"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Click to edit Master text styles</a:t>
            </a:r>
          </a:p>
        </p:txBody>
      </p:sp>
      <p:cxnSp>
        <p:nvCxnSpPr>
          <p:cNvPr id="14" name="Straight Connector 13">
            <a:extLst>
              <a:ext uri="{FF2B5EF4-FFF2-40B4-BE49-F238E27FC236}">
                <a16:creationId xmlns:a16="http://schemas.microsoft.com/office/drawing/2014/main" id="{CC5A0CF1-9FE7-4149-97DC-5221639144C8}"/>
              </a:ext>
              <a:ext uri="{C183D7F6-B498-43B3-948B-1728B52AA6E4}">
                <adec:decorative xmlns:adec="http://schemas.microsoft.com/office/drawing/2017/decorative" val="1"/>
              </a:ext>
            </a:extLst>
          </p:cNvPr>
          <p:cNvCxnSpPr>
            <a:cxnSpLocks/>
          </p:cNvCxnSpPr>
          <p:nvPr userDrawn="1"/>
        </p:nvCxnSpPr>
        <p:spPr>
          <a:xfrm rot="16200000">
            <a:off x="-185517" y="1242483"/>
            <a:ext cx="504000" cy="0"/>
          </a:xfrm>
          <a:prstGeom prst="line">
            <a:avLst/>
          </a:prstGeom>
          <a:ln w="127000" cap="sq">
            <a:solidFill>
              <a:schemeClr val="accent3"/>
            </a:solidFill>
            <a:miter lim="800000"/>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393639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12188825" cy="6856214"/>
          </a:xfrm>
          <a:prstGeom prst="rect">
            <a:avLst/>
          </a:prstGeom>
        </p:spPr>
      </p:pic>
      <p:sp>
        <p:nvSpPr>
          <p:cNvPr id="2" name="Title 1"/>
          <p:cNvSpPr>
            <a:spLocks noGrp="1"/>
          </p:cNvSpPr>
          <p:nvPr>
            <p:ph type="title"/>
          </p:nvPr>
        </p:nvSpPr>
        <p:spPr>
          <a:xfrm>
            <a:off x="1457326" y="995967"/>
            <a:ext cx="6238874" cy="1260000"/>
          </a:xfrm>
        </p:spPr>
        <p:txBody>
          <a:bodyPr anchor="ctr" anchorCtr="0">
            <a:noAutofit/>
          </a:bodyPr>
          <a:lstStyle>
            <a:lvl1pPr algn="r">
              <a:defRPr sz="3000" b="0"/>
            </a:lvl1pPr>
          </a:lstStyle>
          <a:p>
            <a:r>
              <a:rPr lang="en-US" noProof="0"/>
              <a:t>Click to edit Master title style</a:t>
            </a:r>
          </a:p>
        </p:txBody>
      </p:sp>
      <p:sp>
        <p:nvSpPr>
          <p:cNvPr id="14" name="Picture Placeholder 2"/>
          <p:cNvSpPr>
            <a:spLocks noGrp="1" noChangeAspect="1"/>
          </p:cNvSpPr>
          <p:nvPr>
            <p:ph type="pic" idx="1"/>
          </p:nvPr>
        </p:nvSpPr>
        <p:spPr bwMode="blackGray">
          <a:xfrm>
            <a:off x="8014200" y="995968"/>
            <a:ext cx="3492000" cy="4866064"/>
          </a:xfrm>
          <a:prstGeom prst="roundRect">
            <a:avLst>
              <a:gd name="adj" fmla="val 2371"/>
            </a:avLst>
          </a:prstGeom>
          <a:solidFill>
            <a:schemeClr val="bg2">
              <a:lumMod val="75000"/>
              <a:lumOff val="25000"/>
            </a:schemeClr>
          </a:solidFill>
          <a:ln w="28575" cap="sq" cmpd="sng">
            <a:solidFill>
              <a:schemeClr val="accent3">
                <a:lumMod val="50000"/>
              </a:schemeClr>
            </a:solidFill>
            <a:miter lim="800000"/>
          </a:ln>
          <a:effectLst>
            <a:outerShdw blurRad="63500" sx="102000" sy="102000" algn="ctr" rotWithShape="0">
              <a:prstClr val="black">
                <a:alpha val="40000"/>
              </a:prst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4" name="Text Placeholder 3"/>
          <p:cNvSpPr>
            <a:spLocks noGrp="1"/>
          </p:cNvSpPr>
          <p:nvPr>
            <p:ph type="body" sz="half" idx="2"/>
          </p:nvPr>
        </p:nvSpPr>
        <p:spPr>
          <a:xfrm>
            <a:off x="1085849" y="2255967"/>
            <a:ext cx="6610351" cy="3476618"/>
          </a:xfrm>
        </p:spPr>
        <p:txBody>
          <a:bodyPr anchor="t">
            <a:normAutofit/>
          </a:bodyPr>
          <a:lstStyle>
            <a:lvl1pPr marL="0" indent="0" algn="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984B7D2A-0DF8-424B-9572-B79AEBB2D9DC}" type="datetimeFigureOut">
              <a:rPr lang="en-US" noProof="0" smtClean="0"/>
              <a:t>1/22/2021</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3969382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Righ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12188825" cy="6856214"/>
          </a:xfrm>
          <a:prstGeom prst="rect">
            <a:avLst/>
          </a:prstGeom>
        </p:spPr>
      </p:pic>
      <p:sp>
        <p:nvSpPr>
          <p:cNvPr id="2" name="Title 1"/>
          <p:cNvSpPr>
            <a:spLocks noGrp="1"/>
          </p:cNvSpPr>
          <p:nvPr>
            <p:ph type="title"/>
          </p:nvPr>
        </p:nvSpPr>
        <p:spPr>
          <a:xfrm>
            <a:off x="6657974" y="995968"/>
            <a:ext cx="4848225" cy="1260000"/>
          </a:xfrm>
        </p:spPr>
        <p:txBody>
          <a:bodyPr anchor="ctr" anchorCtr="0">
            <a:normAutofit/>
          </a:bodyPr>
          <a:lstStyle>
            <a:lvl1pPr algn="l">
              <a:defRPr sz="3000" b="0"/>
            </a:lvl1pPr>
          </a:lstStyle>
          <a:p>
            <a:r>
              <a:rPr lang="en-US" noProof="0"/>
              <a:t>Click to edit Master title style</a:t>
            </a:r>
          </a:p>
        </p:txBody>
      </p:sp>
      <p:sp>
        <p:nvSpPr>
          <p:cNvPr id="14" name="Picture Placeholder 2"/>
          <p:cNvSpPr>
            <a:spLocks noGrp="1" noChangeAspect="1"/>
          </p:cNvSpPr>
          <p:nvPr>
            <p:ph type="pic" idx="1"/>
          </p:nvPr>
        </p:nvSpPr>
        <p:spPr bwMode="blackGray">
          <a:xfrm>
            <a:off x="727574" y="914400"/>
            <a:ext cx="5749425" cy="4818185"/>
          </a:xfrm>
          <a:prstGeom prst="roundRect">
            <a:avLst>
              <a:gd name="adj" fmla="val 2371"/>
            </a:avLst>
          </a:prstGeom>
          <a:solidFill>
            <a:schemeClr val="bg2">
              <a:lumMod val="75000"/>
              <a:lumOff val="25000"/>
            </a:schemeClr>
          </a:solidFill>
          <a:ln w="28575" cap="sq" cmpd="sng">
            <a:solidFill>
              <a:schemeClr val="accent3">
                <a:lumMod val="50000"/>
              </a:schemeClr>
            </a:solidFill>
            <a:miter lim="800000"/>
          </a:ln>
          <a:effectLst>
            <a:outerShdw blurRad="63500" sx="102000" sy="102000" algn="ctr" rotWithShape="0">
              <a:prstClr val="black">
                <a:alpha val="40000"/>
              </a:prst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4" name="Text Placeholder 3"/>
          <p:cNvSpPr>
            <a:spLocks noGrp="1"/>
          </p:cNvSpPr>
          <p:nvPr>
            <p:ph type="body" sz="half" idx="2"/>
          </p:nvPr>
        </p:nvSpPr>
        <p:spPr>
          <a:xfrm>
            <a:off x="6657974" y="2255968"/>
            <a:ext cx="4848225" cy="3476617"/>
          </a:xfrm>
        </p:spPr>
        <p:txBody>
          <a:bodyPr anchor="t">
            <a:normAutofit/>
          </a:bodyPr>
          <a:lstStyle>
            <a:lvl1pPr marL="0" indent="0" algn="l">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984B7D2A-0DF8-424B-9572-B79AEBB2D9DC}" type="datetimeFigureOut">
              <a:rPr lang="en-US" noProof="0" smtClean="0"/>
              <a:t>1/22/2021</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3832959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bwMode="white">
          <a:xfrm>
            <a:off x="10571243"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noProof="0" dirty="0">
                <a:solidFill>
                  <a:schemeClr val="tx1"/>
                </a:solidFill>
                <a:effectLst/>
              </a:rPr>
              <a:t>”</a:t>
            </a:r>
          </a:p>
        </p:txBody>
      </p:sp>
      <p:sp>
        <p:nvSpPr>
          <p:cNvPr id="11" name="TextBox 10"/>
          <p:cNvSpPr txBox="1"/>
          <p:nvPr/>
        </p:nvSpPr>
        <p:spPr bwMode="white">
          <a:xfrm>
            <a:off x="100262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noProof="0" dirty="0">
                <a:solidFill>
                  <a:schemeClr val="tx1"/>
                </a:solidFill>
                <a:effectLst/>
              </a:rPr>
              <a:t>“</a:t>
            </a:r>
          </a:p>
        </p:txBody>
      </p:sp>
      <p:sp>
        <p:nvSpPr>
          <p:cNvPr id="2" name="Title 1"/>
          <p:cNvSpPr>
            <a:spLocks noGrp="1"/>
          </p:cNvSpPr>
          <p:nvPr>
            <p:ph type="title" hasCustomPrompt="1"/>
          </p:nvPr>
        </p:nvSpPr>
        <p:spPr>
          <a:xfrm>
            <a:off x="1320801" y="609601"/>
            <a:ext cx="9550399" cy="2743199"/>
          </a:xfrm>
        </p:spPr>
        <p:txBody>
          <a:bodyPr anchor="ctr">
            <a:normAutofit/>
          </a:bodyPr>
          <a:lstStyle>
            <a:lvl1pPr algn="ctr">
              <a:defRPr sz="3000" b="0" i="1" cap="none">
                <a:solidFill>
                  <a:schemeClr val="tx1"/>
                </a:solidFill>
              </a:defRPr>
            </a:lvl1pPr>
          </a:lstStyle>
          <a:p>
            <a:r>
              <a:rPr lang="en-US" noProof="0"/>
              <a:t>CLICK TO EDIT MASTER TITLE STYLE</a:t>
            </a:r>
          </a:p>
        </p:txBody>
      </p:sp>
      <p:sp>
        <p:nvSpPr>
          <p:cNvPr id="10" name="Text Placeholder 9"/>
          <p:cNvSpPr>
            <a:spLocks noGrp="1"/>
          </p:cNvSpPr>
          <p:nvPr>
            <p:ph type="body" sz="quarter" idx="13"/>
          </p:nvPr>
        </p:nvSpPr>
        <p:spPr>
          <a:xfrm>
            <a:off x="1426408" y="3352800"/>
            <a:ext cx="9339184" cy="381000"/>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noProof="0"/>
              <a:t>Click to edit Master text styles</a:t>
            </a:r>
          </a:p>
        </p:txBody>
      </p:sp>
      <p:sp>
        <p:nvSpPr>
          <p:cNvPr id="7" name="Rectangle: Rounded Corners 6">
            <a:extLst>
              <a:ext uri="{FF2B5EF4-FFF2-40B4-BE49-F238E27FC236}">
                <a16:creationId xmlns:a16="http://schemas.microsoft.com/office/drawing/2014/main" id="{1AD7857E-8E0E-4AC1-ABDC-E42462C788DE}"/>
              </a:ext>
            </a:extLst>
          </p:cNvPr>
          <p:cNvSpPr/>
          <p:nvPr userDrawn="1"/>
        </p:nvSpPr>
        <p:spPr>
          <a:xfrm>
            <a:off x="1750844" y="3962401"/>
            <a:ext cx="8690313" cy="1908173"/>
          </a:xfrm>
          <a:prstGeom prst="roundRect">
            <a:avLst>
              <a:gd name="adj" fmla="val 6552"/>
            </a:avLst>
          </a:prstGeom>
          <a:solidFill>
            <a:schemeClr val="accent3">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Text Placeholder 2"/>
          <p:cNvSpPr>
            <a:spLocks noGrp="1"/>
          </p:cNvSpPr>
          <p:nvPr>
            <p:ph type="body" idx="1"/>
          </p:nvPr>
        </p:nvSpPr>
        <p:spPr>
          <a:xfrm>
            <a:off x="1857375" y="4021138"/>
            <a:ext cx="8486775" cy="1760537"/>
          </a:xfrm>
        </p:spPr>
        <p:txBody>
          <a:bodyPr anchor="ctr">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p>
            <a:fld id="{984B7D2A-0DF8-424B-9572-B79AEBB2D9DC}" type="datetimeFigureOut">
              <a:rPr lang="en-US" noProof="0" smtClean="0"/>
              <a:t>1/22/2021</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1153409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Celestia-R1---OverlayContentHD.png">
            <a:extLst>
              <a:ext uri="{FF2B5EF4-FFF2-40B4-BE49-F238E27FC236}">
                <a16:creationId xmlns:a16="http://schemas.microsoft.com/office/drawing/2014/main" id="{A1E35E73-B2F7-41DF-AAD2-58E6BE2710D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599"/>
            <a:ext cx="10840914" cy="1260000"/>
          </a:xfrm>
        </p:spPr>
        <p:txBody>
          <a:bodyPr>
            <a:normAutofit/>
          </a:bodyPr>
          <a:lstStyle>
            <a:lvl1pPr>
              <a:defRPr sz="3000"/>
            </a:lvl1pPr>
          </a:lstStyle>
          <a:p>
            <a:r>
              <a:rPr lang="en-US" noProof="0"/>
              <a:t>Click to edit Master title style</a:t>
            </a:r>
          </a:p>
        </p:txBody>
      </p:sp>
      <p:sp>
        <p:nvSpPr>
          <p:cNvPr id="3" name="Text Placeholder 2"/>
          <p:cNvSpPr>
            <a:spLocks noGrp="1"/>
          </p:cNvSpPr>
          <p:nvPr>
            <p:ph type="body" idx="1"/>
          </p:nvPr>
        </p:nvSpPr>
        <p:spPr>
          <a:xfrm>
            <a:off x="685799" y="1869599"/>
            <a:ext cx="5202071" cy="916228"/>
          </a:xfrm>
        </p:spPr>
        <p:txBody>
          <a:bodyPr anchor="ctr" anchorCtr="0">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685800" y="2870201"/>
            <a:ext cx="5202071" cy="2916000"/>
          </a:xfrm>
          <a:prstGeom prst="roundRect">
            <a:avLst>
              <a:gd name="adj" fmla="val 2496"/>
            </a:avLst>
          </a:prstGeom>
          <a:ln w="28575">
            <a:solidFill>
              <a:schemeClr val="accent3">
                <a:lumMod val="50000"/>
              </a:schemeClr>
            </a:solidFill>
          </a:ln>
          <a:effectLst>
            <a:outerShdw blurRad="63500" sx="102000" sy="102000" algn="ctr" rotWithShape="0">
              <a:prstClr val="black">
                <a:alpha val="40000"/>
              </a:prstClr>
            </a:outerShdw>
          </a:effectLst>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298270" y="1869599"/>
            <a:ext cx="5228444" cy="916228"/>
          </a:xfrm>
        </p:spPr>
        <p:txBody>
          <a:bodyPr anchor="ctr" anchorCtr="0">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p:cNvSpPr>
            <a:spLocks noGrp="1"/>
          </p:cNvSpPr>
          <p:nvPr>
            <p:ph sz="quarter" idx="4"/>
          </p:nvPr>
        </p:nvSpPr>
        <p:spPr>
          <a:xfrm>
            <a:off x="6298270" y="2870201"/>
            <a:ext cx="5202071" cy="2916000"/>
          </a:xfrm>
          <a:prstGeom prst="roundRect">
            <a:avLst>
              <a:gd name="adj" fmla="val 2798"/>
            </a:avLst>
          </a:prstGeom>
          <a:ln w="28575">
            <a:solidFill>
              <a:schemeClr val="accent3">
                <a:lumMod val="50000"/>
              </a:schemeClr>
            </a:solidFill>
          </a:ln>
          <a:effectLst>
            <a:outerShdw blurRad="63500" sx="102000" sy="102000" algn="ctr" rotWithShape="0">
              <a:prstClr val="black">
                <a:alpha val="40000"/>
              </a:prstClr>
            </a:outerShdw>
          </a:effectLst>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984B7D2A-0DF8-424B-9572-B79AEBB2D9DC}" type="datetimeFigureOut">
              <a:rPr lang="en-US" noProof="0" smtClean="0"/>
              <a:t>1/22/2021</a:t>
            </a:fld>
            <a:endParaRPr lang="en-US" noProof="0" dirty="0"/>
          </a:p>
        </p:txBody>
      </p:sp>
      <p:sp>
        <p:nvSpPr>
          <p:cNvPr id="8" name="Footer Placeholder 7"/>
          <p:cNvSpPr>
            <a:spLocks noGrp="1"/>
          </p:cNvSpPr>
          <p:nvPr>
            <p:ph type="ftr" sz="quarter" idx="11"/>
          </p:nvPr>
        </p:nvSpPr>
        <p:spPr/>
        <p:txBody>
          <a:bodyPr/>
          <a:lstStyle/>
          <a:p>
            <a:r>
              <a:rPr lang="en-US" noProof="0" dirty="0"/>
              <a:t>Add a Footer</a:t>
            </a:r>
          </a:p>
        </p:txBody>
      </p:sp>
      <p:sp>
        <p:nvSpPr>
          <p:cNvPr id="9" name="Slide Number Placeholder 8"/>
          <p:cNvSpPr>
            <a:spLocks noGrp="1"/>
          </p:cNvSpPr>
          <p:nvPr>
            <p:ph type="sldNum" sz="quarter" idx="12"/>
          </p:nvPr>
        </p:nvSpPr>
        <p:spPr/>
        <p:txBody>
          <a:bodyPr/>
          <a:lstStyle/>
          <a:p>
            <a:fld id="{5D99DD2A-B520-4620-9B43-64B657BA2D42}" type="slidenum">
              <a:rPr lang="en-US" noProof="0" smtClean="0"/>
              <a:t>‹#›</a:t>
            </a:fld>
            <a:endParaRPr lang="en-US" noProof="0" dirty="0"/>
          </a:p>
        </p:txBody>
      </p:sp>
      <p:cxnSp>
        <p:nvCxnSpPr>
          <p:cNvPr id="12" name="Straight Connector 11">
            <a:extLst>
              <a:ext uri="{FF2B5EF4-FFF2-40B4-BE49-F238E27FC236}">
                <a16:creationId xmlns:a16="http://schemas.microsoft.com/office/drawing/2014/main" id="{8031B0A9-3E16-4C5B-A6CE-045BCB91A008}"/>
              </a:ext>
              <a:ext uri="{C183D7F6-B498-43B3-948B-1728B52AA6E4}">
                <adec:decorative xmlns:adec="http://schemas.microsoft.com/office/drawing/2017/decorative" val="1"/>
              </a:ext>
            </a:extLst>
          </p:cNvPr>
          <p:cNvCxnSpPr>
            <a:cxnSpLocks/>
          </p:cNvCxnSpPr>
          <p:nvPr userDrawn="1"/>
        </p:nvCxnSpPr>
        <p:spPr>
          <a:xfrm flipV="1">
            <a:off x="57150" y="939761"/>
            <a:ext cx="3666" cy="491143"/>
          </a:xfrm>
          <a:prstGeom prst="line">
            <a:avLst/>
          </a:prstGeom>
          <a:ln w="127000" cap="sq">
            <a:solidFill>
              <a:schemeClr val="accent3"/>
            </a:solidFill>
            <a:miter lim="800000"/>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866961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0"/>
            <a:ext cx="10840914" cy="1260000"/>
          </a:xfrm>
        </p:spPr>
        <p:txBody>
          <a:bodyPr>
            <a:normAutofit/>
          </a:bodyPr>
          <a:lstStyle>
            <a:lvl1pPr>
              <a:defRPr sz="3000"/>
            </a:lvl1pPr>
          </a:lstStyle>
          <a:p>
            <a:r>
              <a:rPr lang="en-US" noProof="0"/>
              <a:t>Click to edit Master title style</a:t>
            </a:r>
          </a:p>
        </p:txBody>
      </p:sp>
      <p:sp>
        <p:nvSpPr>
          <p:cNvPr id="9" name="Rectangle: Rounded Corners 8">
            <a:extLst>
              <a:ext uri="{FF2B5EF4-FFF2-40B4-BE49-F238E27FC236}">
                <a16:creationId xmlns:a16="http://schemas.microsoft.com/office/drawing/2014/main" id="{E44449DE-635B-4B23-9B8B-C95A5B8764DB}"/>
              </a:ext>
            </a:extLst>
          </p:cNvPr>
          <p:cNvSpPr/>
          <p:nvPr userDrawn="1"/>
        </p:nvSpPr>
        <p:spPr>
          <a:xfrm>
            <a:off x="663356" y="1790228"/>
            <a:ext cx="10863358" cy="4080348"/>
          </a:xfrm>
          <a:prstGeom prst="roundRect">
            <a:avLst>
              <a:gd name="adj" fmla="val 2634"/>
            </a:avLst>
          </a:prstGeom>
          <a:solidFill>
            <a:schemeClr val="accent3">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Content Placeholder 2"/>
          <p:cNvSpPr>
            <a:spLocks noGrp="1"/>
          </p:cNvSpPr>
          <p:nvPr>
            <p:ph sz="half" idx="1"/>
          </p:nvPr>
        </p:nvSpPr>
        <p:spPr>
          <a:xfrm>
            <a:off x="685802" y="1869600"/>
            <a:ext cx="5040000" cy="3921601"/>
          </a:xfrm>
          <a:prstGeom prst="roundRect">
            <a:avLst>
              <a:gd name="adj" fmla="val 1970"/>
            </a:avLst>
          </a:prstGeom>
          <a:ln w="28575">
            <a:noFill/>
          </a:ln>
          <a:effectLst/>
        </p:spPr>
        <p:txBody>
          <a:bodyPr anchor="t" anchorCtr="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6488644" y="1869601"/>
            <a:ext cx="5040000" cy="3921600"/>
          </a:xfrm>
          <a:prstGeom prst="roundRect">
            <a:avLst>
              <a:gd name="adj" fmla="val 2211"/>
            </a:avLst>
          </a:prstGeom>
          <a:ln w="28575">
            <a:noFill/>
          </a:ln>
          <a:effectLst/>
        </p:spPr>
        <p:txBody>
          <a:bodyPr anchor="t" anchorCtr="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984B7D2A-0DF8-424B-9572-B79AEBB2D9DC}" type="datetimeFigureOut">
              <a:rPr lang="en-US" noProof="0" smtClean="0"/>
              <a:t>1/22/2021</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5D99DD2A-B520-4620-9B43-64B657BA2D42}" type="slidenum">
              <a:rPr lang="en-US" noProof="0" smtClean="0"/>
              <a:t>‹#›</a:t>
            </a:fld>
            <a:endParaRPr lang="en-US" noProof="0" dirty="0"/>
          </a:p>
        </p:txBody>
      </p:sp>
      <p:cxnSp>
        <p:nvCxnSpPr>
          <p:cNvPr id="10" name="Straight Connector 9">
            <a:extLst>
              <a:ext uri="{FF2B5EF4-FFF2-40B4-BE49-F238E27FC236}">
                <a16:creationId xmlns:a16="http://schemas.microsoft.com/office/drawing/2014/main" id="{E8539E0A-8009-4A6E-A7A1-5AEFA52206C3}"/>
              </a:ext>
              <a:ext uri="{C183D7F6-B498-43B3-948B-1728B52AA6E4}">
                <adec:decorative xmlns:adec="http://schemas.microsoft.com/office/drawing/2017/decorative" val="1"/>
              </a:ext>
            </a:extLst>
          </p:cNvPr>
          <p:cNvCxnSpPr>
            <a:cxnSpLocks/>
          </p:cNvCxnSpPr>
          <p:nvPr userDrawn="1"/>
        </p:nvCxnSpPr>
        <p:spPr>
          <a:xfrm flipV="1">
            <a:off x="57150" y="996911"/>
            <a:ext cx="3666" cy="491143"/>
          </a:xfrm>
          <a:prstGeom prst="line">
            <a:avLst/>
          </a:prstGeom>
          <a:ln w="127000" cap="sq">
            <a:solidFill>
              <a:schemeClr val="accent3"/>
            </a:solidFill>
            <a:miter lim="800000"/>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62352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hasCustomPrompt="1"/>
          </p:nvPr>
        </p:nvSpPr>
        <p:spPr>
          <a:xfrm>
            <a:off x="685801" y="609601"/>
            <a:ext cx="10840913" cy="3124199"/>
          </a:xfrm>
        </p:spPr>
        <p:txBody>
          <a:bodyPr anchor="ctr">
            <a:normAutofit/>
          </a:bodyPr>
          <a:lstStyle>
            <a:lvl1pPr algn="l">
              <a:defRPr sz="3000" b="0" cap="none"/>
            </a:lvl1pPr>
          </a:lstStyle>
          <a:p>
            <a:r>
              <a:rPr lang="en-US" noProof="0"/>
              <a:t>CLICK TO EDIT MASTER TITLE STYLE</a:t>
            </a:r>
          </a:p>
        </p:txBody>
      </p:sp>
      <p:sp>
        <p:nvSpPr>
          <p:cNvPr id="3" name="Text Placeholder 2"/>
          <p:cNvSpPr>
            <a:spLocks noGrp="1"/>
          </p:cNvSpPr>
          <p:nvPr>
            <p:ph type="body" idx="1"/>
          </p:nvPr>
        </p:nvSpPr>
        <p:spPr>
          <a:xfrm>
            <a:off x="685800" y="3733800"/>
            <a:ext cx="10840914" cy="2057400"/>
          </a:xfrm>
        </p:spPr>
        <p:txBody>
          <a:bodyPr anchor="ctr">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p>
            <a:fld id="{984B7D2A-0DF8-424B-9572-B79AEBB2D9DC}" type="datetimeFigureOut">
              <a:rPr lang="en-US" noProof="0" smtClean="0"/>
              <a:t>1/22/2021</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383326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0"/>
            <a:ext cx="10840914" cy="1260000"/>
          </a:xfrm>
        </p:spPr>
        <p:txBody>
          <a:bodyPr>
            <a:normAutofit/>
          </a:bodyPr>
          <a:lstStyle>
            <a:lvl1pPr>
              <a:defRPr sz="3000"/>
            </a:lvl1pPr>
          </a:lstStyle>
          <a:p>
            <a:r>
              <a:rPr lang="en-US" noProof="0"/>
              <a:t>Click to edit Master title style</a:t>
            </a:r>
          </a:p>
        </p:txBody>
      </p:sp>
      <p:sp>
        <p:nvSpPr>
          <p:cNvPr id="3" name="Date Placeholder 2"/>
          <p:cNvSpPr>
            <a:spLocks noGrp="1"/>
          </p:cNvSpPr>
          <p:nvPr>
            <p:ph type="dt" sz="half" idx="10"/>
          </p:nvPr>
        </p:nvSpPr>
        <p:spPr/>
        <p:txBody>
          <a:bodyPr/>
          <a:lstStyle/>
          <a:p>
            <a:fld id="{984B7D2A-0DF8-424B-9572-B79AEBB2D9DC}" type="datetimeFigureOut">
              <a:rPr lang="en-US" noProof="0" smtClean="0"/>
              <a:t>1/22/2021</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1510649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984B7D2A-0DF8-424B-9572-B79AEBB2D9DC}" type="datetimeFigureOut">
              <a:rPr lang="en-US" noProof="0" smtClean="0"/>
              <a:t>1/22/2021</a:t>
            </a:fld>
            <a:endParaRPr lang="en-US" noProof="0" dirty="0"/>
          </a:p>
        </p:txBody>
      </p:sp>
      <p:sp>
        <p:nvSpPr>
          <p:cNvPr id="3" name="Footer Placeholder 2"/>
          <p:cNvSpPr>
            <a:spLocks noGrp="1"/>
          </p:cNvSpPr>
          <p:nvPr>
            <p:ph type="ftr" sz="quarter" idx="11"/>
          </p:nvPr>
        </p:nvSpPr>
        <p:spPr/>
        <p:txBody>
          <a:bodyPr/>
          <a:lstStyle/>
          <a:p>
            <a:r>
              <a:rPr lang="en-US" noProof="0" dirty="0"/>
              <a:t>Add a Footer</a:t>
            </a:r>
          </a:p>
        </p:txBody>
      </p:sp>
      <p:sp>
        <p:nvSpPr>
          <p:cNvPr id="4" name="Slide Number Placeholder 3"/>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2453706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Gray">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5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white">
          <a:xfrm>
            <a:off x="685801" y="609600"/>
            <a:ext cx="10840914" cy="1456267"/>
          </a:xfrm>
          <a:prstGeom prst="rect">
            <a:avLst/>
          </a:prstGeom>
          <a:effectLst/>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bwMode="white">
          <a:xfrm>
            <a:off x="685801" y="2142067"/>
            <a:ext cx="10840914" cy="3649133"/>
          </a:xfrm>
          <a:prstGeom prst="rect">
            <a:avLst/>
          </a:prstGeom>
        </p:spPr>
        <p:txBody>
          <a:bodyPr vert="horz" lIns="91440" tIns="45720" rIns="91440" bIns="45720" rtlCol="0" anchor="ctr">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84B7D2A-0DF8-424B-9572-B79AEBB2D9DC}" type="datetimeFigureOut">
              <a:rPr lang="en-US" noProof="0" smtClean="0"/>
              <a:t>1/22/2021</a:t>
            </a:fld>
            <a:endParaRPr lang="en-US" noProof="0"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noProof="0" dirty="0"/>
              <a:t>Add a Footer</a:t>
            </a:r>
          </a:p>
        </p:txBody>
      </p:sp>
      <p:sp>
        <p:nvSpPr>
          <p:cNvPr id="6" name="Slide Number Placeholder 5"/>
          <p:cNvSpPr>
            <a:spLocks noGrp="1"/>
          </p:cNvSpPr>
          <p:nvPr>
            <p:ph type="sldNum" sz="quarter" idx="4"/>
          </p:nvPr>
        </p:nvSpPr>
        <p:spPr>
          <a:xfrm>
            <a:off x="10266059" y="5870575"/>
            <a:ext cx="1260655"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3009069978"/>
      </p:ext>
    </p:extLst>
  </p:cSld>
  <p:clrMap bg1="dk1" tx1="lt1" bg2="dk2" tx2="lt2" accent1="accent1" accent2="accent2" accent3="accent3" accent4="accent4" accent5="accent5" accent6="accent6" hlink="hlink" folHlink="folHlink"/>
  <p:sldLayoutIdLst>
    <p:sldLayoutId id="2147483662" r:id="rId1"/>
    <p:sldLayoutId id="2147483661" r:id="rId2"/>
    <p:sldLayoutId id="2147483668" r:id="rId3"/>
    <p:sldLayoutId id="2147483679" r:id="rId4"/>
    <p:sldLayoutId id="2147483669" r:id="rId5"/>
    <p:sldLayoutId id="2147483680" r:id="rId6"/>
    <p:sldLayoutId id="2147483672" r:id="rId7"/>
    <p:sldLayoutId id="2147483665" r:id="rId8"/>
    <p:sldLayoutId id="2147483664" r:id="rId9"/>
    <p:sldLayoutId id="2147483671" r:id="rId10"/>
    <p:sldLayoutId id="2147483666" r:id="rId11"/>
    <p:sldLayoutId id="2147483667" r:id="rId12"/>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12.jpg"/></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3.xml"/><Relationship Id="rId1" Type="http://schemas.openxmlformats.org/officeDocument/2006/relationships/slideLayout" Target="../slideLayouts/slideLayout9.xml"/><Relationship Id="rId4" Type="http://schemas.openxmlformats.org/officeDocument/2006/relationships/image" Target="../media/image22.jpeg"/></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8" Type="http://schemas.openxmlformats.org/officeDocument/2006/relationships/hyperlink" Target="http://www.wondersmith.com/heroes/hetairae.htm" TargetMode="External"/><Relationship Id="rId3" Type="http://schemas.openxmlformats.org/officeDocument/2006/relationships/hyperlink" Target="https://www.aramcoexpats.com/articles/whats-so-funny-about-lucian-the-syrian/" TargetMode="External"/><Relationship Id="rId7" Type="http://schemas.openxmlformats.org/officeDocument/2006/relationships/hyperlink" Target="https://upload.wikimedia.org/wikipedia/commons/d/dc/Jose_Frappa_-_Phryne.jpg" TargetMode="External"/><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hyperlink" Target="https://www.amazon.com/Dream-Lucian-Translated-Greek/dp/1385361395" TargetMode="External"/><Relationship Id="rId5" Type="http://schemas.openxmlformats.org/officeDocument/2006/relationships/hyperlink" Target="https://courses.lumenlearning.com/boundless-arthistory/chapter/the-early-classical-period/" TargetMode="External"/><Relationship Id="rId4" Type="http://schemas.openxmlformats.org/officeDocument/2006/relationships/hyperlink" Target="https://en.wikipedia.org/wiki/Lucian#/media/File:Lucianu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pillar icon">
            <a:extLst>
              <a:ext uri="{FF2B5EF4-FFF2-40B4-BE49-F238E27FC236}">
                <a16:creationId xmlns:a16="http://schemas.microsoft.com/office/drawing/2014/main" id="{FC7E2CCC-C53E-454B-9DE0-F2484BA0FF9D}"/>
              </a:ext>
              <a:ext uri="{C183D7F6-B498-43B3-948B-1728B52AA6E4}">
                <adec:decorative xmlns:adec="http://schemas.microsoft.com/office/drawing/2017/decorative" val="1"/>
              </a:ext>
            </a:extLst>
          </p:cNvPr>
          <p:cNvPicPr>
            <a:picLocks/>
          </p:cNvPicPr>
          <p:nvPr/>
        </p:nvPicPr>
        <p:blipFill>
          <a:blip r:embed="rId3"/>
          <a:stretch>
            <a:fillRect/>
          </a:stretch>
        </p:blipFill>
        <p:spPr>
          <a:xfrm>
            <a:off x="9577705" y="1524000"/>
            <a:ext cx="1905000" cy="1905000"/>
          </a:xfrm>
          <a:prstGeom prst="rect">
            <a:avLst/>
          </a:prstGeom>
          <a:ln>
            <a:noFill/>
          </a:ln>
        </p:spPr>
      </p:pic>
      <p:sp>
        <p:nvSpPr>
          <p:cNvPr id="2" name="Title 1">
            <a:extLst>
              <a:ext uri="{FF2B5EF4-FFF2-40B4-BE49-F238E27FC236}">
                <a16:creationId xmlns:a16="http://schemas.microsoft.com/office/drawing/2014/main" id="{7635B398-1E7F-44AD-8356-8345134C958C}"/>
              </a:ext>
            </a:extLst>
          </p:cNvPr>
          <p:cNvSpPr>
            <a:spLocks noGrp="1"/>
          </p:cNvSpPr>
          <p:nvPr>
            <p:ph type="ctrTitle"/>
          </p:nvPr>
        </p:nvSpPr>
        <p:spPr>
          <a:xfrm>
            <a:off x="2930236" y="2476500"/>
            <a:ext cx="6951807" cy="2661236"/>
          </a:xfrm>
        </p:spPr>
        <p:txBody>
          <a:bodyPr>
            <a:normAutofit fontScale="90000"/>
          </a:bodyPr>
          <a:lstStyle/>
          <a:p>
            <a:r>
              <a:rPr lang="en-US" sz="7200" b="1" dirty="0"/>
              <a:t>Lucian</a:t>
            </a:r>
            <a:r>
              <a:rPr lang="en-US" sz="7200" dirty="0"/>
              <a:t>  dialogues of the courtesans</a:t>
            </a:r>
          </a:p>
        </p:txBody>
      </p:sp>
      <p:sp>
        <p:nvSpPr>
          <p:cNvPr id="3" name="Subtitle 2">
            <a:extLst>
              <a:ext uri="{FF2B5EF4-FFF2-40B4-BE49-F238E27FC236}">
                <a16:creationId xmlns:a16="http://schemas.microsoft.com/office/drawing/2014/main" id="{852A3D91-AB3F-4EDF-B87E-FDDF6C5DC4CF}"/>
              </a:ext>
            </a:extLst>
          </p:cNvPr>
          <p:cNvSpPr>
            <a:spLocks noGrp="1"/>
          </p:cNvSpPr>
          <p:nvPr>
            <p:ph type="subTitle" idx="1"/>
          </p:nvPr>
        </p:nvSpPr>
        <p:spPr>
          <a:xfrm>
            <a:off x="1215736" y="5137736"/>
            <a:ext cx="9944389" cy="732840"/>
          </a:xfrm>
        </p:spPr>
        <p:txBody>
          <a:bodyPr>
            <a:normAutofit fontScale="85000" lnSpcReduction="20000"/>
          </a:bodyPr>
          <a:lstStyle/>
          <a:p>
            <a:r>
              <a:rPr lang="en-US" dirty="0"/>
              <a:t>MASCULINITY in ANCIENT GREECE through the eyes of a satirist</a:t>
            </a:r>
          </a:p>
          <a:p>
            <a:r>
              <a:rPr lang="en-US" dirty="0"/>
              <a:t>BY KASPIAN OAKEN - JANUARY 2021</a:t>
            </a:r>
          </a:p>
          <a:p>
            <a:endParaRPr lang="en-US" dirty="0"/>
          </a:p>
          <a:p>
            <a:endParaRPr lang="en-US" dirty="0"/>
          </a:p>
        </p:txBody>
      </p:sp>
      <p:pic>
        <p:nvPicPr>
          <p:cNvPr id="5" name="Picture 4">
            <a:extLst>
              <a:ext uri="{FF2B5EF4-FFF2-40B4-BE49-F238E27FC236}">
                <a16:creationId xmlns:a16="http://schemas.microsoft.com/office/drawing/2014/main" id="{187BF965-43E6-4FE8-B014-0E505A5EA37D}"/>
              </a:ext>
            </a:extLst>
          </p:cNvPr>
          <p:cNvPicPr>
            <a:picLocks noChangeAspect="1"/>
          </p:cNvPicPr>
          <p:nvPr/>
        </p:nvPicPr>
        <p:blipFill>
          <a:blip r:embed="rId4"/>
          <a:stretch>
            <a:fillRect/>
          </a:stretch>
        </p:blipFill>
        <p:spPr>
          <a:xfrm>
            <a:off x="248787" y="5271486"/>
            <a:ext cx="2876550" cy="1413477"/>
          </a:xfrm>
          <a:prstGeom prst="rect">
            <a:avLst/>
          </a:prstGeom>
          <a:effectLst>
            <a:softEdge rad="31750"/>
          </a:effectLst>
        </p:spPr>
      </p:pic>
    </p:spTree>
    <p:extLst>
      <p:ext uri="{BB962C8B-B14F-4D97-AF65-F5344CB8AC3E}">
        <p14:creationId xmlns:p14="http://schemas.microsoft.com/office/powerpoint/2010/main" val="2352749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ED3C6-003C-4A2D-B351-F00A04BF6251}"/>
              </a:ext>
            </a:extLst>
          </p:cNvPr>
          <p:cNvSpPr>
            <a:spLocks noGrp="1"/>
          </p:cNvSpPr>
          <p:nvPr>
            <p:ph type="title"/>
          </p:nvPr>
        </p:nvSpPr>
        <p:spPr/>
        <p:txBody>
          <a:bodyPr/>
          <a:lstStyle/>
          <a:p>
            <a:r>
              <a:rPr lang="en-US"/>
              <a:t>Who Was Lucian?</a:t>
            </a:r>
            <a:endParaRPr lang="en-US" dirty="0"/>
          </a:p>
        </p:txBody>
      </p:sp>
      <p:sp>
        <p:nvSpPr>
          <p:cNvPr id="4" name="Text Placeholder 3">
            <a:extLst>
              <a:ext uri="{FF2B5EF4-FFF2-40B4-BE49-F238E27FC236}">
                <a16:creationId xmlns:a16="http://schemas.microsoft.com/office/drawing/2014/main" id="{44FA16B2-6A61-4B79-B91C-B41F21F14F7D}"/>
              </a:ext>
            </a:extLst>
          </p:cNvPr>
          <p:cNvSpPr>
            <a:spLocks noGrp="1"/>
          </p:cNvSpPr>
          <p:nvPr>
            <p:ph type="body" sz="half" idx="2"/>
          </p:nvPr>
        </p:nvSpPr>
        <p:spPr>
          <a:xfrm>
            <a:off x="1659984" y="2221413"/>
            <a:ext cx="6610351" cy="4158481"/>
          </a:xfrm>
        </p:spPr>
        <p:txBody>
          <a:bodyPr/>
          <a:lstStyle/>
          <a:p>
            <a:pPr algn="l"/>
            <a:r>
              <a:rPr lang="en-US" sz="2800" dirty="0"/>
              <a:t>Lucian of Samosata (c. 125- after 180)</a:t>
            </a:r>
          </a:p>
          <a:p>
            <a:pPr marL="285750" indent="-285750" algn="l">
              <a:buFont typeface="Arial" panose="020B0604020202020204" pitchFamily="34" charset="0"/>
              <a:buChar char="•"/>
            </a:pPr>
            <a:r>
              <a:rPr lang="en-US" dirty="0"/>
              <a:t> An Assyrian satirist and rhetorician. </a:t>
            </a:r>
          </a:p>
          <a:p>
            <a:pPr marL="285750" indent="-285750" algn="l">
              <a:buFont typeface="Arial" panose="020B0604020202020204" pitchFamily="34" charset="0"/>
              <a:buChar char="•"/>
            </a:pPr>
            <a:r>
              <a:rPr lang="en-US" dirty="0"/>
              <a:t>Known for his characteristic “tongue in cheek” satire.</a:t>
            </a:r>
          </a:p>
          <a:p>
            <a:pPr marL="285750" indent="-285750" algn="l">
              <a:buFont typeface="Arial" panose="020B0604020202020204" pitchFamily="34" charset="0"/>
              <a:buChar char="•"/>
            </a:pPr>
            <a:r>
              <a:rPr lang="en-US" dirty="0"/>
              <a:t>Famous works include:</a:t>
            </a:r>
          </a:p>
          <a:p>
            <a:pPr marL="742950" lvl="1" indent="-285750">
              <a:buFont typeface="Arial" panose="020B0604020202020204" pitchFamily="34" charset="0"/>
              <a:buChar char="•"/>
            </a:pPr>
            <a:r>
              <a:rPr lang="en-US" sz="1400" b="1" dirty="0"/>
              <a:t>A True Story </a:t>
            </a:r>
            <a:r>
              <a:rPr lang="en-US" sz="1400" dirty="0"/>
              <a:t>(claimed by some to be the world’s first science-fiction)</a:t>
            </a:r>
          </a:p>
          <a:p>
            <a:pPr marL="742950" lvl="1" indent="-285750">
              <a:buFont typeface="Arial" panose="020B0604020202020204" pitchFamily="34" charset="0"/>
              <a:buChar char="•"/>
            </a:pPr>
            <a:r>
              <a:rPr lang="en-US" sz="1400" b="1" dirty="0"/>
              <a:t>Double Indictment </a:t>
            </a:r>
            <a:r>
              <a:rPr lang="en-US" sz="1400" dirty="0"/>
              <a:t>(A commentary on his own style of satirical dialogue)</a:t>
            </a:r>
          </a:p>
          <a:p>
            <a:pPr marL="742950" lvl="1" indent="-285750">
              <a:buFont typeface="Arial" panose="020B0604020202020204" pitchFamily="34" charset="0"/>
              <a:buChar char="•"/>
            </a:pPr>
            <a:r>
              <a:rPr lang="en-US" sz="1400" b="1" dirty="0"/>
              <a:t>Dialogue of the Gods </a:t>
            </a:r>
            <a:r>
              <a:rPr lang="en-US" sz="1400" dirty="0"/>
              <a:t>(A comedic take on Greek myth)</a:t>
            </a:r>
          </a:p>
          <a:p>
            <a:pPr marL="742950" lvl="1" indent="-285750">
              <a:buFont typeface="Arial" panose="020B0604020202020204" pitchFamily="34" charset="0"/>
              <a:buChar char="•"/>
            </a:pPr>
            <a:r>
              <a:rPr lang="en-US" sz="1400" b="1" dirty="0"/>
              <a:t>Dialogue of the Courtesans </a:t>
            </a:r>
            <a:r>
              <a:rPr lang="en-US" sz="1400" dirty="0"/>
              <a:t>(The focus of this presentation)</a:t>
            </a:r>
          </a:p>
          <a:p>
            <a:pPr marL="742950" lvl="1" indent="-285750">
              <a:buFont typeface="Arial" panose="020B0604020202020204" pitchFamily="34" charset="0"/>
              <a:buChar char="•"/>
            </a:pPr>
            <a:r>
              <a:rPr lang="en-US" sz="1400" dirty="0"/>
              <a:t>And many others…</a:t>
            </a:r>
          </a:p>
          <a:p>
            <a:pPr marL="285750" indent="-285750">
              <a:buFont typeface="Arial" panose="020B0604020202020204" pitchFamily="34" charset="0"/>
              <a:buChar char="•"/>
            </a:pPr>
            <a:endParaRPr lang="en-US" dirty="0"/>
          </a:p>
          <a:p>
            <a:endParaRPr lang="en-US" dirty="0"/>
          </a:p>
        </p:txBody>
      </p:sp>
      <p:pic>
        <p:nvPicPr>
          <p:cNvPr id="6" name="Picture Placeholder 5">
            <a:extLst>
              <a:ext uri="{FF2B5EF4-FFF2-40B4-BE49-F238E27FC236}">
                <a16:creationId xmlns:a16="http://schemas.microsoft.com/office/drawing/2014/main" id="{BB3F722D-B373-4F21-B889-3DAB0655E5F4}"/>
              </a:ext>
            </a:extLst>
          </p:cNvPr>
          <p:cNvPicPr>
            <a:picLocks noGrp="1" noChangeAspect="1"/>
          </p:cNvPicPr>
          <p:nvPr>
            <p:ph type="pic" idx="1"/>
          </p:nvPr>
        </p:nvPicPr>
        <p:blipFill>
          <a:blip r:embed="rId3"/>
          <a:srcRect t="6349" b="6349"/>
          <a:stretch/>
        </p:blipFill>
        <p:spPr bwMode="blackGray">
          <a:xfrm>
            <a:off x="8014200" y="995968"/>
            <a:ext cx="3492000" cy="4866064"/>
          </a:xfrm>
        </p:spPr>
      </p:pic>
      <p:sp>
        <p:nvSpPr>
          <p:cNvPr id="3" name="TextBox 2">
            <a:extLst>
              <a:ext uri="{FF2B5EF4-FFF2-40B4-BE49-F238E27FC236}">
                <a16:creationId xmlns:a16="http://schemas.microsoft.com/office/drawing/2014/main" id="{4E5EF5F7-01DF-4FBD-9D49-E6F0E06614EE}"/>
              </a:ext>
            </a:extLst>
          </p:cNvPr>
          <p:cNvSpPr txBox="1"/>
          <p:nvPr/>
        </p:nvSpPr>
        <p:spPr>
          <a:xfrm>
            <a:off x="8014199" y="6073254"/>
            <a:ext cx="3722875" cy="523220"/>
          </a:xfrm>
          <a:prstGeom prst="rect">
            <a:avLst/>
          </a:prstGeom>
          <a:noFill/>
        </p:spPr>
        <p:txBody>
          <a:bodyPr wrap="square" rtlCol="0">
            <a:spAutoFit/>
          </a:bodyPr>
          <a:lstStyle/>
          <a:p>
            <a:r>
              <a:rPr lang="en-GB" sz="1400" dirty="0"/>
              <a:t>Fig.2 Lucian of Samosata by William </a:t>
            </a:r>
            <a:r>
              <a:rPr lang="en-GB" sz="1400" dirty="0" err="1"/>
              <a:t>Faithorne</a:t>
            </a:r>
            <a:r>
              <a:rPr lang="en-GB" sz="1400" dirty="0"/>
              <a:t> – (Wikipedia)</a:t>
            </a:r>
          </a:p>
        </p:txBody>
      </p:sp>
    </p:spTree>
    <p:extLst>
      <p:ext uri="{BB962C8B-B14F-4D97-AF65-F5344CB8AC3E}">
        <p14:creationId xmlns:p14="http://schemas.microsoft.com/office/powerpoint/2010/main" val="1733894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n philosophy, Lucian is credited with the word hyperanthropos 'more than man' in Greek, and today 'superman.'">
            <a:extLst>
              <a:ext uri="{FF2B5EF4-FFF2-40B4-BE49-F238E27FC236}">
                <a16:creationId xmlns:a16="http://schemas.microsoft.com/office/drawing/2014/main" id="{FE520441-C926-4A79-A24E-C4AE46ACA749}"/>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40076" t="436" r="171" b="1745"/>
          <a:stretch/>
        </p:blipFill>
        <p:spPr bwMode="auto">
          <a:xfrm>
            <a:off x="1732320" y="1325882"/>
            <a:ext cx="8727359" cy="3917479"/>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A8421EC-2BB5-4629-98EB-8DDD54E903B4}"/>
              </a:ext>
            </a:extLst>
          </p:cNvPr>
          <p:cNvSpPr txBox="1"/>
          <p:nvPr/>
        </p:nvSpPr>
        <p:spPr>
          <a:xfrm>
            <a:off x="8993874" y="5636525"/>
            <a:ext cx="1733265" cy="307777"/>
          </a:xfrm>
          <a:prstGeom prst="rect">
            <a:avLst/>
          </a:prstGeom>
          <a:noFill/>
        </p:spPr>
        <p:txBody>
          <a:bodyPr wrap="square" rtlCol="0">
            <a:spAutoFit/>
          </a:bodyPr>
          <a:lstStyle/>
          <a:p>
            <a:r>
              <a:rPr lang="en-GB" sz="1400" dirty="0"/>
              <a:t>(Luc. </a:t>
            </a:r>
            <a:r>
              <a:rPr lang="en-GB" sz="1400" i="1" dirty="0" err="1"/>
              <a:t>Catapl</a:t>
            </a:r>
            <a:r>
              <a:rPr lang="en-GB" sz="1400" dirty="0"/>
              <a:t>.)</a:t>
            </a:r>
          </a:p>
        </p:txBody>
      </p:sp>
      <p:sp>
        <p:nvSpPr>
          <p:cNvPr id="8" name="TextBox 7">
            <a:extLst>
              <a:ext uri="{FF2B5EF4-FFF2-40B4-BE49-F238E27FC236}">
                <a16:creationId xmlns:a16="http://schemas.microsoft.com/office/drawing/2014/main" id="{0FF6E44B-18BC-43B3-9560-C7F4E13B9F4D}"/>
              </a:ext>
            </a:extLst>
          </p:cNvPr>
          <p:cNvSpPr txBox="1"/>
          <p:nvPr/>
        </p:nvSpPr>
        <p:spPr>
          <a:xfrm>
            <a:off x="1732320" y="5243361"/>
            <a:ext cx="3808671" cy="523220"/>
          </a:xfrm>
          <a:prstGeom prst="rect">
            <a:avLst/>
          </a:prstGeom>
          <a:noFill/>
        </p:spPr>
        <p:txBody>
          <a:bodyPr wrap="square" rtlCol="0">
            <a:spAutoFit/>
          </a:bodyPr>
          <a:lstStyle/>
          <a:p>
            <a:r>
              <a:rPr lang="en-GB" sz="1400" dirty="0"/>
              <a:t>Fig.1. A quote regarding Lucian’s impact on the world (Aramco Expats)</a:t>
            </a:r>
          </a:p>
        </p:txBody>
      </p:sp>
    </p:spTree>
    <p:extLst>
      <p:ext uri="{BB962C8B-B14F-4D97-AF65-F5344CB8AC3E}">
        <p14:creationId xmlns:p14="http://schemas.microsoft.com/office/powerpoint/2010/main" val="639164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ED3C6-003C-4A2D-B351-F00A04BF6251}"/>
              </a:ext>
            </a:extLst>
          </p:cNvPr>
          <p:cNvSpPr>
            <a:spLocks noGrp="1"/>
          </p:cNvSpPr>
          <p:nvPr>
            <p:ph type="title"/>
          </p:nvPr>
        </p:nvSpPr>
        <p:spPr/>
        <p:txBody>
          <a:bodyPr/>
          <a:lstStyle/>
          <a:p>
            <a:r>
              <a:rPr lang="en-US" dirty="0"/>
              <a:t>Masculinity in the ancient world</a:t>
            </a:r>
          </a:p>
        </p:txBody>
      </p:sp>
      <p:sp>
        <p:nvSpPr>
          <p:cNvPr id="7" name="Text Placeholder 6">
            <a:extLst>
              <a:ext uri="{FF2B5EF4-FFF2-40B4-BE49-F238E27FC236}">
                <a16:creationId xmlns:a16="http://schemas.microsoft.com/office/drawing/2014/main" id="{F9CEB152-80D5-4B2F-9467-88D230AFCA55}"/>
              </a:ext>
            </a:extLst>
          </p:cNvPr>
          <p:cNvSpPr>
            <a:spLocks noGrp="1"/>
          </p:cNvSpPr>
          <p:nvPr>
            <p:ph type="body" idx="1"/>
          </p:nvPr>
        </p:nvSpPr>
        <p:spPr/>
        <p:txBody>
          <a:bodyPr/>
          <a:lstStyle/>
          <a:p>
            <a:r>
              <a:rPr lang="en-GB" sz="3600" dirty="0"/>
              <a:t>Male</a:t>
            </a:r>
          </a:p>
        </p:txBody>
      </p:sp>
      <p:sp>
        <p:nvSpPr>
          <p:cNvPr id="8" name="Content Placeholder 7">
            <a:extLst>
              <a:ext uri="{FF2B5EF4-FFF2-40B4-BE49-F238E27FC236}">
                <a16:creationId xmlns:a16="http://schemas.microsoft.com/office/drawing/2014/main" id="{C4C626A6-50AF-47AB-8158-0F790888228F}"/>
              </a:ext>
            </a:extLst>
          </p:cNvPr>
          <p:cNvSpPr>
            <a:spLocks noGrp="1"/>
          </p:cNvSpPr>
          <p:nvPr>
            <p:ph sz="half" idx="2"/>
          </p:nvPr>
        </p:nvSpPr>
        <p:spPr>
          <a:xfrm>
            <a:off x="685798" y="2870201"/>
            <a:ext cx="5202071" cy="2916000"/>
          </a:xfrm>
        </p:spPr>
        <p:txBody>
          <a:bodyPr/>
          <a:lstStyle/>
          <a:p>
            <a:r>
              <a:rPr lang="en-GB" dirty="0"/>
              <a:t>“Perfect”</a:t>
            </a:r>
          </a:p>
          <a:p>
            <a:r>
              <a:rPr lang="en-GB" dirty="0"/>
              <a:t>Hot, Hard, Dry</a:t>
            </a:r>
          </a:p>
          <a:p>
            <a:r>
              <a:rPr lang="en-GB" dirty="0"/>
              <a:t>External genitals</a:t>
            </a:r>
          </a:p>
          <a:p>
            <a:r>
              <a:rPr lang="en-GB" dirty="0"/>
              <a:t>Made from strong sperm</a:t>
            </a:r>
          </a:p>
          <a:p>
            <a:r>
              <a:rPr lang="en-GB" dirty="0"/>
              <a:t>From a hot womb</a:t>
            </a:r>
          </a:p>
          <a:p>
            <a:r>
              <a:rPr lang="en-GB" dirty="0"/>
              <a:t>Developed on the right of a womb</a:t>
            </a:r>
          </a:p>
        </p:txBody>
      </p:sp>
      <p:sp>
        <p:nvSpPr>
          <p:cNvPr id="9" name="Text Placeholder 8">
            <a:extLst>
              <a:ext uri="{FF2B5EF4-FFF2-40B4-BE49-F238E27FC236}">
                <a16:creationId xmlns:a16="http://schemas.microsoft.com/office/drawing/2014/main" id="{6237C27A-F384-412B-8AA5-A13C138F1534}"/>
              </a:ext>
            </a:extLst>
          </p:cNvPr>
          <p:cNvSpPr>
            <a:spLocks noGrp="1"/>
          </p:cNvSpPr>
          <p:nvPr>
            <p:ph type="body" sz="quarter" idx="3"/>
          </p:nvPr>
        </p:nvSpPr>
        <p:spPr/>
        <p:txBody>
          <a:bodyPr/>
          <a:lstStyle/>
          <a:p>
            <a:r>
              <a:rPr lang="en-GB" sz="3600" dirty="0"/>
              <a:t>Female</a:t>
            </a:r>
          </a:p>
        </p:txBody>
      </p:sp>
      <p:sp>
        <p:nvSpPr>
          <p:cNvPr id="10" name="Content Placeholder 9">
            <a:extLst>
              <a:ext uri="{FF2B5EF4-FFF2-40B4-BE49-F238E27FC236}">
                <a16:creationId xmlns:a16="http://schemas.microsoft.com/office/drawing/2014/main" id="{74E97C0F-7E17-4E82-A71F-6503CFC52B27}"/>
              </a:ext>
            </a:extLst>
          </p:cNvPr>
          <p:cNvSpPr>
            <a:spLocks noGrp="1"/>
          </p:cNvSpPr>
          <p:nvPr>
            <p:ph sz="quarter" idx="4"/>
          </p:nvPr>
        </p:nvSpPr>
        <p:spPr/>
        <p:txBody>
          <a:bodyPr/>
          <a:lstStyle/>
          <a:p>
            <a:r>
              <a:rPr lang="en-GB" dirty="0"/>
              <a:t>“Imperfect”</a:t>
            </a:r>
          </a:p>
          <a:p>
            <a:r>
              <a:rPr lang="en-GB" dirty="0"/>
              <a:t>Cold, Soft, Wet</a:t>
            </a:r>
          </a:p>
          <a:p>
            <a:r>
              <a:rPr lang="en-GB" dirty="0"/>
              <a:t>Inverted internal genitals</a:t>
            </a:r>
          </a:p>
          <a:p>
            <a:r>
              <a:rPr lang="en-GB" dirty="0"/>
              <a:t>Made from weak sperm</a:t>
            </a:r>
          </a:p>
          <a:p>
            <a:r>
              <a:rPr lang="en-GB" dirty="0"/>
              <a:t>From a cold womb</a:t>
            </a:r>
          </a:p>
          <a:p>
            <a:r>
              <a:rPr lang="en-GB" dirty="0"/>
              <a:t>Developed on the left of a womb</a:t>
            </a:r>
          </a:p>
        </p:txBody>
      </p:sp>
      <p:sp>
        <p:nvSpPr>
          <p:cNvPr id="11" name="Footer Placeholder 10">
            <a:extLst>
              <a:ext uri="{FF2B5EF4-FFF2-40B4-BE49-F238E27FC236}">
                <a16:creationId xmlns:a16="http://schemas.microsoft.com/office/drawing/2014/main" id="{83112D02-286D-4E71-8C25-7F87581868F7}"/>
              </a:ext>
            </a:extLst>
          </p:cNvPr>
          <p:cNvSpPr>
            <a:spLocks noGrp="1"/>
          </p:cNvSpPr>
          <p:nvPr>
            <p:ph type="ftr" sz="quarter" idx="11"/>
          </p:nvPr>
        </p:nvSpPr>
        <p:spPr/>
        <p:txBody>
          <a:bodyPr/>
          <a:lstStyle/>
          <a:p>
            <a:r>
              <a:rPr lang="fr-FR" sz="1400" noProof="0" dirty="0"/>
              <a:t>(Laqueur 1990, 39; Allen 1985, 25–35; </a:t>
            </a:r>
            <a:r>
              <a:rPr lang="en-GB" sz="1400" dirty="0"/>
              <a:t>Brown 1988, 9–10.</a:t>
            </a:r>
            <a:r>
              <a:rPr lang="fr-FR" sz="1400" noProof="0" dirty="0"/>
              <a:t>)</a:t>
            </a:r>
            <a:endParaRPr lang="en-US" sz="1400" noProof="0" dirty="0"/>
          </a:p>
        </p:txBody>
      </p:sp>
    </p:spTree>
    <p:extLst>
      <p:ext uri="{BB962C8B-B14F-4D97-AF65-F5344CB8AC3E}">
        <p14:creationId xmlns:p14="http://schemas.microsoft.com/office/powerpoint/2010/main" val="1104048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ED3C6-003C-4A2D-B351-F00A04BF6251}"/>
              </a:ext>
            </a:extLst>
          </p:cNvPr>
          <p:cNvSpPr>
            <a:spLocks noGrp="1"/>
          </p:cNvSpPr>
          <p:nvPr>
            <p:ph type="title"/>
          </p:nvPr>
        </p:nvSpPr>
        <p:spPr/>
        <p:txBody>
          <a:bodyPr/>
          <a:lstStyle/>
          <a:p>
            <a:r>
              <a:rPr lang="en-US" dirty="0"/>
              <a:t>Masculinity in the ancient world</a:t>
            </a:r>
          </a:p>
        </p:txBody>
      </p:sp>
      <p:sp>
        <p:nvSpPr>
          <p:cNvPr id="7" name="Text Placeholder 6">
            <a:extLst>
              <a:ext uri="{FF2B5EF4-FFF2-40B4-BE49-F238E27FC236}">
                <a16:creationId xmlns:a16="http://schemas.microsoft.com/office/drawing/2014/main" id="{F9CEB152-80D5-4B2F-9467-88D230AFCA55}"/>
              </a:ext>
            </a:extLst>
          </p:cNvPr>
          <p:cNvSpPr>
            <a:spLocks noGrp="1"/>
          </p:cNvSpPr>
          <p:nvPr>
            <p:ph type="body" idx="1"/>
          </p:nvPr>
        </p:nvSpPr>
        <p:spPr/>
        <p:txBody>
          <a:bodyPr/>
          <a:lstStyle/>
          <a:p>
            <a:r>
              <a:rPr lang="en-GB" sz="3600" dirty="0"/>
              <a:t>Masculine</a:t>
            </a:r>
          </a:p>
        </p:txBody>
      </p:sp>
      <p:sp>
        <p:nvSpPr>
          <p:cNvPr id="8" name="Content Placeholder 7">
            <a:extLst>
              <a:ext uri="{FF2B5EF4-FFF2-40B4-BE49-F238E27FC236}">
                <a16:creationId xmlns:a16="http://schemas.microsoft.com/office/drawing/2014/main" id="{C4C626A6-50AF-47AB-8158-0F790888228F}"/>
              </a:ext>
            </a:extLst>
          </p:cNvPr>
          <p:cNvSpPr>
            <a:spLocks noGrp="1"/>
          </p:cNvSpPr>
          <p:nvPr>
            <p:ph sz="half" idx="2"/>
          </p:nvPr>
        </p:nvSpPr>
        <p:spPr/>
        <p:txBody>
          <a:bodyPr/>
          <a:lstStyle/>
          <a:p>
            <a:r>
              <a:rPr lang="en-GB" dirty="0"/>
              <a:t>Courageous</a:t>
            </a:r>
          </a:p>
          <a:p>
            <a:r>
              <a:rPr lang="en-GB" dirty="0"/>
              <a:t>Strong</a:t>
            </a:r>
          </a:p>
          <a:p>
            <a:r>
              <a:rPr lang="en-GB" dirty="0"/>
              <a:t>Brave</a:t>
            </a:r>
          </a:p>
          <a:p>
            <a:r>
              <a:rPr lang="en-GB" dirty="0"/>
              <a:t>Rational</a:t>
            </a:r>
          </a:p>
          <a:p>
            <a:r>
              <a:rPr lang="en-GB" dirty="0"/>
              <a:t>Restrained</a:t>
            </a:r>
          </a:p>
          <a:p>
            <a:r>
              <a:rPr lang="en-GB" dirty="0"/>
              <a:t>Wise</a:t>
            </a:r>
          </a:p>
        </p:txBody>
      </p:sp>
      <p:sp>
        <p:nvSpPr>
          <p:cNvPr id="9" name="Text Placeholder 8">
            <a:extLst>
              <a:ext uri="{FF2B5EF4-FFF2-40B4-BE49-F238E27FC236}">
                <a16:creationId xmlns:a16="http://schemas.microsoft.com/office/drawing/2014/main" id="{6237C27A-F384-412B-8AA5-A13C138F1534}"/>
              </a:ext>
            </a:extLst>
          </p:cNvPr>
          <p:cNvSpPr>
            <a:spLocks noGrp="1"/>
          </p:cNvSpPr>
          <p:nvPr>
            <p:ph type="body" sz="quarter" idx="3"/>
          </p:nvPr>
        </p:nvSpPr>
        <p:spPr/>
        <p:txBody>
          <a:bodyPr/>
          <a:lstStyle/>
          <a:p>
            <a:r>
              <a:rPr lang="en-GB" sz="3600" dirty="0"/>
              <a:t>Feminine</a:t>
            </a:r>
          </a:p>
        </p:txBody>
      </p:sp>
      <p:sp>
        <p:nvSpPr>
          <p:cNvPr id="10" name="Content Placeholder 9">
            <a:extLst>
              <a:ext uri="{FF2B5EF4-FFF2-40B4-BE49-F238E27FC236}">
                <a16:creationId xmlns:a16="http://schemas.microsoft.com/office/drawing/2014/main" id="{74E97C0F-7E17-4E82-A71F-6503CFC52B27}"/>
              </a:ext>
            </a:extLst>
          </p:cNvPr>
          <p:cNvSpPr>
            <a:spLocks noGrp="1"/>
          </p:cNvSpPr>
          <p:nvPr>
            <p:ph sz="quarter" idx="4"/>
          </p:nvPr>
        </p:nvSpPr>
        <p:spPr/>
        <p:txBody>
          <a:bodyPr/>
          <a:lstStyle/>
          <a:p>
            <a:r>
              <a:rPr lang="en-GB" dirty="0"/>
              <a:t>Emotional</a:t>
            </a:r>
          </a:p>
          <a:p>
            <a:r>
              <a:rPr lang="en-GB" dirty="0"/>
              <a:t>Weak</a:t>
            </a:r>
          </a:p>
          <a:p>
            <a:r>
              <a:rPr lang="en-GB" dirty="0"/>
              <a:t>Vindictive</a:t>
            </a:r>
          </a:p>
          <a:p>
            <a:r>
              <a:rPr lang="en-GB" dirty="0"/>
              <a:t>Self-Indulgent</a:t>
            </a:r>
          </a:p>
          <a:p>
            <a:r>
              <a:rPr lang="en-GB" dirty="0"/>
              <a:t>Greedy</a:t>
            </a:r>
          </a:p>
          <a:p>
            <a:r>
              <a:rPr lang="en-GB" dirty="0"/>
              <a:t>Lustful</a:t>
            </a:r>
          </a:p>
        </p:txBody>
      </p:sp>
      <p:sp>
        <p:nvSpPr>
          <p:cNvPr id="3" name="Footer Placeholder 2">
            <a:extLst>
              <a:ext uri="{FF2B5EF4-FFF2-40B4-BE49-F238E27FC236}">
                <a16:creationId xmlns:a16="http://schemas.microsoft.com/office/drawing/2014/main" id="{C4BD9790-B352-4FDD-AB21-AB621FDF4DA4}"/>
              </a:ext>
            </a:extLst>
          </p:cNvPr>
          <p:cNvSpPr>
            <a:spLocks noGrp="1"/>
          </p:cNvSpPr>
          <p:nvPr>
            <p:ph type="ftr" sz="quarter" idx="11"/>
          </p:nvPr>
        </p:nvSpPr>
        <p:spPr/>
        <p:txBody>
          <a:bodyPr/>
          <a:lstStyle/>
          <a:p>
            <a:r>
              <a:rPr lang="en-US" sz="1400" noProof="0" dirty="0"/>
              <a:t>(Tacitus, Ann. 1.3–6; 11.3; 12.57–68;)</a:t>
            </a:r>
          </a:p>
        </p:txBody>
      </p:sp>
    </p:spTree>
    <p:extLst>
      <p:ext uri="{BB962C8B-B14F-4D97-AF65-F5344CB8AC3E}">
        <p14:creationId xmlns:p14="http://schemas.microsoft.com/office/powerpoint/2010/main" val="1660637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26D193B-328E-4426-910C-974F1C457C77}"/>
              </a:ext>
            </a:extLst>
          </p:cNvPr>
          <p:cNvSpPr>
            <a:spLocks noGrp="1"/>
          </p:cNvSpPr>
          <p:nvPr>
            <p:ph type="title"/>
          </p:nvPr>
        </p:nvSpPr>
        <p:spPr>
          <a:xfrm>
            <a:off x="931318" y="171806"/>
            <a:ext cx="6238874" cy="1260000"/>
          </a:xfrm>
        </p:spPr>
        <p:txBody>
          <a:bodyPr/>
          <a:lstStyle/>
          <a:p>
            <a:r>
              <a:rPr lang="en-GB" dirty="0"/>
              <a:t>Masculinity evolved</a:t>
            </a:r>
          </a:p>
        </p:txBody>
      </p:sp>
      <p:sp>
        <p:nvSpPr>
          <p:cNvPr id="9" name="Text Placeholder 8">
            <a:extLst>
              <a:ext uri="{FF2B5EF4-FFF2-40B4-BE49-F238E27FC236}">
                <a16:creationId xmlns:a16="http://schemas.microsoft.com/office/drawing/2014/main" id="{54491167-4924-444C-BBF4-F3F8AD438B0D}"/>
              </a:ext>
            </a:extLst>
          </p:cNvPr>
          <p:cNvSpPr>
            <a:spLocks noGrp="1"/>
          </p:cNvSpPr>
          <p:nvPr>
            <p:ph type="body" sz="half" idx="2"/>
          </p:nvPr>
        </p:nvSpPr>
        <p:spPr>
          <a:xfrm>
            <a:off x="1085849" y="2863725"/>
            <a:ext cx="6610351" cy="3476618"/>
          </a:xfrm>
        </p:spPr>
        <p:txBody>
          <a:bodyPr/>
          <a:lstStyle/>
          <a:p>
            <a:r>
              <a:rPr lang="en-GB" sz="6000" dirty="0"/>
              <a:t>“An achieved state”</a:t>
            </a:r>
          </a:p>
          <a:p>
            <a:r>
              <a:rPr lang="en-GB" sz="2800" dirty="0"/>
              <a:t>(Gleason, 1995)</a:t>
            </a:r>
          </a:p>
          <a:p>
            <a:endParaRPr lang="en-GB" sz="4000" dirty="0"/>
          </a:p>
          <a:p>
            <a:endParaRPr lang="en-GB" dirty="0"/>
          </a:p>
        </p:txBody>
      </p:sp>
      <p:pic>
        <p:nvPicPr>
          <p:cNvPr id="15" name="Picture 14">
            <a:extLst>
              <a:ext uri="{FF2B5EF4-FFF2-40B4-BE49-F238E27FC236}">
                <a16:creationId xmlns:a16="http://schemas.microsoft.com/office/drawing/2014/main" id="{918AC9EC-1760-45A6-AAE7-9A51A2E79ED1}"/>
              </a:ext>
            </a:extLst>
          </p:cNvPr>
          <p:cNvPicPr>
            <a:picLocks noChangeAspect="1"/>
          </p:cNvPicPr>
          <p:nvPr/>
        </p:nvPicPr>
        <p:blipFill>
          <a:blip r:embed="rId3"/>
          <a:stretch>
            <a:fillRect/>
          </a:stretch>
        </p:blipFill>
        <p:spPr>
          <a:xfrm>
            <a:off x="8338782" y="801806"/>
            <a:ext cx="2921900" cy="5063319"/>
          </a:xfrm>
          <a:prstGeom prst="rect">
            <a:avLst/>
          </a:prstGeom>
          <a:effectLst>
            <a:softEdge rad="63500"/>
          </a:effectLst>
        </p:spPr>
      </p:pic>
      <p:sp>
        <p:nvSpPr>
          <p:cNvPr id="18" name="TextBox 17">
            <a:extLst>
              <a:ext uri="{FF2B5EF4-FFF2-40B4-BE49-F238E27FC236}">
                <a16:creationId xmlns:a16="http://schemas.microsoft.com/office/drawing/2014/main" id="{AF77CD5F-B0D5-4C79-9230-70AB7402459F}"/>
              </a:ext>
            </a:extLst>
          </p:cNvPr>
          <p:cNvSpPr txBox="1"/>
          <p:nvPr/>
        </p:nvSpPr>
        <p:spPr>
          <a:xfrm>
            <a:off x="6655474" y="5971011"/>
            <a:ext cx="5536526" cy="738664"/>
          </a:xfrm>
          <a:prstGeom prst="rect">
            <a:avLst/>
          </a:prstGeom>
          <a:noFill/>
        </p:spPr>
        <p:txBody>
          <a:bodyPr wrap="square" rtlCol="0">
            <a:spAutoFit/>
          </a:bodyPr>
          <a:lstStyle/>
          <a:p>
            <a:r>
              <a:rPr lang="en-GB" sz="1400" dirty="0"/>
              <a:t>Fig.3. </a:t>
            </a:r>
            <a:r>
              <a:rPr lang="en-GB" sz="1400" b="1" i="0" dirty="0">
                <a:effectLst/>
                <a:latin typeface="proxima-nova"/>
              </a:rPr>
              <a:t>Doryphoros</a:t>
            </a:r>
            <a:r>
              <a:rPr lang="en-GB" sz="1400" b="0" i="0" dirty="0">
                <a:effectLst/>
                <a:latin typeface="proxima-nova"/>
              </a:rPr>
              <a:t>: Polykleitos’s Doryphoros, or Spear Bearer, is believed to be his representation of the Canon in sculpted form. This is a Roman marble copy of a Greek bronze original, c. 450 BCE</a:t>
            </a:r>
            <a:endParaRPr lang="en-GB" sz="1400" dirty="0"/>
          </a:p>
        </p:txBody>
      </p:sp>
    </p:spTree>
    <p:extLst>
      <p:ext uri="{BB962C8B-B14F-4D97-AF65-F5344CB8AC3E}">
        <p14:creationId xmlns:p14="http://schemas.microsoft.com/office/powerpoint/2010/main" val="3214513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0C19E1-8448-4A51-9285-26E3D51F87D6}"/>
              </a:ext>
            </a:extLst>
          </p:cNvPr>
          <p:cNvSpPr>
            <a:spLocks noGrp="1"/>
          </p:cNvSpPr>
          <p:nvPr>
            <p:ph type="title"/>
          </p:nvPr>
        </p:nvSpPr>
        <p:spPr/>
        <p:txBody>
          <a:bodyPr/>
          <a:lstStyle/>
          <a:p>
            <a:r>
              <a:rPr lang="en-GB" dirty="0"/>
              <a:t>the classical era and the second sophistic: Ideals</a:t>
            </a:r>
          </a:p>
        </p:txBody>
      </p:sp>
      <p:sp>
        <p:nvSpPr>
          <p:cNvPr id="13" name="Text Placeholder 12">
            <a:extLst>
              <a:ext uri="{FF2B5EF4-FFF2-40B4-BE49-F238E27FC236}">
                <a16:creationId xmlns:a16="http://schemas.microsoft.com/office/drawing/2014/main" id="{EE32354E-26FA-4D5D-9F76-0D6B4AF82C07}"/>
              </a:ext>
            </a:extLst>
          </p:cNvPr>
          <p:cNvSpPr>
            <a:spLocks noGrp="1"/>
          </p:cNvSpPr>
          <p:nvPr>
            <p:ph type="body" idx="1"/>
          </p:nvPr>
        </p:nvSpPr>
        <p:spPr/>
        <p:txBody>
          <a:bodyPr/>
          <a:lstStyle/>
          <a:p>
            <a:r>
              <a:rPr lang="en-GB" sz="3600" dirty="0"/>
              <a:t>CLASSICAL</a:t>
            </a:r>
          </a:p>
        </p:txBody>
      </p:sp>
      <p:sp>
        <p:nvSpPr>
          <p:cNvPr id="14" name="Content Placeholder 13">
            <a:extLst>
              <a:ext uri="{FF2B5EF4-FFF2-40B4-BE49-F238E27FC236}">
                <a16:creationId xmlns:a16="http://schemas.microsoft.com/office/drawing/2014/main" id="{F5B13480-7EA9-43BE-B3B7-AC49F057D337}"/>
              </a:ext>
            </a:extLst>
          </p:cNvPr>
          <p:cNvSpPr>
            <a:spLocks noGrp="1"/>
          </p:cNvSpPr>
          <p:nvPr>
            <p:ph sz="half" idx="2"/>
          </p:nvPr>
        </p:nvSpPr>
        <p:spPr/>
        <p:txBody>
          <a:bodyPr>
            <a:normAutofit fontScale="25000" lnSpcReduction="20000"/>
          </a:bodyPr>
          <a:lstStyle/>
          <a:p>
            <a:endParaRPr lang="en-GB" sz="7200" dirty="0"/>
          </a:p>
          <a:p>
            <a:r>
              <a:rPr lang="en-GB" sz="7200" dirty="0"/>
              <a:t>Courage (i.e. valour and bravery on the battlefield)</a:t>
            </a:r>
          </a:p>
          <a:p>
            <a:r>
              <a:rPr lang="en-GB" sz="7200" dirty="0"/>
              <a:t>Patriarchy (To provide for a family)</a:t>
            </a:r>
          </a:p>
          <a:p>
            <a:r>
              <a:rPr lang="en-GB" sz="7200" dirty="0"/>
              <a:t>Political Participation</a:t>
            </a:r>
          </a:p>
          <a:p>
            <a:r>
              <a:rPr lang="en-GB" sz="7200" dirty="0"/>
              <a:t>Control of Others</a:t>
            </a:r>
          </a:p>
          <a:p>
            <a:r>
              <a:rPr lang="en-GB" sz="7200" dirty="0"/>
              <a:t>“Heroic”</a:t>
            </a:r>
          </a:p>
          <a:p>
            <a:endParaRPr lang="en-GB" dirty="0"/>
          </a:p>
          <a:p>
            <a:pPr marL="0" indent="0">
              <a:buNone/>
            </a:pPr>
            <a:r>
              <a:rPr lang="en-GB" sz="5600" dirty="0"/>
              <a:t>(Allen, 2003)</a:t>
            </a:r>
          </a:p>
        </p:txBody>
      </p:sp>
      <p:sp>
        <p:nvSpPr>
          <p:cNvPr id="15" name="Text Placeholder 14">
            <a:extLst>
              <a:ext uri="{FF2B5EF4-FFF2-40B4-BE49-F238E27FC236}">
                <a16:creationId xmlns:a16="http://schemas.microsoft.com/office/drawing/2014/main" id="{C7D5EDF4-10BA-4E33-AB20-0802714E144A}"/>
              </a:ext>
            </a:extLst>
          </p:cNvPr>
          <p:cNvSpPr>
            <a:spLocks noGrp="1"/>
          </p:cNvSpPr>
          <p:nvPr>
            <p:ph type="body" sz="quarter" idx="3"/>
          </p:nvPr>
        </p:nvSpPr>
        <p:spPr/>
        <p:txBody>
          <a:bodyPr/>
          <a:lstStyle/>
          <a:p>
            <a:r>
              <a:rPr lang="en-GB" sz="3600" dirty="0"/>
              <a:t>SECOND SOPHISTIC</a:t>
            </a:r>
          </a:p>
        </p:txBody>
      </p:sp>
      <p:sp>
        <p:nvSpPr>
          <p:cNvPr id="16" name="Content Placeholder 15">
            <a:extLst>
              <a:ext uri="{FF2B5EF4-FFF2-40B4-BE49-F238E27FC236}">
                <a16:creationId xmlns:a16="http://schemas.microsoft.com/office/drawing/2014/main" id="{75B27F7B-D06D-471F-A298-9D9120A1FFBE}"/>
              </a:ext>
            </a:extLst>
          </p:cNvPr>
          <p:cNvSpPr>
            <a:spLocks noGrp="1"/>
          </p:cNvSpPr>
          <p:nvPr>
            <p:ph sz="quarter" idx="4"/>
          </p:nvPr>
        </p:nvSpPr>
        <p:spPr/>
        <p:txBody>
          <a:bodyPr>
            <a:noAutofit/>
          </a:bodyPr>
          <a:lstStyle/>
          <a:p>
            <a:pPr algn="ctr"/>
            <a:endParaRPr lang="en-GB" dirty="0"/>
          </a:p>
          <a:p>
            <a:r>
              <a:rPr lang="en-GB" dirty="0"/>
              <a:t>Cultural Awareness</a:t>
            </a:r>
          </a:p>
          <a:p>
            <a:r>
              <a:rPr lang="en-GB" dirty="0"/>
              <a:t>Wisdom</a:t>
            </a:r>
          </a:p>
          <a:p>
            <a:r>
              <a:rPr lang="en-GB" dirty="0"/>
              <a:t>Image and Self-Worth</a:t>
            </a:r>
          </a:p>
          <a:p>
            <a:r>
              <a:rPr lang="en-GB" dirty="0"/>
              <a:t>Self-Control</a:t>
            </a:r>
          </a:p>
          <a:p>
            <a:pPr marL="0" indent="0" algn="r">
              <a:buNone/>
            </a:pPr>
            <a:endParaRPr lang="en-GB" dirty="0"/>
          </a:p>
          <a:p>
            <a:pPr marL="0" indent="0">
              <a:buNone/>
            </a:pPr>
            <a:r>
              <a:rPr lang="en-GB" sz="1400" dirty="0"/>
              <a:t>(Jones, 2012)</a:t>
            </a:r>
          </a:p>
        </p:txBody>
      </p:sp>
    </p:spTree>
    <p:extLst>
      <p:ext uri="{BB962C8B-B14F-4D97-AF65-F5344CB8AC3E}">
        <p14:creationId xmlns:p14="http://schemas.microsoft.com/office/powerpoint/2010/main" val="2569675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E4D17-5E0B-4DE6-A27E-4C056AE4D81F}"/>
              </a:ext>
            </a:extLst>
          </p:cNvPr>
          <p:cNvSpPr>
            <a:spLocks noGrp="1"/>
          </p:cNvSpPr>
          <p:nvPr>
            <p:ph type="title"/>
          </p:nvPr>
        </p:nvSpPr>
        <p:spPr/>
        <p:txBody>
          <a:bodyPr/>
          <a:lstStyle/>
          <a:p>
            <a:r>
              <a:rPr lang="en-GB" dirty="0"/>
              <a:t>Types of Masculine “IDEAL” - </a:t>
            </a:r>
            <a:r>
              <a:rPr lang="en-GB" dirty="0" err="1"/>
              <a:t>Andreia</a:t>
            </a:r>
            <a:endParaRPr lang="en-GB" dirty="0"/>
          </a:p>
        </p:txBody>
      </p:sp>
      <p:sp>
        <p:nvSpPr>
          <p:cNvPr id="3" name="Text Placeholder 2">
            <a:extLst>
              <a:ext uri="{FF2B5EF4-FFF2-40B4-BE49-F238E27FC236}">
                <a16:creationId xmlns:a16="http://schemas.microsoft.com/office/drawing/2014/main" id="{C267EACD-0E1E-48C1-99D2-BE64ECE6DB1D}"/>
              </a:ext>
            </a:extLst>
          </p:cNvPr>
          <p:cNvSpPr>
            <a:spLocks noGrp="1"/>
          </p:cNvSpPr>
          <p:nvPr>
            <p:ph idx="1"/>
          </p:nvPr>
        </p:nvSpPr>
        <p:spPr/>
        <p:txBody>
          <a:bodyPr/>
          <a:lstStyle/>
          <a:p>
            <a:pPr marL="0" indent="0" algn="ctr">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buNone/>
            </a:pPr>
            <a:r>
              <a:rPr lang="en-GB" dirty="0">
                <a:effectLst/>
                <a:ea typeface="Calibri" panose="020F0502020204030204" pitchFamily="34" charset="0"/>
                <a:cs typeface="Times New Roman" panose="02020603050405020304" pitchFamily="18" charset="0"/>
              </a:rPr>
              <a:t>“</a:t>
            </a:r>
            <a:r>
              <a:rPr lang="en-GB" i="1" dirty="0">
                <a:effectLst/>
                <a:ea typeface="Calibri" panose="020F0502020204030204" pitchFamily="34" charset="0"/>
                <a:cs typeface="Times New Roman" panose="02020603050405020304" pitchFamily="18" charset="0"/>
              </a:rPr>
              <a:t>the truly </a:t>
            </a:r>
            <a:r>
              <a:rPr lang="en-GB" i="1" dirty="0" err="1">
                <a:effectLst/>
                <a:ea typeface="Calibri" panose="020F0502020204030204" pitchFamily="34" charset="0"/>
                <a:cs typeface="Times New Roman" panose="02020603050405020304" pitchFamily="18" charset="0"/>
              </a:rPr>
              <a:t>andreios</a:t>
            </a:r>
            <a:r>
              <a:rPr lang="en-GB" i="1" dirty="0">
                <a:effectLst/>
                <a:ea typeface="Calibri" panose="020F0502020204030204" pitchFamily="34" charset="0"/>
                <a:cs typeface="Times New Roman" panose="02020603050405020304" pitchFamily="18" charset="0"/>
              </a:rPr>
              <a:t> man is one who confronts a noble death while the best circumstances for such a glorious end are offered by warfare.</a:t>
            </a:r>
            <a:r>
              <a:rPr lang="en-GB" dirty="0">
                <a:effectLst/>
                <a:ea typeface="Calibri" panose="020F0502020204030204" pitchFamily="34" charset="0"/>
                <a:cs typeface="Times New Roman" panose="02020603050405020304" pitchFamily="18" charset="0"/>
              </a:rPr>
              <a:t>” (Aristotle. EN 1115a30 ff.)</a:t>
            </a:r>
          </a:p>
          <a:p>
            <a:pPr marL="0" indent="0" algn="ctr">
              <a:buNone/>
            </a:pPr>
            <a:endParaRPr lang="en-GB" dirty="0">
              <a:effectLst/>
              <a:ea typeface="Calibri" panose="020F0502020204030204" pitchFamily="34" charset="0"/>
              <a:cs typeface="Times New Roman" panose="02020603050405020304" pitchFamily="18" charset="0"/>
            </a:endParaRPr>
          </a:p>
          <a:p>
            <a:pPr marL="0" indent="0" algn="ctr">
              <a:buNone/>
            </a:pPr>
            <a:r>
              <a:rPr lang="en-GB" i="1" dirty="0">
                <a:effectLst/>
                <a:ea typeface="Calibri" panose="020F0502020204030204" pitchFamily="34" charset="0"/>
                <a:cs typeface="Times New Roman" panose="02020603050405020304" pitchFamily="18" charset="0"/>
              </a:rPr>
              <a:t>“…even from these contests they give you an opportunity to infer what they would be in war, defending country, children, wives, and fanes with weapons and armour…” </a:t>
            </a:r>
            <a:r>
              <a:rPr lang="en-GB" dirty="0">
                <a:effectLst/>
                <a:ea typeface="Calibri" panose="020F0502020204030204" pitchFamily="34" charset="0"/>
                <a:cs typeface="Times New Roman" panose="02020603050405020304" pitchFamily="18" charset="0"/>
              </a:rPr>
              <a:t>(Lucian </a:t>
            </a:r>
            <a:r>
              <a:rPr lang="en-GB" dirty="0" err="1">
                <a:effectLst/>
                <a:ea typeface="Calibri" panose="020F0502020204030204" pitchFamily="34" charset="0"/>
                <a:cs typeface="Times New Roman" panose="02020603050405020304" pitchFamily="18" charset="0"/>
              </a:rPr>
              <a:t>Anach</a:t>
            </a:r>
            <a:r>
              <a:rPr lang="en-GB" dirty="0">
                <a:effectLst/>
                <a:ea typeface="Calibri" panose="020F0502020204030204" pitchFamily="34" charset="0"/>
                <a:cs typeface="Times New Roman" panose="02020603050405020304" pitchFamily="18" charset="0"/>
              </a:rPr>
              <a:t>. 36; Loeb trans.)</a:t>
            </a:r>
          </a:p>
          <a:p>
            <a:pPr marL="0" indent="0" algn="ctr">
              <a:buNone/>
            </a:pPr>
            <a:endParaRPr lang="en-GB" dirty="0">
              <a:effectLst/>
              <a:ea typeface="Calibri" panose="020F0502020204030204" pitchFamily="34" charset="0"/>
              <a:cs typeface="Times New Roman" panose="02020603050405020304" pitchFamily="18" charset="0"/>
            </a:endParaRPr>
          </a:p>
          <a:p>
            <a:pPr marL="0" indent="0" algn="ctr">
              <a:buNone/>
            </a:pPr>
            <a:r>
              <a:rPr lang="en-GB" b="0" i="1" dirty="0">
                <a:effectLst/>
              </a:rPr>
              <a:t>“When we say gender is performed, we usually mean that we've taken on a role or we're acting in some way and that our acting or our role playing is crucial to the gender that we are and the gender that we present to the world.” </a:t>
            </a:r>
            <a:r>
              <a:rPr lang="en-GB" b="0" dirty="0">
                <a:effectLst/>
              </a:rPr>
              <a:t>(Butler, 1990)</a:t>
            </a:r>
            <a:endParaRPr lang="en-GB" dirty="0">
              <a:cs typeface="Times New Roman" panose="02020603050405020304" pitchFamily="18" charset="0"/>
            </a:endParaRPr>
          </a:p>
          <a:p>
            <a:pPr marL="0" indent="0" algn="ctr">
              <a:buNone/>
            </a:pPr>
            <a:endParaRPr lang="en-GB" dirty="0"/>
          </a:p>
        </p:txBody>
      </p:sp>
    </p:spTree>
    <p:extLst>
      <p:ext uri="{BB962C8B-B14F-4D97-AF65-F5344CB8AC3E}">
        <p14:creationId xmlns:p14="http://schemas.microsoft.com/office/powerpoint/2010/main" val="1384100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E4D17-5E0B-4DE6-A27E-4C056AE4D81F}"/>
              </a:ext>
            </a:extLst>
          </p:cNvPr>
          <p:cNvSpPr>
            <a:spLocks noGrp="1"/>
          </p:cNvSpPr>
          <p:nvPr>
            <p:ph type="title"/>
          </p:nvPr>
        </p:nvSpPr>
        <p:spPr/>
        <p:txBody>
          <a:bodyPr/>
          <a:lstStyle/>
          <a:p>
            <a:r>
              <a:rPr lang="en-GB" dirty="0"/>
              <a:t>Types of Masculine “IDEAL” - PAIDEIA</a:t>
            </a:r>
          </a:p>
        </p:txBody>
      </p:sp>
      <p:sp>
        <p:nvSpPr>
          <p:cNvPr id="3" name="Text Placeholder 2">
            <a:extLst>
              <a:ext uri="{FF2B5EF4-FFF2-40B4-BE49-F238E27FC236}">
                <a16:creationId xmlns:a16="http://schemas.microsoft.com/office/drawing/2014/main" id="{C267EACD-0E1E-48C1-99D2-BE64ECE6DB1D}"/>
              </a:ext>
            </a:extLst>
          </p:cNvPr>
          <p:cNvSpPr>
            <a:spLocks noGrp="1"/>
          </p:cNvSpPr>
          <p:nvPr>
            <p:ph idx="1"/>
          </p:nvPr>
        </p:nvSpPr>
        <p:spPr/>
        <p:txBody>
          <a:bodyPr/>
          <a:lstStyle/>
          <a:p>
            <a:pPr marL="0" indent="0" algn="ctr">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buNone/>
            </a:pPr>
            <a:r>
              <a:rPr lang="en-GB" sz="1800" dirty="0">
                <a:effectLst/>
                <a:ea typeface="Calibri" panose="020F0502020204030204" pitchFamily="34" charset="0"/>
                <a:cs typeface="Times New Roman" panose="02020603050405020304" pitchFamily="18" charset="0"/>
              </a:rPr>
              <a:t>“</a:t>
            </a:r>
            <a:r>
              <a:rPr lang="en-GB" sz="1800" i="1" dirty="0">
                <a:effectLst/>
                <a:ea typeface="Calibri" panose="020F0502020204030204" pitchFamily="34" charset="0"/>
                <a:cs typeface="Times New Roman" panose="02020603050405020304" pitchFamily="18" charset="0"/>
              </a:rPr>
              <a:t>a guiding principle and defining feature of elite manliness in the second sophistic</a:t>
            </a:r>
            <a:r>
              <a:rPr lang="en-GB" sz="1800" dirty="0">
                <a:effectLst/>
                <a:ea typeface="Calibri" panose="020F0502020204030204" pitchFamily="34" charset="0"/>
                <a:cs typeface="Times New Roman" panose="02020603050405020304" pitchFamily="18" charset="0"/>
              </a:rPr>
              <a:t>” (Jones, 2012)</a:t>
            </a:r>
          </a:p>
          <a:p>
            <a:pPr marL="0" indent="0" algn="ctr">
              <a:buNone/>
            </a:pPr>
            <a:endParaRPr lang="en-GB" sz="1800" dirty="0">
              <a:effectLst/>
              <a:ea typeface="Calibri" panose="020F0502020204030204" pitchFamily="34" charset="0"/>
              <a:cs typeface="Times New Roman" panose="02020603050405020304" pitchFamily="18" charset="0"/>
            </a:endParaRPr>
          </a:p>
          <a:p>
            <a:pPr marL="0" indent="0" algn="ctr">
              <a:buNone/>
            </a:pPr>
            <a:r>
              <a:rPr lang="en-GB" dirty="0">
                <a:ea typeface="Calibri" panose="020F0502020204030204" pitchFamily="34" charset="0"/>
                <a:cs typeface="Times New Roman" panose="02020603050405020304" pitchFamily="18" charset="0"/>
              </a:rPr>
              <a:t>“</a:t>
            </a:r>
            <a:r>
              <a:rPr lang="en-GB" sz="1800" i="1" dirty="0">
                <a:effectLst/>
                <a:ea typeface="Calibri" panose="020F0502020204030204" pitchFamily="34" charset="0"/>
                <a:cs typeface="Times New Roman" panose="02020603050405020304" pitchFamily="18" charset="0"/>
              </a:rPr>
              <a:t>the cultivation of virtue from a young age, and an understanding of how to rule and be ruled in the correct manner; a paideia devoid of good sense (nous) and good order (</a:t>
            </a:r>
            <a:r>
              <a:rPr lang="en-GB" sz="1800" i="1" dirty="0" err="1">
                <a:effectLst/>
                <a:ea typeface="Calibri" panose="020F0502020204030204" pitchFamily="34" charset="0"/>
                <a:cs typeface="Times New Roman" panose="02020603050405020304" pitchFamily="18" charset="0"/>
              </a:rPr>
              <a:t>dikē</a:t>
            </a:r>
            <a:r>
              <a:rPr lang="en-GB" sz="1800" i="1" dirty="0">
                <a:effectLst/>
                <a:ea typeface="Calibri" panose="020F0502020204030204" pitchFamily="34" charset="0"/>
                <a:cs typeface="Times New Roman" panose="02020603050405020304" pitchFamily="18" charset="0"/>
              </a:rPr>
              <a:t>) would not deserve to be called paideia at all</a:t>
            </a:r>
            <a:r>
              <a:rPr lang="en-GB" sz="1800" dirty="0">
                <a:effectLst/>
                <a:ea typeface="Calibri" panose="020F0502020204030204" pitchFamily="34" charset="0"/>
                <a:cs typeface="Times New Roman" panose="02020603050405020304" pitchFamily="18" charset="0"/>
              </a:rPr>
              <a:t>” (Plato. Lg. 643e ff.)</a:t>
            </a:r>
          </a:p>
          <a:p>
            <a:pPr marL="0" indent="0" algn="ctr">
              <a:buNone/>
            </a:pPr>
            <a:endParaRPr lang="en-GB" sz="1800" dirty="0">
              <a:effectLst/>
              <a:ea typeface="Calibri" panose="020F0502020204030204" pitchFamily="34" charset="0"/>
              <a:cs typeface="Times New Roman" panose="02020603050405020304" pitchFamily="18" charset="0"/>
            </a:endParaRPr>
          </a:p>
          <a:p>
            <a:pPr marL="0" indent="0" algn="ctr">
              <a:buNone/>
            </a:pPr>
            <a:r>
              <a:rPr lang="en-GB" sz="1800" dirty="0">
                <a:effectLst/>
                <a:ea typeface="Calibri" panose="020F0502020204030204" pitchFamily="34" charset="0"/>
                <a:cs typeface="Times New Roman" panose="02020603050405020304" pitchFamily="18" charset="0"/>
              </a:rPr>
              <a:t>“</a:t>
            </a:r>
            <a:r>
              <a:rPr lang="en-GB" sz="1800" i="1" dirty="0">
                <a:effectLst/>
                <a:ea typeface="Calibri" panose="020F0502020204030204" pitchFamily="34" charset="0"/>
                <a:cs typeface="Times New Roman" panose="02020603050405020304" pitchFamily="18" charset="0"/>
              </a:rPr>
              <a:t>To lack culture [paideia] [in this period] implies ignorance not only of classics such as Homer, but of the behaviour expected of civilized beings</a:t>
            </a:r>
            <a:r>
              <a:rPr lang="en-GB" sz="1800" dirty="0">
                <a:effectLst/>
                <a:ea typeface="Calibri" panose="020F0502020204030204" pitchFamily="34" charset="0"/>
                <a:cs typeface="Times New Roman" panose="02020603050405020304" pitchFamily="18" charset="0"/>
              </a:rPr>
              <a:t>” (Jones, 1986)</a:t>
            </a:r>
            <a:endParaRPr lang="en-GB" dirty="0"/>
          </a:p>
        </p:txBody>
      </p:sp>
    </p:spTree>
    <p:extLst>
      <p:ext uri="{BB962C8B-B14F-4D97-AF65-F5344CB8AC3E}">
        <p14:creationId xmlns:p14="http://schemas.microsoft.com/office/powerpoint/2010/main" val="3863979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636C4B-2E63-4065-8D3A-F65537BEA7FC}"/>
              </a:ext>
            </a:extLst>
          </p:cNvPr>
          <p:cNvSpPr>
            <a:spLocks noGrp="1"/>
          </p:cNvSpPr>
          <p:nvPr>
            <p:ph type="title"/>
          </p:nvPr>
        </p:nvSpPr>
        <p:spPr>
          <a:xfrm>
            <a:off x="1457326" y="468645"/>
            <a:ext cx="6238874" cy="1260000"/>
          </a:xfrm>
        </p:spPr>
        <p:txBody>
          <a:bodyPr/>
          <a:lstStyle/>
          <a:p>
            <a:r>
              <a:rPr lang="en-GB" dirty="0"/>
              <a:t>“The Dream” by Lucian </a:t>
            </a:r>
            <a:br>
              <a:rPr lang="en-GB" dirty="0"/>
            </a:br>
            <a:r>
              <a:rPr lang="en-GB" sz="2800" dirty="0"/>
              <a:t>(Lucian </a:t>
            </a:r>
            <a:r>
              <a:rPr lang="en-GB" sz="2800" i="1" dirty="0"/>
              <a:t>Somn</a:t>
            </a:r>
            <a:r>
              <a:rPr lang="en-GB" sz="2800" dirty="0"/>
              <a:t>.2)</a:t>
            </a:r>
            <a:endParaRPr lang="en-GB" dirty="0"/>
          </a:p>
        </p:txBody>
      </p:sp>
      <p:sp>
        <p:nvSpPr>
          <p:cNvPr id="6" name="Text Placeholder 5">
            <a:extLst>
              <a:ext uri="{FF2B5EF4-FFF2-40B4-BE49-F238E27FC236}">
                <a16:creationId xmlns:a16="http://schemas.microsoft.com/office/drawing/2014/main" id="{7B49760F-6779-4013-A300-0D09FA55E661}"/>
              </a:ext>
            </a:extLst>
          </p:cNvPr>
          <p:cNvSpPr>
            <a:spLocks noGrp="1"/>
          </p:cNvSpPr>
          <p:nvPr>
            <p:ph type="body" sz="half" idx="2"/>
          </p:nvPr>
        </p:nvSpPr>
        <p:spPr>
          <a:xfrm>
            <a:off x="1085849" y="2255967"/>
            <a:ext cx="6610351" cy="3503388"/>
          </a:xfrm>
        </p:spPr>
        <p:txBody>
          <a:bodyPr numCol="2">
            <a:noAutofit/>
          </a:bodyPr>
          <a:lstStyle/>
          <a:p>
            <a:pPr algn="l"/>
            <a:r>
              <a:rPr lang="en-GB" sz="2800" dirty="0"/>
              <a:t>PAIDEIA </a:t>
            </a:r>
            <a:r>
              <a:rPr lang="en-GB" sz="2400" dirty="0"/>
              <a:t>(Culture, Education, Wisdom)</a:t>
            </a:r>
          </a:p>
          <a:p>
            <a:pPr marL="285750" indent="-285750" algn="l">
              <a:buFont typeface="Arial" panose="020B0604020202020204" pitchFamily="34" charset="0"/>
              <a:buChar char="•"/>
            </a:pPr>
            <a:r>
              <a:rPr lang="en-GB" sz="2400" dirty="0"/>
              <a:t>	Feminine</a:t>
            </a:r>
          </a:p>
          <a:p>
            <a:pPr marL="285750" indent="-285750" algn="l">
              <a:buFont typeface="Arial" panose="020B0604020202020204" pitchFamily="34" charset="0"/>
              <a:buChar char="•"/>
            </a:pPr>
            <a:r>
              <a:rPr lang="en-GB" sz="2400" dirty="0"/>
              <a:t>	Refined</a:t>
            </a:r>
          </a:p>
          <a:p>
            <a:pPr marL="285750" indent="-285750" algn="l">
              <a:buFont typeface="Arial" panose="020B0604020202020204" pitchFamily="34" charset="0"/>
              <a:buChar char="•"/>
            </a:pPr>
            <a:r>
              <a:rPr lang="en-GB" sz="2400" dirty="0"/>
              <a:t>	Attractive</a:t>
            </a:r>
          </a:p>
          <a:p>
            <a:pPr algn="l"/>
            <a:endParaRPr lang="en-GB" dirty="0"/>
          </a:p>
          <a:p>
            <a:pPr algn="l"/>
            <a:endParaRPr lang="en-GB" dirty="0"/>
          </a:p>
          <a:p>
            <a:pPr algn="l"/>
            <a:r>
              <a:rPr lang="en-GB" sz="2800" dirty="0"/>
              <a:t>TECHNE </a:t>
            </a:r>
            <a:r>
              <a:rPr lang="en-GB" sz="2400" dirty="0"/>
              <a:t>(Trade, Technical Skills)</a:t>
            </a:r>
            <a:endParaRPr lang="en-GB" sz="2800" dirty="0"/>
          </a:p>
          <a:p>
            <a:pPr marL="285750" indent="-285750" algn="l">
              <a:buFont typeface="Arial" panose="020B0604020202020204" pitchFamily="34" charset="0"/>
              <a:buChar char="•"/>
            </a:pPr>
            <a:r>
              <a:rPr lang="en-GB" sz="2400" dirty="0"/>
              <a:t>	Burly</a:t>
            </a:r>
          </a:p>
          <a:p>
            <a:pPr marL="285750" indent="-285750" algn="l">
              <a:buFont typeface="Arial" panose="020B0604020202020204" pitchFamily="34" charset="0"/>
              <a:buChar char="•"/>
            </a:pPr>
            <a:r>
              <a:rPr lang="en-GB" sz="2400" dirty="0"/>
              <a:t>	Rough</a:t>
            </a:r>
          </a:p>
          <a:p>
            <a:pPr marL="285750" indent="-285750" algn="l">
              <a:buFont typeface="Arial" panose="020B0604020202020204" pitchFamily="34" charset="0"/>
              <a:buChar char="•"/>
            </a:pPr>
            <a:r>
              <a:rPr lang="en-GB" sz="2400" dirty="0"/>
              <a:t>	Masculine</a:t>
            </a:r>
          </a:p>
          <a:p>
            <a:pPr marL="285750" indent="-285750" algn="l">
              <a:buFont typeface="Arial" panose="020B0604020202020204" pitchFamily="34" charset="0"/>
              <a:buChar char="•"/>
            </a:pPr>
            <a:endParaRPr lang="en-GB" dirty="0"/>
          </a:p>
        </p:txBody>
      </p:sp>
      <p:pic>
        <p:nvPicPr>
          <p:cNvPr id="1026" name="Picture 2">
            <a:extLst>
              <a:ext uri="{FF2B5EF4-FFF2-40B4-BE49-F238E27FC236}">
                <a16:creationId xmlns:a16="http://schemas.microsoft.com/office/drawing/2014/main" id="{E6934365-22AF-4903-8377-B58BC3853A64}"/>
              </a:ext>
            </a:extLst>
          </p:cNvPr>
          <p:cNvPicPr>
            <a:picLocks noGrp="1" noChangeAspect="1" noChangeArrowheads="1"/>
          </p:cNvPicPr>
          <p:nvPr>
            <p:ph type="pic" idx="1"/>
          </p:nvPr>
        </p:nvPicPr>
        <p:blipFill>
          <a:blip r:embed="rId3"/>
          <a:srcRect t="6146" b="6146"/>
          <a:stretch/>
        </p:blipFill>
        <p:spPr bwMode="auto">
          <a:xfrm>
            <a:off x="8014200" y="995968"/>
            <a:ext cx="3492000" cy="486606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B881922-A109-4E89-B4CD-A11C60EBCD6D}"/>
              </a:ext>
            </a:extLst>
          </p:cNvPr>
          <p:cNvSpPr txBox="1"/>
          <p:nvPr/>
        </p:nvSpPr>
        <p:spPr>
          <a:xfrm>
            <a:off x="8529850" y="5960308"/>
            <a:ext cx="4339988" cy="307777"/>
          </a:xfrm>
          <a:prstGeom prst="rect">
            <a:avLst/>
          </a:prstGeom>
          <a:noFill/>
        </p:spPr>
        <p:txBody>
          <a:bodyPr wrap="square" rtlCol="0">
            <a:spAutoFit/>
          </a:bodyPr>
          <a:lstStyle/>
          <a:p>
            <a:r>
              <a:rPr lang="en-GB" sz="1400" dirty="0"/>
              <a:t>Fig. 4. “The Dream” by Lucian</a:t>
            </a:r>
          </a:p>
        </p:txBody>
      </p:sp>
      <p:sp>
        <p:nvSpPr>
          <p:cNvPr id="2" name="TextBox 1">
            <a:extLst>
              <a:ext uri="{FF2B5EF4-FFF2-40B4-BE49-F238E27FC236}">
                <a16:creationId xmlns:a16="http://schemas.microsoft.com/office/drawing/2014/main" id="{7157C560-7022-4928-B1EA-4B32FA42EBFD}"/>
              </a:ext>
            </a:extLst>
          </p:cNvPr>
          <p:cNvSpPr txBox="1"/>
          <p:nvPr/>
        </p:nvSpPr>
        <p:spPr>
          <a:xfrm>
            <a:off x="2238233" y="5020691"/>
            <a:ext cx="6018662" cy="738664"/>
          </a:xfrm>
          <a:prstGeom prst="rect">
            <a:avLst/>
          </a:prstGeom>
          <a:noFill/>
        </p:spPr>
        <p:txBody>
          <a:bodyPr wrap="square" rtlCol="0">
            <a:spAutoFit/>
          </a:bodyPr>
          <a:lstStyle/>
          <a:p>
            <a:r>
              <a:rPr lang="en-GB" sz="2400" dirty="0"/>
              <a:t>“</a:t>
            </a:r>
            <a:r>
              <a:rPr lang="en-GB" sz="2400" i="1" dirty="0"/>
              <a:t>A false masculinity</a:t>
            </a:r>
            <a:r>
              <a:rPr lang="en-GB" sz="2400" dirty="0"/>
              <a:t>” </a:t>
            </a:r>
            <a:r>
              <a:rPr lang="en-GB" dirty="0"/>
              <a:t>- </a:t>
            </a:r>
            <a:r>
              <a:rPr lang="en-GB" sz="1400" dirty="0"/>
              <a:t>(Gera, 1995)</a:t>
            </a:r>
          </a:p>
          <a:p>
            <a:endParaRPr lang="en-GB" dirty="0"/>
          </a:p>
        </p:txBody>
      </p:sp>
    </p:spTree>
    <p:extLst>
      <p:ext uri="{BB962C8B-B14F-4D97-AF65-F5344CB8AC3E}">
        <p14:creationId xmlns:p14="http://schemas.microsoft.com/office/powerpoint/2010/main" val="3107729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C826E-72DB-45B4-B092-DA86DA68C4A7}"/>
              </a:ext>
            </a:extLst>
          </p:cNvPr>
          <p:cNvSpPr>
            <a:spLocks noGrp="1"/>
          </p:cNvSpPr>
          <p:nvPr>
            <p:ph type="title"/>
          </p:nvPr>
        </p:nvSpPr>
        <p:spPr/>
        <p:txBody>
          <a:bodyPr/>
          <a:lstStyle/>
          <a:p>
            <a:r>
              <a:rPr lang="en-US" dirty="0"/>
              <a:t>History</a:t>
            </a:r>
          </a:p>
        </p:txBody>
      </p:sp>
      <p:pic>
        <p:nvPicPr>
          <p:cNvPr id="24" name="Picture 23" descr="calendar icon">
            <a:extLst>
              <a:ext uri="{FF2B5EF4-FFF2-40B4-BE49-F238E27FC236}">
                <a16:creationId xmlns:a16="http://schemas.microsoft.com/office/drawing/2014/main" id="{B83E2AB1-C03F-4257-9171-5FD5FA2720DB}"/>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3001960" y="870426"/>
            <a:ext cx="742950" cy="742950"/>
          </a:xfrm>
          <a:prstGeom prst="rect">
            <a:avLst/>
          </a:prstGeom>
        </p:spPr>
      </p:pic>
      <p:sp>
        <p:nvSpPr>
          <p:cNvPr id="32" name="Text Placeholder 31">
            <a:extLst>
              <a:ext uri="{FF2B5EF4-FFF2-40B4-BE49-F238E27FC236}">
                <a16:creationId xmlns:a16="http://schemas.microsoft.com/office/drawing/2014/main" id="{E9D7F99C-4A63-4AF2-8DFC-783C463444FE}"/>
              </a:ext>
            </a:extLst>
          </p:cNvPr>
          <p:cNvSpPr>
            <a:spLocks noGrp="1"/>
          </p:cNvSpPr>
          <p:nvPr>
            <p:ph type="body" sz="quarter" idx="14"/>
          </p:nvPr>
        </p:nvSpPr>
        <p:spPr>
          <a:xfrm>
            <a:off x="1216192" y="3837470"/>
            <a:ext cx="1374522" cy="959003"/>
          </a:xfrm>
        </p:spPr>
        <p:txBody>
          <a:bodyPr/>
          <a:lstStyle/>
          <a:p>
            <a:pPr>
              <a:spcAft>
                <a:spcPts val="0"/>
              </a:spcAft>
            </a:pPr>
            <a:r>
              <a:rPr lang="en-US" sz="1400" dirty="0"/>
              <a:t>800 BC – 481 BC</a:t>
            </a:r>
          </a:p>
          <a:p>
            <a:pPr>
              <a:spcAft>
                <a:spcPts val="0"/>
              </a:spcAft>
            </a:pPr>
            <a:r>
              <a:rPr lang="en-US" sz="1400" dirty="0"/>
              <a:t>Archaic Greece</a:t>
            </a:r>
          </a:p>
        </p:txBody>
      </p:sp>
      <p:sp>
        <p:nvSpPr>
          <p:cNvPr id="11" name="Oval 9" descr="decorative element">
            <a:extLst>
              <a:ext uri="{FF2B5EF4-FFF2-40B4-BE49-F238E27FC236}">
                <a16:creationId xmlns:a16="http://schemas.microsoft.com/office/drawing/2014/main" id="{6A7147D9-5182-4F63-A1F6-2C7F380BCAEC}"/>
              </a:ext>
              <a:ext uri="{C183D7F6-B498-43B3-948B-1728B52AA6E4}">
                <adec:decorative xmlns:adec="http://schemas.microsoft.com/office/drawing/2017/decorative" val="1"/>
              </a:ext>
            </a:extLst>
          </p:cNvPr>
          <p:cNvSpPr>
            <a:spLocks noChangeArrowheads="1"/>
          </p:cNvSpPr>
          <p:nvPr/>
        </p:nvSpPr>
        <p:spPr bwMode="auto">
          <a:xfrm>
            <a:off x="1711580" y="4787996"/>
            <a:ext cx="252000" cy="252000"/>
          </a:xfrm>
          <a:prstGeom prst="ellipse">
            <a:avLst/>
          </a:prstGeom>
          <a:solidFill>
            <a:schemeClr val="bg1">
              <a:lumMod val="65000"/>
              <a:lumOff val="35000"/>
            </a:schemeClr>
          </a:solidFill>
          <a:ln w="9525">
            <a:solidFill>
              <a:schemeClr val="bg2">
                <a:lumMod val="75000"/>
                <a:lumOff val="25000"/>
              </a:schemeClr>
            </a:solidFill>
          </a:ln>
          <a:effectLst>
            <a:glow rad="63500">
              <a:schemeClr val="bg2">
                <a:lumMod val="75000"/>
                <a:lumOff val="25000"/>
                <a:alpha val="40000"/>
              </a:schemeClr>
            </a:glow>
          </a:effectLst>
        </p:spPr>
        <p:txBody>
          <a:bodyPr/>
          <a:lstStyle/>
          <a:p>
            <a:pPr eaLnBrk="1" fontAlgn="auto" hangingPunct="1">
              <a:spcBef>
                <a:spcPts val="0"/>
              </a:spcBef>
              <a:spcAft>
                <a:spcPts val="0"/>
              </a:spcAft>
              <a:defRPr/>
            </a:pPr>
            <a:endParaRPr lang="en-US" dirty="0">
              <a:latin typeface="+mj-lt"/>
            </a:endParaRPr>
          </a:p>
        </p:txBody>
      </p:sp>
      <p:sp>
        <p:nvSpPr>
          <p:cNvPr id="33" name="Text Placeholder 32">
            <a:extLst>
              <a:ext uri="{FF2B5EF4-FFF2-40B4-BE49-F238E27FC236}">
                <a16:creationId xmlns:a16="http://schemas.microsoft.com/office/drawing/2014/main" id="{11214B34-DA9D-4C1E-8508-23F492C53998}"/>
              </a:ext>
            </a:extLst>
          </p:cNvPr>
          <p:cNvSpPr>
            <a:spLocks noGrp="1"/>
          </p:cNvSpPr>
          <p:nvPr>
            <p:ph type="body" sz="quarter" idx="15"/>
          </p:nvPr>
        </p:nvSpPr>
        <p:spPr>
          <a:xfrm>
            <a:off x="3299250" y="3837470"/>
            <a:ext cx="1455924" cy="959003"/>
          </a:xfrm>
        </p:spPr>
        <p:txBody>
          <a:bodyPr/>
          <a:lstStyle/>
          <a:p>
            <a:pPr>
              <a:spcAft>
                <a:spcPts val="0"/>
              </a:spcAft>
            </a:pPr>
            <a:r>
              <a:rPr lang="en-US" sz="1400" dirty="0"/>
              <a:t>480 BC – 323 BC</a:t>
            </a:r>
          </a:p>
          <a:p>
            <a:pPr>
              <a:spcAft>
                <a:spcPts val="0"/>
              </a:spcAft>
            </a:pPr>
            <a:r>
              <a:rPr lang="en-US" sz="1400" dirty="0"/>
              <a:t>Classical Greece</a:t>
            </a:r>
          </a:p>
        </p:txBody>
      </p:sp>
      <p:sp>
        <p:nvSpPr>
          <p:cNvPr id="15" name="Oval 14" descr="decorative element">
            <a:extLst>
              <a:ext uri="{FF2B5EF4-FFF2-40B4-BE49-F238E27FC236}">
                <a16:creationId xmlns:a16="http://schemas.microsoft.com/office/drawing/2014/main" id="{3184FF17-95E1-488F-85D0-829B6630F938}"/>
              </a:ext>
              <a:ext uri="{C183D7F6-B498-43B3-948B-1728B52AA6E4}">
                <adec:decorative xmlns:adec="http://schemas.microsoft.com/office/drawing/2017/decorative" val="1"/>
              </a:ext>
            </a:extLst>
          </p:cNvPr>
          <p:cNvSpPr>
            <a:spLocks noChangeArrowheads="1"/>
          </p:cNvSpPr>
          <p:nvPr/>
        </p:nvSpPr>
        <p:spPr bwMode="auto">
          <a:xfrm>
            <a:off x="3829549" y="4787996"/>
            <a:ext cx="252000" cy="252000"/>
          </a:xfrm>
          <a:prstGeom prst="ellipse">
            <a:avLst/>
          </a:prstGeom>
          <a:solidFill>
            <a:schemeClr val="bg1">
              <a:lumMod val="65000"/>
              <a:lumOff val="35000"/>
            </a:schemeClr>
          </a:solidFill>
          <a:ln>
            <a:solidFill>
              <a:schemeClr val="bg2">
                <a:lumMod val="75000"/>
                <a:lumOff val="25000"/>
              </a:schemeClr>
            </a:solidFill>
          </a:ln>
          <a:effectLst>
            <a:glow rad="63500">
              <a:schemeClr val="bg2">
                <a:lumMod val="75000"/>
                <a:lumOff val="25000"/>
                <a:alpha val="40000"/>
              </a:schemeClr>
            </a:glow>
          </a:effectLst>
        </p:spPr>
        <p:txBody>
          <a:bodyPr/>
          <a:lstStyle/>
          <a:p>
            <a:pPr eaLnBrk="1" fontAlgn="auto" hangingPunct="1">
              <a:spcBef>
                <a:spcPts val="0"/>
              </a:spcBef>
              <a:spcAft>
                <a:spcPts val="0"/>
              </a:spcAft>
              <a:defRPr/>
            </a:pPr>
            <a:endParaRPr lang="en-US" dirty="0">
              <a:latin typeface="+mj-lt"/>
            </a:endParaRPr>
          </a:p>
        </p:txBody>
      </p:sp>
      <p:sp>
        <p:nvSpPr>
          <p:cNvPr id="34" name="Text Placeholder 33">
            <a:extLst>
              <a:ext uri="{FF2B5EF4-FFF2-40B4-BE49-F238E27FC236}">
                <a16:creationId xmlns:a16="http://schemas.microsoft.com/office/drawing/2014/main" id="{181BCB65-05D6-4968-A705-E5461BD4B7EF}"/>
              </a:ext>
            </a:extLst>
          </p:cNvPr>
          <p:cNvSpPr>
            <a:spLocks noGrp="1"/>
          </p:cNvSpPr>
          <p:nvPr>
            <p:ph type="body" sz="quarter" idx="16"/>
          </p:nvPr>
        </p:nvSpPr>
        <p:spPr>
          <a:xfrm>
            <a:off x="5382307" y="3837470"/>
            <a:ext cx="1455924" cy="959003"/>
          </a:xfrm>
        </p:spPr>
        <p:txBody>
          <a:bodyPr/>
          <a:lstStyle/>
          <a:p>
            <a:pPr>
              <a:spcAft>
                <a:spcPts val="0"/>
              </a:spcAft>
            </a:pPr>
            <a:r>
              <a:rPr lang="en-US" sz="1400" dirty="0"/>
              <a:t>323 BC – 146 BC</a:t>
            </a:r>
          </a:p>
          <a:p>
            <a:pPr>
              <a:spcAft>
                <a:spcPts val="0"/>
              </a:spcAft>
            </a:pPr>
            <a:r>
              <a:rPr lang="en-US" sz="1400" dirty="0"/>
              <a:t>Hellenistic Greece</a:t>
            </a:r>
          </a:p>
        </p:txBody>
      </p:sp>
      <p:sp>
        <p:nvSpPr>
          <p:cNvPr id="16" name="Oval 19" descr="decorative element">
            <a:extLst>
              <a:ext uri="{FF2B5EF4-FFF2-40B4-BE49-F238E27FC236}">
                <a16:creationId xmlns:a16="http://schemas.microsoft.com/office/drawing/2014/main" id="{E8029F86-BAEB-4FB6-9968-621202C1E881}"/>
              </a:ext>
              <a:ext uri="{C183D7F6-B498-43B3-948B-1728B52AA6E4}">
                <adec:decorative xmlns:adec="http://schemas.microsoft.com/office/drawing/2017/decorative" val="1"/>
              </a:ext>
            </a:extLst>
          </p:cNvPr>
          <p:cNvSpPr>
            <a:spLocks noChangeArrowheads="1"/>
          </p:cNvSpPr>
          <p:nvPr/>
        </p:nvSpPr>
        <p:spPr bwMode="auto">
          <a:xfrm>
            <a:off x="5908702" y="4788790"/>
            <a:ext cx="252000" cy="252000"/>
          </a:xfrm>
          <a:prstGeom prst="ellipse">
            <a:avLst/>
          </a:prstGeom>
          <a:solidFill>
            <a:schemeClr val="bg1">
              <a:lumMod val="65000"/>
              <a:lumOff val="35000"/>
            </a:schemeClr>
          </a:solidFill>
          <a:ln>
            <a:solidFill>
              <a:schemeClr val="bg2">
                <a:lumMod val="75000"/>
                <a:lumOff val="25000"/>
              </a:schemeClr>
            </a:solidFill>
          </a:ln>
          <a:effectLst>
            <a:glow rad="63500">
              <a:schemeClr val="bg2">
                <a:lumMod val="75000"/>
                <a:lumOff val="25000"/>
                <a:alpha val="40000"/>
              </a:schemeClr>
            </a:glow>
          </a:effectLst>
        </p:spPr>
        <p:txBody>
          <a:bodyPr/>
          <a:lstStyle/>
          <a:p>
            <a:pPr eaLnBrk="1" fontAlgn="auto" hangingPunct="1">
              <a:spcBef>
                <a:spcPts val="0"/>
              </a:spcBef>
              <a:spcAft>
                <a:spcPts val="0"/>
              </a:spcAft>
              <a:defRPr/>
            </a:pPr>
            <a:endParaRPr lang="en-US" dirty="0">
              <a:latin typeface="+mj-lt"/>
            </a:endParaRPr>
          </a:p>
        </p:txBody>
      </p:sp>
      <p:sp>
        <p:nvSpPr>
          <p:cNvPr id="35" name="Text Placeholder 34">
            <a:extLst>
              <a:ext uri="{FF2B5EF4-FFF2-40B4-BE49-F238E27FC236}">
                <a16:creationId xmlns:a16="http://schemas.microsoft.com/office/drawing/2014/main" id="{2EF458CD-7F65-4446-8840-6E8C9C68317E}"/>
              </a:ext>
            </a:extLst>
          </p:cNvPr>
          <p:cNvSpPr>
            <a:spLocks noGrp="1"/>
          </p:cNvSpPr>
          <p:nvPr>
            <p:ph type="body" sz="quarter" idx="17"/>
          </p:nvPr>
        </p:nvSpPr>
        <p:spPr>
          <a:xfrm>
            <a:off x="7465365" y="3837470"/>
            <a:ext cx="1405529" cy="959003"/>
          </a:xfrm>
        </p:spPr>
        <p:txBody>
          <a:bodyPr/>
          <a:lstStyle/>
          <a:p>
            <a:pPr>
              <a:spcAft>
                <a:spcPts val="0"/>
              </a:spcAft>
            </a:pPr>
            <a:r>
              <a:rPr lang="en-US" sz="1400" dirty="0"/>
              <a:t>146 BC – 395 AD</a:t>
            </a:r>
          </a:p>
          <a:p>
            <a:pPr>
              <a:spcAft>
                <a:spcPts val="0"/>
              </a:spcAft>
            </a:pPr>
            <a:r>
              <a:rPr lang="en-US" sz="1400" dirty="0"/>
              <a:t>Roman Greece</a:t>
            </a:r>
          </a:p>
        </p:txBody>
      </p:sp>
      <p:sp>
        <p:nvSpPr>
          <p:cNvPr id="17" name="Oval 270" descr="decorative element">
            <a:extLst>
              <a:ext uri="{FF2B5EF4-FFF2-40B4-BE49-F238E27FC236}">
                <a16:creationId xmlns:a16="http://schemas.microsoft.com/office/drawing/2014/main" id="{A8F4EDB0-C386-4CCF-B742-D9788F7B7C44}"/>
              </a:ext>
              <a:ext uri="{C183D7F6-B498-43B3-948B-1728B52AA6E4}">
                <adec:decorative xmlns:adec="http://schemas.microsoft.com/office/drawing/2017/decorative" val="1"/>
              </a:ext>
            </a:extLst>
          </p:cNvPr>
          <p:cNvSpPr>
            <a:spLocks noChangeArrowheads="1"/>
          </p:cNvSpPr>
          <p:nvPr/>
        </p:nvSpPr>
        <p:spPr bwMode="auto">
          <a:xfrm>
            <a:off x="10170477" y="4804842"/>
            <a:ext cx="252000" cy="252000"/>
          </a:xfrm>
          <a:prstGeom prst="ellipse">
            <a:avLst/>
          </a:prstGeom>
          <a:solidFill>
            <a:schemeClr val="bg1">
              <a:lumMod val="65000"/>
              <a:lumOff val="35000"/>
            </a:schemeClr>
          </a:solidFill>
          <a:ln>
            <a:solidFill>
              <a:schemeClr val="bg2">
                <a:lumMod val="75000"/>
                <a:lumOff val="25000"/>
              </a:schemeClr>
            </a:solidFill>
          </a:ln>
          <a:effectLst>
            <a:glow rad="63500">
              <a:schemeClr val="bg2">
                <a:lumMod val="75000"/>
                <a:lumOff val="25000"/>
                <a:alpha val="40000"/>
              </a:schemeClr>
            </a:glow>
          </a:effectLst>
        </p:spPr>
        <p:txBody>
          <a:bodyPr/>
          <a:lstStyle/>
          <a:p>
            <a:pPr eaLnBrk="1" fontAlgn="auto" hangingPunct="1">
              <a:spcBef>
                <a:spcPts val="0"/>
              </a:spcBef>
              <a:spcAft>
                <a:spcPts val="0"/>
              </a:spcAft>
              <a:defRPr/>
            </a:pPr>
            <a:endParaRPr lang="en-US" dirty="0">
              <a:latin typeface="+mj-lt"/>
            </a:endParaRPr>
          </a:p>
        </p:txBody>
      </p:sp>
      <p:sp>
        <p:nvSpPr>
          <p:cNvPr id="36" name="Text Placeholder 35">
            <a:extLst>
              <a:ext uri="{FF2B5EF4-FFF2-40B4-BE49-F238E27FC236}">
                <a16:creationId xmlns:a16="http://schemas.microsoft.com/office/drawing/2014/main" id="{E14C2379-D648-4FA4-892B-A031C8CF38FA}"/>
              </a:ext>
            </a:extLst>
          </p:cNvPr>
          <p:cNvSpPr>
            <a:spLocks noGrp="1"/>
          </p:cNvSpPr>
          <p:nvPr>
            <p:ph type="body" sz="quarter" idx="18"/>
          </p:nvPr>
        </p:nvSpPr>
        <p:spPr/>
        <p:txBody>
          <a:bodyPr/>
          <a:lstStyle/>
          <a:p>
            <a:pPr>
              <a:spcAft>
                <a:spcPts val="0"/>
              </a:spcAft>
            </a:pPr>
            <a:r>
              <a:rPr lang="en-US" sz="1400" dirty="0"/>
              <a:t>395  – 1458 </a:t>
            </a:r>
          </a:p>
          <a:p>
            <a:pPr>
              <a:spcAft>
                <a:spcPts val="0"/>
              </a:spcAft>
            </a:pPr>
            <a:r>
              <a:rPr lang="en-US" sz="1400" dirty="0"/>
              <a:t>Byzantine Greece</a:t>
            </a:r>
          </a:p>
        </p:txBody>
      </p:sp>
      <p:sp>
        <p:nvSpPr>
          <p:cNvPr id="13" name="Oval 11" descr="decorative element">
            <a:extLst>
              <a:ext uri="{FF2B5EF4-FFF2-40B4-BE49-F238E27FC236}">
                <a16:creationId xmlns:a16="http://schemas.microsoft.com/office/drawing/2014/main" id="{D62D13F9-C589-486F-8D76-6D51992A2E08}"/>
              </a:ext>
              <a:ext uri="{C183D7F6-B498-43B3-948B-1728B52AA6E4}">
                <adec:decorative xmlns:adec="http://schemas.microsoft.com/office/drawing/2017/decorative" val="1"/>
              </a:ext>
            </a:extLst>
          </p:cNvPr>
          <p:cNvSpPr>
            <a:spLocks noChangeArrowheads="1"/>
          </p:cNvSpPr>
          <p:nvPr/>
        </p:nvSpPr>
        <p:spPr bwMode="auto">
          <a:xfrm>
            <a:off x="8021589" y="4793891"/>
            <a:ext cx="288000" cy="288000"/>
          </a:xfrm>
          <a:prstGeom prst="ellipse">
            <a:avLst/>
          </a:prstGeom>
          <a:solidFill>
            <a:schemeClr val="bg1">
              <a:lumMod val="50000"/>
              <a:lumOff val="50000"/>
            </a:schemeClr>
          </a:solidFill>
          <a:ln w="15875">
            <a:solidFill>
              <a:schemeClr val="bg2">
                <a:lumMod val="50000"/>
                <a:lumOff val="50000"/>
              </a:schemeClr>
            </a:solidFill>
          </a:ln>
          <a:effectLst>
            <a:glow rad="101600">
              <a:schemeClr val="bg2">
                <a:lumMod val="75000"/>
                <a:lumOff val="25000"/>
                <a:alpha val="60000"/>
              </a:schemeClr>
            </a:glow>
          </a:effectLst>
        </p:spPr>
        <p:txBody>
          <a:bodyPr/>
          <a:lstStyle/>
          <a:p>
            <a:pPr eaLnBrk="1" fontAlgn="auto" hangingPunct="1">
              <a:spcBef>
                <a:spcPts val="0"/>
              </a:spcBef>
              <a:spcAft>
                <a:spcPts val="0"/>
              </a:spcAft>
              <a:defRPr/>
            </a:pPr>
            <a:endParaRPr lang="en-US" dirty="0">
              <a:latin typeface="+mj-lt"/>
            </a:endParaRPr>
          </a:p>
        </p:txBody>
      </p:sp>
      <p:sp>
        <p:nvSpPr>
          <p:cNvPr id="10" name="Rectangle 7" descr="timeline">
            <a:extLst>
              <a:ext uri="{FF2B5EF4-FFF2-40B4-BE49-F238E27FC236}">
                <a16:creationId xmlns:a16="http://schemas.microsoft.com/office/drawing/2014/main" id="{2B8D0290-68FF-400B-B201-1F38FEE7607A}"/>
              </a:ext>
              <a:ext uri="{C183D7F6-B498-43B3-948B-1728B52AA6E4}">
                <adec:decorative xmlns:adec="http://schemas.microsoft.com/office/drawing/2017/decorative" val="1"/>
              </a:ext>
            </a:extLst>
          </p:cNvPr>
          <p:cNvSpPr>
            <a:spLocks noChangeArrowheads="1"/>
          </p:cNvSpPr>
          <p:nvPr/>
        </p:nvSpPr>
        <p:spPr bwMode="auto">
          <a:xfrm>
            <a:off x="1845087" y="4937891"/>
            <a:ext cx="8424000" cy="20638"/>
          </a:xfrm>
          <a:prstGeom prst="rect">
            <a:avLst/>
          </a:prstGeom>
          <a:solidFill>
            <a:schemeClr val="tx1">
              <a:lumMod val="50000"/>
            </a:schemeClr>
          </a:solidFill>
          <a:ln w="9525">
            <a:noFill/>
            <a:miter lim="800000"/>
            <a:headEnd/>
            <a:tailEnd/>
          </a:ln>
        </p:spPr>
        <p:txBody>
          <a:bodyPr/>
          <a:lstStyle/>
          <a:p>
            <a:pPr eaLnBrk="1" fontAlgn="auto" hangingPunct="1">
              <a:spcBef>
                <a:spcPts val="0"/>
              </a:spcBef>
              <a:spcAft>
                <a:spcPts val="0"/>
              </a:spcAft>
              <a:defRPr/>
            </a:pPr>
            <a:endParaRPr lang="en-US" dirty="0">
              <a:latin typeface="+mj-lt"/>
            </a:endParaRPr>
          </a:p>
        </p:txBody>
      </p:sp>
      <p:sp>
        <p:nvSpPr>
          <p:cNvPr id="8" name="TextBox 7">
            <a:extLst>
              <a:ext uri="{FF2B5EF4-FFF2-40B4-BE49-F238E27FC236}">
                <a16:creationId xmlns:a16="http://schemas.microsoft.com/office/drawing/2014/main" id="{AC605B5E-A786-4527-B59F-476ACBE25725}"/>
              </a:ext>
            </a:extLst>
          </p:cNvPr>
          <p:cNvSpPr txBox="1"/>
          <p:nvPr/>
        </p:nvSpPr>
        <p:spPr>
          <a:xfrm>
            <a:off x="904166" y="2884519"/>
            <a:ext cx="10840914" cy="369332"/>
          </a:xfrm>
          <a:prstGeom prst="rect">
            <a:avLst/>
          </a:prstGeom>
          <a:noFill/>
        </p:spPr>
        <p:txBody>
          <a:bodyPr wrap="square" rtlCol="0">
            <a:spAutoFit/>
          </a:bodyPr>
          <a:lstStyle/>
          <a:p>
            <a:r>
              <a:rPr lang="en-GB" dirty="0"/>
              <a:t>The Dialogue of the Courtesans was written in the Roman Greek era, but it was set in the Classical period.</a:t>
            </a:r>
          </a:p>
        </p:txBody>
      </p:sp>
    </p:spTree>
    <p:extLst>
      <p:ext uri="{BB962C8B-B14F-4D97-AF65-F5344CB8AC3E}">
        <p14:creationId xmlns:p14="http://schemas.microsoft.com/office/powerpoint/2010/main" val="537041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78200-0985-4DED-A84B-D6ADED92FAE6}"/>
              </a:ext>
            </a:extLst>
          </p:cNvPr>
          <p:cNvSpPr>
            <a:spLocks noGrp="1"/>
          </p:cNvSpPr>
          <p:nvPr>
            <p:ph type="title"/>
          </p:nvPr>
        </p:nvSpPr>
        <p:spPr>
          <a:xfrm>
            <a:off x="1174030" y="1874308"/>
            <a:ext cx="3814235" cy="1260000"/>
          </a:xfrm>
        </p:spPr>
        <p:txBody>
          <a:bodyPr/>
          <a:lstStyle/>
          <a:p>
            <a:r>
              <a:rPr lang="en-US" dirty="0"/>
              <a:t>Dialogue of the courtesans</a:t>
            </a:r>
          </a:p>
        </p:txBody>
      </p:sp>
      <p:sp>
        <p:nvSpPr>
          <p:cNvPr id="6" name="Text Placeholder 5">
            <a:extLst>
              <a:ext uri="{FF2B5EF4-FFF2-40B4-BE49-F238E27FC236}">
                <a16:creationId xmlns:a16="http://schemas.microsoft.com/office/drawing/2014/main" id="{E1BA0A6E-3FE8-4B0F-A479-5E4718A8370A}"/>
              </a:ext>
            </a:extLst>
          </p:cNvPr>
          <p:cNvSpPr>
            <a:spLocks noGrp="1"/>
          </p:cNvSpPr>
          <p:nvPr>
            <p:ph type="body" sz="half" idx="2"/>
          </p:nvPr>
        </p:nvSpPr>
        <p:spPr>
          <a:xfrm>
            <a:off x="1174030" y="3134308"/>
            <a:ext cx="3814235" cy="2732298"/>
          </a:xfrm>
        </p:spPr>
        <p:txBody>
          <a:bodyPr>
            <a:normAutofit/>
          </a:bodyPr>
          <a:lstStyle/>
          <a:p>
            <a:r>
              <a:rPr lang="en-US" dirty="0"/>
              <a:t>Fifteen short ‘dialogues’ – discussions in private between courtesans and their friends, clients and colleagues.</a:t>
            </a:r>
          </a:p>
          <a:p>
            <a:r>
              <a:rPr lang="en-US" dirty="0"/>
              <a:t>They discuss “love” and the interpretation of gender, masculinity, femininity and morality.</a:t>
            </a:r>
          </a:p>
          <a:p>
            <a:r>
              <a:rPr lang="en-US" dirty="0"/>
              <a:t>Difference between </a:t>
            </a:r>
            <a:r>
              <a:rPr lang="en-US" i="1" dirty="0" err="1"/>
              <a:t>hetaira</a:t>
            </a:r>
            <a:r>
              <a:rPr lang="en-US" dirty="0"/>
              <a:t> and </a:t>
            </a:r>
            <a:r>
              <a:rPr lang="en-US" i="1" dirty="0" err="1"/>
              <a:t>porne</a:t>
            </a:r>
            <a:r>
              <a:rPr lang="en-US" dirty="0"/>
              <a:t>.</a:t>
            </a:r>
          </a:p>
          <a:p>
            <a:endParaRPr lang="en-GB" dirty="0"/>
          </a:p>
        </p:txBody>
      </p:sp>
      <p:pic>
        <p:nvPicPr>
          <p:cNvPr id="7" name="Picture 6" descr="magnifying glass icon">
            <a:extLst>
              <a:ext uri="{FF2B5EF4-FFF2-40B4-BE49-F238E27FC236}">
                <a16:creationId xmlns:a16="http://schemas.microsoft.com/office/drawing/2014/main" id="{AAE36621-6FAB-4009-9D5C-CE767DF10D22}"/>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307595" y="1054753"/>
            <a:ext cx="685800" cy="685800"/>
          </a:xfrm>
          <a:prstGeom prst="rect">
            <a:avLst/>
          </a:prstGeom>
        </p:spPr>
      </p:pic>
      <p:pic>
        <p:nvPicPr>
          <p:cNvPr id="8" name="Content Placeholder 5">
            <a:extLst>
              <a:ext uri="{FF2B5EF4-FFF2-40B4-BE49-F238E27FC236}">
                <a16:creationId xmlns:a16="http://schemas.microsoft.com/office/drawing/2014/main" id="{01411A03-5977-4E6B-870A-FBE89DBDAE70}"/>
              </a:ext>
            </a:extLst>
          </p:cNvPr>
          <p:cNvPicPr>
            <a:picLocks noGrp="1" noChangeAspect="1"/>
          </p:cNvPicPr>
          <p:nvPr>
            <p:ph idx="1"/>
          </p:nvPr>
        </p:nvPicPr>
        <p:blipFill>
          <a:blip r:embed="rId4"/>
          <a:srcRect/>
          <a:stretch/>
        </p:blipFill>
        <p:spPr bwMode="blackGray">
          <a:xfrm>
            <a:off x="5168900" y="989806"/>
            <a:ext cx="6502400" cy="4876800"/>
          </a:xfrm>
          <a:effectLst>
            <a:softEdge rad="63500"/>
          </a:effectLst>
        </p:spPr>
      </p:pic>
      <p:sp>
        <p:nvSpPr>
          <p:cNvPr id="10" name="TextBox 9">
            <a:extLst>
              <a:ext uri="{FF2B5EF4-FFF2-40B4-BE49-F238E27FC236}">
                <a16:creationId xmlns:a16="http://schemas.microsoft.com/office/drawing/2014/main" id="{369E5A2A-D2BB-42D1-8CC3-AD059A51044D}"/>
              </a:ext>
            </a:extLst>
          </p:cNvPr>
          <p:cNvSpPr txBox="1"/>
          <p:nvPr/>
        </p:nvSpPr>
        <p:spPr>
          <a:xfrm>
            <a:off x="5372799" y="5866606"/>
            <a:ext cx="6094602" cy="830997"/>
          </a:xfrm>
          <a:prstGeom prst="rect">
            <a:avLst/>
          </a:prstGeom>
          <a:noFill/>
        </p:spPr>
        <p:txBody>
          <a:bodyPr wrap="square">
            <a:spAutoFit/>
          </a:bodyPr>
          <a:lstStyle/>
          <a:p>
            <a:r>
              <a:rPr lang="en-GB" sz="1200" b="0" i="0" dirty="0">
                <a:effectLst/>
                <a:latin typeface="Arial" panose="020B0604020202020204" pitchFamily="34" charset="0"/>
              </a:rPr>
              <a:t>Fig. 5. Kylix with a woman playing a game (Greek, Athens, c. 500 BC). A </a:t>
            </a:r>
            <a:r>
              <a:rPr lang="en-GB" sz="1200" b="0" i="0" dirty="0" err="1">
                <a:effectLst/>
                <a:latin typeface="Arial" panose="020B0604020202020204" pitchFamily="34" charset="0"/>
              </a:rPr>
              <a:t>Hetaira</a:t>
            </a:r>
            <a:r>
              <a:rPr lang="en-GB" sz="1200" b="0" i="0" dirty="0">
                <a:effectLst/>
                <a:latin typeface="Arial" panose="020B0604020202020204" pitchFamily="34" charset="0"/>
              </a:rPr>
              <a:t> holding a large cup like a symposiast (</a:t>
            </a:r>
            <a:r>
              <a:rPr lang="en-GB" sz="1200" b="0" i="0" dirty="0" err="1">
                <a:effectLst/>
                <a:latin typeface="Arial" panose="020B0604020202020204" pitchFamily="34" charset="0"/>
              </a:rPr>
              <a:t>reveler</a:t>
            </a:r>
            <a:r>
              <a:rPr lang="en-GB" sz="1200" b="0" i="0" dirty="0">
                <a:effectLst/>
                <a:latin typeface="Arial" panose="020B0604020202020204" pitchFamily="34" charset="0"/>
              </a:rPr>
              <a:t>) playing kottabos (a drinking party game where men flicked the dregs of their wine at a target).</a:t>
            </a:r>
          </a:p>
          <a:p>
            <a:r>
              <a:rPr lang="en-US" sz="1100" dirty="0">
                <a:latin typeface="+mj-lt"/>
              </a:rPr>
              <a:t>(</a:t>
            </a:r>
            <a:r>
              <a:rPr lang="en-GB" sz="1100" b="1" i="0" dirty="0">
                <a:effectLst/>
                <a:latin typeface="+mj-lt"/>
              </a:rPr>
              <a:t>Getty Villa, 2010)</a:t>
            </a:r>
            <a:endParaRPr lang="en-US" sz="1200" dirty="0">
              <a:latin typeface="+mj-lt"/>
            </a:endParaRPr>
          </a:p>
        </p:txBody>
      </p:sp>
    </p:spTree>
    <p:extLst>
      <p:ext uri="{BB962C8B-B14F-4D97-AF65-F5344CB8AC3E}">
        <p14:creationId xmlns:p14="http://schemas.microsoft.com/office/powerpoint/2010/main" val="277620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A0B9013-8223-4648-8855-D324ABF0002E}"/>
              </a:ext>
            </a:extLst>
          </p:cNvPr>
          <p:cNvSpPr>
            <a:spLocks noGrp="1"/>
          </p:cNvSpPr>
          <p:nvPr>
            <p:ph type="title"/>
          </p:nvPr>
        </p:nvSpPr>
        <p:spPr>
          <a:xfrm>
            <a:off x="-10236" y="1125415"/>
            <a:ext cx="7600666" cy="1608861"/>
          </a:xfrm>
        </p:spPr>
        <p:txBody>
          <a:bodyPr/>
          <a:lstStyle/>
          <a:p>
            <a:r>
              <a:rPr lang="en-GB" sz="3200" dirty="0">
                <a:effectLst/>
                <a:latin typeface="Calibri" panose="020F0502020204030204" pitchFamily="34" charset="0"/>
                <a:ea typeface="Calibri" panose="020F0502020204030204" pitchFamily="34" charset="0"/>
                <a:cs typeface="Times New Roman" panose="02020603050405020304" pitchFamily="18" charset="0"/>
              </a:rPr>
              <a:t>“…</a:t>
            </a:r>
            <a:r>
              <a:rPr lang="en-GB" sz="3200" i="1" dirty="0">
                <a:effectLst/>
                <a:latin typeface="Calibri" panose="020F0502020204030204" pitchFamily="34" charset="0"/>
                <a:ea typeface="Calibri" panose="020F0502020204030204" pitchFamily="34" charset="0"/>
                <a:cs typeface="Times New Roman" panose="02020603050405020304" pitchFamily="18" charset="0"/>
              </a:rPr>
              <a:t>men DO prostitution…</a:t>
            </a:r>
            <a:br>
              <a:rPr lang="en-GB" sz="3200" i="1" dirty="0">
                <a:effectLst/>
                <a:latin typeface="Calibri" panose="020F0502020204030204" pitchFamily="34" charset="0"/>
                <a:ea typeface="Calibri" panose="020F0502020204030204" pitchFamily="34" charset="0"/>
                <a:cs typeface="Times New Roman" panose="02020603050405020304" pitchFamily="18" charset="0"/>
              </a:rPr>
            </a:br>
            <a:r>
              <a:rPr lang="en-GB" sz="3200" i="1" dirty="0">
                <a:effectLst/>
                <a:latin typeface="Calibri" panose="020F0502020204030204" pitchFamily="34" charset="0"/>
                <a:ea typeface="Calibri" panose="020F0502020204030204" pitchFamily="34" charset="0"/>
                <a:cs typeface="Times New Roman" panose="02020603050405020304" pitchFamily="18" charset="0"/>
              </a:rPr>
              <a:t>whereas women WERE prostitutes</a:t>
            </a:r>
            <a:r>
              <a:rPr lang="en-GB" sz="3600" dirty="0">
                <a:effectLst/>
                <a:latin typeface="Calibri" panose="020F0502020204030204" pitchFamily="34" charset="0"/>
                <a:ea typeface="Calibri" panose="020F0502020204030204" pitchFamily="34" charset="0"/>
                <a:cs typeface="Times New Roman" panose="02020603050405020304" pitchFamily="18" charset="0"/>
              </a:rPr>
              <a:t>”</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t>(McClure 2003)</a:t>
            </a:r>
            <a:br>
              <a:rPr lang="en-GB" sz="3600" dirty="0"/>
            </a:br>
            <a:endParaRPr lang="en-GB" sz="3600" dirty="0"/>
          </a:p>
        </p:txBody>
      </p:sp>
      <p:pic>
        <p:nvPicPr>
          <p:cNvPr id="10" name="Picture Placeholder 9">
            <a:extLst>
              <a:ext uri="{FF2B5EF4-FFF2-40B4-BE49-F238E27FC236}">
                <a16:creationId xmlns:a16="http://schemas.microsoft.com/office/drawing/2014/main" id="{3140B032-D6FE-4535-88FD-77E7B0B5E444}"/>
              </a:ext>
            </a:extLst>
          </p:cNvPr>
          <p:cNvPicPr>
            <a:picLocks noGrp="1" noChangeAspect="1"/>
          </p:cNvPicPr>
          <p:nvPr>
            <p:ph type="pic" idx="1"/>
          </p:nvPr>
        </p:nvPicPr>
        <p:blipFill>
          <a:blip r:embed="rId3"/>
          <a:srcRect l="26553" r="26553"/>
          <a:stretch>
            <a:fillRect/>
          </a:stretch>
        </p:blipFill>
        <p:spPr>
          <a:xfrm>
            <a:off x="7850427" y="995968"/>
            <a:ext cx="3492000" cy="4866064"/>
          </a:xfrm>
        </p:spPr>
      </p:pic>
      <p:pic>
        <p:nvPicPr>
          <p:cNvPr id="2050" name="Picture 2" descr="The Ancient Greek Prostitute Who Became Absolutely Powerful | by Mythili  the dreamer | Lessons from History | Medium">
            <a:extLst>
              <a:ext uri="{FF2B5EF4-FFF2-40B4-BE49-F238E27FC236}">
                <a16:creationId xmlns:a16="http://schemas.microsoft.com/office/drawing/2014/main" id="{A01A9EA8-0AAB-4BAF-990F-997632E49B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0166" y="2944942"/>
            <a:ext cx="7406034" cy="2917090"/>
          </a:xfrm>
          <a:prstGeom prst="rect">
            <a:avLst/>
          </a:prstGeom>
          <a:noFill/>
          <a:effectLst>
            <a:innerShdw blurRad="63500" dist="50800">
              <a:prstClr val="black">
                <a:alpha val="50000"/>
              </a:prstClr>
            </a:innerShdw>
            <a:softEdge rad="63500"/>
          </a:effectLst>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B4CB032B-4B85-481D-BE2C-C4D2249BB60B}"/>
              </a:ext>
            </a:extLst>
          </p:cNvPr>
          <p:cNvSpPr txBox="1"/>
          <p:nvPr/>
        </p:nvSpPr>
        <p:spPr>
          <a:xfrm>
            <a:off x="1595499" y="5862031"/>
            <a:ext cx="6660108" cy="307777"/>
          </a:xfrm>
          <a:prstGeom prst="rect">
            <a:avLst/>
          </a:prstGeom>
          <a:noFill/>
        </p:spPr>
        <p:txBody>
          <a:bodyPr wrap="square" rtlCol="0">
            <a:spAutoFit/>
          </a:bodyPr>
          <a:lstStyle/>
          <a:p>
            <a:r>
              <a:rPr lang="en-GB" sz="1400" dirty="0"/>
              <a:t>Fig.6. </a:t>
            </a:r>
            <a:r>
              <a:rPr lang="en-GB" sz="1400" b="0" i="1" dirty="0">
                <a:effectLst/>
              </a:rPr>
              <a:t>Phryne before the Areopagus by Jean-Leon Gerome, </a:t>
            </a:r>
            <a:r>
              <a:rPr lang="en-GB" sz="1400" b="0" i="0" dirty="0">
                <a:effectLst/>
                <a:latin typeface="Arial" panose="020B0604020202020204" pitchFamily="34" charset="0"/>
              </a:rPr>
              <a:t>1861)</a:t>
            </a:r>
            <a:endParaRPr lang="en-GB" sz="1400" b="0" i="0" dirty="0">
              <a:effectLst/>
            </a:endParaRPr>
          </a:p>
        </p:txBody>
      </p:sp>
      <p:sp>
        <p:nvSpPr>
          <p:cNvPr id="12" name="TextBox 11">
            <a:extLst>
              <a:ext uri="{FF2B5EF4-FFF2-40B4-BE49-F238E27FC236}">
                <a16:creationId xmlns:a16="http://schemas.microsoft.com/office/drawing/2014/main" id="{920AF4E4-D822-4337-881A-02649FFF33E5}"/>
              </a:ext>
            </a:extLst>
          </p:cNvPr>
          <p:cNvSpPr txBox="1"/>
          <p:nvPr/>
        </p:nvSpPr>
        <p:spPr>
          <a:xfrm>
            <a:off x="8419380" y="5999528"/>
            <a:ext cx="3600045" cy="307777"/>
          </a:xfrm>
          <a:prstGeom prst="rect">
            <a:avLst/>
          </a:prstGeom>
          <a:noFill/>
        </p:spPr>
        <p:txBody>
          <a:bodyPr wrap="square" rtlCol="0">
            <a:spAutoFit/>
          </a:bodyPr>
          <a:lstStyle/>
          <a:p>
            <a:r>
              <a:rPr lang="en-GB" sz="1400" dirty="0"/>
              <a:t>Fig. 7. </a:t>
            </a:r>
            <a:r>
              <a:rPr lang="en-GB" sz="1400" b="0" i="1" dirty="0">
                <a:solidFill>
                  <a:srgbClr val="211B14"/>
                </a:solidFill>
                <a:effectLst/>
                <a:latin typeface="Arial" panose="020B0604020202020204" pitchFamily="34" charset="0"/>
              </a:rPr>
              <a:t>‘’</a:t>
            </a:r>
            <a:r>
              <a:rPr lang="en-GB" sz="1400" b="0" i="1" dirty="0">
                <a:effectLst/>
              </a:rPr>
              <a:t>Phryne’ by José </a:t>
            </a:r>
            <a:r>
              <a:rPr lang="en-GB" sz="1400" b="0" i="1" dirty="0" err="1">
                <a:effectLst/>
              </a:rPr>
              <a:t>Frappa</a:t>
            </a:r>
            <a:r>
              <a:rPr lang="en-GB" sz="1400" dirty="0"/>
              <a:t> </a:t>
            </a:r>
          </a:p>
        </p:txBody>
      </p:sp>
    </p:spTree>
    <p:extLst>
      <p:ext uri="{BB962C8B-B14F-4D97-AF65-F5344CB8AC3E}">
        <p14:creationId xmlns:p14="http://schemas.microsoft.com/office/powerpoint/2010/main" val="2365272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43F36EA-932F-48EF-B02C-59081B01EC30}"/>
              </a:ext>
            </a:extLst>
          </p:cNvPr>
          <p:cNvSpPr>
            <a:spLocks noGrp="1"/>
          </p:cNvSpPr>
          <p:nvPr>
            <p:ph type="title"/>
          </p:nvPr>
        </p:nvSpPr>
        <p:spPr/>
        <p:txBody>
          <a:bodyPr/>
          <a:lstStyle/>
          <a:p>
            <a:r>
              <a:rPr lang="en-GB" dirty="0" err="1"/>
              <a:t>Korinna</a:t>
            </a:r>
            <a:r>
              <a:rPr lang="en-GB" dirty="0"/>
              <a:t> vs Lyra – The Model of what a man wants? – Dialogue 6</a:t>
            </a:r>
          </a:p>
        </p:txBody>
      </p:sp>
      <p:sp>
        <p:nvSpPr>
          <p:cNvPr id="9" name="Content Placeholder 8">
            <a:extLst>
              <a:ext uri="{FF2B5EF4-FFF2-40B4-BE49-F238E27FC236}">
                <a16:creationId xmlns:a16="http://schemas.microsoft.com/office/drawing/2014/main" id="{ABBC37A1-2EFD-49FB-8A75-AC755A092764}"/>
              </a:ext>
            </a:extLst>
          </p:cNvPr>
          <p:cNvSpPr>
            <a:spLocks noGrp="1"/>
          </p:cNvSpPr>
          <p:nvPr>
            <p:ph idx="1"/>
          </p:nvPr>
        </p:nvSpPr>
        <p:spPr>
          <a:xfrm>
            <a:off x="792732" y="1969542"/>
            <a:ext cx="4591250" cy="4512824"/>
          </a:xfrm>
        </p:spPr>
        <p:txBody>
          <a:bodyPr>
            <a:normAutofit/>
          </a:bodyPr>
          <a:lstStyle/>
          <a:p>
            <a:pPr marL="0" indent="0">
              <a:buNone/>
            </a:pPr>
            <a:r>
              <a:rPr lang="en-GB" b="1" i="1" dirty="0" err="1">
                <a:latin typeface="zephtextregular"/>
              </a:rPr>
              <a:t>K</a:t>
            </a:r>
            <a:r>
              <a:rPr lang="en-GB" b="1" i="1" dirty="0" err="1">
                <a:effectLst/>
                <a:latin typeface="zephtextregular"/>
              </a:rPr>
              <a:t>robyle</a:t>
            </a:r>
            <a:r>
              <a:rPr lang="en-GB" b="1" i="1" dirty="0">
                <a:effectLst/>
                <a:latin typeface="zephtextregular"/>
              </a:rPr>
              <a:t>: </a:t>
            </a:r>
            <a:r>
              <a:rPr lang="en-GB" b="0" i="1" dirty="0">
                <a:effectLst/>
                <a:latin typeface="inherit"/>
              </a:rPr>
              <a:t>In the first place, she dresses attractively and looks neat; she’s gay with all the men, without being so ready to cackle as you are, but smiles in a sweet bewitching way; later on, she’s very clever when they’re together, never cheats a visitor or an escort, and never throws herself at the men. </a:t>
            </a:r>
          </a:p>
          <a:p>
            <a:pPr marL="0" indent="0">
              <a:buNone/>
            </a:pPr>
            <a:r>
              <a:rPr lang="en-GB" b="0" i="1" dirty="0">
                <a:effectLst/>
                <a:latin typeface="inherit"/>
              </a:rPr>
              <a:t>If ever she takes a fee for going out to dinner, she doesn’t drink too much—that’s ridiculous, and men hate women who do—she doesn’t gorge herself—that’s ill-bred, my dear—but picks up the food with her finger-tips, eating quietly and not stuffing both cheeks full, and, when she drinks, she doesn’t gulp, but sips slowly from time to time. (</a:t>
            </a:r>
            <a:r>
              <a:rPr lang="en-GB" b="0" i="1" dirty="0" err="1">
                <a:effectLst/>
                <a:latin typeface="inherit"/>
              </a:rPr>
              <a:t>Dial.Meter</a:t>
            </a:r>
            <a:r>
              <a:rPr lang="en-GB" b="0" i="1" dirty="0">
                <a:effectLst/>
                <a:latin typeface="inherit"/>
              </a:rPr>
              <a:t>, 6)</a:t>
            </a:r>
          </a:p>
          <a:p>
            <a:endParaRPr lang="en-GB" dirty="0"/>
          </a:p>
        </p:txBody>
      </p:sp>
      <p:sp>
        <p:nvSpPr>
          <p:cNvPr id="10" name="Rectangle: Rounded Corners 9">
            <a:extLst>
              <a:ext uri="{FF2B5EF4-FFF2-40B4-BE49-F238E27FC236}">
                <a16:creationId xmlns:a16="http://schemas.microsoft.com/office/drawing/2014/main" id="{2FAEC4DB-90CB-42E1-8E46-44F162D62A85}"/>
              </a:ext>
            </a:extLst>
          </p:cNvPr>
          <p:cNvSpPr/>
          <p:nvPr/>
        </p:nvSpPr>
        <p:spPr>
          <a:xfrm>
            <a:off x="5522754" y="1869600"/>
            <a:ext cx="6473628" cy="4612766"/>
          </a:xfrm>
          <a:prstGeom prst="roundRect">
            <a:avLst/>
          </a:prstGeom>
          <a:solidFill>
            <a:schemeClr val="accent3">
              <a:lumMod val="7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1" name="TextBox 10">
            <a:extLst>
              <a:ext uri="{FF2B5EF4-FFF2-40B4-BE49-F238E27FC236}">
                <a16:creationId xmlns:a16="http://schemas.microsoft.com/office/drawing/2014/main" id="{95D8CEF7-C4E7-4218-9E9A-52AC156DC615}"/>
              </a:ext>
            </a:extLst>
          </p:cNvPr>
          <p:cNvSpPr txBox="1"/>
          <p:nvPr/>
        </p:nvSpPr>
        <p:spPr>
          <a:xfrm>
            <a:off x="5800299" y="2103566"/>
            <a:ext cx="5972119" cy="410881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Attractively adorned</a:t>
            </a:r>
          </a:p>
          <a:p>
            <a:pPr marL="285750" indent="-285750">
              <a:lnSpc>
                <a:spcPct val="150000"/>
              </a:lnSpc>
              <a:buFont typeface="Arial" panose="020B0604020202020204" pitchFamily="34" charset="0"/>
              <a:buChar char="•"/>
            </a:pPr>
            <a:r>
              <a:rPr lang="en-GB" dirty="0"/>
              <a:t>Social with the men</a:t>
            </a:r>
          </a:p>
          <a:p>
            <a:pPr marL="285750" indent="-285750">
              <a:lnSpc>
                <a:spcPct val="150000"/>
              </a:lnSpc>
              <a:buFont typeface="Arial" panose="020B0604020202020204" pitchFamily="34" charset="0"/>
              <a:buChar char="•"/>
            </a:pPr>
            <a:r>
              <a:rPr lang="en-GB" dirty="0"/>
              <a:t>Not laughing too much or too loud</a:t>
            </a:r>
          </a:p>
          <a:p>
            <a:pPr marL="285750" indent="-285750">
              <a:lnSpc>
                <a:spcPct val="150000"/>
              </a:lnSpc>
              <a:buFont typeface="Arial" panose="020B0604020202020204" pitchFamily="34" charset="0"/>
              <a:buChar char="•"/>
            </a:pPr>
            <a:r>
              <a:rPr lang="en-GB" dirty="0"/>
              <a:t>No getting drunk</a:t>
            </a:r>
          </a:p>
          <a:p>
            <a:pPr marL="285750" indent="-285750">
              <a:lnSpc>
                <a:spcPct val="150000"/>
              </a:lnSpc>
              <a:buFont typeface="Arial" panose="020B0604020202020204" pitchFamily="34" charset="0"/>
              <a:buChar char="•"/>
            </a:pPr>
            <a:r>
              <a:rPr lang="en-GB" dirty="0"/>
              <a:t>No excessive eating</a:t>
            </a:r>
          </a:p>
          <a:p>
            <a:pPr marL="285750" indent="-285750">
              <a:lnSpc>
                <a:spcPct val="150000"/>
              </a:lnSpc>
              <a:buFont typeface="Arial" panose="020B0604020202020204" pitchFamily="34" charset="0"/>
              <a:buChar char="•"/>
            </a:pPr>
            <a:r>
              <a:rPr lang="en-GB" dirty="0"/>
              <a:t>Does not speak more than necessary</a:t>
            </a:r>
          </a:p>
          <a:p>
            <a:pPr marL="285750" indent="-285750">
              <a:lnSpc>
                <a:spcPct val="150000"/>
              </a:lnSpc>
              <a:buFont typeface="Arial" panose="020B0604020202020204" pitchFamily="34" charset="0"/>
              <a:buChar char="•"/>
            </a:pPr>
            <a:r>
              <a:rPr lang="en-GB" dirty="0"/>
              <a:t>No mocking anyone present</a:t>
            </a:r>
          </a:p>
          <a:p>
            <a:pPr marL="285750" indent="-285750">
              <a:lnSpc>
                <a:spcPct val="150000"/>
              </a:lnSpc>
              <a:buFont typeface="Arial" panose="020B0604020202020204" pitchFamily="34" charset="0"/>
              <a:buChar char="•"/>
            </a:pPr>
            <a:r>
              <a:rPr lang="en-GB" dirty="0"/>
              <a:t>Only look to those who have hired her</a:t>
            </a:r>
          </a:p>
          <a:p>
            <a:pPr marL="285750" indent="-285750">
              <a:lnSpc>
                <a:spcPct val="150000"/>
              </a:lnSpc>
              <a:buFont typeface="Arial" panose="020B0604020202020204" pitchFamily="34" charset="0"/>
              <a:buChar char="•"/>
            </a:pPr>
            <a:r>
              <a:rPr lang="en-GB" dirty="0"/>
              <a:t>In bed, the goal is to please the man how he chooses.</a:t>
            </a:r>
          </a:p>
          <a:p>
            <a:endParaRPr lang="en-GB" dirty="0"/>
          </a:p>
        </p:txBody>
      </p:sp>
    </p:spTree>
    <p:extLst>
      <p:ext uri="{BB962C8B-B14F-4D97-AF65-F5344CB8AC3E}">
        <p14:creationId xmlns:p14="http://schemas.microsoft.com/office/powerpoint/2010/main" val="3635448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BA199-95B7-41B3-9A72-44BD819B1C1F}"/>
              </a:ext>
            </a:extLst>
          </p:cNvPr>
          <p:cNvSpPr>
            <a:spLocks noGrp="1"/>
          </p:cNvSpPr>
          <p:nvPr>
            <p:ph type="title"/>
          </p:nvPr>
        </p:nvSpPr>
        <p:spPr/>
        <p:txBody>
          <a:bodyPr/>
          <a:lstStyle/>
          <a:p>
            <a:r>
              <a:rPr lang="en-US" dirty="0"/>
              <a:t>“What Men </a:t>
            </a:r>
            <a:r>
              <a:rPr lang="en-US" dirty="0" err="1"/>
              <a:t>WanT</a:t>
            </a:r>
            <a:r>
              <a:rPr lang="en-US" dirty="0"/>
              <a:t>” – Dialogue 6</a:t>
            </a:r>
          </a:p>
        </p:txBody>
      </p:sp>
      <p:pic>
        <p:nvPicPr>
          <p:cNvPr id="10" name="Picture 9" descr="gavel icon ">
            <a:extLst>
              <a:ext uri="{FF2B5EF4-FFF2-40B4-BE49-F238E27FC236}">
                <a16:creationId xmlns:a16="http://schemas.microsoft.com/office/drawing/2014/main" id="{4CC9C727-CD5E-461F-9DE1-B579A54D1FE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8218415" y="609599"/>
            <a:ext cx="1171575" cy="1171575"/>
          </a:xfrm>
          <a:prstGeom prst="rect">
            <a:avLst/>
          </a:prstGeom>
        </p:spPr>
      </p:pic>
      <p:sp>
        <p:nvSpPr>
          <p:cNvPr id="3" name="Content Placeholder 2">
            <a:extLst>
              <a:ext uri="{FF2B5EF4-FFF2-40B4-BE49-F238E27FC236}">
                <a16:creationId xmlns:a16="http://schemas.microsoft.com/office/drawing/2014/main" id="{344B0985-002E-41EF-80D7-888D43261784}"/>
              </a:ext>
            </a:extLst>
          </p:cNvPr>
          <p:cNvSpPr>
            <a:spLocks noGrp="1"/>
          </p:cNvSpPr>
          <p:nvPr>
            <p:ph sz="half" idx="1"/>
          </p:nvPr>
        </p:nvSpPr>
        <p:spPr/>
        <p:txBody>
          <a:bodyPr>
            <a:normAutofit/>
          </a:bodyPr>
          <a:lstStyle/>
          <a:p>
            <a:pPr marL="0" indent="0" algn="l">
              <a:buNone/>
            </a:pPr>
            <a:endParaRPr lang="en-GB" dirty="0"/>
          </a:p>
          <a:p>
            <a:pPr marL="0" indent="0" algn="l">
              <a:buNone/>
            </a:pPr>
            <a:r>
              <a:rPr lang="en-GB" dirty="0"/>
              <a:t>When </a:t>
            </a:r>
            <a:r>
              <a:rPr lang="en-GB" dirty="0" err="1"/>
              <a:t>Korinna</a:t>
            </a:r>
            <a:r>
              <a:rPr lang="en-GB" dirty="0"/>
              <a:t> asks if the men will all be as nice looking as the one from the night before , </a:t>
            </a:r>
            <a:r>
              <a:rPr lang="en-GB" dirty="0" err="1"/>
              <a:t>Krobyle</a:t>
            </a:r>
            <a:r>
              <a:rPr lang="en-GB" dirty="0"/>
              <a:t> says no and that in fact, </a:t>
            </a:r>
            <a:r>
              <a:rPr lang="en-GB" dirty="0" err="1"/>
              <a:t>Korinna</a:t>
            </a:r>
            <a:r>
              <a:rPr lang="en-GB" dirty="0"/>
              <a:t> should choose ugly ones because they pay more because she should be thinking of the bigger fee.</a:t>
            </a:r>
          </a:p>
          <a:p>
            <a:pPr marL="0" indent="0" algn="l">
              <a:buNone/>
            </a:pPr>
            <a:endParaRPr lang="en-GB" b="0" i="1" dirty="0">
              <a:effectLst/>
            </a:endParaRPr>
          </a:p>
          <a:p>
            <a:pPr marL="0" indent="0" algn="l">
              <a:buNone/>
            </a:pPr>
            <a:r>
              <a:rPr lang="en-GB" i="1" dirty="0"/>
              <a:t>This is the third dialogue featuring a mother who is concerned only with the fee.</a:t>
            </a:r>
          </a:p>
          <a:p>
            <a:pPr marL="0" indent="0" algn="l">
              <a:buNone/>
            </a:pPr>
            <a:endParaRPr lang="en-GB" i="1" dirty="0">
              <a:latin typeface="zephtextregular"/>
            </a:endParaRPr>
          </a:p>
          <a:p>
            <a:pPr marL="0" indent="0" algn="l">
              <a:buNone/>
            </a:pPr>
            <a:r>
              <a:rPr lang="en-GB" sz="1400" dirty="0"/>
              <a:t>(</a:t>
            </a:r>
            <a:r>
              <a:rPr lang="en-GB" sz="1400" dirty="0" err="1"/>
              <a:t>Gilhuly</a:t>
            </a:r>
            <a:r>
              <a:rPr lang="en-GB" sz="1400" dirty="0"/>
              <a:t>, 2007)</a:t>
            </a:r>
            <a:endParaRPr lang="en-GB" sz="1600" b="0" i="1" dirty="0">
              <a:effectLst/>
              <a:latin typeface="zephtextregular"/>
            </a:endParaRPr>
          </a:p>
        </p:txBody>
      </p:sp>
      <p:sp>
        <p:nvSpPr>
          <p:cNvPr id="4" name="Content Placeholder 3">
            <a:extLst>
              <a:ext uri="{FF2B5EF4-FFF2-40B4-BE49-F238E27FC236}">
                <a16:creationId xmlns:a16="http://schemas.microsoft.com/office/drawing/2014/main" id="{2846FF52-309D-45FC-A407-74955F1EF153}"/>
              </a:ext>
            </a:extLst>
          </p:cNvPr>
          <p:cNvSpPr>
            <a:spLocks noGrp="1"/>
          </p:cNvSpPr>
          <p:nvPr>
            <p:ph sz="half" idx="2"/>
          </p:nvPr>
        </p:nvSpPr>
        <p:spPr/>
        <p:txBody>
          <a:bodyPr>
            <a:normAutofit/>
          </a:bodyPr>
          <a:lstStyle/>
          <a:p>
            <a:pPr marL="0" indent="0" algn="l">
              <a:buNone/>
            </a:pPr>
            <a:endParaRPr lang="en-GB" b="0" i="1" dirty="0">
              <a:effectLst/>
              <a:latin typeface="inherit"/>
            </a:endParaRPr>
          </a:p>
          <a:p>
            <a:pPr marL="0" indent="0" algn="l">
              <a:buNone/>
            </a:pPr>
            <a:endParaRPr lang="en-GB" b="0" i="1" dirty="0">
              <a:effectLst/>
              <a:latin typeface="inherit"/>
            </a:endParaRPr>
          </a:p>
        </p:txBody>
      </p:sp>
      <p:sp>
        <p:nvSpPr>
          <p:cNvPr id="5" name="Rectangle: Rounded Corners 4">
            <a:extLst>
              <a:ext uri="{FF2B5EF4-FFF2-40B4-BE49-F238E27FC236}">
                <a16:creationId xmlns:a16="http://schemas.microsoft.com/office/drawing/2014/main" id="{38C399BB-F8E1-4832-9DC0-6E5F80EA0562}"/>
              </a:ext>
            </a:extLst>
          </p:cNvPr>
          <p:cNvSpPr/>
          <p:nvPr/>
        </p:nvSpPr>
        <p:spPr>
          <a:xfrm>
            <a:off x="6466199" y="2097128"/>
            <a:ext cx="4194495" cy="1602297"/>
          </a:xfrm>
          <a:prstGeom prst="roundRect">
            <a:avLst/>
          </a:prstGeom>
          <a:solidFill>
            <a:schemeClr val="accent3">
              <a:lumMod val="7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7777D77E-3958-4151-80A7-C3762C6334C6}"/>
              </a:ext>
            </a:extLst>
          </p:cNvPr>
          <p:cNvSpPr txBox="1"/>
          <p:nvPr/>
        </p:nvSpPr>
        <p:spPr>
          <a:xfrm>
            <a:off x="6694776" y="2575110"/>
            <a:ext cx="3737339" cy="646331"/>
          </a:xfrm>
          <a:prstGeom prst="rect">
            <a:avLst/>
          </a:prstGeom>
          <a:noFill/>
        </p:spPr>
        <p:txBody>
          <a:bodyPr wrap="square" rtlCol="0">
            <a:spAutoFit/>
          </a:bodyPr>
          <a:lstStyle/>
          <a:p>
            <a:r>
              <a:rPr lang="en-GB" dirty="0" err="1"/>
              <a:t>Krobyle</a:t>
            </a:r>
            <a:r>
              <a:rPr lang="en-GB" dirty="0"/>
              <a:t> tells </a:t>
            </a:r>
            <a:r>
              <a:rPr lang="en-GB" dirty="0" err="1"/>
              <a:t>Korinna</a:t>
            </a:r>
            <a:r>
              <a:rPr lang="en-GB" dirty="0"/>
              <a:t> how Lyra acts the way men </a:t>
            </a:r>
            <a:r>
              <a:rPr lang="en-GB" i="1" dirty="0"/>
              <a:t>want</a:t>
            </a:r>
            <a:r>
              <a:rPr lang="en-GB" dirty="0"/>
              <a:t> a girl to act.</a:t>
            </a:r>
          </a:p>
        </p:txBody>
      </p:sp>
      <p:sp>
        <p:nvSpPr>
          <p:cNvPr id="8" name="Rectangle: Rounded Corners 7">
            <a:extLst>
              <a:ext uri="{FF2B5EF4-FFF2-40B4-BE49-F238E27FC236}">
                <a16:creationId xmlns:a16="http://schemas.microsoft.com/office/drawing/2014/main" id="{1109ACAC-7A23-4B3E-AA69-BCAA360F3C28}"/>
              </a:ext>
            </a:extLst>
          </p:cNvPr>
          <p:cNvSpPr/>
          <p:nvPr/>
        </p:nvSpPr>
        <p:spPr>
          <a:xfrm>
            <a:off x="6466200" y="3948987"/>
            <a:ext cx="4194495" cy="1602297"/>
          </a:xfrm>
          <a:prstGeom prst="roundRect">
            <a:avLst/>
          </a:prstGeom>
          <a:solidFill>
            <a:schemeClr val="accent3">
              <a:lumMod val="7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B63B40E7-47F1-4AF7-A874-60AEEA0FF728}"/>
              </a:ext>
            </a:extLst>
          </p:cNvPr>
          <p:cNvSpPr txBox="1"/>
          <p:nvPr/>
        </p:nvSpPr>
        <p:spPr>
          <a:xfrm>
            <a:off x="6635692" y="4259104"/>
            <a:ext cx="3917658" cy="923330"/>
          </a:xfrm>
          <a:prstGeom prst="rect">
            <a:avLst/>
          </a:prstGeom>
          <a:noFill/>
        </p:spPr>
        <p:txBody>
          <a:bodyPr wrap="square" rtlCol="0">
            <a:spAutoFit/>
          </a:bodyPr>
          <a:lstStyle/>
          <a:p>
            <a:r>
              <a:rPr lang="en-GB" dirty="0" err="1"/>
              <a:t>Korinna</a:t>
            </a:r>
            <a:r>
              <a:rPr lang="en-GB" dirty="0"/>
              <a:t> learns that to become the imprint of male desire, she will have to lose habits that are unattractive to men</a:t>
            </a:r>
          </a:p>
        </p:txBody>
      </p:sp>
    </p:spTree>
    <p:extLst>
      <p:ext uri="{BB962C8B-B14F-4D97-AF65-F5344CB8AC3E}">
        <p14:creationId xmlns:p14="http://schemas.microsoft.com/office/powerpoint/2010/main" val="84763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70BC9-4028-4C57-A49A-BB164F023B33}"/>
              </a:ext>
            </a:extLst>
          </p:cNvPr>
          <p:cNvSpPr>
            <a:spLocks noGrp="1"/>
          </p:cNvSpPr>
          <p:nvPr>
            <p:ph type="title"/>
          </p:nvPr>
        </p:nvSpPr>
        <p:spPr>
          <a:xfrm>
            <a:off x="1199974" y="465932"/>
            <a:ext cx="9792052" cy="2743199"/>
          </a:xfrm>
        </p:spPr>
        <p:txBody>
          <a:bodyPr>
            <a:normAutofit/>
          </a:bodyPr>
          <a:lstStyle/>
          <a:p>
            <a:pPr>
              <a:lnSpc>
                <a:spcPct val="107000"/>
              </a:lnSpc>
              <a:spcAft>
                <a:spcPts val="800"/>
              </a:spcAft>
            </a:pPr>
            <a:r>
              <a:rPr lang="en-GB" sz="4000" dirty="0">
                <a:effectLst/>
                <a:latin typeface="+mn-lt"/>
                <a:ea typeface="Calibri" panose="020F0502020204030204" pitchFamily="34" charset="0"/>
                <a:cs typeface="Times New Roman" panose="02020603050405020304" pitchFamily="18" charset="0"/>
              </a:rPr>
              <a:t>for you are trying to get the truth of beautiful things in exchange for the appearance of them</a:t>
            </a:r>
          </a:p>
        </p:txBody>
      </p:sp>
      <p:sp>
        <p:nvSpPr>
          <p:cNvPr id="3" name="Text Placeholder 2">
            <a:extLst>
              <a:ext uri="{FF2B5EF4-FFF2-40B4-BE49-F238E27FC236}">
                <a16:creationId xmlns:a16="http://schemas.microsoft.com/office/drawing/2014/main" id="{9C059A28-6923-4B5B-9304-CCFE4E2B8582}"/>
              </a:ext>
            </a:extLst>
          </p:cNvPr>
          <p:cNvSpPr>
            <a:spLocks noGrp="1"/>
          </p:cNvSpPr>
          <p:nvPr>
            <p:ph type="body" sz="quarter" idx="13"/>
          </p:nvPr>
        </p:nvSpPr>
        <p:spPr/>
        <p:txBody>
          <a:bodyPr/>
          <a:lstStyle/>
          <a:p>
            <a:r>
              <a:rPr lang="en-US" dirty="0"/>
              <a:t>Socrates in Plato’s </a:t>
            </a:r>
            <a:r>
              <a:rPr lang="en-US" i="1" dirty="0"/>
              <a:t>Symposium 218e</a:t>
            </a:r>
            <a:endParaRPr lang="en-US" dirty="0"/>
          </a:p>
        </p:txBody>
      </p:sp>
      <p:sp>
        <p:nvSpPr>
          <p:cNvPr id="4" name="Text Placeholder 3">
            <a:extLst>
              <a:ext uri="{FF2B5EF4-FFF2-40B4-BE49-F238E27FC236}">
                <a16:creationId xmlns:a16="http://schemas.microsoft.com/office/drawing/2014/main" id="{1EC8D87A-A43B-467C-9549-98D8C6155027}"/>
              </a:ext>
            </a:extLst>
          </p:cNvPr>
          <p:cNvSpPr>
            <a:spLocks noGrp="1"/>
          </p:cNvSpPr>
          <p:nvPr>
            <p:ph type="body" idx="1"/>
          </p:nvPr>
        </p:nvSpPr>
        <p:spPr bwMode="black"/>
        <p:txBody>
          <a:bodyPr/>
          <a:lstStyle/>
          <a:p>
            <a:r>
              <a:rPr lang="en-US" dirty="0"/>
              <a:t>Here, the character of Socrates is comparing Alcibiades desire to exchange sexual </a:t>
            </a:r>
            <a:r>
              <a:rPr lang="en-US" dirty="0" err="1"/>
              <a:t>favours</a:t>
            </a:r>
            <a:r>
              <a:rPr lang="en-US" dirty="0"/>
              <a:t> for wisdom as “exchanging Gold for Bronze”</a:t>
            </a:r>
          </a:p>
        </p:txBody>
      </p:sp>
    </p:spTree>
    <p:extLst>
      <p:ext uri="{BB962C8B-B14F-4D97-AF65-F5344CB8AC3E}">
        <p14:creationId xmlns:p14="http://schemas.microsoft.com/office/powerpoint/2010/main" val="19833099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BA199-95B7-41B3-9A72-44BD819B1C1F}"/>
              </a:ext>
            </a:extLst>
          </p:cNvPr>
          <p:cNvSpPr>
            <a:spLocks noGrp="1"/>
          </p:cNvSpPr>
          <p:nvPr>
            <p:ph type="title"/>
          </p:nvPr>
        </p:nvSpPr>
        <p:spPr/>
        <p:txBody>
          <a:bodyPr/>
          <a:lstStyle/>
          <a:p>
            <a:r>
              <a:rPr lang="en-US" dirty="0"/>
              <a:t>“What DO WOMEN WANT?” – Dialogue 14</a:t>
            </a:r>
          </a:p>
        </p:txBody>
      </p:sp>
      <p:pic>
        <p:nvPicPr>
          <p:cNvPr id="10" name="Picture 9" descr="gavel icon ">
            <a:extLst>
              <a:ext uri="{FF2B5EF4-FFF2-40B4-BE49-F238E27FC236}">
                <a16:creationId xmlns:a16="http://schemas.microsoft.com/office/drawing/2014/main" id="{4CC9C727-CD5E-461F-9DE1-B579A54D1FE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8218415" y="609599"/>
            <a:ext cx="1171575" cy="1171575"/>
          </a:xfrm>
          <a:prstGeom prst="rect">
            <a:avLst/>
          </a:prstGeom>
        </p:spPr>
      </p:pic>
      <p:sp>
        <p:nvSpPr>
          <p:cNvPr id="15" name="Rectangle: Rounded Corners 14">
            <a:extLst>
              <a:ext uri="{FF2B5EF4-FFF2-40B4-BE49-F238E27FC236}">
                <a16:creationId xmlns:a16="http://schemas.microsoft.com/office/drawing/2014/main" id="{58FA6ED5-B406-498F-864A-AD02AE7BC717}"/>
              </a:ext>
            </a:extLst>
          </p:cNvPr>
          <p:cNvSpPr/>
          <p:nvPr/>
        </p:nvSpPr>
        <p:spPr>
          <a:xfrm>
            <a:off x="839483" y="1987946"/>
            <a:ext cx="5040000" cy="3621284"/>
          </a:xfrm>
          <a:prstGeom prst="roundRect">
            <a:avLst/>
          </a:prstGeom>
          <a:solidFill>
            <a:schemeClr val="accent3">
              <a:lumMod val="7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2" name="Content Placeholder 11">
            <a:extLst>
              <a:ext uri="{FF2B5EF4-FFF2-40B4-BE49-F238E27FC236}">
                <a16:creationId xmlns:a16="http://schemas.microsoft.com/office/drawing/2014/main" id="{A4F3AC9F-D1F1-4BCD-84CD-D163CFACF1DF}"/>
              </a:ext>
            </a:extLst>
          </p:cNvPr>
          <p:cNvSpPr>
            <a:spLocks noGrp="1"/>
          </p:cNvSpPr>
          <p:nvPr>
            <p:ph sz="half" idx="1"/>
          </p:nvPr>
        </p:nvSpPr>
        <p:spPr>
          <a:xfrm>
            <a:off x="1063627" y="2547647"/>
            <a:ext cx="4591711" cy="3179929"/>
          </a:xfrm>
        </p:spPr>
        <p:txBody>
          <a:bodyPr/>
          <a:lstStyle/>
          <a:p>
            <a:pPr marL="0" indent="0">
              <a:buNone/>
            </a:pPr>
            <a:r>
              <a:rPr lang="en-GB" i="1" dirty="0" err="1"/>
              <a:t>Dorio</a:t>
            </a:r>
            <a:r>
              <a:rPr lang="en-GB" i="1" dirty="0"/>
              <a:t>: “Now you shut me out, </a:t>
            </a:r>
            <a:r>
              <a:rPr lang="en-GB" i="1" dirty="0" err="1"/>
              <a:t>Myrtale</a:t>
            </a:r>
            <a:r>
              <a:rPr lang="en-GB" i="1" dirty="0"/>
              <a:t>, now when I have become poor because of you, when I brought you such things, I, your beloved, your man, your master, I was your everything. </a:t>
            </a:r>
          </a:p>
          <a:p>
            <a:pPr marL="0" indent="0">
              <a:buNone/>
            </a:pPr>
            <a:r>
              <a:rPr lang="en-GB" i="1" dirty="0"/>
              <a:t>But since I am now drained perfectly dry, and you have found the Bithynian merchant as your lover, I am shut out and stand outside your doors crying… “ (</a:t>
            </a:r>
            <a:r>
              <a:rPr lang="en-GB" i="1" dirty="0" err="1"/>
              <a:t>Dial.Meter</a:t>
            </a:r>
            <a:r>
              <a:rPr lang="en-GB" i="1" dirty="0"/>
              <a:t>, 14)</a:t>
            </a:r>
          </a:p>
        </p:txBody>
      </p:sp>
      <p:sp>
        <p:nvSpPr>
          <p:cNvPr id="16" name="TextBox 15">
            <a:extLst>
              <a:ext uri="{FF2B5EF4-FFF2-40B4-BE49-F238E27FC236}">
                <a16:creationId xmlns:a16="http://schemas.microsoft.com/office/drawing/2014/main" id="{EF7A09FF-9C75-449A-8C2B-79A37422DFB9}"/>
              </a:ext>
            </a:extLst>
          </p:cNvPr>
          <p:cNvSpPr txBox="1"/>
          <p:nvPr/>
        </p:nvSpPr>
        <p:spPr>
          <a:xfrm>
            <a:off x="6106258" y="1987946"/>
            <a:ext cx="5246259" cy="3416320"/>
          </a:xfrm>
          <a:prstGeom prst="rect">
            <a:avLst/>
          </a:prstGeom>
          <a:noFill/>
        </p:spPr>
        <p:txBody>
          <a:bodyPr wrap="square" rtlCol="0">
            <a:spAutoFit/>
          </a:bodyPr>
          <a:lstStyle/>
          <a:p>
            <a:r>
              <a:rPr lang="en-GB" dirty="0"/>
              <a:t>Here, </a:t>
            </a:r>
            <a:r>
              <a:rPr lang="en-GB" dirty="0" err="1"/>
              <a:t>Dorio</a:t>
            </a:r>
            <a:r>
              <a:rPr lang="en-GB" dirty="0"/>
              <a:t> offers fish, onions, bread and such, which mean a lot to him as he has worked hard for it, but compared to a new dress, earrings and a necklace, he seemingly can’t compare. Davidson (1998) suggests these gifts would be potential payment for novices but for “celebrity” courtesans, it wouldn’t do.</a:t>
            </a:r>
          </a:p>
          <a:p>
            <a:endParaRPr lang="en-GB" dirty="0"/>
          </a:p>
          <a:p>
            <a:r>
              <a:rPr lang="en-GB" dirty="0"/>
              <a:t>In Elegy IV.5, the prostitute </a:t>
            </a:r>
            <a:r>
              <a:rPr lang="en-GB" dirty="0" err="1"/>
              <a:t>Acanthis</a:t>
            </a:r>
            <a:r>
              <a:rPr lang="en-GB" dirty="0"/>
              <a:t> speaks to her pupil (and Propertius’ mistress) advising her to emulate “rather expensive Thaïs in well-spoken Menander’s play” (mundi Thais </a:t>
            </a:r>
            <a:r>
              <a:rPr lang="en-GB" dirty="0" err="1"/>
              <a:t>pertiosa</a:t>
            </a:r>
            <a:r>
              <a:rPr lang="en-GB" dirty="0"/>
              <a:t> </a:t>
            </a:r>
            <a:r>
              <a:rPr lang="en-GB" dirty="0" err="1"/>
              <a:t>Menandri</a:t>
            </a:r>
            <a:r>
              <a:rPr lang="en-GB" dirty="0"/>
              <a:t>, 43).</a:t>
            </a:r>
          </a:p>
        </p:txBody>
      </p:sp>
    </p:spTree>
    <p:extLst>
      <p:ext uri="{BB962C8B-B14F-4D97-AF65-F5344CB8AC3E}">
        <p14:creationId xmlns:p14="http://schemas.microsoft.com/office/powerpoint/2010/main" val="6094314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ADA5BAC0-F2DB-4578-BD1B-A10FD4B1A1D2}"/>
              </a:ext>
            </a:extLst>
          </p:cNvPr>
          <p:cNvSpPr/>
          <p:nvPr/>
        </p:nvSpPr>
        <p:spPr>
          <a:xfrm>
            <a:off x="6760558" y="4341302"/>
            <a:ext cx="4643055" cy="1602297"/>
          </a:xfrm>
          <a:prstGeom prst="roundRect">
            <a:avLst/>
          </a:prstGeom>
          <a:solidFill>
            <a:schemeClr val="accent3">
              <a:lumMod val="7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sp>
        <p:nvSpPr>
          <p:cNvPr id="6" name="Rectangle: Rounded Corners 5">
            <a:extLst>
              <a:ext uri="{FF2B5EF4-FFF2-40B4-BE49-F238E27FC236}">
                <a16:creationId xmlns:a16="http://schemas.microsoft.com/office/drawing/2014/main" id="{1A19654C-DDB5-4DF1-A214-CF537B131DB7}"/>
              </a:ext>
            </a:extLst>
          </p:cNvPr>
          <p:cNvSpPr/>
          <p:nvPr/>
        </p:nvSpPr>
        <p:spPr>
          <a:xfrm>
            <a:off x="6760558" y="2313094"/>
            <a:ext cx="4643055" cy="1602297"/>
          </a:xfrm>
          <a:prstGeom prst="roundRect">
            <a:avLst/>
          </a:prstGeom>
          <a:solidFill>
            <a:schemeClr val="accent3">
              <a:lumMod val="7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5" name="Title 4">
            <a:extLst>
              <a:ext uri="{FF2B5EF4-FFF2-40B4-BE49-F238E27FC236}">
                <a16:creationId xmlns:a16="http://schemas.microsoft.com/office/drawing/2014/main" id="{E62CA2C9-1A64-4873-A1F5-645AD41C74CB}"/>
              </a:ext>
            </a:extLst>
          </p:cNvPr>
          <p:cNvSpPr>
            <a:spLocks noGrp="1"/>
          </p:cNvSpPr>
          <p:nvPr>
            <p:ph type="title"/>
          </p:nvPr>
        </p:nvSpPr>
        <p:spPr/>
        <p:txBody>
          <a:bodyPr/>
          <a:lstStyle/>
          <a:p>
            <a:r>
              <a:rPr lang="en-GB" dirty="0"/>
              <a:t>Men vs Women – Dialogue 3</a:t>
            </a:r>
          </a:p>
        </p:txBody>
      </p:sp>
      <p:sp>
        <p:nvSpPr>
          <p:cNvPr id="7" name="Text Placeholder 6">
            <a:extLst>
              <a:ext uri="{FF2B5EF4-FFF2-40B4-BE49-F238E27FC236}">
                <a16:creationId xmlns:a16="http://schemas.microsoft.com/office/drawing/2014/main" id="{1DB5CAEA-DAC7-43DD-9DDB-4EF23A7C5ED8}"/>
              </a:ext>
            </a:extLst>
          </p:cNvPr>
          <p:cNvSpPr>
            <a:spLocks noGrp="1"/>
          </p:cNvSpPr>
          <p:nvPr>
            <p:ph type="body" sz="half" idx="2"/>
          </p:nvPr>
        </p:nvSpPr>
        <p:spPr>
          <a:xfrm>
            <a:off x="6838948" y="2295391"/>
            <a:ext cx="4564666" cy="3476617"/>
          </a:xfrm>
        </p:spPr>
        <p:txBody>
          <a:bodyPr/>
          <a:lstStyle/>
          <a:p>
            <a:endParaRPr lang="en-GB" b="0" i="1" dirty="0">
              <a:effectLst/>
            </a:endParaRPr>
          </a:p>
          <a:p>
            <a:r>
              <a:rPr lang="en-GB" b="0" i="1" dirty="0" err="1">
                <a:effectLst/>
              </a:rPr>
              <a:t>Philinna</a:t>
            </a:r>
            <a:r>
              <a:rPr lang="en-GB" b="0" i="1" dirty="0">
                <a:effectLst/>
              </a:rPr>
              <a:t>: “…what was I supposed to do? Sit still, give truth to the taunt, and let Thais rule over the symposium?” </a:t>
            </a:r>
            <a:r>
              <a:rPr lang="en-GB" b="0" dirty="0">
                <a:effectLst/>
              </a:rPr>
              <a:t>(</a:t>
            </a:r>
            <a:r>
              <a:rPr lang="en-GB" b="0" dirty="0" err="1">
                <a:effectLst/>
              </a:rPr>
              <a:t>Dial.Meter</a:t>
            </a:r>
            <a:r>
              <a:rPr lang="en-GB" dirty="0"/>
              <a:t>, 3)</a:t>
            </a:r>
          </a:p>
          <a:p>
            <a:endParaRPr lang="en-GB" i="1" dirty="0"/>
          </a:p>
          <a:p>
            <a:endParaRPr lang="en-GB" i="1" dirty="0"/>
          </a:p>
          <a:p>
            <a:endParaRPr lang="en-GB" i="1" dirty="0"/>
          </a:p>
          <a:p>
            <a:r>
              <a:rPr lang="en-GB" b="0" i="0" dirty="0">
                <a:effectLst/>
              </a:rPr>
              <a:t>Sarah </a:t>
            </a:r>
            <a:r>
              <a:rPr lang="en-GB" dirty="0"/>
              <a:t>Olsen says: </a:t>
            </a:r>
            <a:r>
              <a:rPr lang="en-GB" i="1" dirty="0"/>
              <a:t>“</a:t>
            </a:r>
            <a:r>
              <a:rPr lang="en-GB" b="0" i="1" dirty="0">
                <a:effectLst/>
              </a:rPr>
              <a:t>Lucian makes </a:t>
            </a:r>
            <a:r>
              <a:rPr lang="en-GB" b="0" i="1" dirty="0" err="1">
                <a:effectLst/>
              </a:rPr>
              <a:t>Philinna</a:t>
            </a:r>
            <a:r>
              <a:rPr lang="en-GB" b="0" i="1" dirty="0">
                <a:effectLst/>
              </a:rPr>
              <a:t> the narrator of her own movement.” </a:t>
            </a:r>
            <a:r>
              <a:rPr lang="en-GB" b="0" i="0" dirty="0">
                <a:effectLst/>
              </a:rPr>
              <a:t>(Olsen, 2017)</a:t>
            </a:r>
            <a:endParaRPr lang="en-GB" b="0" i="1" dirty="0">
              <a:effectLst/>
            </a:endParaRPr>
          </a:p>
          <a:p>
            <a:endParaRPr lang="en-GB" i="1" dirty="0"/>
          </a:p>
          <a:p>
            <a:endParaRPr lang="en-GB" i="1" dirty="0"/>
          </a:p>
        </p:txBody>
      </p:sp>
      <p:pic>
        <p:nvPicPr>
          <p:cNvPr id="3076" name="Picture 4">
            <a:extLst>
              <a:ext uri="{FF2B5EF4-FFF2-40B4-BE49-F238E27FC236}">
                <a16:creationId xmlns:a16="http://schemas.microsoft.com/office/drawing/2014/main" id="{372918C3-9114-4633-822E-3E3C1BC4D0E9}"/>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16435" r="16435"/>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9353FFE-6FD1-4524-98E4-37DAE16B1B00}"/>
              </a:ext>
            </a:extLst>
          </p:cNvPr>
          <p:cNvSpPr txBox="1"/>
          <p:nvPr/>
        </p:nvSpPr>
        <p:spPr>
          <a:xfrm>
            <a:off x="2620370" y="5789711"/>
            <a:ext cx="1651379" cy="310838"/>
          </a:xfrm>
          <a:prstGeom prst="rect">
            <a:avLst/>
          </a:prstGeom>
          <a:noFill/>
        </p:spPr>
        <p:txBody>
          <a:bodyPr wrap="square" rtlCol="0">
            <a:spAutoFit/>
          </a:bodyPr>
          <a:lstStyle/>
          <a:p>
            <a:r>
              <a:rPr lang="en-GB" sz="1400" i="1" dirty="0"/>
              <a:t>Fig. 8. </a:t>
            </a:r>
            <a:r>
              <a:rPr lang="en-GB" sz="1400" b="0" i="1" dirty="0">
                <a:effectLst/>
              </a:rPr>
              <a:t>A symposium</a:t>
            </a:r>
            <a:endParaRPr lang="en-GB" sz="1400" i="1" dirty="0"/>
          </a:p>
        </p:txBody>
      </p:sp>
    </p:spTree>
    <p:extLst>
      <p:ext uri="{BB962C8B-B14F-4D97-AF65-F5344CB8AC3E}">
        <p14:creationId xmlns:p14="http://schemas.microsoft.com/office/powerpoint/2010/main" val="4782843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D1FEDFC-8966-4F04-8F07-8C581FBCB632}"/>
              </a:ext>
            </a:extLst>
          </p:cNvPr>
          <p:cNvSpPr>
            <a:spLocks noGrp="1"/>
          </p:cNvSpPr>
          <p:nvPr>
            <p:ph type="title"/>
          </p:nvPr>
        </p:nvSpPr>
        <p:spPr>
          <a:xfrm>
            <a:off x="1" y="995967"/>
            <a:ext cx="7696200" cy="1260000"/>
          </a:xfrm>
        </p:spPr>
        <p:txBody>
          <a:bodyPr/>
          <a:lstStyle/>
          <a:p>
            <a:r>
              <a:rPr lang="en-GB" dirty="0"/>
              <a:t>What is gender? What makes a man?</a:t>
            </a:r>
            <a:br>
              <a:rPr lang="en-GB" dirty="0"/>
            </a:br>
            <a:r>
              <a:rPr lang="en-GB" dirty="0"/>
              <a:t>Dialogue 5</a:t>
            </a:r>
          </a:p>
        </p:txBody>
      </p:sp>
      <p:pic>
        <p:nvPicPr>
          <p:cNvPr id="9" name="Picture Placeholder 8">
            <a:extLst>
              <a:ext uri="{FF2B5EF4-FFF2-40B4-BE49-F238E27FC236}">
                <a16:creationId xmlns:a16="http://schemas.microsoft.com/office/drawing/2014/main" id="{3D6D9148-5859-4B89-90F2-56F9BA270182}"/>
              </a:ext>
            </a:extLst>
          </p:cNvPr>
          <p:cNvPicPr>
            <a:picLocks noGrp="1" noChangeAspect="1"/>
          </p:cNvPicPr>
          <p:nvPr>
            <p:ph type="pic" idx="1"/>
          </p:nvPr>
        </p:nvPicPr>
        <p:blipFill>
          <a:blip r:embed="rId3"/>
          <a:srcRect l="219" r="219"/>
          <a:stretch>
            <a:fillRect/>
          </a:stretch>
        </p:blipFill>
        <p:spPr/>
      </p:pic>
      <p:sp>
        <p:nvSpPr>
          <p:cNvPr id="14" name="Rectangle: Rounded Corners 13">
            <a:extLst>
              <a:ext uri="{FF2B5EF4-FFF2-40B4-BE49-F238E27FC236}">
                <a16:creationId xmlns:a16="http://schemas.microsoft.com/office/drawing/2014/main" id="{DAC81002-610E-4C1C-971B-0A2FF420ACFA}"/>
              </a:ext>
            </a:extLst>
          </p:cNvPr>
          <p:cNvSpPr/>
          <p:nvPr/>
        </p:nvSpPr>
        <p:spPr>
          <a:xfrm>
            <a:off x="2149669" y="2387365"/>
            <a:ext cx="5040000" cy="1260000"/>
          </a:xfrm>
          <a:prstGeom prst="roundRect">
            <a:avLst/>
          </a:prstGeom>
          <a:solidFill>
            <a:schemeClr val="accent3">
              <a:lumMod val="7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GB" i="1" dirty="0">
                <a:solidFill>
                  <a:schemeClr val="tx1"/>
                </a:solidFill>
              </a:rPr>
              <a:t>“What does the woman want? What do you do together?” – </a:t>
            </a:r>
            <a:r>
              <a:rPr lang="en-GB" i="1" dirty="0" err="1">
                <a:solidFill>
                  <a:schemeClr val="tx1"/>
                </a:solidFill>
              </a:rPr>
              <a:t>Clonarium</a:t>
            </a:r>
            <a:r>
              <a:rPr lang="en-GB" i="1" dirty="0">
                <a:solidFill>
                  <a:schemeClr val="tx1"/>
                </a:solidFill>
              </a:rPr>
              <a:t> to </a:t>
            </a:r>
            <a:r>
              <a:rPr lang="en-GB" i="1" dirty="0" err="1">
                <a:solidFill>
                  <a:schemeClr val="tx1"/>
                </a:solidFill>
              </a:rPr>
              <a:t>Leaena</a:t>
            </a:r>
            <a:endParaRPr lang="en-GB" i="1" dirty="0">
              <a:solidFill>
                <a:schemeClr val="tx1"/>
              </a:solidFill>
            </a:endParaRPr>
          </a:p>
        </p:txBody>
      </p:sp>
      <p:sp>
        <p:nvSpPr>
          <p:cNvPr id="15" name="Rectangle: Rounded Corners 14">
            <a:extLst>
              <a:ext uri="{FF2B5EF4-FFF2-40B4-BE49-F238E27FC236}">
                <a16:creationId xmlns:a16="http://schemas.microsoft.com/office/drawing/2014/main" id="{E5066F27-F399-4EC6-AA4D-9E9940D8E6D3}"/>
              </a:ext>
            </a:extLst>
          </p:cNvPr>
          <p:cNvSpPr/>
          <p:nvPr/>
        </p:nvSpPr>
        <p:spPr>
          <a:xfrm>
            <a:off x="2149669" y="4225651"/>
            <a:ext cx="5040000" cy="1260000"/>
          </a:xfrm>
          <a:prstGeom prst="roundRect">
            <a:avLst/>
          </a:prstGeom>
          <a:solidFill>
            <a:schemeClr val="accent3">
              <a:lumMod val="7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Here, Lucian is playing on male fantasy, giving titillating information but never going in depth.</a:t>
            </a:r>
          </a:p>
          <a:p>
            <a:pPr algn="ctr"/>
            <a:r>
              <a:rPr lang="en-GB" dirty="0">
                <a:solidFill>
                  <a:schemeClr val="tx1"/>
                </a:solidFill>
              </a:rPr>
              <a:t> Eventually closing the book entirely, leaving the reader disappointed!</a:t>
            </a:r>
          </a:p>
        </p:txBody>
      </p:sp>
      <p:sp>
        <p:nvSpPr>
          <p:cNvPr id="17" name="TextBox 16">
            <a:extLst>
              <a:ext uri="{FF2B5EF4-FFF2-40B4-BE49-F238E27FC236}">
                <a16:creationId xmlns:a16="http://schemas.microsoft.com/office/drawing/2014/main" id="{C034291D-640C-45B5-84A2-4101448E633B}"/>
              </a:ext>
            </a:extLst>
          </p:cNvPr>
          <p:cNvSpPr txBox="1"/>
          <p:nvPr/>
        </p:nvSpPr>
        <p:spPr>
          <a:xfrm>
            <a:off x="682388" y="6005015"/>
            <a:ext cx="4735773" cy="307777"/>
          </a:xfrm>
          <a:prstGeom prst="rect">
            <a:avLst/>
          </a:prstGeom>
          <a:noFill/>
        </p:spPr>
        <p:txBody>
          <a:bodyPr wrap="square" rtlCol="0">
            <a:spAutoFit/>
          </a:bodyPr>
          <a:lstStyle/>
          <a:p>
            <a:r>
              <a:rPr lang="en-GB" sz="1400" dirty="0"/>
              <a:t>(Burton, 1998)</a:t>
            </a:r>
          </a:p>
        </p:txBody>
      </p:sp>
      <p:sp>
        <p:nvSpPr>
          <p:cNvPr id="18" name="TextBox 17">
            <a:extLst>
              <a:ext uri="{FF2B5EF4-FFF2-40B4-BE49-F238E27FC236}">
                <a16:creationId xmlns:a16="http://schemas.microsoft.com/office/drawing/2014/main" id="{BD5B6C35-DCCC-4625-96C3-3786C251D8B3}"/>
              </a:ext>
            </a:extLst>
          </p:cNvPr>
          <p:cNvSpPr txBox="1"/>
          <p:nvPr/>
        </p:nvSpPr>
        <p:spPr>
          <a:xfrm>
            <a:off x="8175009" y="6005015"/>
            <a:ext cx="3220872" cy="307777"/>
          </a:xfrm>
          <a:prstGeom prst="rect">
            <a:avLst/>
          </a:prstGeom>
          <a:noFill/>
        </p:spPr>
        <p:txBody>
          <a:bodyPr wrap="square" rtlCol="0">
            <a:spAutoFit/>
          </a:bodyPr>
          <a:lstStyle/>
          <a:p>
            <a:r>
              <a:rPr lang="en-GB" sz="1400" dirty="0"/>
              <a:t>Fig 9. Sappho by Charles </a:t>
            </a:r>
            <a:r>
              <a:rPr lang="en-GB" sz="1400" dirty="0" err="1"/>
              <a:t>Mengin</a:t>
            </a:r>
            <a:r>
              <a:rPr lang="en-GB" sz="1400" dirty="0"/>
              <a:t> (1877) </a:t>
            </a:r>
          </a:p>
        </p:txBody>
      </p:sp>
    </p:spTree>
    <p:extLst>
      <p:ext uri="{BB962C8B-B14F-4D97-AF65-F5344CB8AC3E}">
        <p14:creationId xmlns:p14="http://schemas.microsoft.com/office/powerpoint/2010/main" val="9487608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D1FEDFC-8966-4F04-8F07-8C581FBCB632}"/>
              </a:ext>
            </a:extLst>
          </p:cNvPr>
          <p:cNvSpPr>
            <a:spLocks noGrp="1"/>
          </p:cNvSpPr>
          <p:nvPr>
            <p:ph type="title"/>
          </p:nvPr>
        </p:nvSpPr>
        <p:spPr>
          <a:xfrm>
            <a:off x="4217159" y="112349"/>
            <a:ext cx="7696200" cy="1260000"/>
          </a:xfrm>
        </p:spPr>
        <p:txBody>
          <a:bodyPr/>
          <a:lstStyle/>
          <a:p>
            <a:r>
              <a:rPr lang="en-GB" dirty="0"/>
              <a:t>Transgender/dysphoria IN Dialogue 5</a:t>
            </a:r>
          </a:p>
        </p:txBody>
      </p:sp>
      <p:pic>
        <p:nvPicPr>
          <p:cNvPr id="9" name="Picture Placeholder 8">
            <a:extLst>
              <a:ext uri="{FF2B5EF4-FFF2-40B4-BE49-F238E27FC236}">
                <a16:creationId xmlns:a16="http://schemas.microsoft.com/office/drawing/2014/main" id="{3D6D9148-5859-4B89-90F2-56F9BA270182}"/>
              </a:ext>
            </a:extLst>
          </p:cNvPr>
          <p:cNvPicPr>
            <a:picLocks noGrp="1" noChangeAspect="1"/>
          </p:cNvPicPr>
          <p:nvPr>
            <p:ph type="pic" idx="1"/>
          </p:nvPr>
        </p:nvPicPr>
        <p:blipFill>
          <a:blip r:embed="rId3"/>
          <a:srcRect l="2194" r="2194"/>
          <a:stretch/>
        </p:blipFill>
        <p:spPr>
          <a:xfrm>
            <a:off x="725159" y="1372349"/>
            <a:ext cx="3492000" cy="4866064"/>
          </a:xfrm>
        </p:spPr>
      </p:pic>
      <p:sp>
        <p:nvSpPr>
          <p:cNvPr id="14" name="Rectangle: Rounded Corners 13">
            <a:extLst>
              <a:ext uri="{FF2B5EF4-FFF2-40B4-BE49-F238E27FC236}">
                <a16:creationId xmlns:a16="http://schemas.microsoft.com/office/drawing/2014/main" id="{DAC81002-610E-4C1C-971B-0A2FF420ACFA}"/>
              </a:ext>
            </a:extLst>
          </p:cNvPr>
          <p:cNvSpPr/>
          <p:nvPr/>
        </p:nvSpPr>
        <p:spPr>
          <a:xfrm>
            <a:off x="5247711" y="1967095"/>
            <a:ext cx="5040000" cy="1838286"/>
          </a:xfrm>
          <a:prstGeom prst="roundRect">
            <a:avLst/>
          </a:prstGeom>
          <a:solidFill>
            <a:schemeClr val="accent3">
              <a:lumMod val="7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GB" i="1" dirty="0" err="1">
                <a:solidFill>
                  <a:schemeClr val="tx1"/>
                </a:solidFill>
              </a:rPr>
              <a:t>Megillos</a:t>
            </a:r>
            <a:r>
              <a:rPr lang="en-GB" i="1" dirty="0">
                <a:solidFill>
                  <a:schemeClr val="tx1"/>
                </a:solidFill>
              </a:rPr>
              <a:t>: “Have you ever seen such a good looking young fellow?”</a:t>
            </a:r>
          </a:p>
          <a:p>
            <a:pPr algn="ctr"/>
            <a:endParaRPr lang="en-GB" i="1" dirty="0">
              <a:solidFill>
                <a:schemeClr val="tx1"/>
              </a:solidFill>
            </a:endParaRPr>
          </a:p>
          <a:p>
            <a:pPr algn="ctr"/>
            <a:r>
              <a:rPr lang="en-GB" i="1" dirty="0" err="1">
                <a:solidFill>
                  <a:schemeClr val="tx1"/>
                </a:solidFill>
              </a:rPr>
              <a:t>Leaena</a:t>
            </a:r>
            <a:r>
              <a:rPr lang="en-GB" i="1" dirty="0">
                <a:solidFill>
                  <a:schemeClr val="tx1"/>
                </a:solidFill>
              </a:rPr>
              <a:t>: “I don’t see one here, </a:t>
            </a:r>
            <a:r>
              <a:rPr lang="en-GB" i="1" dirty="0" err="1">
                <a:solidFill>
                  <a:schemeClr val="tx1"/>
                </a:solidFill>
              </a:rPr>
              <a:t>Megilla</a:t>
            </a:r>
            <a:r>
              <a:rPr lang="en-GB" i="1" dirty="0">
                <a:solidFill>
                  <a:schemeClr val="tx1"/>
                </a:solidFill>
              </a:rPr>
              <a:t>.”</a:t>
            </a:r>
          </a:p>
          <a:p>
            <a:pPr algn="ctr"/>
            <a:endParaRPr lang="en-GB" i="1" dirty="0">
              <a:solidFill>
                <a:schemeClr val="tx1"/>
              </a:solidFill>
            </a:endParaRPr>
          </a:p>
          <a:p>
            <a:pPr algn="ctr"/>
            <a:r>
              <a:rPr lang="en-GB" i="1" dirty="0" err="1">
                <a:solidFill>
                  <a:schemeClr val="tx1"/>
                </a:solidFill>
              </a:rPr>
              <a:t>Megillos</a:t>
            </a:r>
            <a:r>
              <a:rPr lang="en-GB" i="1" dirty="0">
                <a:solidFill>
                  <a:schemeClr val="tx1"/>
                </a:solidFill>
              </a:rPr>
              <a:t>: “Don’t make a woman out of me”</a:t>
            </a:r>
          </a:p>
        </p:txBody>
      </p:sp>
      <p:sp>
        <p:nvSpPr>
          <p:cNvPr id="15" name="Rectangle: Rounded Corners 14">
            <a:extLst>
              <a:ext uri="{FF2B5EF4-FFF2-40B4-BE49-F238E27FC236}">
                <a16:creationId xmlns:a16="http://schemas.microsoft.com/office/drawing/2014/main" id="{E5066F27-F399-4EC6-AA4D-9E9940D8E6D3}"/>
              </a:ext>
            </a:extLst>
          </p:cNvPr>
          <p:cNvSpPr/>
          <p:nvPr/>
        </p:nvSpPr>
        <p:spPr>
          <a:xfrm>
            <a:off x="5247711" y="4479202"/>
            <a:ext cx="5040000" cy="1260000"/>
          </a:xfrm>
          <a:prstGeom prst="roundRect">
            <a:avLst/>
          </a:prstGeom>
          <a:solidFill>
            <a:schemeClr val="accent3">
              <a:lumMod val="7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GB" dirty="0" err="1">
                <a:solidFill>
                  <a:schemeClr val="tx1"/>
                </a:solidFill>
              </a:rPr>
              <a:t>Leaena</a:t>
            </a:r>
            <a:r>
              <a:rPr lang="en-GB" dirty="0">
                <a:solidFill>
                  <a:schemeClr val="tx1"/>
                </a:solidFill>
              </a:rPr>
              <a:t> assumes </a:t>
            </a:r>
            <a:r>
              <a:rPr lang="en-GB" dirty="0" err="1">
                <a:solidFill>
                  <a:schemeClr val="tx1"/>
                </a:solidFill>
              </a:rPr>
              <a:t>Megillos</a:t>
            </a:r>
            <a:r>
              <a:rPr lang="en-GB" dirty="0">
                <a:solidFill>
                  <a:schemeClr val="tx1"/>
                </a:solidFill>
              </a:rPr>
              <a:t> was made a man by magic or a Hermaphrodite. These being more clear ideas than simply identifying as a trans man as we would think today. (Bissa, 2013)</a:t>
            </a:r>
          </a:p>
        </p:txBody>
      </p:sp>
      <p:sp>
        <p:nvSpPr>
          <p:cNvPr id="2" name="TextBox 1">
            <a:extLst>
              <a:ext uri="{FF2B5EF4-FFF2-40B4-BE49-F238E27FC236}">
                <a16:creationId xmlns:a16="http://schemas.microsoft.com/office/drawing/2014/main" id="{41EF28B1-E2E9-4822-A0BB-74B24149E052}"/>
              </a:ext>
            </a:extLst>
          </p:cNvPr>
          <p:cNvSpPr txBox="1"/>
          <p:nvPr/>
        </p:nvSpPr>
        <p:spPr>
          <a:xfrm>
            <a:off x="859809" y="6346209"/>
            <a:ext cx="3220872" cy="307777"/>
          </a:xfrm>
          <a:prstGeom prst="rect">
            <a:avLst/>
          </a:prstGeom>
          <a:noFill/>
        </p:spPr>
        <p:txBody>
          <a:bodyPr wrap="square" rtlCol="0">
            <a:spAutoFit/>
          </a:bodyPr>
          <a:lstStyle/>
          <a:p>
            <a:r>
              <a:rPr lang="en-GB" sz="1400" dirty="0"/>
              <a:t>Fig. 10. Hermaphrodite – from </a:t>
            </a:r>
            <a:r>
              <a:rPr lang="en-GB" sz="1400" i="1" dirty="0"/>
              <a:t>The Louvre</a:t>
            </a:r>
            <a:endParaRPr lang="en-GB" sz="1400" dirty="0"/>
          </a:p>
        </p:txBody>
      </p:sp>
    </p:spTree>
    <p:extLst>
      <p:ext uri="{BB962C8B-B14F-4D97-AF65-F5344CB8AC3E}">
        <p14:creationId xmlns:p14="http://schemas.microsoft.com/office/powerpoint/2010/main" val="30476073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55FC886-8E5D-445E-9701-94A9D15E136B}"/>
              </a:ext>
            </a:extLst>
          </p:cNvPr>
          <p:cNvSpPr>
            <a:spLocks noGrp="1"/>
          </p:cNvSpPr>
          <p:nvPr>
            <p:ph type="title"/>
          </p:nvPr>
        </p:nvSpPr>
        <p:spPr/>
        <p:txBody>
          <a:bodyPr/>
          <a:lstStyle/>
          <a:p>
            <a:r>
              <a:rPr lang="en-GB" dirty="0"/>
              <a:t>FRAGILE MASCULINITY – DIALOGUE 12</a:t>
            </a:r>
          </a:p>
        </p:txBody>
      </p:sp>
      <p:pic>
        <p:nvPicPr>
          <p:cNvPr id="4098" name="Picture 2">
            <a:extLst>
              <a:ext uri="{FF2B5EF4-FFF2-40B4-BE49-F238E27FC236}">
                <a16:creationId xmlns:a16="http://schemas.microsoft.com/office/drawing/2014/main" id="{4223741B-5289-4BCF-A4F2-23C58D923F2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891427" y="1719950"/>
            <a:ext cx="2400076" cy="3921125"/>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
        <p:nvSpPr>
          <p:cNvPr id="8" name="Rectangle: Rounded Corners 7">
            <a:extLst>
              <a:ext uri="{FF2B5EF4-FFF2-40B4-BE49-F238E27FC236}">
                <a16:creationId xmlns:a16="http://schemas.microsoft.com/office/drawing/2014/main" id="{62F17798-6986-459D-B264-D722886C3579}"/>
              </a:ext>
            </a:extLst>
          </p:cNvPr>
          <p:cNvSpPr/>
          <p:nvPr/>
        </p:nvSpPr>
        <p:spPr>
          <a:xfrm>
            <a:off x="1124032" y="2087964"/>
            <a:ext cx="6856718" cy="1260000"/>
          </a:xfrm>
          <a:prstGeom prst="roundRect">
            <a:avLst/>
          </a:prstGeom>
          <a:solidFill>
            <a:schemeClr val="accent3">
              <a:lumMod val="7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GB" sz="1800" i="1" dirty="0">
                <a:solidFill>
                  <a:schemeClr val="tx1"/>
                </a:solidFill>
                <a:effectLst/>
                <a:ea typeface="Calibri" panose="020F0502020204030204" pitchFamily="34" charset="0"/>
                <a:cs typeface="Times New Roman" panose="02020603050405020304" pitchFamily="18" charset="0"/>
              </a:rPr>
              <a:t>“…you spoilt him by loving him too much, and letting him see it. You shouldn’t make very much of him at all. Men become proud when they see that…” </a:t>
            </a:r>
            <a:r>
              <a:rPr lang="en-GB" sz="1800" dirty="0">
                <a:solidFill>
                  <a:schemeClr val="tx1"/>
                </a:solidFill>
                <a:effectLst/>
                <a:ea typeface="Calibri" panose="020F0502020204030204" pitchFamily="34" charset="0"/>
                <a:cs typeface="Times New Roman" panose="02020603050405020304" pitchFamily="18" charset="0"/>
              </a:rPr>
              <a:t>(Pythias to </a:t>
            </a:r>
            <a:r>
              <a:rPr lang="en-GB" sz="1800" dirty="0" err="1">
                <a:solidFill>
                  <a:schemeClr val="tx1"/>
                </a:solidFill>
                <a:effectLst/>
                <a:ea typeface="Calibri" panose="020F0502020204030204" pitchFamily="34" charset="0"/>
                <a:cs typeface="Times New Roman" panose="02020603050405020304" pitchFamily="18" charset="0"/>
              </a:rPr>
              <a:t>Joessa</a:t>
            </a:r>
            <a:r>
              <a:rPr lang="en-GB" dirty="0">
                <a:solidFill>
                  <a:schemeClr val="tx1"/>
                </a:solidFill>
                <a:ea typeface="Calibri" panose="020F0502020204030204" pitchFamily="34" charset="0"/>
                <a:cs typeface="Times New Roman" panose="02020603050405020304" pitchFamily="18" charset="0"/>
              </a:rPr>
              <a:t>)</a:t>
            </a:r>
            <a:endParaRPr lang="en-GB" dirty="0">
              <a:solidFill>
                <a:schemeClr val="tx1"/>
              </a:solidFill>
            </a:endParaRPr>
          </a:p>
        </p:txBody>
      </p:sp>
      <p:sp>
        <p:nvSpPr>
          <p:cNvPr id="9" name="Rectangle: Rounded Corners 8">
            <a:extLst>
              <a:ext uri="{FF2B5EF4-FFF2-40B4-BE49-F238E27FC236}">
                <a16:creationId xmlns:a16="http://schemas.microsoft.com/office/drawing/2014/main" id="{0930A5DD-C00B-4C35-B03A-3C872282F343}"/>
              </a:ext>
            </a:extLst>
          </p:cNvPr>
          <p:cNvSpPr/>
          <p:nvPr/>
        </p:nvSpPr>
        <p:spPr>
          <a:xfrm>
            <a:off x="1124032" y="3977472"/>
            <a:ext cx="6856718" cy="1260000"/>
          </a:xfrm>
          <a:prstGeom prst="roundRect">
            <a:avLst/>
          </a:prstGeom>
          <a:solidFill>
            <a:schemeClr val="accent3">
              <a:lumMod val="7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GB" sz="1800" i="1" dirty="0">
                <a:solidFill>
                  <a:schemeClr val="tx1"/>
                </a:solidFill>
                <a:effectLst/>
                <a:ea typeface="Calibri" panose="020F0502020204030204" pitchFamily="34" charset="0"/>
                <a:cs typeface="Times New Roman" panose="02020603050405020304" pitchFamily="18" charset="0"/>
              </a:rPr>
              <a:t>“a smooth-chinned, soft-skinned man, with his head shaved…”  </a:t>
            </a:r>
            <a:r>
              <a:rPr lang="en-GB" sz="1800" dirty="0">
                <a:solidFill>
                  <a:schemeClr val="tx1"/>
                </a:solidFill>
                <a:effectLst/>
                <a:ea typeface="Calibri" panose="020F0502020204030204" pitchFamily="34" charset="0"/>
                <a:cs typeface="Times New Roman" panose="02020603050405020304" pitchFamily="18" charset="0"/>
              </a:rPr>
              <a:t>(Lysias, referring to Pythias)</a:t>
            </a:r>
            <a:endParaRPr lang="en-GB" dirty="0">
              <a:solidFill>
                <a:schemeClr val="tx1"/>
              </a:solidFill>
            </a:endParaRPr>
          </a:p>
        </p:txBody>
      </p:sp>
      <p:sp>
        <p:nvSpPr>
          <p:cNvPr id="7" name="TextBox 6">
            <a:extLst>
              <a:ext uri="{FF2B5EF4-FFF2-40B4-BE49-F238E27FC236}">
                <a16:creationId xmlns:a16="http://schemas.microsoft.com/office/drawing/2014/main" id="{ED7D4929-3B79-4A6D-AF83-34BDA6A36E98}"/>
              </a:ext>
            </a:extLst>
          </p:cNvPr>
          <p:cNvSpPr txBox="1"/>
          <p:nvPr/>
        </p:nvSpPr>
        <p:spPr>
          <a:xfrm>
            <a:off x="8754949" y="5702434"/>
            <a:ext cx="2635288" cy="523220"/>
          </a:xfrm>
          <a:prstGeom prst="rect">
            <a:avLst/>
          </a:prstGeom>
          <a:noFill/>
        </p:spPr>
        <p:txBody>
          <a:bodyPr wrap="square" rtlCol="0">
            <a:spAutoFit/>
          </a:bodyPr>
          <a:lstStyle/>
          <a:p>
            <a:r>
              <a:rPr lang="en-GB" sz="1400" dirty="0"/>
              <a:t>Fig.11. </a:t>
            </a:r>
            <a:r>
              <a:rPr lang="en-GB" sz="1400" b="0" i="0" dirty="0">
                <a:effectLst/>
              </a:rPr>
              <a:t>Roman statue with the head of Marcellus, 1st century CE</a:t>
            </a:r>
            <a:endParaRPr lang="en-GB" sz="1400" dirty="0"/>
          </a:p>
        </p:txBody>
      </p:sp>
    </p:spTree>
    <p:extLst>
      <p:ext uri="{BB962C8B-B14F-4D97-AF65-F5344CB8AC3E}">
        <p14:creationId xmlns:p14="http://schemas.microsoft.com/office/powerpoint/2010/main" val="6276139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8F705F-C237-4CD2-B8D7-C15B8B18E7A6}"/>
              </a:ext>
            </a:extLst>
          </p:cNvPr>
          <p:cNvSpPr>
            <a:spLocks noGrp="1"/>
          </p:cNvSpPr>
          <p:nvPr>
            <p:ph type="title"/>
          </p:nvPr>
        </p:nvSpPr>
        <p:spPr/>
        <p:txBody>
          <a:bodyPr/>
          <a:lstStyle/>
          <a:p>
            <a:r>
              <a:rPr lang="en-GB" dirty="0"/>
              <a:t>Domestic Violence – Dialogue 15 and 8</a:t>
            </a:r>
          </a:p>
        </p:txBody>
      </p:sp>
      <p:pic>
        <p:nvPicPr>
          <p:cNvPr id="23" name="Picture Placeholder 22">
            <a:extLst>
              <a:ext uri="{FF2B5EF4-FFF2-40B4-BE49-F238E27FC236}">
                <a16:creationId xmlns:a16="http://schemas.microsoft.com/office/drawing/2014/main" id="{7D66FCD5-8BD5-48C3-A680-2819D80BD4CA}"/>
              </a:ext>
            </a:extLst>
          </p:cNvPr>
          <p:cNvPicPr>
            <a:picLocks noGrp="1" noChangeAspect="1"/>
          </p:cNvPicPr>
          <p:nvPr>
            <p:ph type="pic" idx="1"/>
          </p:nvPr>
        </p:nvPicPr>
        <p:blipFill>
          <a:blip r:embed="rId3"/>
          <a:srcRect l="5486" r="5486"/>
          <a:stretch>
            <a:fillRect/>
          </a:stretch>
        </p:blipFill>
        <p:spPr/>
      </p:pic>
      <p:sp>
        <p:nvSpPr>
          <p:cNvPr id="19" name="Text Placeholder 18">
            <a:extLst>
              <a:ext uri="{FF2B5EF4-FFF2-40B4-BE49-F238E27FC236}">
                <a16:creationId xmlns:a16="http://schemas.microsoft.com/office/drawing/2014/main" id="{FE29B0DA-EE04-4206-8ED6-5EA4D0AE6E7C}"/>
              </a:ext>
            </a:extLst>
          </p:cNvPr>
          <p:cNvSpPr>
            <a:spLocks noGrp="1"/>
          </p:cNvSpPr>
          <p:nvPr>
            <p:ph type="body" sz="half" idx="2"/>
          </p:nvPr>
        </p:nvSpPr>
        <p:spPr>
          <a:xfrm>
            <a:off x="7267005" y="2684998"/>
            <a:ext cx="4239194" cy="910313"/>
          </a:xfrm>
          <a:prstGeom prst="roundRect">
            <a:avLst/>
          </a:prstGeom>
          <a:solidFill>
            <a:schemeClr val="accent3">
              <a:lumMod val="7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GB" i="1" dirty="0">
                <a:solidFill>
                  <a:schemeClr val="tx1"/>
                </a:solidFill>
              </a:rPr>
              <a:t>“…an excess of love…”</a:t>
            </a:r>
          </a:p>
        </p:txBody>
      </p:sp>
      <p:sp>
        <p:nvSpPr>
          <p:cNvPr id="20" name="Text Placeholder 18">
            <a:extLst>
              <a:ext uri="{FF2B5EF4-FFF2-40B4-BE49-F238E27FC236}">
                <a16:creationId xmlns:a16="http://schemas.microsoft.com/office/drawing/2014/main" id="{7F173163-94B4-4676-ACF4-207734F0C281}"/>
              </a:ext>
            </a:extLst>
          </p:cNvPr>
          <p:cNvSpPr txBox="1">
            <a:spLocks/>
          </p:cNvSpPr>
          <p:nvPr/>
        </p:nvSpPr>
        <p:spPr bwMode="white">
          <a:xfrm>
            <a:off x="7267005" y="4024342"/>
            <a:ext cx="4239195" cy="1155381"/>
          </a:xfrm>
          <a:prstGeom prst="roundRect">
            <a:avLst/>
          </a:prstGeom>
          <a:solidFill>
            <a:schemeClr val="accent3">
              <a:lumMod val="75000"/>
            </a:schemeClr>
          </a:solidFill>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lvl1pPr marL="0" indent="0" algn="r" defTabSz="457200" rtl="0" eaLnBrk="1" latinLnBrk="0" hangingPunct="1">
              <a:spcBef>
                <a:spcPts val="0"/>
              </a:spcBef>
              <a:spcAft>
                <a:spcPts val="1000"/>
              </a:spcAft>
              <a:buClr>
                <a:schemeClr val="tx1"/>
              </a:buClr>
              <a:buSzPct val="100000"/>
              <a:buFont typeface="Arial"/>
              <a:buNone/>
              <a:defRPr sz="1800" kern="1200" cap="none">
                <a:solidFill>
                  <a:schemeClr val="dk1"/>
                </a:solidFill>
                <a:effectLst/>
                <a:latin typeface="+mn-lt"/>
                <a:ea typeface="+mn-ea"/>
                <a:cs typeface="+mn-cs"/>
              </a:defRPr>
            </a:lvl1pPr>
            <a:lvl2pPr marL="457200" indent="0" algn="l" defTabSz="457200" rtl="0" eaLnBrk="1" latinLnBrk="0" hangingPunct="1">
              <a:spcBef>
                <a:spcPts val="0"/>
              </a:spcBef>
              <a:spcAft>
                <a:spcPts val="1000"/>
              </a:spcAft>
              <a:buClr>
                <a:schemeClr val="tx1"/>
              </a:buClr>
              <a:buSzPct val="100000"/>
              <a:buFont typeface="Arial"/>
              <a:buNone/>
              <a:defRPr sz="1200" kern="1200" cap="none">
                <a:solidFill>
                  <a:schemeClr val="dk1"/>
                </a:solidFill>
                <a:effectLst/>
                <a:latin typeface="+mn-lt"/>
                <a:ea typeface="+mn-ea"/>
                <a:cs typeface="+mn-cs"/>
              </a:defRPr>
            </a:lvl2pPr>
            <a:lvl3pPr marL="914400" indent="0" algn="l" defTabSz="457200" rtl="0" eaLnBrk="1" latinLnBrk="0" hangingPunct="1">
              <a:spcBef>
                <a:spcPts val="0"/>
              </a:spcBef>
              <a:spcAft>
                <a:spcPts val="1000"/>
              </a:spcAft>
              <a:buClr>
                <a:schemeClr val="tx1"/>
              </a:buClr>
              <a:buSzPct val="100000"/>
              <a:buFont typeface="Arial"/>
              <a:buNone/>
              <a:defRPr sz="1000" kern="1200" cap="none">
                <a:solidFill>
                  <a:schemeClr val="dk1"/>
                </a:solidFill>
                <a:effectLst/>
                <a:latin typeface="+mn-lt"/>
                <a:ea typeface="+mn-ea"/>
                <a:cs typeface="+mn-cs"/>
              </a:defRPr>
            </a:lvl3pPr>
            <a:lvl4pPr marL="13716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4pPr>
            <a:lvl5pPr marL="18288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5pPr>
            <a:lvl6pPr marL="22860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6pPr>
            <a:lvl7pPr marL="27432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7pPr>
            <a:lvl8pPr marL="32004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8pPr>
            <a:lvl9pPr marL="36576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9pPr>
          </a:lstStyle>
          <a:p>
            <a:pPr algn="ctr"/>
            <a:r>
              <a:rPr lang="en-GB" sz="1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“If a man isn’t jealous or angry…</a:t>
            </a:r>
            <a:br>
              <a:rPr lang="en-GB" sz="1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GB" sz="1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and never hits you, cuts your hair off…</a:t>
            </a:r>
            <a:br>
              <a:rPr lang="en-GB" sz="1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GB" sz="1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is he still in love with you?”</a:t>
            </a:r>
            <a:endParaRPr lang="en-GB" i="1" dirty="0">
              <a:solidFill>
                <a:schemeClr val="tx1"/>
              </a:solidFill>
            </a:endParaRPr>
          </a:p>
        </p:txBody>
      </p:sp>
      <p:sp>
        <p:nvSpPr>
          <p:cNvPr id="24" name="TextBox 23">
            <a:extLst>
              <a:ext uri="{FF2B5EF4-FFF2-40B4-BE49-F238E27FC236}">
                <a16:creationId xmlns:a16="http://schemas.microsoft.com/office/drawing/2014/main" id="{5F163934-D467-4100-A190-A06EF4CEB133}"/>
              </a:ext>
            </a:extLst>
          </p:cNvPr>
          <p:cNvSpPr txBox="1"/>
          <p:nvPr/>
        </p:nvSpPr>
        <p:spPr>
          <a:xfrm>
            <a:off x="1546439" y="5853838"/>
            <a:ext cx="4281155" cy="307777"/>
          </a:xfrm>
          <a:prstGeom prst="rect">
            <a:avLst/>
          </a:prstGeom>
          <a:noFill/>
        </p:spPr>
        <p:txBody>
          <a:bodyPr wrap="square" rtlCol="0">
            <a:spAutoFit/>
          </a:bodyPr>
          <a:lstStyle/>
          <a:p>
            <a:r>
              <a:rPr lang="en-GB" sz="1400" dirty="0"/>
              <a:t>Fig. 12. </a:t>
            </a:r>
            <a:r>
              <a:rPr lang="en-GB" sz="1400" dirty="0">
                <a:effectLst/>
              </a:rPr>
              <a:t>The Rape of Proserpina, Hans von Aachen</a:t>
            </a:r>
            <a:endParaRPr lang="en-GB" sz="1400" dirty="0"/>
          </a:p>
        </p:txBody>
      </p:sp>
    </p:spTree>
    <p:extLst>
      <p:ext uri="{BB962C8B-B14F-4D97-AF65-F5344CB8AC3E}">
        <p14:creationId xmlns:p14="http://schemas.microsoft.com/office/powerpoint/2010/main" val="34173693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A0715231-3CE3-4C75-B136-CF4B345351B7}"/>
              </a:ext>
            </a:extLst>
          </p:cNvPr>
          <p:cNvSpPr>
            <a:spLocks noGrp="1"/>
          </p:cNvSpPr>
          <p:nvPr>
            <p:ph type="title"/>
          </p:nvPr>
        </p:nvSpPr>
        <p:spPr/>
        <p:txBody>
          <a:bodyPr/>
          <a:lstStyle/>
          <a:p>
            <a:r>
              <a:rPr lang="en-GB" dirty="0"/>
              <a:t>Pederasty: Enlightenment vs corruption - Dialogue 10</a:t>
            </a:r>
          </a:p>
        </p:txBody>
      </p:sp>
      <p:pic>
        <p:nvPicPr>
          <p:cNvPr id="14" name="Content Placeholder 13">
            <a:extLst>
              <a:ext uri="{FF2B5EF4-FFF2-40B4-BE49-F238E27FC236}">
                <a16:creationId xmlns:a16="http://schemas.microsoft.com/office/drawing/2014/main" id="{BFE72123-788B-4B8F-999D-20ACCF91F2A8}"/>
              </a:ext>
            </a:extLst>
          </p:cNvPr>
          <p:cNvPicPr>
            <a:picLocks noGrp="1" noChangeAspect="1"/>
          </p:cNvPicPr>
          <p:nvPr>
            <p:ph sz="half" idx="1"/>
          </p:nvPr>
        </p:nvPicPr>
        <p:blipFill>
          <a:blip r:embed="rId3"/>
          <a:stretch>
            <a:fillRect/>
          </a:stretch>
        </p:blipFill>
        <p:spPr>
          <a:xfrm>
            <a:off x="1027554" y="1870075"/>
            <a:ext cx="4356805" cy="3921125"/>
          </a:xfrm>
          <a:effectLst>
            <a:softEdge rad="31750"/>
          </a:effectLst>
        </p:spPr>
      </p:pic>
      <p:sp>
        <p:nvSpPr>
          <p:cNvPr id="17" name="TextBox 16">
            <a:extLst>
              <a:ext uri="{FF2B5EF4-FFF2-40B4-BE49-F238E27FC236}">
                <a16:creationId xmlns:a16="http://schemas.microsoft.com/office/drawing/2014/main" id="{3E5A2B90-423E-43FC-9606-2544CCDB5ACD}"/>
              </a:ext>
            </a:extLst>
          </p:cNvPr>
          <p:cNvSpPr txBox="1"/>
          <p:nvPr/>
        </p:nvSpPr>
        <p:spPr>
          <a:xfrm>
            <a:off x="1475916" y="5960309"/>
            <a:ext cx="3641995" cy="307777"/>
          </a:xfrm>
          <a:prstGeom prst="rect">
            <a:avLst/>
          </a:prstGeom>
          <a:noFill/>
        </p:spPr>
        <p:txBody>
          <a:bodyPr wrap="square" rtlCol="0">
            <a:spAutoFit/>
          </a:bodyPr>
          <a:lstStyle/>
          <a:p>
            <a:r>
              <a:rPr lang="en-GB" sz="1400" dirty="0"/>
              <a:t>Fig. 13. The Warren Cup – </a:t>
            </a:r>
            <a:r>
              <a:rPr lang="en-GB" sz="1400" i="1" dirty="0"/>
              <a:t>The British Museum</a:t>
            </a:r>
            <a:endParaRPr lang="en-GB" sz="1400" dirty="0"/>
          </a:p>
        </p:txBody>
      </p:sp>
      <p:sp>
        <p:nvSpPr>
          <p:cNvPr id="18" name="TextBox 17">
            <a:extLst>
              <a:ext uri="{FF2B5EF4-FFF2-40B4-BE49-F238E27FC236}">
                <a16:creationId xmlns:a16="http://schemas.microsoft.com/office/drawing/2014/main" id="{20297ACF-228D-4331-B489-3EA1DA7463E7}"/>
              </a:ext>
            </a:extLst>
          </p:cNvPr>
          <p:cNvSpPr txBox="1"/>
          <p:nvPr/>
        </p:nvSpPr>
        <p:spPr>
          <a:xfrm>
            <a:off x="6595563" y="5950507"/>
            <a:ext cx="4579141" cy="307777"/>
          </a:xfrm>
          <a:prstGeom prst="rect">
            <a:avLst/>
          </a:prstGeom>
          <a:noFill/>
        </p:spPr>
        <p:txBody>
          <a:bodyPr wrap="square" rtlCol="0">
            <a:spAutoFit/>
          </a:bodyPr>
          <a:lstStyle/>
          <a:p>
            <a:r>
              <a:rPr lang="en-GB" sz="1400" dirty="0"/>
              <a:t>Fig. 14. The rape of Ganymede by Damiano Mazza (1573)</a:t>
            </a:r>
          </a:p>
        </p:txBody>
      </p:sp>
      <p:pic>
        <p:nvPicPr>
          <p:cNvPr id="10244" name="Picture 4" descr="Damiano Mazza | The Rape of Ganymede | NG32 | National Gallery, London">
            <a:extLst>
              <a:ext uri="{FF2B5EF4-FFF2-40B4-BE49-F238E27FC236}">
                <a16:creationId xmlns:a16="http://schemas.microsoft.com/office/drawing/2014/main" id="{977AD416-325D-4B82-B352-9B6CE09F7967}"/>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106258" y="1932416"/>
            <a:ext cx="5068446" cy="3796442"/>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83082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F2B58CE-DE29-4140-8915-80285F917BE9}"/>
              </a:ext>
            </a:extLst>
          </p:cNvPr>
          <p:cNvSpPr>
            <a:spLocks noGrp="1"/>
          </p:cNvSpPr>
          <p:nvPr>
            <p:ph type="title"/>
          </p:nvPr>
        </p:nvSpPr>
        <p:spPr>
          <a:xfrm>
            <a:off x="1443678" y="201566"/>
            <a:ext cx="4957122" cy="423400"/>
          </a:xfrm>
        </p:spPr>
        <p:txBody>
          <a:bodyPr/>
          <a:lstStyle/>
          <a:p>
            <a:r>
              <a:rPr lang="en-GB" dirty="0"/>
              <a:t>Pederasty continued</a:t>
            </a:r>
          </a:p>
        </p:txBody>
      </p:sp>
      <p:sp>
        <p:nvSpPr>
          <p:cNvPr id="8" name="Text Placeholder 7">
            <a:extLst>
              <a:ext uri="{FF2B5EF4-FFF2-40B4-BE49-F238E27FC236}">
                <a16:creationId xmlns:a16="http://schemas.microsoft.com/office/drawing/2014/main" id="{BA2E78EC-A5A6-4870-8F68-70D0F8024DB7}"/>
              </a:ext>
            </a:extLst>
          </p:cNvPr>
          <p:cNvSpPr>
            <a:spLocks noGrp="1"/>
          </p:cNvSpPr>
          <p:nvPr>
            <p:ph type="body" sz="half" idx="2"/>
          </p:nvPr>
        </p:nvSpPr>
        <p:spPr>
          <a:xfrm>
            <a:off x="1085848" y="3982218"/>
            <a:ext cx="6610350" cy="1821390"/>
          </a:xfrm>
          <a:prstGeom prst="roundRect">
            <a:avLst/>
          </a:prstGeom>
          <a:solidFill>
            <a:schemeClr val="accent3">
              <a:lumMod val="7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r>
              <a:rPr lang="en-GB" b="0" i="1" dirty="0">
                <a:solidFill>
                  <a:schemeClr val="tx1"/>
                </a:solidFill>
                <a:effectLst/>
              </a:rPr>
              <a:t>“For marriage is a remedy invented to ensure man's necessary perpetuity, but only love for males is a noble duty enjoined by a philosophic spirit.” </a:t>
            </a:r>
            <a:r>
              <a:rPr lang="en-GB" b="0" i="0" dirty="0">
                <a:solidFill>
                  <a:schemeClr val="tx1"/>
                </a:solidFill>
                <a:effectLst/>
              </a:rPr>
              <a:t>(Pseudo-Lucian. </a:t>
            </a:r>
            <a:r>
              <a:rPr lang="en-GB" b="0" i="0" dirty="0" err="1">
                <a:solidFill>
                  <a:schemeClr val="tx1"/>
                </a:solidFill>
                <a:effectLst/>
              </a:rPr>
              <a:t>Amores</a:t>
            </a:r>
            <a:r>
              <a:rPr lang="en-GB" b="0" i="0" dirty="0">
                <a:solidFill>
                  <a:schemeClr val="tx1"/>
                </a:solidFill>
                <a:effectLst/>
              </a:rPr>
              <a:t> 33)</a:t>
            </a:r>
            <a:endParaRPr lang="en-GB" dirty="0">
              <a:solidFill>
                <a:schemeClr val="tx1"/>
              </a:solidFill>
            </a:endParaRPr>
          </a:p>
        </p:txBody>
      </p:sp>
      <p:sp>
        <p:nvSpPr>
          <p:cNvPr id="13" name="Text Placeholder 7">
            <a:extLst>
              <a:ext uri="{FF2B5EF4-FFF2-40B4-BE49-F238E27FC236}">
                <a16:creationId xmlns:a16="http://schemas.microsoft.com/office/drawing/2014/main" id="{7480E88B-31AD-485E-A5A9-2D480B21A0E6}"/>
              </a:ext>
            </a:extLst>
          </p:cNvPr>
          <p:cNvSpPr txBox="1">
            <a:spLocks/>
          </p:cNvSpPr>
          <p:nvPr/>
        </p:nvSpPr>
        <p:spPr bwMode="white">
          <a:xfrm>
            <a:off x="1085849" y="1262520"/>
            <a:ext cx="6610349" cy="2166480"/>
          </a:xfrm>
          <a:prstGeom prst="roundRect">
            <a:avLst/>
          </a:prstGeom>
          <a:solidFill>
            <a:schemeClr val="accent3">
              <a:lumMod val="75000"/>
            </a:schemeClr>
          </a:solidFill>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lvl1pPr marL="0" indent="0" algn="r" defTabSz="457200" rtl="0" eaLnBrk="1" latinLnBrk="0" hangingPunct="1">
              <a:spcBef>
                <a:spcPts val="0"/>
              </a:spcBef>
              <a:spcAft>
                <a:spcPts val="1000"/>
              </a:spcAft>
              <a:buClr>
                <a:schemeClr val="tx1"/>
              </a:buClr>
              <a:buSzPct val="100000"/>
              <a:buFont typeface="Arial"/>
              <a:buNone/>
              <a:defRPr sz="1800" kern="1200" cap="none">
                <a:solidFill>
                  <a:schemeClr val="dk1"/>
                </a:solidFill>
                <a:effectLst/>
                <a:latin typeface="+mn-lt"/>
                <a:ea typeface="+mn-ea"/>
                <a:cs typeface="+mn-cs"/>
              </a:defRPr>
            </a:lvl1pPr>
            <a:lvl2pPr marL="457200" indent="0" algn="l" defTabSz="457200" rtl="0" eaLnBrk="1" latinLnBrk="0" hangingPunct="1">
              <a:spcBef>
                <a:spcPts val="0"/>
              </a:spcBef>
              <a:spcAft>
                <a:spcPts val="1000"/>
              </a:spcAft>
              <a:buClr>
                <a:schemeClr val="tx1"/>
              </a:buClr>
              <a:buSzPct val="100000"/>
              <a:buFont typeface="Arial"/>
              <a:buNone/>
              <a:defRPr sz="1200" kern="1200" cap="none">
                <a:solidFill>
                  <a:schemeClr val="dk1"/>
                </a:solidFill>
                <a:effectLst/>
                <a:latin typeface="+mn-lt"/>
                <a:ea typeface="+mn-ea"/>
                <a:cs typeface="+mn-cs"/>
              </a:defRPr>
            </a:lvl2pPr>
            <a:lvl3pPr marL="914400" indent="0" algn="l" defTabSz="457200" rtl="0" eaLnBrk="1" latinLnBrk="0" hangingPunct="1">
              <a:spcBef>
                <a:spcPts val="0"/>
              </a:spcBef>
              <a:spcAft>
                <a:spcPts val="1000"/>
              </a:spcAft>
              <a:buClr>
                <a:schemeClr val="tx1"/>
              </a:buClr>
              <a:buSzPct val="100000"/>
              <a:buFont typeface="Arial"/>
              <a:buNone/>
              <a:defRPr sz="1000" kern="1200" cap="none">
                <a:solidFill>
                  <a:schemeClr val="dk1"/>
                </a:solidFill>
                <a:effectLst/>
                <a:latin typeface="+mn-lt"/>
                <a:ea typeface="+mn-ea"/>
                <a:cs typeface="+mn-cs"/>
              </a:defRPr>
            </a:lvl3pPr>
            <a:lvl4pPr marL="13716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4pPr>
            <a:lvl5pPr marL="18288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5pPr>
            <a:lvl6pPr marL="22860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6pPr>
            <a:lvl7pPr marL="27432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7pPr>
            <a:lvl8pPr marL="32004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8pPr>
            <a:lvl9pPr marL="36576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9pPr>
          </a:lstStyle>
          <a:p>
            <a:pPr algn="ctr"/>
            <a:r>
              <a:rPr lang="en-GB" i="1" dirty="0">
                <a:solidFill>
                  <a:schemeClr val="tx1"/>
                </a:solidFill>
              </a:rPr>
              <a:t>“Every Dabbler knows by his Classics, that it was </a:t>
            </a:r>
            <a:r>
              <a:rPr lang="en-GB" i="1" dirty="0" err="1">
                <a:solidFill>
                  <a:schemeClr val="tx1"/>
                </a:solidFill>
              </a:rPr>
              <a:t>pursu’d</a:t>
            </a:r>
            <a:r>
              <a:rPr lang="en-GB" i="1" dirty="0">
                <a:solidFill>
                  <a:schemeClr val="tx1"/>
                </a:solidFill>
              </a:rPr>
              <a:t> and </a:t>
            </a:r>
            <a:r>
              <a:rPr lang="en-GB" i="1" dirty="0" err="1">
                <a:solidFill>
                  <a:schemeClr val="tx1"/>
                </a:solidFill>
              </a:rPr>
              <a:t>prais’d</a:t>
            </a:r>
            <a:r>
              <a:rPr lang="en-GB" i="1" dirty="0">
                <a:solidFill>
                  <a:schemeClr val="tx1"/>
                </a:solidFill>
              </a:rPr>
              <a:t> with the </a:t>
            </a:r>
            <a:r>
              <a:rPr lang="en-GB" i="1" dirty="0" err="1">
                <a:solidFill>
                  <a:schemeClr val="tx1"/>
                </a:solidFill>
              </a:rPr>
              <a:t>Heighth</a:t>
            </a:r>
            <a:r>
              <a:rPr lang="en-GB" i="1" dirty="0">
                <a:solidFill>
                  <a:schemeClr val="tx1"/>
                </a:solidFill>
              </a:rPr>
              <a:t> of Liberty. . . . With </a:t>
            </a:r>
            <a:r>
              <a:rPr lang="en-GB" i="1" dirty="0" err="1">
                <a:solidFill>
                  <a:schemeClr val="tx1"/>
                </a:solidFill>
              </a:rPr>
              <a:t>wond’rous</a:t>
            </a:r>
            <a:r>
              <a:rPr lang="en-GB" i="1" dirty="0">
                <a:solidFill>
                  <a:schemeClr val="tx1"/>
                </a:solidFill>
              </a:rPr>
              <a:t> Boast curst Pederasts advance, that Boy-love ever was the top Refinement of most </a:t>
            </a:r>
            <a:r>
              <a:rPr lang="en-GB" i="1" dirty="0" err="1">
                <a:solidFill>
                  <a:schemeClr val="tx1"/>
                </a:solidFill>
              </a:rPr>
              <a:t>enlighten’d</a:t>
            </a:r>
            <a:r>
              <a:rPr lang="en-GB" i="1" dirty="0">
                <a:solidFill>
                  <a:schemeClr val="tx1"/>
                </a:solidFill>
              </a:rPr>
              <a:t> Ages.” </a:t>
            </a:r>
            <a:r>
              <a:rPr lang="en-GB" dirty="0">
                <a:solidFill>
                  <a:schemeClr val="tx1"/>
                </a:solidFill>
              </a:rPr>
              <a:t>(Cannon, 1749)</a:t>
            </a:r>
          </a:p>
        </p:txBody>
      </p:sp>
      <p:pic>
        <p:nvPicPr>
          <p:cNvPr id="6149" name="Picture 5" descr="Zeus, seated on eagle">
            <a:extLst>
              <a:ext uri="{FF2B5EF4-FFF2-40B4-BE49-F238E27FC236}">
                <a16:creationId xmlns:a16="http://schemas.microsoft.com/office/drawing/2014/main" id="{F1BF0B97-436D-43B9-AEB3-22CA092F58C4}"/>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t="3" b="3"/>
          <a:stretch>
            <a:fillRect/>
          </a:stretch>
        </p:blipFill>
        <p:spPr bwMode="auto">
          <a:prstGeom prst="rect">
            <a:avLst/>
          </a:prstGeom>
          <a:noFill/>
          <a:effectLst>
            <a:outerShdw blurRad="63500" sx="102000" sy="102000" algn="ctr" rotWithShape="0">
              <a:prstClr val="black">
                <a:alpha val="40000"/>
              </a:prstClr>
            </a:outerShdw>
            <a:softEdge rad="31750"/>
          </a:effectLst>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97BFC36C-67F7-49AF-8183-314CCA0EE9C0}"/>
              </a:ext>
            </a:extLst>
          </p:cNvPr>
          <p:cNvSpPr txBox="1"/>
          <p:nvPr/>
        </p:nvSpPr>
        <p:spPr>
          <a:xfrm>
            <a:off x="8014200" y="6018663"/>
            <a:ext cx="3492000" cy="523220"/>
          </a:xfrm>
          <a:prstGeom prst="rect">
            <a:avLst/>
          </a:prstGeom>
          <a:noFill/>
        </p:spPr>
        <p:txBody>
          <a:bodyPr wrap="square" rtlCol="0">
            <a:spAutoFit/>
          </a:bodyPr>
          <a:lstStyle/>
          <a:p>
            <a:r>
              <a:rPr lang="en-GB" sz="1400" dirty="0"/>
              <a:t>Fig. 15. Engraving of the painting: Zeus Kisses Ganymede by </a:t>
            </a:r>
            <a:r>
              <a:rPr lang="en-GB" sz="1400" b="0" i="0" dirty="0">
                <a:effectLst/>
              </a:rPr>
              <a:t>Wilhelm </a:t>
            </a:r>
            <a:r>
              <a:rPr lang="en-GB" sz="1400" b="0" i="0" dirty="0" err="1">
                <a:effectLst/>
              </a:rPr>
              <a:t>Böttner</a:t>
            </a:r>
            <a:r>
              <a:rPr lang="en-GB" sz="1400" b="0" i="0" dirty="0">
                <a:effectLst/>
              </a:rPr>
              <a:t> (1780)</a:t>
            </a:r>
            <a:endParaRPr lang="en-GB" sz="1400" dirty="0"/>
          </a:p>
        </p:txBody>
      </p:sp>
    </p:spTree>
    <p:extLst>
      <p:ext uri="{BB962C8B-B14F-4D97-AF65-F5344CB8AC3E}">
        <p14:creationId xmlns:p14="http://schemas.microsoft.com/office/powerpoint/2010/main" val="23459499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CFF5E-F63B-468E-844F-586E4FA1FAFB}"/>
              </a:ext>
            </a:extLst>
          </p:cNvPr>
          <p:cNvSpPr>
            <a:spLocks noGrp="1"/>
          </p:cNvSpPr>
          <p:nvPr>
            <p:ph type="title"/>
          </p:nvPr>
        </p:nvSpPr>
        <p:spPr/>
        <p:txBody>
          <a:bodyPr/>
          <a:lstStyle/>
          <a:p>
            <a:r>
              <a:rPr lang="en-GB" dirty="0"/>
              <a:t>Lucian’s Views on Male Love</a:t>
            </a:r>
          </a:p>
        </p:txBody>
      </p:sp>
      <p:sp>
        <p:nvSpPr>
          <p:cNvPr id="7" name="Text Placeholder 7">
            <a:extLst>
              <a:ext uri="{FF2B5EF4-FFF2-40B4-BE49-F238E27FC236}">
                <a16:creationId xmlns:a16="http://schemas.microsoft.com/office/drawing/2014/main" id="{9935B82E-9A04-482F-9F4C-435FF230B79E}"/>
              </a:ext>
            </a:extLst>
          </p:cNvPr>
          <p:cNvSpPr txBox="1">
            <a:spLocks noGrp="1"/>
          </p:cNvSpPr>
          <p:nvPr>
            <p:ph idx="1"/>
          </p:nvPr>
        </p:nvSpPr>
        <p:spPr bwMode="white">
          <a:xfrm>
            <a:off x="685800" y="1870075"/>
            <a:ext cx="10841038" cy="3921125"/>
          </a:xfrm>
          <a:prstGeom prst="roundRect">
            <a:avLst/>
          </a:prstGeom>
          <a:solidFill>
            <a:schemeClr val="accent3">
              <a:lumMod val="75000"/>
            </a:schemeClr>
          </a:solidFill>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lvl1pPr marL="0" indent="0" algn="r" defTabSz="457200" rtl="0" eaLnBrk="1" latinLnBrk="0" hangingPunct="1">
              <a:spcBef>
                <a:spcPts val="0"/>
              </a:spcBef>
              <a:spcAft>
                <a:spcPts val="1000"/>
              </a:spcAft>
              <a:buClr>
                <a:schemeClr val="tx1"/>
              </a:buClr>
              <a:buSzPct val="100000"/>
              <a:buFont typeface="Arial"/>
              <a:buNone/>
              <a:defRPr sz="1800" kern="1200" cap="none">
                <a:solidFill>
                  <a:schemeClr val="dk1"/>
                </a:solidFill>
                <a:effectLst/>
                <a:latin typeface="+mn-lt"/>
                <a:ea typeface="+mn-ea"/>
                <a:cs typeface="+mn-cs"/>
              </a:defRPr>
            </a:lvl1pPr>
            <a:lvl2pPr marL="457200" indent="0" algn="l" defTabSz="457200" rtl="0" eaLnBrk="1" latinLnBrk="0" hangingPunct="1">
              <a:spcBef>
                <a:spcPts val="0"/>
              </a:spcBef>
              <a:spcAft>
                <a:spcPts val="1000"/>
              </a:spcAft>
              <a:buClr>
                <a:schemeClr val="tx1"/>
              </a:buClr>
              <a:buSzPct val="100000"/>
              <a:buFont typeface="Arial"/>
              <a:buNone/>
              <a:defRPr sz="1200" kern="1200" cap="none">
                <a:solidFill>
                  <a:schemeClr val="dk1"/>
                </a:solidFill>
                <a:effectLst/>
                <a:latin typeface="+mn-lt"/>
                <a:ea typeface="+mn-ea"/>
                <a:cs typeface="+mn-cs"/>
              </a:defRPr>
            </a:lvl2pPr>
            <a:lvl3pPr marL="914400" indent="0" algn="l" defTabSz="457200" rtl="0" eaLnBrk="1" latinLnBrk="0" hangingPunct="1">
              <a:spcBef>
                <a:spcPts val="0"/>
              </a:spcBef>
              <a:spcAft>
                <a:spcPts val="1000"/>
              </a:spcAft>
              <a:buClr>
                <a:schemeClr val="tx1"/>
              </a:buClr>
              <a:buSzPct val="100000"/>
              <a:buFont typeface="Arial"/>
              <a:buNone/>
              <a:defRPr sz="1000" kern="1200" cap="none">
                <a:solidFill>
                  <a:schemeClr val="dk1"/>
                </a:solidFill>
                <a:effectLst/>
                <a:latin typeface="+mn-lt"/>
                <a:ea typeface="+mn-ea"/>
                <a:cs typeface="+mn-cs"/>
              </a:defRPr>
            </a:lvl3pPr>
            <a:lvl4pPr marL="13716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4pPr>
            <a:lvl5pPr marL="18288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5pPr>
            <a:lvl6pPr marL="22860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6pPr>
            <a:lvl7pPr marL="27432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7pPr>
            <a:lvl8pPr marL="32004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8pPr>
            <a:lvl9pPr marL="3657600" indent="0" algn="l" defTabSz="457200" rtl="0" eaLnBrk="1" latinLnBrk="0" hangingPunct="1">
              <a:spcBef>
                <a:spcPts val="0"/>
              </a:spcBef>
              <a:spcAft>
                <a:spcPts val="1000"/>
              </a:spcAft>
              <a:buClr>
                <a:schemeClr val="tx1"/>
              </a:buClr>
              <a:buSzPct val="100000"/>
              <a:buFont typeface="Arial"/>
              <a:buNone/>
              <a:defRPr sz="900" kern="1200" cap="none">
                <a:solidFill>
                  <a:schemeClr val="dk1"/>
                </a:solidFill>
                <a:effectLst/>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1" u="none" strike="noStrike" cap="none" normalizeH="0" baseline="0" dirty="0">
                <a:ln>
                  <a:noFill/>
                </a:ln>
                <a:solidFill>
                  <a:schemeClr val="tx1"/>
                </a:solidFill>
                <a:effectLst/>
                <a:cs typeface="Times New Roman" panose="02020603050405020304" pitchFamily="18" charset="0"/>
              </a:rPr>
              <a:t> ”One should love youths as Alcibiades was loved by Socrates who slept like a father with him under the same cloak. And for my part I would most gladly add to the end of my discourse the words of Callimachus as a message to all:</a:t>
            </a:r>
            <a:br>
              <a:rPr kumimoji="0" lang="en-US" altLang="en-US" sz="2400" b="0" i="1" u="none" strike="noStrike" cap="none" normalizeH="0" baseline="0" dirty="0">
                <a:ln>
                  <a:noFill/>
                </a:ln>
                <a:solidFill>
                  <a:schemeClr val="tx1"/>
                </a:solidFill>
                <a:effectLst/>
                <a:cs typeface="Times New Roman" panose="02020603050405020304" pitchFamily="18" charset="0"/>
              </a:rPr>
            </a:br>
            <a:r>
              <a:rPr kumimoji="0" lang="en-US" altLang="en-US" sz="2400" b="0" i="1" u="none" strike="noStrike" cap="none" normalizeH="0" baseline="0" dirty="0">
                <a:ln>
                  <a:noFill/>
                </a:ln>
                <a:solidFill>
                  <a:schemeClr val="tx1"/>
                </a:solidFill>
                <a:effectLst/>
                <a:cs typeface="Times New Roman" panose="02020603050405020304" pitchFamily="18" charset="0"/>
              </a:rPr>
              <a:t> </a:t>
            </a:r>
            <a:endParaRPr kumimoji="0" lang="en-US" altLang="en-US" sz="2400" b="0" i="1"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0" i="1" u="none" strike="noStrike" cap="none" normalizeH="0" baseline="0" dirty="0">
                <a:ln>
                  <a:noFill/>
                </a:ln>
                <a:solidFill>
                  <a:schemeClr val="tx1"/>
                </a:solidFill>
                <a:effectLst/>
              </a:rPr>
              <a:t>"May you who cast your longing eyes on youths</a:t>
            </a:r>
            <a:br>
              <a:rPr kumimoji="0" lang="en-US" altLang="en-US" sz="2400" b="0" i="1" u="none" strike="noStrike" cap="none" normalizeH="0" baseline="0" dirty="0">
                <a:ln>
                  <a:noFill/>
                </a:ln>
                <a:solidFill>
                  <a:schemeClr val="tx1"/>
                </a:solidFill>
                <a:effectLst/>
              </a:rPr>
            </a:br>
            <a:r>
              <a:rPr kumimoji="0" lang="en-US" altLang="en-US" sz="2400" b="0" i="1" u="none" strike="noStrike" cap="none" normalizeH="0" baseline="0" dirty="0">
                <a:ln>
                  <a:noFill/>
                </a:ln>
                <a:solidFill>
                  <a:schemeClr val="tx1"/>
                </a:solidFill>
                <a:effectLst/>
              </a:rPr>
              <a:t>So love the young as </a:t>
            </a:r>
            <a:r>
              <a:rPr kumimoji="0" lang="en-US" altLang="en-US" sz="2400" b="0" i="1" u="none" strike="noStrike" cap="none" normalizeH="0" baseline="0" dirty="0" err="1">
                <a:ln>
                  <a:noFill/>
                </a:ln>
                <a:solidFill>
                  <a:schemeClr val="tx1"/>
                </a:solidFill>
                <a:effectLst/>
              </a:rPr>
              <a:t>Erchius</a:t>
            </a:r>
            <a:r>
              <a:rPr kumimoji="0" lang="en-US" altLang="en-US" sz="2400" b="0" i="1" u="none" strike="noStrike" cap="none" normalizeH="0" baseline="0" dirty="0">
                <a:ln>
                  <a:noFill/>
                </a:ln>
                <a:solidFill>
                  <a:schemeClr val="tx1"/>
                </a:solidFill>
                <a:effectLst/>
              </a:rPr>
              <a:t> bid you do,</a:t>
            </a:r>
            <a:br>
              <a:rPr kumimoji="0" lang="en-US" altLang="en-US" sz="2400" b="0" i="1" u="none" strike="noStrike" cap="none" normalizeH="0" baseline="0" dirty="0">
                <a:ln>
                  <a:noFill/>
                </a:ln>
                <a:solidFill>
                  <a:schemeClr val="tx1"/>
                </a:solidFill>
                <a:effectLst/>
              </a:rPr>
            </a:br>
            <a:r>
              <a:rPr kumimoji="0" lang="en-US" altLang="en-US" sz="2400" b="0" i="1" u="none" strike="noStrike" cap="none" normalizeH="0" baseline="0" dirty="0">
                <a:ln>
                  <a:noFill/>
                </a:ln>
                <a:solidFill>
                  <a:schemeClr val="tx1"/>
                </a:solidFill>
                <a:effectLst/>
              </a:rPr>
              <a:t>That in its men your city may be blessed."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1" u="none" strike="noStrike" cap="none" normalizeH="0" baseline="0" dirty="0">
              <a:ln>
                <a:noFill/>
              </a:ln>
              <a:solidFill>
                <a:schemeClr val="tx1"/>
              </a:solidFill>
              <a:effectLst/>
            </a:endParaRPr>
          </a:p>
          <a:p>
            <a:pPr algn="l"/>
            <a:r>
              <a:rPr lang="en-GB" sz="1400" dirty="0">
                <a:solidFill>
                  <a:schemeClr val="tx1"/>
                </a:solidFill>
              </a:rPr>
              <a:t>- (Pseudo-Lucian. </a:t>
            </a:r>
            <a:r>
              <a:rPr lang="en-GB" sz="1400" i="1" dirty="0" err="1">
                <a:solidFill>
                  <a:schemeClr val="tx1"/>
                </a:solidFill>
              </a:rPr>
              <a:t>Amores</a:t>
            </a:r>
            <a:r>
              <a:rPr lang="en-GB" sz="1400" dirty="0">
                <a:solidFill>
                  <a:schemeClr val="tx1"/>
                </a:solidFill>
              </a:rPr>
              <a:t> 49.)</a:t>
            </a:r>
          </a:p>
        </p:txBody>
      </p:sp>
    </p:spTree>
    <p:extLst>
      <p:ext uri="{BB962C8B-B14F-4D97-AF65-F5344CB8AC3E}">
        <p14:creationId xmlns:p14="http://schemas.microsoft.com/office/powerpoint/2010/main" val="1089974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6244F-9859-4618-8191-F67362552CA3}"/>
              </a:ext>
            </a:extLst>
          </p:cNvPr>
          <p:cNvSpPr>
            <a:spLocks noGrp="1"/>
          </p:cNvSpPr>
          <p:nvPr>
            <p:ph type="title"/>
          </p:nvPr>
        </p:nvSpPr>
        <p:spPr/>
        <p:txBody>
          <a:bodyPr/>
          <a:lstStyle/>
          <a:p>
            <a:r>
              <a:rPr lang="en-GB" dirty="0"/>
              <a:t>In Conclusion…</a:t>
            </a:r>
          </a:p>
        </p:txBody>
      </p:sp>
      <p:sp>
        <p:nvSpPr>
          <p:cNvPr id="3" name="Content Placeholder 2">
            <a:extLst>
              <a:ext uri="{FF2B5EF4-FFF2-40B4-BE49-F238E27FC236}">
                <a16:creationId xmlns:a16="http://schemas.microsoft.com/office/drawing/2014/main" id="{D6263CB7-0AEE-4EBE-A6B3-6BE8355E453D}"/>
              </a:ext>
            </a:extLst>
          </p:cNvPr>
          <p:cNvSpPr>
            <a:spLocks noGrp="1"/>
          </p:cNvSpPr>
          <p:nvPr>
            <p:ph sz="half" idx="1"/>
          </p:nvPr>
        </p:nvSpPr>
        <p:spPr/>
        <p:txBody>
          <a:bodyPr/>
          <a:lstStyle/>
          <a:p>
            <a:pPr>
              <a:lnSpc>
                <a:spcPct val="250000"/>
              </a:lnSpc>
            </a:pPr>
            <a:r>
              <a:rPr lang="en-GB" dirty="0"/>
              <a:t>Masculinity is performed</a:t>
            </a:r>
          </a:p>
          <a:p>
            <a:pPr>
              <a:lnSpc>
                <a:spcPct val="250000"/>
              </a:lnSpc>
            </a:pPr>
            <a:r>
              <a:rPr lang="en-GB" dirty="0"/>
              <a:t>There are more than one way to be a “man”</a:t>
            </a:r>
          </a:p>
          <a:p>
            <a:pPr>
              <a:lnSpc>
                <a:spcPct val="250000"/>
              </a:lnSpc>
            </a:pPr>
            <a:r>
              <a:rPr lang="en-GB" dirty="0"/>
              <a:t>Pederasty is a way to virtue</a:t>
            </a:r>
          </a:p>
          <a:p>
            <a:pPr>
              <a:lnSpc>
                <a:spcPct val="250000"/>
              </a:lnSpc>
            </a:pPr>
            <a:r>
              <a:rPr lang="en-GB" dirty="0"/>
              <a:t>Courtesans, like Sophists, sell themselves</a:t>
            </a:r>
          </a:p>
          <a:p>
            <a:endParaRPr lang="en-GB" dirty="0"/>
          </a:p>
        </p:txBody>
      </p:sp>
      <p:pic>
        <p:nvPicPr>
          <p:cNvPr id="8194" name="Picture 2" descr="Title page of a 1619 Latin translation of Lucian's complete works">
            <a:extLst>
              <a:ext uri="{FF2B5EF4-FFF2-40B4-BE49-F238E27FC236}">
                <a16:creationId xmlns:a16="http://schemas.microsoft.com/office/drawing/2014/main" id="{2F990A7B-5166-4446-9AD9-29ECFFEBB83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438249" y="1870075"/>
            <a:ext cx="3140040" cy="3921125"/>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CACE105-C4BA-45FD-9693-0525461092A0}"/>
              </a:ext>
            </a:extLst>
          </p:cNvPr>
          <p:cNvSpPr txBox="1"/>
          <p:nvPr/>
        </p:nvSpPr>
        <p:spPr>
          <a:xfrm>
            <a:off x="7438249" y="5986790"/>
            <a:ext cx="3616438" cy="523220"/>
          </a:xfrm>
          <a:prstGeom prst="rect">
            <a:avLst/>
          </a:prstGeom>
          <a:noFill/>
        </p:spPr>
        <p:txBody>
          <a:bodyPr wrap="square" rtlCol="0">
            <a:spAutoFit/>
          </a:bodyPr>
          <a:lstStyle/>
          <a:p>
            <a:r>
              <a:rPr lang="en-GB" sz="1400" dirty="0"/>
              <a:t>Fig. 16. First page of the Works of Lucian – </a:t>
            </a:r>
            <a:br>
              <a:rPr lang="en-GB" sz="1400" dirty="0"/>
            </a:br>
            <a:r>
              <a:rPr lang="en-GB" sz="1400" dirty="0"/>
              <a:t>a 1619 </a:t>
            </a:r>
            <a:r>
              <a:rPr lang="en-GB" sz="1400" dirty="0" err="1"/>
              <a:t>latin</a:t>
            </a:r>
            <a:r>
              <a:rPr lang="en-GB" sz="1400" dirty="0"/>
              <a:t> translation </a:t>
            </a:r>
          </a:p>
        </p:txBody>
      </p:sp>
    </p:spTree>
    <p:extLst>
      <p:ext uri="{BB962C8B-B14F-4D97-AF65-F5344CB8AC3E}">
        <p14:creationId xmlns:p14="http://schemas.microsoft.com/office/powerpoint/2010/main" val="19445130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9F92E63-436A-4E58-9A66-34035B1F3B3C}"/>
              </a:ext>
            </a:extLst>
          </p:cNvPr>
          <p:cNvSpPr>
            <a:spLocks noGrp="1"/>
          </p:cNvSpPr>
          <p:nvPr>
            <p:ph type="title"/>
          </p:nvPr>
        </p:nvSpPr>
        <p:spPr/>
        <p:txBody>
          <a:bodyPr/>
          <a:lstStyle/>
          <a:p>
            <a:r>
              <a:rPr lang="en-GB" b="0" i="0" dirty="0">
                <a:effectLst/>
                <a:latin typeface="Merriweather"/>
              </a:rPr>
              <a:t>Dreams are great magicians.</a:t>
            </a:r>
            <a:endParaRPr lang="en-GB" dirty="0"/>
          </a:p>
        </p:txBody>
      </p:sp>
      <p:sp>
        <p:nvSpPr>
          <p:cNvPr id="7" name="Text Placeholder 6">
            <a:extLst>
              <a:ext uri="{FF2B5EF4-FFF2-40B4-BE49-F238E27FC236}">
                <a16:creationId xmlns:a16="http://schemas.microsoft.com/office/drawing/2014/main" id="{139F73FD-2D2F-4626-9B83-4D9D4D621F9C}"/>
              </a:ext>
            </a:extLst>
          </p:cNvPr>
          <p:cNvSpPr>
            <a:spLocks noGrp="1"/>
          </p:cNvSpPr>
          <p:nvPr>
            <p:ph type="body" sz="quarter" idx="13"/>
          </p:nvPr>
        </p:nvSpPr>
        <p:spPr/>
        <p:txBody>
          <a:bodyPr/>
          <a:lstStyle/>
          <a:p>
            <a:r>
              <a:rPr lang="en-GB" dirty="0"/>
              <a:t>Lucian of Samosata</a:t>
            </a:r>
          </a:p>
        </p:txBody>
      </p:sp>
      <p:sp>
        <p:nvSpPr>
          <p:cNvPr id="6" name="Text Placeholder 5">
            <a:extLst>
              <a:ext uri="{FF2B5EF4-FFF2-40B4-BE49-F238E27FC236}">
                <a16:creationId xmlns:a16="http://schemas.microsoft.com/office/drawing/2014/main" id="{60ECCE32-0E64-463A-9B27-B4F6EC9D0D19}"/>
              </a:ext>
            </a:extLst>
          </p:cNvPr>
          <p:cNvSpPr>
            <a:spLocks noGrp="1"/>
          </p:cNvSpPr>
          <p:nvPr>
            <p:ph type="body" idx="1"/>
          </p:nvPr>
        </p:nvSpPr>
        <p:spPr/>
        <p:txBody>
          <a:bodyPr/>
          <a:lstStyle/>
          <a:p>
            <a:r>
              <a:rPr lang="en-GB" dirty="0"/>
              <a:t>Thank you for listening, I welcome any questions via e-mail: 2011236@student.uwtsd.ac.uk</a:t>
            </a:r>
          </a:p>
        </p:txBody>
      </p:sp>
    </p:spTree>
    <p:extLst>
      <p:ext uri="{BB962C8B-B14F-4D97-AF65-F5344CB8AC3E}">
        <p14:creationId xmlns:p14="http://schemas.microsoft.com/office/powerpoint/2010/main" val="31126074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11239A5-270C-4E3E-BBCB-A95041002BA4}"/>
              </a:ext>
            </a:extLst>
          </p:cNvPr>
          <p:cNvSpPr>
            <a:spLocks noGrp="1"/>
          </p:cNvSpPr>
          <p:nvPr>
            <p:ph type="title"/>
          </p:nvPr>
        </p:nvSpPr>
        <p:spPr/>
        <p:txBody>
          <a:bodyPr/>
          <a:lstStyle/>
          <a:p>
            <a:r>
              <a:rPr lang="en-GB" dirty="0"/>
              <a:t>References</a:t>
            </a:r>
          </a:p>
        </p:txBody>
      </p:sp>
      <p:sp>
        <p:nvSpPr>
          <p:cNvPr id="9" name="Content Placeholder 8">
            <a:extLst>
              <a:ext uri="{FF2B5EF4-FFF2-40B4-BE49-F238E27FC236}">
                <a16:creationId xmlns:a16="http://schemas.microsoft.com/office/drawing/2014/main" id="{C8046FD9-5926-4DA3-A28A-7FF462E68B4E}"/>
              </a:ext>
            </a:extLst>
          </p:cNvPr>
          <p:cNvSpPr>
            <a:spLocks noGrp="1"/>
          </p:cNvSpPr>
          <p:nvPr>
            <p:ph idx="1"/>
          </p:nvPr>
        </p:nvSpPr>
        <p:spPr/>
        <p:txBody>
          <a:bodyPr>
            <a:normAutofit lnSpcReduction="10000"/>
          </a:bodyPr>
          <a:lstStyle/>
          <a:p>
            <a:pPr marL="0" indent="0">
              <a:buNone/>
            </a:pPr>
            <a:r>
              <a:rPr lang="en-GB" dirty="0"/>
              <a:t>PRIMARY SOURCES:</a:t>
            </a:r>
          </a:p>
          <a:p>
            <a:r>
              <a:rPr lang="en-GB" sz="2000" b="0" i="0" dirty="0">
                <a:effectLst/>
              </a:rPr>
              <a:t>The Works of Lucian of Samosata. Translated by Fowler, H W and F G. Oxford: The Clarendon Press. 1905.</a:t>
            </a:r>
          </a:p>
          <a:p>
            <a:r>
              <a:rPr lang="en-GB" sz="2000" b="0" i="0" dirty="0">
                <a:effectLst/>
              </a:rPr>
              <a:t>Complete Works of Tacitus. Tacitus. Alfred John Church. William Jackson </a:t>
            </a:r>
            <a:r>
              <a:rPr lang="en-GB" sz="2000" b="0" i="0" dirty="0" err="1">
                <a:effectLst/>
              </a:rPr>
              <a:t>Brodribb</a:t>
            </a:r>
            <a:r>
              <a:rPr lang="en-GB" sz="2000" b="0" i="0" dirty="0">
                <a:effectLst/>
              </a:rPr>
              <a:t>. Sara Bryant. edited for Perseus. New York. : Random House, Inc. Random House, Inc. reprinted 1942.</a:t>
            </a:r>
          </a:p>
          <a:p>
            <a:r>
              <a:rPr lang="en-GB" sz="2000" b="0" i="0" dirty="0">
                <a:effectLst/>
              </a:rPr>
              <a:t>Aristotle in 23 Volumes, Vol. 19, translated by H. Rackham. Cambridge, MA, Harvard University Press; London, William Heinemann Ltd. 1934.</a:t>
            </a:r>
          </a:p>
          <a:p>
            <a:r>
              <a:rPr lang="en-GB" sz="2000" b="0" i="0" dirty="0">
                <a:effectLst/>
              </a:rPr>
              <a:t>Plato. Plato in Twelve Volumes, Vols. 10 &amp; 11 translated by R.G. Bury. Cambridge, MA, Harvard University Press; London, William Heinemann Ltd. 1967 &amp; 1968.</a:t>
            </a:r>
          </a:p>
          <a:p>
            <a:r>
              <a:rPr lang="en-GB" sz="2000" b="0" i="0" dirty="0">
                <a:effectLst/>
              </a:rPr>
              <a:t>Harrison, S. (2015). MENANDER'S THAIS AND CATULLUS' LESBIA. </a:t>
            </a:r>
            <a:r>
              <a:rPr lang="en-GB" sz="2000" b="0" i="1" dirty="0">
                <a:effectLst/>
              </a:rPr>
              <a:t>The Classical Quarterly,</a:t>
            </a:r>
            <a:r>
              <a:rPr lang="en-GB" sz="2000" b="0" i="0" dirty="0">
                <a:effectLst/>
              </a:rPr>
              <a:t> </a:t>
            </a:r>
            <a:r>
              <a:rPr lang="en-GB" sz="2000" b="0" i="1" dirty="0">
                <a:effectLst/>
              </a:rPr>
              <a:t>65</a:t>
            </a:r>
            <a:r>
              <a:rPr lang="en-GB" sz="2000" b="0" i="0" dirty="0">
                <a:effectLst/>
              </a:rPr>
              <a:t>(2), 887-888. doi:10.1017/S0009838815000026</a:t>
            </a:r>
            <a:endParaRPr lang="en-GB" sz="2000" dirty="0"/>
          </a:p>
          <a:p>
            <a:pPr marL="0" indent="0">
              <a:buNone/>
            </a:pPr>
            <a:endParaRPr lang="en-GB" i="1" dirty="0"/>
          </a:p>
        </p:txBody>
      </p:sp>
    </p:spTree>
    <p:extLst>
      <p:ext uri="{BB962C8B-B14F-4D97-AF65-F5344CB8AC3E}">
        <p14:creationId xmlns:p14="http://schemas.microsoft.com/office/powerpoint/2010/main" val="25206968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11239A5-270C-4E3E-BBCB-A95041002BA4}"/>
              </a:ext>
            </a:extLst>
          </p:cNvPr>
          <p:cNvSpPr>
            <a:spLocks noGrp="1"/>
          </p:cNvSpPr>
          <p:nvPr>
            <p:ph type="title"/>
          </p:nvPr>
        </p:nvSpPr>
        <p:spPr/>
        <p:txBody>
          <a:bodyPr/>
          <a:lstStyle/>
          <a:p>
            <a:r>
              <a:rPr lang="en-GB" dirty="0"/>
              <a:t>References CONTD.</a:t>
            </a:r>
          </a:p>
        </p:txBody>
      </p:sp>
      <p:sp>
        <p:nvSpPr>
          <p:cNvPr id="9" name="Content Placeholder 8">
            <a:extLst>
              <a:ext uri="{FF2B5EF4-FFF2-40B4-BE49-F238E27FC236}">
                <a16:creationId xmlns:a16="http://schemas.microsoft.com/office/drawing/2014/main" id="{C8046FD9-5926-4DA3-A28A-7FF462E68B4E}"/>
              </a:ext>
            </a:extLst>
          </p:cNvPr>
          <p:cNvSpPr>
            <a:spLocks noGrp="1"/>
          </p:cNvSpPr>
          <p:nvPr>
            <p:ph idx="1"/>
          </p:nvPr>
        </p:nvSpPr>
        <p:spPr/>
        <p:txBody>
          <a:bodyPr>
            <a:normAutofit/>
          </a:bodyPr>
          <a:lstStyle/>
          <a:p>
            <a:pPr marL="0" indent="0">
              <a:buNone/>
            </a:pPr>
            <a:r>
              <a:rPr lang="en-GB" dirty="0"/>
              <a:t>SECONDARY SOURCES:</a:t>
            </a: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Allen, L. (2003). Girls want Sex, Boys want Love: Resisting Dominant Discourses of (Hetero)sexuality.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Sexualities</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Allen, P. (1985).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The Concept of Woman: The Aristotelian Revolution 750 BC-AD 1250.</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Montreal: Eden Press.</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Asikainen</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S. (2018).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Jesus and Other Men: Ideal Masculinities in the Synoptic Gospels.</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Brill.</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Bissa, E. (2013). Man, Woman or Myth? Gender-bending in Lucian's Dialogues of the Courtesans. </a:t>
            </a:r>
            <a:r>
              <a:rPr kumimoji="0" lang="en-US" altLang="en-US"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Materiali</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e </a:t>
            </a:r>
            <a:r>
              <a:rPr kumimoji="0" lang="en-US" altLang="en-US"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discussioni</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per </a:t>
            </a:r>
            <a:r>
              <a:rPr kumimoji="0" lang="en-US" altLang="en-US"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l'analisi</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t>
            </a:r>
            <a:r>
              <a:rPr kumimoji="0" lang="en-US" altLang="en-US"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dei</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t>
            </a:r>
            <a:r>
              <a:rPr kumimoji="0" lang="en-US" altLang="en-US"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testi</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t>
            </a:r>
            <a:r>
              <a:rPr kumimoji="0" lang="en-US" altLang="en-US" b="0" i="1"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classici</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70</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79-100.</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Boehringer, S. (2013). The Illusion of Sexual Identity in Lucian’s Dialogues. In R. Blondell, &amp; K. Ormond,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Ancient Sex: New Essays.</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Brown, 1. (1988).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The Body and Society: Men, Women and Sexual Renunciation in Early Christianity.</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New York: Columbia University Press.</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Burton, J. (1998). Women’s Commensality in the Ancient Greek World.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G&amp;R, 45</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143-165.</a:t>
            </a:r>
            <a:endParaRPr kumimoji="0" lang="en-GB" altLang="en-US"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2580899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11239A5-270C-4E3E-BBCB-A95041002BA4}"/>
              </a:ext>
            </a:extLst>
          </p:cNvPr>
          <p:cNvSpPr>
            <a:spLocks noGrp="1"/>
          </p:cNvSpPr>
          <p:nvPr>
            <p:ph type="title"/>
          </p:nvPr>
        </p:nvSpPr>
        <p:spPr/>
        <p:txBody>
          <a:bodyPr/>
          <a:lstStyle/>
          <a:p>
            <a:r>
              <a:rPr lang="en-GB" dirty="0"/>
              <a:t>References CONTD.</a:t>
            </a:r>
          </a:p>
        </p:txBody>
      </p:sp>
      <p:sp>
        <p:nvSpPr>
          <p:cNvPr id="9" name="Content Placeholder 8">
            <a:extLst>
              <a:ext uri="{FF2B5EF4-FFF2-40B4-BE49-F238E27FC236}">
                <a16:creationId xmlns:a16="http://schemas.microsoft.com/office/drawing/2014/main" id="{C8046FD9-5926-4DA3-A28A-7FF462E68B4E}"/>
              </a:ext>
            </a:extLst>
          </p:cNvPr>
          <p:cNvSpPr>
            <a:spLocks noGrp="1"/>
          </p:cNvSpPr>
          <p:nvPr>
            <p:ph idx="1"/>
          </p:nvPr>
        </p:nvSpPr>
        <p:spPr/>
        <p:txBody>
          <a:bodyPr>
            <a:normAutofit fontScale="92500" lnSpcReduction="20000"/>
          </a:bodyPr>
          <a:lstStyle/>
          <a:p>
            <a:pPr marL="0" indent="0">
              <a:buNone/>
            </a:pPr>
            <a:r>
              <a:rPr lang="en-GB" dirty="0"/>
              <a:t>SECONDARY SOURCES: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Butler, J. (1990).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Gender Trouble: Feminism and the Subversion of Identity.</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Routledge.</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Cannon, T. (2007). The Indictment of John Purser, Containing Thomas Cannon’s Ancient and Modern Pederasty Investigated and </a:t>
            </a:r>
            <a:r>
              <a:rPr kumimoji="0" lang="en-US" altLang="en-US"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Exemplify’d</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Eighteenth-Century Life</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39–61.</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Gera, D. (1995). Lucian's choice: </a:t>
            </a:r>
            <a:r>
              <a:rPr kumimoji="0" lang="en-US" altLang="en-US"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Somnium</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6-16. In D. Innes, H. Hine, &amp; C. Pelling,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Ethics and Rhetoric: Classical Essays for Donald Russell on his Seventy-fifth Birthday</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(pp. 237-50). Oxford: Clarendon Press.</a:t>
            </a:r>
            <a:endParaRPr lang="en-GB" dirty="0"/>
          </a:p>
          <a:p>
            <a:pPr defTabSz="914400" eaLnBrk="0" fontAlgn="base" hangingPunct="0">
              <a:spcBef>
                <a:spcPct val="0"/>
              </a:spcBef>
              <a:spcAft>
                <a:spcPct val="0"/>
              </a:spcAft>
              <a:buClrTx/>
              <a:buSzTx/>
            </a:pPr>
            <a:r>
              <a:rPr kumimoji="0" lang="en-US" altLang="en-US"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Gilhuly</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K. (2007). Bronze for Gold: Subjectivity in Lucian's "Dialogues of the Courtesans".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The American Journal of Philology, 128</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(1), 83.</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Gleason, M. (1990). The Semiotics of </a:t>
            </a:r>
            <a:r>
              <a:rPr kumimoji="0" lang="en-US" altLang="en-US"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GenderL</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Physiognomy and Self-Fashioning in the Second Century CE. In D. M. Halperin, J. J. Winkler, &amp; F. I. Zeitlin,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Before Sexuality: The Construction of Erotic Experience in the Ancient World</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(pp. 389-415). Princeton: Princeton University Press.</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Gleason, M. (1995).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Making Men: Sophists and Self-Presentation in Ancient Rome.</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Princeton: Princeton University Press.</a:t>
            </a:r>
          </a:p>
          <a:p>
            <a:pPr defTabSz="914400" eaLnBrk="0" fontAlgn="base" hangingPunct="0">
              <a:spcBef>
                <a:spcPct val="0"/>
              </a:spcBef>
              <a:spcAft>
                <a:spcPct val="0"/>
              </a:spcAft>
              <a:buClrTx/>
              <a:buSzTx/>
            </a:pPr>
            <a:r>
              <a:rPr lang="en-GB" dirty="0"/>
              <a:t>Haley, S. P. (2002). Lucian’s “</a:t>
            </a:r>
            <a:r>
              <a:rPr lang="en-GB" dirty="0" err="1"/>
              <a:t>Leaena</a:t>
            </a:r>
            <a:r>
              <a:rPr lang="en-GB" dirty="0"/>
              <a:t> and </a:t>
            </a:r>
            <a:r>
              <a:rPr lang="en-GB" dirty="0" err="1"/>
              <a:t>Clonarium</a:t>
            </a:r>
            <a:r>
              <a:rPr lang="en-GB" dirty="0"/>
              <a:t>”: Voyeurism or a Challenge to Assumptions? Among Women : From the Homosocial to the Homoerotic in the Ancient World. N. S. Rabinowitz and L. </a:t>
            </a:r>
            <a:r>
              <a:rPr lang="en-GB" dirty="0" err="1"/>
              <a:t>Auanger</a:t>
            </a:r>
            <a:r>
              <a:rPr lang="en-GB" dirty="0"/>
              <a:t>. Austin, TX, University of Texas Press: xv, 389 p. </a:t>
            </a:r>
            <a:endParaRPr kumimoji="0" lang="en-GB" altLang="en-US"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1363458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11239A5-270C-4E3E-BBCB-A95041002BA4}"/>
              </a:ext>
            </a:extLst>
          </p:cNvPr>
          <p:cNvSpPr>
            <a:spLocks noGrp="1"/>
          </p:cNvSpPr>
          <p:nvPr>
            <p:ph type="title"/>
          </p:nvPr>
        </p:nvSpPr>
        <p:spPr/>
        <p:txBody>
          <a:bodyPr/>
          <a:lstStyle/>
          <a:p>
            <a:r>
              <a:rPr lang="en-GB" dirty="0"/>
              <a:t>References CONTD.</a:t>
            </a:r>
          </a:p>
        </p:txBody>
      </p:sp>
      <p:sp>
        <p:nvSpPr>
          <p:cNvPr id="9" name="Content Placeholder 8">
            <a:extLst>
              <a:ext uri="{FF2B5EF4-FFF2-40B4-BE49-F238E27FC236}">
                <a16:creationId xmlns:a16="http://schemas.microsoft.com/office/drawing/2014/main" id="{C8046FD9-5926-4DA3-A28A-7FF462E68B4E}"/>
              </a:ext>
            </a:extLst>
          </p:cNvPr>
          <p:cNvSpPr>
            <a:spLocks noGrp="1"/>
          </p:cNvSpPr>
          <p:nvPr>
            <p:ph idx="1"/>
          </p:nvPr>
        </p:nvSpPr>
        <p:spPr/>
        <p:txBody>
          <a:bodyPr>
            <a:normAutofit/>
          </a:bodyPr>
          <a:lstStyle/>
          <a:p>
            <a:pPr marL="0" indent="0">
              <a:buNone/>
            </a:pPr>
            <a:r>
              <a:rPr lang="en-GB" dirty="0"/>
              <a:t>SECONDARY SOURCES: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Jones, C. P. (1986).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Culture and Society in Lucian.</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Cambridge: Harvard University Press.</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Jones, M. (2012).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Playing the Man: Performing Masculinities in the Ancient Greek Novel.</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Oxford: Oxford University Press.</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Jope</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J. (2009). Lucian's Triumphant </a:t>
            </a:r>
            <a:r>
              <a:rPr kumimoji="0" lang="en-US" altLang="en-US"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Cinaedus</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and Rogue Lovers.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Helios, 36</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55-65.</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Laqueur</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T. (1990).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Making Sex: Body and Gender from Greeks to Freud.</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Cambridge: Harvard University Press.</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McClure, L. (2003).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Courtesans at Table : Gender and Greek Literary Culture in.</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New York: Routledge.</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Norton, R. (2017, 05 29).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Ancient and Modern Pederasty, 1749</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Retrieved from Homosexuality in Eighteenth-Century England: A Sourcebook: http://www.rictornorton.co.uk/eighteen/1749cann.htm</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Olsen, S. (2017). The dancing girls of Ancient Greece: Performance, agency, and entertainment.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Clio. Women, Gender, History, 46</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(2), 19-42.</a:t>
            </a:r>
            <a:endParaRPr kumimoji="0" lang="en-GB" altLang="en-US" b="0" i="0" u="none" strike="noStrike" cap="none" normalizeH="0" baseline="0" dirty="0">
              <a:ln>
                <a:noFill/>
              </a:ln>
              <a:solidFill>
                <a:schemeClr val="tx1"/>
              </a:solidFill>
              <a:effectLst/>
            </a:endParaRPr>
          </a:p>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Van </a:t>
            </a:r>
            <a:r>
              <a:rPr kumimoji="0" lang="en-US" altLang="en-US"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Nortwick</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T. (2008). </a:t>
            </a:r>
            <a:r>
              <a:rPr kumimoji="0" lang="en-US" altLang="en-US"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Imagining Men: Ideals of Masculinity in Ancient Greek Culture.</a:t>
            </a: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Praeger.</a:t>
            </a:r>
            <a:endParaRPr kumimoji="0" lang="en-GB" altLang="en-US"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7481840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11239A5-270C-4E3E-BBCB-A95041002BA4}"/>
              </a:ext>
            </a:extLst>
          </p:cNvPr>
          <p:cNvSpPr>
            <a:spLocks noGrp="1"/>
          </p:cNvSpPr>
          <p:nvPr>
            <p:ph type="title"/>
          </p:nvPr>
        </p:nvSpPr>
        <p:spPr>
          <a:xfrm>
            <a:off x="685801" y="939423"/>
            <a:ext cx="10840914" cy="591403"/>
          </a:xfrm>
        </p:spPr>
        <p:txBody>
          <a:bodyPr/>
          <a:lstStyle/>
          <a:p>
            <a:r>
              <a:rPr lang="en-GB" dirty="0"/>
              <a:t>References - IMAGES</a:t>
            </a:r>
          </a:p>
        </p:txBody>
      </p:sp>
      <p:sp>
        <p:nvSpPr>
          <p:cNvPr id="9" name="Content Placeholder 8">
            <a:extLst>
              <a:ext uri="{FF2B5EF4-FFF2-40B4-BE49-F238E27FC236}">
                <a16:creationId xmlns:a16="http://schemas.microsoft.com/office/drawing/2014/main" id="{C8046FD9-5926-4DA3-A28A-7FF462E68B4E}"/>
              </a:ext>
            </a:extLst>
          </p:cNvPr>
          <p:cNvSpPr>
            <a:spLocks noGrp="1"/>
          </p:cNvSpPr>
          <p:nvPr>
            <p:ph idx="1"/>
          </p:nvPr>
        </p:nvSpPr>
        <p:spPr>
          <a:xfrm>
            <a:off x="685801" y="1755868"/>
            <a:ext cx="10840914" cy="4162709"/>
          </a:xfrm>
        </p:spPr>
        <p:txBody>
          <a:bodyPr numCol="2">
            <a:normAutofit fontScale="25000" lnSpcReduction="20000"/>
          </a:bodyPr>
          <a:lstStyle/>
          <a:p>
            <a:pPr marL="0" indent="0">
              <a:lnSpc>
                <a:spcPct val="170000"/>
              </a:lnSpc>
              <a:buNone/>
            </a:pPr>
            <a:r>
              <a:rPr lang="en-GB" sz="4800" dirty="0"/>
              <a:t>Fig. 1. Aramco Expats (</a:t>
            </a:r>
            <a:r>
              <a:rPr lang="en-GB" sz="4800" dirty="0">
                <a:hlinkClick r:id="rId3"/>
              </a:rPr>
              <a:t>https://www.aramcoexpats.com/articles/whats-so-funny-about-lucian-the-syrian/</a:t>
            </a:r>
            <a:r>
              <a:rPr lang="en-GB" sz="4800" dirty="0"/>
              <a:t>)</a:t>
            </a:r>
          </a:p>
          <a:p>
            <a:pPr marL="0" indent="0">
              <a:lnSpc>
                <a:spcPct val="170000"/>
              </a:lnSpc>
              <a:buNone/>
            </a:pPr>
            <a:r>
              <a:rPr lang="en-GB" sz="4800" dirty="0"/>
              <a:t>Fig. 2. Engraving of Lucian of Samosata by William </a:t>
            </a:r>
            <a:r>
              <a:rPr lang="en-GB" sz="4800" dirty="0" err="1"/>
              <a:t>Faithorne</a:t>
            </a:r>
            <a:r>
              <a:rPr lang="en-GB" sz="4800" dirty="0"/>
              <a:t> (</a:t>
            </a:r>
            <a:r>
              <a:rPr lang="en-GB" sz="4800" dirty="0">
                <a:hlinkClick r:id="rId4"/>
              </a:rPr>
              <a:t>https://en.wikipedia.org/wiki/Lucian#/media/File:Lucianus.jpg</a:t>
            </a:r>
            <a:r>
              <a:rPr lang="en-GB" sz="4800" dirty="0"/>
              <a:t>)</a:t>
            </a:r>
          </a:p>
          <a:p>
            <a:pPr marL="0" indent="0">
              <a:lnSpc>
                <a:spcPct val="170000"/>
              </a:lnSpc>
              <a:buNone/>
            </a:pPr>
            <a:r>
              <a:rPr lang="en-GB" sz="4800" dirty="0"/>
              <a:t>Fig. 3. </a:t>
            </a:r>
            <a:r>
              <a:rPr lang="en-GB" sz="4800" b="1" i="0" dirty="0">
                <a:effectLst/>
              </a:rPr>
              <a:t>Doryphoros</a:t>
            </a:r>
            <a:r>
              <a:rPr lang="en-GB" sz="4800" b="0" i="0" dirty="0">
                <a:effectLst/>
              </a:rPr>
              <a:t>: Polykleitos’s Doryphoros (</a:t>
            </a:r>
            <a:r>
              <a:rPr lang="en-GB" sz="4800" b="0" i="0" dirty="0">
                <a:effectLst/>
                <a:hlinkClick r:id="rId5"/>
              </a:rPr>
              <a:t>https://courses.lumenlearning.com/boundless-arthistory/chapter/the-early-classical-period/</a:t>
            </a:r>
            <a:r>
              <a:rPr lang="en-GB" sz="4800" b="0" i="0" dirty="0">
                <a:effectLst/>
              </a:rPr>
              <a:t>)</a:t>
            </a:r>
          </a:p>
          <a:p>
            <a:pPr marL="0" indent="0">
              <a:lnSpc>
                <a:spcPct val="170000"/>
              </a:lnSpc>
              <a:buNone/>
            </a:pPr>
            <a:r>
              <a:rPr lang="en-GB" sz="4800" dirty="0"/>
              <a:t>Fig. 4. The cover of “The Dream” by Lucian (</a:t>
            </a:r>
            <a:r>
              <a:rPr lang="en-GB" sz="4800" dirty="0">
                <a:hlinkClick r:id="rId6"/>
              </a:rPr>
              <a:t>https://www.amazon.com/Dream-Lucian-Translated-Greek/dp/1385361395</a:t>
            </a:r>
            <a:r>
              <a:rPr lang="en-GB" sz="4800" dirty="0"/>
              <a:t>)</a:t>
            </a:r>
          </a:p>
          <a:p>
            <a:pPr marL="0" indent="0">
              <a:lnSpc>
                <a:spcPct val="170000"/>
              </a:lnSpc>
              <a:buNone/>
            </a:pPr>
            <a:r>
              <a:rPr lang="en-GB" sz="4800" dirty="0"/>
              <a:t>Fig. 5. </a:t>
            </a:r>
            <a:r>
              <a:rPr lang="en-GB" sz="4800" b="0" i="0" dirty="0">
                <a:effectLst/>
              </a:rPr>
              <a:t> Kylix with a woman playing a game (Getty Villa, 2010)</a:t>
            </a:r>
          </a:p>
          <a:p>
            <a:pPr marL="0" indent="0">
              <a:lnSpc>
                <a:spcPct val="170000"/>
              </a:lnSpc>
              <a:buNone/>
            </a:pPr>
            <a:r>
              <a:rPr lang="en-GB" sz="4800" dirty="0"/>
              <a:t>Fig. 6. </a:t>
            </a:r>
            <a:r>
              <a:rPr lang="en-GB" sz="4800" b="0" dirty="0">
                <a:effectLst/>
              </a:rPr>
              <a:t>Phryne before the Areopagus by Jean-Leon Gerome, (1861)</a:t>
            </a:r>
          </a:p>
          <a:p>
            <a:pPr marL="0" indent="0">
              <a:lnSpc>
                <a:spcPct val="170000"/>
              </a:lnSpc>
              <a:buNone/>
            </a:pPr>
            <a:r>
              <a:rPr lang="en-GB" sz="4800" dirty="0"/>
              <a:t>Fig. 7. </a:t>
            </a:r>
            <a:r>
              <a:rPr lang="en-GB" sz="4800" b="0" dirty="0">
                <a:solidFill>
                  <a:srgbClr val="211B14"/>
                </a:solidFill>
                <a:effectLst/>
              </a:rPr>
              <a:t>‘</a:t>
            </a:r>
            <a:r>
              <a:rPr lang="en-GB" sz="4800" b="0" dirty="0">
                <a:effectLst/>
              </a:rPr>
              <a:t>Phryne’ by José </a:t>
            </a:r>
            <a:r>
              <a:rPr lang="en-GB" sz="4800" b="0" dirty="0" err="1">
                <a:effectLst/>
              </a:rPr>
              <a:t>Frappa</a:t>
            </a:r>
            <a:r>
              <a:rPr lang="en-GB" sz="4800" b="0" dirty="0">
                <a:effectLst/>
              </a:rPr>
              <a:t> (</a:t>
            </a:r>
            <a:r>
              <a:rPr lang="en-GB" sz="4800" b="0" dirty="0">
                <a:effectLst/>
                <a:hlinkClick r:id="rId7"/>
              </a:rPr>
              <a:t>https://upload.wikimedia.org/wikipedia/commons/d/dc/Jose_Frappa_-_Phryne.jpg</a:t>
            </a:r>
            <a:r>
              <a:rPr lang="en-GB" sz="4800" b="0" dirty="0">
                <a:effectLst/>
              </a:rPr>
              <a:t>)</a:t>
            </a:r>
          </a:p>
          <a:p>
            <a:pPr marL="0" indent="0">
              <a:lnSpc>
                <a:spcPct val="170000"/>
              </a:lnSpc>
              <a:buNone/>
            </a:pPr>
            <a:endParaRPr lang="en-GB" sz="4800" dirty="0"/>
          </a:p>
          <a:p>
            <a:pPr marL="0" indent="0">
              <a:lnSpc>
                <a:spcPct val="170000"/>
              </a:lnSpc>
              <a:buNone/>
            </a:pPr>
            <a:endParaRPr lang="en-GB" sz="4800" dirty="0"/>
          </a:p>
          <a:p>
            <a:pPr marL="0" indent="0">
              <a:lnSpc>
                <a:spcPct val="170000"/>
              </a:lnSpc>
              <a:buNone/>
            </a:pPr>
            <a:endParaRPr lang="en-GB" sz="4800" dirty="0"/>
          </a:p>
          <a:p>
            <a:pPr marL="0" indent="0">
              <a:lnSpc>
                <a:spcPct val="170000"/>
              </a:lnSpc>
              <a:buNone/>
            </a:pPr>
            <a:endParaRPr lang="en-GB" sz="4800" dirty="0"/>
          </a:p>
          <a:p>
            <a:pPr marL="0" indent="0">
              <a:lnSpc>
                <a:spcPct val="170000"/>
              </a:lnSpc>
              <a:buNone/>
            </a:pPr>
            <a:r>
              <a:rPr lang="en-GB" sz="4800" dirty="0"/>
              <a:t>Fig. 8. </a:t>
            </a:r>
            <a:r>
              <a:rPr lang="en-GB" sz="4800" b="0" i="0" dirty="0">
                <a:effectLst/>
              </a:rPr>
              <a:t>A symposium (</a:t>
            </a:r>
            <a:r>
              <a:rPr lang="en-GB" sz="4800" b="0" i="0" dirty="0">
                <a:effectLst/>
                <a:hlinkClick r:id="rId8"/>
              </a:rPr>
              <a:t>http://www.wondersmith.com/heroes/hetairae.htm</a:t>
            </a:r>
            <a:r>
              <a:rPr lang="en-GB" sz="4800" b="0" i="0" dirty="0">
                <a:effectLst/>
              </a:rPr>
              <a:t>)</a:t>
            </a:r>
          </a:p>
          <a:p>
            <a:pPr marL="0" indent="0">
              <a:lnSpc>
                <a:spcPct val="170000"/>
              </a:lnSpc>
              <a:buNone/>
            </a:pPr>
            <a:r>
              <a:rPr lang="en-GB" sz="4800" dirty="0"/>
              <a:t>Fig. 9. Sappho by Charles </a:t>
            </a:r>
            <a:r>
              <a:rPr lang="en-GB" sz="4800" dirty="0" err="1"/>
              <a:t>Mengin</a:t>
            </a:r>
            <a:r>
              <a:rPr lang="en-GB" sz="4800" dirty="0"/>
              <a:t> (1877) </a:t>
            </a:r>
          </a:p>
          <a:p>
            <a:pPr marL="0" indent="0">
              <a:lnSpc>
                <a:spcPct val="170000"/>
              </a:lnSpc>
              <a:buNone/>
            </a:pPr>
            <a:r>
              <a:rPr lang="en-GB" sz="4800" dirty="0"/>
              <a:t>Fig. 10. Hermaphrodite – from </a:t>
            </a:r>
            <a:r>
              <a:rPr lang="en-GB" sz="4800" i="1" dirty="0"/>
              <a:t>The Louvre</a:t>
            </a:r>
          </a:p>
          <a:p>
            <a:pPr marL="0" indent="0">
              <a:lnSpc>
                <a:spcPct val="170000"/>
              </a:lnSpc>
              <a:buNone/>
            </a:pPr>
            <a:r>
              <a:rPr lang="en-GB" sz="4800" dirty="0"/>
              <a:t>Fig. 11. </a:t>
            </a:r>
            <a:r>
              <a:rPr lang="en-GB" sz="4800" b="0" i="0" dirty="0">
                <a:effectLst/>
              </a:rPr>
              <a:t>Roman statue with the head of Marcellus, 1st century CE, after a 5th-century BC Greek prototype)</a:t>
            </a:r>
          </a:p>
          <a:p>
            <a:pPr marL="0" indent="0">
              <a:lnSpc>
                <a:spcPct val="170000"/>
              </a:lnSpc>
              <a:buNone/>
            </a:pPr>
            <a:r>
              <a:rPr lang="en-GB" sz="4800" dirty="0"/>
              <a:t>Fig. 12. </a:t>
            </a:r>
            <a:r>
              <a:rPr lang="en-GB" sz="4800" dirty="0">
                <a:effectLst/>
              </a:rPr>
              <a:t>The Rape of Proserpina, Hans von Aachen</a:t>
            </a:r>
          </a:p>
          <a:p>
            <a:pPr marL="0" indent="0">
              <a:lnSpc>
                <a:spcPct val="170000"/>
              </a:lnSpc>
              <a:buNone/>
            </a:pPr>
            <a:r>
              <a:rPr lang="en-GB" sz="4800" dirty="0"/>
              <a:t>Fig. 13. The Warren Cup – </a:t>
            </a:r>
            <a:r>
              <a:rPr lang="en-GB" sz="4800" i="1" dirty="0"/>
              <a:t>From the British Museum</a:t>
            </a:r>
          </a:p>
          <a:p>
            <a:pPr marL="0" indent="0">
              <a:lnSpc>
                <a:spcPct val="170000"/>
              </a:lnSpc>
              <a:buNone/>
            </a:pPr>
            <a:r>
              <a:rPr lang="en-GB" sz="4800" dirty="0"/>
              <a:t>Fig. 14. The rape of Ganymede by Damiano Mazza (1573)</a:t>
            </a:r>
          </a:p>
          <a:p>
            <a:pPr marL="0" indent="0">
              <a:lnSpc>
                <a:spcPct val="170000"/>
              </a:lnSpc>
              <a:buNone/>
            </a:pPr>
            <a:r>
              <a:rPr lang="en-GB" sz="4800" dirty="0"/>
              <a:t>Fig. 15. Engraving of the painting: Zeus Kisses Ganymede by </a:t>
            </a:r>
            <a:r>
              <a:rPr lang="en-GB" sz="4800" b="0" i="0" dirty="0">
                <a:effectLst/>
              </a:rPr>
              <a:t>Wilhelm </a:t>
            </a:r>
            <a:r>
              <a:rPr lang="en-GB" sz="4800" b="0" i="0" dirty="0" err="1">
                <a:effectLst/>
              </a:rPr>
              <a:t>Böttner</a:t>
            </a:r>
            <a:r>
              <a:rPr lang="en-GB" sz="4800" b="0" i="0" dirty="0">
                <a:effectLst/>
              </a:rPr>
              <a:t> (1780)</a:t>
            </a:r>
            <a:endParaRPr lang="en-GB" sz="4800" dirty="0"/>
          </a:p>
          <a:p>
            <a:pPr marL="0" indent="0">
              <a:lnSpc>
                <a:spcPct val="170000"/>
              </a:lnSpc>
              <a:buNone/>
            </a:pPr>
            <a:r>
              <a:rPr lang="en-GB" sz="4800" dirty="0"/>
              <a:t>Fig. 16. Fig. 16. First page of the Works of Lucian – a 1619 </a:t>
            </a:r>
            <a:r>
              <a:rPr lang="en-GB" sz="4800" dirty="0" err="1"/>
              <a:t>latin</a:t>
            </a:r>
            <a:r>
              <a:rPr lang="en-GB" sz="4800" dirty="0"/>
              <a:t> translation </a:t>
            </a:r>
            <a:endParaRPr lang="en-GB" sz="4800" i="1" dirty="0">
              <a:effectLst/>
            </a:endParaRPr>
          </a:p>
          <a:p>
            <a:pPr marL="0" indent="0">
              <a:lnSpc>
                <a:spcPct val="170000"/>
              </a:lnSpc>
              <a:buNone/>
            </a:pPr>
            <a:endParaRPr lang="en-GB" sz="4800" dirty="0"/>
          </a:p>
          <a:p>
            <a:pPr marL="0" indent="0">
              <a:lnSpc>
                <a:spcPct val="170000"/>
              </a:lnSpc>
              <a:buNone/>
            </a:pPr>
            <a:endParaRPr lang="en-GB" sz="4800" dirty="0"/>
          </a:p>
          <a:p>
            <a:pPr marL="0" indent="0">
              <a:lnSpc>
                <a:spcPct val="170000"/>
              </a:lnSpc>
              <a:buNone/>
            </a:pPr>
            <a:endParaRPr lang="en-GB" sz="4800" dirty="0"/>
          </a:p>
          <a:p>
            <a:pPr marL="0" indent="0">
              <a:lnSpc>
                <a:spcPct val="170000"/>
              </a:lnSpc>
              <a:buNone/>
            </a:pPr>
            <a:endParaRPr lang="en-GB" sz="4800" dirty="0"/>
          </a:p>
          <a:p>
            <a:pPr marL="0" indent="0">
              <a:lnSpc>
                <a:spcPct val="170000"/>
              </a:lnSpc>
              <a:buNone/>
            </a:pPr>
            <a:endParaRPr lang="en-GB" sz="4800" dirty="0"/>
          </a:p>
          <a:p>
            <a:pPr marL="0" indent="0">
              <a:buNone/>
            </a:pPr>
            <a:endParaRPr lang="en-GB" dirty="0"/>
          </a:p>
        </p:txBody>
      </p:sp>
    </p:spTree>
    <p:extLst>
      <p:ext uri="{BB962C8B-B14F-4D97-AF65-F5344CB8AC3E}">
        <p14:creationId xmlns:p14="http://schemas.microsoft.com/office/powerpoint/2010/main" val="11753449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Default">
      <a:majorFont>
        <a:latin typeface="Corbel"/>
        <a:ea typeface=""/>
        <a:cs typeface=""/>
      </a:majorFont>
      <a:minorFont>
        <a:latin typeface="Corbel"/>
        <a:ea typeface=""/>
        <a:cs typeface=""/>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spDef>
      <a:spPr>
        <a:ln>
          <a:noFill/>
        </a:ln>
      </a:spPr>
      <a:bodyPr rtlCol="0" anchor="ctr"/>
      <a:lstStyle>
        <a:defPPr algn="ctr">
          <a:defRPr/>
        </a:defPPr>
      </a:lstStyle>
      <a:style>
        <a:lnRef idx="2">
          <a:schemeClr val="accent3">
            <a:shade val="50000"/>
          </a:schemeClr>
        </a:lnRef>
        <a:fillRef idx="1">
          <a:schemeClr val="accent3"/>
        </a:fillRef>
        <a:effectRef idx="0">
          <a:schemeClr val="accent3"/>
        </a:effectRef>
        <a:fontRef idx="minor">
          <a:schemeClr val="lt1"/>
        </a:fontRef>
      </a:style>
    </a:spDef>
  </a:objectDefaults>
  <a:extraClrSchemeLst/>
  <a:extLst>
    <a:ext uri="{05A4C25C-085E-4340-85A3-A5531E510DB2}">
      <thm15:themeFamily xmlns:thm15="http://schemas.microsoft.com/office/thememl/2012/main" name="TF22736411_Famous event in history presentation_AAS_v4" id="{885A6F1E-651B-4F15-A7C5-F8866BEBEDBA}" vid="{A424914B-CB64-4CFE-A131-6ACB64D36AA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8C25A74-1E0C-4362-AFA3-6197BD285F3A}">
  <ds:schemaRefs>
    <ds:schemaRef ds:uri="http://schemas.microsoft.com/sharepoint/v3/contenttype/forms"/>
  </ds:schemaRefs>
</ds:datastoreItem>
</file>

<file path=customXml/itemProps2.xml><?xml version="1.0" encoding="utf-8"?>
<ds:datastoreItem xmlns:ds="http://schemas.openxmlformats.org/officeDocument/2006/customXml" ds:itemID="{0EC94942-C689-461B-8649-1FD863C6BA2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96277B9-27DA-47CA-9593-62E4BB44AB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Famous event in history presentation</Template>
  <TotalTime>3610</TotalTime>
  <Words>9542</Words>
  <Application>Microsoft Office PowerPoint</Application>
  <PresentationFormat>Widescreen</PresentationFormat>
  <Paragraphs>495</Paragraphs>
  <Slides>32</Slides>
  <Notes>30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Arial</vt:lpstr>
      <vt:lpstr>Brill</vt:lpstr>
      <vt:lpstr>Calibri</vt:lpstr>
      <vt:lpstr>Corbel</vt:lpstr>
      <vt:lpstr>inherit</vt:lpstr>
      <vt:lpstr>Merriweather</vt:lpstr>
      <vt:lpstr>proxima-nova</vt:lpstr>
      <vt:lpstr>Times New Roman</vt:lpstr>
      <vt:lpstr>zephtextregular</vt:lpstr>
      <vt:lpstr>Celestial</vt:lpstr>
      <vt:lpstr>Lucian  dialogues of the courtesans</vt:lpstr>
      <vt:lpstr>Who Was Lucian?</vt:lpstr>
      <vt:lpstr>PowerPoint Presentation</vt:lpstr>
      <vt:lpstr>Masculinity in the ancient world</vt:lpstr>
      <vt:lpstr>Masculinity in the ancient world</vt:lpstr>
      <vt:lpstr>Masculinity evolved</vt:lpstr>
      <vt:lpstr>the classical era and the second sophistic: Ideals</vt:lpstr>
      <vt:lpstr>Types of Masculine “IDEAL” - Andreia</vt:lpstr>
      <vt:lpstr>Types of Masculine “IDEAL” - PAIDEIA</vt:lpstr>
      <vt:lpstr>“The Dream” by Lucian  (Lucian Somn.2)</vt:lpstr>
      <vt:lpstr>History</vt:lpstr>
      <vt:lpstr>Dialogue of the courtesans</vt:lpstr>
      <vt:lpstr>“…men DO prostitution… whereas women WERE prostitutes” (McClure 2003) </vt:lpstr>
      <vt:lpstr>Korinna vs Lyra – The Model of what a man wants? – Dialogue 6</vt:lpstr>
      <vt:lpstr>“What Men WanT” – Dialogue 6</vt:lpstr>
      <vt:lpstr>for you are trying to get the truth of beautiful things in exchange for the appearance of them</vt:lpstr>
      <vt:lpstr>“What DO WOMEN WANT?” – Dialogue 14</vt:lpstr>
      <vt:lpstr>Men vs Women – Dialogue 3</vt:lpstr>
      <vt:lpstr>What is gender? What makes a man? Dialogue 5</vt:lpstr>
      <vt:lpstr>Transgender/dysphoria IN Dialogue 5</vt:lpstr>
      <vt:lpstr>FRAGILE MASCULINITY – DIALOGUE 12</vt:lpstr>
      <vt:lpstr>Domestic Violence – Dialogue 15 and 8</vt:lpstr>
      <vt:lpstr>Pederasty: Enlightenment vs corruption - Dialogue 10</vt:lpstr>
      <vt:lpstr>Pederasty continued</vt:lpstr>
      <vt:lpstr>Lucian’s Views on Male Love</vt:lpstr>
      <vt:lpstr>In Conclusion…</vt:lpstr>
      <vt:lpstr>Dreams are great magicians.</vt:lpstr>
      <vt:lpstr>References</vt:lpstr>
      <vt:lpstr>References CONTD.</vt:lpstr>
      <vt:lpstr>References CONTD.</vt:lpstr>
      <vt:lpstr>References CONTD.</vt:lpstr>
      <vt:lpstr>References -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Lucian  dialogues of the courtesans</dc:title>
  <dc:creator>Kaspian Oaken</dc:creator>
  <cp:lastModifiedBy>Kaspian Oaken</cp:lastModifiedBy>
  <cp:revision>75</cp:revision>
  <dcterms:created xsi:type="dcterms:W3CDTF">2021-01-05T08:42:19Z</dcterms:created>
  <dcterms:modified xsi:type="dcterms:W3CDTF">2021-01-22T11:39:21Z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