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1"/>
  </p:sldMasterIdLst>
  <p:sldIdLst>
    <p:sldId id="260" r:id="rId2"/>
    <p:sldId id="261" r:id="rId3"/>
    <p:sldId id="258" r:id="rId4"/>
    <p:sldId id="257" r:id="rId5"/>
    <p:sldId id="259" r:id="rId6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C00603"/>
    <a:srgbClr val="660066"/>
    <a:srgbClr val="003366"/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2630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45224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054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26363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40001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20094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191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6659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8292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6053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42961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56829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C94F3-A8FF-4980-99E1-3D0FD9A0454B}" type="datetimeFigureOut">
              <a:rPr lang="en-IN" smtClean="0"/>
              <a:t>23-02-2023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FFFF42-E486-43DB-BB7A-476D09833B3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8869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75DD6-7BB0-3983-08EC-A919DDFAF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>
                <a:ea typeface="Calibri Light"/>
                <a:cs typeface="Calibri Ligh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1EF85-C45F-C3D2-C8AE-46C9642B18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dirty="0">
                <a:ea typeface="+mn-lt"/>
                <a:cs typeface="+mn-lt"/>
              </a:rPr>
              <a:t>Assignment no 2: Menu</a:t>
            </a:r>
            <a:endParaRPr lang="en-US" dirty="0">
              <a:ea typeface="Calibri"/>
              <a:cs typeface="Calibri"/>
            </a:endParaRPr>
          </a:p>
          <a:p>
            <a:pPr algn="just"/>
            <a:r>
              <a:rPr lang="en-US" dirty="0">
                <a:ea typeface="+mn-lt"/>
                <a:cs typeface="+mn-lt"/>
              </a:rPr>
              <a:t>Module: Food &amp; beverage operations</a:t>
            </a:r>
            <a:endParaRPr lang="en-US" dirty="0"/>
          </a:p>
          <a:p>
            <a:pPr algn="just"/>
            <a:r>
              <a:rPr lang="en-US" dirty="0">
                <a:ea typeface="+mn-lt"/>
                <a:cs typeface="+mn-lt"/>
              </a:rPr>
              <a:t>Module code: BHIH4002</a:t>
            </a:r>
            <a:endParaRPr lang="en-US" dirty="0"/>
          </a:p>
          <a:p>
            <a:pPr algn="just"/>
            <a:r>
              <a:rPr lang="en-US" dirty="0">
                <a:ea typeface="+mn-lt"/>
                <a:cs typeface="+mn-lt"/>
              </a:rPr>
              <a:t>Student name: </a:t>
            </a:r>
            <a:r>
              <a:rPr lang="en-US" dirty="0" err="1">
                <a:ea typeface="+mn-lt"/>
                <a:cs typeface="+mn-lt"/>
              </a:rPr>
              <a:t>Rufsana</a:t>
            </a:r>
            <a:r>
              <a:rPr lang="en-US" dirty="0">
                <a:ea typeface="+mn-lt"/>
                <a:cs typeface="+mn-lt"/>
              </a:rPr>
              <a:t> Begum</a:t>
            </a:r>
            <a:endParaRPr lang="en-US" dirty="0"/>
          </a:p>
          <a:p>
            <a:pPr algn="just"/>
            <a:r>
              <a:rPr lang="en-US" dirty="0">
                <a:ea typeface="+mn-lt"/>
                <a:cs typeface="+mn-lt"/>
              </a:rPr>
              <a:t>Student ID: 2208636</a:t>
            </a:r>
            <a:endParaRPr lang="en-US" dirty="0"/>
          </a:p>
          <a:p>
            <a:pPr algn="just"/>
            <a:r>
              <a:rPr lang="en-US" dirty="0">
                <a:ea typeface="+mn-lt"/>
                <a:cs typeface="+mn-lt"/>
              </a:rPr>
              <a:t>Tutor: Ffion Cumberpatch</a:t>
            </a:r>
            <a:endParaRPr lang="en-US" dirty="0"/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23746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EC89B769-6111-058C-330D-4742530162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56"/>
            <a:ext cx="6858000" cy="100092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C88DFE8-8DC4-A115-E709-8FB8EBC82441}"/>
              </a:ext>
            </a:extLst>
          </p:cNvPr>
          <p:cNvSpPr txBox="1"/>
          <p:nvPr/>
        </p:nvSpPr>
        <p:spPr>
          <a:xfrm>
            <a:off x="164728" y="3871288"/>
            <a:ext cx="52443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Lucida Bright" panose="02040602050505020304" pitchFamily="18" charset="0"/>
              </a:rPr>
              <a:t>SPEND VALENTINE’S DAY WITH YOUR TRUE LOVE: FOOD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34FE0D-38A3-3CAC-5120-10B06ACC6A3C}"/>
              </a:ext>
            </a:extLst>
          </p:cNvPr>
          <p:cNvSpPr txBox="1"/>
          <p:nvPr/>
        </p:nvSpPr>
        <p:spPr>
          <a:xfrm>
            <a:off x="-119340" y="2059900"/>
            <a:ext cx="4696384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</a:rPr>
              <a:t>VALENTINE’S</a:t>
            </a:r>
            <a:r>
              <a:rPr lang="en-US" sz="4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</a:rPr>
              <a:t> SPECIAL MENU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A9FF233-B129-0101-0EA3-D35BE03B2923}"/>
              </a:ext>
            </a:extLst>
          </p:cNvPr>
          <p:cNvCxnSpPr/>
          <p:nvPr/>
        </p:nvCxnSpPr>
        <p:spPr>
          <a:xfrm flipH="1">
            <a:off x="164728" y="3533347"/>
            <a:ext cx="4128248" cy="0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5EAAC106-A15D-1EB8-D655-B0C747AE1240}"/>
              </a:ext>
            </a:extLst>
          </p:cNvPr>
          <p:cNvSpPr/>
          <p:nvPr/>
        </p:nvSpPr>
        <p:spPr>
          <a:xfrm>
            <a:off x="0" y="8343436"/>
            <a:ext cx="6858000" cy="1304365"/>
          </a:xfrm>
          <a:prstGeom prst="rect">
            <a:avLst/>
          </a:prstGeom>
          <a:solidFill>
            <a:srgbClr val="C00000">
              <a:alpha val="50000"/>
            </a:srgb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F06042-6CFC-C97C-AE42-59932AEDC687}"/>
              </a:ext>
            </a:extLst>
          </p:cNvPr>
          <p:cNvSpPr txBox="1"/>
          <p:nvPr/>
        </p:nvSpPr>
        <p:spPr>
          <a:xfrm>
            <a:off x="193302" y="8593665"/>
            <a:ext cx="6605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Lucida Bright" panose="02040602050505020304" pitchFamily="18" charset="0"/>
              </a:rPr>
              <a:t>MAKE IT A DAY, YOU’LL NEVER FORGET</a:t>
            </a:r>
          </a:p>
          <a:p>
            <a:pPr algn="ctr"/>
            <a:r>
              <a:rPr lang="en-IN" b="1" dirty="0">
                <a:solidFill>
                  <a:schemeClr val="bg1"/>
                </a:solidFill>
                <a:latin typeface="Lucida Bright" panose="02040602050505020304" pitchFamily="18" charset="0"/>
              </a:rPr>
              <a:t>EXPERIENCE BEST WITH US AT TRINITY HOTEL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05B9935-696B-B3A9-A630-1A8E62CA2588}"/>
              </a:ext>
            </a:extLst>
          </p:cNvPr>
          <p:cNvCxnSpPr/>
          <p:nvPr/>
        </p:nvCxnSpPr>
        <p:spPr>
          <a:xfrm>
            <a:off x="0" y="9400363"/>
            <a:ext cx="6992471" cy="0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BA9F695-4265-B73C-4A1A-A94028B9952B}"/>
              </a:ext>
            </a:extLst>
          </p:cNvPr>
          <p:cNvSpPr txBox="1"/>
          <p:nvPr/>
        </p:nvSpPr>
        <p:spPr>
          <a:xfrm>
            <a:off x="1080808" y="618252"/>
            <a:ext cx="469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4400" dirty="0">
                <a:solidFill>
                  <a:schemeClr val="accent2">
                    <a:lumMod val="60000"/>
                    <a:lumOff val="40000"/>
                  </a:schemeClr>
                </a:solidFill>
                <a:latin typeface="Baskerville Old Face" panose="02020602080505020303" pitchFamily="18" charset="0"/>
              </a:rPr>
              <a:t>HOTEL TRINITY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CAF4FE5-07DA-3D8C-281A-77BCAE18A724}"/>
              </a:ext>
            </a:extLst>
          </p:cNvPr>
          <p:cNvSpPr txBox="1"/>
          <p:nvPr/>
        </p:nvSpPr>
        <p:spPr>
          <a:xfrm>
            <a:off x="164728" y="4631948"/>
            <a:ext cx="6858000" cy="138499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IN" sz="2800" b="1" dirty="0">
                <a:solidFill>
                  <a:schemeClr val="bg1"/>
                </a:solidFill>
                <a:latin typeface="Lucida Bright" panose="02040602050505020304" pitchFamily="18" charset="0"/>
              </a:rPr>
              <a:t>3 COURSES </a:t>
            </a:r>
          </a:p>
          <a:p>
            <a:r>
              <a:rPr lang="en-IN" sz="2800" b="1" dirty="0">
                <a:solidFill>
                  <a:schemeClr val="bg1"/>
                </a:solidFill>
                <a:latin typeface="Lucida Bright"/>
              </a:rPr>
              <a:t>STARTING FROM </a:t>
            </a:r>
            <a:r>
              <a:rPr lang="en-US" sz="2800" b="1" dirty="0">
                <a:solidFill>
                  <a:schemeClr val="bg1"/>
                </a:solidFill>
                <a:effectLst/>
                <a:latin typeface="Lucida Bright"/>
                <a:ea typeface="Times New Roman" panose="02020603050405020304" pitchFamily="18" charset="0"/>
              </a:rPr>
              <a:t>£ </a:t>
            </a:r>
            <a:r>
              <a:rPr lang="en-US" sz="2800" b="1" dirty="0">
                <a:solidFill>
                  <a:schemeClr val="bg1"/>
                </a:solidFill>
                <a:latin typeface="Lucida Bright"/>
                <a:ea typeface="Times New Roman" panose="02020603050405020304" pitchFamily="18" charset="0"/>
              </a:rPr>
              <a:t>29.99 </a:t>
            </a:r>
            <a:endParaRPr lang="en-US" sz="2800" b="1" dirty="0">
              <a:solidFill>
                <a:schemeClr val="bg1"/>
              </a:solidFill>
              <a:effectLst/>
              <a:latin typeface="Lucida Bright" panose="02040602050505020304" pitchFamily="18" charset="0"/>
              <a:ea typeface="Times New Roman" panose="02020603050405020304" pitchFamily="18" charset="0"/>
            </a:endParaRPr>
          </a:p>
          <a:p>
            <a:r>
              <a:rPr lang="en-US" sz="2800" b="1" dirty="0">
                <a:solidFill>
                  <a:schemeClr val="bg1"/>
                </a:solidFill>
                <a:effectLst/>
                <a:latin typeface="Lucida Bright" panose="02040602050505020304" pitchFamily="18" charset="0"/>
                <a:ea typeface="Times New Roman" panose="02020603050405020304" pitchFamily="18" charset="0"/>
              </a:rPr>
              <a:t>PER PERSON ONLY</a:t>
            </a:r>
            <a:endParaRPr lang="en-IN" sz="2800" b="1" dirty="0">
              <a:solidFill>
                <a:schemeClr val="bg1"/>
              </a:solidFill>
              <a:latin typeface="Lucida Bright" panose="020406020505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2E38FFF-442A-9926-4238-C5CFFF1CF9D9}"/>
              </a:ext>
            </a:extLst>
          </p:cNvPr>
          <p:cNvSpPr txBox="1"/>
          <p:nvPr/>
        </p:nvSpPr>
        <p:spPr>
          <a:xfrm>
            <a:off x="610160" y="7959484"/>
            <a:ext cx="57721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OFFER AVAILABLE FROM 12</a:t>
            </a:r>
            <a:r>
              <a:rPr lang="en-US" sz="1800" b="1" baseline="30000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US" sz="1800" b="1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FEB TO 17</a:t>
            </a:r>
            <a:r>
              <a:rPr lang="en-US" sz="1800" b="1" baseline="30000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</a:t>
            </a:r>
            <a:r>
              <a:rPr lang="en-US" sz="1800" b="1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FEB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20EC141-0E7D-C3BD-D399-01D296B67A9B}"/>
              </a:ext>
            </a:extLst>
          </p:cNvPr>
          <p:cNvCxnSpPr/>
          <p:nvPr/>
        </p:nvCxnSpPr>
        <p:spPr>
          <a:xfrm flipH="1">
            <a:off x="1280833" y="1251830"/>
            <a:ext cx="4128248" cy="0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6BC5DB6-3721-5DF2-F8F5-ACF7BB9F989A}"/>
              </a:ext>
            </a:extLst>
          </p:cNvPr>
          <p:cNvCxnSpPr>
            <a:cxnSpLocks/>
          </p:cNvCxnSpPr>
          <p:nvPr/>
        </p:nvCxnSpPr>
        <p:spPr>
          <a:xfrm flipH="1">
            <a:off x="1519518" y="1379982"/>
            <a:ext cx="3671047" cy="0"/>
          </a:xfrm>
          <a:prstGeom prst="line">
            <a:avLst/>
          </a:prstGeom>
          <a:ln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8C0A4A29-C7A6-DA5C-9D5C-6E65F6BD3132}"/>
              </a:ext>
            </a:extLst>
          </p:cNvPr>
          <p:cNvSpPr txBox="1"/>
          <p:nvPr/>
        </p:nvSpPr>
        <p:spPr>
          <a:xfrm>
            <a:off x="2074210" y="7418071"/>
            <a:ext cx="3102908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IN" b="1" dirty="0">
                <a:solidFill>
                  <a:schemeClr val="accent2">
                    <a:lumMod val="75000"/>
                  </a:schemeClr>
                </a:solidFill>
                <a:latin typeface="Lucida Bright" panose="02040602050505020304" pitchFamily="18" charset="0"/>
              </a:rPr>
              <a:t>  LIVE ACOUSTIC MUSIC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CD90BFE-F41C-2E25-FC25-4FD6EFAC9216}"/>
              </a:ext>
            </a:extLst>
          </p:cNvPr>
          <p:cNvSpPr txBox="1"/>
          <p:nvPr/>
        </p:nvSpPr>
        <p:spPr>
          <a:xfrm>
            <a:off x="998447" y="6647549"/>
            <a:ext cx="52813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>
                <a:solidFill>
                  <a:schemeClr val="accent4">
                    <a:lumMod val="60000"/>
                    <a:lumOff val="40000"/>
                  </a:schemeClr>
                </a:solidFill>
                <a:latin typeface="Britannic Bold" panose="020B0903060703020204" pitchFamily="34" charset="0"/>
              </a:rPr>
              <a:t>Special offers of up to 10% off for Pre-Booking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4F0FD4F-D130-26EA-C092-C051BCD39BE1}"/>
              </a:ext>
            </a:extLst>
          </p:cNvPr>
          <p:cNvCxnSpPr>
            <a:cxnSpLocks/>
          </p:cNvCxnSpPr>
          <p:nvPr/>
        </p:nvCxnSpPr>
        <p:spPr>
          <a:xfrm>
            <a:off x="1371606" y="7016881"/>
            <a:ext cx="4171951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239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33B0126-0182-C54A-A9D5-B8BCE10CE784}"/>
              </a:ext>
            </a:extLst>
          </p:cNvPr>
          <p:cNvSpPr/>
          <p:nvPr/>
        </p:nvSpPr>
        <p:spPr>
          <a:xfrm>
            <a:off x="0" y="0"/>
            <a:ext cx="887506" cy="9906000"/>
          </a:xfrm>
          <a:prstGeom prst="rect">
            <a:avLst/>
          </a:prstGeom>
          <a:solidFill>
            <a:srgbClr val="8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4B0913-E6ED-7DDD-F462-21CE8BBC2DA7}"/>
              </a:ext>
            </a:extLst>
          </p:cNvPr>
          <p:cNvSpPr txBox="1"/>
          <p:nvPr/>
        </p:nvSpPr>
        <p:spPr>
          <a:xfrm>
            <a:off x="948017" y="974503"/>
            <a:ext cx="4417359" cy="32624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dirty="0"/>
              <a:t>Stuffed Mushrooms (4 Caps)</a:t>
            </a:r>
          </a:p>
          <a:p>
            <a:r>
              <a:rPr lang="en-IN" sz="1600" dirty="0"/>
              <a:t>(Edible Mushrooms – 28*4 Cl) </a:t>
            </a:r>
          </a:p>
          <a:p>
            <a:r>
              <a:rPr lang="en-IN" b="1" dirty="0"/>
              <a:t>Caprese Skewers ( 10 Pcs)</a:t>
            </a:r>
          </a:p>
          <a:p>
            <a:r>
              <a:rPr lang="en-IN" sz="1600" dirty="0"/>
              <a:t>(Skewers with Balsamic Drizzle – 40*10 Cl) </a:t>
            </a:r>
          </a:p>
          <a:p>
            <a:r>
              <a:rPr lang="en-IN" b="1" dirty="0"/>
              <a:t>Smoked Salmon Crostini </a:t>
            </a:r>
          </a:p>
          <a:p>
            <a:r>
              <a:rPr lang="en-IN" sz="1600" dirty="0"/>
              <a:t>(Served in tortilla rolls with cream cheese 540 Cl)</a:t>
            </a:r>
          </a:p>
          <a:p>
            <a:r>
              <a:rPr lang="en-US" b="1" i="0" u="none" strike="noStrike" dirty="0">
                <a:solidFill>
                  <a:srgbClr val="000000"/>
                </a:solidFill>
                <a:effectLst/>
                <a:latin typeface="YADrm8rC2ow 0"/>
              </a:rPr>
              <a:t>Lobster Thermidor</a:t>
            </a:r>
          </a:p>
          <a:p>
            <a:r>
              <a:rPr lang="en-US" sz="1600" b="0" i="0" u="none" strike="noStrike" dirty="0">
                <a:solidFill>
                  <a:srgbClr val="000000"/>
                </a:solidFill>
                <a:effectLst/>
                <a:latin typeface="YADrm8rC2ow 0"/>
              </a:rPr>
              <a:t>(lobster topped with a buttery wine sauce and sprinkled with cheese 653 Cl)</a:t>
            </a:r>
          </a:p>
          <a:p>
            <a:r>
              <a:rPr lang="en-US" b="1" i="0" u="none" strike="noStrike" dirty="0">
                <a:solidFill>
                  <a:srgbClr val="000000"/>
                </a:solidFill>
                <a:effectLst/>
                <a:latin typeface="YADrm8rC2ow 0"/>
              </a:rPr>
              <a:t>Mushroom Risotto </a:t>
            </a:r>
            <a:endParaRPr lang="en-US" dirty="0">
              <a:solidFill>
                <a:srgbClr val="000000"/>
              </a:solidFill>
              <a:effectLst/>
              <a:latin typeface="YADrm8rC2ow 0"/>
            </a:endParaRPr>
          </a:p>
          <a:p>
            <a:r>
              <a:rPr lang="en-US" sz="1600" b="0" i="0" u="none" strike="noStrike" dirty="0">
                <a:solidFill>
                  <a:srgbClr val="000000"/>
                </a:solidFill>
                <a:effectLst/>
                <a:latin typeface="YADrm8rC2ow 0"/>
              </a:rPr>
              <a:t>(Italian rice cooked with vegetable broth 367 Cl)</a:t>
            </a:r>
            <a:endParaRPr lang="en-US" sz="1600" dirty="0">
              <a:solidFill>
                <a:srgbClr val="000000"/>
              </a:solidFill>
              <a:effectLst/>
              <a:latin typeface="YADrm8rC2ow 0"/>
            </a:endParaRPr>
          </a:p>
          <a:p>
            <a:endParaRPr lang="en-US" dirty="0">
              <a:solidFill>
                <a:srgbClr val="000000"/>
              </a:solidFill>
              <a:effectLst/>
              <a:latin typeface="YADrm8rC2ow 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E79188-0DD2-5D35-E96C-6D3E913DE6E2}"/>
              </a:ext>
            </a:extLst>
          </p:cNvPr>
          <p:cNvSpPr txBox="1"/>
          <p:nvPr/>
        </p:nvSpPr>
        <p:spPr>
          <a:xfrm>
            <a:off x="974911" y="497595"/>
            <a:ext cx="3429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4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Appetizers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202882-9E60-9355-4B87-25E2267FF7B6}"/>
              </a:ext>
            </a:extLst>
          </p:cNvPr>
          <p:cNvSpPr txBox="1"/>
          <p:nvPr/>
        </p:nvSpPr>
        <p:spPr>
          <a:xfrm>
            <a:off x="5728447" y="1028292"/>
            <a:ext cx="581582" cy="951029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US" b="1" dirty="0">
              <a:latin typeface="Lucida Bright"/>
            </a:endParaRPr>
          </a:p>
          <a:p>
            <a:endParaRPr lang="en-IN" dirty="0"/>
          </a:p>
          <a:p>
            <a:endParaRPr lang="en-US" b="1" dirty="0">
              <a:latin typeface="Lucida Bright"/>
            </a:endParaRPr>
          </a:p>
          <a:p>
            <a:endParaRPr lang="en-IN" dirty="0"/>
          </a:p>
          <a:p>
            <a:endParaRPr lang="en-US" b="1" dirty="0">
              <a:latin typeface="Lucida Bright"/>
            </a:endParaRPr>
          </a:p>
          <a:p>
            <a:endParaRPr lang="en-IN" dirty="0"/>
          </a:p>
          <a:p>
            <a:endParaRPr lang="en-US" b="1" dirty="0">
              <a:latin typeface="Lucida Bright"/>
            </a:endParaRPr>
          </a:p>
          <a:p>
            <a:endParaRPr lang="en-IN" dirty="0"/>
          </a:p>
          <a:p>
            <a:endParaRPr lang="en-IN" dirty="0"/>
          </a:p>
          <a:p>
            <a:endParaRPr lang="en-US" b="1" dirty="0">
              <a:latin typeface="Lucida Bright"/>
            </a:endParaRPr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US" b="1" dirty="0">
              <a:latin typeface="Lucida Bright"/>
            </a:endParaRPr>
          </a:p>
          <a:p>
            <a:endParaRPr lang="en-US" b="1" dirty="0">
              <a:latin typeface="Lucida Bright"/>
            </a:endParaRPr>
          </a:p>
          <a:p>
            <a:endParaRPr lang="en-US" b="1" dirty="0">
              <a:latin typeface="Lucida Bright"/>
            </a:endParaRPr>
          </a:p>
          <a:p>
            <a:endParaRPr lang="en-US" b="1" dirty="0">
              <a:latin typeface="Lucida Bright"/>
            </a:endParaRPr>
          </a:p>
          <a:p>
            <a:endParaRPr lang="en-IN" dirty="0"/>
          </a:p>
          <a:p>
            <a:endParaRPr lang="en-IN" dirty="0"/>
          </a:p>
          <a:p>
            <a:r>
              <a:rPr lang="en-IN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807B56F-A5BB-BD45-7F57-CDF2F9280569}"/>
              </a:ext>
            </a:extLst>
          </p:cNvPr>
          <p:cNvSpPr txBox="1"/>
          <p:nvPr/>
        </p:nvSpPr>
        <p:spPr>
          <a:xfrm>
            <a:off x="948016" y="4738465"/>
            <a:ext cx="4914901" cy="286232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IN" b="1" dirty="0"/>
              <a:t>Garlic mashed potatoes with roast grouse </a:t>
            </a:r>
          </a:p>
          <a:p>
            <a:r>
              <a:rPr lang="en-IN" dirty="0"/>
              <a:t>(Succulent soft potatoes cooked with garlic and herbs 140 Cl) </a:t>
            </a:r>
          </a:p>
          <a:p>
            <a:r>
              <a:rPr lang="en-IN" b="1" dirty="0"/>
              <a:t>Roasted asparagus with salmon  (6 Spears)</a:t>
            </a:r>
            <a:endParaRPr lang="en-IN" dirty="0"/>
          </a:p>
          <a:p>
            <a:r>
              <a:rPr lang="en-IN" dirty="0"/>
              <a:t>(healthy six medium asparagus 50 Cl) </a:t>
            </a:r>
          </a:p>
          <a:p>
            <a:r>
              <a:rPr lang="en-IN" b="1" dirty="0"/>
              <a:t>Beef Wellington </a:t>
            </a:r>
            <a:endParaRPr lang="en-IN" dirty="0"/>
          </a:p>
          <a:p>
            <a:r>
              <a:rPr lang="en-IN" dirty="0"/>
              <a:t>(Steak coated with pate and wrapped in puff pastry 427 Cl) </a:t>
            </a:r>
          </a:p>
          <a:p>
            <a:r>
              <a:rPr lang="en-IN" b="1" dirty="0"/>
              <a:t>Shrimp scampi (6 Pcs)</a:t>
            </a:r>
            <a:endParaRPr lang="en-IN" dirty="0"/>
          </a:p>
          <a:p>
            <a:r>
              <a:rPr lang="en-IN" dirty="0"/>
              <a:t>(Shrimps with pesto zoodles 270 Cl)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1F957BF-CFD6-03BF-D628-E74DFFD4DF28}"/>
              </a:ext>
            </a:extLst>
          </p:cNvPr>
          <p:cNvSpPr txBox="1"/>
          <p:nvPr/>
        </p:nvSpPr>
        <p:spPr>
          <a:xfrm>
            <a:off x="948016" y="4184468"/>
            <a:ext cx="3429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4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Main Course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DCDF21E-343F-C9D0-6DA1-75E10ED53AAD}"/>
              </a:ext>
            </a:extLst>
          </p:cNvPr>
          <p:cNvSpPr txBox="1"/>
          <p:nvPr/>
        </p:nvSpPr>
        <p:spPr>
          <a:xfrm>
            <a:off x="5728448" y="4734459"/>
            <a:ext cx="724456" cy="31393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US" b="1" dirty="0">
              <a:latin typeface="Lucida Bright"/>
              <a:cs typeface="Calibri"/>
            </a:endParaRPr>
          </a:p>
          <a:p>
            <a:endParaRPr lang="en-IN" dirty="0"/>
          </a:p>
          <a:p>
            <a:endParaRPr lang="en-IN" dirty="0"/>
          </a:p>
          <a:p>
            <a:endParaRPr lang="en-US" b="1" dirty="0">
              <a:latin typeface="Lucida Bright"/>
              <a:cs typeface="Calibri"/>
            </a:endParaRPr>
          </a:p>
          <a:p>
            <a:endParaRPr lang="en-IN" dirty="0"/>
          </a:p>
          <a:p>
            <a:endParaRPr lang="en-US" b="1" dirty="0">
              <a:latin typeface="Lucida Bright"/>
              <a:cs typeface="Calibri"/>
            </a:endParaRPr>
          </a:p>
          <a:p>
            <a:endParaRPr lang="en-IN" dirty="0"/>
          </a:p>
          <a:p>
            <a:endParaRPr lang="en-IN" dirty="0"/>
          </a:p>
          <a:p>
            <a:endParaRPr lang="en-IN" dirty="0">
              <a:latin typeface="Calibri" panose="020F0502020204030204"/>
              <a:cs typeface="Calibri" panose="020F0502020204030204"/>
            </a:endParaRPr>
          </a:p>
          <a:p>
            <a:endParaRPr lang="en-IN" dirty="0"/>
          </a:p>
          <a:p>
            <a:r>
              <a:rPr lang="en-IN" dirty="0"/>
              <a:t>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863A38A-45E0-371E-8F74-D2FFD1219ADE}"/>
              </a:ext>
            </a:extLst>
          </p:cNvPr>
          <p:cNvCxnSpPr>
            <a:cxnSpLocks/>
          </p:cNvCxnSpPr>
          <p:nvPr/>
        </p:nvCxnSpPr>
        <p:spPr>
          <a:xfrm flipH="1">
            <a:off x="1018615" y="974503"/>
            <a:ext cx="1778373" cy="0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6D50FCD-DBB9-E32A-F0F0-C612BA8AD78F}"/>
              </a:ext>
            </a:extLst>
          </p:cNvPr>
          <p:cNvCxnSpPr>
            <a:cxnSpLocks/>
          </p:cNvCxnSpPr>
          <p:nvPr/>
        </p:nvCxnSpPr>
        <p:spPr>
          <a:xfrm flipH="1">
            <a:off x="1018615" y="4646133"/>
            <a:ext cx="2033867" cy="0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7831E8D2-630B-A364-31AB-BD7746406E94}"/>
              </a:ext>
            </a:extLst>
          </p:cNvPr>
          <p:cNvSpPr txBox="1"/>
          <p:nvPr/>
        </p:nvSpPr>
        <p:spPr>
          <a:xfrm>
            <a:off x="974910" y="8207956"/>
            <a:ext cx="397360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i="0" u="none" strike="noStrike" dirty="0">
                <a:solidFill>
                  <a:srgbClr val="000000"/>
                </a:solidFill>
                <a:effectLst/>
                <a:latin typeface="YADrm8rC2ow 0"/>
              </a:rPr>
              <a:t>Cheesecake (321 Cl) </a:t>
            </a:r>
            <a:endParaRPr lang="en-IN" dirty="0">
              <a:solidFill>
                <a:srgbClr val="000000"/>
              </a:solidFill>
              <a:effectLst/>
              <a:latin typeface="YADrm8rC2ow 0"/>
            </a:endParaRPr>
          </a:p>
          <a:p>
            <a:r>
              <a:rPr lang="en-IN" b="1" i="0" u="none" strike="noStrike" dirty="0">
                <a:solidFill>
                  <a:srgbClr val="000000"/>
                </a:solidFill>
                <a:effectLst/>
                <a:latin typeface="YADrm8rC2ow 0"/>
              </a:rPr>
              <a:t>Molten chocolate cake ( 390 Cl) </a:t>
            </a:r>
            <a:endParaRPr lang="en-IN" dirty="0">
              <a:solidFill>
                <a:srgbClr val="000000"/>
              </a:solidFill>
              <a:effectLst/>
              <a:latin typeface="YADrm8rC2ow 0"/>
            </a:endParaRPr>
          </a:p>
          <a:p>
            <a:r>
              <a:rPr lang="en-IN" b="1" i="0" u="none" strike="noStrike" dirty="0">
                <a:solidFill>
                  <a:srgbClr val="000000"/>
                </a:solidFill>
                <a:effectLst/>
                <a:latin typeface="YADrm8rC2ow 0"/>
              </a:rPr>
              <a:t>Chocolate-covered strawberries </a:t>
            </a:r>
            <a:r>
              <a:rPr lang="en-IN" b="1" dirty="0">
                <a:solidFill>
                  <a:srgbClr val="000000"/>
                </a:solidFill>
                <a:latin typeface="YADrm8rC2ow 0"/>
              </a:rPr>
              <a:t>(180 Cl)</a:t>
            </a:r>
            <a:endParaRPr lang="en-IN" dirty="0">
              <a:solidFill>
                <a:srgbClr val="000000"/>
              </a:solidFill>
              <a:effectLst/>
              <a:latin typeface="YADrm8rC2ow 0"/>
            </a:endParaRPr>
          </a:p>
          <a:p>
            <a:r>
              <a:rPr lang="en-IN" b="1" i="0" u="none" strike="noStrike" dirty="0">
                <a:solidFill>
                  <a:srgbClr val="000000"/>
                </a:solidFill>
                <a:effectLst/>
                <a:latin typeface="YADrm8rC2ow 0"/>
              </a:rPr>
              <a:t>Red velvet cupcakes (155 Cl)</a:t>
            </a:r>
            <a:endParaRPr lang="en-IN" dirty="0">
              <a:solidFill>
                <a:srgbClr val="000000"/>
              </a:solidFill>
              <a:effectLst/>
              <a:latin typeface="YADrm8rC2ow 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838C5D4-2BCA-A325-CCDA-8CAB54567080}"/>
              </a:ext>
            </a:extLst>
          </p:cNvPr>
          <p:cNvSpPr txBox="1"/>
          <p:nvPr/>
        </p:nvSpPr>
        <p:spPr>
          <a:xfrm>
            <a:off x="948016" y="7686836"/>
            <a:ext cx="3429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4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Desserts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4F4A71A-3581-1C3E-8665-6327945C3D0C}"/>
              </a:ext>
            </a:extLst>
          </p:cNvPr>
          <p:cNvCxnSpPr>
            <a:cxnSpLocks/>
          </p:cNvCxnSpPr>
          <p:nvPr/>
        </p:nvCxnSpPr>
        <p:spPr>
          <a:xfrm flipH="1">
            <a:off x="1023096" y="8148501"/>
            <a:ext cx="2033867" cy="0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30" name="Picture 29">
            <a:extLst>
              <a:ext uri="{FF2B5EF4-FFF2-40B4-BE49-F238E27FC236}">
                <a16:creationId xmlns:a16="http://schemas.microsoft.com/office/drawing/2014/main" id="{E1F8F7EB-CFCE-0142-0376-9C6B628304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599"/>
          <a:stretch/>
        </p:blipFill>
        <p:spPr>
          <a:xfrm>
            <a:off x="5399797" y="1033896"/>
            <a:ext cx="268140" cy="268941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EDD2AFC5-9880-0652-5413-53F585856E8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433229" y="2176871"/>
            <a:ext cx="281153" cy="27228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B0408FD3-66DD-2C79-20DB-4FE8BDB314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599"/>
          <a:stretch/>
        </p:blipFill>
        <p:spPr>
          <a:xfrm>
            <a:off x="5419348" y="1666193"/>
            <a:ext cx="268140" cy="268941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1DD3371-F450-0333-0186-CBE1A507C5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440261" y="2749026"/>
            <a:ext cx="281153" cy="272283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C65E71F-2FAE-AC34-AB9B-EA83578B382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447293" y="3321181"/>
            <a:ext cx="281153" cy="272283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EBC93EF-5573-7853-9921-B06E793F65C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506788" y="6184654"/>
            <a:ext cx="281153" cy="27228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5A4F7A52-DC95-A35E-BDA3-1E5A06FA76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599"/>
          <a:stretch/>
        </p:blipFill>
        <p:spPr>
          <a:xfrm>
            <a:off x="5519802" y="4860855"/>
            <a:ext cx="268140" cy="26894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6F0B9E09-59E1-408B-896A-D7823217BF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599"/>
          <a:stretch/>
        </p:blipFill>
        <p:spPr>
          <a:xfrm>
            <a:off x="5519801" y="5645307"/>
            <a:ext cx="268140" cy="268941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C88D19E1-A2A9-3022-CF2D-51976BE84D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5500466" y="7073427"/>
            <a:ext cx="281153" cy="272283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7E32BC34-AE41-A18C-2B49-3A9B3FE2A627}"/>
              </a:ext>
            </a:extLst>
          </p:cNvPr>
          <p:cNvSpPr/>
          <p:nvPr/>
        </p:nvSpPr>
        <p:spPr>
          <a:xfrm rot="5400000">
            <a:off x="3198168" y="6286513"/>
            <a:ext cx="461663" cy="6858000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A417188-F9A7-277E-7E9E-4FAF114B3C59}"/>
              </a:ext>
            </a:extLst>
          </p:cNvPr>
          <p:cNvSpPr txBox="1"/>
          <p:nvPr/>
        </p:nvSpPr>
        <p:spPr>
          <a:xfrm>
            <a:off x="1290916" y="9582321"/>
            <a:ext cx="21515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>
                <a:solidFill>
                  <a:schemeClr val="bg1"/>
                </a:solidFill>
              </a:rPr>
              <a:t>Cl: CALORIES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3C52658B-97D9-8213-43F1-D184CC2F82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flipH="1">
            <a:off x="2973033" y="9600067"/>
            <a:ext cx="281153" cy="272283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69F2D655-8D04-5A7D-3A2F-D7BB4721CF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599"/>
          <a:stretch/>
        </p:blipFill>
        <p:spPr>
          <a:xfrm>
            <a:off x="4990492" y="9582547"/>
            <a:ext cx="268140" cy="26894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A046DF3-3220-99AB-E129-D7783D4101A5}"/>
              </a:ext>
            </a:extLst>
          </p:cNvPr>
          <p:cNvSpPr txBox="1"/>
          <p:nvPr/>
        </p:nvSpPr>
        <p:spPr>
          <a:xfrm>
            <a:off x="3261219" y="9585652"/>
            <a:ext cx="21515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>
                <a:solidFill>
                  <a:schemeClr val="bg1"/>
                </a:solidFill>
              </a:rPr>
              <a:t>NON-VEG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0487E9E-39A6-3E6A-24DE-D360266C82FB}"/>
              </a:ext>
            </a:extLst>
          </p:cNvPr>
          <p:cNvSpPr txBox="1"/>
          <p:nvPr/>
        </p:nvSpPr>
        <p:spPr>
          <a:xfrm>
            <a:off x="5231213" y="9564573"/>
            <a:ext cx="21515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>
                <a:solidFill>
                  <a:schemeClr val="bg1"/>
                </a:solidFill>
              </a:rPr>
              <a:t>VEG</a:t>
            </a:r>
          </a:p>
        </p:txBody>
      </p:sp>
      <p:pic>
        <p:nvPicPr>
          <p:cNvPr id="2" name="Graphic 1" descr="Heart with solid fill">
            <a:extLst>
              <a:ext uri="{FF2B5EF4-FFF2-40B4-BE49-F238E27FC236}">
                <a16:creationId xmlns:a16="http://schemas.microsoft.com/office/drawing/2014/main" id="{ABBC844B-4C2F-6F55-CB3F-DCBA024927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51454">
            <a:off x="6099766" y="186178"/>
            <a:ext cx="713213" cy="713213"/>
          </a:xfrm>
          <a:prstGeom prst="rect">
            <a:avLst/>
          </a:prstGeom>
        </p:spPr>
      </p:pic>
      <p:pic>
        <p:nvPicPr>
          <p:cNvPr id="3" name="Graphic 2" descr="Heart with solid fill">
            <a:extLst>
              <a:ext uri="{FF2B5EF4-FFF2-40B4-BE49-F238E27FC236}">
                <a16:creationId xmlns:a16="http://schemas.microsoft.com/office/drawing/2014/main" id="{362DACC4-CF99-5A2A-F4DB-9CA0B0503F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8743015">
            <a:off x="5668149" y="-21525"/>
            <a:ext cx="713213" cy="71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630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F5BD9D0-AF50-566D-07DF-82E8C2A85F92}"/>
              </a:ext>
            </a:extLst>
          </p:cNvPr>
          <p:cNvSpPr/>
          <p:nvPr/>
        </p:nvSpPr>
        <p:spPr>
          <a:xfrm>
            <a:off x="0" y="0"/>
            <a:ext cx="887506" cy="9906000"/>
          </a:xfrm>
          <a:prstGeom prst="rect">
            <a:avLst/>
          </a:prstGeom>
          <a:solidFill>
            <a:srgbClr val="8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9EB8F6-2603-6187-05B3-BECB48CA8D68}"/>
              </a:ext>
            </a:extLst>
          </p:cNvPr>
          <p:cNvSpPr txBox="1"/>
          <p:nvPr/>
        </p:nvSpPr>
        <p:spPr>
          <a:xfrm>
            <a:off x="2212042" y="336284"/>
            <a:ext cx="3429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4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Cocktail Packages 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2E02AD-20EE-3AAC-A0FF-526EC69F9B62}"/>
              </a:ext>
            </a:extLst>
          </p:cNvPr>
          <p:cNvCxnSpPr>
            <a:cxnSpLocks/>
          </p:cNvCxnSpPr>
          <p:nvPr/>
        </p:nvCxnSpPr>
        <p:spPr>
          <a:xfrm flipH="1">
            <a:off x="887506" y="829416"/>
            <a:ext cx="5970494" cy="0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437F810-CEFE-26FE-E5EA-A287EC2C39CA}"/>
              </a:ext>
            </a:extLst>
          </p:cNvPr>
          <p:cNvSpPr txBox="1"/>
          <p:nvPr/>
        </p:nvSpPr>
        <p:spPr>
          <a:xfrm>
            <a:off x="974911" y="989747"/>
            <a:ext cx="3429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BRONZE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5A7D127-6D71-AEDB-0208-BDC6DAB9B329}"/>
              </a:ext>
            </a:extLst>
          </p:cNvPr>
          <p:cNvCxnSpPr>
            <a:cxnSpLocks/>
          </p:cNvCxnSpPr>
          <p:nvPr/>
        </p:nvCxnSpPr>
        <p:spPr>
          <a:xfrm flipH="1">
            <a:off x="1065680" y="1384177"/>
            <a:ext cx="1186703" cy="0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52CEF333-9945-4683-3CD4-7C67354DD43A}"/>
              </a:ext>
            </a:extLst>
          </p:cNvPr>
          <p:cNvSpPr txBox="1"/>
          <p:nvPr/>
        </p:nvSpPr>
        <p:spPr>
          <a:xfrm>
            <a:off x="974911" y="1415100"/>
            <a:ext cx="5130054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effectLst/>
                <a:latin typeface="YADrm8rC2ow 0"/>
              </a:rPr>
              <a:t>4 Bottles of House Wine (750 </a:t>
            </a:r>
            <a:r>
              <a:rPr lang="en-US" b="1" i="1" dirty="0">
                <a:solidFill>
                  <a:srgbClr val="000000"/>
                </a:solidFill>
                <a:effectLst/>
                <a:latin typeface="YADrm8rC2ow 0"/>
              </a:rPr>
              <a:t>ML</a:t>
            </a:r>
            <a:r>
              <a:rPr lang="en-US" b="1" dirty="0">
                <a:solidFill>
                  <a:srgbClr val="000000"/>
                </a:solidFill>
                <a:effectLst/>
                <a:latin typeface="YADrm8rC2ow 0"/>
              </a:rPr>
              <a:t> Each)</a:t>
            </a:r>
          </a:p>
          <a:p>
            <a:r>
              <a:rPr lang="en-US" sz="1600" dirty="0">
                <a:solidFill>
                  <a:srgbClr val="000000"/>
                </a:solidFill>
                <a:latin typeface="YADrm8rC2ow 0"/>
              </a:rPr>
              <a:t>(Choice of White, Red, or Rose – 4*615 Cl )</a:t>
            </a:r>
            <a:endParaRPr lang="en-US" sz="1600" dirty="0">
              <a:solidFill>
                <a:srgbClr val="000000"/>
              </a:solidFill>
              <a:effectLst/>
              <a:latin typeface="YADrm8rC2ow 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BDAF34-06D9-4EA4-1F01-BFBEBCE73C92}"/>
              </a:ext>
            </a:extLst>
          </p:cNvPr>
          <p:cNvSpPr txBox="1"/>
          <p:nvPr/>
        </p:nvSpPr>
        <p:spPr>
          <a:xfrm>
            <a:off x="974911" y="2064043"/>
            <a:ext cx="3429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SILVER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BE6A759-43B9-D228-EDA0-5D11B1D9FE07}"/>
              </a:ext>
            </a:extLst>
          </p:cNvPr>
          <p:cNvCxnSpPr>
            <a:cxnSpLocks/>
          </p:cNvCxnSpPr>
          <p:nvPr/>
        </p:nvCxnSpPr>
        <p:spPr>
          <a:xfrm flipH="1">
            <a:off x="1079127" y="2477600"/>
            <a:ext cx="1032061" cy="3612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1A7EF552-84BE-57FC-5FA0-B103EA6651ED}"/>
              </a:ext>
            </a:extLst>
          </p:cNvPr>
          <p:cNvSpPr txBox="1"/>
          <p:nvPr/>
        </p:nvSpPr>
        <p:spPr>
          <a:xfrm>
            <a:off x="974911" y="2483242"/>
            <a:ext cx="4743452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effectLst/>
                <a:latin typeface="YADrm8rC2ow 0"/>
              </a:rPr>
              <a:t>4 Bottles of House Wine and a bucket of beers</a:t>
            </a:r>
          </a:p>
          <a:p>
            <a:r>
              <a:rPr lang="en-US" sz="1600" dirty="0">
                <a:solidFill>
                  <a:srgbClr val="000000"/>
                </a:solidFill>
                <a:latin typeface="YADrm8rC2ow 0"/>
              </a:rPr>
              <a:t>(Choice of White, Red, or Rose 4*615 and a bucket of 10 beers 10*330 Cl)</a:t>
            </a:r>
            <a:endParaRPr lang="en-US" sz="1600" dirty="0">
              <a:solidFill>
                <a:srgbClr val="000000"/>
              </a:solidFill>
              <a:effectLst/>
              <a:latin typeface="YADrm8rC2ow 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A481F55-7FD0-4F86-FC85-A28636C5CF10}"/>
              </a:ext>
            </a:extLst>
          </p:cNvPr>
          <p:cNvSpPr txBox="1"/>
          <p:nvPr/>
        </p:nvSpPr>
        <p:spPr>
          <a:xfrm>
            <a:off x="974911" y="3383786"/>
            <a:ext cx="3429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GOLD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127189E-2761-D4F9-6D2E-BAABEEABEF70}"/>
              </a:ext>
            </a:extLst>
          </p:cNvPr>
          <p:cNvCxnSpPr>
            <a:cxnSpLocks/>
          </p:cNvCxnSpPr>
          <p:nvPr/>
        </p:nvCxnSpPr>
        <p:spPr>
          <a:xfrm flipH="1">
            <a:off x="1079127" y="3783896"/>
            <a:ext cx="887506" cy="0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803DD430-3E62-37D9-EF59-7105A4D9455A}"/>
              </a:ext>
            </a:extLst>
          </p:cNvPr>
          <p:cNvSpPr txBox="1"/>
          <p:nvPr/>
        </p:nvSpPr>
        <p:spPr>
          <a:xfrm>
            <a:off x="974911" y="3845451"/>
            <a:ext cx="466613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effectLst/>
                <a:latin typeface="YADrm8rC2ow 0"/>
              </a:rPr>
              <a:t>4 Bottles of House Wine and a bucket of beers</a:t>
            </a:r>
          </a:p>
          <a:p>
            <a:r>
              <a:rPr lang="en-US" dirty="0">
                <a:solidFill>
                  <a:srgbClr val="000000"/>
                </a:solidFill>
                <a:latin typeface="YADrm8rC2ow 0"/>
              </a:rPr>
              <a:t>(Choice of White, Red, or Rose </a:t>
            </a:r>
            <a:r>
              <a:rPr lang="en-US" sz="1800" dirty="0">
                <a:solidFill>
                  <a:srgbClr val="000000"/>
                </a:solidFill>
                <a:latin typeface="YADrm8rC2ow 0"/>
              </a:rPr>
              <a:t> 4*615 </a:t>
            </a:r>
            <a:r>
              <a:rPr lang="en-US" dirty="0">
                <a:solidFill>
                  <a:srgbClr val="000000"/>
                </a:solidFill>
                <a:latin typeface="YADrm8rC2ow 0"/>
              </a:rPr>
              <a:t>, a bucket of 10 beers </a:t>
            </a:r>
            <a:r>
              <a:rPr lang="en-US" sz="1800" dirty="0">
                <a:solidFill>
                  <a:srgbClr val="000000"/>
                </a:solidFill>
                <a:latin typeface="YADrm8rC2ow 0"/>
              </a:rPr>
              <a:t>10 beers 10*330 Cl</a:t>
            </a:r>
            <a:r>
              <a:rPr lang="en-US" dirty="0">
                <a:solidFill>
                  <a:srgbClr val="000000"/>
                </a:solidFill>
                <a:latin typeface="YADrm8rC2ow 0"/>
              </a:rPr>
              <a:t>, and a bottle of House Spirits with mixers)</a:t>
            </a:r>
            <a:endParaRPr lang="en-US" dirty="0">
              <a:solidFill>
                <a:srgbClr val="000000"/>
              </a:solidFill>
              <a:effectLst/>
              <a:latin typeface="YADrm8rC2ow 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B4A0CC3-4419-D2F4-3535-F38B086026CB}"/>
              </a:ext>
            </a:extLst>
          </p:cNvPr>
          <p:cNvSpPr txBox="1"/>
          <p:nvPr/>
        </p:nvSpPr>
        <p:spPr>
          <a:xfrm>
            <a:off x="974911" y="5489858"/>
            <a:ext cx="4121523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YADrm8rC2ow 0"/>
              </a:rPr>
              <a:t>Single Bottle of Prosecco (750 ML Each)</a:t>
            </a:r>
          </a:p>
          <a:p>
            <a:r>
              <a:rPr lang="en-US" sz="1600" b="1" dirty="0">
                <a:solidFill>
                  <a:srgbClr val="000000"/>
                </a:solidFill>
                <a:latin typeface="YADrm8rC2ow 0"/>
              </a:rPr>
              <a:t> </a:t>
            </a:r>
            <a:r>
              <a:rPr lang="en-US" sz="1600" dirty="0">
                <a:solidFill>
                  <a:srgbClr val="000000"/>
                </a:solidFill>
                <a:latin typeface="YADrm8rC2ow 0"/>
              </a:rPr>
              <a:t>( 500*1 Cl )</a:t>
            </a:r>
          </a:p>
          <a:p>
            <a:r>
              <a:rPr lang="en-US" b="1" dirty="0">
                <a:solidFill>
                  <a:srgbClr val="000000"/>
                </a:solidFill>
                <a:effectLst/>
                <a:latin typeface="YADrm8rC2ow 0"/>
              </a:rPr>
              <a:t>A bucket of 10 Beer</a:t>
            </a:r>
            <a:r>
              <a:rPr lang="en-US" b="1" dirty="0">
                <a:solidFill>
                  <a:srgbClr val="000000"/>
                </a:solidFill>
                <a:latin typeface="YADrm8rC2ow 0"/>
              </a:rPr>
              <a:t>s (750 ML)</a:t>
            </a:r>
          </a:p>
          <a:p>
            <a:r>
              <a:rPr lang="en-US" sz="1600" dirty="0">
                <a:solidFill>
                  <a:srgbClr val="000000"/>
                </a:solidFill>
                <a:latin typeface="YADrm8rC2ow 0"/>
              </a:rPr>
              <a:t>( 330*10 Cl)</a:t>
            </a:r>
          </a:p>
          <a:p>
            <a:r>
              <a:rPr lang="en-US" b="1" dirty="0">
                <a:solidFill>
                  <a:srgbClr val="000000"/>
                </a:solidFill>
                <a:effectLst/>
                <a:latin typeface="YADrm8rC2ow 0"/>
              </a:rPr>
              <a:t>House Spirit and Mixers </a:t>
            </a:r>
            <a:r>
              <a:rPr lang="en-US" b="1" dirty="0">
                <a:solidFill>
                  <a:srgbClr val="000000"/>
                </a:solidFill>
                <a:latin typeface="YADrm8rC2ow 0"/>
              </a:rPr>
              <a:t>(750 ML)</a:t>
            </a:r>
            <a:endParaRPr lang="en-US" b="1" dirty="0">
              <a:solidFill>
                <a:srgbClr val="000000"/>
              </a:solidFill>
              <a:effectLst/>
              <a:latin typeface="YADrm8rC2ow 0"/>
            </a:endParaRPr>
          </a:p>
          <a:p>
            <a:r>
              <a:rPr lang="en-US" sz="1600" dirty="0">
                <a:solidFill>
                  <a:srgbClr val="000000"/>
                </a:solidFill>
                <a:latin typeface="YADrm8rC2ow 0"/>
              </a:rPr>
              <a:t>( 550 Cl*1)</a:t>
            </a:r>
            <a:endParaRPr lang="en-US" sz="1600" dirty="0">
              <a:solidFill>
                <a:srgbClr val="000000"/>
              </a:solidFill>
              <a:effectLst/>
              <a:latin typeface="YADrm8rC2ow 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E3BDE3F-4296-A30B-1976-E65ED2FFB325}"/>
              </a:ext>
            </a:extLst>
          </p:cNvPr>
          <p:cNvSpPr txBox="1"/>
          <p:nvPr/>
        </p:nvSpPr>
        <p:spPr>
          <a:xfrm>
            <a:off x="974911" y="5062047"/>
            <a:ext cx="3429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i="1" dirty="0">
                <a:solidFill>
                  <a:srgbClr val="800000"/>
                </a:solidFill>
                <a:latin typeface="Lucida Bright" panose="02040602050505020304" pitchFamily="18" charset="0"/>
              </a:rPr>
              <a:t>OTHERS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8273C76B-2991-C7E5-0FAD-2065A535F78D}"/>
              </a:ext>
            </a:extLst>
          </p:cNvPr>
          <p:cNvCxnSpPr>
            <a:cxnSpLocks/>
          </p:cNvCxnSpPr>
          <p:nvPr/>
        </p:nvCxnSpPr>
        <p:spPr>
          <a:xfrm flipH="1">
            <a:off x="1092574" y="5479267"/>
            <a:ext cx="1173256" cy="0"/>
          </a:xfrm>
          <a:prstGeom prst="line">
            <a:avLst/>
          </a:prstGeom>
          <a:ln w="28575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453B31B-B376-7DA4-600E-A0FE6AB1F44F}"/>
              </a:ext>
            </a:extLst>
          </p:cNvPr>
          <p:cNvSpPr txBox="1"/>
          <p:nvPr/>
        </p:nvSpPr>
        <p:spPr>
          <a:xfrm>
            <a:off x="5718363" y="1415100"/>
            <a:ext cx="88750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effectLst/>
                <a:latin typeface="Lucida Bright" panose="02040602050505020304" pitchFamily="18" charset="0"/>
                <a:ea typeface="Times New Roman" panose="02020603050405020304" pitchFamily="18" charset="0"/>
              </a:rPr>
              <a:t>£ </a:t>
            </a:r>
            <a:r>
              <a:rPr lang="en-IN" dirty="0"/>
              <a:t>70</a:t>
            </a:r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r>
              <a:rPr lang="en-US" sz="1800" b="1" dirty="0">
                <a:effectLst/>
                <a:latin typeface="Lucida Bright" panose="02040602050505020304" pitchFamily="18" charset="0"/>
                <a:ea typeface="Times New Roman" panose="02020603050405020304" pitchFamily="18" charset="0"/>
              </a:rPr>
              <a:t>£ </a:t>
            </a:r>
            <a:r>
              <a:rPr lang="en-IN" dirty="0"/>
              <a:t>110</a:t>
            </a:r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r>
              <a:rPr lang="en-US" sz="1800" b="1" dirty="0">
                <a:effectLst/>
                <a:latin typeface="Lucida Bright" panose="02040602050505020304" pitchFamily="18" charset="0"/>
                <a:ea typeface="Times New Roman" panose="02020603050405020304" pitchFamily="18" charset="0"/>
              </a:rPr>
              <a:t>£ </a:t>
            </a:r>
            <a:r>
              <a:rPr lang="en-IN" dirty="0"/>
              <a:t>223</a:t>
            </a:r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r>
              <a:rPr lang="en-US" sz="1800" b="1" dirty="0">
                <a:effectLst/>
                <a:latin typeface="Lucida Bright" panose="02040602050505020304" pitchFamily="18" charset="0"/>
                <a:ea typeface="Times New Roman" panose="02020603050405020304" pitchFamily="18" charset="0"/>
              </a:rPr>
              <a:t>£ </a:t>
            </a:r>
            <a:r>
              <a:rPr lang="en-IN" dirty="0"/>
              <a:t>22</a:t>
            </a:r>
          </a:p>
          <a:p>
            <a:pPr algn="ctr"/>
            <a:endParaRPr lang="en-IN" dirty="0"/>
          </a:p>
          <a:p>
            <a:pPr algn="ctr"/>
            <a:endParaRPr lang="en-IN" dirty="0"/>
          </a:p>
          <a:p>
            <a:pPr algn="ctr"/>
            <a:r>
              <a:rPr lang="en-US" sz="1800" b="1" dirty="0">
                <a:effectLst/>
                <a:latin typeface="Lucida Bright" panose="02040602050505020304" pitchFamily="18" charset="0"/>
                <a:ea typeface="Times New Roman" panose="02020603050405020304" pitchFamily="18" charset="0"/>
              </a:rPr>
              <a:t>£ </a:t>
            </a:r>
            <a:r>
              <a:rPr lang="en-IN" dirty="0"/>
              <a:t>40</a:t>
            </a:r>
          </a:p>
          <a:p>
            <a:pPr algn="ctr"/>
            <a:endParaRPr lang="en-IN" dirty="0"/>
          </a:p>
          <a:p>
            <a:pPr algn="ctr"/>
            <a:r>
              <a:rPr lang="en-US" sz="1800" b="1" dirty="0">
                <a:effectLst/>
                <a:latin typeface="Lucida Bright" panose="02040602050505020304" pitchFamily="18" charset="0"/>
                <a:ea typeface="Times New Roman" panose="02020603050405020304" pitchFamily="18" charset="0"/>
              </a:rPr>
              <a:t>£ </a:t>
            </a:r>
            <a:r>
              <a:rPr lang="en-IN" dirty="0"/>
              <a:t>110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98D2D3A-F05D-171B-B1DA-B30C09027E0E}"/>
              </a:ext>
            </a:extLst>
          </p:cNvPr>
          <p:cNvSpPr/>
          <p:nvPr/>
        </p:nvSpPr>
        <p:spPr>
          <a:xfrm rot="5400000">
            <a:off x="3072394" y="6160738"/>
            <a:ext cx="713211" cy="6858000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2684161-268A-FB23-42EF-3BB6A849ABA8}"/>
              </a:ext>
            </a:extLst>
          </p:cNvPr>
          <p:cNvSpPr txBox="1"/>
          <p:nvPr/>
        </p:nvSpPr>
        <p:spPr>
          <a:xfrm>
            <a:off x="0" y="9398895"/>
            <a:ext cx="68580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effectLst/>
                <a:latin typeface="YADrm8rC2ow 0"/>
              </a:rPr>
              <a:t>Note: Kindly inform first about your special requirements and allergies 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E2B91A02-0236-C70D-56D0-1FB4C5F0F4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5809" y="7268608"/>
            <a:ext cx="3270060" cy="1635030"/>
          </a:xfrm>
          <a:prstGeom prst="rect">
            <a:avLst/>
          </a:prstGeom>
        </p:spPr>
      </p:pic>
      <p:pic>
        <p:nvPicPr>
          <p:cNvPr id="3" name="Graphic 2" descr="Heart with solid fill">
            <a:extLst>
              <a:ext uri="{FF2B5EF4-FFF2-40B4-BE49-F238E27FC236}">
                <a16:creationId xmlns:a16="http://schemas.microsoft.com/office/drawing/2014/main" id="{21D9B12D-0145-33BB-823C-6587FE475D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851454">
            <a:off x="6099766" y="186178"/>
            <a:ext cx="713213" cy="713213"/>
          </a:xfrm>
          <a:prstGeom prst="rect">
            <a:avLst/>
          </a:prstGeom>
        </p:spPr>
      </p:pic>
      <p:pic>
        <p:nvPicPr>
          <p:cNvPr id="5" name="Graphic 4" descr="Heart with solid fill">
            <a:extLst>
              <a:ext uri="{FF2B5EF4-FFF2-40B4-BE49-F238E27FC236}">
                <a16:creationId xmlns:a16="http://schemas.microsoft.com/office/drawing/2014/main" id="{FD28B6D0-8496-7E9C-2612-7C389CC620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8743015">
            <a:off x="5668149" y="-21525"/>
            <a:ext cx="713213" cy="71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015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FD6DABD-F327-4497-A124-DEADB7A05A57}"/>
              </a:ext>
            </a:extLst>
          </p:cNvPr>
          <p:cNvSpPr txBox="1"/>
          <p:nvPr/>
        </p:nvSpPr>
        <p:spPr>
          <a:xfrm>
            <a:off x="0" y="331119"/>
            <a:ext cx="6562164" cy="8008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References </a:t>
            </a:r>
            <a:endParaRPr lang="en-IN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IN" sz="16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Ozdemir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and </a:t>
            </a:r>
            <a:r>
              <a:rPr lang="en-IN" sz="16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Caliskan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O., 2015. Menu design: A review of literature. </a:t>
            </a:r>
            <a:r>
              <a:rPr lang="en-IN" sz="16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Foodservice Business Research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16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pp.189-206.</a:t>
            </a:r>
            <a:endParaRPr lang="en-IN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IN" sz="16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Filimonau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V. and </a:t>
            </a:r>
            <a:r>
              <a:rPr lang="en-IN" sz="16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Krivcova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2017. Restaurant menu design and more responsible consumer food choice: An exploratory study of managerial perceptions. </a:t>
            </a:r>
            <a:r>
              <a:rPr lang="en-IN" sz="16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cleaner production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16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143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pp.516-527.</a:t>
            </a:r>
            <a:endParaRPr lang="en-IN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Bacon, L. and </a:t>
            </a:r>
            <a:r>
              <a:rPr lang="en-IN" sz="1600" kern="1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Krpan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2018. (Not) Eating for the environment: The impact of restaurant menu design on vegetarian food choice. </a:t>
            </a:r>
            <a:r>
              <a:rPr lang="en-IN" sz="16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Appetite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IN" sz="1600" i="1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125</a:t>
            </a:r>
            <a:r>
              <a:rPr lang="en-IN" sz="1600" kern="1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pp.190-200.</a:t>
            </a: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US" sz="1600" b="0" i="0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Antun</a:t>
            </a:r>
            <a:r>
              <a:rPr lang="en-US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J.M. and Gustafson, C.M., 2005. Menu analysis: Design, merchandising, and pricing strategies used by successful restaurants and private clubs. </a:t>
            </a:r>
            <a:r>
              <a:rPr lang="en-US" sz="16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nutrition in recipe &amp; menu development</a:t>
            </a:r>
            <a:r>
              <a:rPr lang="en-US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6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US" sz="16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(3-4), pp.81-102</a:t>
            </a:r>
            <a:r>
              <a:rPr lang="en-US" sz="1600" b="0" i="0" u="none" strike="noStrike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US" sz="1600" b="0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sz="16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Campbell-</a:t>
            </a: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Arvai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V., </a:t>
            </a: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Arvai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 and </a:t>
            </a: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Kalof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L., 2014. Motivating sustainable food choices: The role of nudges, value orientation, and information provision.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Environment and Behavior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46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(4), pp.453-475.</a:t>
            </a: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Filimonau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V., </a:t>
            </a: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Matute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</a:t>
            </a: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Kubal-Czerwińska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</a:t>
            </a: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Krzesiwo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 and Mika, M., 2020. The determinants of consumer engagement in restaurant food waste mitigation in Poland: An exploratory study.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Cleaner Production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247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p.119105.</a:t>
            </a: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Filimonau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 and </a:t>
            </a: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Gherbin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A., 2017. An exploratory study of food waste management practices in the UK grocery retail sector.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Cleaner Production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167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pp.1184-1194.</a:t>
            </a:r>
          </a:p>
          <a:p>
            <a:pPr marL="228600" algn="just">
              <a:lnSpc>
                <a:spcPct val="107000"/>
              </a:lnSpc>
              <a:spcAft>
                <a:spcPts val="800"/>
              </a:spcAft>
            </a:pPr>
            <a:r>
              <a:rPr lang="en-US" sz="16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Chark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 and IP, M.M.H., 2023. Is menu design effective? A p-curving analysis.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Hospitality Management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sz="16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108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p.103378.</a:t>
            </a:r>
            <a:endParaRPr lang="en-IN" sz="1600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6365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0</TotalTime>
  <Words>746</Words>
  <Application>Microsoft Office PowerPoint</Application>
  <PresentationFormat>A4 Paper (210x297 mm)</PresentationFormat>
  <Paragraphs>137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Baskerville Old Face</vt:lpstr>
      <vt:lpstr>Britannic Bold</vt:lpstr>
      <vt:lpstr>Calibri</vt:lpstr>
      <vt:lpstr>Calibri Light</vt:lpstr>
      <vt:lpstr>Lucida Bright</vt:lpstr>
      <vt:lpstr>Times New Roman</vt:lpstr>
      <vt:lpstr>YADrm8rC2ow 0</vt:lpstr>
      <vt:lpstr>Office Theme</vt:lpstr>
      <vt:lpstr>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48</cp:revision>
  <dcterms:created xsi:type="dcterms:W3CDTF">2023-02-20T17:19:05Z</dcterms:created>
  <dcterms:modified xsi:type="dcterms:W3CDTF">2023-02-23T19:39:45Z</dcterms:modified>
</cp:coreProperties>
</file>