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26"/>
  </p:notesMasterIdLst>
  <p:sldIdLst>
    <p:sldId id="256" r:id="rId2"/>
    <p:sldId id="257" r:id="rId3"/>
    <p:sldId id="609" r:id="rId4"/>
    <p:sldId id="610" r:id="rId5"/>
    <p:sldId id="726" r:id="rId6"/>
    <p:sldId id="727" r:id="rId7"/>
    <p:sldId id="728" r:id="rId8"/>
    <p:sldId id="729" r:id="rId9"/>
    <p:sldId id="730" r:id="rId10"/>
    <p:sldId id="731" r:id="rId11"/>
    <p:sldId id="732" r:id="rId12"/>
    <p:sldId id="733" r:id="rId13"/>
    <p:sldId id="734" r:id="rId14"/>
    <p:sldId id="739" r:id="rId15"/>
    <p:sldId id="735" r:id="rId16"/>
    <p:sldId id="736" r:id="rId17"/>
    <p:sldId id="737" r:id="rId18"/>
    <p:sldId id="738" r:id="rId19"/>
    <p:sldId id="740" r:id="rId20"/>
    <p:sldId id="741" r:id="rId21"/>
    <p:sldId id="742" r:id="rId22"/>
    <p:sldId id="724" r:id="rId23"/>
    <p:sldId id="725" r:id="rId24"/>
    <p:sldId id="618"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824"/>
    <p:restoredTop sz="66071"/>
  </p:normalViewPr>
  <p:slideViewPr>
    <p:cSldViewPr snapToGrid="0" snapToObjects="1">
      <p:cViewPr varScale="1">
        <p:scale>
          <a:sx n="55" d="100"/>
          <a:sy n="55" d="100"/>
        </p:scale>
        <p:origin x="200" y="312"/>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90B107-C551-6747-8A6C-DB7F000DB9FE}" type="datetimeFigureOut">
              <a:rPr lang="en-US" smtClean="0"/>
              <a:t>10/13/20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73EA98-E228-7446-9095-58D875B5B945}" type="slidenum">
              <a:rPr lang="en-US" smtClean="0"/>
              <a:t>‹#›</a:t>
            </a:fld>
            <a:endParaRPr lang="en-US"/>
          </a:p>
        </p:txBody>
      </p:sp>
    </p:spTree>
    <p:extLst>
      <p:ext uri="{BB962C8B-B14F-4D97-AF65-F5344CB8AC3E}">
        <p14:creationId xmlns:p14="http://schemas.microsoft.com/office/powerpoint/2010/main" val="2600274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a:t>
            </a:fld>
            <a:endParaRPr lang="en-US"/>
          </a:p>
        </p:txBody>
      </p:sp>
    </p:spTree>
    <p:extLst>
      <p:ext uri="{BB962C8B-B14F-4D97-AF65-F5344CB8AC3E}">
        <p14:creationId xmlns:p14="http://schemas.microsoft.com/office/powerpoint/2010/main" val="12273442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p>
            <a:fld id="{A51BDAD6-683A-4239-8E96-E05F0A5EEE0D}" type="slidenum">
              <a:rPr lang="en-GB" smtClean="0"/>
              <a:pPr/>
              <a:t>4</a:t>
            </a:fld>
            <a:endParaRPr lang="en-GB"/>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p:spPr>
        <p:txBody>
          <a:bodyPr/>
          <a:lstStyle/>
          <a:p>
            <a:pPr eaLnBrk="1" hangingPunct="1"/>
            <a:r>
              <a:rPr lang="en-GB" sz="1200" b="0" i="0" kern="1200" dirty="0">
                <a:solidFill>
                  <a:schemeClr val="tx1"/>
                </a:solidFill>
                <a:effectLst/>
                <a:latin typeface="+mn-lt"/>
                <a:ea typeface="+mn-ea"/>
                <a:cs typeface="+mn-cs"/>
              </a:rPr>
              <a:t>Continuing Professional Development (CPD) is a combination of approaches, ideas and techniques that will help you manage your own learning and growth. The focus of CPD is firmly on results – the benefits that professional development can bring you in the real world. Perhaps the most important message is that one size doesn’t fit all. Wherever you are in your career now and whatever you want to achieve, your CPD should be exactly that: yours.</a:t>
            </a:r>
            <a:endParaRPr lang="en-US" b="0" dirty="0"/>
          </a:p>
        </p:txBody>
      </p:sp>
    </p:spTree>
    <p:extLst>
      <p:ext uri="{BB962C8B-B14F-4D97-AF65-F5344CB8AC3E}">
        <p14:creationId xmlns:p14="http://schemas.microsoft.com/office/powerpoint/2010/main" val="7877665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CPD is an investment that you make in yourself. It’s a way of planning your development that links learning directly to practice. CPD can help you keep your skills and knowledge up to date and prepare you for greater responsibilities. It can boost your confidence, strengthen your professional credibility and help you become more creative in tackling new challenges.</a:t>
            </a:r>
            <a:endParaRPr lang="en-US" b="0" dirty="0"/>
          </a:p>
        </p:txBody>
      </p:sp>
      <p:sp>
        <p:nvSpPr>
          <p:cNvPr id="4" name="Slide Number Placeholder 3"/>
          <p:cNvSpPr>
            <a:spLocks noGrp="1"/>
          </p:cNvSpPr>
          <p:nvPr>
            <p:ph type="sldNum" sz="quarter" idx="5"/>
          </p:nvPr>
        </p:nvSpPr>
        <p:spPr/>
        <p:txBody>
          <a:bodyPr/>
          <a:lstStyle/>
          <a:p>
            <a:fld id="{4673EA98-E228-7446-9095-58D875B5B945}" type="slidenum">
              <a:rPr lang="en-US" smtClean="0"/>
              <a:t>5</a:t>
            </a:fld>
            <a:endParaRPr lang="en-US"/>
          </a:p>
        </p:txBody>
      </p:sp>
    </p:spTree>
    <p:extLst>
      <p:ext uri="{BB962C8B-B14F-4D97-AF65-F5344CB8AC3E}">
        <p14:creationId xmlns:p14="http://schemas.microsoft.com/office/powerpoint/2010/main" val="25912876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4673EA98-E228-7446-9095-58D875B5B945}" type="slidenum">
              <a:rPr lang="en-US" smtClean="0"/>
              <a:t>6</a:t>
            </a:fld>
            <a:endParaRPr lang="en-US"/>
          </a:p>
        </p:txBody>
      </p:sp>
    </p:spTree>
    <p:extLst>
      <p:ext uri="{BB962C8B-B14F-4D97-AF65-F5344CB8AC3E}">
        <p14:creationId xmlns:p14="http://schemas.microsoft.com/office/powerpoint/2010/main" val="8294064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7</a:t>
            </a:fld>
            <a:endParaRPr lang="en-US"/>
          </a:p>
        </p:txBody>
      </p:sp>
    </p:spTree>
    <p:extLst>
      <p:ext uri="{BB962C8B-B14F-4D97-AF65-F5344CB8AC3E}">
        <p14:creationId xmlns:p14="http://schemas.microsoft.com/office/powerpoint/2010/main" val="18232056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It’s then a case of identifying how you can get there, and creating milestones or check in points in order to review progress.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planning stage can be started at any point throughout the year, but you may find it useful to align it with your annual development or performance review.</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It’s important to remember that a lot of learning will not be planned. This stage will ensure you have a guide to follow, not a strict plan you have to stick to. Focus on the outcomes you’d like to see realised, rather than the time spent on activities or a detailed plan of every activity you plan to undertake.</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8</a:t>
            </a:fld>
            <a:endParaRPr lang="en-US"/>
          </a:p>
        </p:txBody>
      </p:sp>
    </p:spTree>
    <p:extLst>
      <p:ext uri="{BB962C8B-B14F-4D97-AF65-F5344CB8AC3E}">
        <p14:creationId xmlns:p14="http://schemas.microsoft.com/office/powerpoint/2010/main" val="10457292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It's likely that your plan will include a mixture of keeping up to date with your area of expertise, learning about the external environment and developing new skills. You may also be considering a change in role or organisation. Whatever your plan involves, we have a range of resources that can help you get there.</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Practical resources</a:t>
            </a:r>
          </a:p>
          <a:p>
            <a:r>
              <a:rPr lang="en-GB" sz="1200" kern="1200" dirty="0">
                <a:solidFill>
                  <a:schemeClr val="tx1"/>
                </a:solidFill>
                <a:effectLst/>
                <a:latin typeface="+mn-lt"/>
                <a:ea typeface="+mn-ea"/>
                <a:cs typeface="+mn-cs"/>
              </a:rPr>
              <a:t>From books and journals to podcasts and reports.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Learning new skills</a:t>
            </a:r>
          </a:p>
          <a:p>
            <a:r>
              <a:rPr lang="en-GB" sz="1200" kern="1200" dirty="0">
                <a:solidFill>
                  <a:schemeClr val="tx1"/>
                </a:solidFill>
                <a:effectLst/>
                <a:latin typeface="+mn-lt"/>
                <a:ea typeface="+mn-ea"/>
                <a:cs typeface="+mn-cs"/>
              </a:rPr>
              <a:t>If you've identified learning goals but you're not sure how to get there, a career hub could help provide the clarity you need. Whether it's developing leadership skills, managing your time more effectively or dealing with stress at work, </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Learning at work</a:t>
            </a:r>
          </a:p>
          <a:p>
            <a:r>
              <a:rPr lang="en-GB" sz="1200" kern="1200" dirty="0">
                <a:solidFill>
                  <a:schemeClr val="tx1"/>
                </a:solidFill>
                <a:effectLst/>
                <a:latin typeface="+mn-lt"/>
                <a:ea typeface="+mn-ea"/>
                <a:cs typeface="+mn-cs"/>
              </a:rPr>
              <a:t>Don't underestimate the learning you do every day. Whether you've been working on projects, undertaking research as part of your role or recently started a secondment, make sure you make the most of day-to-day learning by taking the time to regularly reflect on your learning.</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9</a:t>
            </a:fld>
            <a:endParaRPr lang="en-US"/>
          </a:p>
        </p:txBody>
      </p:sp>
    </p:spTree>
    <p:extLst>
      <p:ext uri="{BB962C8B-B14F-4D97-AF65-F5344CB8AC3E}">
        <p14:creationId xmlns:p14="http://schemas.microsoft.com/office/powerpoint/2010/main" val="29530983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Reflective Practice is growing in use as a method for professional development. Why? Because it enhances critical thinking, deepens self-awareness and improves communication skills.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is reflective practice?</a:t>
            </a:r>
          </a:p>
          <a:p>
            <a:r>
              <a:rPr lang="en-GB" sz="1200" kern="1200" dirty="0">
                <a:solidFill>
                  <a:schemeClr val="tx1"/>
                </a:solidFill>
                <a:effectLst/>
                <a:latin typeface="+mn-lt"/>
                <a:ea typeface="+mn-ea"/>
                <a:cs typeface="+mn-cs"/>
              </a:rPr>
              <a:t>Reflective Practice can make sense of these experiences and transform them into insights and practical strategies for personal growth and organisational impact. For this reason the potential of Reflective Practice is hugely significant.</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typically learned through conversation, writing and the use of metaphor. Both individuals, groups and teams can do Reflective Practice. The process involves deconstructing experience in order to externalise our thoughts, be honest with our feelings, analyse our patterns of behaviour, become aware of our values, question our assumptions and challenge our perceptions.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individuals feel competent and confident with the basic principles and techniques, they can make Reflective Practice their own. This is encouraged and means the creative possibilities for enhancing one’s Reflective Practice abilities are endless. It also means that we can continually discover the filters through which we see and interact with the world.</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Why should I reflect?</a:t>
            </a:r>
          </a:p>
          <a:p>
            <a:r>
              <a:rPr lang="en-GB" sz="1200" kern="1200" dirty="0">
                <a:solidFill>
                  <a:schemeClr val="tx1"/>
                </a:solidFill>
                <a:effectLst/>
                <a:latin typeface="+mn-lt"/>
                <a:ea typeface="+mn-ea"/>
                <a:cs typeface="+mn-cs"/>
              </a:rPr>
              <a:t>Regularly engaging in reflective activities can initially enhance your critical thinking, deepen your self-awareness and improve your communication skills. In time, it develops resilience, creativity and problem solving skills.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do I need to do?</a:t>
            </a:r>
          </a:p>
          <a:p>
            <a:r>
              <a:rPr lang="en-GB" sz="1200" kern="1200" dirty="0">
                <a:solidFill>
                  <a:schemeClr val="tx1"/>
                </a:solidFill>
                <a:effectLst/>
                <a:latin typeface="+mn-lt"/>
                <a:ea typeface="+mn-ea"/>
                <a:cs typeface="+mn-cs"/>
              </a:rPr>
              <a:t>With the pace of working life being so fast it can be difficult to pause and reflect because our tendency is to keep moving. In fact, we have trained our brains to do so! Reflective Practice requires you to be persistent and proactive if you want this habit to become second nature. It requires space – physical and mental so that you can reflect deeply with few or no distractions.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you develop the habit of reflective practice, you can consciously and intentionally translate your insights into practice and transfer your learning into the work place.</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10</a:t>
            </a:fld>
            <a:endParaRPr lang="en-US"/>
          </a:p>
        </p:txBody>
      </p:sp>
    </p:spTree>
    <p:extLst>
      <p:ext uri="{BB962C8B-B14F-4D97-AF65-F5344CB8AC3E}">
        <p14:creationId xmlns:p14="http://schemas.microsoft.com/office/powerpoint/2010/main" val="34674719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Embedding learning requires repetition, so creating opportunities where you can continually revisit learning through application will ensure the benefits are long lasting. This might mean starting a new project at work, volunteering for new challenges outside your comfort zone or simply a case of continually seeking feedback from those you work with.</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You’ll also find that there will be aspects of your learning that aren’t quite ready to be put into action or applied to your work. It’s important to note that learning happens incrementally and so there will be things that will likely need to be revisited in your next iteration of the CPD cycle.</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application of learning will lead your CPD to become a shared experience with those you work with, which leads us onto the Share stage of the cycle.</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11</a:t>
            </a:fld>
            <a:endParaRPr lang="en-US"/>
          </a:p>
        </p:txBody>
      </p:sp>
    </p:spTree>
    <p:extLst>
      <p:ext uri="{BB962C8B-B14F-4D97-AF65-F5344CB8AC3E}">
        <p14:creationId xmlns:p14="http://schemas.microsoft.com/office/powerpoint/2010/main" val="28796980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stage involves sharing your learning in communities of practice in order to generate greater insight and benefit from the support of your community.</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great thing about this stage is that it’s a very natural progression from application, you most likely do it already. Think about the last time you had an insight; you probably shared it with a colleague, friend or family member, whether it was to benefit them or simply because you were excited to have learned something new.</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Learning is an inherently social process, and the learning doesn’t end once we’ve applied it. There are still many lessons to be learned through feedback and iteration. Sharing learning is a great way to collaborate with others, build networks and exchange ideas.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Many HR and L&amp;D professionals choose to share their learning within our thriving online communities on LinkedIn, Twitter or the Communities platform. But whether you use social media, blogging platforms or even collaborative learning tools, it’s a great way to showcase yourself to employers or clients and take control of your online identity.</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12</a:t>
            </a:fld>
            <a:endParaRPr lang="en-US"/>
          </a:p>
        </p:txBody>
      </p:sp>
    </p:spTree>
    <p:extLst>
      <p:ext uri="{BB962C8B-B14F-4D97-AF65-F5344CB8AC3E}">
        <p14:creationId xmlns:p14="http://schemas.microsoft.com/office/powerpoint/2010/main" val="24815824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a:t>
            </a:r>
            <a:r>
              <a:rPr lang="en-GB" sz="1200" kern="1200" dirty="0" err="1">
                <a:solidFill>
                  <a:schemeClr val="tx1"/>
                </a:solidFill>
                <a:effectLst/>
                <a:latin typeface="+mn-lt"/>
                <a:ea typeface="+mn-ea"/>
                <a:cs typeface="+mn-cs"/>
              </a:rPr>
              <a:t>mpact</a:t>
            </a:r>
            <a:r>
              <a:rPr lang="en-GB" sz="1200" kern="1200" dirty="0">
                <a:solidFill>
                  <a:schemeClr val="tx1"/>
                </a:solidFill>
                <a:effectLst/>
                <a:latin typeface="+mn-lt"/>
                <a:ea typeface="+mn-ea"/>
                <a:cs typeface="+mn-cs"/>
              </a:rPr>
              <a:t> is created through having a robust approach to your professional development and building the habitual behaviours that support effective CPD. Take the time to celebrate the impact you've created and think about ways you can ensure greater impact in the future.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can also be helpful to evaluate progress against the objectives you set at the beginning of the year. To help you along, it's important to take the time to reflect upon your experience through each of the cycle stages. Some questions you might want to ask yourself are: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have I learnt?</a:t>
            </a:r>
          </a:p>
          <a:p>
            <a:r>
              <a:rPr lang="en-GB" sz="1200" kern="1200" dirty="0">
                <a:solidFill>
                  <a:schemeClr val="tx1"/>
                </a:solidFill>
                <a:effectLst/>
                <a:latin typeface="+mn-lt"/>
                <a:ea typeface="+mn-ea"/>
                <a:cs typeface="+mn-cs"/>
              </a:rPr>
              <a:t>Did I achieve my learning outcomes?</a:t>
            </a:r>
          </a:p>
          <a:p>
            <a:r>
              <a:rPr lang="en-GB" sz="1200" kern="1200" dirty="0">
                <a:solidFill>
                  <a:schemeClr val="tx1"/>
                </a:solidFill>
                <a:effectLst/>
                <a:latin typeface="+mn-lt"/>
                <a:ea typeface="+mn-ea"/>
                <a:cs typeface="+mn-cs"/>
              </a:rPr>
              <a:t>What kind of unplanned outcomes or challenges arose from this experience?</a:t>
            </a:r>
          </a:p>
          <a:p>
            <a:r>
              <a:rPr lang="en-GB" sz="1200" kern="1200" dirty="0">
                <a:solidFill>
                  <a:schemeClr val="tx1"/>
                </a:solidFill>
                <a:effectLst/>
                <a:latin typeface="+mn-lt"/>
                <a:ea typeface="+mn-ea"/>
                <a:cs typeface="+mn-cs"/>
              </a:rPr>
              <a:t>Which barriers or blocks did I have to overcome?</a:t>
            </a:r>
          </a:p>
          <a:p>
            <a:r>
              <a:rPr lang="en-GB" sz="1200" kern="1200" dirty="0">
                <a:solidFill>
                  <a:schemeClr val="tx1"/>
                </a:solidFill>
                <a:effectLst/>
                <a:latin typeface="+mn-lt"/>
                <a:ea typeface="+mn-ea"/>
                <a:cs typeface="+mn-cs"/>
              </a:rPr>
              <a:t>How have I applied this this learning at work?</a:t>
            </a:r>
          </a:p>
          <a:p>
            <a:r>
              <a:rPr lang="en-GB" sz="1200" kern="1200" dirty="0">
                <a:solidFill>
                  <a:schemeClr val="tx1"/>
                </a:solidFill>
                <a:effectLst/>
                <a:latin typeface="+mn-lt"/>
                <a:ea typeface="+mn-ea"/>
                <a:cs typeface="+mn-cs"/>
              </a:rPr>
              <a:t>What was the impact of this learning to my organisation (tangible measurements, if possible)?</a:t>
            </a:r>
          </a:p>
          <a:p>
            <a:r>
              <a:rPr lang="en-GB" sz="1200" kern="1200" dirty="0">
                <a:solidFill>
                  <a:schemeClr val="tx1"/>
                </a:solidFill>
                <a:effectLst/>
                <a:latin typeface="+mn-lt"/>
                <a:ea typeface="+mn-ea"/>
                <a:cs typeface="+mn-cs"/>
              </a:rPr>
              <a:t>What lessons can I take from this experience?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Not all of your learning will get to this stage, as you may not have had the opportunity to apply it in practice, but this stage will help you to measure the overall impact you've created in order to understand whether the actions you've taken have led to meaningful change.</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13</a:t>
            </a:fld>
            <a:endParaRPr lang="en-US"/>
          </a:p>
        </p:txBody>
      </p:sp>
    </p:spTree>
    <p:extLst>
      <p:ext uri="{BB962C8B-B14F-4D97-AF65-F5344CB8AC3E}">
        <p14:creationId xmlns:p14="http://schemas.microsoft.com/office/powerpoint/2010/main" val="22344171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Overview</a:t>
            </a:r>
          </a:p>
          <a:p>
            <a:r>
              <a:rPr lang="en-GB" sz="1200" b="0" i="0" kern="1200" dirty="0">
                <a:solidFill>
                  <a:schemeClr val="tx1"/>
                </a:solidFill>
                <a:effectLst/>
                <a:latin typeface="+mn-lt"/>
                <a:ea typeface="+mn-ea"/>
                <a:cs typeface="+mn-cs"/>
              </a:rPr>
              <a:t>Year after year, you perform work that makes full use of your skills and challenges you to develop new ones.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Your work not only interests you, it gives you a sense of meaning. You enjoy opportunities for learning and development. You work with people who energize you.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You are confident that your skills and competencies make you valuable and marketable and that you can access opportunities through your network. You are able to fit your work together with the other things in your life that are important to you, like family, friends, and leisure.</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keys to crafting a sustainable career are knowing yourself — what interests you, what you do best and not so well, what energizes you — and being acutely attuned to the fields and companies you’re interested in, so that you can identify places where you can add value.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sustainable career is built upon the ability to show that you can fill a need that someone is willing to pay for. This holds not only when you’re starting a business or looking for a new job; it’s also an important springboard for refining your current job and your career trajectory to make it more ideal.</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err="1">
                <a:solidFill>
                  <a:schemeClr val="tx1"/>
                </a:solidFill>
                <a:effectLst/>
                <a:latin typeface="+mn-lt"/>
                <a:ea typeface="+mn-ea"/>
                <a:cs typeface="+mn-cs"/>
              </a:rPr>
              <a:t>Valcour</a:t>
            </a:r>
            <a:r>
              <a:rPr lang="en-GB" sz="1200" b="0" i="0" kern="1200" dirty="0">
                <a:solidFill>
                  <a:schemeClr val="tx1"/>
                </a:solidFill>
                <a:effectLst/>
                <a:latin typeface="+mn-lt"/>
                <a:ea typeface="+mn-ea"/>
                <a:cs typeface="+mn-cs"/>
              </a:rPr>
              <a:t>, M., 2015. </a:t>
            </a:r>
            <a:r>
              <a:rPr lang="en-GB" sz="1200" b="0" i="1" kern="1200" dirty="0">
                <a:solidFill>
                  <a:schemeClr val="tx1"/>
                </a:solidFill>
                <a:effectLst/>
                <a:latin typeface="+mn-lt"/>
                <a:ea typeface="+mn-ea"/>
                <a:cs typeface="+mn-cs"/>
              </a:rPr>
              <a:t>Craft A Sustainable Career</a:t>
            </a:r>
            <a:r>
              <a:rPr lang="en-GB" sz="1200" b="0" i="0" kern="1200" dirty="0">
                <a:solidFill>
                  <a:schemeClr val="tx1"/>
                </a:solidFill>
                <a:effectLst/>
                <a:latin typeface="+mn-lt"/>
                <a:ea typeface="+mn-ea"/>
                <a:cs typeface="+mn-cs"/>
              </a:rPr>
              <a:t>. [online] Harvard Business Review. Available at: &lt;https://</a:t>
            </a:r>
            <a:r>
              <a:rPr lang="en-GB" sz="1200" b="0" i="0" kern="1200" dirty="0" err="1">
                <a:solidFill>
                  <a:schemeClr val="tx1"/>
                </a:solidFill>
                <a:effectLst/>
                <a:latin typeface="+mn-lt"/>
                <a:ea typeface="+mn-ea"/>
                <a:cs typeface="+mn-cs"/>
              </a:rPr>
              <a:t>hbr.org</a:t>
            </a:r>
            <a:r>
              <a:rPr lang="en-GB" sz="1200" b="0" i="0" kern="1200" dirty="0">
                <a:solidFill>
                  <a:schemeClr val="tx1"/>
                </a:solidFill>
                <a:effectLst/>
                <a:latin typeface="+mn-lt"/>
                <a:ea typeface="+mn-ea"/>
                <a:cs typeface="+mn-cs"/>
              </a:rPr>
              <a:t>/2013/07/craft-a-sustainable-career#:~:text=A%20sustainable%20career%20is%20dynamic,skills%2C%20interests%2C%20and%20values.&gt; [Accessed 13 October 2020].</a:t>
            </a: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14</a:t>
            </a:fld>
            <a:endParaRPr lang="en-US"/>
          </a:p>
        </p:txBody>
      </p:sp>
    </p:spTree>
    <p:extLst>
      <p:ext uri="{BB962C8B-B14F-4D97-AF65-F5344CB8AC3E}">
        <p14:creationId xmlns:p14="http://schemas.microsoft.com/office/powerpoint/2010/main" val="6789886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 engagement is now widely accepted as an important factor in achieving performance in the workplace. However, if employers focus purely on engagement, without considering employee wellbeing, they risk any engagement created being unsustainable. </a:t>
            </a:r>
            <a:br>
              <a:rPr lang="en-GB" dirty="0"/>
            </a:br>
            <a:br>
              <a:rPr lang="en-GB" dirty="0"/>
            </a:br>
            <a:br>
              <a:rPr lang="en-GB" dirty="0"/>
            </a:br>
            <a:r>
              <a:rPr lang="en-GB" dirty="0"/>
              <a:t>managing for sustainable employee engagement’ framework made up of five behavioural themes/competencies, as shown</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err="1">
                <a:solidFill>
                  <a:schemeClr val="tx1"/>
                </a:solidFill>
                <a:effectLst/>
                <a:latin typeface="+mn-lt"/>
                <a:ea typeface="+mn-ea"/>
                <a:cs typeface="+mn-cs"/>
              </a:rPr>
              <a:t>Cipd.co.uk</a:t>
            </a:r>
            <a:r>
              <a:rPr lang="en-GB" sz="1200" b="0" i="0" kern="1200" dirty="0">
                <a:solidFill>
                  <a:schemeClr val="tx1"/>
                </a:solidFill>
                <a:effectLst/>
                <a:latin typeface="+mn-lt"/>
                <a:ea typeface="+mn-ea"/>
                <a:cs typeface="+mn-cs"/>
              </a:rPr>
              <a:t>. 2020. </a:t>
            </a:r>
            <a:r>
              <a:rPr lang="en-GB" sz="1200" b="0" i="1" kern="1200" dirty="0">
                <a:solidFill>
                  <a:schemeClr val="tx1"/>
                </a:solidFill>
                <a:effectLst/>
                <a:latin typeface="+mn-lt"/>
                <a:ea typeface="+mn-ea"/>
                <a:cs typeface="+mn-cs"/>
              </a:rPr>
              <a:t>Managing For Sustainable Employee Engagement Guidance For Employers And Managers</a:t>
            </a:r>
            <a:r>
              <a:rPr lang="en-GB" sz="1200" b="0" i="0" kern="1200" dirty="0">
                <a:solidFill>
                  <a:schemeClr val="tx1"/>
                </a:solidFill>
                <a:effectLst/>
                <a:latin typeface="+mn-lt"/>
                <a:ea typeface="+mn-ea"/>
                <a:cs typeface="+mn-cs"/>
              </a:rPr>
              <a:t>. [online] Available at: &lt;https://</a:t>
            </a:r>
            <a:r>
              <a:rPr lang="en-GB" sz="1200" b="0" i="0" kern="1200" dirty="0" err="1">
                <a:solidFill>
                  <a:schemeClr val="tx1"/>
                </a:solidFill>
                <a:effectLst/>
                <a:latin typeface="+mn-lt"/>
                <a:ea typeface="+mn-ea"/>
                <a:cs typeface="+mn-cs"/>
              </a:rPr>
              <a:t>www.cipd.co.uk</a:t>
            </a:r>
            <a:r>
              <a:rPr lang="en-GB" sz="1200" b="0" i="0" kern="1200" dirty="0">
                <a:solidFill>
                  <a:schemeClr val="tx1"/>
                </a:solidFill>
                <a:effectLst/>
                <a:latin typeface="+mn-lt"/>
                <a:ea typeface="+mn-ea"/>
                <a:cs typeface="+mn-cs"/>
              </a:rPr>
              <a:t>/Images/managing-for-sustainable-employee-engagement-guidance-for-employers-and-managers_2012_tcm18-10753.pdf&gt; [Accessed 13 October 2020].</a:t>
            </a: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15</a:t>
            </a:fld>
            <a:endParaRPr lang="en-US"/>
          </a:p>
        </p:txBody>
      </p:sp>
    </p:spTree>
    <p:extLst>
      <p:ext uri="{BB962C8B-B14F-4D97-AF65-F5344CB8AC3E}">
        <p14:creationId xmlns:p14="http://schemas.microsoft.com/office/powerpoint/2010/main" val="5855519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Evidence suggests that employee engagement has a positive and significant effect on organisations: for example, research has shown that organisations with high employee engagement show higher operating income, growth in earnings per share and revenue growth than those with lower scores. Employee engagement has also been found to impact positively on productivity, profitability and safety. </a:t>
            </a:r>
            <a:br>
              <a:rPr lang="en-GB" dirty="0"/>
            </a:br>
            <a:endParaRPr lang="en-GB" dirty="0"/>
          </a:p>
          <a:p>
            <a:r>
              <a:rPr lang="en-GB" dirty="0"/>
              <a:t>At the individual level, engaged employees are likely to have lower intention to leave and absence rates than their non-engaged peers and to experience higher job (and life) satisfaction. However, employee engagement can be undermined if people’s wellbeing is not also taken into consideration</a:t>
            </a:r>
          </a:p>
          <a:p>
            <a:endParaRPr lang="en-GB" dirty="0"/>
          </a:p>
          <a:p>
            <a:r>
              <a:rPr lang="en-GB" dirty="0"/>
              <a:t>In the last decade, global competition and harsh economic conditions have resulted in organisational restructures and downsizing, leading to employees having to cope with higher demands and fewer resources. In addition, Internet and mobile technology enables employees to work around the clock and from any location. These recent changes can both enable and impel employees to work harder and longer, which risks potential negative impacts on well-being. </a:t>
            </a:r>
            <a:br>
              <a:rPr lang="en-GB" dirty="0"/>
            </a:br>
            <a:br>
              <a:rPr lang="en-GB" dirty="0"/>
            </a:br>
            <a:r>
              <a:rPr lang="en-GB" dirty="0"/>
              <a:t>example, </a:t>
            </a:r>
            <a:br>
              <a:rPr lang="en-GB" dirty="0"/>
            </a:br>
            <a:r>
              <a:rPr lang="en-GB" dirty="0"/>
              <a:t>Employees exposed to excessive pressure for prolonged periods are prone to stress and are more likely to suffer from conditions such as anxiety and depression, as well as heart disease.</a:t>
            </a: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16</a:t>
            </a:fld>
            <a:endParaRPr lang="en-US"/>
          </a:p>
        </p:txBody>
      </p:sp>
    </p:spTree>
    <p:extLst>
      <p:ext uri="{BB962C8B-B14F-4D97-AF65-F5344CB8AC3E}">
        <p14:creationId xmlns:p14="http://schemas.microsoft.com/office/powerpoint/2010/main" val="463630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Employee engagement </a:t>
            </a:r>
            <a:br>
              <a:rPr lang="en-GB" dirty="0"/>
            </a:br>
            <a:r>
              <a:rPr lang="en-GB" dirty="0"/>
              <a:t>important for performance, but is likely to be unsustainable unless it goes hand in hand with employee well-being; </a:t>
            </a:r>
            <a:br>
              <a:rPr lang="en-GB" dirty="0"/>
            </a:br>
            <a:br>
              <a:rPr lang="en-GB" dirty="0"/>
            </a:br>
            <a:r>
              <a:rPr lang="en-GB" b="1" dirty="0"/>
              <a:t>Management behaviour </a:t>
            </a:r>
            <a:br>
              <a:rPr lang="en-GB" b="1" dirty="0"/>
            </a:br>
            <a:r>
              <a:rPr lang="en-GB" dirty="0"/>
              <a:t>pivotal to both engagement and well-being. Managers therefore represent a vital lever for creating a workforce that is both engaged and well. For employers who want to create sustainable employee engagement in their workplaces, the ‘managing for sustainable employee engagement’ framework offers a great opportunity to ‘pull’ this lever.</a:t>
            </a:r>
          </a:p>
          <a:p>
            <a:endParaRPr lang="en-GB" dirty="0"/>
          </a:p>
          <a:p>
            <a:r>
              <a:rPr lang="en-GB" b="1" dirty="0"/>
              <a:t>Learning and development</a:t>
            </a:r>
            <a:br>
              <a:rPr lang="en-GB" b="1" dirty="0"/>
            </a:br>
            <a:r>
              <a:rPr lang="en-GB" b="1" dirty="0"/>
              <a:t>R</a:t>
            </a:r>
            <a:r>
              <a:rPr lang="en-GB" dirty="0"/>
              <a:t>esearch suggests that providing managers with upward feedback can help in the process of behaviour change, think here the appraisal process where the employee gets to give feedback to management but also the 360 feedback process.</a:t>
            </a:r>
            <a:br>
              <a:rPr lang="en-GB" dirty="0"/>
            </a:br>
            <a:br>
              <a:rPr lang="en-GB" dirty="0"/>
            </a:br>
            <a:r>
              <a:rPr lang="en-GB" b="1" dirty="0"/>
              <a:t>Performance management and appraisal</a:t>
            </a:r>
            <a:br>
              <a:rPr lang="en-GB" b="1" dirty="0"/>
            </a:br>
            <a:r>
              <a:rPr lang="en-GB" b="1" dirty="0"/>
              <a:t>T</a:t>
            </a:r>
            <a:r>
              <a:rPr lang="en-GB" dirty="0"/>
              <a:t>o reinforce the importance of showing the behaviours for ‘managing for sustainable employee engagement’ on an ongoing basis, they could be integrated into a performance management or appraisal system. That way managers consider and are measured on the extent to which they integrate these behaviours into their management repertoire.</a:t>
            </a:r>
          </a:p>
          <a:p>
            <a:endParaRPr lang="en-GB" dirty="0"/>
          </a:p>
          <a:p>
            <a:r>
              <a:rPr lang="en-GB" b="1" dirty="0"/>
              <a:t>Selection, assessment and promotion</a:t>
            </a:r>
            <a:br>
              <a:rPr lang="en-GB" dirty="0"/>
            </a:br>
            <a:r>
              <a:rPr lang="en-GB" dirty="0"/>
              <a:t> In order to recruit and promote managers who either already show the required behaviours (in the table) or have the potential to develop these skills, the framework could be used as part of the selection or promotion process. </a:t>
            </a:r>
            <a:br>
              <a:rPr lang="en-GB" dirty="0"/>
            </a:br>
            <a:br>
              <a:rPr lang="en-GB" dirty="0"/>
            </a:br>
            <a:r>
              <a:rPr lang="en-GB" dirty="0"/>
              <a:t>For example, it could be integrated into structured interview questions or assessment centre exercises</a:t>
            </a:r>
          </a:p>
          <a:p>
            <a:endParaRPr lang="en-GB" dirty="0"/>
          </a:p>
          <a:p>
            <a:endParaRPr lang="en-GB" dirty="0"/>
          </a:p>
          <a:p>
            <a:endParaRPr lang="en-GB" dirty="0"/>
          </a:p>
          <a:p>
            <a:endParaRPr lang="en-GB" dirty="0"/>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17</a:t>
            </a:fld>
            <a:endParaRPr lang="en-US"/>
          </a:p>
        </p:txBody>
      </p:sp>
    </p:spTree>
    <p:extLst>
      <p:ext uri="{BB962C8B-B14F-4D97-AF65-F5344CB8AC3E}">
        <p14:creationId xmlns:p14="http://schemas.microsoft.com/office/powerpoint/2010/main" val="13033023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Evidence suggests that behaviour is an important factor in achieving both employee engagement and well-being for those you manage. </a:t>
            </a:r>
            <a:br>
              <a:rPr lang="en-GB" dirty="0"/>
            </a:br>
            <a:br>
              <a:rPr lang="en-GB" dirty="0"/>
            </a:br>
            <a:r>
              <a:rPr lang="en-GB" dirty="0"/>
              <a:t>The ‘managing for sustainable employee engagement’ framework provides a specific indications of what you can be done to create sustainable employee engagement.  </a:t>
            </a:r>
            <a:br>
              <a:rPr lang="en-GB" dirty="0"/>
            </a:br>
            <a:br>
              <a:rPr lang="en-GB" dirty="0"/>
            </a:br>
            <a:r>
              <a:rPr lang="en-GB" dirty="0"/>
              <a:t>Identifying which behaviours you already use and which ones you could change: When you look at the ‘managing for sustainable employee engagement’ framework, you will probably find that some of the behavioural indicators are things that you already do (or avoid doing in the case of the negative behaviours), whereas others are not part of your current approach.</a:t>
            </a:r>
            <a:br>
              <a:rPr lang="en-GB" dirty="0"/>
            </a:br>
            <a:br>
              <a:rPr lang="en-GB" dirty="0"/>
            </a:br>
            <a:r>
              <a:rPr lang="en-GB" dirty="0"/>
              <a:t> It might be helpful to get feedback on whether others, particularly those who work directly for you, see you doing these things or not. If your employer provides an opportunity for upward or 360-degree feedback, this is an ideal way to find out others’ views in a systematic and confidential way. </a:t>
            </a:r>
          </a:p>
          <a:p>
            <a:endParaRPr lang="en-GB" dirty="0"/>
          </a:p>
          <a:p>
            <a:r>
              <a:rPr lang="en-GB" b="1" dirty="0"/>
              <a:t>Changing behaviour where appropriate</a:t>
            </a:r>
            <a:br>
              <a:rPr lang="en-GB" b="1" dirty="0"/>
            </a:br>
            <a:r>
              <a:rPr lang="en-GB" dirty="0"/>
              <a:t>Where there are elements of managing for sustainable employee engagement that are not part of your current management repertoire, you can use the specific behavioural indicators underlying the framework to help you make changes to your behaviour. </a:t>
            </a:r>
          </a:p>
          <a:p>
            <a:endParaRPr lang="en-GB" dirty="0"/>
          </a:p>
          <a:p>
            <a:r>
              <a:rPr lang="en-GB" dirty="0"/>
              <a:t>Coaching or other learning and development activities helpful in making and sustaining these changes. Managers should focus on ensuring they engender real, emotional engagement in their employees, meaning to beware of rewarding or encouraging a ‘façade’ of engagement in which individuals are acting engaged, perhaps by working long and hard, but not really thinking or feeling engaged, in terms of their underlying motivations. </a:t>
            </a:r>
            <a:br>
              <a:rPr lang="en-GB" dirty="0"/>
            </a:br>
            <a:br>
              <a:rPr lang="en-GB" dirty="0"/>
            </a:br>
            <a:r>
              <a:rPr lang="en-GB" b="1" dirty="0">
                <a:solidFill>
                  <a:srgbClr val="FF0000"/>
                </a:solidFill>
              </a:rPr>
              <a:t>Bear in mind that it is emotional engagement that links to well-being and sustainability, whereas purely behavioural or transactional engagement is linked to poorer wellbeing and is unlikely to be sustained over time. </a:t>
            </a:r>
            <a:endParaRPr lang="en-US" b="1" dirty="0">
              <a:solidFill>
                <a:srgbClr val="FF0000"/>
              </a:solidFill>
            </a:endParaRPr>
          </a:p>
        </p:txBody>
      </p:sp>
      <p:sp>
        <p:nvSpPr>
          <p:cNvPr id="4" name="Slide Number Placeholder 3"/>
          <p:cNvSpPr>
            <a:spLocks noGrp="1"/>
          </p:cNvSpPr>
          <p:nvPr>
            <p:ph type="sldNum" sz="quarter" idx="5"/>
          </p:nvPr>
        </p:nvSpPr>
        <p:spPr/>
        <p:txBody>
          <a:bodyPr/>
          <a:lstStyle/>
          <a:p>
            <a:fld id="{4673EA98-E228-7446-9095-58D875B5B945}" type="slidenum">
              <a:rPr lang="en-US" smtClean="0"/>
              <a:t>18</a:t>
            </a:fld>
            <a:endParaRPr lang="en-US"/>
          </a:p>
        </p:txBody>
      </p:sp>
    </p:spTree>
    <p:extLst>
      <p:ext uri="{BB962C8B-B14F-4D97-AF65-F5344CB8AC3E}">
        <p14:creationId xmlns:p14="http://schemas.microsoft.com/office/powerpoint/2010/main" val="27181899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b="1" dirty="0"/>
              <a:t>Customer focus put into practice through quality - an understanding of customer needs and expectations</a:t>
            </a:r>
            <a:br>
              <a:rPr lang="en-GB" dirty="0"/>
            </a:br>
            <a:br>
              <a:rPr lang="en-GB" dirty="0"/>
            </a:br>
            <a:r>
              <a:rPr lang="en-GB" dirty="0"/>
              <a:t>An understanding of customer needs and expectations. Customer focus is the primary principle, for without customers the organisation has no purpose. Quality is what the customer says it is and provides a constant reference point for the whole organisation.</a:t>
            </a:r>
            <a:br>
              <a:rPr lang="en-GB" dirty="0"/>
            </a:br>
            <a:br>
              <a:rPr lang="en-GB" dirty="0"/>
            </a:br>
            <a:endParaRPr lang="en-GB" dirty="0"/>
          </a:p>
          <a:p>
            <a:pPr marL="228600" indent="-228600">
              <a:buAutoNum type="arabicPeriod"/>
            </a:pPr>
            <a:r>
              <a:rPr lang="en-GB" b="1" dirty="0"/>
              <a:t>Systems Thinking, taking the approach to understand the whole situation in perspective – the woods and the trees.</a:t>
            </a:r>
            <a:br>
              <a:rPr lang="en-GB" dirty="0"/>
            </a:br>
            <a:r>
              <a:rPr lang="en-GB" dirty="0"/>
              <a:t>The essence of systems thinking is that everything is connected and therefore it is worth understanding the most important connections for any given situation.</a:t>
            </a:r>
            <a:br>
              <a:rPr lang="en-GB" dirty="0"/>
            </a:br>
            <a:endParaRPr lang="en-GB" dirty="0"/>
          </a:p>
          <a:p>
            <a:pPr marL="228600" indent="-228600">
              <a:buAutoNum type="arabicPeriod"/>
            </a:pPr>
            <a:r>
              <a:rPr lang="en-GB" b="1" dirty="0"/>
              <a:t>Everyone’s daily work viewed as a seamless flow through the organisation to produce outcomes valued by customers with the minimum of waste. </a:t>
            </a:r>
            <a:br>
              <a:rPr lang="en-GB" b="1" dirty="0"/>
            </a:br>
            <a:r>
              <a:rPr lang="en-GB" dirty="0"/>
              <a:t>The daily work of the organisation is to transform the inputs of customer needs and resources into outcomes valued by customers. Daily work needs to be timely, efficient and productive so as to minimise waste (human, materiel and environmental</a:t>
            </a:r>
            <a:endParaRPr lang="en-GB" b="0" dirty="0"/>
          </a:p>
          <a:p>
            <a:pPr marL="228600" indent="-228600">
              <a:buAutoNum type="arabicPeriod"/>
            </a:pPr>
            <a:endParaRPr lang="en-GB" b="1" dirty="0"/>
          </a:p>
          <a:p>
            <a:pPr marL="228600" indent="-228600">
              <a:buAutoNum type="arabicPeriod"/>
            </a:pPr>
            <a:r>
              <a:rPr lang="en-GB" b="1" dirty="0"/>
              <a:t>Wisdom from data (both numbers and language) - guided by actions.</a:t>
            </a:r>
            <a:br>
              <a:rPr lang="en-GB" dirty="0"/>
            </a:br>
            <a:r>
              <a:rPr lang="en-GB" dirty="0"/>
              <a:t>Knowing when and how to act requires wisdom from data, of all types, to deal with complexity and balance human nature. This requires measurement and methods to deal with the variation present in messy real-world data.</a:t>
            </a:r>
            <a:br>
              <a:rPr lang="en-GB" dirty="0"/>
            </a:br>
            <a:endParaRPr lang="en-GB" dirty="0"/>
          </a:p>
          <a:p>
            <a:pPr marL="228600" indent="-228600">
              <a:buAutoNum type="arabicPeriod"/>
            </a:pPr>
            <a:r>
              <a:rPr lang="en-GB" b="1" dirty="0"/>
              <a:t>Leadership that is Inspiring, visionary and guides change.</a:t>
            </a:r>
            <a:br>
              <a:rPr lang="en-GB" dirty="0"/>
            </a:br>
            <a:r>
              <a:rPr lang="en-GB" dirty="0"/>
              <a:t>Leadership is required to synthesize and communicate a vision of a better future that inspires organisations to respond in a changing world. This long-term philosophy is at the core of a sustainable organisation.</a:t>
            </a:r>
            <a:br>
              <a:rPr lang="en-GB" dirty="0"/>
            </a:br>
            <a:endParaRPr lang="en-GB" dirty="0"/>
          </a:p>
          <a:p>
            <a:pPr marL="228600" indent="-228600">
              <a:buAutoNum type="arabicPeriod"/>
            </a:pPr>
            <a:r>
              <a:rPr lang="en-GB" b="1" dirty="0"/>
              <a:t>openness to learning that drives continual improvement and innovation</a:t>
            </a:r>
            <a:br>
              <a:rPr lang="en-GB" dirty="0"/>
            </a:br>
            <a:r>
              <a:rPr lang="en-GB" dirty="0"/>
              <a:t>Learning, continual improvement and innovation are essential parts of everyone's daily work to achieve the vision of a better future.</a:t>
            </a:r>
            <a:br>
              <a:rPr lang="en-GB" dirty="0"/>
            </a:br>
            <a:endParaRPr lang="en-GB" dirty="0"/>
          </a:p>
          <a:p>
            <a:pPr marL="228600" indent="-228600">
              <a:buAutoNum type="arabicPeriod"/>
            </a:pPr>
            <a:r>
              <a:rPr lang="en-GB" b="1" dirty="0"/>
              <a:t>Protection of the natural environment. The resources of the natural environment are finite and held in trust for future generations.</a:t>
            </a:r>
            <a:r>
              <a:rPr lang="en-GB" dirty="0"/>
              <a:t> </a:t>
            </a:r>
            <a:br>
              <a:rPr lang="en-GB" dirty="0"/>
            </a:br>
            <a:r>
              <a:rPr lang="en-GB" dirty="0"/>
              <a:t>Consideration should be given to external environments that are part of the operating context and were created by society, for example financial and built environments.</a:t>
            </a:r>
            <a:br>
              <a:rPr lang="en-GB" dirty="0"/>
            </a:br>
            <a:endParaRPr lang="en-GB" dirty="0"/>
          </a:p>
          <a:p>
            <a:pPr marL="228600" indent="-228600">
              <a:buAutoNum type="arabicPeriod"/>
            </a:pPr>
            <a:r>
              <a:rPr lang="en-GB" b="1" dirty="0"/>
              <a:t>Respect for people. Organisations consist of people who are part of a global society. </a:t>
            </a:r>
            <a:br>
              <a:rPr lang="en-GB" dirty="0"/>
            </a:br>
            <a:r>
              <a:rPr lang="en-GB" dirty="0"/>
              <a:t>Respect for people is therefore a value that underpins all aspects of organisational sustainability. </a:t>
            </a:r>
            <a:br>
              <a:rPr lang="en-GB" dirty="0"/>
            </a:br>
            <a:endParaRPr lang="en-GB" dirty="0"/>
          </a:p>
          <a:p>
            <a:pPr marL="228600" indent="-228600">
              <a:buAutoNum type="arabicPeriod"/>
            </a:pPr>
            <a:endParaRPr lang="en-GB" dirty="0"/>
          </a:p>
          <a:p>
            <a:pPr marL="228600" indent="-228600">
              <a:buAutoNum type="arabicPeriod"/>
            </a:pPr>
            <a:r>
              <a:rPr lang="en-GB" b="1" dirty="0"/>
              <a:t>The intent is that sustainable organisations take these principles and build on them to make them their own.</a:t>
            </a:r>
          </a:p>
          <a:p>
            <a:pPr marL="228600" indent="-228600">
              <a:buAutoNum type="arabicPeriod"/>
            </a:pPr>
            <a:endParaRPr lang="en-GB" dirty="0"/>
          </a:p>
          <a:p>
            <a:pPr marL="228600" indent="-228600">
              <a:buAutoNum type="arabicPeriod"/>
            </a:pPr>
            <a:endParaRPr lang="en-GB" dirty="0"/>
          </a:p>
          <a:p>
            <a:pPr marL="228600" indent="-228600">
              <a:buAutoNum type="arabicPeriod"/>
            </a:pPr>
            <a:r>
              <a:rPr lang="en-GB" sz="1200" b="0" i="0" kern="1200" dirty="0" err="1">
                <a:solidFill>
                  <a:schemeClr val="tx1"/>
                </a:solidFill>
                <a:effectLst/>
                <a:latin typeface="+mn-lt"/>
                <a:ea typeface="+mn-ea"/>
                <a:cs typeface="+mn-cs"/>
              </a:rPr>
              <a:t>Quality.org</a:t>
            </a:r>
            <a:r>
              <a:rPr lang="en-GB" sz="1200" b="0" i="0" kern="1200" dirty="0">
                <a:solidFill>
                  <a:schemeClr val="tx1"/>
                </a:solidFill>
                <a:effectLst/>
                <a:latin typeface="+mn-lt"/>
                <a:ea typeface="+mn-ea"/>
                <a:cs typeface="+mn-cs"/>
              </a:rPr>
              <a:t>. 2020. </a:t>
            </a:r>
            <a:r>
              <a:rPr lang="en-GB" sz="1200" b="0" i="1" kern="1200" dirty="0" err="1">
                <a:solidFill>
                  <a:schemeClr val="tx1"/>
                </a:solidFill>
                <a:effectLst/>
                <a:latin typeface="+mn-lt"/>
                <a:ea typeface="+mn-ea"/>
                <a:cs typeface="+mn-cs"/>
              </a:rPr>
              <a:t>Moso</a:t>
            </a:r>
            <a:r>
              <a:rPr lang="en-GB" sz="1200" b="0" i="1" kern="1200" dirty="0">
                <a:solidFill>
                  <a:schemeClr val="tx1"/>
                </a:solidFill>
                <a:effectLst/>
                <a:latin typeface="+mn-lt"/>
                <a:ea typeface="+mn-ea"/>
                <a:cs typeface="+mn-cs"/>
              </a:rPr>
              <a:t> Digest – The Model Of Sustainable Organisation</a:t>
            </a:r>
            <a:r>
              <a:rPr lang="en-GB" sz="1200" b="0" i="0" kern="1200" dirty="0">
                <a:solidFill>
                  <a:schemeClr val="tx1"/>
                </a:solidFill>
                <a:effectLst/>
                <a:latin typeface="+mn-lt"/>
                <a:ea typeface="+mn-ea"/>
                <a:cs typeface="+mn-cs"/>
              </a:rPr>
              <a:t>. [online] Available at: &lt;https://</a:t>
            </a:r>
            <a:r>
              <a:rPr lang="en-GB" sz="1200" b="0" i="0" kern="1200" dirty="0" err="1">
                <a:solidFill>
                  <a:schemeClr val="tx1"/>
                </a:solidFill>
                <a:effectLst/>
                <a:latin typeface="+mn-lt"/>
                <a:ea typeface="+mn-ea"/>
                <a:cs typeface="+mn-cs"/>
              </a:rPr>
              <a:t>www.quality.org</a:t>
            </a:r>
            <a:r>
              <a:rPr lang="en-GB" sz="1200" b="0" i="0" kern="1200" dirty="0">
                <a:solidFill>
                  <a:schemeClr val="tx1"/>
                </a:solidFill>
                <a:effectLst/>
                <a:latin typeface="+mn-lt"/>
                <a:ea typeface="+mn-ea"/>
                <a:cs typeface="+mn-cs"/>
              </a:rPr>
              <a:t>/file/2786/download&gt; [Accessed 13 October 2020].</a:t>
            </a:r>
            <a:endParaRPr lang="en-GB" dirty="0"/>
          </a:p>
          <a:p>
            <a:pPr marL="228600" indent="-228600">
              <a:buAutoNum type="arabicPeriod"/>
            </a:pP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19</a:t>
            </a:fld>
            <a:endParaRPr lang="en-US"/>
          </a:p>
        </p:txBody>
      </p:sp>
    </p:spTree>
    <p:extLst>
      <p:ext uri="{BB962C8B-B14F-4D97-AF65-F5344CB8AC3E}">
        <p14:creationId xmlns:p14="http://schemas.microsoft.com/office/powerpoint/2010/main" val="23076437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Business-As-Usual is not an option. It is an unstable and unsustainable state in the face of threats including demographic changes, globalisation and possible ecological disaster. Some idea of this can be had from the decline in the average life of companies. </a:t>
            </a:r>
            <a:r>
              <a:rPr lang="en-GB" dirty="0" err="1"/>
              <a:t>Gray</a:t>
            </a:r>
            <a:r>
              <a:rPr lang="en-GB" dirty="0"/>
              <a:t> ands Vander Wal reports that “average life expectancy of a company in the S&amp;P 500 has dropped from 75 in 1937 to 15 years.” Burns confirmed this “average life expectancy of companies in Europe is 12.5 years.”</a:t>
            </a:r>
          </a:p>
          <a:p>
            <a:br>
              <a:rPr lang="en-GB" dirty="0"/>
            </a:b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20</a:t>
            </a:fld>
            <a:endParaRPr lang="en-US"/>
          </a:p>
        </p:txBody>
      </p:sp>
    </p:spTree>
    <p:extLst>
      <p:ext uri="{BB962C8B-B14F-4D97-AF65-F5344CB8AC3E}">
        <p14:creationId xmlns:p14="http://schemas.microsoft.com/office/powerpoint/2010/main" val="11898302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Self-Examination: in the organisation</a:t>
            </a:r>
            <a:br>
              <a:rPr lang="en-GB" dirty="0"/>
            </a:br>
            <a:br>
              <a:rPr lang="en-GB" dirty="0"/>
            </a:br>
            <a:r>
              <a:rPr lang="en-GB" dirty="0"/>
              <a:t>To what extent is the customer the most important part of the system?</a:t>
            </a:r>
            <a:br>
              <a:rPr lang="en-GB" dirty="0"/>
            </a:br>
            <a:r>
              <a:rPr lang="en-GB" dirty="0"/>
              <a:t>How far does everyone go to make delivery of quality to the customer a reality?</a:t>
            </a:r>
            <a:br>
              <a:rPr lang="en-GB" dirty="0"/>
            </a:br>
            <a:r>
              <a:rPr lang="en-GB" dirty="0"/>
              <a:t>How is measurement science used to drive improvement and innovation?</a:t>
            </a:r>
          </a:p>
          <a:p>
            <a:r>
              <a:rPr lang="en-GB" dirty="0"/>
              <a:t>To what degree is ‘respect for people’ a fundamental value in action at all levels?</a:t>
            </a: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21</a:t>
            </a:fld>
            <a:endParaRPr lang="en-US"/>
          </a:p>
        </p:txBody>
      </p:sp>
    </p:spTree>
    <p:extLst>
      <p:ext uri="{BB962C8B-B14F-4D97-AF65-F5344CB8AC3E}">
        <p14:creationId xmlns:p14="http://schemas.microsoft.com/office/powerpoint/2010/main" val="20249342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22</a:t>
            </a:fld>
            <a:endParaRPr lang="en-US"/>
          </a:p>
        </p:txBody>
      </p:sp>
    </p:spTree>
    <p:extLst>
      <p:ext uri="{BB962C8B-B14F-4D97-AF65-F5344CB8AC3E}">
        <p14:creationId xmlns:p14="http://schemas.microsoft.com/office/powerpoint/2010/main" val="369673726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23</a:t>
            </a:fld>
            <a:endParaRPr lang="en-US"/>
          </a:p>
        </p:txBody>
      </p:sp>
    </p:spTree>
    <p:extLst>
      <p:ext uri="{BB962C8B-B14F-4D97-AF65-F5344CB8AC3E}">
        <p14:creationId xmlns:p14="http://schemas.microsoft.com/office/powerpoint/2010/main" val="19225876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13/10/2020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88365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13/10/2020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06228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13/10/2020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00125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13/10/2020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81221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13/10/2020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45839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13/10/2020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603253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13/10/2020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616911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13/10/2020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721188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13/10/2020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83208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13/10/2020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50079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13/10/2020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93985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13/10/2020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32703739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ted.com/talks/ray_anderson_the_business_logic_of_sustainability/transcript?language=en"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Giving and receiving feedback</a:t>
            </a:r>
          </a:p>
        </p:txBody>
      </p:sp>
    </p:spTree>
    <p:extLst>
      <p:ext uri="{BB962C8B-B14F-4D97-AF65-F5344CB8AC3E}">
        <p14:creationId xmlns:p14="http://schemas.microsoft.com/office/powerpoint/2010/main" val="17286745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BMSK5002</a:t>
            </a:r>
            <a:endParaRPr lang="en-US" dirty="0"/>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438150" y="3744615"/>
            <a:ext cx="11372850" cy="1627485"/>
          </a:xfrm>
        </p:spPr>
        <p:txBody>
          <a:bodyPr>
            <a:normAutofit/>
          </a:bodyPr>
          <a:lstStyle/>
          <a:p>
            <a:r>
              <a:rPr lang="en-GB" b="1" dirty="0">
                <a:solidFill>
                  <a:schemeClr val="bg1"/>
                </a:solidFill>
              </a:rPr>
              <a:t>Developing Relationships &amp; Workplace Achievement</a:t>
            </a:r>
          </a:p>
          <a:p>
            <a:r>
              <a:rPr lang="en-GB" b="1" dirty="0">
                <a:solidFill>
                  <a:schemeClr val="bg1"/>
                </a:solidFill>
              </a:rPr>
              <a:t>Online Session 10</a:t>
            </a:r>
          </a:p>
          <a:p>
            <a:endParaRPr lang="en-US" dirty="0">
              <a:solidFill>
                <a:schemeClr val="bg1"/>
              </a:solidFill>
            </a:endParaRPr>
          </a:p>
        </p:txBody>
      </p:sp>
    </p:spTree>
    <p:extLst>
      <p:ext uri="{BB962C8B-B14F-4D97-AF65-F5344CB8AC3E}">
        <p14:creationId xmlns:p14="http://schemas.microsoft.com/office/powerpoint/2010/main" val="39224486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03CD4F3-BEB3-4547-BACA-629A7C0937C1}"/>
              </a:ext>
            </a:extLst>
          </p:cNvPr>
          <p:cNvSpPr>
            <a:spLocks noGrp="1"/>
          </p:cNvSpPr>
          <p:nvPr>
            <p:ph type="title"/>
          </p:nvPr>
        </p:nvSpPr>
        <p:spPr>
          <a:xfrm>
            <a:off x="380995" y="306002"/>
            <a:ext cx="11562189" cy="757688"/>
          </a:xfrm>
        </p:spPr>
        <p:txBody>
          <a:bodyPr>
            <a:normAutofit fontScale="90000"/>
          </a:bodyPr>
          <a:lstStyle/>
          <a:p>
            <a:r>
              <a:rPr lang="en-GB" sz="3200" b="1" dirty="0"/>
              <a:t>Developing Relationships and Workplace Achievement</a:t>
            </a:r>
            <a:r>
              <a:rPr lang="en-GB" sz="3200" dirty="0"/>
              <a:t> </a:t>
            </a:r>
            <a:br>
              <a:rPr lang="en-GB" sz="3200" dirty="0"/>
            </a:br>
            <a:endParaRPr lang="en-US" sz="3200" b="1" dirty="0"/>
          </a:p>
        </p:txBody>
      </p:sp>
      <p:sp>
        <p:nvSpPr>
          <p:cNvPr id="3" name="Content Placeholder 2">
            <a:extLst>
              <a:ext uri="{FF2B5EF4-FFF2-40B4-BE49-F238E27FC236}">
                <a16:creationId xmlns:a16="http://schemas.microsoft.com/office/drawing/2014/main" id="{24A973A9-78E8-E747-AF51-3035BE26A8F3}"/>
              </a:ext>
            </a:extLst>
          </p:cNvPr>
          <p:cNvSpPr>
            <a:spLocks noGrp="1"/>
          </p:cNvSpPr>
          <p:nvPr>
            <p:ph idx="1"/>
          </p:nvPr>
        </p:nvSpPr>
        <p:spPr>
          <a:xfrm>
            <a:off x="381000" y="1449001"/>
            <a:ext cx="5473691" cy="4082003"/>
          </a:xfrm>
        </p:spPr>
        <p:txBody>
          <a:bodyPr>
            <a:normAutofit fontScale="92500" lnSpcReduction="20000"/>
          </a:bodyPr>
          <a:lstStyle/>
          <a:p>
            <a:pPr marL="457200" indent="-457200">
              <a:buFont typeface="+mj-lt"/>
              <a:buAutoNum type="arabicPeriod"/>
            </a:pPr>
            <a:r>
              <a:rPr lang="en-US" sz="2000" dirty="0"/>
              <a:t>Critically assess the potential benefits to the </a:t>
            </a:r>
            <a:r>
              <a:rPr lang="en-US" sz="2000" dirty="0" err="1"/>
              <a:t>organisation</a:t>
            </a:r>
            <a:r>
              <a:rPr lang="en-US" sz="2000" dirty="0"/>
              <a:t> and the individual of personally developing individuals in the workplace                                                 </a:t>
            </a:r>
            <a:endParaRPr lang="en-GB" altLang="en-US" sz="2000" b="1" dirty="0"/>
          </a:p>
          <a:p>
            <a:pPr marL="457200" indent="-457200">
              <a:buFont typeface="+mj-lt"/>
              <a:buAutoNum type="arabicPeriod"/>
            </a:pPr>
            <a:endParaRPr lang="en-GB" sz="2000" dirty="0"/>
          </a:p>
          <a:p>
            <a:pPr marL="457200" indent="-457200">
              <a:buFont typeface="+mj-lt"/>
              <a:buAutoNum type="arabicPeriod"/>
            </a:pPr>
            <a:r>
              <a:rPr lang="en-GB" sz="2000" dirty="0"/>
              <a:t>Manage the individual's expectations in respect of personal development</a:t>
            </a:r>
          </a:p>
          <a:p>
            <a:pPr marL="457200" indent="-457200">
              <a:buFont typeface="+mj-lt"/>
              <a:buAutoNum type="arabicPeriod"/>
            </a:pPr>
            <a:endParaRPr lang="en-GB" sz="2000" dirty="0"/>
          </a:p>
          <a:p>
            <a:pPr marL="457200" indent="-457200">
              <a:buFont typeface="+mj-lt"/>
              <a:buAutoNum type="arabicPeriod"/>
            </a:pPr>
            <a:r>
              <a:rPr lang="en-GB" sz="2000" dirty="0"/>
              <a:t>Critically evaluate  development vehicles available to an organisation appropriate to the development needs of the individual</a:t>
            </a:r>
          </a:p>
          <a:p>
            <a:pPr marL="457200" indent="-457200">
              <a:buFont typeface="+mj-lt"/>
              <a:buAutoNum type="arabicPeriod"/>
            </a:pPr>
            <a:endParaRPr lang="en-GB" sz="2000" dirty="0"/>
          </a:p>
          <a:p>
            <a:pPr marL="457200" indent="-457200">
              <a:buFont typeface="+mj-lt"/>
              <a:buAutoNum type="arabicPeriod"/>
            </a:pPr>
            <a:r>
              <a:rPr lang="en-GB" sz="2000" dirty="0"/>
              <a:t>Generate a detailed plan to meet the development  needs of the individual in the workplace </a:t>
            </a:r>
          </a:p>
          <a:p>
            <a:endParaRPr lang="en-GB" dirty="0"/>
          </a:p>
        </p:txBody>
      </p:sp>
      <p:sp>
        <p:nvSpPr>
          <p:cNvPr id="4" name="Slide Number Placeholder 3">
            <a:extLst>
              <a:ext uri="{FF2B5EF4-FFF2-40B4-BE49-F238E27FC236}">
                <a16:creationId xmlns:a16="http://schemas.microsoft.com/office/drawing/2014/main" id="{B05975D5-DCBF-9948-AB5D-E5910FA66EEA}"/>
              </a:ext>
            </a:extLst>
          </p:cNvPr>
          <p:cNvSpPr>
            <a:spLocks noGrp="1"/>
          </p:cNvSpPr>
          <p:nvPr>
            <p:ph type="sldNum" sz="quarter" idx="12"/>
          </p:nvPr>
        </p:nvSpPr>
        <p:spPr/>
        <p:txBody>
          <a:bodyPr/>
          <a:lstStyle/>
          <a:p>
            <a:fld id="{3D165440-4880-415F-9146-4793BDD623F8}" type="slidenum">
              <a:rPr lang="en-GB" smtClean="0"/>
              <a:t>3</a:t>
            </a:fld>
            <a:endParaRPr lang="en-GB"/>
          </a:p>
        </p:txBody>
      </p:sp>
      <p:sp>
        <p:nvSpPr>
          <p:cNvPr id="6" name="TextBox 5">
            <a:extLst>
              <a:ext uri="{FF2B5EF4-FFF2-40B4-BE49-F238E27FC236}">
                <a16:creationId xmlns:a16="http://schemas.microsoft.com/office/drawing/2014/main" id="{889B092D-2163-6043-AB71-488A8A713124}"/>
              </a:ext>
            </a:extLst>
          </p:cNvPr>
          <p:cNvSpPr txBox="1"/>
          <p:nvPr/>
        </p:nvSpPr>
        <p:spPr>
          <a:xfrm>
            <a:off x="5994400" y="1588703"/>
            <a:ext cx="6030686" cy="3168560"/>
          </a:xfrm>
          <a:prstGeom prst="rect">
            <a:avLst/>
          </a:prstGeom>
          <a:noFill/>
        </p:spPr>
        <p:txBody>
          <a:bodyPr wrap="square" rtlCol="0">
            <a:spAutoFit/>
          </a:bodyPr>
          <a:lstStyle/>
          <a:p>
            <a:pPr>
              <a:lnSpc>
                <a:spcPct val="170000"/>
              </a:lnSpc>
            </a:pPr>
            <a:r>
              <a:rPr lang="en-GB" sz="2000" b="1" dirty="0"/>
              <a:t>Common Assessment Criteria</a:t>
            </a:r>
          </a:p>
          <a:p>
            <a:pPr>
              <a:lnSpc>
                <a:spcPct val="170000"/>
              </a:lnSpc>
            </a:pPr>
            <a:r>
              <a:rPr lang="en-GB" sz="2000" dirty="0"/>
              <a:t>Engagement with Literature Skills.			20</a:t>
            </a:r>
          </a:p>
          <a:p>
            <a:pPr>
              <a:lnSpc>
                <a:spcPct val="170000"/>
              </a:lnSpc>
            </a:pPr>
            <a:r>
              <a:rPr lang="en-GB" sz="2000" dirty="0"/>
              <a:t>Knowledge and Understanding Skills 		30</a:t>
            </a:r>
          </a:p>
          <a:p>
            <a:pPr>
              <a:lnSpc>
                <a:spcPct val="170000"/>
              </a:lnSpc>
            </a:pPr>
            <a:r>
              <a:rPr lang="en-GB" sz="2000" dirty="0"/>
              <a:t>Cognitive and Intellectual Skills			30</a:t>
            </a:r>
          </a:p>
          <a:p>
            <a:pPr>
              <a:lnSpc>
                <a:spcPct val="170000"/>
              </a:lnSpc>
            </a:pPr>
            <a:r>
              <a:rPr lang="en-GB" sz="2000" dirty="0"/>
              <a:t>Practical Application Skills 			10</a:t>
            </a:r>
          </a:p>
          <a:p>
            <a:pPr>
              <a:lnSpc>
                <a:spcPct val="170000"/>
              </a:lnSpc>
            </a:pPr>
            <a:r>
              <a:rPr lang="en-GB" sz="2000" dirty="0"/>
              <a:t>Transferable Skills for Life and Professional Practice  	10</a:t>
            </a:r>
          </a:p>
        </p:txBody>
      </p:sp>
      <p:cxnSp>
        <p:nvCxnSpPr>
          <p:cNvPr id="8" name="Straight Connector 7">
            <a:extLst>
              <a:ext uri="{FF2B5EF4-FFF2-40B4-BE49-F238E27FC236}">
                <a16:creationId xmlns:a16="http://schemas.microsoft.com/office/drawing/2014/main" id="{5D2D0976-E7FE-B244-AB03-0247B2252541}"/>
              </a:ext>
            </a:extLst>
          </p:cNvPr>
          <p:cNvCxnSpPr/>
          <p:nvPr/>
        </p:nvCxnSpPr>
        <p:spPr>
          <a:xfrm>
            <a:off x="5854700" y="1449002"/>
            <a:ext cx="0" cy="3948498"/>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8297415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dirty="0"/>
              <a:t>Session 10 – Continuing Professional Development (CPD)</a:t>
            </a:r>
          </a:p>
        </p:txBody>
      </p:sp>
      <p:sp>
        <p:nvSpPr>
          <p:cNvPr id="7171" name="Rectangle 3"/>
          <p:cNvSpPr>
            <a:spLocks noGrp="1" noChangeArrowheads="1"/>
          </p:cNvSpPr>
          <p:nvPr>
            <p:ph idx="1"/>
          </p:nvPr>
        </p:nvSpPr>
        <p:spPr>
          <a:xfrm>
            <a:off x="702013" y="1253331"/>
            <a:ext cx="10515600" cy="4351338"/>
          </a:xfrm>
        </p:spPr>
        <p:txBody>
          <a:bodyPr/>
          <a:lstStyle/>
          <a:p>
            <a:pPr marL="0" indent="0">
              <a:buNone/>
            </a:pPr>
            <a:r>
              <a:rPr lang="en-GB" dirty="0"/>
              <a:t>To introduce the facets and elements of Continuing Professional Development (CPD), the approaches, techniques used to manage learning and growth.</a:t>
            </a:r>
          </a:p>
          <a:p>
            <a:pPr marL="0" indent="0">
              <a:buNone/>
            </a:pPr>
            <a:endParaRPr lang="en-GB" dirty="0"/>
          </a:p>
          <a:p>
            <a:pPr marL="0" indent="0">
              <a:buNone/>
            </a:pPr>
            <a:r>
              <a:rPr lang="en-GB" dirty="0"/>
              <a:t>CPD is unique and individual.</a:t>
            </a:r>
          </a:p>
        </p:txBody>
      </p:sp>
    </p:spTree>
    <p:extLst>
      <p:ext uri="{BB962C8B-B14F-4D97-AF65-F5344CB8AC3E}">
        <p14:creationId xmlns:p14="http://schemas.microsoft.com/office/powerpoint/2010/main" val="15677149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96AAD-2F77-0F4B-9578-F10CF11A73C7}"/>
              </a:ext>
            </a:extLst>
          </p:cNvPr>
          <p:cNvSpPr>
            <a:spLocks noGrp="1"/>
          </p:cNvSpPr>
          <p:nvPr>
            <p:ph type="title"/>
          </p:nvPr>
        </p:nvSpPr>
        <p:spPr/>
        <p:txBody>
          <a:bodyPr/>
          <a:lstStyle/>
          <a:p>
            <a:r>
              <a:rPr lang="en-US" dirty="0"/>
              <a:t>How does CPD Affect You?</a:t>
            </a:r>
          </a:p>
        </p:txBody>
      </p:sp>
      <p:sp>
        <p:nvSpPr>
          <p:cNvPr id="3" name="Content Placeholder 2">
            <a:extLst>
              <a:ext uri="{FF2B5EF4-FFF2-40B4-BE49-F238E27FC236}">
                <a16:creationId xmlns:a16="http://schemas.microsoft.com/office/drawing/2014/main" id="{72E52661-2FD5-EE44-A168-B9145C03F88F}"/>
              </a:ext>
            </a:extLst>
          </p:cNvPr>
          <p:cNvSpPr>
            <a:spLocks noGrp="1"/>
          </p:cNvSpPr>
          <p:nvPr>
            <p:ph idx="1"/>
          </p:nvPr>
        </p:nvSpPr>
        <p:spPr/>
        <p:txBody>
          <a:bodyPr/>
          <a:lstStyle/>
          <a:p>
            <a:r>
              <a:rPr lang="en-US" dirty="0"/>
              <a:t>You are investing in you</a:t>
            </a:r>
          </a:p>
          <a:p>
            <a:r>
              <a:rPr lang="en-US" dirty="0"/>
              <a:t>Development linked to practice</a:t>
            </a:r>
          </a:p>
          <a:p>
            <a:r>
              <a:rPr lang="en-US" dirty="0"/>
              <a:t>Maintain skills &amp; knowledge </a:t>
            </a:r>
          </a:p>
          <a:p>
            <a:r>
              <a:rPr lang="en-US" dirty="0"/>
              <a:t>Prepare for the future</a:t>
            </a:r>
          </a:p>
          <a:p>
            <a:r>
              <a:rPr lang="en-US" dirty="0"/>
              <a:t>Increase responsibilities</a:t>
            </a:r>
          </a:p>
          <a:p>
            <a:r>
              <a:rPr lang="en-US" dirty="0"/>
              <a:t>Confidence</a:t>
            </a:r>
          </a:p>
          <a:p>
            <a:r>
              <a:rPr lang="en-US" dirty="0"/>
              <a:t>Credibility</a:t>
            </a:r>
          </a:p>
        </p:txBody>
      </p:sp>
      <p:sp>
        <p:nvSpPr>
          <p:cNvPr id="4" name="Slide Number Placeholder 3">
            <a:extLst>
              <a:ext uri="{FF2B5EF4-FFF2-40B4-BE49-F238E27FC236}">
                <a16:creationId xmlns:a16="http://schemas.microsoft.com/office/drawing/2014/main" id="{ED3655A6-7661-0D45-A294-55B1991A5AC0}"/>
              </a:ext>
            </a:extLst>
          </p:cNvPr>
          <p:cNvSpPr>
            <a:spLocks noGrp="1"/>
          </p:cNvSpPr>
          <p:nvPr>
            <p:ph type="sldNum" sz="quarter" idx="12"/>
          </p:nvPr>
        </p:nvSpPr>
        <p:spPr/>
        <p:txBody>
          <a:bodyPr/>
          <a:lstStyle/>
          <a:p>
            <a:fld id="{3D165440-4880-415F-9146-4793BDD623F8}" type="slidenum">
              <a:rPr lang="en-GB" smtClean="0"/>
              <a:t>5</a:t>
            </a:fld>
            <a:endParaRPr lang="en-GB"/>
          </a:p>
        </p:txBody>
      </p:sp>
    </p:spTree>
    <p:extLst>
      <p:ext uri="{BB962C8B-B14F-4D97-AF65-F5344CB8AC3E}">
        <p14:creationId xmlns:p14="http://schemas.microsoft.com/office/powerpoint/2010/main" val="17833024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EC836-D219-3046-8F27-FF3FA7549BA5}"/>
              </a:ext>
            </a:extLst>
          </p:cNvPr>
          <p:cNvSpPr>
            <a:spLocks noGrp="1"/>
          </p:cNvSpPr>
          <p:nvPr>
            <p:ph type="title"/>
          </p:nvPr>
        </p:nvSpPr>
        <p:spPr/>
        <p:txBody>
          <a:bodyPr/>
          <a:lstStyle/>
          <a:p>
            <a:r>
              <a:rPr lang="en-US" dirty="0"/>
              <a:t>CPD Cycle</a:t>
            </a:r>
          </a:p>
        </p:txBody>
      </p:sp>
      <p:sp>
        <p:nvSpPr>
          <p:cNvPr id="3" name="Content Placeholder 2">
            <a:extLst>
              <a:ext uri="{FF2B5EF4-FFF2-40B4-BE49-F238E27FC236}">
                <a16:creationId xmlns:a16="http://schemas.microsoft.com/office/drawing/2014/main" id="{6CD86686-F1D3-454A-A1DB-F34301ED1E11}"/>
              </a:ext>
            </a:extLst>
          </p:cNvPr>
          <p:cNvSpPr>
            <a:spLocks noGrp="1"/>
          </p:cNvSpPr>
          <p:nvPr>
            <p:ph idx="1"/>
          </p:nvPr>
        </p:nvSpPr>
        <p:spPr>
          <a:xfrm>
            <a:off x="609600" y="1600201"/>
            <a:ext cx="2394857" cy="3917032"/>
          </a:xfrm>
        </p:spPr>
        <p:txBody>
          <a:bodyPr/>
          <a:lstStyle/>
          <a:p>
            <a:r>
              <a:rPr lang="en-US" dirty="0"/>
              <a:t>Identify</a:t>
            </a:r>
          </a:p>
          <a:p>
            <a:r>
              <a:rPr lang="en-US" dirty="0"/>
              <a:t>Plan</a:t>
            </a:r>
          </a:p>
          <a:p>
            <a:r>
              <a:rPr lang="en-US" dirty="0"/>
              <a:t>Act</a:t>
            </a:r>
          </a:p>
          <a:p>
            <a:r>
              <a:rPr lang="en-US" dirty="0"/>
              <a:t>Reflect</a:t>
            </a:r>
          </a:p>
          <a:p>
            <a:r>
              <a:rPr lang="en-US" dirty="0"/>
              <a:t>Apply</a:t>
            </a:r>
          </a:p>
          <a:p>
            <a:r>
              <a:rPr lang="en-US" dirty="0"/>
              <a:t>Share</a:t>
            </a:r>
            <a:br>
              <a:rPr lang="en-US" dirty="0"/>
            </a:br>
            <a:r>
              <a:rPr lang="en-US" dirty="0"/>
              <a:t>Impact</a:t>
            </a:r>
          </a:p>
        </p:txBody>
      </p:sp>
      <p:sp>
        <p:nvSpPr>
          <p:cNvPr id="4" name="Slide Number Placeholder 3">
            <a:extLst>
              <a:ext uri="{FF2B5EF4-FFF2-40B4-BE49-F238E27FC236}">
                <a16:creationId xmlns:a16="http://schemas.microsoft.com/office/drawing/2014/main" id="{D143615A-3973-E142-9424-C4881D27624C}"/>
              </a:ext>
            </a:extLst>
          </p:cNvPr>
          <p:cNvSpPr>
            <a:spLocks noGrp="1"/>
          </p:cNvSpPr>
          <p:nvPr>
            <p:ph type="sldNum" sz="quarter" idx="12"/>
          </p:nvPr>
        </p:nvSpPr>
        <p:spPr/>
        <p:txBody>
          <a:bodyPr/>
          <a:lstStyle/>
          <a:p>
            <a:fld id="{3D165440-4880-415F-9146-4793BDD623F8}" type="slidenum">
              <a:rPr lang="en-GB" smtClean="0"/>
              <a:t>6</a:t>
            </a:fld>
            <a:endParaRPr lang="en-GB"/>
          </a:p>
        </p:txBody>
      </p:sp>
      <p:pic>
        <p:nvPicPr>
          <p:cNvPr id="6" name="Picture 5">
            <a:extLst>
              <a:ext uri="{FF2B5EF4-FFF2-40B4-BE49-F238E27FC236}">
                <a16:creationId xmlns:a16="http://schemas.microsoft.com/office/drawing/2014/main" id="{8A2948A2-168D-464F-8C86-0ED9DDA8CE86}"/>
              </a:ext>
            </a:extLst>
          </p:cNvPr>
          <p:cNvPicPr>
            <a:picLocks noChangeAspect="1"/>
          </p:cNvPicPr>
          <p:nvPr/>
        </p:nvPicPr>
        <p:blipFill>
          <a:blip r:embed="rId3"/>
          <a:stretch>
            <a:fillRect/>
          </a:stretch>
        </p:blipFill>
        <p:spPr>
          <a:xfrm>
            <a:off x="6096000" y="1600201"/>
            <a:ext cx="3155267" cy="3515869"/>
          </a:xfrm>
          <a:prstGeom prst="rect">
            <a:avLst/>
          </a:prstGeom>
        </p:spPr>
      </p:pic>
    </p:spTree>
    <p:extLst>
      <p:ext uri="{BB962C8B-B14F-4D97-AF65-F5344CB8AC3E}">
        <p14:creationId xmlns:p14="http://schemas.microsoft.com/office/powerpoint/2010/main" val="12106333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16996-F90F-C645-87F5-F7A1FBFE24C0}"/>
              </a:ext>
            </a:extLst>
          </p:cNvPr>
          <p:cNvSpPr>
            <a:spLocks noGrp="1"/>
          </p:cNvSpPr>
          <p:nvPr>
            <p:ph type="title"/>
          </p:nvPr>
        </p:nvSpPr>
        <p:spPr/>
        <p:txBody>
          <a:bodyPr/>
          <a:lstStyle/>
          <a:p>
            <a:r>
              <a:rPr lang="en-US" dirty="0"/>
              <a:t>Identify</a:t>
            </a:r>
          </a:p>
        </p:txBody>
      </p:sp>
      <p:sp>
        <p:nvSpPr>
          <p:cNvPr id="3" name="Content Placeholder 2">
            <a:extLst>
              <a:ext uri="{FF2B5EF4-FFF2-40B4-BE49-F238E27FC236}">
                <a16:creationId xmlns:a16="http://schemas.microsoft.com/office/drawing/2014/main" id="{C5FC15E5-7053-1343-92D2-638AC03850AA}"/>
              </a:ext>
            </a:extLst>
          </p:cNvPr>
          <p:cNvSpPr>
            <a:spLocks noGrp="1"/>
          </p:cNvSpPr>
          <p:nvPr>
            <p:ph idx="1"/>
          </p:nvPr>
        </p:nvSpPr>
        <p:spPr/>
        <p:txBody>
          <a:bodyPr/>
          <a:lstStyle/>
          <a:p>
            <a:r>
              <a:rPr lang="en-GB" dirty="0"/>
              <a:t>This requires an analysis of yourself: your past self, your present self and your aspirational future </a:t>
            </a:r>
            <a:r>
              <a:rPr lang="en-GB"/>
              <a:t>self.</a:t>
            </a:r>
            <a:endParaRPr lang="en-GB" dirty="0"/>
          </a:p>
          <a:p>
            <a:r>
              <a:rPr lang="en-GB" dirty="0"/>
              <a:t>The CPD cycle is a cyclical process and your learning is continuously evolving. However, its important to identify what learning you want and/or need, that supports your aspirations and plan how you’ll do this.</a:t>
            </a:r>
          </a:p>
          <a:p>
            <a:endParaRPr lang="en-US" dirty="0"/>
          </a:p>
        </p:txBody>
      </p:sp>
      <p:sp>
        <p:nvSpPr>
          <p:cNvPr id="4" name="Slide Number Placeholder 3">
            <a:extLst>
              <a:ext uri="{FF2B5EF4-FFF2-40B4-BE49-F238E27FC236}">
                <a16:creationId xmlns:a16="http://schemas.microsoft.com/office/drawing/2014/main" id="{68B69B55-F23D-C84D-8481-323EE7D9409D}"/>
              </a:ext>
            </a:extLst>
          </p:cNvPr>
          <p:cNvSpPr>
            <a:spLocks noGrp="1"/>
          </p:cNvSpPr>
          <p:nvPr>
            <p:ph type="sldNum" sz="quarter" idx="12"/>
          </p:nvPr>
        </p:nvSpPr>
        <p:spPr/>
        <p:txBody>
          <a:bodyPr/>
          <a:lstStyle/>
          <a:p>
            <a:fld id="{3D165440-4880-415F-9146-4793BDD623F8}" type="slidenum">
              <a:rPr lang="en-GB" smtClean="0"/>
              <a:t>7</a:t>
            </a:fld>
            <a:endParaRPr lang="en-GB"/>
          </a:p>
        </p:txBody>
      </p:sp>
    </p:spTree>
    <p:extLst>
      <p:ext uri="{BB962C8B-B14F-4D97-AF65-F5344CB8AC3E}">
        <p14:creationId xmlns:p14="http://schemas.microsoft.com/office/powerpoint/2010/main" val="4923783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C3580-C4B0-1649-834A-4FC1AB16E2F6}"/>
              </a:ext>
            </a:extLst>
          </p:cNvPr>
          <p:cNvSpPr>
            <a:spLocks noGrp="1"/>
          </p:cNvSpPr>
          <p:nvPr>
            <p:ph type="title"/>
          </p:nvPr>
        </p:nvSpPr>
        <p:spPr/>
        <p:txBody>
          <a:bodyPr/>
          <a:lstStyle/>
          <a:p>
            <a:r>
              <a:rPr lang="en-US" dirty="0"/>
              <a:t>Plan</a:t>
            </a:r>
          </a:p>
        </p:txBody>
      </p:sp>
      <p:sp>
        <p:nvSpPr>
          <p:cNvPr id="3" name="Content Placeholder 2">
            <a:extLst>
              <a:ext uri="{FF2B5EF4-FFF2-40B4-BE49-F238E27FC236}">
                <a16:creationId xmlns:a16="http://schemas.microsoft.com/office/drawing/2014/main" id="{13F03F7E-342C-894D-926C-21112AAF607B}"/>
              </a:ext>
            </a:extLst>
          </p:cNvPr>
          <p:cNvSpPr>
            <a:spLocks noGrp="1"/>
          </p:cNvSpPr>
          <p:nvPr>
            <p:ph idx="1"/>
          </p:nvPr>
        </p:nvSpPr>
        <p:spPr>
          <a:xfrm>
            <a:off x="609600" y="1600201"/>
            <a:ext cx="5734050" cy="3917032"/>
          </a:xfrm>
        </p:spPr>
        <p:txBody>
          <a:bodyPr/>
          <a:lstStyle/>
          <a:p>
            <a:r>
              <a:rPr lang="en-US" dirty="0"/>
              <a:t>Progression</a:t>
            </a:r>
            <a:br>
              <a:rPr lang="en-US" dirty="0"/>
            </a:br>
            <a:r>
              <a:rPr lang="en-US" dirty="0"/>
              <a:t>When is a good time to start </a:t>
            </a:r>
            <a:br>
              <a:rPr lang="en-US" dirty="0"/>
            </a:br>
            <a:endParaRPr lang="en-US" dirty="0"/>
          </a:p>
          <a:p>
            <a:r>
              <a:rPr lang="en-US" dirty="0"/>
              <a:t>Milestones</a:t>
            </a:r>
            <a:br>
              <a:rPr lang="en-US" dirty="0"/>
            </a:br>
            <a:r>
              <a:rPr lang="en-US" dirty="0"/>
              <a:t>Keep the development realistic</a:t>
            </a:r>
            <a:br>
              <a:rPr lang="en-US" dirty="0"/>
            </a:br>
            <a:endParaRPr lang="en-US" dirty="0"/>
          </a:p>
          <a:p>
            <a:r>
              <a:rPr lang="en-US" dirty="0"/>
              <a:t>Outcomes</a:t>
            </a:r>
            <a:br>
              <a:rPr lang="en-US" dirty="0"/>
            </a:br>
            <a:r>
              <a:rPr lang="en-US" dirty="0"/>
              <a:t>Develop/plan tangible outcomes</a:t>
            </a:r>
          </a:p>
          <a:p>
            <a:endParaRPr lang="en-US" dirty="0"/>
          </a:p>
        </p:txBody>
      </p:sp>
      <p:sp>
        <p:nvSpPr>
          <p:cNvPr id="4" name="Slide Number Placeholder 3">
            <a:extLst>
              <a:ext uri="{FF2B5EF4-FFF2-40B4-BE49-F238E27FC236}">
                <a16:creationId xmlns:a16="http://schemas.microsoft.com/office/drawing/2014/main" id="{CDF8F144-FC86-5941-8A38-3FB55F53A7CE}"/>
              </a:ext>
            </a:extLst>
          </p:cNvPr>
          <p:cNvSpPr>
            <a:spLocks noGrp="1"/>
          </p:cNvSpPr>
          <p:nvPr>
            <p:ph type="sldNum" sz="quarter" idx="12"/>
          </p:nvPr>
        </p:nvSpPr>
        <p:spPr/>
        <p:txBody>
          <a:bodyPr/>
          <a:lstStyle/>
          <a:p>
            <a:fld id="{3D165440-4880-415F-9146-4793BDD623F8}" type="slidenum">
              <a:rPr lang="en-GB" smtClean="0"/>
              <a:t>8</a:t>
            </a:fld>
            <a:endParaRPr lang="en-GB"/>
          </a:p>
        </p:txBody>
      </p:sp>
      <p:pic>
        <p:nvPicPr>
          <p:cNvPr id="5" name="Picture 4">
            <a:extLst>
              <a:ext uri="{FF2B5EF4-FFF2-40B4-BE49-F238E27FC236}">
                <a16:creationId xmlns:a16="http://schemas.microsoft.com/office/drawing/2014/main" id="{EF1DF2C1-CBBE-3440-81ED-EDA7F4A97944}"/>
              </a:ext>
            </a:extLst>
          </p:cNvPr>
          <p:cNvPicPr>
            <a:picLocks noChangeAspect="1"/>
          </p:cNvPicPr>
          <p:nvPr/>
        </p:nvPicPr>
        <p:blipFill>
          <a:blip r:embed="rId3"/>
          <a:stretch>
            <a:fillRect/>
          </a:stretch>
        </p:blipFill>
        <p:spPr>
          <a:xfrm>
            <a:off x="6572249" y="2057401"/>
            <a:ext cx="5415279" cy="3124199"/>
          </a:xfrm>
          <a:prstGeom prst="rect">
            <a:avLst/>
          </a:prstGeom>
        </p:spPr>
      </p:pic>
    </p:spTree>
    <p:extLst>
      <p:ext uri="{BB962C8B-B14F-4D97-AF65-F5344CB8AC3E}">
        <p14:creationId xmlns:p14="http://schemas.microsoft.com/office/powerpoint/2010/main" val="12575274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57F5D-C062-7544-8412-D085E5A4B027}"/>
              </a:ext>
            </a:extLst>
          </p:cNvPr>
          <p:cNvSpPr>
            <a:spLocks noGrp="1"/>
          </p:cNvSpPr>
          <p:nvPr>
            <p:ph type="title"/>
          </p:nvPr>
        </p:nvSpPr>
        <p:spPr/>
        <p:txBody>
          <a:bodyPr/>
          <a:lstStyle/>
          <a:p>
            <a:r>
              <a:rPr lang="en-US" dirty="0"/>
              <a:t>Act</a:t>
            </a:r>
          </a:p>
        </p:txBody>
      </p:sp>
      <p:sp>
        <p:nvSpPr>
          <p:cNvPr id="3" name="Content Placeholder 2">
            <a:extLst>
              <a:ext uri="{FF2B5EF4-FFF2-40B4-BE49-F238E27FC236}">
                <a16:creationId xmlns:a16="http://schemas.microsoft.com/office/drawing/2014/main" id="{666E8A10-E73A-0948-A2EB-493EEB1E9005}"/>
              </a:ext>
            </a:extLst>
          </p:cNvPr>
          <p:cNvSpPr>
            <a:spLocks noGrp="1"/>
          </p:cNvSpPr>
          <p:nvPr>
            <p:ph idx="1"/>
          </p:nvPr>
        </p:nvSpPr>
        <p:spPr/>
        <p:txBody>
          <a:bodyPr>
            <a:normAutofit/>
          </a:bodyPr>
          <a:lstStyle/>
          <a:p>
            <a:r>
              <a:rPr lang="en-US" dirty="0"/>
              <a:t>Practical Resources</a:t>
            </a:r>
            <a:br>
              <a:rPr lang="en-US" dirty="0"/>
            </a:br>
            <a:r>
              <a:rPr lang="en-US" dirty="0"/>
              <a:t>Books, reports</a:t>
            </a:r>
            <a:br>
              <a:rPr lang="en-US" dirty="0"/>
            </a:br>
            <a:endParaRPr lang="en-US" dirty="0"/>
          </a:p>
          <a:p>
            <a:r>
              <a:rPr lang="en-US" dirty="0"/>
              <a:t>Learning New Skills</a:t>
            </a:r>
            <a:br>
              <a:rPr lang="en-US" dirty="0"/>
            </a:br>
            <a:r>
              <a:rPr lang="en-US" dirty="0"/>
              <a:t>managing skills, leadership development, even a language</a:t>
            </a:r>
            <a:br>
              <a:rPr lang="en-US" dirty="0"/>
            </a:br>
            <a:endParaRPr lang="en-US" dirty="0"/>
          </a:p>
          <a:p>
            <a:r>
              <a:rPr lang="en-US" dirty="0"/>
              <a:t>Learning in Work</a:t>
            </a:r>
            <a:br>
              <a:rPr lang="en-US" dirty="0"/>
            </a:br>
            <a:r>
              <a:rPr lang="en-US" dirty="0"/>
              <a:t>Reflect regularly on skills learned and developed in the workplace</a:t>
            </a:r>
          </a:p>
          <a:p>
            <a:pPr marL="0" indent="0">
              <a:buNone/>
            </a:pPr>
            <a:endParaRPr lang="en-US" dirty="0"/>
          </a:p>
          <a:p>
            <a:pPr marL="0" indent="0">
              <a:buNone/>
            </a:pPr>
            <a:endParaRPr lang="en-US" dirty="0"/>
          </a:p>
        </p:txBody>
      </p:sp>
      <p:sp>
        <p:nvSpPr>
          <p:cNvPr id="4" name="Slide Number Placeholder 3">
            <a:extLst>
              <a:ext uri="{FF2B5EF4-FFF2-40B4-BE49-F238E27FC236}">
                <a16:creationId xmlns:a16="http://schemas.microsoft.com/office/drawing/2014/main" id="{3EFF60D8-0783-A84B-BA9D-49FE16609565}"/>
              </a:ext>
            </a:extLst>
          </p:cNvPr>
          <p:cNvSpPr>
            <a:spLocks noGrp="1"/>
          </p:cNvSpPr>
          <p:nvPr>
            <p:ph type="sldNum" sz="quarter" idx="12"/>
          </p:nvPr>
        </p:nvSpPr>
        <p:spPr/>
        <p:txBody>
          <a:bodyPr/>
          <a:lstStyle/>
          <a:p>
            <a:fld id="{3D165440-4880-415F-9146-4793BDD623F8}" type="slidenum">
              <a:rPr lang="en-GB" smtClean="0"/>
              <a:t>9</a:t>
            </a:fld>
            <a:endParaRPr lang="en-GB"/>
          </a:p>
        </p:txBody>
      </p:sp>
    </p:spTree>
    <p:extLst>
      <p:ext uri="{BB962C8B-B14F-4D97-AF65-F5344CB8AC3E}">
        <p14:creationId xmlns:p14="http://schemas.microsoft.com/office/powerpoint/2010/main" val="8025182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04228-FF49-B846-A373-C7544E3D397C}"/>
              </a:ext>
            </a:extLst>
          </p:cNvPr>
          <p:cNvSpPr>
            <a:spLocks noGrp="1"/>
          </p:cNvSpPr>
          <p:nvPr>
            <p:ph type="title"/>
          </p:nvPr>
        </p:nvSpPr>
        <p:spPr/>
        <p:txBody>
          <a:bodyPr/>
          <a:lstStyle/>
          <a:p>
            <a:r>
              <a:rPr lang="en-US" dirty="0"/>
              <a:t>Reflect</a:t>
            </a:r>
          </a:p>
        </p:txBody>
      </p:sp>
      <p:sp>
        <p:nvSpPr>
          <p:cNvPr id="3" name="Content Placeholder 2">
            <a:extLst>
              <a:ext uri="{FF2B5EF4-FFF2-40B4-BE49-F238E27FC236}">
                <a16:creationId xmlns:a16="http://schemas.microsoft.com/office/drawing/2014/main" id="{CCACD79F-4AA1-C44F-85E6-B5EB465B01F9}"/>
              </a:ext>
            </a:extLst>
          </p:cNvPr>
          <p:cNvSpPr>
            <a:spLocks noGrp="1"/>
          </p:cNvSpPr>
          <p:nvPr>
            <p:ph idx="1"/>
          </p:nvPr>
        </p:nvSpPr>
        <p:spPr>
          <a:xfrm>
            <a:off x="609600" y="1600201"/>
            <a:ext cx="4667250" cy="3917032"/>
          </a:xfrm>
        </p:spPr>
        <p:txBody>
          <a:bodyPr>
            <a:normAutofit/>
          </a:bodyPr>
          <a:lstStyle/>
          <a:p>
            <a:r>
              <a:rPr lang="en-US" dirty="0"/>
              <a:t>Improves:</a:t>
            </a:r>
            <a:br>
              <a:rPr lang="en-US" dirty="0"/>
            </a:br>
            <a:br>
              <a:rPr lang="en-US" dirty="0"/>
            </a:br>
            <a:r>
              <a:rPr lang="en-US" dirty="0"/>
              <a:t>Enhanced critical thinking</a:t>
            </a:r>
            <a:br>
              <a:rPr lang="en-US" dirty="0"/>
            </a:br>
            <a:r>
              <a:rPr lang="en-US" dirty="0"/>
              <a:t>Self awareness</a:t>
            </a:r>
            <a:br>
              <a:rPr lang="en-US" dirty="0"/>
            </a:br>
            <a:r>
              <a:rPr lang="en-US" dirty="0"/>
              <a:t>Communication skills</a:t>
            </a:r>
            <a:br>
              <a:rPr lang="en-US" dirty="0"/>
            </a:br>
            <a:r>
              <a:rPr lang="en-US" dirty="0"/>
              <a:t>Problem solving skills</a:t>
            </a:r>
            <a:br>
              <a:rPr lang="en-US" dirty="0"/>
            </a:br>
            <a:r>
              <a:rPr lang="en-US" dirty="0"/>
              <a:t>Proactive </a:t>
            </a:r>
            <a:br>
              <a:rPr lang="en-US" dirty="0"/>
            </a:br>
            <a:r>
              <a:rPr lang="en-US" dirty="0"/>
              <a:t>Persistence</a:t>
            </a:r>
          </a:p>
        </p:txBody>
      </p:sp>
      <p:sp>
        <p:nvSpPr>
          <p:cNvPr id="4" name="Slide Number Placeholder 3">
            <a:extLst>
              <a:ext uri="{FF2B5EF4-FFF2-40B4-BE49-F238E27FC236}">
                <a16:creationId xmlns:a16="http://schemas.microsoft.com/office/drawing/2014/main" id="{D23EBF6A-2F38-C444-A940-C6507E0344DD}"/>
              </a:ext>
            </a:extLst>
          </p:cNvPr>
          <p:cNvSpPr>
            <a:spLocks noGrp="1"/>
          </p:cNvSpPr>
          <p:nvPr>
            <p:ph type="sldNum" sz="quarter" idx="12"/>
          </p:nvPr>
        </p:nvSpPr>
        <p:spPr/>
        <p:txBody>
          <a:bodyPr/>
          <a:lstStyle/>
          <a:p>
            <a:fld id="{3D165440-4880-415F-9146-4793BDD623F8}" type="slidenum">
              <a:rPr lang="en-GB" smtClean="0"/>
              <a:t>10</a:t>
            </a:fld>
            <a:endParaRPr lang="en-GB"/>
          </a:p>
        </p:txBody>
      </p:sp>
      <p:pic>
        <p:nvPicPr>
          <p:cNvPr id="5" name="Picture 4">
            <a:extLst>
              <a:ext uri="{FF2B5EF4-FFF2-40B4-BE49-F238E27FC236}">
                <a16:creationId xmlns:a16="http://schemas.microsoft.com/office/drawing/2014/main" id="{268F0954-3D14-214B-8A33-9BE89C9BB8FC}"/>
              </a:ext>
            </a:extLst>
          </p:cNvPr>
          <p:cNvPicPr>
            <a:picLocks noChangeAspect="1"/>
          </p:cNvPicPr>
          <p:nvPr/>
        </p:nvPicPr>
        <p:blipFill>
          <a:blip r:embed="rId3"/>
          <a:stretch>
            <a:fillRect/>
          </a:stretch>
        </p:blipFill>
        <p:spPr>
          <a:xfrm>
            <a:off x="6174942" y="1752600"/>
            <a:ext cx="4433559" cy="2952750"/>
          </a:xfrm>
          <a:prstGeom prst="rect">
            <a:avLst/>
          </a:prstGeom>
        </p:spPr>
      </p:pic>
    </p:spTree>
    <p:extLst>
      <p:ext uri="{BB962C8B-B14F-4D97-AF65-F5344CB8AC3E}">
        <p14:creationId xmlns:p14="http://schemas.microsoft.com/office/powerpoint/2010/main" val="14758094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948A0-5BC5-D94C-8F39-BE7F85D87DF5}"/>
              </a:ext>
            </a:extLst>
          </p:cNvPr>
          <p:cNvSpPr>
            <a:spLocks noGrp="1"/>
          </p:cNvSpPr>
          <p:nvPr>
            <p:ph type="title"/>
          </p:nvPr>
        </p:nvSpPr>
        <p:spPr/>
        <p:txBody>
          <a:bodyPr/>
          <a:lstStyle/>
          <a:p>
            <a:r>
              <a:rPr lang="en-US" dirty="0"/>
              <a:t>Apply</a:t>
            </a:r>
          </a:p>
        </p:txBody>
      </p:sp>
      <p:sp>
        <p:nvSpPr>
          <p:cNvPr id="3" name="Content Placeholder 2">
            <a:extLst>
              <a:ext uri="{FF2B5EF4-FFF2-40B4-BE49-F238E27FC236}">
                <a16:creationId xmlns:a16="http://schemas.microsoft.com/office/drawing/2014/main" id="{42B0746D-C08E-C346-BC7D-BDB0F44AD4E8}"/>
              </a:ext>
            </a:extLst>
          </p:cNvPr>
          <p:cNvSpPr>
            <a:spLocks noGrp="1"/>
          </p:cNvSpPr>
          <p:nvPr>
            <p:ph idx="1"/>
          </p:nvPr>
        </p:nvSpPr>
        <p:spPr>
          <a:xfrm>
            <a:off x="609600" y="1600201"/>
            <a:ext cx="5695950" cy="2971799"/>
          </a:xfrm>
        </p:spPr>
        <p:txBody>
          <a:bodyPr/>
          <a:lstStyle/>
          <a:p>
            <a:r>
              <a:rPr lang="en-US" dirty="0"/>
              <a:t>Revisit</a:t>
            </a:r>
            <a:br>
              <a:rPr lang="en-US" dirty="0"/>
            </a:br>
            <a:r>
              <a:rPr lang="en-US" dirty="0"/>
              <a:t>	Learning</a:t>
            </a:r>
            <a:br>
              <a:rPr lang="en-US" dirty="0"/>
            </a:br>
            <a:r>
              <a:rPr lang="en-US" dirty="0"/>
              <a:t>	Learning through application</a:t>
            </a:r>
            <a:br>
              <a:rPr lang="en-US" dirty="0"/>
            </a:br>
            <a:endParaRPr lang="en-US" dirty="0"/>
          </a:p>
          <a:p>
            <a:r>
              <a:rPr lang="en-US" dirty="0"/>
              <a:t>New Project</a:t>
            </a:r>
          </a:p>
          <a:p>
            <a:r>
              <a:rPr lang="en-US" dirty="0"/>
              <a:t>New Role</a:t>
            </a:r>
          </a:p>
        </p:txBody>
      </p:sp>
      <p:sp>
        <p:nvSpPr>
          <p:cNvPr id="4" name="Slide Number Placeholder 3">
            <a:extLst>
              <a:ext uri="{FF2B5EF4-FFF2-40B4-BE49-F238E27FC236}">
                <a16:creationId xmlns:a16="http://schemas.microsoft.com/office/drawing/2014/main" id="{099F538A-70C6-EB44-95A0-D34AF1250436}"/>
              </a:ext>
            </a:extLst>
          </p:cNvPr>
          <p:cNvSpPr>
            <a:spLocks noGrp="1"/>
          </p:cNvSpPr>
          <p:nvPr>
            <p:ph type="sldNum" sz="quarter" idx="12"/>
          </p:nvPr>
        </p:nvSpPr>
        <p:spPr/>
        <p:txBody>
          <a:bodyPr/>
          <a:lstStyle/>
          <a:p>
            <a:fld id="{3D165440-4880-415F-9146-4793BDD623F8}" type="slidenum">
              <a:rPr lang="en-GB" smtClean="0"/>
              <a:t>11</a:t>
            </a:fld>
            <a:endParaRPr lang="en-GB"/>
          </a:p>
        </p:txBody>
      </p:sp>
      <p:pic>
        <p:nvPicPr>
          <p:cNvPr id="6" name="Picture 5">
            <a:extLst>
              <a:ext uri="{FF2B5EF4-FFF2-40B4-BE49-F238E27FC236}">
                <a16:creationId xmlns:a16="http://schemas.microsoft.com/office/drawing/2014/main" id="{A06CAEC2-F51A-C649-89B0-558C20A86E13}"/>
              </a:ext>
            </a:extLst>
          </p:cNvPr>
          <p:cNvPicPr>
            <a:picLocks noChangeAspect="1"/>
          </p:cNvPicPr>
          <p:nvPr/>
        </p:nvPicPr>
        <p:blipFill>
          <a:blip r:embed="rId3"/>
          <a:stretch>
            <a:fillRect/>
          </a:stretch>
        </p:blipFill>
        <p:spPr>
          <a:xfrm>
            <a:off x="6451542" y="2552700"/>
            <a:ext cx="5740458" cy="3160305"/>
          </a:xfrm>
          <a:prstGeom prst="rect">
            <a:avLst/>
          </a:prstGeom>
        </p:spPr>
      </p:pic>
    </p:spTree>
    <p:extLst>
      <p:ext uri="{BB962C8B-B14F-4D97-AF65-F5344CB8AC3E}">
        <p14:creationId xmlns:p14="http://schemas.microsoft.com/office/powerpoint/2010/main" val="11276976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8B775-D5A3-F74C-8CBA-B12AB400424A}"/>
              </a:ext>
            </a:extLst>
          </p:cNvPr>
          <p:cNvSpPr>
            <a:spLocks noGrp="1"/>
          </p:cNvSpPr>
          <p:nvPr>
            <p:ph type="title"/>
          </p:nvPr>
        </p:nvSpPr>
        <p:spPr/>
        <p:txBody>
          <a:bodyPr/>
          <a:lstStyle/>
          <a:p>
            <a:r>
              <a:rPr lang="en-US" dirty="0"/>
              <a:t>Share</a:t>
            </a:r>
          </a:p>
        </p:txBody>
      </p:sp>
      <p:sp>
        <p:nvSpPr>
          <p:cNvPr id="3" name="Content Placeholder 2">
            <a:extLst>
              <a:ext uri="{FF2B5EF4-FFF2-40B4-BE49-F238E27FC236}">
                <a16:creationId xmlns:a16="http://schemas.microsoft.com/office/drawing/2014/main" id="{0B6B738F-B11B-0943-BF23-1A084CA5047A}"/>
              </a:ext>
            </a:extLst>
          </p:cNvPr>
          <p:cNvSpPr>
            <a:spLocks noGrp="1"/>
          </p:cNvSpPr>
          <p:nvPr>
            <p:ph idx="1"/>
          </p:nvPr>
        </p:nvSpPr>
        <p:spPr>
          <a:xfrm>
            <a:off x="609600" y="1600201"/>
            <a:ext cx="4457700" cy="3917032"/>
          </a:xfrm>
        </p:spPr>
        <p:txBody>
          <a:bodyPr/>
          <a:lstStyle/>
          <a:p>
            <a:r>
              <a:rPr lang="en-US" dirty="0"/>
              <a:t>Where/How</a:t>
            </a:r>
            <a:br>
              <a:rPr lang="en-US" dirty="0"/>
            </a:br>
            <a:r>
              <a:rPr lang="en-US" dirty="0"/>
              <a:t>communities of practice</a:t>
            </a:r>
            <a:br>
              <a:rPr lang="en-US" dirty="0"/>
            </a:br>
            <a:r>
              <a:rPr lang="en-US" dirty="0"/>
              <a:t>colleagues/friends</a:t>
            </a:r>
            <a:br>
              <a:rPr lang="en-US" dirty="0"/>
            </a:br>
            <a:endParaRPr lang="en-US" dirty="0"/>
          </a:p>
          <a:p>
            <a:r>
              <a:rPr lang="en-US" dirty="0"/>
              <a:t>Collaboration</a:t>
            </a:r>
            <a:br>
              <a:rPr lang="en-US" dirty="0"/>
            </a:br>
            <a:r>
              <a:rPr lang="en-US" dirty="0"/>
              <a:t>Networking/social media</a:t>
            </a:r>
            <a:br>
              <a:rPr lang="en-US" dirty="0"/>
            </a:br>
            <a:endParaRPr lang="en-US" dirty="0"/>
          </a:p>
          <a:p>
            <a:r>
              <a:rPr lang="en-US" dirty="0"/>
              <a:t>Showcase yourself</a:t>
            </a:r>
          </a:p>
          <a:p>
            <a:pPr marL="0" indent="0">
              <a:buNone/>
            </a:pPr>
            <a:endParaRPr lang="en-US" dirty="0"/>
          </a:p>
          <a:p>
            <a:pPr marL="0" indent="0">
              <a:buNone/>
            </a:pPr>
            <a:endParaRPr lang="en-US" dirty="0"/>
          </a:p>
        </p:txBody>
      </p:sp>
      <p:sp>
        <p:nvSpPr>
          <p:cNvPr id="4" name="Slide Number Placeholder 3">
            <a:extLst>
              <a:ext uri="{FF2B5EF4-FFF2-40B4-BE49-F238E27FC236}">
                <a16:creationId xmlns:a16="http://schemas.microsoft.com/office/drawing/2014/main" id="{41BA6362-278B-FB49-AB87-F0D95769F2B1}"/>
              </a:ext>
            </a:extLst>
          </p:cNvPr>
          <p:cNvSpPr>
            <a:spLocks noGrp="1"/>
          </p:cNvSpPr>
          <p:nvPr>
            <p:ph type="sldNum" sz="quarter" idx="12"/>
          </p:nvPr>
        </p:nvSpPr>
        <p:spPr/>
        <p:txBody>
          <a:bodyPr/>
          <a:lstStyle/>
          <a:p>
            <a:fld id="{3D165440-4880-415F-9146-4793BDD623F8}" type="slidenum">
              <a:rPr lang="en-GB" smtClean="0"/>
              <a:t>12</a:t>
            </a:fld>
            <a:endParaRPr lang="en-GB"/>
          </a:p>
        </p:txBody>
      </p:sp>
      <p:pic>
        <p:nvPicPr>
          <p:cNvPr id="5" name="Picture 4">
            <a:extLst>
              <a:ext uri="{FF2B5EF4-FFF2-40B4-BE49-F238E27FC236}">
                <a16:creationId xmlns:a16="http://schemas.microsoft.com/office/drawing/2014/main" id="{C92F5F0D-E00B-8949-A885-F4555D83E3BA}"/>
              </a:ext>
            </a:extLst>
          </p:cNvPr>
          <p:cNvPicPr>
            <a:picLocks noChangeAspect="1"/>
          </p:cNvPicPr>
          <p:nvPr/>
        </p:nvPicPr>
        <p:blipFill>
          <a:blip r:embed="rId3"/>
          <a:stretch>
            <a:fillRect/>
          </a:stretch>
        </p:blipFill>
        <p:spPr>
          <a:xfrm>
            <a:off x="7048500" y="2101392"/>
            <a:ext cx="4533900" cy="2914650"/>
          </a:xfrm>
          <a:prstGeom prst="rect">
            <a:avLst/>
          </a:prstGeom>
        </p:spPr>
      </p:pic>
    </p:spTree>
    <p:extLst>
      <p:ext uri="{BB962C8B-B14F-4D97-AF65-F5344CB8AC3E}">
        <p14:creationId xmlns:p14="http://schemas.microsoft.com/office/powerpoint/2010/main" val="36641409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86D61-44BF-4B41-9008-491A237249A0}"/>
              </a:ext>
            </a:extLst>
          </p:cNvPr>
          <p:cNvSpPr>
            <a:spLocks noGrp="1"/>
          </p:cNvSpPr>
          <p:nvPr>
            <p:ph type="title"/>
          </p:nvPr>
        </p:nvSpPr>
        <p:spPr/>
        <p:txBody>
          <a:bodyPr/>
          <a:lstStyle/>
          <a:p>
            <a:r>
              <a:rPr lang="en-US" dirty="0"/>
              <a:t>Impact</a:t>
            </a:r>
          </a:p>
        </p:txBody>
      </p:sp>
      <p:sp>
        <p:nvSpPr>
          <p:cNvPr id="3" name="Content Placeholder 2">
            <a:extLst>
              <a:ext uri="{FF2B5EF4-FFF2-40B4-BE49-F238E27FC236}">
                <a16:creationId xmlns:a16="http://schemas.microsoft.com/office/drawing/2014/main" id="{E3EA4DAA-78B3-9D48-81CB-2210284E1AE1}"/>
              </a:ext>
            </a:extLst>
          </p:cNvPr>
          <p:cNvSpPr>
            <a:spLocks noGrp="1"/>
          </p:cNvSpPr>
          <p:nvPr>
            <p:ph idx="1"/>
          </p:nvPr>
        </p:nvSpPr>
        <p:spPr/>
        <p:txBody>
          <a:bodyPr>
            <a:normAutofit fontScale="92500" lnSpcReduction="10000"/>
          </a:bodyPr>
          <a:lstStyle/>
          <a:p>
            <a:r>
              <a:rPr lang="en-GB" dirty="0"/>
              <a:t>What have I learnt?</a:t>
            </a:r>
          </a:p>
          <a:p>
            <a:r>
              <a:rPr lang="en-GB" dirty="0"/>
              <a:t>Did I achieve my learning outcomes?</a:t>
            </a:r>
          </a:p>
          <a:p>
            <a:r>
              <a:rPr lang="en-GB" dirty="0"/>
              <a:t>What kind of unplanned outcomes or challenges arose from this experience?</a:t>
            </a:r>
          </a:p>
          <a:p>
            <a:r>
              <a:rPr lang="en-GB" dirty="0"/>
              <a:t>Which barriers or blocks did I have to overcome?</a:t>
            </a:r>
          </a:p>
          <a:p>
            <a:r>
              <a:rPr lang="en-GB" dirty="0"/>
              <a:t>How have I applied this this learning at work?</a:t>
            </a:r>
          </a:p>
          <a:p>
            <a:r>
              <a:rPr lang="en-GB" dirty="0"/>
              <a:t>What was the impact of this learning to my organisation (tangible measurements, if possible)?</a:t>
            </a:r>
          </a:p>
          <a:p>
            <a:r>
              <a:rPr lang="en-GB" dirty="0"/>
              <a:t>What lessons can I take from this experience?</a:t>
            </a:r>
            <a:endParaRPr lang="en-US" dirty="0"/>
          </a:p>
        </p:txBody>
      </p:sp>
      <p:sp>
        <p:nvSpPr>
          <p:cNvPr id="4" name="Slide Number Placeholder 3">
            <a:extLst>
              <a:ext uri="{FF2B5EF4-FFF2-40B4-BE49-F238E27FC236}">
                <a16:creationId xmlns:a16="http://schemas.microsoft.com/office/drawing/2014/main" id="{3EAB7F34-8D35-FA48-8D7C-F9F5C8844FE4}"/>
              </a:ext>
            </a:extLst>
          </p:cNvPr>
          <p:cNvSpPr>
            <a:spLocks noGrp="1"/>
          </p:cNvSpPr>
          <p:nvPr>
            <p:ph type="sldNum" sz="quarter" idx="12"/>
          </p:nvPr>
        </p:nvSpPr>
        <p:spPr/>
        <p:txBody>
          <a:bodyPr/>
          <a:lstStyle/>
          <a:p>
            <a:fld id="{3D165440-4880-415F-9146-4793BDD623F8}" type="slidenum">
              <a:rPr lang="en-GB" smtClean="0"/>
              <a:t>13</a:t>
            </a:fld>
            <a:endParaRPr lang="en-GB"/>
          </a:p>
        </p:txBody>
      </p:sp>
    </p:spTree>
    <p:extLst>
      <p:ext uri="{BB962C8B-B14F-4D97-AF65-F5344CB8AC3E}">
        <p14:creationId xmlns:p14="http://schemas.microsoft.com/office/powerpoint/2010/main" val="9007490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3518A-0E4B-764B-8BED-560D351CA8C9}"/>
              </a:ext>
            </a:extLst>
          </p:cNvPr>
          <p:cNvSpPr>
            <a:spLocks noGrp="1"/>
          </p:cNvSpPr>
          <p:nvPr>
            <p:ph type="title"/>
          </p:nvPr>
        </p:nvSpPr>
        <p:spPr/>
        <p:txBody>
          <a:bodyPr/>
          <a:lstStyle/>
          <a:p>
            <a:r>
              <a:rPr lang="en-US" dirty="0"/>
              <a:t>Sustainability</a:t>
            </a:r>
          </a:p>
        </p:txBody>
      </p:sp>
      <p:sp>
        <p:nvSpPr>
          <p:cNvPr id="3" name="Content Placeholder 2">
            <a:extLst>
              <a:ext uri="{FF2B5EF4-FFF2-40B4-BE49-F238E27FC236}">
                <a16:creationId xmlns:a16="http://schemas.microsoft.com/office/drawing/2014/main" id="{B77124B2-DD2F-8741-90ED-C94707A560C8}"/>
              </a:ext>
            </a:extLst>
          </p:cNvPr>
          <p:cNvSpPr>
            <a:spLocks noGrp="1"/>
          </p:cNvSpPr>
          <p:nvPr>
            <p:ph idx="1"/>
          </p:nvPr>
        </p:nvSpPr>
        <p:spPr>
          <a:xfrm>
            <a:off x="609600" y="1600201"/>
            <a:ext cx="10972800" cy="1636485"/>
          </a:xfrm>
        </p:spPr>
        <p:txBody>
          <a:bodyPr/>
          <a:lstStyle/>
          <a:p>
            <a:pPr marL="0" indent="0" algn="ctr">
              <a:buNone/>
            </a:pPr>
            <a:r>
              <a:rPr lang="en-GB" dirty="0"/>
              <a:t>A sustainable career is dynamic and flexible; it features continuous learning, periodic renewal, the security that comes from employability, and a harmonious fit with your skills, interests, and values.</a:t>
            </a:r>
            <a:endParaRPr lang="en-US" dirty="0"/>
          </a:p>
        </p:txBody>
      </p:sp>
      <p:sp>
        <p:nvSpPr>
          <p:cNvPr id="4" name="Slide Number Placeholder 3">
            <a:extLst>
              <a:ext uri="{FF2B5EF4-FFF2-40B4-BE49-F238E27FC236}">
                <a16:creationId xmlns:a16="http://schemas.microsoft.com/office/drawing/2014/main" id="{87697E91-CE38-0B4D-97A9-01E849B4A42D}"/>
              </a:ext>
            </a:extLst>
          </p:cNvPr>
          <p:cNvSpPr>
            <a:spLocks noGrp="1"/>
          </p:cNvSpPr>
          <p:nvPr>
            <p:ph type="sldNum" sz="quarter" idx="12"/>
          </p:nvPr>
        </p:nvSpPr>
        <p:spPr/>
        <p:txBody>
          <a:bodyPr/>
          <a:lstStyle/>
          <a:p>
            <a:fld id="{3D165440-4880-415F-9146-4793BDD623F8}" type="slidenum">
              <a:rPr lang="en-GB" smtClean="0"/>
              <a:t>14</a:t>
            </a:fld>
            <a:endParaRPr lang="en-GB"/>
          </a:p>
        </p:txBody>
      </p:sp>
      <p:sp>
        <p:nvSpPr>
          <p:cNvPr id="5" name="TextBox 4">
            <a:extLst>
              <a:ext uri="{FF2B5EF4-FFF2-40B4-BE49-F238E27FC236}">
                <a16:creationId xmlns:a16="http://schemas.microsoft.com/office/drawing/2014/main" id="{EBA55E15-C3FF-DF4B-A42D-493981ADCAB6}"/>
              </a:ext>
            </a:extLst>
          </p:cNvPr>
          <p:cNvSpPr txBox="1"/>
          <p:nvPr/>
        </p:nvSpPr>
        <p:spPr>
          <a:xfrm>
            <a:off x="9245600" y="3154141"/>
            <a:ext cx="1614545" cy="369332"/>
          </a:xfrm>
          <a:prstGeom prst="rect">
            <a:avLst/>
          </a:prstGeom>
          <a:noFill/>
        </p:spPr>
        <p:txBody>
          <a:bodyPr wrap="none" rtlCol="0">
            <a:spAutoFit/>
          </a:bodyPr>
          <a:lstStyle/>
          <a:p>
            <a:r>
              <a:rPr lang="en-GB" dirty="0"/>
              <a:t>(</a:t>
            </a:r>
            <a:r>
              <a:rPr lang="en-GB" dirty="0" err="1"/>
              <a:t>Valcour</a:t>
            </a:r>
            <a:r>
              <a:rPr lang="en-GB" dirty="0"/>
              <a:t>, 2015)</a:t>
            </a:r>
            <a:endParaRPr lang="en-US" dirty="0"/>
          </a:p>
        </p:txBody>
      </p:sp>
    </p:spTree>
    <p:extLst>
      <p:ext uri="{BB962C8B-B14F-4D97-AF65-F5344CB8AC3E}">
        <p14:creationId xmlns:p14="http://schemas.microsoft.com/office/powerpoint/2010/main" val="28761158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C0831-947F-C74A-8C9C-C0BE667E7F5B}"/>
              </a:ext>
            </a:extLst>
          </p:cNvPr>
          <p:cNvSpPr>
            <a:spLocks noGrp="1"/>
          </p:cNvSpPr>
          <p:nvPr>
            <p:ph type="title"/>
          </p:nvPr>
        </p:nvSpPr>
        <p:spPr/>
        <p:txBody>
          <a:bodyPr/>
          <a:lstStyle/>
          <a:p>
            <a:r>
              <a:rPr lang="en-US" dirty="0"/>
              <a:t>Sustainable Employee Engagement</a:t>
            </a:r>
          </a:p>
        </p:txBody>
      </p:sp>
      <p:graphicFrame>
        <p:nvGraphicFramePr>
          <p:cNvPr id="5" name="Content Placeholder 4">
            <a:extLst>
              <a:ext uri="{FF2B5EF4-FFF2-40B4-BE49-F238E27FC236}">
                <a16:creationId xmlns:a16="http://schemas.microsoft.com/office/drawing/2014/main" id="{2A5A77DC-D2F4-6A44-AF7E-FC5D379BFF9C}"/>
              </a:ext>
            </a:extLst>
          </p:cNvPr>
          <p:cNvGraphicFramePr>
            <a:graphicFrameLocks noGrp="1"/>
          </p:cNvGraphicFramePr>
          <p:nvPr>
            <p:ph idx="1"/>
            <p:extLst>
              <p:ext uri="{D42A27DB-BD31-4B8C-83A1-F6EECF244321}">
                <p14:modId xmlns:p14="http://schemas.microsoft.com/office/powerpoint/2010/main" val="190833439"/>
              </p:ext>
            </p:extLst>
          </p:nvPr>
        </p:nvGraphicFramePr>
        <p:xfrm>
          <a:off x="323850" y="971550"/>
          <a:ext cx="11487150" cy="4210049"/>
        </p:xfrm>
        <a:graphic>
          <a:graphicData uri="http://schemas.openxmlformats.org/drawingml/2006/table">
            <a:tbl>
              <a:tblPr firstRow="1" bandRow="1">
                <a:tableStyleId>{5C22544A-7EE6-4342-B048-85BDC9FD1C3A}</a:tableStyleId>
              </a:tblPr>
              <a:tblGrid>
                <a:gridCol w="3988594">
                  <a:extLst>
                    <a:ext uri="{9D8B030D-6E8A-4147-A177-3AD203B41FA5}">
                      <a16:colId xmlns:a16="http://schemas.microsoft.com/office/drawing/2014/main" val="4264583768"/>
                    </a:ext>
                  </a:extLst>
                </a:gridCol>
                <a:gridCol w="7498556">
                  <a:extLst>
                    <a:ext uri="{9D8B030D-6E8A-4147-A177-3AD203B41FA5}">
                      <a16:colId xmlns:a16="http://schemas.microsoft.com/office/drawing/2014/main" val="1369682482"/>
                    </a:ext>
                  </a:extLst>
                </a:gridCol>
              </a:tblGrid>
              <a:tr h="437174">
                <a:tc>
                  <a:txBody>
                    <a:bodyPr/>
                    <a:lstStyle/>
                    <a:p>
                      <a:r>
                        <a:rPr lang="en-US" dirty="0"/>
                        <a:t>Competency</a:t>
                      </a:r>
                    </a:p>
                  </a:txBody>
                  <a:tcPr/>
                </a:tc>
                <a:tc>
                  <a:txBody>
                    <a:bodyPr/>
                    <a:lstStyle/>
                    <a:p>
                      <a:r>
                        <a:rPr lang="en-US" dirty="0"/>
                        <a:t>Description</a:t>
                      </a:r>
                    </a:p>
                  </a:txBody>
                  <a:tcPr/>
                </a:tc>
                <a:extLst>
                  <a:ext uri="{0D108BD9-81ED-4DB2-BD59-A6C34878D82A}">
                    <a16:rowId xmlns:a16="http://schemas.microsoft.com/office/drawing/2014/main" val="11813455"/>
                  </a:ext>
                </a:extLst>
              </a:tr>
              <a:tr h="754575">
                <a:tc>
                  <a:txBody>
                    <a:bodyPr/>
                    <a:lstStyle/>
                    <a:p>
                      <a:r>
                        <a:rPr lang="en-GB" dirty="0"/>
                        <a:t>Open, fair and consistent</a:t>
                      </a:r>
                      <a:endParaRPr lang="en-US" dirty="0"/>
                    </a:p>
                  </a:txBody>
                  <a:tcPr/>
                </a:tc>
                <a:tc>
                  <a:txBody>
                    <a:bodyPr/>
                    <a:lstStyle/>
                    <a:p>
                      <a:r>
                        <a:rPr lang="en-GB" dirty="0"/>
                        <a:t>Managing with integrity and consistency, managing emotions/ personal issues and taking a positive approach in interpersonal interactions</a:t>
                      </a:r>
                      <a:endParaRPr lang="en-US" dirty="0"/>
                    </a:p>
                  </a:txBody>
                  <a:tcPr/>
                </a:tc>
                <a:extLst>
                  <a:ext uri="{0D108BD9-81ED-4DB2-BD59-A6C34878D82A}">
                    <a16:rowId xmlns:a16="http://schemas.microsoft.com/office/drawing/2014/main" val="2553736702"/>
                  </a:ext>
                </a:extLst>
              </a:tr>
              <a:tr h="754575">
                <a:tc>
                  <a:txBody>
                    <a:bodyPr/>
                    <a:lstStyle/>
                    <a:p>
                      <a:r>
                        <a:rPr lang="en-GB" dirty="0"/>
                        <a:t>Handling conflict and problems</a:t>
                      </a:r>
                      <a:endParaRPr lang="en-US" dirty="0"/>
                    </a:p>
                  </a:txBody>
                  <a:tcPr/>
                </a:tc>
                <a:tc>
                  <a:txBody>
                    <a:bodyPr/>
                    <a:lstStyle/>
                    <a:p>
                      <a:r>
                        <a:rPr lang="en-GB" dirty="0"/>
                        <a:t>Dealing with employee conflicts (including bullying and abuse) and using appropriate organisational resources</a:t>
                      </a:r>
                      <a:endParaRPr lang="en-US" dirty="0"/>
                    </a:p>
                  </a:txBody>
                  <a:tcPr/>
                </a:tc>
                <a:extLst>
                  <a:ext uri="{0D108BD9-81ED-4DB2-BD59-A6C34878D82A}">
                    <a16:rowId xmlns:a16="http://schemas.microsoft.com/office/drawing/2014/main" val="2179081983"/>
                  </a:ext>
                </a:extLst>
              </a:tr>
              <a:tr h="754575">
                <a:tc>
                  <a:txBody>
                    <a:bodyPr/>
                    <a:lstStyle/>
                    <a:p>
                      <a:r>
                        <a:rPr lang="en-GB" dirty="0"/>
                        <a:t>Knowledge, clarity and guidance</a:t>
                      </a:r>
                      <a:endParaRPr lang="en-US" dirty="0"/>
                    </a:p>
                  </a:txBody>
                  <a:tcPr/>
                </a:tc>
                <a:tc>
                  <a:txBody>
                    <a:bodyPr/>
                    <a:lstStyle/>
                    <a:p>
                      <a:r>
                        <a:rPr lang="en-GB" dirty="0"/>
                        <a:t>Clear communication, advice and guidance, demonstrating understanding of roles and responsible decision-making</a:t>
                      </a:r>
                      <a:endParaRPr lang="en-US" dirty="0"/>
                    </a:p>
                  </a:txBody>
                  <a:tcPr/>
                </a:tc>
                <a:extLst>
                  <a:ext uri="{0D108BD9-81ED-4DB2-BD59-A6C34878D82A}">
                    <a16:rowId xmlns:a16="http://schemas.microsoft.com/office/drawing/2014/main" val="4039961905"/>
                  </a:ext>
                </a:extLst>
              </a:tr>
              <a:tr h="754575">
                <a:tc>
                  <a:txBody>
                    <a:bodyPr/>
                    <a:lstStyle/>
                    <a:p>
                      <a:r>
                        <a:rPr lang="en-GB" dirty="0"/>
                        <a:t>Building and sustaining relationships</a:t>
                      </a:r>
                      <a:endParaRPr lang="en-US" dirty="0"/>
                    </a:p>
                  </a:txBody>
                  <a:tcPr/>
                </a:tc>
                <a:tc>
                  <a:txBody>
                    <a:bodyPr/>
                    <a:lstStyle/>
                    <a:p>
                      <a:r>
                        <a:rPr lang="en-GB" dirty="0"/>
                        <a:t>Personal interaction with employees involving empathy and consideration</a:t>
                      </a:r>
                      <a:endParaRPr lang="en-US" dirty="0"/>
                    </a:p>
                  </a:txBody>
                  <a:tcPr/>
                </a:tc>
                <a:extLst>
                  <a:ext uri="{0D108BD9-81ED-4DB2-BD59-A6C34878D82A}">
                    <a16:rowId xmlns:a16="http://schemas.microsoft.com/office/drawing/2014/main" val="3424674710"/>
                  </a:ext>
                </a:extLst>
              </a:tr>
              <a:tr h="754575">
                <a:tc>
                  <a:txBody>
                    <a:bodyPr/>
                    <a:lstStyle/>
                    <a:p>
                      <a:r>
                        <a:rPr lang="en-GB" dirty="0"/>
                        <a:t>Supporting development</a:t>
                      </a:r>
                      <a:endParaRPr lang="en-US" dirty="0"/>
                    </a:p>
                  </a:txBody>
                  <a:tcPr/>
                </a:tc>
                <a:tc>
                  <a:txBody>
                    <a:bodyPr/>
                    <a:lstStyle/>
                    <a:p>
                      <a:r>
                        <a:rPr lang="en-GB" dirty="0"/>
                        <a:t>Supporting and arranging employee career progression and development</a:t>
                      </a:r>
                      <a:endParaRPr lang="en-US" dirty="0"/>
                    </a:p>
                  </a:txBody>
                  <a:tcPr/>
                </a:tc>
                <a:extLst>
                  <a:ext uri="{0D108BD9-81ED-4DB2-BD59-A6C34878D82A}">
                    <a16:rowId xmlns:a16="http://schemas.microsoft.com/office/drawing/2014/main" val="1187532406"/>
                  </a:ext>
                </a:extLst>
              </a:tr>
            </a:tbl>
          </a:graphicData>
        </a:graphic>
      </p:graphicFrame>
      <p:sp>
        <p:nvSpPr>
          <p:cNvPr id="4" name="Slide Number Placeholder 3">
            <a:extLst>
              <a:ext uri="{FF2B5EF4-FFF2-40B4-BE49-F238E27FC236}">
                <a16:creationId xmlns:a16="http://schemas.microsoft.com/office/drawing/2014/main" id="{797F3486-E9A1-BE46-AE0A-5CB27F80DCA2}"/>
              </a:ext>
            </a:extLst>
          </p:cNvPr>
          <p:cNvSpPr>
            <a:spLocks noGrp="1"/>
          </p:cNvSpPr>
          <p:nvPr>
            <p:ph type="sldNum" sz="quarter" idx="12"/>
          </p:nvPr>
        </p:nvSpPr>
        <p:spPr/>
        <p:txBody>
          <a:bodyPr/>
          <a:lstStyle/>
          <a:p>
            <a:fld id="{3D165440-4880-415F-9146-4793BDD623F8}" type="slidenum">
              <a:rPr lang="en-GB" smtClean="0"/>
              <a:t>15</a:t>
            </a:fld>
            <a:endParaRPr lang="en-GB"/>
          </a:p>
        </p:txBody>
      </p:sp>
      <p:sp>
        <p:nvSpPr>
          <p:cNvPr id="6" name="TextBox 5">
            <a:extLst>
              <a:ext uri="{FF2B5EF4-FFF2-40B4-BE49-F238E27FC236}">
                <a16:creationId xmlns:a16="http://schemas.microsoft.com/office/drawing/2014/main" id="{FF32C43E-9B51-6F40-8FD6-8806279CAD71}"/>
              </a:ext>
            </a:extLst>
          </p:cNvPr>
          <p:cNvSpPr txBox="1"/>
          <p:nvPr/>
        </p:nvSpPr>
        <p:spPr>
          <a:xfrm>
            <a:off x="2590800" y="5257799"/>
            <a:ext cx="9390712" cy="369332"/>
          </a:xfrm>
          <a:prstGeom prst="rect">
            <a:avLst/>
          </a:prstGeom>
          <a:noFill/>
        </p:spPr>
        <p:txBody>
          <a:bodyPr wrap="none" rtlCol="0">
            <a:spAutoFit/>
          </a:bodyPr>
          <a:lstStyle/>
          <a:p>
            <a:r>
              <a:rPr lang="en-GB" dirty="0"/>
              <a:t>(Managing for sustainable employee engagement Guidance for employers and managers, 2020)</a:t>
            </a:r>
            <a:endParaRPr lang="en-US" dirty="0"/>
          </a:p>
        </p:txBody>
      </p:sp>
    </p:spTree>
    <p:extLst>
      <p:ext uri="{BB962C8B-B14F-4D97-AF65-F5344CB8AC3E}">
        <p14:creationId xmlns:p14="http://schemas.microsoft.com/office/powerpoint/2010/main" val="8385737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8D331-9F03-D545-98E2-A6DDD7FFBC91}"/>
              </a:ext>
            </a:extLst>
          </p:cNvPr>
          <p:cNvSpPr>
            <a:spLocks noGrp="1"/>
          </p:cNvSpPr>
          <p:nvPr>
            <p:ph type="title"/>
          </p:nvPr>
        </p:nvSpPr>
        <p:spPr/>
        <p:txBody>
          <a:bodyPr/>
          <a:lstStyle/>
          <a:p>
            <a:r>
              <a:rPr lang="en-US" dirty="0"/>
              <a:t>Employee Engagement</a:t>
            </a:r>
          </a:p>
        </p:txBody>
      </p:sp>
      <p:sp>
        <p:nvSpPr>
          <p:cNvPr id="3" name="Content Placeholder 2">
            <a:extLst>
              <a:ext uri="{FF2B5EF4-FFF2-40B4-BE49-F238E27FC236}">
                <a16:creationId xmlns:a16="http://schemas.microsoft.com/office/drawing/2014/main" id="{66CEAA83-579F-EC4A-B31F-395AB73C8ED2}"/>
              </a:ext>
            </a:extLst>
          </p:cNvPr>
          <p:cNvSpPr>
            <a:spLocks noGrp="1"/>
          </p:cNvSpPr>
          <p:nvPr>
            <p:ph idx="1"/>
          </p:nvPr>
        </p:nvSpPr>
        <p:spPr>
          <a:xfrm>
            <a:off x="609600" y="1600201"/>
            <a:ext cx="11125200" cy="3917032"/>
          </a:xfrm>
        </p:spPr>
        <p:txBody>
          <a:bodyPr>
            <a:normAutofit/>
          </a:bodyPr>
          <a:lstStyle/>
          <a:p>
            <a:pPr marL="0" indent="0" algn="ctr">
              <a:buNone/>
            </a:pPr>
            <a:r>
              <a:rPr lang="en-GB" sz="2400" dirty="0"/>
              <a:t>‘Being focused in what you do (thinking), feeling good about yourself in your role and the organisation (feeling), and acting in a way that demonstrates commitment to the organisational values and objectives (acting).’</a:t>
            </a:r>
            <a:endParaRPr lang="en-US" sz="2400" dirty="0"/>
          </a:p>
        </p:txBody>
      </p:sp>
      <p:sp>
        <p:nvSpPr>
          <p:cNvPr id="4" name="Slide Number Placeholder 3">
            <a:extLst>
              <a:ext uri="{FF2B5EF4-FFF2-40B4-BE49-F238E27FC236}">
                <a16:creationId xmlns:a16="http://schemas.microsoft.com/office/drawing/2014/main" id="{91260B22-2393-FC4A-939A-1DDAEF246EA1}"/>
              </a:ext>
            </a:extLst>
          </p:cNvPr>
          <p:cNvSpPr>
            <a:spLocks noGrp="1"/>
          </p:cNvSpPr>
          <p:nvPr>
            <p:ph type="sldNum" sz="quarter" idx="12"/>
          </p:nvPr>
        </p:nvSpPr>
        <p:spPr/>
        <p:txBody>
          <a:bodyPr/>
          <a:lstStyle/>
          <a:p>
            <a:fld id="{3D165440-4880-415F-9146-4793BDD623F8}" type="slidenum">
              <a:rPr lang="en-GB" smtClean="0"/>
              <a:t>16</a:t>
            </a:fld>
            <a:endParaRPr lang="en-GB"/>
          </a:p>
        </p:txBody>
      </p:sp>
      <p:sp>
        <p:nvSpPr>
          <p:cNvPr id="5" name="TextBox 4">
            <a:extLst>
              <a:ext uri="{FF2B5EF4-FFF2-40B4-BE49-F238E27FC236}">
                <a16:creationId xmlns:a16="http://schemas.microsoft.com/office/drawing/2014/main" id="{A6411BE3-D27D-D149-B242-C4ACBB7BE523}"/>
              </a:ext>
            </a:extLst>
          </p:cNvPr>
          <p:cNvSpPr txBox="1"/>
          <p:nvPr/>
        </p:nvSpPr>
        <p:spPr>
          <a:xfrm>
            <a:off x="2344088" y="3189385"/>
            <a:ext cx="9390712" cy="369332"/>
          </a:xfrm>
          <a:prstGeom prst="rect">
            <a:avLst/>
          </a:prstGeom>
          <a:noFill/>
        </p:spPr>
        <p:txBody>
          <a:bodyPr wrap="none" rtlCol="0">
            <a:spAutoFit/>
          </a:bodyPr>
          <a:lstStyle/>
          <a:p>
            <a:r>
              <a:rPr lang="en-GB" dirty="0"/>
              <a:t>(Managing for sustainable employee engagement Guidance for employers and managers, 2020)</a:t>
            </a:r>
            <a:endParaRPr lang="en-US" dirty="0"/>
          </a:p>
        </p:txBody>
      </p:sp>
    </p:spTree>
    <p:extLst>
      <p:ext uri="{BB962C8B-B14F-4D97-AF65-F5344CB8AC3E}">
        <p14:creationId xmlns:p14="http://schemas.microsoft.com/office/powerpoint/2010/main" val="38426747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BF124-67E1-B84D-817C-BF7D2CCE4BB3}"/>
              </a:ext>
            </a:extLst>
          </p:cNvPr>
          <p:cNvSpPr>
            <a:spLocks noGrp="1"/>
          </p:cNvSpPr>
          <p:nvPr>
            <p:ph type="title"/>
          </p:nvPr>
        </p:nvSpPr>
        <p:spPr/>
        <p:txBody>
          <a:bodyPr/>
          <a:lstStyle/>
          <a:p>
            <a:r>
              <a:rPr lang="en-US" dirty="0"/>
              <a:t>Sustainability</a:t>
            </a:r>
          </a:p>
        </p:txBody>
      </p:sp>
      <p:sp>
        <p:nvSpPr>
          <p:cNvPr id="3" name="Content Placeholder 2">
            <a:extLst>
              <a:ext uri="{FF2B5EF4-FFF2-40B4-BE49-F238E27FC236}">
                <a16:creationId xmlns:a16="http://schemas.microsoft.com/office/drawing/2014/main" id="{9BF391B1-D78E-6744-8D6E-A9F14117E656}"/>
              </a:ext>
            </a:extLst>
          </p:cNvPr>
          <p:cNvSpPr>
            <a:spLocks noGrp="1"/>
          </p:cNvSpPr>
          <p:nvPr>
            <p:ph idx="1"/>
          </p:nvPr>
        </p:nvSpPr>
        <p:spPr>
          <a:xfrm>
            <a:off x="609600" y="1600201"/>
            <a:ext cx="6734629" cy="3917032"/>
          </a:xfrm>
        </p:spPr>
        <p:txBody>
          <a:bodyPr/>
          <a:lstStyle/>
          <a:p>
            <a:pPr marL="0" indent="0">
              <a:buNone/>
            </a:pPr>
            <a:r>
              <a:rPr lang="en-US" dirty="0"/>
              <a:t>What can Employers do:</a:t>
            </a:r>
            <a:br>
              <a:rPr lang="en-US" dirty="0"/>
            </a:br>
            <a:endParaRPr lang="en-US" dirty="0"/>
          </a:p>
          <a:p>
            <a:r>
              <a:rPr lang="en-US" dirty="0"/>
              <a:t>Employee engagement</a:t>
            </a:r>
          </a:p>
          <a:p>
            <a:r>
              <a:rPr lang="en-US" dirty="0"/>
              <a:t>Management </a:t>
            </a:r>
            <a:r>
              <a:rPr lang="en-US" dirty="0" err="1"/>
              <a:t>behaviour</a:t>
            </a:r>
            <a:endParaRPr lang="en-US" dirty="0"/>
          </a:p>
          <a:p>
            <a:r>
              <a:rPr lang="en-US" dirty="0"/>
              <a:t>Learning and Development</a:t>
            </a:r>
          </a:p>
          <a:p>
            <a:r>
              <a:rPr lang="en-US" dirty="0"/>
              <a:t>Performance management &amp; appraisal</a:t>
            </a:r>
          </a:p>
          <a:p>
            <a:r>
              <a:rPr lang="en-US" dirty="0"/>
              <a:t>Selection, assessment &amp; promotion</a:t>
            </a:r>
          </a:p>
        </p:txBody>
      </p:sp>
      <p:sp>
        <p:nvSpPr>
          <p:cNvPr id="4" name="Slide Number Placeholder 3">
            <a:extLst>
              <a:ext uri="{FF2B5EF4-FFF2-40B4-BE49-F238E27FC236}">
                <a16:creationId xmlns:a16="http://schemas.microsoft.com/office/drawing/2014/main" id="{68E3D702-F92E-3840-8E10-E2A195E35B01}"/>
              </a:ext>
            </a:extLst>
          </p:cNvPr>
          <p:cNvSpPr>
            <a:spLocks noGrp="1"/>
          </p:cNvSpPr>
          <p:nvPr>
            <p:ph type="sldNum" sz="quarter" idx="12"/>
          </p:nvPr>
        </p:nvSpPr>
        <p:spPr/>
        <p:txBody>
          <a:bodyPr/>
          <a:lstStyle/>
          <a:p>
            <a:fld id="{3D165440-4880-415F-9146-4793BDD623F8}" type="slidenum">
              <a:rPr lang="en-GB" smtClean="0"/>
              <a:t>17</a:t>
            </a:fld>
            <a:endParaRPr lang="en-GB"/>
          </a:p>
        </p:txBody>
      </p:sp>
    </p:spTree>
    <p:extLst>
      <p:ext uri="{BB962C8B-B14F-4D97-AF65-F5344CB8AC3E}">
        <p14:creationId xmlns:p14="http://schemas.microsoft.com/office/powerpoint/2010/main" val="6057460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D92B6-47AD-A34C-9F90-5E26C2A5312F}"/>
              </a:ext>
            </a:extLst>
          </p:cNvPr>
          <p:cNvSpPr>
            <a:spLocks noGrp="1"/>
          </p:cNvSpPr>
          <p:nvPr>
            <p:ph type="title"/>
          </p:nvPr>
        </p:nvSpPr>
        <p:spPr/>
        <p:txBody>
          <a:bodyPr/>
          <a:lstStyle/>
          <a:p>
            <a:r>
              <a:rPr lang="en-US" dirty="0"/>
              <a:t>Sustainability</a:t>
            </a:r>
          </a:p>
        </p:txBody>
      </p:sp>
      <p:sp>
        <p:nvSpPr>
          <p:cNvPr id="3" name="Content Placeholder 2">
            <a:extLst>
              <a:ext uri="{FF2B5EF4-FFF2-40B4-BE49-F238E27FC236}">
                <a16:creationId xmlns:a16="http://schemas.microsoft.com/office/drawing/2014/main" id="{1E67564B-B701-7C42-9005-DE33D8F3D915}"/>
              </a:ext>
            </a:extLst>
          </p:cNvPr>
          <p:cNvSpPr>
            <a:spLocks noGrp="1"/>
          </p:cNvSpPr>
          <p:nvPr>
            <p:ph idx="1"/>
          </p:nvPr>
        </p:nvSpPr>
        <p:spPr>
          <a:xfrm>
            <a:off x="609600" y="1600201"/>
            <a:ext cx="5457371" cy="3917032"/>
          </a:xfrm>
        </p:spPr>
        <p:txBody>
          <a:bodyPr/>
          <a:lstStyle/>
          <a:p>
            <a:pPr marL="0" indent="0">
              <a:buNone/>
            </a:pPr>
            <a:r>
              <a:rPr lang="en-US" dirty="0"/>
              <a:t>What can managers do?</a:t>
            </a:r>
          </a:p>
          <a:p>
            <a:pPr marL="0" indent="0">
              <a:buNone/>
            </a:pPr>
            <a:endParaRPr lang="en-US" dirty="0"/>
          </a:p>
          <a:p>
            <a:r>
              <a:rPr lang="en-US" dirty="0" err="1"/>
              <a:t>Behaviours</a:t>
            </a:r>
            <a:endParaRPr lang="en-US" dirty="0"/>
          </a:p>
          <a:p>
            <a:pPr marL="0" indent="0">
              <a:buNone/>
            </a:pPr>
            <a:r>
              <a:rPr lang="en-US" dirty="0"/>
              <a:t>	Those in use</a:t>
            </a:r>
          </a:p>
          <a:p>
            <a:pPr marL="0" indent="0">
              <a:buNone/>
            </a:pPr>
            <a:r>
              <a:rPr lang="en-US" dirty="0"/>
              <a:t>	Those you can change</a:t>
            </a:r>
            <a:br>
              <a:rPr lang="en-US" dirty="0"/>
            </a:br>
            <a:endParaRPr lang="en-US" dirty="0"/>
          </a:p>
          <a:p>
            <a:r>
              <a:rPr lang="en-US" dirty="0"/>
              <a:t>Changing </a:t>
            </a:r>
            <a:r>
              <a:rPr lang="en-US" dirty="0" err="1"/>
              <a:t>behaviours</a:t>
            </a:r>
            <a:endParaRPr lang="en-US" dirty="0"/>
          </a:p>
        </p:txBody>
      </p:sp>
      <p:sp>
        <p:nvSpPr>
          <p:cNvPr id="4" name="Slide Number Placeholder 3">
            <a:extLst>
              <a:ext uri="{FF2B5EF4-FFF2-40B4-BE49-F238E27FC236}">
                <a16:creationId xmlns:a16="http://schemas.microsoft.com/office/drawing/2014/main" id="{DB91FB6D-411C-6F40-90B5-4442EED2CE49}"/>
              </a:ext>
            </a:extLst>
          </p:cNvPr>
          <p:cNvSpPr>
            <a:spLocks noGrp="1"/>
          </p:cNvSpPr>
          <p:nvPr>
            <p:ph type="sldNum" sz="quarter" idx="12"/>
          </p:nvPr>
        </p:nvSpPr>
        <p:spPr/>
        <p:txBody>
          <a:bodyPr/>
          <a:lstStyle/>
          <a:p>
            <a:fld id="{3D165440-4880-415F-9146-4793BDD623F8}" type="slidenum">
              <a:rPr lang="en-GB" smtClean="0"/>
              <a:t>18</a:t>
            </a:fld>
            <a:endParaRPr lang="en-GB"/>
          </a:p>
        </p:txBody>
      </p:sp>
    </p:spTree>
    <p:extLst>
      <p:ext uri="{BB962C8B-B14F-4D97-AF65-F5344CB8AC3E}">
        <p14:creationId xmlns:p14="http://schemas.microsoft.com/office/powerpoint/2010/main" val="25511729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2E80A-A746-7940-A1CC-136B7CCD5A46}"/>
              </a:ext>
            </a:extLst>
          </p:cNvPr>
          <p:cNvSpPr>
            <a:spLocks noGrp="1"/>
          </p:cNvSpPr>
          <p:nvPr>
            <p:ph type="title"/>
          </p:nvPr>
        </p:nvSpPr>
        <p:spPr/>
        <p:txBody>
          <a:bodyPr/>
          <a:lstStyle/>
          <a:p>
            <a:r>
              <a:rPr lang="en-US" dirty="0" err="1"/>
              <a:t>Organisational</a:t>
            </a:r>
            <a:r>
              <a:rPr lang="en-US" dirty="0"/>
              <a:t> Sustainability</a:t>
            </a:r>
          </a:p>
        </p:txBody>
      </p:sp>
      <p:sp>
        <p:nvSpPr>
          <p:cNvPr id="3" name="Content Placeholder 2">
            <a:extLst>
              <a:ext uri="{FF2B5EF4-FFF2-40B4-BE49-F238E27FC236}">
                <a16:creationId xmlns:a16="http://schemas.microsoft.com/office/drawing/2014/main" id="{D465886C-0D33-5C44-8535-4B753B35C48C}"/>
              </a:ext>
            </a:extLst>
          </p:cNvPr>
          <p:cNvSpPr>
            <a:spLocks noGrp="1"/>
          </p:cNvSpPr>
          <p:nvPr>
            <p:ph idx="1"/>
          </p:nvPr>
        </p:nvSpPr>
        <p:spPr>
          <a:xfrm>
            <a:off x="609600" y="1600201"/>
            <a:ext cx="7547429" cy="3917032"/>
          </a:xfrm>
        </p:spPr>
        <p:txBody>
          <a:bodyPr>
            <a:normAutofit fontScale="92500" lnSpcReduction="20000"/>
          </a:bodyPr>
          <a:lstStyle/>
          <a:p>
            <a:pPr marL="0" indent="0">
              <a:buNone/>
            </a:pPr>
            <a:r>
              <a:rPr lang="en-US" dirty="0"/>
              <a:t>Principles</a:t>
            </a:r>
          </a:p>
          <a:p>
            <a:pPr marL="514350" indent="-514350">
              <a:buAutoNum type="arabicPeriod"/>
            </a:pPr>
            <a:r>
              <a:rPr lang="en-GB" dirty="0"/>
              <a:t>Customer focus through quality</a:t>
            </a:r>
          </a:p>
          <a:p>
            <a:pPr marL="514350" indent="-514350">
              <a:buAutoNum type="arabicPeriod"/>
            </a:pPr>
            <a:r>
              <a:rPr lang="en-GB" dirty="0"/>
              <a:t>Systems Thinking </a:t>
            </a:r>
          </a:p>
          <a:p>
            <a:pPr marL="514350" indent="-514350">
              <a:buAutoNum type="arabicPeriod"/>
            </a:pPr>
            <a:r>
              <a:rPr lang="en-GB" dirty="0"/>
              <a:t>Working in harmony</a:t>
            </a:r>
          </a:p>
          <a:p>
            <a:pPr marL="514350" indent="-514350">
              <a:buAutoNum type="arabicPeriod"/>
            </a:pPr>
            <a:r>
              <a:rPr lang="en-GB" dirty="0"/>
              <a:t>Wisdom</a:t>
            </a:r>
          </a:p>
          <a:p>
            <a:pPr marL="514350" indent="-514350">
              <a:buAutoNum type="arabicPeriod"/>
            </a:pPr>
            <a:r>
              <a:rPr lang="en-GB" dirty="0"/>
              <a:t>Leadership</a:t>
            </a:r>
          </a:p>
          <a:p>
            <a:pPr marL="514350" indent="-514350">
              <a:buAutoNum type="arabicPeriod"/>
            </a:pPr>
            <a:r>
              <a:rPr lang="en-GB" dirty="0"/>
              <a:t>Learning</a:t>
            </a:r>
          </a:p>
          <a:p>
            <a:pPr marL="514350" indent="-514350">
              <a:buAutoNum type="arabicPeriod"/>
            </a:pPr>
            <a:r>
              <a:rPr lang="en-GB" dirty="0"/>
              <a:t>Protect the environment</a:t>
            </a:r>
          </a:p>
          <a:p>
            <a:pPr marL="514350" indent="-514350">
              <a:buAutoNum type="arabicPeriod"/>
            </a:pPr>
            <a:r>
              <a:rPr lang="en-GB" dirty="0"/>
              <a:t>Respect</a:t>
            </a:r>
          </a:p>
        </p:txBody>
      </p:sp>
      <p:sp>
        <p:nvSpPr>
          <p:cNvPr id="4" name="Slide Number Placeholder 3">
            <a:extLst>
              <a:ext uri="{FF2B5EF4-FFF2-40B4-BE49-F238E27FC236}">
                <a16:creationId xmlns:a16="http://schemas.microsoft.com/office/drawing/2014/main" id="{C20A5E52-8DFB-4545-8088-A0E4D1057D89}"/>
              </a:ext>
            </a:extLst>
          </p:cNvPr>
          <p:cNvSpPr>
            <a:spLocks noGrp="1"/>
          </p:cNvSpPr>
          <p:nvPr>
            <p:ph type="sldNum" sz="quarter" idx="12"/>
          </p:nvPr>
        </p:nvSpPr>
        <p:spPr/>
        <p:txBody>
          <a:bodyPr/>
          <a:lstStyle/>
          <a:p>
            <a:fld id="{3D165440-4880-415F-9146-4793BDD623F8}" type="slidenum">
              <a:rPr lang="en-GB" smtClean="0"/>
              <a:t>19</a:t>
            </a:fld>
            <a:endParaRPr lang="en-GB"/>
          </a:p>
        </p:txBody>
      </p:sp>
      <p:sp>
        <p:nvSpPr>
          <p:cNvPr id="5" name="Rectangle 4">
            <a:extLst>
              <a:ext uri="{FF2B5EF4-FFF2-40B4-BE49-F238E27FC236}">
                <a16:creationId xmlns:a16="http://schemas.microsoft.com/office/drawing/2014/main" id="{2845D397-12EA-A449-A408-5128447795A7}"/>
              </a:ext>
            </a:extLst>
          </p:cNvPr>
          <p:cNvSpPr/>
          <p:nvPr/>
        </p:nvSpPr>
        <p:spPr>
          <a:xfrm>
            <a:off x="1175657" y="5363344"/>
            <a:ext cx="6096000" cy="307777"/>
          </a:xfrm>
          <a:prstGeom prst="rect">
            <a:avLst/>
          </a:prstGeom>
        </p:spPr>
        <p:txBody>
          <a:bodyPr>
            <a:spAutoFit/>
          </a:bodyPr>
          <a:lstStyle/>
          <a:p>
            <a:r>
              <a:rPr lang="en-GB" sz="1400" dirty="0">
                <a:solidFill>
                  <a:srgbClr val="000000"/>
                </a:solidFill>
                <a:latin typeface="Open Sans" panose="020B0606030504020204" pitchFamily="34" charset="0"/>
              </a:rPr>
              <a:t>(</a:t>
            </a:r>
            <a:r>
              <a:rPr lang="en-GB" sz="1400" dirty="0" err="1">
                <a:solidFill>
                  <a:srgbClr val="000000"/>
                </a:solidFill>
                <a:latin typeface="Open Sans" panose="020B0606030504020204" pitchFamily="34" charset="0"/>
              </a:rPr>
              <a:t>MoSO</a:t>
            </a:r>
            <a:r>
              <a:rPr lang="en-GB" sz="1400" dirty="0">
                <a:solidFill>
                  <a:srgbClr val="000000"/>
                </a:solidFill>
                <a:latin typeface="Open Sans" panose="020B0606030504020204" pitchFamily="34" charset="0"/>
              </a:rPr>
              <a:t> Digest – the Model of Sustainable Organisation, 2020)</a:t>
            </a:r>
            <a:endParaRPr lang="en-US" sz="1400" dirty="0"/>
          </a:p>
        </p:txBody>
      </p:sp>
    </p:spTree>
    <p:extLst>
      <p:ext uri="{BB962C8B-B14F-4D97-AF65-F5344CB8AC3E}">
        <p14:creationId xmlns:p14="http://schemas.microsoft.com/office/powerpoint/2010/main" val="10096447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0FFB8D-695C-1043-817B-C7D090A2E37B}"/>
              </a:ext>
            </a:extLst>
          </p:cNvPr>
          <p:cNvSpPr>
            <a:spLocks noGrp="1"/>
          </p:cNvSpPr>
          <p:nvPr>
            <p:ph idx="1"/>
          </p:nvPr>
        </p:nvSpPr>
        <p:spPr/>
        <p:txBody>
          <a:bodyPr>
            <a:normAutofit/>
          </a:bodyPr>
          <a:lstStyle/>
          <a:p>
            <a:r>
              <a:rPr lang="en-US" dirty="0"/>
              <a:t>Why is it important?</a:t>
            </a:r>
          </a:p>
          <a:p>
            <a:endParaRPr lang="en-US" dirty="0"/>
          </a:p>
          <a:p>
            <a:r>
              <a:rPr lang="en-GB" sz="2600" dirty="0"/>
              <a:t>Average life expectancy of a company in the S&amp;P 500 has dropped from 75 in 1937 to 15 years (</a:t>
            </a:r>
            <a:r>
              <a:rPr lang="en-GB" sz="2600" dirty="0" err="1"/>
              <a:t>Gray</a:t>
            </a:r>
            <a:r>
              <a:rPr lang="en-GB" sz="2600" dirty="0"/>
              <a:t> and Vander Wal, 2014)</a:t>
            </a:r>
            <a:br>
              <a:rPr lang="en-GB" sz="2600" dirty="0"/>
            </a:br>
            <a:endParaRPr lang="en-US" sz="2600" dirty="0"/>
          </a:p>
          <a:p>
            <a:r>
              <a:rPr lang="en-GB" sz="2600" dirty="0"/>
              <a:t>Average life expectancy of companies in Europe is 12.5 years (BURNS, 2020)</a:t>
            </a:r>
            <a:br>
              <a:rPr lang="en-GB" dirty="0"/>
            </a:br>
            <a:br>
              <a:rPr lang="en-GB" dirty="0"/>
            </a:br>
            <a:endParaRPr lang="en-US" dirty="0"/>
          </a:p>
        </p:txBody>
      </p:sp>
      <p:sp>
        <p:nvSpPr>
          <p:cNvPr id="4" name="Slide Number Placeholder 3">
            <a:extLst>
              <a:ext uri="{FF2B5EF4-FFF2-40B4-BE49-F238E27FC236}">
                <a16:creationId xmlns:a16="http://schemas.microsoft.com/office/drawing/2014/main" id="{F3A9942D-074D-114D-9939-A9716AB9164B}"/>
              </a:ext>
            </a:extLst>
          </p:cNvPr>
          <p:cNvSpPr>
            <a:spLocks noGrp="1"/>
          </p:cNvSpPr>
          <p:nvPr>
            <p:ph type="sldNum" sz="quarter" idx="12"/>
          </p:nvPr>
        </p:nvSpPr>
        <p:spPr/>
        <p:txBody>
          <a:bodyPr/>
          <a:lstStyle/>
          <a:p>
            <a:fld id="{3D165440-4880-415F-9146-4793BDD623F8}" type="slidenum">
              <a:rPr lang="en-GB" smtClean="0"/>
              <a:t>20</a:t>
            </a:fld>
            <a:endParaRPr lang="en-GB"/>
          </a:p>
        </p:txBody>
      </p:sp>
      <p:sp>
        <p:nvSpPr>
          <p:cNvPr id="6" name="Title 1">
            <a:extLst>
              <a:ext uri="{FF2B5EF4-FFF2-40B4-BE49-F238E27FC236}">
                <a16:creationId xmlns:a16="http://schemas.microsoft.com/office/drawing/2014/main" id="{14B970D6-6EB0-B441-8DB9-F9FCEB3DD317}"/>
              </a:ext>
            </a:extLst>
          </p:cNvPr>
          <p:cNvSpPr>
            <a:spLocks noGrp="1"/>
          </p:cNvSpPr>
          <p:nvPr>
            <p:ph type="title"/>
          </p:nvPr>
        </p:nvSpPr>
        <p:spPr>
          <a:xfrm>
            <a:off x="609600" y="31746"/>
            <a:ext cx="10972800" cy="1143000"/>
          </a:xfrm>
        </p:spPr>
        <p:txBody>
          <a:bodyPr/>
          <a:lstStyle/>
          <a:p>
            <a:r>
              <a:rPr lang="en-US" dirty="0" err="1"/>
              <a:t>Organisational</a:t>
            </a:r>
            <a:r>
              <a:rPr lang="en-US" dirty="0"/>
              <a:t> Sustainability</a:t>
            </a:r>
          </a:p>
        </p:txBody>
      </p:sp>
    </p:spTree>
    <p:extLst>
      <p:ext uri="{BB962C8B-B14F-4D97-AF65-F5344CB8AC3E}">
        <p14:creationId xmlns:p14="http://schemas.microsoft.com/office/powerpoint/2010/main" val="3079165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98467-2806-034D-BE8D-05ED4A3416C7}"/>
              </a:ext>
            </a:extLst>
          </p:cNvPr>
          <p:cNvSpPr>
            <a:spLocks noGrp="1"/>
          </p:cNvSpPr>
          <p:nvPr>
            <p:ph type="title"/>
          </p:nvPr>
        </p:nvSpPr>
        <p:spPr/>
        <p:txBody>
          <a:bodyPr/>
          <a:lstStyle/>
          <a:p>
            <a:r>
              <a:rPr lang="en-US" dirty="0" err="1"/>
              <a:t>Organisational</a:t>
            </a:r>
            <a:r>
              <a:rPr lang="en-US" dirty="0"/>
              <a:t> Sustainability</a:t>
            </a:r>
          </a:p>
        </p:txBody>
      </p:sp>
      <p:sp>
        <p:nvSpPr>
          <p:cNvPr id="3" name="Content Placeholder 2">
            <a:extLst>
              <a:ext uri="{FF2B5EF4-FFF2-40B4-BE49-F238E27FC236}">
                <a16:creationId xmlns:a16="http://schemas.microsoft.com/office/drawing/2014/main" id="{F1552BDD-C7D4-ED4D-B113-7AA04F80347C}"/>
              </a:ext>
            </a:extLst>
          </p:cNvPr>
          <p:cNvSpPr>
            <a:spLocks noGrp="1"/>
          </p:cNvSpPr>
          <p:nvPr>
            <p:ph idx="1"/>
          </p:nvPr>
        </p:nvSpPr>
        <p:spPr/>
        <p:txBody>
          <a:bodyPr/>
          <a:lstStyle/>
          <a:p>
            <a:pPr marL="0" indent="0" algn="ctr">
              <a:buNone/>
            </a:pPr>
            <a:r>
              <a:rPr lang="en-GB" dirty="0"/>
              <a:t>The aim of an organisation is for its people to serve customers by everyone working together in a system that delivers value to those customers. </a:t>
            </a:r>
            <a:br>
              <a:rPr lang="en-GB" dirty="0"/>
            </a:br>
            <a:br>
              <a:rPr lang="en-GB" dirty="0"/>
            </a:br>
            <a:r>
              <a:rPr lang="en-GB" dirty="0"/>
              <a:t>Using proper science-based measurement and analysis you can understand what is happening, so that you can continually improve and innovate. This can only be achieved with the correct leadership and management. In this way your organisation will succeed and sustain.</a:t>
            </a:r>
            <a:endParaRPr lang="en-US" dirty="0"/>
          </a:p>
        </p:txBody>
      </p:sp>
      <p:sp>
        <p:nvSpPr>
          <p:cNvPr id="4" name="Slide Number Placeholder 3">
            <a:extLst>
              <a:ext uri="{FF2B5EF4-FFF2-40B4-BE49-F238E27FC236}">
                <a16:creationId xmlns:a16="http://schemas.microsoft.com/office/drawing/2014/main" id="{EF11E047-E646-7D4F-90DD-770930DE0B58}"/>
              </a:ext>
            </a:extLst>
          </p:cNvPr>
          <p:cNvSpPr>
            <a:spLocks noGrp="1"/>
          </p:cNvSpPr>
          <p:nvPr>
            <p:ph type="sldNum" sz="quarter" idx="12"/>
          </p:nvPr>
        </p:nvSpPr>
        <p:spPr/>
        <p:txBody>
          <a:bodyPr/>
          <a:lstStyle/>
          <a:p>
            <a:fld id="{3D165440-4880-415F-9146-4793BDD623F8}" type="slidenum">
              <a:rPr lang="en-GB" smtClean="0"/>
              <a:t>21</a:t>
            </a:fld>
            <a:endParaRPr lang="en-GB"/>
          </a:p>
        </p:txBody>
      </p:sp>
      <p:sp>
        <p:nvSpPr>
          <p:cNvPr id="5" name="Rectangle 4">
            <a:extLst>
              <a:ext uri="{FF2B5EF4-FFF2-40B4-BE49-F238E27FC236}">
                <a16:creationId xmlns:a16="http://schemas.microsoft.com/office/drawing/2014/main" id="{9362A3DC-B9B0-B745-96D7-C173B050B84C}"/>
              </a:ext>
            </a:extLst>
          </p:cNvPr>
          <p:cNvSpPr/>
          <p:nvPr/>
        </p:nvSpPr>
        <p:spPr>
          <a:xfrm>
            <a:off x="6589485" y="5384800"/>
            <a:ext cx="5413829" cy="307777"/>
          </a:xfrm>
          <a:prstGeom prst="rect">
            <a:avLst/>
          </a:prstGeom>
        </p:spPr>
        <p:txBody>
          <a:bodyPr wrap="square">
            <a:spAutoFit/>
          </a:bodyPr>
          <a:lstStyle/>
          <a:p>
            <a:r>
              <a:rPr lang="en-GB" sz="1400" dirty="0">
                <a:solidFill>
                  <a:srgbClr val="000000"/>
                </a:solidFill>
                <a:latin typeface="Open Sans" panose="020B0606030504020204" pitchFamily="34" charset="0"/>
              </a:rPr>
              <a:t>(</a:t>
            </a:r>
            <a:r>
              <a:rPr lang="en-GB" sz="1400" dirty="0" err="1">
                <a:solidFill>
                  <a:srgbClr val="000000"/>
                </a:solidFill>
                <a:latin typeface="Open Sans" panose="020B0606030504020204" pitchFamily="34" charset="0"/>
              </a:rPr>
              <a:t>MoSO</a:t>
            </a:r>
            <a:r>
              <a:rPr lang="en-GB" sz="1400" dirty="0">
                <a:solidFill>
                  <a:srgbClr val="000000"/>
                </a:solidFill>
                <a:latin typeface="Open Sans" panose="020B0606030504020204" pitchFamily="34" charset="0"/>
              </a:rPr>
              <a:t> Digest – the Model of Sustainable Organisation, 2020)</a:t>
            </a:r>
            <a:endParaRPr lang="en-US" sz="1400" dirty="0"/>
          </a:p>
        </p:txBody>
      </p:sp>
    </p:spTree>
    <p:extLst>
      <p:ext uri="{BB962C8B-B14F-4D97-AF65-F5344CB8AC3E}">
        <p14:creationId xmlns:p14="http://schemas.microsoft.com/office/powerpoint/2010/main" val="24742846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22</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9" name="Title 1">
            <a:extLst>
              <a:ext uri="{FF2B5EF4-FFF2-40B4-BE49-F238E27FC236}">
                <a16:creationId xmlns:a16="http://schemas.microsoft.com/office/drawing/2014/main" id="{026855F1-54CD-3949-83C7-D1EBA7DBBE27}"/>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10 – Continuing Professional Development (CPD)</a:t>
            </a:r>
          </a:p>
        </p:txBody>
      </p:sp>
    </p:spTree>
    <p:extLst>
      <p:ext uri="{BB962C8B-B14F-4D97-AF65-F5344CB8AC3E}">
        <p14:creationId xmlns:p14="http://schemas.microsoft.com/office/powerpoint/2010/main" val="31243935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2B84E-BCDD-5B4F-9980-2D22CE72D3BF}"/>
              </a:ext>
            </a:extLst>
          </p:cNvPr>
          <p:cNvSpPr>
            <a:spLocks noGrp="1"/>
          </p:cNvSpPr>
          <p:nvPr>
            <p:ph type="title"/>
          </p:nvPr>
        </p:nvSpPr>
        <p:spPr/>
        <p:txBody>
          <a:bodyPr/>
          <a:lstStyle/>
          <a:p>
            <a:r>
              <a:rPr lang="en-US" dirty="0"/>
              <a:t>Review</a:t>
            </a:r>
          </a:p>
        </p:txBody>
      </p:sp>
      <p:sp>
        <p:nvSpPr>
          <p:cNvPr id="3" name="Content Placeholder 2">
            <a:extLst>
              <a:ext uri="{FF2B5EF4-FFF2-40B4-BE49-F238E27FC236}">
                <a16:creationId xmlns:a16="http://schemas.microsoft.com/office/drawing/2014/main" id="{04FD4DCB-5BA1-364B-9942-545A565D6EF5}"/>
              </a:ext>
            </a:extLst>
          </p:cNvPr>
          <p:cNvSpPr>
            <a:spLocks noGrp="1"/>
          </p:cNvSpPr>
          <p:nvPr>
            <p:ph idx="1"/>
          </p:nvPr>
        </p:nvSpPr>
        <p:spPr/>
        <p:txBody>
          <a:bodyPr>
            <a:normAutofit fontScale="92500" lnSpcReduction="10000"/>
          </a:bodyPr>
          <a:lstStyle/>
          <a:p>
            <a:pPr marL="0" indent="0">
              <a:buNone/>
            </a:pPr>
            <a:r>
              <a:rPr lang="en-US" sz="1600" b="1" dirty="0"/>
              <a:t>Videos</a:t>
            </a:r>
            <a:br>
              <a:rPr lang="en-US" sz="1600" dirty="0">
                <a:hlinkClick r:id="rId3"/>
              </a:rPr>
            </a:br>
            <a:br>
              <a:rPr lang="en-US" sz="1600" dirty="0">
                <a:hlinkClick r:id="rId3"/>
              </a:rPr>
            </a:br>
            <a:r>
              <a:rPr lang="en-US" sz="1600" dirty="0">
                <a:hlinkClick r:id="rId3"/>
              </a:rPr>
              <a:t>The Business Logic of Sustainability</a:t>
            </a:r>
            <a:endParaRPr lang="en-US" sz="1600" dirty="0"/>
          </a:p>
          <a:p>
            <a:pPr marL="0" indent="0">
              <a:buNone/>
            </a:pPr>
            <a:endParaRPr lang="en-GB" sz="1600" dirty="0"/>
          </a:p>
          <a:p>
            <a:pPr marL="0" indent="0">
              <a:buNone/>
            </a:pPr>
            <a:r>
              <a:rPr lang="en-GB" sz="1500" dirty="0"/>
              <a:t>Explore </a:t>
            </a:r>
          </a:p>
          <a:p>
            <a:r>
              <a:rPr lang="en-GB" sz="1500" dirty="0"/>
              <a:t>Where do you see yourself in 2/5/10 years?</a:t>
            </a:r>
          </a:p>
          <a:p>
            <a:r>
              <a:rPr lang="en-GB" sz="1500" dirty="0"/>
              <a:t>How prepared for the future are you in your role</a:t>
            </a:r>
          </a:p>
          <a:p>
            <a:pPr lvl="1"/>
            <a:r>
              <a:rPr lang="en-GB" sz="1500" dirty="0"/>
              <a:t>What actions do you take regularly to ensure this?</a:t>
            </a:r>
          </a:p>
          <a:p>
            <a:pPr lvl="1"/>
            <a:r>
              <a:rPr lang="en-GB" sz="1500" dirty="0"/>
              <a:t>Wat actions does your employer take to ensure this?</a:t>
            </a:r>
            <a:br>
              <a:rPr lang="en-GB" sz="1500" dirty="0"/>
            </a:br>
            <a:br>
              <a:rPr lang="en-GB" sz="1500" dirty="0"/>
            </a:br>
            <a:endParaRPr lang="en-GB" sz="1500" dirty="0"/>
          </a:p>
          <a:p>
            <a:r>
              <a:rPr lang="en-GB" sz="1500" dirty="0"/>
              <a:t>What sustainable actions does your organisation identify and actively implement?</a:t>
            </a:r>
            <a:br>
              <a:rPr lang="en-GB" sz="1500" dirty="0"/>
            </a:br>
            <a:r>
              <a:rPr lang="en-GB" sz="1500" dirty="0"/>
              <a:t>How is this manifested?</a:t>
            </a:r>
            <a:br>
              <a:rPr lang="en-GB" sz="1500" dirty="0"/>
            </a:br>
            <a:endParaRPr lang="en-GB" sz="1500" dirty="0"/>
          </a:p>
          <a:p>
            <a:pPr marL="0" indent="0">
              <a:buNone/>
            </a:pPr>
            <a:r>
              <a:rPr lang="en-GB" sz="1500" dirty="0"/>
              <a:t>What can be done to;</a:t>
            </a:r>
          </a:p>
          <a:p>
            <a:r>
              <a:rPr lang="en-GB" sz="1500" dirty="0"/>
              <a:t>Improve</a:t>
            </a:r>
          </a:p>
          <a:p>
            <a:r>
              <a:rPr lang="en-GB" sz="1500" dirty="0"/>
              <a:t>Change/Adapt</a:t>
            </a:r>
          </a:p>
          <a:p>
            <a:pPr marL="0" indent="0">
              <a:buNone/>
            </a:pPr>
            <a:endParaRPr lang="en-GB" sz="1600" dirty="0"/>
          </a:p>
          <a:p>
            <a:pPr marL="0" indent="0">
              <a:buNone/>
            </a:pPr>
            <a:endParaRPr lang="en-US" dirty="0"/>
          </a:p>
        </p:txBody>
      </p:sp>
      <p:sp>
        <p:nvSpPr>
          <p:cNvPr id="4" name="Slide Number Placeholder 3">
            <a:extLst>
              <a:ext uri="{FF2B5EF4-FFF2-40B4-BE49-F238E27FC236}">
                <a16:creationId xmlns:a16="http://schemas.microsoft.com/office/drawing/2014/main" id="{3AD2E217-D731-7F4D-96C1-65DB477110CD}"/>
              </a:ext>
            </a:extLst>
          </p:cNvPr>
          <p:cNvSpPr>
            <a:spLocks noGrp="1"/>
          </p:cNvSpPr>
          <p:nvPr>
            <p:ph type="sldNum" sz="quarter" idx="12"/>
          </p:nvPr>
        </p:nvSpPr>
        <p:spPr/>
        <p:txBody>
          <a:bodyPr/>
          <a:lstStyle/>
          <a:p>
            <a:fld id="{3D165440-4880-415F-9146-4793BDD623F8}" type="slidenum">
              <a:rPr lang="en-GB" smtClean="0"/>
              <a:t>23</a:t>
            </a:fld>
            <a:endParaRPr lang="en-GB"/>
          </a:p>
        </p:txBody>
      </p:sp>
    </p:spTree>
    <p:extLst>
      <p:ext uri="{BB962C8B-B14F-4D97-AF65-F5344CB8AC3E}">
        <p14:creationId xmlns:p14="http://schemas.microsoft.com/office/powerpoint/2010/main" val="4988242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D3870-63F6-F546-9C9F-871BD2BC64C1}"/>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B2A872C6-F614-8C44-89AD-47362E011465}"/>
              </a:ext>
            </a:extLst>
          </p:cNvPr>
          <p:cNvSpPr>
            <a:spLocks noGrp="1"/>
          </p:cNvSpPr>
          <p:nvPr>
            <p:ph idx="1"/>
          </p:nvPr>
        </p:nvSpPr>
        <p:spPr/>
        <p:txBody>
          <a:bodyPr>
            <a:normAutofit fontScale="55000" lnSpcReduction="20000"/>
          </a:bodyPr>
          <a:lstStyle/>
          <a:p>
            <a:pPr marL="0" indent="0">
              <a:buNone/>
            </a:pPr>
            <a:endParaRPr lang="en-GB" dirty="0"/>
          </a:p>
          <a:p>
            <a:r>
              <a:rPr lang="en-GB" sz="3300" dirty="0"/>
              <a:t>BURNS, P., 2020. </a:t>
            </a:r>
            <a:r>
              <a:rPr lang="en-GB" sz="3300" i="1" dirty="0"/>
              <a:t>Corporate Entrepreneurship And Innovation</a:t>
            </a:r>
            <a:r>
              <a:rPr lang="en-GB" sz="3300" dirty="0"/>
              <a:t>. 1st ed. LONDON: RED GLOBE Press.</a:t>
            </a:r>
            <a:br>
              <a:rPr lang="en-GB" sz="3300" dirty="0"/>
            </a:br>
            <a:endParaRPr lang="en-GB" sz="3300" dirty="0"/>
          </a:p>
          <a:p>
            <a:r>
              <a:rPr lang="en-GB" sz="3300" dirty="0" err="1"/>
              <a:t>Cipd.co.uk</a:t>
            </a:r>
            <a:r>
              <a:rPr lang="en-GB" sz="3300" dirty="0"/>
              <a:t>. 2020. </a:t>
            </a:r>
            <a:r>
              <a:rPr lang="en-GB" sz="3300" i="1" dirty="0"/>
              <a:t>Managing For Sustainable Employee Engagement Guidance For Employers And Managers</a:t>
            </a:r>
            <a:r>
              <a:rPr lang="en-GB" sz="3300" dirty="0"/>
              <a:t>. [online] Available at: &lt;https://</a:t>
            </a:r>
            <a:r>
              <a:rPr lang="en-GB" sz="3300" dirty="0" err="1"/>
              <a:t>www.cipd.co.uk</a:t>
            </a:r>
            <a:r>
              <a:rPr lang="en-GB" sz="3300" dirty="0"/>
              <a:t>/Images/managing-for-sustainable-employee-engagement-guidance-for-employers-and-managers_2012_tcm18-10753.pdf&gt; [Accessed 13 October 2020].</a:t>
            </a:r>
          </a:p>
          <a:p>
            <a:endParaRPr lang="en-GB" sz="3300" dirty="0"/>
          </a:p>
          <a:p>
            <a:r>
              <a:rPr lang="en-GB" sz="3300" dirty="0" err="1"/>
              <a:t>Gray</a:t>
            </a:r>
            <a:r>
              <a:rPr lang="en-GB" sz="3300" dirty="0"/>
              <a:t>, D. and Vander Wal, T., 2014. </a:t>
            </a:r>
            <a:r>
              <a:rPr lang="en-GB" sz="3300" i="1" dirty="0"/>
              <a:t>The Connected Company</a:t>
            </a:r>
            <a:r>
              <a:rPr lang="en-GB" sz="3300" dirty="0"/>
              <a:t>. 3rd ed. </a:t>
            </a:r>
            <a:r>
              <a:rPr lang="en-GB" sz="3300" dirty="0" err="1"/>
              <a:t>Sebastapol</a:t>
            </a:r>
            <a:r>
              <a:rPr lang="en-GB" sz="3300" dirty="0"/>
              <a:t>, California. USA: O'Reilly Media.</a:t>
            </a:r>
            <a:br>
              <a:rPr lang="en-GB" sz="3300" dirty="0"/>
            </a:br>
            <a:endParaRPr lang="en-GB" sz="3300" dirty="0"/>
          </a:p>
          <a:p>
            <a:r>
              <a:rPr lang="en-GB" sz="3300" dirty="0" err="1"/>
              <a:t>Quality.org</a:t>
            </a:r>
            <a:r>
              <a:rPr lang="en-GB" sz="3300" dirty="0"/>
              <a:t>. 2020. </a:t>
            </a:r>
            <a:r>
              <a:rPr lang="en-GB" sz="3300" i="1" dirty="0" err="1"/>
              <a:t>Moso</a:t>
            </a:r>
            <a:r>
              <a:rPr lang="en-GB" sz="3300" i="1" dirty="0"/>
              <a:t> Digest – The Model Of Sustainable Organisation</a:t>
            </a:r>
            <a:r>
              <a:rPr lang="en-GB" sz="3300" dirty="0"/>
              <a:t>. [online] Available at: &lt;https://</a:t>
            </a:r>
            <a:r>
              <a:rPr lang="en-GB" sz="3300" dirty="0" err="1"/>
              <a:t>www.quality.org</a:t>
            </a:r>
            <a:r>
              <a:rPr lang="en-GB" sz="3300" dirty="0"/>
              <a:t>/file/2786/download&gt; [Accessed 13 October 2020].</a:t>
            </a:r>
            <a:br>
              <a:rPr lang="en-GB" sz="3300" dirty="0"/>
            </a:br>
            <a:endParaRPr lang="en-GB" sz="3300" dirty="0"/>
          </a:p>
          <a:p>
            <a:r>
              <a:rPr lang="en-GB" sz="3300" dirty="0" err="1"/>
              <a:t>Valcour</a:t>
            </a:r>
            <a:r>
              <a:rPr lang="en-GB" sz="3300" dirty="0"/>
              <a:t>, M., 2015. </a:t>
            </a:r>
            <a:r>
              <a:rPr lang="en-GB" sz="3300" i="1" dirty="0"/>
              <a:t>Craft A Sustainable Career</a:t>
            </a:r>
            <a:r>
              <a:rPr lang="en-GB" sz="3300" dirty="0"/>
              <a:t>. [online] Harvard Business Review. Available at: &lt;https://</a:t>
            </a:r>
            <a:r>
              <a:rPr lang="en-GB" sz="3300" dirty="0" err="1"/>
              <a:t>hbr.org</a:t>
            </a:r>
            <a:r>
              <a:rPr lang="en-GB" sz="3300" dirty="0"/>
              <a:t>/2013/07/craft-a-sustainable-career#:~:text=A%20sustainable%20career%20is%20dynamic,skills%2C%20interests%2C%20and%20values.&gt; [Accessed 13 October 2020].</a:t>
            </a:r>
          </a:p>
          <a:p>
            <a:pPr marL="0" indent="0">
              <a:buNone/>
            </a:pPr>
            <a:endParaRPr lang="en-US" dirty="0"/>
          </a:p>
        </p:txBody>
      </p:sp>
      <p:sp>
        <p:nvSpPr>
          <p:cNvPr id="4" name="Slide Number Placeholder 3">
            <a:extLst>
              <a:ext uri="{FF2B5EF4-FFF2-40B4-BE49-F238E27FC236}">
                <a16:creationId xmlns:a16="http://schemas.microsoft.com/office/drawing/2014/main" id="{FB2D60AD-20F7-6A4F-8F43-F8D557CCCDD4}"/>
              </a:ext>
            </a:extLst>
          </p:cNvPr>
          <p:cNvSpPr>
            <a:spLocks noGrp="1"/>
          </p:cNvSpPr>
          <p:nvPr>
            <p:ph type="sldNum" sz="quarter" idx="12"/>
          </p:nvPr>
        </p:nvSpPr>
        <p:spPr/>
        <p:txBody>
          <a:bodyPr/>
          <a:lstStyle/>
          <a:p>
            <a:fld id="{3D165440-4880-415F-9146-4793BDD623F8}" type="slidenum">
              <a:rPr lang="en-GB" smtClean="0"/>
              <a:t>24</a:t>
            </a:fld>
            <a:endParaRPr lang="en-GB"/>
          </a:p>
        </p:txBody>
      </p:sp>
    </p:spTree>
    <p:extLst>
      <p:ext uri="{BB962C8B-B14F-4D97-AF65-F5344CB8AC3E}">
        <p14:creationId xmlns:p14="http://schemas.microsoft.com/office/powerpoint/2010/main" val="29802396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372</TotalTime>
  <Words>4390</Words>
  <Application>Microsoft Macintosh PowerPoint</Application>
  <PresentationFormat>Widescreen</PresentationFormat>
  <Paragraphs>272</Paragraphs>
  <Slides>24</Slides>
  <Notes>21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Myriad Pro</vt:lpstr>
      <vt:lpstr>Open Sans</vt:lpstr>
      <vt:lpstr>20140311PresentationUWTSDTemplate</vt:lpstr>
      <vt:lpstr>Giving and receiving feedback</vt:lpstr>
      <vt:lpstr>BA Management Skills for the Workplace BMSK5002</vt:lpstr>
      <vt:lpstr>Developing Relationships and Workplace Achievement  </vt:lpstr>
      <vt:lpstr>Session 10 – Continuing Professional Development (CPD)</vt:lpstr>
      <vt:lpstr>How does CPD Affect You?</vt:lpstr>
      <vt:lpstr>CPD Cycle</vt:lpstr>
      <vt:lpstr>Identify</vt:lpstr>
      <vt:lpstr>Plan</vt:lpstr>
      <vt:lpstr>Act</vt:lpstr>
      <vt:lpstr>Reflect</vt:lpstr>
      <vt:lpstr>Apply</vt:lpstr>
      <vt:lpstr>Share</vt:lpstr>
      <vt:lpstr>Impact</vt:lpstr>
      <vt:lpstr>Sustainability</vt:lpstr>
      <vt:lpstr>Sustainable Employee Engagement</vt:lpstr>
      <vt:lpstr>Employee Engagement</vt:lpstr>
      <vt:lpstr>Sustainability</vt:lpstr>
      <vt:lpstr>Sustainability</vt:lpstr>
      <vt:lpstr>Organisational Sustainability</vt:lpstr>
      <vt:lpstr>Organisational Sustainability</vt:lpstr>
      <vt:lpstr>Organisational Sustainability</vt:lpstr>
      <vt:lpstr>Session 10 – Continuing Professional Development (CPD)</vt:lpstr>
      <vt:lpstr>Review</vt:lpstr>
      <vt:lpstr>References</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Giving and receiving feedback</dc:title>
  <dc:creator>Andrew Maund</dc:creator>
  <cp:lastModifiedBy>Mark Bell-Davies</cp:lastModifiedBy>
  <cp:revision>32</cp:revision>
  <dcterms:created xsi:type="dcterms:W3CDTF">2016-07-21T13:24:53Z</dcterms:created>
  <dcterms:modified xsi:type="dcterms:W3CDTF">2020-10-13T14:41:42Z</dcterms:modified>
</cp:coreProperties>
</file>