
<file path=[Content_Types].xml><?xml version="1.0" encoding="utf-8"?>
<Types xmlns="http://schemas.openxmlformats.org/package/2006/content-types">
  <Default Extension="jp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0" r:id="rId5"/>
    <p:sldId id="261" r:id="rId6"/>
    <p:sldId id="262" r:id="rId7"/>
    <p:sldId id="263" r:id="rId8"/>
    <p:sldId id="264" r:id="rId9"/>
    <p:sldId id="266" r:id="rId10"/>
    <p:sldId id="267" r:id="rId11"/>
    <p:sldId id="265"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ilyana-filipova Mincheva (1816276)" initials="SM(" lastIdx="1" clrIdx="0">
    <p:extLst>
      <p:ext uri="{19B8F6BF-5375-455C-9EA6-DF929625EA0E}">
        <p15:presenceInfo xmlns:p15="http://schemas.microsoft.com/office/powerpoint/2012/main" userId="Stilyana-filipova Mincheva (1816276)"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7434"/>
    <a:srgbClr val="58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ен стил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Светъл стил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Среден стил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B4B98B0-60AC-42C2-AFA5-B58CD77FA1E5}" styleName="Светъл стил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Светъл стил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5.xml"/><Relationship Id="rId1" Type="http://schemas.microsoft.com/office/2011/relationships/chartStyle" Target="style1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bg1"/>
                </a:solidFill>
                <a:effectLst>
                  <a:outerShdw blurRad="50800" dist="38100" dir="5400000" algn="t" rotWithShape="0">
                    <a:prstClr val="black">
                      <a:alpha val="40000"/>
                    </a:prstClr>
                  </a:outerShdw>
                </a:effectLst>
                <a:latin typeface="+mn-lt"/>
                <a:ea typeface="+mn-ea"/>
                <a:cs typeface="+mn-cs"/>
              </a:defRPr>
            </a:pPr>
            <a:r>
              <a:rPr lang="en-GB" dirty="0">
                <a:solidFill>
                  <a:schemeClr val="bg1"/>
                </a:solidFill>
                <a:latin typeface="Arial" panose="020B0604020202020204" pitchFamily="34" charset="0"/>
                <a:cs typeface="Arial" panose="020B0604020202020204" pitchFamily="34" charset="0"/>
              </a:rPr>
              <a:t>Current Ratio</a:t>
            </a:r>
            <a:endParaRPr lang="bg-BG" dirty="0">
              <a:solidFill>
                <a:schemeClr val="bg1"/>
              </a:solidFill>
              <a:latin typeface="Arial" panose="020B0604020202020204" pitchFamily="34" charset="0"/>
              <a:cs typeface="Arial" panose="020B0604020202020204" pitchFamily="34" charset="0"/>
            </a:endParaRPr>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bg1"/>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1.89</c:v>
                </c:pt>
                <c:pt idx="1">
                  <c:v>3.63</c:v>
                </c:pt>
              </c:numCache>
            </c:numRef>
          </c:val>
          <c:extLst>
            <c:ext xmlns:c16="http://schemas.microsoft.com/office/drawing/2014/chart" uri="{C3380CC4-5D6E-409C-BE32-E72D297353CC}">
              <c16:uniqueId val="{00000000-F71F-485B-B251-475CA25563EB}"/>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1.83</c:v>
                </c:pt>
              </c:numCache>
            </c:numRef>
          </c:val>
          <c:extLst>
            <c:ext xmlns:c16="http://schemas.microsoft.com/office/drawing/2014/chart" uri="{C3380CC4-5D6E-409C-BE32-E72D297353CC}">
              <c16:uniqueId val="{00000001-F71F-485B-B251-475CA25563EB}"/>
            </c:ext>
          </c:extLst>
        </c:ser>
        <c:dLbls>
          <c:showLegendKey val="0"/>
          <c:showVal val="1"/>
          <c:showCatName val="0"/>
          <c:showSerName val="0"/>
          <c:showPercent val="0"/>
          <c:showBubbleSize val="0"/>
        </c:dLbls>
        <c:gapWidth val="150"/>
        <c:shape val="box"/>
        <c:axId val="713797552"/>
        <c:axId val="713797880"/>
        <c:axId val="0"/>
      </c:bar3DChart>
      <c:catAx>
        <c:axId val="71379755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713797880"/>
        <c:crosses val="autoZero"/>
        <c:auto val="1"/>
        <c:lblAlgn val="ctr"/>
        <c:lblOffset val="100"/>
        <c:noMultiLvlLbl val="0"/>
      </c:catAx>
      <c:valAx>
        <c:axId val="713797880"/>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71379755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dirty="0">
                <a:solidFill>
                  <a:schemeClr val="bg1"/>
                </a:solidFill>
                <a:latin typeface="Arial" panose="020B0604020202020204" pitchFamily="34" charset="0"/>
                <a:cs typeface="Arial" panose="020B0604020202020204" pitchFamily="34" charset="0"/>
              </a:rPr>
              <a:t>Quick Ratio</a:t>
            </a:r>
            <a:endParaRPr lang="bg-BG" dirty="0">
              <a:solidFill>
                <a:schemeClr val="bg1"/>
              </a:solidFill>
              <a:latin typeface="Arial" panose="020B0604020202020204" pitchFamily="34" charset="0"/>
              <a:cs typeface="Arial" panose="020B0604020202020204" pitchFamily="34" charset="0"/>
            </a:endParaRPr>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1.23</c:v>
                </c:pt>
                <c:pt idx="1">
                  <c:v>9.77</c:v>
                </c:pt>
              </c:numCache>
            </c:numRef>
          </c:val>
          <c:extLst>
            <c:ext xmlns:c16="http://schemas.microsoft.com/office/drawing/2014/chart" uri="{C3380CC4-5D6E-409C-BE32-E72D297353CC}">
              <c16:uniqueId val="{00000000-E689-4069-9F5B-95DF7E848A05}"/>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1.1200000000000001</c:v>
                </c:pt>
              </c:numCache>
            </c:numRef>
          </c:val>
          <c:extLst>
            <c:ext xmlns:c16="http://schemas.microsoft.com/office/drawing/2014/chart" uri="{C3380CC4-5D6E-409C-BE32-E72D297353CC}">
              <c16:uniqueId val="{00000001-E689-4069-9F5B-95DF7E848A05}"/>
            </c:ext>
          </c:extLst>
        </c:ser>
        <c:dLbls>
          <c:showLegendKey val="0"/>
          <c:showVal val="1"/>
          <c:showCatName val="0"/>
          <c:showSerName val="0"/>
          <c:showPercent val="0"/>
          <c:showBubbleSize val="0"/>
        </c:dLbls>
        <c:gapWidth val="150"/>
        <c:shape val="box"/>
        <c:axId val="529635184"/>
        <c:axId val="529636496"/>
        <c:axId val="0"/>
      </c:bar3DChart>
      <c:catAx>
        <c:axId val="52963518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529636496"/>
        <c:crosses val="autoZero"/>
        <c:auto val="1"/>
        <c:lblAlgn val="ctr"/>
        <c:lblOffset val="100"/>
        <c:noMultiLvlLbl val="0"/>
      </c:catAx>
      <c:valAx>
        <c:axId val="529636496"/>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5296351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dirty="0">
                <a:solidFill>
                  <a:schemeClr val="bg1"/>
                </a:solidFill>
                <a:latin typeface="Arial" panose="020B0604020202020204" pitchFamily="34" charset="0"/>
                <a:cs typeface="Arial" panose="020B0604020202020204" pitchFamily="34" charset="0"/>
              </a:rPr>
              <a:t>Gross Profit Margin</a:t>
            </a:r>
            <a:endParaRPr lang="bg-BG" dirty="0">
              <a:solidFill>
                <a:schemeClr val="bg1"/>
              </a:solidFill>
              <a:latin typeface="Arial" panose="020B0604020202020204" pitchFamily="34" charset="0"/>
              <a:cs typeface="Arial" panose="020B0604020202020204" pitchFamily="34" charset="0"/>
            </a:endParaRPr>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26.8</c:v>
                </c:pt>
                <c:pt idx="1">
                  <c:v>-0.05</c:v>
                </c:pt>
              </c:numCache>
            </c:numRef>
          </c:val>
          <c:extLst>
            <c:ext xmlns:c16="http://schemas.microsoft.com/office/drawing/2014/chart" uri="{C3380CC4-5D6E-409C-BE32-E72D297353CC}">
              <c16:uniqueId val="{00000000-6E97-4263-A9FC-0188642D849A}"/>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26.81</c:v>
                </c:pt>
              </c:numCache>
            </c:numRef>
          </c:val>
          <c:extLst>
            <c:ext xmlns:c16="http://schemas.microsoft.com/office/drawing/2014/chart" uri="{C3380CC4-5D6E-409C-BE32-E72D297353CC}">
              <c16:uniqueId val="{00000001-6E97-4263-A9FC-0188642D849A}"/>
            </c:ext>
          </c:extLst>
        </c:ser>
        <c:dLbls>
          <c:showLegendKey val="0"/>
          <c:showVal val="1"/>
          <c:showCatName val="0"/>
          <c:showSerName val="0"/>
          <c:showPercent val="0"/>
          <c:showBubbleSize val="0"/>
        </c:dLbls>
        <c:gapWidth val="150"/>
        <c:shape val="box"/>
        <c:axId val="711515408"/>
        <c:axId val="711514424"/>
        <c:axId val="0"/>
      </c:bar3DChart>
      <c:catAx>
        <c:axId val="71151540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711514424"/>
        <c:crosses val="autoZero"/>
        <c:auto val="1"/>
        <c:lblAlgn val="ctr"/>
        <c:lblOffset val="100"/>
        <c:noMultiLvlLbl val="0"/>
      </c:catAx>
      <c:valAx>
        <c:axId val="711514424"/>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7115154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rgbClr val="580000"/>
                </a:solidFill>
                <a:effectLst>
                  <a:outerShdw blurRad="50800" dist="38100" dir="5400000" algn="t" rotWithShape="0">
                    <a:prstClr val="black">
                      <a:alpha val="40000"/>
                    </a:prstClr>
                  </a:outerShdw>
                </a:effectLst>
                <a:latin typeface="Arial" panose="020B0604020202020204" pitchFamily="34" charset="0"/>
                <a:ea typeface="+mn-ea"/>
                <a:cs typeface="Arial" panose="020B0604020202020204" pitchFamily="34" charset="0"/>
              </a:defRPr>
            </a:pPr>
            <a:r>
              <a:rPr lang="en-GB" dirty="0">
                <a:solidFill>
                  <a:schemeClr val="bg1"/>
                </a:solidFill>
                <a:latin typeface="Arial" panose="020B0604020202020204" pitchFamily="34" charset="0"/>
                <a:cs typeface="Arial" panose="020B0604020202020204" pitchFamily="34" charset="0"/>
              </a:rPr>
              <a:t>Net Operation Profit Margin</a:t>
            </a:r>
            <a:endParaRPr lang="bg-BG" dirty="0">
              <a:solidFill>
                <a:schemeClr val="bg1"/>
              </a:solidFill>
              <a:latin typeface="Arial" panose="020B0604020202020204" pitchFamily="34" charset="0"/>
              <a:cs typeface="Arial" panose="020B0604020202020204" pitchFamily="34" charset="0"/>
            </a:endParaRPr>
          </a:p>
        </c:rich>
      </c:tx>
      <c:overlay val="0"/>
      <c:spPr>
        <a:noFill/>
        <a:ln>
          <a:noFill/>
        </a:ln>
        <a:effectLst/>
      </c:spPr>
      <c:txPr>
        <a:bodyPr rot="0" spcFirstLastPara="1" vertOverflow="ellipsis" vert="horz" wrap="square" anchor="ctr" anchorCtr="1"/>
        <a:lstStyle/>
        <a:p>
          <a:pPr>
            <a:defRPr sz="2128" b="1" i="0" u="none" strike="noStrike" kern="1200" spc="100" baseline="0">
              <a:solidFill>
                <a:srgbClr val="580000"/>
              </a:solidFill>
              <a:effectLst>
                <a:outerShdw blurRad="50800" dist="38100" dir="5400000" algn="t" rotWithShape="0">
                  <a:prstClr val="black">
                    <a:alpha val="40000"/>
                  </a:prstClr>
                </a:outerShdw>
              </a:effectLst>
              <a:latin typeface="Arial" panose="020B0604020202020204" pitchFamily="34" charset="0"/>
              <a:ea typeface="+mn-ea"/>
              <a:cs typeface="Arial" panose="020B0604020202020204" pitchFamily="34" charset="0"/>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7.6</c:v>
                </c:pt>
                <c:pt idx="1">
                  <c:v>-13.55</c:v>
                </c:pt>
              </c:numCache>
            </c:numRef>
          </c:val>
          <c:extLst>
            <c:ext xmlns:c16="http://schemas.microsoft.com/office/drawing/2014/chart" uri="{C3380CC4-5D6E-409C-BE32-E72D297353CC}">
              <c16:uniqueId val="{00000000-7B6F-4D84-836D-AB223DDD6B5A}"/>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8.7899999999999991</c:v>
                </c:pt>
              </c:numCache>
            </c:numRef>
          </c:val>
          <c:extLst>
            <c:ext xmlns:c16="http://schemas.microsoft.com/office/drawing/2014/chart" uri="{C3380CC4-5D6E-409C-BE32-E72D297353CC}">
              <c16:uniqueId val="{00000001-7B6F-4D84-836D-AB223DDD6B5A}"/>
            </c:ext>
          </c:extLst>
        </c:ser>
        <c:dLbls>
          <c:showLegendKey val="0"/>
          <c:showVal val="1"/>
          <c:showCatName val="0"/>
          <c:showSerName val="0"/>
          <c:showPercent val="0"/>
          <c:showBubbleSize val="0"/>
        </c:dLbls>
        <c:gapWidth val="150"/>
        <c:shape val="box"/>
        <c:axId val="350182016"/>
        <c:axId val="350182672"/>
        <c:axId val="0"/>
      </c:bar3DChart>
      <c:catAx>
        <c:axId val="35018201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350182672"/>
        <c:crosses val="autoZero"/>
        <c:auto val="1"/>
        <c:lblAlgn val="ctr"/>
        <c:lblOffset val="100"/>
        <c:noMultiLvlLbl val="0"/>
      </c:catAx>
      <c:valAx>
        <c:axId val="350182672"/>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3501820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dirty="0">
                <a:effectLst/>
                <a:latin typeface="Arial" panose="020B0604020202020204" pitchFamily="34" charset="0"/>
                <a:cs typeface="Arial" panose="020B0604020202020204" pitchFamily="34" charset="0"/>
              </a:rPr>
              <a:t>ROCE</a:t>
            </a:r>
            <a:endParaRPr lang="bg-BG" dirty="0">
              <a:effectLst/>
              <a:latin typeface="Arial" panose="020B0604020202020204" pitchFamily="34" charset="0"/>
              <a:cs typeface="Arial" panose="020B0604020202020204" pitchFamily="34" charset="0"/>
            </a:endParaRPr>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13.92</c:v>
                </c:pt>
                <c:pt idx="1">
                  <c:v>-8.48</c:v>
                </c:pt>
              </c:numCache>
            </c:numRef>
          </c:val>
          <c:extLst>
            <c:ext xmlns:c16="http://schemas.microsoft.com/office/drawing/2014/chart" uri="{C3380CC4-5D6E-409C-BE32-E72D297353CC}">
              <c16:uniqueId val="{00000000-A4D3-4BC1-9211-6134010F5227}"/>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15.21</c:v>
                </c:pt>
              </c:numCache>
            </c:numRef>
          </c:val>
          <c:extLst>
            <c:ext xmlns:c16="http://schemas.microsoft.com/office/drawing/2014/chart" uri="{C3380CC4-5D6E-409C-BE32-E72D297353CC}">
              <c16:uniqueId val="{00000001-A4D3-4BC1-9211-6134010F5227}"/>
            </c:ext>
          </c:extLst>
        </c:ser>
        <c:dLbls>
          <c:showLegendKey val="0"/>
          <c:showVal val="1"/>
          <c:showCatName val="0"/>
          <c:showSerName val="0"/>
          <c:showPercent val="0"/>
          <c:showBubbleSize val="0"/>
        </c:dLbls>
        <c:gapWidth val="150"/>
        <c:shape val="box"/>
        <c:axId val="532124720"/>
        <c:axId val="711517704"/>
        <c:axId val="0"/>
      </c:bar3DChart>
      <c:catAx>
        <c:axId val="5321247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711517704"/>
        <c:crosses val="autoZero"/>
        <c:auto val="1"/>
        <c:lblAlgn val="ctr"/>
        <c:lblOffset val="100"/>
        <c:noMultiLvlLbl val="0"/>
      </c:catAx>
      <c:valAx>
        <c:axId val="711517704"/>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5321247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a:t>Asset turnover</a:t>
            </a:r>
            <a:endParaRPr lang="bg-BG"/>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1.83</c:v>
                </c:pt>
                <c:pt idx="1">
                  <c:v>5.86</c:v>
                </c:pt>
              </c:numCache>
            </c:numRef>
          </c:val>
          <c:extLst>
            <c:ext xmlns:c16="http://schemas.microsoft.com/office/drawing/2014/chart" uri="{C3380CC4-5D6E-409C-BE32-E72D297353CC}">
              <c16:uniqueId val="{00000000-7362-45AC-954B-E88B3FF33F49}"/>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1.73</c:v>
                </c:pt>
              </c:numCache>
            </c:numRef>
          </c:val>
          <c:extLst>
            <c:ext xmlns:c16="http://schemas.microsoft.com/office/drawing/2014/chart" uri="{C3380CC4-5D6E-409C-BE32-E72D297353CC}">
              <c16:uniqueId val="{00000001-7362-45AC-954B-E88B3FF33F49}"/>
            </c:ext>
          </c:extLst>
        </c:ser>
        <c:dLbls>
          <c:showLegendKey val="0"/>
          <c:showVal val="1"/>
          <c:showCatName val="0"/>
          <c:showSerName val="0"/>
          <c:showPercent val="0"/>
          <c:showBubbleSize val="0"/>
        </c:dLbls>
        <c:gapWidth val="150"/>
        <c:shape val="box"/>
        <c:axId val="592003168"/>
        <c:axId val="592004808"/>
        <c:axId val="0"/>
      </c:bar3DChart>
      <c:catAx>
        <c:axId val="59200316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592004808"/>
        <c:crosses val="autoZero"/>
        <c:auto val="1"/>
        <c:lblAlgn val="ctr"/>
        <c:lblOffset val="100"/>
        <c:noMultiLvlLbl val="0"/>
      </c:catAx>
      <c:valAx>
        <c:axId val="592004808"/>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5920031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a:t>Inventory Days</a:t>
            </a:r>
            <a:endParaRPr lang="bg-BG"/>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73.8</c:v>
                </c:pt>
                <c:pt idx="1">
                  <c:v>-2.42</c:v>
                </c:pt>
              </c:numCache>
            </c:numRef>
          </c:val>
          <c:extLst>
            <c:ext xmlns:c16="http://schemas.microsoft.com/office/drawing/2014/chart" uri="{C3380CC4-5D6E-409C-BE32-E72D297353CC}">
              <c16:uniqueId val="{00000000-9F1F-4EBC-897F-9D354A407DC0}"/>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75.63</c:v>
                </c:pt>
              </c:numCache>
            </c:numRef>
          </c:val>
          <c:extLst>
            <c:ext xmlns:c16="http://schemas.microsoft.com/office/drawing/2014/chart" uri="{C3380CC4-5D6E-409C-BE32-E72D297353CC}">
              <c16:uniqueId val="{00000001-9F1F-4EBC-897F-9D354A407DC0}"/>
            </c:ext>
          </c:extLst>
        </c:ser>
        <c:dLbls>
          <c:showLegendKey val="0"/>
          <c:showVal val="1"/>
          <c:showCatName val="0"/>
          <c:showSerName val="0"/>
          <c:showPercent val="0"/>
          <c:showBubbleSize val="0"/>
        </c:dLbls>
        <c:gapWidth val="150"/>
        <c:shape val="box"/>
        <c:axId val="464246000"/>
        <c:axId val="464246328"/>
        <c:axId val="0"/>
      </c:bar3DChart>
      <c:catAx>
        <c:axId val="46424600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464246328"/>
        <c:crosses val="autoZero"/>
        <c:auto val="1"/>
        <c:lblAlgn val="ctr"/>
        <c:lblOffset val="100"/>
        <c:noMultiLvlLbl val="0"/>
      </c:catAx>
      <c:valAx>
        <c:axId val="464246328"/>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4642460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dirty="0"/>
              <a:t>Non-current Asset Turnover</a:t>
            </a:r>
            <a:endParaRPr lang="bg-BG" dirty="0"/>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2.89</c:v>
                </c:pt>
                <c:pt idx="1">
                  <c:v>15.61</c:v>
                </c:pt>
              </c:numCache>
            </c:numRef>
          </c:val>
          <c:extLst>
            <c:ext xmlns:c16="http://schemas.microsoft.com/office/drawing/2014/chart" uri="{C3380CC4-5D6E-409C-BE32-E72D297353CC}">
              <c16:uniqueId val="{00000000-E60C-430F-AC26-D175DDCD83F4}"/>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2.5</c:v>
                </c:pt>
              </c:numCache>
            </c:numRef>
          </c:val>
          <c:extLst>
            <c:ext xmlns:c16="http://schemas.microsoft.com/office/drawing/2014/chart" uri="{C3380CC4-5D6E-409C-BE32-E72D297353CC}">
              <c16:uniqueId val="{00000001-E60C-430F-AC26-D175DDCD83F4}"/>
            </c:ext>
          </c:extLst>
        </c:ser>
        <c:dLbls>
          <c:showLegendKey val="0"/>
          <c:showVal val="1"/>
          <c:showCatName val="0"/>
          <c:showSerName val="0"/>
          <c:showPercent val="0"/>
          <c:showBubbleSize val="0"/>
        </c:dLbls>
        <c:gapWidth val="150"/>
        <c:shape val="box"/>
        <c:axId val="268631376"/>
        <c:axId val="268631048"/>
        <c:axId val="0"/>
      </c:bar3DChart>
      <c:catAx>
        <c:axId val="26863137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268631048"/>
        <c:crosses val="autoZero"/>
        <c:auto val="1"/>
        <c:lblAlgn val="ctr"/>
        <c:lblOffset val="100"/>
        <c:noMultiLvlLbl val="0"/>
      </c:catAx>
      <c:valAx>
        <c:axId val="268631048"/>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26863137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dirty="0">
                <a:latin typeface="Arial" panose="020B0604020202020204" pitchFamily="34" charset="0"/>
                <a:cs typeface="Arial" panose="020B0604020202020204" pitchFamily="34" charset="0"/>
              </a:rPr>
              <a:t>Interest Cover</a:t>
            </a:r>
            <a:endParaRPr lang="bg-BG" dirty="0">
              <a:latin typeface="Arial" panose="020B0604020202020204" pitchFamily="34" charset="0"/>
              <a:cs typeface="Arial" panose="020B0604020202020204" pitchFamily="34" charset="0"/>
            </a:endParaRPr>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12</c:v>
                </c:pt>
                <c:pt idx="1">
                  <c:v>46.34</c:v>
                </c:pt>
              </c:numCache>
            </c:numRef>
          </c:val>
          <c:extLst>
            <c:ext xmlns:c16="http://schemas.microsoft.com/office/drawing/2014/chart" uri="{C3380CC4-5D6E-409C-BE32-E72D297353CC}">
              <c16:uniqueId val="{00000000-886D-49A1-88A6-9EC628645A41}"/>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8.1999999999999993</c:v>
                </c:pt>
              </c:numCache>
            </c:numRef>
          </c:val>
          <c:extLst>
            <c:ext xmlns:c16="http://schemas.microsoft.com/office/drawing/2014/chart" uri="{C3380CC4-5D6E-409C-BE32-E72D297353CC}">
              <c16:uniqueId val="{00000001-886D-49A1-88A6-9EC628645A41}"/>
            </c:ext>
          </c:extLst>
        </c:ser>
        <c:dLbls>
          <c:showLegendKey val="0"/>
          <c:showVal val="1"/>
          <c:showCatName val="0"/>
          <c:showSerName val="0"/>
          <c:showPercent val="0"/>
          <c:showBubbleSize val="0"/>
        </c:dLbls>
        <c:gapWidth val="150"/>
        <c:shape val="box"/>
        <c:axId val="467108320"/>
        <c:axId val="467110944"/>
        <c:axId val="0"/>
      </c:bar3DChart>
      <c:catAx>
        <c:axId val="4671083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467110944"/>
        <c:crosses val="autoZero"/>
        <c:auto val="1"/>
        <c:lblAlgn val="ctr"/>
        <c:lblOffset val="100"/>
        <c:noMultiLvlLbl val="0"/>
      </c:catAx>
      <c:valAx>
        <c:axId val="467110944"/>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4671083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a:t>Gearing Ratio 1</a:t>
            </a:r>
            <a:endParaRPr lang="bg-BG"/>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199.48</c:v>
                </c:pt>
                <c:pt idx="1">
                  <c:v>-9.93</c:v>
                </c:pt>
              </c:numCache>
            </c:numRef>
          </c:val>
          <c:extLst>
            <c:ext xmlns:c16="http://schemas.microsoft.com/office/drawing/2014/chart" uri="{C3380CC4-5D6E-409C-BE32-E72D297353CC}">
              <c16:uniqueId val="{00000000-A8AD-4C4D-98A5-4F984F7DCE96}"/>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221.47</c:v>
                </c:pt>
              </c:numCache>
            </c:numRef>
          </c:val>
          <c:extLst>
            <c:ext xmlns:c16="http://schemas.microsoft.com/office/drawing/2014/chart" uri="{C3380CC4-5D6E-409C-BE32-E72D297353CC}">
              <c16:uniqueId val="{00000001-A8AD-4C4D-98A5-4F984F7DCE96}"/>
            </c:ext>
          </c:extLst>
        </c:ser>
        <c:dLbls>
          <c:showLegendKey val="0"/>
          <c:showVal val="1"/>
          <c:showCatName val="0"/>
          <c:showSerName val="0"/>
          <c:showPercent val="0"/>
          <c:showBubbleSize val="0"/>
        </c:dLbls>
        <c:gapWidth val="150"/>
        <c:shape val="box"/>
        <c:axId val="420238776"/>
        <c:axId val="420240088"/>
        <c:axId val="0"/>
      </c:bar3DChart>
      <c:catAx>
        <c:axId val="42023877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420240088"/>
        <c:crosses val="autoZero"/>
        <c:auto val="1"/>
        <c:lblAlgn val="ctr"/>
        <c:lblOffset val="100"/>
        <c:noMultiLvlLbl val="0"/>
      </c:catAx>
      <c:valAx>
        <c:axId val="420240088"/>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42023877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a:t>Gearing Ratio 2</a:t>
            </a:r>
            <a:endParaRPr lang="bg-BG"/>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66.61</c:v>
                </c:pt>
                <c:pt idx="1">
                  <c:v>-3.32</c:v>
                </c:pt>
              </c:numCache>
            </c:numRef>
          </c:val>
          <c:extLst>
            <c:ext xmlns:c16="http://schemas.microsoft.com/office/drawing/2014/chart" uri="{C3380CC4-5D6E-409C-BE32-E72D297353CC}">
              <c16:uniqueId val="{00000000-1D28-47A0-8446-01257772924E}"/>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68.89</c:v>
                </c:pt>
              </c:numCache>
            </c:numRef>
          </c:val>
          <c:extLst>
            <c:ext xmlns:c16="http://schemas.microsoft.com/office/drawing/2014/chart" uri="{C3380CC4-5D6E-409C-BE32-E72D297353CC}">
              <c16:uniqueId val="{00000001-1D28-47A0-8446-01257772924E}"/>
            </c:ext>
          </c:extLst>
        </c:ser>
        <c:dLbls>
          <c:showLegendKey val="0"/>
          <c:showVal val="1"/>
          <c:showCatName val="0"/>
          <c:showSerName val="0"/>
          <c:showPercent val="0"/>
          <c:showBubbleSize val="0"/>
        </c:dLbls>
        <c:gapWidth val="150"/>
        <c:shape val="box"/>
        <c:axId val="525905648"/>
        <c:axId val="525905320"/>
        <c:axId val="0"/>
      </c:bar3DChart>
      <c:catAx>
        <c:axId val="52590564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525905320"/>
        <c:crosses val="autoZero"/>
        <c:auto val="1"/>
        <c:lblAlgn val="ctr"/>
        <c:lblOffset val="100"/>
        <c:noMultiLvlLbl val="0"/>
      </c:catAx>
      <c:valAx>
        <c:axId val="525905320"/>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5259056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a:t>Earning Per Share</a:t>
            </a:r>
            <a:endParaRPr lang="bg-BG"/>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63</c:v>
                </c:pt>
                <c:pt idx="1">
                  <c:v>23.53</c:v>
                </c:pt>
              </c:numCache>
            </c:numRef>
          </c:val>
          <c:extLst>
            <c:ext xmlns:c16="http://schemas.microsoft.com/office/drawing/2014/chart" uri="{C3380CC4-5D6E-409C-BE32-E72D297353CC}">
              <c16:uniqueId val="{00000000-6BC8-4811-9CAF-148D9FC0657E}"/>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51</c:v>
                </c:pt>
              </c:numCache>
            </c:numRef>
          </c:val>
          <c:extLst>
            <c:ext xmlns:c16="http://schemas.microsoft.com/office/drawing/2014/chart" uri="{C3380CC4-5D6E-409C-BE32-E72D297353CC}">
              <c16:uniqueId val="{00000001-6BC8-4811-9CAF-148D9FC0657E}"/>
            </c:ext>
          </c:extLst>
        </c:ser>
        <c:dLbls>
          <c:showLegendKey val="0"/>
          <c:showVal val="1"/>
          <c:showCatName val="0"/>
          <c:showSerName val="0"/>
          <c:showPercent val="0"/>
          <c:showBubbleSize val="0"/>
        </c:dLbls>
        <c:gapWidth val="150"/>
        <c:shape val="box"/>
        <c:axId val="471465760"/>
        <c:axId val="471466088"/>
        <c:axId val="0"/>
      </c:bar3DChart>
      <c:catAx>
        <c:axId val="47146576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471466088"/>
        <c:crosses val="autoZero"/>
        <c:auto val="1"/>
        <c:lblAlgn val="ctr"/>
        <c:lblOffset val="100"/>
        <c:noMultiLvlLbl val="0"/>
      </c:catAx>
      <c:valAx>
        <c:axId val="471466088"/>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4714657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dirty="0">
                <a:latin typeface="Arial" panose="020B0604020202020204" pitchFamily="34" charset="0"/>
                <a:cs typeface="Arial" panose="020B0604020202020204" pitchFamily="34" charset="0"/>
              </a:rPr>
              <a:t>Price Earning Ratio</a:t>
            </a:r>
            <a:endParaRPr lang="bg-BG" dirty="0">
              <a:latin typeface="Arial" panose="020B0604020202020204" pitchFamily="34" charset="0"/>
              <a:cs typeface="Arial" panose="020B0604020202020204" pitchFamily="34" charset="0"/>
            </a:endParaRPr>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c:v>5.56</c:v>
                </c:pt>
                <c:pt idx="1">
                  <c:v>3.03</c:v>
                </c:pt>
              </c:numCache>
            </c:numRef>
          </c:val>
          <c:extLst>
            <c:ext xmlns:c16="http://schemas.microsoft.com/office/drawing/2014/chart" uri="{C3380CC4-5D6E-409C-BE32-E72D297353CC}">
              <c16:uniqueId val="{00000000-593F-4B04-B991-FBC7D585A181}"/>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c:v>5.39</c:v>
                </c:pt>
              </c:numCache>
            </c:numRef>
          </c:val>
          <c:extLst>
            <c:ext xmlns:c16="http://schemas.microsoft.com/office/drawing/2014/chart" uri="{C3380CC4-5D6E-409C-BE32-E72D297353CC}">
              <c16:uniqueId val="{00000001-593F-4B04-B991-FBC7D585A181}"/>
            </c:ext>
          </c:extLst>
        </c:ser>
        <c:dLbls>
          <c:showLegendKey val="0"/>
          <c:showVal val="1"/>
          <c:showCatName val="0"/>
          <c:showSerName val="0"/>
          <c:showPercent val="0"/>
          <c:showBubbleSize val="0"/>
        </c:dLbls>
        <c:gapWidth val="150"/>
        <c:shape val="box"/>
        <c:axId val="330822248"/>
        <c:axId val="324501976"/>
        <c:axId val="0"/>
      </c:bar3DChart>
      <c:catAx>
        <c:axId val="33082224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324501976"/>
        <c:crosses val="autoZero"/>
        <c:auto val="1"/>
        <c:lblAlgn val="ctr"/>
        <c:lblOffset val="100"/>
        <c:noMultiLvlLbl val="0"/>
      </c:catAx>
      <c:valAx>
        <c:axId val="324501976"/>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3308222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dirty="0">
                <a:latin typeface="Arial" panose="020B0604020202020204" pitchFamily="34" charset="0"/>
                <a:cs typeface="Arial" panose="020B0604020202020204" pitchFamily="34" charset="0"/>
              </a:rPr>
              <a:t>Dividends Percentage Pay-out</a:t>
            </a:r>
            <a:endParaRPr lang="bg-BG" dirty="0">
              <a:latin typeface="Arial" panose="020B0604020202020204" pitchFamily="34" charset="0"/>
              <a:cs typeface="Arial" panose="020B0604020202020204" pitchFamily="34" charset="0"/>
            </a:endParaRPr>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formatCode="#,##0">
                  <c:v>52381</c:v>
                </c:pt>
                <c:pt idx="1">
                  <c:v>-10.95</c:v>
                </c:pt>
              </c:numCache>
            </c:numRef>
          </c:val>
          <c:extLst>
            <c:ext xmlns:c16="http://schemas.microsoft.com/office/drawing/2014/chart" uri="{C3380CC4-5D6E-409C-BE32-E72D297353CC}">
              <c16:uniqueId val="{00000000-F809-4BF0-829F-E388EB120550}"/>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formatCode="#,##0">
                  <c:v>58824</c:v>
                </c:pt>
              </c:numCache>
            </c:numRef>
          </c:val>
          <c:extLst>
            <c:ext xmlns:c16="http://schemas.microsoft.com/office/drawing/2014/chart" uri="{C3380CC4-5D6E-409C-BE32-E72D297353CC}">
              <c16:uniqueId val="{00000001-F809-4BF0-829F-E388EB120550}"/>
            </c:ext>
          </c:extLst>
        </c:ser>
        <c:dLbls>
          <c:showLegendKey val="0"/>
          <c:showVal val="1"/>
          <c:showCatName val="0"/>
          <c:showSerName val="0"/>
          <c:showPercent val="0"/>
          <c:showBubbleSize val="0"/>
        </c:dLbls>
        <c:gapWidth val="150"/>
        <c:shape val="box"/>
        <c:axId val="591856752"/>
        <c:axId val="591858720"/>
        <c:axId val="0"/>
      </c:bar3DChart>
      <c:catAx>
        <c:axId val="59185675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591858720"/>
        <c:crosses val="autoZero"/>
        <c:auto val="1"/>
        <c:lblAlgn val="ctr"/>
        <c:lblOffset val="100"/>
        <c:noMultiLvlLbl val="0"/>
      </c:catAx>
      <c:valAx>
        <c:axId val="591858720"/>
        <c:scaling>
          <c:orientation val="minMax"/>
        </c:scaling>
        <c:delete val="0"/>
        <c:axPos val="l"/>
        <c:majorGridlines>
          <c:spPr>
            <a:ln w="9525" cap="flat" cmpd="sng" algn="ctr">
              <a:solidFill>
                <a:schemeClr val="dk1">
                  <a:lumMod val="50000"/>
                  <a:lumOff val="50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59185675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bg-BG"/>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a:t>Dividends Per Share</a:t>
            </a:r>
            <a:endParaRPr lang="bg-BG"/>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2019</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Лист1!$B$2:$B$3</c:f>
              <c:numCache>
                <c:formatCode>General</c:formatCode>
                <c:ptCount val="2"/>
                <c:pt idx="0" formatCode="#,##0">
                  <c:v>33000</c:v>
                </c:pt>
                <c:pt idx="1">
                  <c:v>10</c:v>
                </c:pt>
              </c:numCache>
            </c:numRef>
          </c:val>
          <c:extLst>
            <c:ext xmlns:c16="http://schemas.microsoft.com/office/drawing/2014/chart" uri="{C3380CC4-5D6E-409C-BE32-E72D297353CC}">
              <c16:uniqueId val="{00000000-47A5-4B51-8E42-04EE9E1ED662}"/>
            </c:ext>
          </c:extLst>
        </c:ser>
        <c:ser>
          <c:idx val="1"/>
          <c:order val="1"/>
          <c:tx>
            <c:strRef>
              <c:f>Лист1!$C$1</c:f>
              <c:strCache>
                <c:ptCount val="1"/>
                <c:pt idx="0">
                  <c:v>2018</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Лист1!$A$2:$A$3</c:f>
              <c:strCache>
                <c:ptCount val="2"/>
                <c:pt idx="1">
                  <c:v>Relative difference</c:v>
                </c:pt>
              </c:strCache>
            </c:strRef>
          </c:cat>
          <c:val>
            <c:numRef>
              <c:f>Лист1!$C$2:$C$3</c:f>
              <c:numCache>
                <c:formatCode>General</c:formatCode>
                <c:ptCount val="2"/>
                <c:pt idx="0" formatCode="#,##0">
                  <c:v>30000</c:v>
                </c:pt>
              </c:numCache>
            </c:numRef>
          </c:val>
          <c:extLst>
            <c:ext xmlns:c16="http://schemas.microsoft.com/office/drawing/2014/chart" uri="{C3380CC4-5D6E-409C-BE32-E72D297353CC}">
              <c16:uniqueId val="{00000001-47A5-4B51-8E42-04EE9E1ED662}"/>
            </c:ext>
          </c:extLst>
        </c:ser>
        <c:dLbls>
          <c:showLegendKey val="0"/>
          <c:showVal val="1"/>
          <c:showCatName val="0"/>
          <c:showSerName val="0"/>
          <c:showPercent val="0"/>
          <c:showBubbleSize val="0"/>
        </c:dLbls>
        <c:gapWidth val="150"/>
        <c:shape val="box"/>
        <c:axId val="420243696"/>
        <c:axId val="420240416"/>
        <c:axId val="0"/>
      </c:bar3DChart>
      <c:catAx>
        <c:axId val="4202436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420240416"/>
        <c:crosses val="autoZero"/>
        <c:auto val="1"/>
        <c:lblAlgn val="ctr"/>
        <c:lblOffset val="100"/>
        <c:noMultiLvlLbl val="0"/>
      </c:catAx>
      <c:valAx>
        <c:axId val="420240416"/>
        <c:scaling>
          <c:orientation val="minMax"/>
        </c:scaling>
        <c:delete val="0"/>
        <c:axPos val="l"/>
        <c:majorGridlines>
          <c:spPr>
            <a:ln w="9525" cap="flat" cmpd="sng" algn="ctr">
              <a:solidFill>
                <a:schemeClr val="dk1">
                  <a:lumMod val="50000"/>
                  <a:lumOff val="50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4202436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5.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6.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7.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8.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9.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10.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11.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12.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13.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14.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15.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Заглавен слай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83A36CA3-D13F-4D23-8E84-CE40C4F92C21}"/>
              </a:ext>
            </a:extLst>
          </p:cNvPr>
          <p:cNvSpPr>
            <a:spLocks noGrp="1"/>
          </p:cNvSpPr>
          <p:nvPr>
            <p:ph type="ctrTitle"/>
          </p:nvPr>
        </p:nvSpPr>
        <p:spPr>
          <a:xfrm>
            <a:off x="1524000" y="1122363"/>
            <a:ext cx="9144000" cy="2387600"/>
          </a:xfrm>
        </p:spPr>
        <p:txBody>
          <a:bodyPr anchor="b"/>
          <a:lstStyle>
            <a:lvl1pPr algn="ctr">
              <a:defRPr sz="6000"/>
            </a:lvl1pPr>
          </a:lstStyle>
          <a:p>
            <a:r>
              <a:rPr lang="bg-BG"/>
              <a:t>Редакт. стил загл. образец</a:t>
            </a:r>
            <a:endParaRPr lang="en-GB"/>
          </a:p>
        </p:txBody>
      </p:sp>
      <p:sp>
        <p:nvSpPr>
          <p:cNvPr id="3" name="Подзаглавие 2">
            <a:extLst>
              <a:ext uri="{FF2B5EF4-FFF2-40B4-BE49-F238E27FC236}">
                <a16:creationId xmlns:a16="http://schemas.microsoft.com/office/drawing/2014/main" id="{622D730C-B525-4A0A-9DB4-A6C1A1E44E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bg-BG"/>
              <a:t>Щракнете, за да редактирате стила на подзаглавието в образеца</a:t>
            </a:r>
            <a:endParaRPr lang="en-GB"/>
          </a:p>
        </p:txBody>
      </p:sp>
      <p:sp>
        <p:nvSpPr>
          <p:cNvPr id="4" name="Контейнер за дата 3">
            <a:extLst>
              <a:ext uri="{FF2B5EF4-FFF2-40B4-BE49-F238E27FC236}">
                <a16:creationId xmlns:a16="http://schemas.microsoft.com/office/drawing/2014/main" id="{24DAE514-147D-4528-8B60-DBAA137EC4D8}"/>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5" name="Контейнер за долния колонтитул 4">
            <a:extLst>
              <a:ext uri="{FF2B5EF4-FFF2-40B4-BE49-F238E27FC236}">
                <a16:creationId xmlns:a16="http://schemas.microsoft.com/office/drawing/2014/main" id="{53798FE3-A4DF-4659-A9F8-12AA0C8696B5}"/>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CA65F60F-1DF2-49D9-BCF2-24B7CC3F7F7A}"/>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914308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лавие и съдържа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A00F79C4-7634-4509-84B2-E59D2AFB9582}"/>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съдържание 2">
            <a:extLst>
              <a:ext uri="{FF2B5EF4-FFF2-40B4-BE49-F238E27FC236}">
                <a16:creationId xmlns:a16="http://schemas.microsoft.com/office/drawing/2014/main" id="{42E40574-57B0-4980-A96B-8C0C3FD2BB9E}"/>
              </a:ext>
            </a:extLst>
          </p:cNvPr>
          <p:cNvSpPr>
            <a:spLocks noGrp="1"/>
          </p:cNvSpPr>
          <p:nvPr>
            <p:ph idx="1"/>
          </p:nvPr>
        </p:nvSpPr>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7D9DC4EB-D95A-402A-A3C5-24BC18B2A3FB}"/>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5" name="Контейнер за долния колонтитул 4">
            <a:extLst>
              <a:ext uri="{FF2B5EF4-FFF2-40B4-BE49-F238E27FC236}">
                <a16:creationId xmlns:a16="http://schemas.microsoft.com/office/drawing/2014/main" id="{174E02F4-2805-4D08-AFD6-96FAD079D472}"/>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05648462-1B57-4AFA-82DF-4B08B9326EA8}"/>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3913219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лавка раз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69D334F5-1775-4663-A9F9-77090AF52EBF}"/>
              </a:ext>
            </a:extLst>
          </p:cNvPr>
          <p:cNvSpPr>
            <a:spLocks noGrp="1"/>
          </p:cNvSpPr>
          <p:nvPr>
            <p:ph type="title"/>
          </p:nvPr>
        </p:nvSpPr>
        <p:spPr>
          <a:xfrm>
            <a:off x="831850" y="1709738"/>
            <a:ext cx="10515600" cy="2852737"/>
          </a:xfrm>
        </p:spPr>
        <p:txBody>
          <a:bodyPr anchor="b"/>
          <a:lstStyle>
            <a:lvl1pPr>
              <a:defRPr sz="6000"/>
            </a:lvl1pPr>
          </a:lstStyle>
          <a:p>
            <a:r>
              <a:rPr lang="bg-BG"/>
              <a:t>Редакт. стил загл. образец</a:t>
            </a:r>
            <a:endParaRPr lang="en-GB"/>
          </a:p>
        </p:txBody>
      </p:sp>
      <p:sp>
        <p:nvSpPr>
          <p:cNvPr id="3" name="Текстов контейнер 2">
            <a:extLst>
              <a:ext uri="{FF2B5EF4-FFF2-40B4-BE49-F238E27FC236}">
                <a16:creationId xmlns:a16="http://schemas.microsoft.com/office/drawing/2014/main" id="{ADCCB161-6443-44A0-8B01-3AFB4FA8D1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bg-BG"/>
              <a:t>Щракнете, за да редактирате стиловете на текста в образеца</a:t>
            </a:r>
          </a:p>
        </p:txBody>
      </p:sp>
      <p:sp>
        <p:nvSpPr>
          <p:cNvPr id="4" name="Контейнер за дата 3">
            <a:extLst>
              <a:ext uri="{FF2B5EF4-FFF2-40B4-BE49-F238E27FC236}">
                <a16:creationId xmlns:a16="http://schemas.microsoft.com/office/drawing/2014/main" id="{318D2777-3042-4650-97A7-67C2441DAF55}"/>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5" name="Контейнер за долния колонтитул 4">
            <a:extLst>
              <a:ext uri="{FF2B5EF4-FFF2-40B4-BE49-F238E27FC236}">
                <a16:creationId xmlns:a16="http://schemas.microsoft.com/office/drawing/2014/main" id="{0DBC52E6-4213-481B-818C-034835D0616A}"/>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846475D2-F616-4C5C-B5BB-0D331ED97A91}"/>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2444680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е съдържания">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5E5CBC6B-FC17-471A-B137-1DF77CDD881F}"/>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съдържание 2">
            <a:extLst>
              <a:ext uri="{FF2B5EF4-FFF2-40B4-BE49-F238E27FC236}">
                <a16:creationId xmlns:a16="http://schemas.microsoft.com/office/drawing/2014/main" id="{A39D2066-977B-4B0E-812F-1A19A04F80BA}"/>
              </a:ext>
            </a:extLst>
          </p:cNvPr>
          <p:cNvSpPr>
            <a:spLocks noGrp="1"/>
          </p:cNvSpPr>
          <p:nvPr>
            <p:ph sz="half" idx="1"/>
          </p:nvPr>
        </p:nvSpPr>
        <p:spPr>
          <a:xfrm>
            <a:off x="838200" y="1825625"/>
            <a:ext cx="5181600" cy="435133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съдържание 3">
            <a:extLst>
              <a:ext uri="{FF2B5EF4-FFF2-40B4-BE49-F238E27FC236}">
                <a16:creationId xmlns:a16="http://schemas.microsoft.com/office/drawing/2014/main" id="{3B1E05B0-A8A6-4404-A571-1EE3E73B14BB}"/>
              </a:ext>
            </a:extLst>
          </p:cNvPr>
          <p:cNvSpPr>
            <a:spLocks noGrp="1"/>
          </p:cNvSpPr>
          <p:nvPr>
            <p:ph sz="half" idx="2"/>
          </p:nvPr>
        </p:nvSpPr>
        <p:spPr>
          <a:xfrm>
            <a:off x="6172200" y="1825625"/>
            <a:ext cx="5181600" cy="435133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5" name="Контейнер за дата 4">
            <a:extLst>
              <a:ext uri="{FF2B5EF4-FFF2-40B4-BE49-F238E27FC236}">
                <a16:creationId xmlns:a16="http://schemas.microsoft.com/office/drawing/2014/main" id="{C517BA2C-4376-4FCF-8256-349CB5EB28AD}"/>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6" name="Контейнер за долния колонтитул 5">
            <a:extLst>
              <a:ext uri="{FF2B5EF4-FFF2-40B4-BE49-F238E27FC236}">
                <a16:creationId xmlns:a16="http://schemas.microsoft.com/office/drawing/2014/main" id="{F4336F85-09A0-46D4-B96B-C35457892271}"/>
              </a:ext>
            </a:extLst>
          </p:cNvPr>
          <p:cNvSpPr>
            <a:spLocks noGrp="1"/>
          </p:cNvSpPr>
          <p:nvPr>
            <p:ph type="ftr" sz="quarter" idx="11"/>
          </p:nvPr>
        </p:nvSpPr>
        <p:spPr/>
        <p:txBody>
          <a:bodyPr/>
          <a:lstStyle/>
          <a:p>
            <a:endParaRPr lang="en-GB"/>
          </a:p>
        </p:txBody>
      </p:sp>
      <p:sp>
        <p:nvSpPr>
          <p:cNvPr id="7" name="Контейнер за номер на слайда 6">
            <a:extLst>
              <a:ext uri="{FF2B5EF4-FFF2-40B4-BE49-F238E27FC236}">
                <a16:creationId xmlns:a16="http://schemas.microsoft.com/office/drawing/2014/main" id="{D833E4F9-67B2-4804-97F1-69AB348052FC}"/>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9353193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E5684244-7D72-425D-B66D-254B8273BDFC}"/>
              </a:ext>
            </a:extLst>
          </p:cNvPr>
          <p:cNvSpPr>
            <a:spLocks noGrp="1"/>
          </p:cNvSpPr>
          <p:nvPr>
            <p:ph type="title"/>
          </p:nvPr>
        </p:nvSpPr>
        <p:spPr>
          <a:xfrm>
            <a:off x="839788" y="365125"/>
            <a:ext cx="10515600" cy="1325563"/>
          </a:xfrm>
        </p:spPr>
        <p:txBody>
          <a:bodyPr/>
          <a:lstStyle/>
          <a:p>
            <a:r>
              <a:rPr lang="bg-BG"/>
              <a:t>Редакт. стил загл. образец</a:t>
            </a:r>
            <a:endParaRPr lang="en-GB"/>
          </a:p>
        </p:txBody>
      </p:sp>
      <p:sp>
        <p:nvSpPr>
          <p:cNvPr id="3" name="Текстов контейнер 2">
            <a:extLst>
              <a:ext uri="{FF2B5EF4-FFF2-40B4-BE49-F238E27FC236}">
                <a16:creationId xmlns:a16="http://schemas.microsoft.com/office/drawing/2014/main" id="{DB5A3639-69AF-4E4A-BAC1-4E3D3D0FC8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Щракнете, за да редактирате стиловете на текста в образеца</a:t>
            </a:r>
          </a:p>
        </p:txBody>
      </p:sp>
      <p:sp>
        <p:nvSpPr>
          <p:cNvPr id="4" name="Контейнер за съдържание 3">
            <a:extLst>
              <a:ext uri="{FF2B5EF4-FFF2-40B4-BE49-F238E27FC236}">
                <a16:creationId xmlns:a16="http://schemas.microsoft.com/office/drawing/2014/main" id="{6D8520E8-AFF1-4B3A-A4A4-7E110F62A231}"/>
              </a:ext>
            </a:extLst>
          </p:cNvPr>
          <p:cNvSpPr>
            <a:spLocks noGrp="1"/>
          </p:cNvSpPr>
          <p:nvPr>
            <p:ph sz="half" idx="2"/>
          </p:nvPr>
        </p:nvSpPr>
        <p:spPr>
          <a:xfrm>
            <a:off x="839788" y="2505075"/>
            <a:ext cx="5157787" cy="368458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5" name="Текстов контейнер 4">
            <a:extLst>
              <a:ext uri="{FF2B5EF4-FFF2-40B4-BE49-F238E27FC236}">
                <a16:creationId xmlns:a16="http://schemas.microsoft.com/office/drawing/2014/main" id="{77F942F3-238D-4CF7-8287-690B07A2D4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Щракнете, за да редактирате стиловете на текста в образеца</a:t>
            </a:r>
          </a:p>
        </p:txBody>
      </p:sp>
      <p:sp>
        <p:nvSpPr>
          <p:cNvPr id="6" name="Контейнер за съдържание 5">
            <a:extLst>
              <a:ext uri="{FF2B5EF4-FFF2-40B4-BE49-F238E27FC236}">
                <a16:creationId xmlns:a16="http://schemas.microsoft.com/office/drawing/2014/main" id="{C24FF6A1-2B16-4C6F-BD63-3E854DECEF4A}"/>
              </a:ext>
            </a:extLst>
          </p:cNvPr>
          <p:cNvSpPr>
            <a:spLocks noGrp="1"/>
          </p:cNvSpPr>
          <p:nvPr>
            <p:ph sz="quarter" idx="4"/>
          </p:nvPr>
        </p:nvSpPr>
        <p:spPr>
          <a:xfrm>
            <a:off x="6172200" y="2505075"/>
            <a:ext cx="5183188" cy="368458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7" name="Контейнер за дата 6">
            <a:extLst>
              <a:ext uri="{FF2B5EF4-FFF2-40B4-BE49-F238E27FC236}">
                <a16:creationId xmlns:a16="http://schemas.microsoft.com/office/drawing/2014/main" id="{39CE3ACF-2E76-4675-953B-233F0D267DA4}"/>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8" name="Контейнер за долния колонтитул 7">
            <a:extLst>
              <a:ext uri="{FF2B5EF4-FFF2-40B4-BE49-F238E27FC236}">
                <a16:creationId xmlns:a16="http://schemas.microsoft.com/office/drawing/2014/main" id="{B809922C-5A72-4AEC-AF70-8DAD6A31086B}"/>
              </a:ext>
            </a:extLst>
          </p:cNvPr>
          <p:cNvSpPr>
            <a:spLocks noGrp="1"/>
          </p:cNvSpPr>
          <p:nvPr>
            <p:ph type="ftr" sz="quarter" idx="11"/>
          </p:nvPr>
        </p:nvSpPr>
        <p:spPr/>
        <p:txBody>
          <a:bodyPr/>
          <a:lstStyle/>
          <a:p>
            <a:endParaRPr lang="en-GB"/>
          </a:p>
        </p:txBody>
      </p:sp>
      <p:sp>
        <p:nvSpPr>
          <p:cNvPr id="9" name="Контейнер за номер на слайда 8">
            <a:extLst>
              <a:ext uri="{FF2B5EF4-FFF2-40B4-BE49-F238E27FC236}">
                <a16:creationId xmlns:a16="http://schemas.microsoft.com/office/drawing/2014/main" id="{86D5C965-7B27-46A2-AC31-5DA53F253F17}"/>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3015226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Само заглав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59872A04-5E0F-4D4F-A5F1-16473A3E7A5F}"/>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дата 2">
            <a:extLst>
              <a:ext uri="{FF2B5EF4-FFF2-40B4-BE49-F238E27FC236}">
                <a16:creationId xmlns:a16="http://schemas.microsoft.com/office/drawing/2014/main" id="{EC8FDAC3-0C35-4BB5-B359-248017C26EBA}"/>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4" name="Контейнер за долния колонтитул 3">
            <a:extLst>
              <a:ext uri="{FF2B5EF4-FFF2-40B4-BE49-F238E27FC236}">
                <a16:creationId xmlns:a16="http://schemas.microsoft.com/office/drawing/2014/main" id="{5F3340AB-4609-4E7A-9BCC-320BC74CF997}"/>
              </a:ext>
            </a:extLst>
          </p:cNvPr>
          <p:cNvSpPr>
            <a:spLocks noGrp="1"/>
          </p:cNvSpPr>
          <p:nvPr>
            <p:ph type="ftr" sz="quarter" idx="11"/>
          </p:nvPr>
        </p:nvSpPr>
        <p:spPr/>
        <p:txBody>
          <a:bodyPr/>
          <a:lstStyle/>
          <a:p>
            <a:endParaRPr lang="en-GB"/>
          </a:p>
        </p:txBody>
      </p:sp>
      <p:sp>
        <p:nvSpPr>
          <p:cNvPr id="5" name="Контейнер за номер на слайда 4">
            <a:extLst>
              <a:ext uri="{FF2B5EF4-FFF2-40B4-BE49-F238E27FC236}">
                <a16:creationId xmlns:a16="http://schemas.microsoft.com/office/drawing/2014/main" id="{0D65E494-2703-4355-8CA8-EF5BD7BD42C5}"/>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673366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разен">
    <p:spTree>
      <p:nvGrpSpPr>
        <p:cNvPr id="1" name=""/>
        <p:cNvGrpSpPr/>
        <p:nvPr/>
      </p:nvGrpSpPr>
      <p:grpSpPr>
        <a:xfrm>
          <a:off x="0" y="0"/>
          <a:ext cx="0" cy="0"/>
          <a:chOff x="0" y="0"/>
          <a:chExt cx="0" cy="0"/>
        </a:xfrm>
      </p:grpSpPr>
      <p:sp>
        <p:nvSpPr>
          <p:cNvPr id="2" name="Контейнер за дата 1">
            <a:extLst>
              <a:ext uri="{FF2B5EF4-FFF2-40B4-BE49-F238E27FC236}">
                <a16:creationId xmlns:a16="http://schemas.microsoft.com/office/drawing/2014/main" id="{55063E2B-F7EC-446D-BFFB-5D1807962B6E}"/>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3" name="Контейнер за долния колонтитул 2">
            <a:extLst>
              <a:ext uri="{FF2B5EF4-FFF2-40B4-BE49-F238E27FC236}">
                <a16:creationId xmlns:a16="http://schemas.microsoft.com/office/drawing/2014/main" id="{B699DE19-C008-4886-86D4-03F5BB0DD699}"/>
              </a:ext>
            </a:extLst>
          </p:cNvPr>
          <p:cNvSpPr>
            <a:spLocks noGrp="1"/>
          </p:cNvSpPr>
          <p:nvPr>
            <p:ph type="ftr" sz="quarter" idx="11"/>
          </p:nvPr>
        </p:nvSpPr>
        <p:spPr/>
        <p:txBody>
          <a:bodyPr/>
          <a:lstStyle/>
          <a:p>
            <a:endParaRPr lang="en-GB"/>
          </a:p>
        </p:txBody>
      </p:sp>
      <p:sp>
        <p:nvSpPr>
          <p:cNvPr id="4" name="Контейнер за номер на слайда 3">
            <a:extLst>
              <a:ext uri="{FF2B5EF4-FFF2-40B4-BE49-F238E27FC236}">
                <a16:creationId xmlns:a16="http://schemas.microsoft.com/office/drawing/2014/main" id="{58C27E4B-32EF-4432-8542-A0ABAFD29535}"/>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1323625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Съдържание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097DCBF6-49A2-4A99-B926-75D30E8C81E2}"/>
              </a:ext>
            </a:extLst>
          </p:cNvPr>
          <p:cNvSpPr>
            <a:spLocks noGrp="1"/>
          </p:cNvSpPr>
          <p:nvPr>
            <p:ph type="title"/>
          </p:nvPr>
        </p:nvSpPr>
        <p:spPr>
          <a:xfrm>
            <a:off x="839788" y="457200"/>
            <a:ext cx="3932237" cy="1600200"/>
          </a:xfrm>
        </p:spPr>
        <p:txBody>
          <a:bodyPr anchor="b"/>
          <a:lstStyle>
            <a:lvl1pPr>
              <a:defRPr sz="3200"/>
            </a:lvl1pPr>
          </a:lstStyle>
          <a:p>
            <a:r>
              <a:rPr lang="bg-BG"/>
              <a:t>Редакт. стил загл. образец</a:t>
            </a:r>
            <a:endParaRPr lang="en-GB"/>
          </a:p>
        </p:txBody>
      </p:sp>
      <p:sp>
        <p:nvSpPr>
          <p:cNvPr id="3" name="Контейнер за съдържание 2">
            <a:extLst>
              <a:ext uri="{FF2B5EF4-FFF2-40B4-BE49-F238E27FC236}">
                <a16:creationId xmlns:a16="http://schemas.microsoft.com/office/drawing/2014/main" id="{A508D1F6-248E-4D53-A425-D3C1837E52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Текстов контейнер 3">
            <a:extLst>
              <a:ext uri="{FF2B5EF4-FFF2-40B4-BE49-F238E27FC236}">
                <a16:creationId xmlns:a16="http://schemas.microsoft.com/office/drawing/2014/main" id="{D220B77C-3F17-47EB-8C3A-935202C6E5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D5E04352-9197-4216-99B8-896077C3ABD2}"/>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6" name="Контейнер за долния колонтитул 5">
            <a:extLst>
              <a:ext uri="{FF2B5EF4-FFF2-40B4-BE49-F238E27FC236}">
                <a16:creationId xmlns:a16="http://schemas.microsoft.com/office/drawing/2014/main" id="{892F209A-74AA-4729-A525-A0A5795DACF8}"/>
              </a:ext>
            </a:extLst>
          </p:cNvPr>
          <p:cNvSpPr>
            <a:spLocks noGrp="1"/>
          </p:cNvSpPr>
          <p:nvPr>
            <p:ph type="ftr" sz="quarter" idx="11"/>
          </p:nvPr>
        </p:nvSpPr>
        <p:spPr/>
        <p:txBody>
          <a:bodyPr/>
          <a:lstStyle/>
          <a:p>
            <a:endParaRPr lang="en-GB"/>
          </a:p>
        </p:txBody>
      </p:sp>
      <p:sp>
        <p:nvSpPr>
          <p:cNvPr id="7" name="Контейнер за номер на слайда 6">
            <a:extLst>
              <a:ext uri="{FF2B5EF4-FFF2-40B4-BE49-F238E27FC236}">
                <a16:creationId xmlns:a16="http://schemas.microsoft.com/office/drawing/2014/main" id="{254C47F7-07A1-4C4D-8C36-22ED6CA7A207}"/>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2806742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Картина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05B92853-F22B-4837-BD11-B0289D06CF0E}"/>
              </a:ext>
            </a:extLst>
          </p:cNvPr>
          <p:cNvSpPr>
            <a:spLocks noGrp="1"/>
          </p:cNvSpPr>
          <p:nvPr>
            <p:ph type="title"/>
          </p:nvPr>
        </p:nvSpPr>
        <p:spPr>
          <a:xfrm>
            <a:off x="839788" y="457200"/>
            <a:ext cx="3932237" cy="1600200"/>
          </a:xfrm>
        </p:spPr>
        <p:txBody>
          <a:bodyPr anchor="b"/>
          <a:lstStyle>
            <a:lvl1pPr>
              <a:defRPr sz="3200"/>
            </a:lvl1pPr>
          </a:lstStyle>
          <a:p>
            <a:r>
              <a:rPr lang="bg-BG"/>
              <a:t>Редакт. стил загл. образец</a:t>
            </a:r>
            <a:endParaRPr lang="en-GB"/>
          </a:p>
        </p:txBody>
      </p:sp>
      <p:sp>
        <p:nvSpPr>
          <p:cNvPr id="3" name="Контейнер за картина 2">
            <a:extLst>
              <a:ext uri="{FF2B5EF4-FFF2-40B4-BE49-F238E27FC236}">
                <a16:creationId xmlns:a16="http://schemas.microsoft.com/office/drawing/2014/main" id="{61A7CFA3-BA73-4CFA-92DA-3A6BC92789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Текстов контейнер 3">
            <a:extLst>
              <a:ext uri="{FF2B5EF4-FFF2-40B4-BE49-F238E27FC236}">
                <a16:creationId xmlns:a16="http://schemas.microsoft.com/office/drawing/2014/main" id="{A199F333-A538-47B1-A051-BDFF453003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ADDDBB71-BC64-44BA-8E3B-DF6C0B17B826}"/>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6" name="Контейнер за долния колонтитул 5">
            <a:extLst>
              <a:ext uri="{FF2B5EF4-FFF2-40B4-BE49-F238E27FC236}">
                <a16:creationId xmlns:a16="http://schemas.microsoft.com/office/drawing/2014/main" id="{64F4EBBC-7E8C-44FF-B4F8-B9089D73E2FA}"/>
              </a:ext>
            </a:extLst>
          </p:cNvPr>
          <p:cNvSpPr>
            <a:spLocks noGrp="1"/>
          </p:cNvSpPr>
          <p:nvPr>
            <p:ph type="ftr" sz="quarter" idx="11"/>
          </p:nvPr>
        </p:nvSpPr>
        <p:spPr/>
        <p:txBody>
          <a:bodyPr/>
          <a:lstStyle/>
          <a:p>
            <a:endParaRPr lang="en-GB"/>
          </a:p>
        </p:txBody>
      </p:sp>
      <p:sp>
        <p:nvSpPr>
          <p:cNvPr id="7" name="Контейнер за номер на слайда 6">
            <a:extLst>
              <a:ext uri="{FF2B5EF4-FFF2-40B4-BE49-F238E27FC236}">
                <a16:creationId xmlns:a16="http://schemas.microsoft.com/office/drawing/2014/main" id="{D9CDA2D8-00C7-42A4-B2EF-E091150426D3}"/>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2132650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лавие и вертикален текст">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5FE2DF49-D9DF-4441-90F9-F3201341E479}"/>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вертикален текст 2">
            <a:extLst>
              <a:ext uri="{FF2B5EF4-FFF2-40B4-BE49-F238E27FC236}">
                <a16:creationId xmlns:a16="http://schemas.microsoft.com/office/drawing/2014/main" id="{191AFE39-7A06-4D30-A012-CF2AC77618CB}"/>
              </a:ext>
            </a:extLst>
          </p:cNvPr>
          <p:cNvSpPr>
            <a:spLocks noGrp="1"/>
          </p:cNvSpPr>
          <p:nvPr>
            <p:ph type="body" orient="vert" idx="1"/>
          </p:nvPr>
        </p:nvSpPr>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2763C104-BA39-44C4-961A-761532933F1E}"/>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5" name="Контейнер за долния колонтитул 4">
            <a:extLst>
              <a:ext uri="{FF2B5EF4-FFF2-40B4-BE49-F238E27FC236}">
                <a16:creationId xmlns:a16="http://schemas.microsoft.com/office/drawing/2014/main" id="{C6296B31-3133-4D52-A74E-B52EC2E770E1}"/>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FDB9D686-D46A-450B-BD5D-93C40C4CF4B8}"/>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1659562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но заглавие и текст">
    <p:spTree>
      <p:nvGrpSpPr>
        <p:cNvPr id="1" name=""/>
        <p:cNvGrpSpPr/>
        <p:nvPr/>
      </p:nvGrpSpPr>
      <p:grpSpPr>
        <a:xfrm>
          <a:off x="0" y="0"/>
          <a:ext cx="0" cy="0"/>
          <a:chOff x="0" y="0"/>
          <a:chExt cx="0" cy="0"/>
        </a:xfrm>
      </p:grpSpPr>
      <p:sp>
        <p:nvSpPr>
          <p:cNvPr id="2" name="Вертикално заглавие 1">
            <a:extLst>
              <a:ext uri="{FF2B5EF4-FFF2-40B4-BE49-F238E27FC236}">
                <a16:creationId xmlns:a16="http://schemas.microsoft.com/office/drawing/2014/main" id="{FDB2B01B-F889-467A-ABBB-8A9374042E43}"/>
              </a:ext>
            </a:extLst>
          </p:cNvPr>
          <p:cNvSpPr>
            <a:spLocks noGrp="1"/>
          </p:cNvSpPr>
          <p:nvPr>
            <p:ph type="title" orient="vert"/>
          </p:nvPr>
        </p:nvSpPr>
        <p:spPr>
          <a:xfrm>
            <a:off x="8724900" y="365125"/>
            <a:ext cx="2628900" cy="5811838"/>
          </a:xfrm>
        </p:spPr>
        <p:txBody>
          <a:bodyPr vert="eaVert"/>
          <a:lstStyle/>
          <a:p>
            <a:r>
              <a:rPr lang="bg-BG"/>
              <a:t>Редакт. стил загл. образец</a:t>
            </a:r>
            <a:endParaRPr lang="en-GB"/>
          </a:p>
        </p:txBody>
      </p:sp>
      <p:sp>
        <p:nvSpPr>
          <p:cNvPr id="3" name="Контейнер за вертикален текст 2">
            <a:extLst>
              <a:ext uri="{FF2B5EF4-FFF2-40B4-BE49-F238E27FC236}">
                <a16:creationId xmlns:a16="http://schemas.microsoft.com/office/drawing/2014/main" id="{2E004CD0-59D5-439B-B64C-2F98C2156D0D}"/>
              </a:ext>
            </a:extLst>
          </p:cNvPr>
          <p:cNvSpPr>
            <a:spLocks noGrp="1"/>
          </p:cNvSpPr>
          <p:nvPr>
            <p:ph type="body" orient="vert" idx="1"/>
          </p:nvPr>
        </p:nvSpPr>
        <p:spPr>
          <a:xfrm>
            <a:off x="838200" y="365125"/>
            <a:ext cx="7734300" cy="5811838"/>
          </a:xfrm>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CD4AEBE5-C58F-473A-86AB-B9C934893EDE}"/>
              </a:ext>
            </a:extLst>
          </p:cNvPr>
          <p:cNvSpPr>
            <a:spLocks noGrp="1"/>
          </p:cNvSpPr>
          <p:nvPr>
            <p:ph type="dt" sz="half" idx="10"/>
          </p:nvPr>
        </p:nvSpPr>
        <p:spPr/>
        <p:txBody>
          <a:bodyPr/>
          <a:lstStyle/>
          <a:p>
            <a:fld id="{E05485DF-7B3D-4F7B-BA4D-58DA9F7B364A}" type="datetimeFigureOut">
              <a:rPr lang="en-GB" smtClean="0"/>
              <a:t>24/03/2020</a:t>
            </a:fld>
            <a:endParaRPr lang="en-GB"/>
          </a:p>
        </p:txBody>
      </p:sp>
      <p:sp>
        <p:nvSpPr>
          <p:cNvPr id="5" name="Контейнер за долния колонтитул 4">
            <a:extLst>
              <a:ext uri="{FF2B5EF4-FFF2-40B4-BE49-F238E27FC236}">
                <a16:creationId xmlns:a16="http://schemas.microsoft.com/office/drawing/2014/main" id="{F17C74B1-CA03-4C86-BEFE-3C7D276716B5}"/>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15FD2AEC-C3CC-4F77-B1E4-CC1EB2B2098E}"/>
              </a:ext>
            </a:extLst>
          </p:cNvPr>
          <p:cNvSpPr>
            <a:spLocks noGrp="1"/>
          </p:cNvSpPr>
          <p:nvPr>
            <p:ph type="sldNum" sz="quarter" idx="12"/>
          </p:nvPr>
        </p:nvSpPr>
        <p:spPr/>
        <p:txBody>
          <a:bodyPr/>
          <a:lstStyle/>
          <a:p>
            <a:fld id="{1508724C-2F62-4E3D-8BE0-FCB52C406065}" type="slidenum">
              <a:rPr lang="en-GB" smtClean="0"/>
              <a:t>‹#›</a:t>
            </a:fld>
            <a:endParaRPr lang="en-GB"/>
          </a:p>
        </p:txBody>
      </p:sp>
    </p:spTree>
    <p:extLst>
      <p:ext uri="{BB962C8B-B14F-4D97-AF65-F5344CB8AC3E}">
        <p14:creationId xmlns:p14="http://schemas.microsoft.com/office/powerpoint/2010/main" val="2781712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заглавие 1">
            <a:extLst>
              <a:ext uri="{FF2B5EF4-FFF2-40B4-BE49-F238E27FC236}">
                <a16:creationId xmlns:a16="http://schemas.microsoft.com/office/drawing/2014/main" id="{0F71A7F8-5233-40B6-B95C-BCF7BEFE2A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bg-BG"/>
              <a:t>Редакт. стил загл. образец</a:t>
            </a:r>
            <a:endParaRPr lang="en-GB"/>
          </a:p>
        </p:txBody>
      </p:sp>
      <p:sp>
        <p:nvSpPr>
          <p:cNvPr id="3" name="Текстов контейнер 2">
            <a:extLst>
              <a:ext uri="{FF2B5EF4-FFF2-40B4-BE49-F238E27FC236}">
                <a16:creationId xmlns:a16="http://schemas.microsoft.com/office/drawing/2014/main" id="{0A3A01F6-7CFE-42C3-BEBE-769FA2C195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652F4779-5C14-4131-9842-AA3BB7BAEC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5485DF-7B3D-4F7B-BA4D-58DA9F7B364A}" type="datetimeFigureOut">
              <a:rPr lang="en-GB" smtClean="0"/>
              <a:t>24/03/2020</a:t>
            </a:fld>
            <a:endParaRPr lang="en-GB"/>
          </a:p>
        </p:txBody>
      </p:sp>
      <p:sp>
        <p:nvSpPr>
          <p:cNvPr id="5" name="Контейнер за долния колонтитул 4">
            <a:extLst>
              <a:ext uri="{FF2B5EF4-FFF2-40B4-BE49-F238E27FC236}">
                <a16:creationId xmlns:a16="http://schemas.microsoft.com/office/drawing/2014/main" id="{BC8178A4-6ECE-4142-BFEC-E28BB4B7FE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Контейнер за номер на слайда 5">
            <a:extLst>
              <a:ext uri="{FF2B5EF4-FFF2-40B4-BE49-F238E27FC236}">
                <a16:creationId xmlns:a16="http://schemas.microsoft.com/office/drawing/2014/main" id="{9B329A3D-723C-47AF-A8D2-59E40F4386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08724C-2F62-4E3D-8BE0-FCB52C406065}" type="slidenum">
              <a:rPr lang="en-GB" smtClean="0"/>
              <a:t>‹#›</a:t>
            </a:fld>
            <a:endParaRPr lang="en-GB"/>
          </a:p>
        </p:txBody>
      </p:sp>
    </p:spTree>
    <p:extLst>
      <p:ext uri="{BB962C8B-B14F-4D97-AF65-F5344CB8AC3E}">
        <p14:creationId xmlns:p14="http://schemas.microsoft.com/office/powerpoint/2010/main" val="223693443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7.xml"/><Relationship Id="rId4" Type="http://schemas.openxmlformats.org/officeDocument/2006/relationships/chart" Target="../charts/chart11.xml"/></Relationships>
</file>

<file path=ppt/slides/_rels/slide9.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6D731904-7733-45B0-902C-289497204C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1" name="Rectangle 30">
            <a:extLst>
              <a:ext uri="{FF2B5EF4-FFF2-40B4-BE49-F238E27FC236}">
                <a16:creationId xmlns:a16="http://schemas.microsoft.com/office/drawing/2014/main" id="{504E6397-35D7-4AEC-9DA9-B7F6B12B8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421890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Заглавие 1">
            <a:extLst>
              <a:ext uri="{FF2B5EF4-FFF2-40B4-BE49-F238E27FC236}">
                <a16:creationId xmlns:a16="http://schemas.microsoft.com/office/drawing/2014/main" id="{744E396D-E470-46E2-BFEB-A49F1BBBBC62}"/>
              </a:ext>
            </a:extLst>
          </p:cNvPr>
          <p:cNvSpPr>
            <a:spLocks noGrp="1"/>
          </p:cNvSpPr>
          <p:nvPr>
            <p:ph type="ctrTitle"/>
          </p:nvPr>
        </p:nvSpPr>
        <p:spPr>
          <a:xfrm>
            <a:off x="797211" y="4440602"/>
            <a:ext cx="3895644" cy="1645920"/>
          </a:xfrm>
        </p:spPr>
        <p:txBody>
          <a:bodyPr vert="horz" lIns="91440" tIns="45720" rIns="91440" bIns="45720" rtlCol="0" anchor="ctr">
            <a:normAutofit/>
          </a:bodyPr>
          <a:lstStyle/>
          <a:p>
            <a:r>
              <a:rPr lang="en-US" sz="3200" b="1" kern="1200" dirty="0">
                <a:solidFill>
                  <a:srgbClr val="00B0F0"/>
                </a:solidFill>
                <a:latin typeface="Arial" panose="020B0604020202020204" pitchFamily="34" charset="0"/>
                <a:cs typeface="Arial" panose="020B0604020202020204" pitchFamily="34" charset="0"/>
              </a:rPr>
              <a:t>Rangemaster plc</a:t>
            </a:r>
            <a:br>
              <a:rPr lang="en-US" sz="3200" b="1" kern="1200" dirty="0">
                <a:solidFill>
                  <a:srgbClr val="00B0F0"/>
                </a:solidFill>
                <a:latin typeface="Arial" panose="020B0604020202020204" pitchFamily="34" charset="0"/>
                <a:cs typeface="Arial" panose="020B0604020202020204" pitchFamily="34" charset="0"/>
              </a:rPr>
            </a:br>
            <a:r>
              <a:rPr lang="en-US" sz="3200" b="1" kern="1200" dirty="0">
                <a:solidFill>
                  <a:srgbClr val="00B0F0"/>
                </a:solidFill>
                <a:latin typeface="Arial" panose="020B0604020202020204" pitchFamily="34" charset="0"/>
                <a:cs typeface="Arial" panose="020B0604020202020204" pitchFamily="34" charset="0"/>
              </a:rPr>
              <a:t>Ratio Analysis</a:t>
            </a:r>
          </a:p>
        </p:txBody>
      </p:sp>
      <p:pic>
        <p:nvPicPr>
          <p:cNvPr id="8" name="Картина 7" descr="Картина, която съдържа храна&#10;&#10;Описанието е генерирано автоматично">
            <a:extLst>
              <a:ext uri="{FF2B5EF4-FFF2-40B4-BE49-F238E27FC236}">
                <a16:creationId xmlns:a16="http://schemas.microsoft.com/office/drawing/2014/main" id="{430FB415-16B3-42CE-BDBA-A6E7CDE96A11}"/>
              </a:ext>
            </a:extLst>
          </p:cNvPr>
          <p:cNvPicPr>
            <a:picLocks noChangeAspect="1"/>
          </p:cNvPicPr>
          <p:nvPr/>
        </p:nvPicPr>
        <p:blipFill rotWithShape="1">
          <a:blip r:embed="rId2">
            <a:extLst>
              <a:ext uri="{28A0092B-C50C-407E-A947-70E740481C1C}">
                <a14:useLocalDpi xmlns:a14="http://schemas.microsoft.com/office/drawing/2010/main" val="0"/>
              </a:ext>
            </a:extLst>
          </a:blip>
          <a:srcRect l="11454" r="6955"/>
          <a:stretch/>
        </p:blipFill>
        <p:spPr>
          <a:xfrm>
            <a:off x="6" y="10"/>
            <a:ext cx="5389903" cy="3995918"/>
          </a:xfrm>
          <a:prstGeom prst="rect">
            <a:avLst/>
          </a:prstGeom>
        </p:spPr>
      </p:pic>
      <p:pic>
        <p:nvPicPr>
          <p:cNvPr id="5" name="Картина 4" descr="Картина, която съдържа небе, звезда&#10;&#10;Описанието е генерирано автоматично">
            <a:extLst>
              <a:ext uri="{FF2B5EF4-FFF2-40B4-BE49-F238E27FC236}">
                <a16:creationId xmlns:a16="http://schemas.microsoft.com/office/drawing/2014/main" id="{149AEF4A-1B7C-42EB-8BC5-C13158BCCE05}"/>
              </a:ext>
            </a:extLst>
          </p:cNvPr>
          <p:cNvPicPr>
            <a:picLocks noChangeAspect="1"/>
          </p:cNvPicPr>
          <p:nvPr/>
        </p:nvPicPr>
        <p:blipFill rotWithShape="1">
          <a:blip r:embed="rId3">
            <a:extLst>
              <a:ext uri="{28A0092B-C50C-407E-A947-70E740481C1C}">
                <a14:useLocalDpi xmlns:a14="http://schemas.microsoft.com/office/drawing/2010/main" val="0"/>
              </a:ext>
            </a:extLst>
          </a:blip>
          <a:srcRect l="259"/>
          <a:stretch/>
        </p:blipFill>
        <p:spPr>
          <a:xfrm>
            <a:off x="5517931" y="10"/>
            <a:ext cx="6674063" cy="3995918"/>
          </a:xfrm>
          <a:prstGeom prst="rect">
            <a:avLst/>
          </a:prstGeom>
        </p:spPr>
      </p:pic>
      <p:sp>
        <p:nvSpPr>
          <p:cNvPr id="33" name="Rectangle 32">
            <a:extLst>
              <a:ext uri="{FF2B5EF4-FFF2-40B4-BE49-F238E27FC236}">
                <a16:creationId xmlns:a16="http://schemas.microsoft.com/office/drawing/2014/main" id="{62C5A04F-2AEB-4631-8314-A8B812E1E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491151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5" name="Rectangle 34">
            <a:extLst>
              <a:ext uri="{FF2B5EF4-FFF2-40B4-BE49-F238E27FC236}">
                <a16:creationId xmlns:a16="http://schemas.microsoft.com/office/drawing/2014/main" id="{4B2B1C70-BF3F-41BD-871B-63D8F911F7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525441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Подзаглавие 2">
            <a:extLst>
              <a:ext uri="{FF2B5EF4-FFF2-40B4-BE49-F238E27FC236}">
                <a16:creationId xmlns:a16="http://schemas.microsoft.com/office/drawing/2014/main" id="{1A79F752-60FA-4933-B685-9A385391E6A2}"/>
              </a:ext>
            </a:extLst>
          </p:cNvPr>
          <p:cNvSpPr>
            <a:spLocks noGrp="1"/>
          </p:cNvSpPr>
          <p:nvPr>
            <p:ph type="subTitle" idx="1"/>
          </p:nvPr>
        </p:nvSpPr>
        <p:spPr>
          <a:xfrm>
            <a:off x="5162992" y="4218905"/>
            <a:ext cx="6474592" cy="2089317"/>
          </a:xfrm>
        </p:spPr>
        <p:txBody>
          <a:bodyPr vert="horz" lIns="91440" tIns="45720" rIns="91440" bIns="45720" rtlCol="0" anchor="ctr">
            <a:noAutofit/>
          </a:bodyPr>
          <a:lstStyle/>
          <a:p>
            <a:pPr>
              <a:lnSpc>
                <a:spcPct val="70000"/>
              </a:lnSpc>
            </a:pPr>
            <a:r>
              <a:rPr lang="en-US" sz="1800" b="1" dirty="0">
                <a:solidFill>
                  <a:srgbClr val="007434"/>
                </a:solidFill>
                <a:latin typeface="Arial" panose="020B0604020202020204" pitchFamily="34" charset="0"/>
                <a:cs typeface="Arial" panose="020B0604020202020204" pitchFamily="34" charset="0"/>
              </a:rPr>
              <a:t>BA International Hotel Management</a:t>
            </a:r>
          </a:p>
          <a:p>
            <a:pPr>
              <a:lnSpc>
                <a:spcPct val="70000"/>
              </a:lnSpc>
            </a:pPr>
            <a:r>
              <a:rPr lang="en-US" sz="1800" b="1" dirty="0">
                <a:solidFill>
                  <a:srgbClr val="007434"/>
                </a:solidFill>
                <a:latin typeface="Arial" panose="020B0604020202020204" pitchFamily="34" charset="0"/>
                <a:cs typeface="Arial" panose="020B0604020202020204" pitchFamily="34" charset="0"/>
              </a:rPr>
              <a:t>Financial Management For Hotel Industry</a:t>
            </a:r>
          </a:p>
          <a:p>
            <a:pPr>
              <a:lnSpc>
                <a:spcPct val="70000"/>
              </a:lnSpc>
            </a:pPr>
            <a:r>
              <a:rPr lang="en-US" sz="1800" b="1" dirty="0">
                <a:solidFill>
                  <a:srgbClr val="007434"/>
                </a:solidFill>
                <a:latin typeface="Arial" panose="020B0604020202020204" pitchFamily="34" charset="0"/>
                <a:cs typeface="Arial" panose="020B0604020202020204" pitchFamily="34" charset="0"/>
              </a:rPr>
              <a:t>M5XD1922</a:t>
            </a:r>
          </a:p>
          <a:p>
            <a:pPr>
              <a:lnSpc>
                <a:spcPct val="70000"/>
              </a:lnSpc>
            </a:pPr>
            <a:r>
              <a:rPr lang="en-US" sz="1800" b="1" dirty="0">
                <a:solidFill>
                  <a:srgbClr val="007434"/>
                </a:solidFill>
                <a:latin typeface="Arial" panose="020B0604020202020204" pitchFamily="34" charset="0"/>
                <a:cs typeface="Arial" panose="020B0604020202020204" pitchFamily="34" charset="0"/>
              </a:rPr>
              <a:t>Lecturer: Dr. David Jenkins</a:t>
            </a:r>
          </a:p>
          <a:p>
            <a:pPr>
              <a:lnSpc>
                <a:spcPct val="70000"/>
              </a:lnSpc>
            </a:pPr>
            <a:r>
              <a:rPr lang="en-US" sz="1800" b="1" dirty="0">
                <a:solidFill>
                  <a:srgbClr val="007434"/>
                </a:solidFill>
                <a:latin typeface="Arial" panose="020B0604020202020204" pitchFamily="34" charset="0"/>
                <a:cs typeface="Arial" panose="020B0604020202020204" pitchFamily="34" charset="0"/>
              </a:rPr>
              <a:t>Created by: </a:t>
            </a:r>
            <a:r>
              <a:rPr lang="en-US" sz="1800" b="1" dirty="0" err="1">
                <a:solidFill>
                  <a:srgbClr val="007434"/>
                </a:solidFill>
                <a:latin typeface="Arial" panose="020B0604020202020204" pitchFamily="34" charset="0"/>
                <a:cs typeface="Arial" panose="020B0604020202020204" pitchFamily="34" charset="0"/>
              </a:rPr>
              <a:t>Stilyana</a:t>
            </a:r>
            <a:r>
              <a:rPr lang="en-US" sz="1800" b="1" dirty="0">
                <a:solidFill>
                  <a:srgbClr val="007434"/>
                </a:solidFill>
                <a:latin typeface="Arial" panose="020B0604020202020204" pitchFamily="34" charset="0"/>
                <a:cs typeface="Arial" panose="020B0604020202020204" pitchFamily="34" charset="0"/>
              </a:rPr>
              <a:t> Mincheva</a:t>
            </a:r>
          </a:p>
          <a:p>
            <a:pPr>
              <a:lnSpc>
                <a:spcPct val="70000"/>
              </a:lnSpc>
            </a:pPr>
            <a:r>
              <a:rPr lang="en-US" sz="1800" b="1" dirty="0">
                <a:solidFill>
                  <a:srgbClr val="007434"/>
                </a:solidFill>
                <a:latin typeface="Arial" panose="020B0604020202020204" pitchFamily="34" charset="0"/>
                <a:cs typeface="Arial" panose="020B0604020202020204" pitchFamily="34" charset="0"/>
              </a:rPr>
              <a:t>1816276</a:t>
            </a:r>
          </a:p>
        </p:txBody>
      </p:sp>
    </p:spTree>
    <p:extLst>
      <p:ext uri="{BB962C8B-B14F-4D97-AF65-F5344CB8AC3E}">
        <p14:creationId xmlns:p14="http://schemas.microsoft.com/office/powerpoint/2010/main" val="198355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Картина 4" descr="Картина, която съдържа маса, седящ, стъкло, вода&#10;&#10;Описанието е генерирано автоматично">
            <a:extLst>
              <a:ext uri="{FF2B5EF4-FFF2-40B4-BE49-F238E27FC236}">
                <a16:creationId xmlns:a16="http://schemas.microsoft.com/office/drawing/2014/main" id="{80C5D5E6-EDE9-4692-8CC2-98AD935A154F}"/>
              </a:ext>
            </a:extLst>
          </p:cNvPr>
          <p:cNvPicPr>
            <a:picLocks noChangeAspect="1"/>
          </p:cNvPicPr>
          <p:nvPr/>
        </p:nvPicPr>
        <p:blipFill rotWithShape="1">
          <a:blip r:embed="rId2">
            <a:extLst>
              <a:ext uri="{28A0092B-C50C-407E-A947-70E740481C1C}">
                <a14:useLocalDpi xmlns:a14="http://schemas.microsoft.com/office/drawing/2010/main" val="0"/>
              </a:ext>
            </a:extLst>
          </a:blip>
          <a:srcRect t="15730"/>
          <a:stretch/>
        </p:blipFill>
        <p:spPr>
          <a:xfrm>
            <a:off x="20" y="10"/>
            <a:ext cx="12191981" cy="6857990"/>
          </a:xfrm>
          <a:prstGeom prst="rect">
            <a:avLst/>
          </a:prstGeom>
        </p:spPr>
      </p:pic>
      <p:sp>
        <p:nvSpPr>
          <p:cNvPr id="25" name="Rectangle 2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Заглавие 1">
            <a:extLst>
              <a:ext uri="{FF2B5EF4-FFF2-40B4-BE49-F238E27FC236}">
                <a16:creationId xmlns:a16="http://schemas.microsoft.com/office/drawing/2014/main" id="{96DD3063-C76A-4E97-A299-FB190A33E0C1}"/>
              </a:ext>
            </a:extLst>
          </p:cNvPr>
          <p:cNvSpPr>
            <a:spLocks noGrp="1"/>
          </p:cNvSpPr>
          <p:nvPr>
            <p:ph type="title"/>
          </p:nvPr>
        </p:nvSpPr>
        <p:spPr>
          <a:xfrm>
            <a:off x="643467" y="321734"/>
            <a:ext cx="6891186" cy="1135737"/>
          </a:xfrm>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Company Overview</a:t>
            </a:r>
          </a:p>
        </p:txBody>
      </p:sp>
      <p:sp>
        <p:nvSpPr>
          <p:cNvPr id="3" name="Контейнер за съдържание 2">
            <a:extLst>
              <a:ext uri="{FF2B5EF4-FFF2-40B4-BE49-F238E27FC236}">
                <a16:creationId xmlns:a16="http://schemas.microsoft.com/office/drawing/2014/main" id="{75005DF6-780C-4764-984F-0D043BB7FC65}"/>
              </a:ext>
            </a:extLst>
          </p:cNvPr>
          <p:cNvSpPr>
            <a:spLocks noGrp="1"/>
          </p:cNvSpPr>
          <p:nvPr>
            <p:ph idx="1"/>
          </p:nvPr>
        </p:nvSpPr>
        <p:spPr>
          <a:xfrm>
            <a:off x="643467" y="1782981"/>
            <a:ext cx="6891187" cy="4393982"/>
          </a:xfrm>
        </p:spPr>
        <p:txBody>
          <a:bodyPr>
            <a:normAutofit/>
          </a:bodyPr>
          <a:lstStyle/>
          <a:p>
            <a:pPr>
              <a:buFont typeface="Wingdings" panose="05000000000000000000" pitchFamily="2" charset="2"/>
              <a:buChar char="Ø"/>
            </a:pPr>
            <a:endParaRPr lang="en-GB" sz="2000" b="1" dirty="0">
              <a:solidFill>
                <a:srgbClr val="007434"/>
              </a:solidFill>
              <a:latin typeface="Arial" panose="020B0604020202020204" pitchFamily="34" charset="0"/>
              <a:cs typeface="Arial" panose="020B0604020202020204" pitchFamily="34" charset="0"/>
            </a:endParaRPr>
          </a:p>
          <a:p>
            <a:pPr>
              <a:buFont typeface="Wingdings" panose="05000000000000000000" pitchFamily="2" charset="2"/>
              <a:buChar char="Ø"/>
            </a:pPr>
            <a:endParaRPr lang="en-GB" sz="2000" b="1" dirty="0">
              <a:solidFill>
                <a:srgbClr val="007434"/>
              </a:solidFill>
              <a:latin typeface="Arial" panose="020B0604020202020204" pitchFamily="34" charset="0"/>
              <a:cs typeface="Arial" panose="020B0604020202020204" pitchFamily="34" charset="0"/>
            </a:endParaRPr>
          </a:p>
          <a:p>
            <a:pPr>
              <a:buFont typeface="Wingdings" panose="05000000000000000000" pitchFamily="2" charset="2"/>
              <a:buChar char="Ø"/>
            </a:pPr>
            <a:r>
              <a:rPr lang="en-GB" sz="2000" b="1" dirty="0">
                <a:solidFill>
                  <a:srgbClr val="007434"/>
                </a:solidFill>
                <a:latin typeface="Arial" panose="020B0604020202020204" pitchFamily="34" charset="0"/>
                <a:cs typeface="Arial" panose="020B0604020202020204" pitchFamily="34" charset="0"/>
              </a:rPr>
              <a:t>Rangemaster plc is a manufacturing company producing and supplying catering machines to hotels, restaurants, and public houses in the United Kingdom (UK).</a:t>
            </a:r>
          </a:p>
          <a:p>
            <a:pPr>
              <a:buFont typeface="Wingdings" panose="05000000000000000000" pitchFamily="2" charset="2"/>
              <a:buChar char="Ø"/>
            </a:pPr>
            <a:r>
              <a:rPr lang="en-GB" sz="2000" b="1" dirty="0">
                <a:solidFill>
                  <a:srgbClr val="007434"/>
                </a:solidFill>
                <a:latin typeface="Arial" panose="020B0604020202020204" pitchFamily="34" charset="0"/>
                <a:cs typeface="Arial" panose="020B0604020202020204" pitchFamily="34" charset="0"/>
              </a:rPr>
              <a:t> All its sales and trade purchases are on a credit basis.</a:t>
            </a:r>
          </a:p>
        </p:txBody>
      </p:sp>
      <p:grpSp>
        <p:nvGrpSpPr>
          <p:cNvPr id="27" name="Group 26">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28" name="Rectangle 27">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1" name="Isosceles Triangle 3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06965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Заглавие 1">
            <a:extLst>
              <a:ext uri="{FF2B5EF4-FFF2-40B4-BE49-F238E27FC236}">
                <a16:creationId xmlns:a16="http://schemas.microsoft.com/office/drawing/2014/main" id="{BE6A8A10-67B6-46AD-B86A-8F3454CD2BF4}"/>
              </a:ext>
            </a:extLst>
          </p:cNvPr>
          <p:cNvSpPr>
            <a:spLocks noGrp="1"/>
          </p:cNvSpPr>
          <p:nvPr>
            <p:ph type="title"/>
          </p:nvPr>
        </p:nvSpPr>
        <p:spPr>
          <a:xfrm>
            <a:off x="643467" y="321734"/>
            <a:ext cx="5136416" cy="1323357"/>
          </a:xfrm>
        </p:spPr>
        <p:txBody>
          <a:bodyPr vert="horz" lIns="91440" tIns="45720" rIns="91440" bIns="45720" rtlCol="0" anchor="ctr">
            <a:noAutofit/>
          </a:bodyPr>
          <a:lstStyle/>
          <a:p>
            <a:pPr algn="ctr"/>
            <a:br>
              <a:rPr lang="en-US" sz="3600" b="1" dirty="0">
                <a:solidFill>
                  <a:srgbClr val="580000"/>
                </a:solidFill>
                <a:latin typeface="Arial Nova" panose="020B0504020202020204" pitchFamily="34" charset="0"/>
              </a:rPr>
            </a:br>
            <a:r>
              <a:rPr lang="en-US" sz="3600" b="1" dirty="0">
                <a:solidFill>
                  <a:srgbClr val="00B0F0"/>
                </a:solidFill>
                <a:latin typeface="Arial Nova" panose="020B0504020202020204" pitchFamily="34" charset="0"/>
              </a:rPr>
              <a:t>Financial Analysis</a:t>
            </a:r>
            <a:br>
              <a:rPr lang="en-US" sz="3600" b="1" dirty="0"/>
            </a:br>
            <a:endParaRPr lang="en-US" sz="3600" b="1" dirty="0"/>
          </a:p>
        </p:txBody>
      </p:sp>
      <p:sp>
        <p:nvSpPr>
          <p:cNvPr id="4" name="Текстов контейнер 3">
            <a:extLst>
              <a:ext uri="{FF2B5EF4-FFF2-40B4-BE49-F238E27FC236}">
                <a16:creationId xmlns:a16="http://schemas.microsoft.com/office/drawing/2014/main" id="{4DC7BBF3-5A56-41CA-99A8-DECA747E3D43}"/>
              </a:ext>
            </a:extLst>
          </p:cNvPr>
          <p:cNvSpPr>
            <a:spLocks noGrp="1"/>
          </p:cNvSpPr>
          <p:nvPr>
            <p:ph type="body" sz="half" idx="2"/>
          </p:nvPr>
        </p:nvSpPr>
        <p:spPr>
          <a:xfrm>
            <a:off x="643468" y="1782981"/>
            <a:ext cx="5136416" cy="4393982"/>
          </a:xfrm>
        </p:spPr>
        <p:txBody>
          <a:bodyPr vert="horz" lIns="91440" tIns="45720" rIns="91440" bIns="45720" rtlCol="0">
            <a:normAutofit/>
          </a:bodyPr>
          <a:lstStyle/>
          <a:p>
            <a:pPr marL="342900" indent="-228600">
              <a:buFont typeface="Arial" panose="020B0604020202020204" pitchFamily="34" charset="0"/>
              <a:buChar char="•"/>
            </a:pPr>
            <a:endParaRPr lang="en-US" sz="2000" b="1" dirty="0"/>
          </a:p>
          <a:p>
            <a:pPr marL="342900" indent="-228600" algn="ctr">
              <a:buFont typeface="Arial" panose="020B0604020202020204" pitchFamily="34" charset="0"/>
              <a:buChar char="•"/>
            </a:pPr>
            <a:endParaRPr lang="en-US" sz="2000" b="1" dirty="0">
              <a:solidFill>
                <a:srgbClr val="00B050"/>
              </a:solidFill>
              <a:latin typeface="Arial" panose="020B0604020202020204" pitchFamily="34" charset="0"/>
              <a:cs typeface="Arial" panose="020B0604020202020204" pitchFamily="34" charset="0"/>
            </a:endParaRPr>
          </a:p>
          <a:p>
            <a:pPr marL="457200" indent="-342900" algn="ctr">
              <a:buFont typeface="Wingdings" panose="05000000000000000000" pitchFamily="2" charset="2"/>
              <a:buChar char="Ø"/>
            </a:pPr>
            <a:r>
              <a:rPr lang="en-US" sz="2000" b="1" dirty="0">
                <a:solidFill>
                  <a:srgbClr val="007434"/>
                </a:solidFill>
                <a:latin typeface="Arial" panose="020B0604020202020204" pitchFamily="34" charset="0"/>
                <a:cs typeface="Arial" panose="020B0604020202020204" pitchFamily="34" charset="0"/>
              </a:rPr>
              <a:t>Assessment of the company past, present, and the future financial condition</a:t>
            </a:r>
          </a:p>
          <a:p>
            <a:pPr marL="457200" indent="-342900" algn="ctr">
              <a:buFont typeface="Wingdings" panose="05000000000000000000" pitchFamily="2" charset="2"/>
              <a:buChar char="Ø"/>
            </a:pPr>
            <a:r>
              <a:rPr lang="en-US" sz="2000" b="1" dirty="0">
                <a:solidFill>
                  <a:srgbClr val="007434"/>
                </a:solidFill>
                <a:latin typeface="Arial" panose="020B0604020202020204" pitchFamily="34" charset="0"/>
                <a:cs typeface="Arial" panose="020B0604020202020204" pitchFamily="34" charset="0"/>
              </a:rPr>
              <a:t>Done to find the company's strengths and weaknesses</a:t>
            </a:r>
          </a:p>
          <a:p>
            <a:pPr marL="457200" indent="-342900" algn="ctr">
              <a:buFont typeface="Wingdings" panose="05000000000000000000" pitchFamily="2" charset="2"/>
              <a:buChar char="Ø"/>
            </a:pPr>
            <a:r>
              <a:rPr lang="en-US" sz="2000" b="1" dirty="0">
                <a:solidFill>
                  <a:srgbClr val="007434"/>
                </a:solidFill>
                <a:latin typeface="Arial" panose="020B0604020202020204" pitchFamily="34" charset="0"/>
                <a:cs typeface="Arial" panose="020B0604020202020204" pitchFamily="34" charset="0"/>
              </a:rPr>
              <a:t>Primary method:</a:t>
            </a:r>
          </a:p>
          <a:p>
            <a:pPr marL="342900" indent="-342900" algn="ctr">
              <a:buFont typeface="Wingdings" panose="05000000000000000000" pitchFamily="2" charset="2"/>
              <a:buChar char="Ø"/>
            </a:pPr>
            <a:r>
              <a:rPr lang="en-US" sz="2000" b="1" dirty="0">
                <a:solidFill>
                  <a:srgbClr val="007434"/>
                </a:solidFill>
                <a:latin typeface="Arial" panose="020B0604020202020204" pitchFamily="34" charset="0"/>
                <a:cs typeface="Arial" panose="020B0604020202020204" pitchFamily="34" charset="0"/>
              </a:rPr>
              <a:t> Ratio Analysis of financial statements for 2019 and 2018 years</a:t>
            </a:r>
          </a:p>
          <a:p>
            <a:pPr indent="-228600">
              <a:buFont typeface="Arial" panose="020B0604020202020204" pitchFamily="34" charset="0"/>
              <a:buChar char="•"/>
            </a:pPr>
            <a:endParaRPr lang="en-US" sz="2000" dirty="0"/>
          </a:p>
        </p:txBody>
      </p:sp>
      <p:sp>
        <p:nvSpPr>
          <p:cNvPr id="18" name="Isosceles Triangle 17">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Контейнер за съдържание 10">
            <a:extLst>
              <a:ext uri="{FF2B5EF4-FFF2-40B4-BE49-F238E27FC236}">
                <a16:creationId xmlns:a16="http://schemas.microsoft.com/office/drawing/2014/main" id="{F0A8CBE5-F819-4CC3-90DB-803BD91435A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1831" r="-1" b="-1"/>
          <a:stretch/>
        </p:blipFill>
        <p:spPr>
          <a:xfrm>
            <a:off x="6412117" y="10"/>
            <a:ext cx="5779884" cy="6857990"/>
          </a:xfrm>
          <a:prstGeom prst="rect">
            <a:avLst/>
          </a:prstGeom>
        </p:spPr>
      </p:pic>
      <p:grpSp>
        <p:nvGrpSpPr>
          <p:cNvPr id="22" name="Group 21">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60270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ово поле 1">
            <a:extLst>
              <a:ext uri="{FF2B5EF4-FFF2-40B4-BE49-F238E27FC236}">
                <a16:creationId xmlns:a16="http://schemas.microsoft.com/office/drawing/2014/main" id="{0BDF27C7-2BE3-409B-878F-652C20261224}"/>
              </a:ext>
            </a:extLst>
          </p:cNvPr>
          <p:cNvSpPr txBox="1"/>
          <p:nvPr/>
        </p:nvSpPr>
        <p:spPr>
          <a:xfrm>
            <a:off x="2312126" y="418011"/>
            <a:ext cx="6923314" cy="646331"/>
          </a:xfrm>
          <a:prstGeom prst="rect">
            <a:avLst/>
          </a:prstGeom>
          <a:noFill/>
        </p:spPr>
        <p:txBody>
          <a:bodyPr wrap="square" rtlCol="0">
            <a:spAutoFit/>
          </a:bodyPr>
          <a:lstStyle/>
          <a:p>
            <a:pPr algn="ctr"/>
            <a:r>
              <a:rPr lang="en-GB" sz="3600" b="1" dirty="0">
                <a:solidFill>
                  <a:srgbClr val="00B0F0"/>
                </a:solidFill>
                <a:latin typeface="Arial" panose="020B0604020202020204" pitchFamily="34" charset="0"/>
                <a:cs typeface="Arial" panose="020B0604020202020204" pitchFamily="34" charset="0"/>
              </a:rPr>
              <a:t>Liquidity Ratio</a:t>
            </a:r>
          </a:p>
        </p:txBody>
      </p:sp>
      <p:graphicFrame>
        <p:nvGraphicFramePr>
          <p:cNvPr id="10" name="Диаграма 9">
            <a:extLst>
              <a:ext uri="{FF2B5EF4-FFF2-40B4-BE49-F238E27FC236}">
                <a16:creationId xmlns:a16="http://schemas.microsoft.com/office/drawing/2014/main" id="{5F08B622-2023-4059-ACC7-B0F6AA378892}"/>
              </a:ext>
            </a:extLst>
          </p:cNvPr>
          <p:cNvGraphicFramePr/>
          <p:nvPr>
            <p:extLst>
              <p:ext uri="{D42A27DB-BD31-4B8C-83A1-F6EECF244321}">
                <p14:modId xmlns:p14="http://schemas.microsoft.com/office/powerpoint/2010/main" val="767311926"/>
              </p:ext>
            </p:extLst>
          </p:nvPr>
        </p:nvGraphicFramePr>
        <p:xfrm>
          <a:off x="705396" y="1306287"/>
          <a:ext cx="4427044" cy="282326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Диаграма 12">
            <a:extLst>
              <a:ext uri="{FF2B5EF4-FFF2-40B4-BE49-F238E27FC236}">
                <a16:creationId xmlns:a16="http://schemas.microsoft.com/office/drawing/2014/main" id="{A73DCB1D-0927-4453-899A-793242B5D082}"/>
              </a:ext>
            </a:extLst>
          </p:cNvPr>
          <p:cNvGraphicFramePr/>
          <p:nvPr>
            <p:extLst>
              <p:ext uri="{D42A27DB-BD31-4B8C-83A1-F6EECF244321}">
                <p14:modId xmlns:p14="http://schemas.microsoft.com/office/powerpoint/2010/main" val="1049681284"/>
              </p:ext>
            </p:extLst>
          </p:nvPr>
        </p:nvGraphicFramePr>
        <p:xfrm>
          <a:off x="6268065" y="1306287"/>
          <a:ext cx="5218538" cy="2823262"/>
        </p:xfrm>
        <a:graphic>
          <a:graphicData uri="http://schemas.openxmlformats.org/drawingml/2006/chart">
            <c:chart xmlns:c="http://schemas.openxmlformats.org/drawingml/2006/chart" xmlns:r="http://schemas.openxmlformats.org/officeDocument/2006/relationships" r:id="rId3"/>
          </a:graphicData>
        </a:graphic>
      </p:graphicFrame>
      <p:sp>
        <p:nvSpPr>
          <p:cNvPr id="14" name="Текстово поле 13">
            <a:extLst>
              <a:ext uri="{FF2B5EF4-FFF2-40B4-BE49-F238E27FC236}">
                <a16:creationId xmlns:a16="http://schemas.microsoft.com/office/drawing/2014/main" id="{9891DC5B-AF81-4C8F-8CFF-54410500BA40}"/>
              </a:ext>
            </a:extLst>
          </p:cNvPr>
          <p:cNvSpPr txBox="1"/>
          <p:nvPr/>
        </p:nvSpPr>
        <p:spPr>
          <a:xfrm>
            <a:off x="705397" y="4371494"/>
            <a:ext cx="10781206" cy="2308324"/>
          </a:xfrm>
          <a:prstGeom prst="rect">
            <a:avLst/>
          </a:prstGeom>
          <a:noFill/>
        </p:spPr>
        <p:txBody>
          <a:bodyPr wrap="square" rtlCol="0">
            <a:spAutoFit/>
          </a:bodyPr>
          <a:lstStyle/>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In 2018 the Rangemaster plc ability to cover its current liabilities with its current assets was 1.83%. In 2019, the ratio goes up to 1.89 %, which means that the company has the ability to pay its liabilities. This tells that Rangemaster plc improves its liquidity and efficiency because its current ratio is improving. This can be a good sign for investors and even better for creditors, because they want to know that they will be paid on time.</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At the same time, the Quick ratio shows that in 2018, the firm has a ratio is 1.12. Then in 2019, we observe a slight improvement to 1.23. </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So we can figure out that the company can pay its debts without using its inventory.</a:t>
            </a:r>
          </a:p>
        </p:txBody>
      </p:sp>
    </p:spTree>
    <p:extLst>
      <p:ext uri="{BB962C8B-B14F-4D97-AF65-F5344CB8AC3E}">
        <p14:creationId xmlns:p14="http://schemas.microsoft.com/office/powerpoint/2010/main" val="2272741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ово поле 1">
            <a:extLst>
              <a:ext uri="{FF2B5EF4-FFF2-40B4-BE49-F238E27FC236}">
                <a16:creationId xmlns:a16="http://schemas.microsoft.com/office/drawing/2014/main" id="{E774F17B-FD62-4B81-8375-70B2035D43EE}"/>
              </a:ext>
            </a:extLst>
          </p:cNvPr>
          <p:cNvSpPr txBox="1"/>
          <p:nvPr/>
        </p:nvSpPr>
        <p:spPr>
          <a:xfrm>
            <a:off x="1592826" y="191730"/>
            <a:ext cx="8893277" cy="646331"/>
          </a:xfrm>
          <a:prstGeom prst="rect">
            <a:avLst/>
          </a:prstGeom>
          <a:noFill/>
        </p:spPr>
        <p:txBody>
          <a:bodyPr wrap="square" rtlCol="0">
            <a:spAutoFit/>
          </a:bodyPr>
          <a:lstStyle/>
          <a:p>
            <a:pPr algn="ctr"/>
            <a:r>
              <a:rPr lang="en-GB" sz="3600" b="1" dirty="0">
                <a:solidFill>
                  <a:srgbClr val="00B0F0"/>
                </a:solidFill>
                <a:latin typeface="Arial" panose="020B0604020202020204" pitchFamily="34" charset="0"/>
                <a:cs typeface="Arial" panose="020B0604020202020204" pitchFamily="34" charset="0"/>
              </a:rPr>
              <a:t>Profitability Ratio</a:t>
            </a:r>
          </a:p>
        </p:txBody>
      </p:sp>
      <p:graphicFrame>
        <p:nvGraphicFramePr>
          <p:cNvPr id="5" name="Диаграма 4">
            <a:extLst>
              <a:ext uri="{FF2B5EF4-FFF2-40B4-BE49-F238E27FC236}">
                <a16:creationId xmlns:a16="http://schemas.microsoft.com/office/drawing/2014/main" id="{8D296DE6-0AAF-4B6A-BE3D-7B71CAF7A2F9}"/>
              </a:ext>
            </a:extLst>
          </p:cNvPr>
          <p:cNvGraphicFramePr/>
          <p:nvPr>
            <p:extLst>
              <p:ext uri="{D42A27DB-BD31-4B8C-83A1-F6EECF244321}">
                <p14:modId xmlns:p14="http://schemas.microsoft.com/office/powerpoint/2010/main" val="3555116167"/>
              </p:ext>
            </p:extLst>
          </p:nvPr>
        </p:nvGraphicFramePr>
        <p:xfrm>
          <a:off x="604684" y="988143"/>
          <a:ext cx="4689986" cy="263996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Диаграма 7">
            <a:extLst>
              <a:ext uri="{FF2B5EF4-FFF2-40B4-BE49-F238E27FC236}">
                <a16:creationId xmlns:a16="http://schemas.microsoft.com/office/drawing/2014/main" id="{C3E8E086-1BCC-45F8-94A1-73458CA6B4CC}"/>
              </a:ext>
            </a:extLst>
          </p:cNvPr>
          <p:cNvGraphicFramePr/>
          <p:nvPr>
            <p:extLst>
              <p:ext uri="{D42A27DB-BD31-4B8C-83A1-F6EECF244321}">
                <p14:modId xmlns:p14="http://schemas.microsoft.com/office/powerpoint/2010/main" val="160732456"/>
              </p:ext>
            </p:extLst>
          </p:nvPr>
        </p:nvGraphicFramePr>
        <p:xfrm>
          <a:off x="6096000" y="988143"/>
          <a:ext cx="5491316" cy="2639961"/>
        </p:xfrm>
        <a:graphic>
          <a:graphicData uri="http://schemas.openxmlformats.org/drawingml/2006/chart">
            <c:chart xmlns:c="http://schemas.openxmlformats.org/drawingml/2006/chart" xmlns:r="http://schemas.openxmlformats.org/officeDocument/2006/relationships" r:id="rId3"/>
          </a:graphicData>
        </a:graphic>
      </p:graphicFrame>
      <p:sp>
        <p:nvSpPr>
          <p:cNvPr id="12" name="Текстово поле 11">
            <a:extLst>
              <a:ext uri="{FF2B5EF4-FFF2-40B4-BE49-F238E27FC236}">
                <a16:creationId xmlns:a16="http://schemas.microsoft.com/office/drawing/2014/main" id="{DAC29F05-DA4D-456B-8D78-6BBEA2E8539E}"/>
              </a:ext>
            </a:extLst>
          </p:cNvPr>
          <p:cNvSpPr txBox="1"/>
          <p:nvPr/>
        </p:nvSpPr>
        <p:spPr>
          <a:xfrm>
            <a:off x="604685" y="3908324"/>
            <a:ext cx="10982632" cy="2862322"/>
          </a:xfrm>
          <a:prstGeom prst="rect">
            <a:avLst/>
          </a:prstGeom>
          <a:noFill/>
        </p:spPr>
        <p:txBody>
          <a:bodyPr wrap="square" rtlCol="0">
            <a:spAutoFit/>
          </a:bodyPr>
          <a:lstStyle/>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According to the definition, the ratio must be high, because of the higher the ratio, the higher the company's ability to produce low-cost goods with higher sales.</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 In 2018, the Gross Profit Margin of Rangemaster plc was 26.81% and in 2019 it is 26.80%, a decrease of 0.05%. This may mean that the company has reduced its profit margin in 2019.</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At the same time, the Net Operating Profit Margin also decreased in 2019 to 7.60% from 2018-8.79%, decreasing by 13.55%.</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All of this can be due to an increase in company costs as well as a drop in commodity prices in order to achieve higher turnover to cover the higher costs.</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This may be due to the company's decision to invest part of the profits in the purchase of new assets or in investing in another business.</a:t>
            </a:r>
          </a:p>
        </p:txBody>
      </p:sp>
    </p:spTree>
    <p:extLst>
      <p:ext uri="{BB962C8B-B14F-4D97-AF65-F5344CB8AC3E}">
        <p14:creationId xmlns:p14="http://schemas.microsoft.com/office/powerpoint/2010/main" val="379729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Диаграма 8">
            <a:extLst>
              <a:ext uri="{FF2B5EF4-FFF2-40B4-BE49-F238E27FC236}">
                <a16:creationId xmlns:a16="http://schemas.microsoft.com/office/drawing/2014/main" id="{241875A0-B39A-478D-A8C8-A20E22C05E17}"/>
              </a:ext>
            </a:extLst>
          </p:cNvPr>
          <p:cNvGraphicFramePr/>
          <p:nvPr>
            <p:extLst>
              <p:ext uri="{D42A27DB-BD31-4B8C-83A1-F6EECF244321}">
                <p14:modId xmlns:p14="http://schemas.microsoft.com/office/powerpoint/2010/main" val="630233649"/>
              </p:ext>
            </p:extLst>
          </p:nvPr>
        </p:nvGraphicFramePr>
        <p:xfrm>
          <a:off x="575188" y="1252439"/>
          <a:ext cx="5265174" cy="28476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4" name="Диаграма 13">
            <a:extLst>
              <a:ext uri="{FF2B5EF4-FFF2-40B4-BE49-F238E27FC236}">
                <a16:creationId xmlns:a16="http://schemas.microsoft.com/office/drawing/2014/main" id="{76E1A585-BC55-41BA-BCA9-9AD84C035B3C}"/>
              </a:ext>
            </a:extLst>
          </p:cNvPr>
          <p:cNvGraphicFramePr/>
          <p:nvPr>
            <p:extLst>
              <p:ext uri="{D42A27DB-BD31-4B8C-83A1-F6EECF244321}">
                <p14:modId xmlns:p14="http://schemas.microsoft.com/office/powerpoint/2010/main" val="1842380121"/>
              </p:ext>
            </p:extLst>
          </p:nvPr>
        </p:nvGraphicFramePr>
        <p:xfrm>
          <a:off x="6095999" y="1252439"/>
          <a:ext cx="5265173" cy="2837879"/>
        </p:xfrm>
        <a:graphic>
          <a:graphicData uri="http://schemas.openxmlformats.org/drawingml/2006/chart">
            <c:chart xmlns:c="http://schemas.openxmlformats.org/drawingml/2006/chart" xmlns:r="http://schemas.openxmlformats.org/officeDocument/2006/relationships" r:id="rId3"/>
          </a:graphicData>
        </a:graphic>
      </p:graphicFrame>
      <p:sp>
        <p:nvSpPr>
          <p:cNvPr id="16" name="Текстово поле 15">
            <a:extLst>
              <a:ext uri="{FF2B5EF4-FFF2-40B4-BE49-F238E27FC236}">
                <a16:creationId xmlns:a16="http://schemas.microsoft.com/office/drawing/2014/main" id="{3E2F5E5C-4461-4535-A6C9-F0BD35C06827}"/>
              </a:ext>
            </a:extLst>
          </p:cNvPr>
          <p:cNvSpPr txBox="1"/>
          <p:nvPr/>
        </p:nvSpPr>
        <p:spPr>
          <a:xfrm>
            <a:off x="1014060" y="4100052"/>
            <a:ext cx="9904908" cy="1887793"/>
          </a:xfrm>
          <a:prstGeom prst="rect">
            <a:avLst/>
          </a:prstGeom>
          <a:noFill/>
        </p:spPr>
        <p:txBody>
          <a:bodyPr wrap="square" rtlCol="0">
            <a:spAutoFit/>
          </a:bodyPr>
          <a:lstStyle/>
          <a:p>
            <a:endParaRPr lang="en-GB" dirty="0"/>
          </a:p>
        </p:txBody>
      </p:sp>
      <p:sp>
        <p:nvSpPr>
          <p:cNvPr id="18" name="Текстово поле 17">
            <a:extLst>
              <a:ext uri="{FF2B5EF4-FFF2-40B4-BE49-F238E27FC236}">
                <a16:creationId xmlns:a16="http://schemas.microsoft.com/office/drawing/2014/main" id="{3EF686F7-2FEA-4CC3-9619-62FFF7B691AC}"/>
              </a:ext>
            </a:extLst>
          </p:cNvPr>
          <p:cNvSpPr txBox="1"/>
          <p:nvPr/>
        </p:nvSpPr>
        <p:spPr>
          <a:xfrm>
            <a:off x="575189" y="4498399"/>
            <a:ext cx="10785983" cy="1938992"/>
          </a:xfrm>
          <a:prstGeom prst="rect">
            <a:avLst/>
          </a:prstGeom>
          <a:noFill/>
        </p:spPr>
        <p:txBody>
          <a:bodyPr wrap="square" rtlCol="0">
            <a:spAutoFit/>
          </a:bodyPr>
          <a:lstStyle/>
          <a:p>
            <a:pPr marL="285750" indent="-285750">
              <a:buFont typeface="Wingdings" panose="05000000000000000000" pitchFamily="2" charset="2"/>
              <a:buChar char="Ø"/>
            </a:pPr>
            <a:r>
              <a:rPr lang="en-GB" sz="2000" b="1" dirty="0">
                <a:solidFill>
                  <a:srgbClr val="007434"/>
                </a:solidFill>
                <a:latin typeface="Arial" panose="020B0604020202020204" pitchFamily="34" charset="0"/>
                <a:cs typeface="Arial" panose="020B0604020202020204" pitchFamily="34" charset="0"/>
              </a:rPr>
              <a:t>The ratio should be higher. Here in 2018 ratio is 15.21 and goes down in 2019 to 13.92%. This decrease in return on capital employed is not a good sign and indicates that the company is not using during this specific year effectively capital employed.</a:t>
            </a:r>
          </a:p>
          <a:p>
            <a:pPr marL="285750" indent="-285750">
              <a:buFont typeface="Wingdings" panose="05000000000000000000" pitchFamily="2" charset="2"/>
              <a:buChar char="Ø"/>
            </a:pPr>
            <a:r>
              <a:rPr lang="en-GB" sz="2000" b="1" dirty="0">
                <a:solidFill>
                  <a:srgbClr val="007434"/>
                </a:solidFill>
                <a:latin typeface="Arial" panose="020B0604020202020204" pitchFamily="34" charset="0"/>
                <a:cs typeface="Arial" panose="020B0604020202020204" pitchFamily="34" charset="0"/>
              </a:rPr>
              <a:t>At the same time, Asset Turnover is increased to 1.83p in 2019 compared to 2018-1.73p. This shows that the revenue earned per £1 of capital employed is increased that is a good sign for company performance.</a:t>
            </a:r>
          </a:p>
        </p:txBody>
      </p:sp>
      <p:sp>
        <p:nvSpPr>
          <p:cNvPr id="3" name="Текстово поле 2">
            <a:extLst>
              <a:ext uri="{FF2B5EF4-FFF2-40B4-BE49-F238E27FC236}">
                <a16:creationId xmlns:a16="http://schemas.microsoft.com/office/drawing/2014/main" id="{7A394007-3E65-42E4-80BC-10FE5B6E3515}"/>
              </a:ext>
            </a:extLst>
          </p:cNvPr>
          <p:cNvSpPr txBox="1"/>
          <p:nvPr/>
        </p:nvSpPr>
        <p:spPr>
          <a:xfrm>
            <a:off x="3023419" y="382284"/>
            <a:ext cx="6636775" cy="646331"/>
          </a:xfrm>
          <a:prstGeom prst="rect">
            <a:avLst/>
          </a:prstGeom>
          <a:noFill/>
        </p:spPr>
        <p:txBody>
          <a:bodyPr wrap="square" rtlCol="0">
            <a:spAutoFit/>
          </a:bodyPr>
          <a:lstStyle/>
          <a:p>
            <a:pPr algn="ctr"/>
            <a:r>
              <a:rPr lang="en-GB" sz="3600" b="1" dirty="0">
                <a:solidFill>
                  <a:srgbClr val="00B0F0"/>
                </a:solidFill>
                <a:latin typeface="Arial" panose="020B0604020202020204" pitchFamily="34" charset="0"/>
                <a:cs typeface="Arial" panose="020B0604020202020204" pitchFamily="34" charset="0"/>
              </a:rPr>
              <a:t>Profitability Ratio</a:t>
            </a:r>
          </a:p>
        </p:txBody>
      </p:sp>
    </p:spTree>
    <p:extLst>
      <p:ext uri="{BB962C8B-B14F-4D97-AF65-F5344CB8AC3E}">
        <p14:creationId xmlns:p14="http://schemas.microsoft.com/office/powerpoint/2010/main" val="2599725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ово поле 2">
            <a:extLst>
              <a:ext uri="{FF2B5EF4-FFF2-40B4-BE49-F238E27FC236}">
                <a16:creationId xmlns:a16="http://schemas.microsoft.com/office/drawing/2014/main" id="{ED6A2D47-D3EB-4AB6-B660-E904F06B5A62}"/>
              </a:ext>
            </a:extLst>
          </p:cNvPr>
          <p:cNvSpPr txBox="1"/>
          <p:nvPr/>
        </p:nvSpPr>
        <p:spPr>
          <a:xfrm>
            <a:off x="2802194" y="162232"/>
            <a:ext cx="6733692" cy="646331"/>
          </a:xfrm>
          <a:prstGeom prst="rect">
            <a:avLst/>
          </a:prstGeom>
          <a:noFill/>
        </p:spPr>
        <p:txBody>
          <a:bodyPr wrap="square" rtlCol="0">
            <a:spAutoFit/>
          </a:bodyPr>
          <a:lstStyle/>
          <a:p>
            <a:pPr algn="ctr"/>
            <a:r>
              <a:rPr lang="en-GB" sz="3600" b="1" dirty="0">
                <a:solidFill>
                  <a:srgbClr val="00B0F0"/>
                </a:solidFill>
                <a:latin typeface="Arial" panose="020B0604020202020204" pitchFamily="34" charset="0"/>
                <a:cs typeface="Arial" panose="020B0604020202020204" pitchFamily="34" charset="0"/>
              </a:rPr>
              <a:t>Efficiency Ratio</a:t>
            </a:r>
          </a:p>
        </p:txBody>
      </p:sp>
      <p:graphicFrame>
        <p:nvGraphicFramePr>
          <p:cNvPr id="6" name="Диаграма 5">
            <a:extLst>
              <a:ext uri="{FF2B5EF4-FFF2-40B4-BE49-F238E27FC236}">
                <a16:creationId xmlns:a16="http://schemas.microsoft.com/office/drawing/2014/main" id="{8AC756D2-E19B-4E98-A638-F02661A9D925}"/>
              </a:ext>
            </a:extLst>
          </p:cNvPr>
          <p:cNvGraphicFramePr/>
          <p:nvPr>
            <p:extLst>
              <p:ext uri="{D42A27DB-BD31-4B8C-83A1-F6EECF244321}">
                <p14:modId xmlns:p14="http://schemas.microsoft.com/office/powerpoint/2010/main" val="3334382744"/>
              </p:ext>
            </p:extLst>
          </p:nvPr>
        </p:nvGraphicFramePr>
        <p:xfrm>
          <a:off x="442452" y="1106129"/>
          <a:ext cx="4778477" cy="249247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Диаграма 8">
            <a:extLst>
              <a:ext uri="{FF2B5EF4-FFF2-40B4-BE49-F238E27FC236}">
                <a16:creationId xmlns:a16="http://schemas.microsoft.com/office/drawing/2014/main" id="{CA39F138-1971-44D1-80E1-EA80861D3A5D}"/>
              </a:ext>
            </a:extLst>
          </p:cNvPr>
          <p:cNvGraphicFramePr/>
          <p:nvPr>
            <p:extLst>
              <p:ext uri="{D42A27DB-BD31-4B8C-83A1-F6EECF244321}">
                <p14:modId xmlns:p14="http://schemas.microsoft.com/office/powerpoint/2010/main" val="4125022855"/>
              </p:ext>
            </p:extLst>
          </p:nvPr>
        </p:nvGraphicFramePr>
        <p:xfrm>
          <a:off x="6096000" y="1106129"/>
          <a:ext cx="5171767" cy="2492477"/>
        </p:xfrm>
        <a:graphic>
          <a:graphicData uri="http://schemas.openxmlformats.org/drawingml/2006/chart">
            <c:chart xmlns:c="http://schemas.openxmlformats.org/drawingml/2006/chart" xmlns:r="http://schemas.openxmlformats.org/officeDocument/2006/relationships" r:id="rId3"/>
          </a:graphicData>
        </a:graphic>
      </p:graphicFrame>
      <p:sp>
        <p:nvSpPr>
          <p:cNvPr id="11" name="Текстово поле 10">
            <a:extLst>
              <a:ext uri="{FF2B5EF4-FFF2-40B4-BE49-F238E27FC236}">
                <a16:creationId xmlns:a16="http://schemas.microsoft.com/office/drawing/2014/main" id="{8AD8A6ED-702F-43E8-B151-6A6D0FE83D27}"/>
              </a:ext>
            </a:extLst>
          </p:cNvPr>
          <p:cNvSpPr txBox="1"/>
          <p:nvPr/>
        </p:nvSpPr>
        <p:spPr>
          <a:xfrm>
            <a:off x="589935" y="4129548"/>
            <a:ext cx="10559846" cy="1342104"/>
          </a:xfrm>
          <a:prstGeom prst="rect">
            <a:avLst/>
          </a:prstGeom>
          <a:noFill/>
        </p:spPr>
        <p:txBody>
          <a:bodyPr wrap="square" rtlCol="0">
            <a:spAutoFit/>
          </a:bodyPr>
          <a:lstStyle/>
          <a:p>
            <a:endParaRPr lang="en-GB" dirty="0"/>
          </a:p>
        </p:txBody>
      </p:sp>
      <p:sp>
        <p:nvSpPr>
          <p:cNvPr id="12" name="Текстово поле 11">
            <a:extLst>
              <a:ext uri="{FF2B5EF4-FFF2-40B4-BE49-F238E27FC236}">
                <a16:creationId xmlns:a16="http://schemas.microsoft.com/office/drawing/2014/main" id="{F8F92310-90EF-49D6-AB1B-A0426EFEAA98}"/>
              </a:ext>
            </a:extLst>
          </p:cNvPr>
          <p:cNvSpPr txBox="1"/>
          <p:nvPr/>
        </p:nvSpPr>
        <p:spPr>
          <a:xfrm>
            <a:off x="442452" y="4129548"/>
            <a:ext cx="10825315" cy="1754326"/>
          </a:xfrm>
          <a:prstGeom prst="rect">
            <a:avLst/>
          </a:prstGeom>
          <a:noFill/>
        </p:spPr>
        <p:txBody>
          <a:bodyPr wrap="square" rtlCol="0">
            <a:spAutoFit/>
          </a:bodyPr>
          <a:lstStyle/>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In 2019 inventory days were 73.80 days compared to 2018 when they were 75.63 days, indicating accelerated sales process. </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This is a good indication of the policy of the company's sales in 2019. </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While the turnover of fixed assets was 2.50 pence in 2018 and 2.89 pence in 2019 or 15.61%, indicating that fixed assets are increased, indicating improvement in company policy not to invest in current assets, which will lead to more profit.</a:t>
            </a:r>
          </a:p>
        </p:txBody>
      </p:sp>
    </p:spTree>
    <p:extLst>
      <p:ext uri="{BB962C8B-B14F-4D97-AF65-F5344CB8AC3E}">
        <p14:creationId xmlns:p14="http://schemas.microsoft.com/office/powerpoint/2010/main" val="1062927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ово поле 1">
            <a:extLst>
              <a:ext uri="{FF2B5EF4-FFF2-40B4-BE49-F238E27FC236}">
                <a16:creationId xmlns:a16="http://schemas.microsoft.com/office/drawing/2014/main" id="{68CE427E-30E7-401B-84BD-E827B09FA3B6}"/>
              </a:ext>
            </a:extLst>
          </p:cNvPr>
          <p:cNvSpPr txBox="1"/>
          <p:nvPr/>
        </p:nvSpPr>
        <p:spPr>
          <a:xfrm>
            <a:off x="2101755" y="0"/>
            <a:ext cx="7720671" cy="646331"/>
          </a:xfrm>
          <a:prstGeom prst="rect">
            <a:avLst/>
          </a:prstGeom>
          <a:noFill/>
        </p:spPr>
        <p:txBody>
          <a:bodyPr wrap="square" rtlCol="0">
            <a:spAutoFit/>
          </a:bodyPr>
          <a:lstStyle/>
          <a:p>
            <a:pPr algn="ctr"/>
            <a:r>
              <a:rPr lang="en-GB" sz="3600" b="1" dirty="0">
                <a:solidFill>
                  <a:srgbClr val="00B0F0"/>
                </a:solidFill>
                <a:latin typeface="Arial" panose="020B0604020202020204" pitchFamily="34" charset="0"/>
                <a:cs typeface="Arial" panose="020B0604020202020204" pitchFamily="34" charset="0"/>
              </a:rPr>
              <a:t>Capital Structure</a:t>
            </a:r>
          </a:p>
        </p:txBody>
      </p:sp>
      <p:graphicFrame>
        <p:nvGraphicFramePr>
          <p:cNvPr id="8" name="Диаграма 7">
            <a:extLst>
              <a:ext uri="{FF2B5EF4-FFF2-40B4-BE49-F238E27FC236}">
                <a16:creationId xmlns:a16="http://schemas.microsoft.com/office/drawing/2014/main" id="{EB4281B8-84D9-40E6-AB9D-CF0A9A535AA4}"/>
              </a:ext>
            </a:extLst>
          </p:cNvPr>
          <p:cNvGraphicFramePr/>
          <p:nvPr>
            <p:extLst>
              <p:ext uri="{D42A27DB-BD31-4B8C-83A1-F6EECF244321}">
                <p14:modId xmlns:p14="http://schemas.microsoft.com/office/powerpoint/2010/main" val="3641137162"/>
              </p:ext>
            </p:extLst>
          </p:nvPr>
        </p:nvGraphicFramePr>
        <p:xfrm>
          <a:off x="272955" y="777922"/>
          <a:ext cx="4626591" cy="238835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Диаграма 10">
            <a:extLst>
              <a:ext uri="{FF2B5EF4-FFF2-40B4-BE49-F238E27FC236}">
                <a16:creationId xmlns:a16="http://schemas.microsoft.com/office/drawing/2014/main" id="{DB7CB514-F77C-4BD9-9865-C31305B2EF96}"/>
              </a:ext>
            </a:extLst>
          </p:cNvPr>
          <p:cNvGraphicFramePr/>
          <p:nvPr>
            <p:extLst>
              <p:ext uri="{D42A27DB-BD31-4B8C-83A1-F6EECF244321}">
                <p14:modId xmlns:p14="http://schemas.microsoft.com/office/powerpoint/2010/main" val="89375403"/>
              </p:ext>
            </p:extLst>
          </p:nvPr>
        </p:nvGraphicFramePr>
        <p:xfrm>
          <a:off x="6095998" y="777922"/>
          <a:ext cx="5171769" cy="238835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Диаграма 13">
            <a:extLst>
              <a:ext uri="{FF2B5EF4-FFF2-40B4-BE49-F238E27FC236}">
                <a16:creationId xmlns:a16="http://schemas.microsoft.com/office/drawing/2014/main" id="{CE79FF42-3886-4DBF-9E91-26AD2813309B}"/>
              </a:ext>
            </a:extLst>
          </p:cNvPr>
          <p:cNvGraphicFramePr/>
          <p:nvPr>
            <p:extLst>
              <p:ext uri="{D42A27DB-BD31-4B8C-83A1-F6EECF244321}">
                <p14:modId xmlns:p14="http://schemas.microsoft.com/office/powerpoint/2010/main" val="5718518"/>
              </p:ext>
            </p:extLst>
          </p:nvPr>
        </p:nvGraphicFramePr>
        <p:xfrm>
          <a:off x="272955" y="3691720"/>
          <a:ext cx="4626591" cy="2962400"/>
        </p:xfrm>
        <a:graphic>
          <a:graphicData uri="http://schemas.openxmlformats.org/drawingml/2006/chart">
            <c:chart xmlns:c="http://schemas.openxmlformats.org/drawingml/2006/chart" xmlns:r="http://schemas.openxmlformats.org/officeDocument/2006/relationships" r:id="rId4"/>
          </a:graphicData>
        </a:graphic>
      </p:graphicFrame>
      <p:sp>
        <p:nvSpPr>
          <p:cNvPr id="15" name="Текстово поле 14">
            <a:extLst>
              <a:ext uri="{FF2B5EF4-FFF2-40B4-BE49-F238E27FC236}">
                <a16:creationId xmlns:a16="http://schemas.microsoft.com/office/drawing/2014/main" id="{8614D72D-E74F-4165-ACE9-C12D7F9B8B17}"/>
              </a:ext>
            </a:extLst>
          </p:cNvPr>
          <p:cNvSpPr txBox="1"/>
          <p:nvPr/>
        </p:nvSpPr>
        <p:spPr>
          <a:xfrm>
            <a:off x="5213445" y="3297872"/>
            <a:ext cx="6782938" cy="3293209"/>
          </a:xfrm>
          <a:prstGeom prst="rect">
            <a:avLst/>
          </a:prstGeom>
          <a:noFill/>
        </p:spPr>
        <p:txBody>
          <a:bodyPr wrap="square" rtlCol="0">
            <a:spAutoFit/>
          </a:bodyPr>
          <a:lstStyle/>
          <a:p>
            <a:pPr marL="285750" indent="-285750">
              <a:buFont typeface="Wingdings" panose="05000000000000000000" pitchFamily="2" charset="2"/>
              <a:buChar char="Ø"/>
            </a:pPr>
            <a:r>
              <a:rPr lang="en-GB" sz="1600" b="1" dirty="0">
                <a:solidFill>
                  <a:srgbClr val="007434"/>
                </a:solidFill>
                <a:latin typeface="Arial" panose="020B0604020202020204" pitchFamily="34" charset="0"/>
                <a:cs typeface="Arial" panose="020B0604020202020204" pitchFamily="34" charset="0"/>
              </a:rPr>
              <a:t>The Interest Cover Ratio indicates how far the interest paid is covered by the profits generated by the company.  In 2018 company Rangemaster plc has 8.2 times and in 2019 it is increased to 12 times. </a:t>
            </a:r>
          </a:p>
          <a:p>
            <a:pPr marL="285750" indent="-285750">
              <a:buFont typeface="Wingdings" panose="05000000000000000000" pitchFamily="2" charset="2"/>
              <a:buChar char="Ø"/>
            </a:pPr>
            <a:r>
              <a:rPr lang="en-GB" sz="1600" b="1" dirty="0">
                <a:solidFill>
                  <a:srgbClr val="007434"/>
                </a:solidFill>
                <a:latin typeface="Arial" panose="020B0604020202020204" pitchFamily="34" charset="0"/>
                <a:cs typeface="Arial" panose="020B0604020202020204" pitchFamily="34" charset="0"/>
              </a:rPr>
              <a:t>This means that the business in 2019 succeeds easily able to meet its interest obligations from its profit with 46.34% more comparing to 2018. </a:t>
            </a:r>
          </a:p>
          <a:p>
            <a:pPr marL="285750" indent="-285750">
              <a:buFont typeface="Wingdings" panose="05000000000000000000" pitchFamily="2" charset="2"/>
              <a:buChar char="Ø"/>
            </a:pPr>
            <a:r>
              <a:rPr lang="en-GB" sz="1600" b="1" dirty="0">
                <a:solidFill>
                  <a:srgbClr val="007434"/>
                </a:solidFill>
                <a:latin typeface="Arial" panose="020B0604020202020204" pitchFamily="34" charset="0"/>
                <a:cs typeface="Arial" panose="020B0604020202020204" pitchFamily="34" charset="0"/>
              </a:rPr>
              <a:t>At the same time Gearing shows that in 2019 debt is decreased to 199.48 % compare to 2018-221.48 %, which shows that the company depends more on equity in 2019.</a:t>
            </a:r>
          </a:p>
          <a:p>
            <a:pPr marL="285750" indent="-285750">
              <a:buFont typeface="Wingdings" panose="05000000000000000000" pitchFamily="2" charset="2"/>
              <a:buChar char="Ø"/>
            </a:pPr>
            <a:r>
              <a:rPr lang="en-GB" sz="1600" b="1" dirty="0">
                <a:solidFill>
                  <a:srgbClr val="007434"/>
                </a:solidFill>
                <a:latin typeface="Arial" panose="020B0604020202020204" pitchFamily="34" charset="0"/>
                <a:cs typeface="Arial" panose="020B0604020202020204" pitchFamily="34" charset="0"/>
              </a:rPr>
              <a:t> As so this tendency we can see from the decrease in borrowing with 3.32 %, as in 2019 it is 66.61% compared to 2018 it was 68.89%.</a:t>
            </a:r>
          </a:p>
        </p:txBody>
      </p:sp>
    </p:spTree>
    <p:extLst>
      <p:ext uri="{BB962C8B-B14F-4D97-AF65-F5344CB8AC3E}">
        <p14:creationId xmlns:p14="http://schemas.microsoft.com/office/powerpoint/2010/main" val="3430404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ово поле 1">
            <a:extLst>
              <a:ext uri="{FF2B5EF4-FFF2-40B4-BE49-F238E27FC236}">
                <a16:creationId xmlns:a16="http://schemas.microsoft.com/office/drawing/2014/main" id="{A4579103-33BF-4D74-8210-A94066277214}"/>
              </a:ext>
            </a:extLst>
          </p:cNvPr>
          <p:cNvSpPr txBox="1"/>
          <p:nvPr/>
        </p:nvSpPr>
        <p:spPr>
          <a:xfrm>
            <a:off x="2542478" y="289932"/>
            <a:ext cx="6322742" cy="646331"/>
          </a:xfrm>
          <a:prstGeom prst="rect">
            <a:avLst/>
          </a:prstGeom>
          <a:noFill/>
        </p:spPr>
        <p:txBody>
          <a:bodyPr wrap="square" rtlCol="0">
            <a:spAutoFit/>
          </a:bodyPr>
          <a:lstStyle/>
          <a:p>
            <a:pPr algn="ctr"/>
            <a:r>
              <a:rPr lang="en-GB" sz="3600" b="1" dirty="0">
                <a:solidFill>
                  <a:srgbClr val="00B0F0"/>
                </a:solidFill>
                <a:latin typeface="Arial" panose="020B0604020202020204" pitchFamily="34" charset="0"/>
                <a:cs typeface="Arial" panose="020B0604020202020204" pitchFamily="34" charset="0"/>
              </a:rPr>
              <a:t>Investment Ratio</a:t>
            </a:r>
          </a:p>
        </p:txBody>
      </p:sp>
      <p:graphicFrame>
        <p:nvGraphicFramePr>
          <p:cNvPr id="5" name="Диаграма 4">
            <a:extLst>
              <a:ext uri="{FF2B5EF4-FFF2-40B4-BE49-F238E27FC236}">
                <a16:creationId xmlns:a16="http://schemas.microsoft.com/office/drawing/2014/main" id="{78498BC4-9C28-4EBF-9E81-2D9ACAD80C06}"/>
              </a:ext>
            </a:extLst>
          </p:cNvPr>
          <p:cNvGraphicFramePr/>
          <p:nvPr>
            <p:extLst>
              <p:ext uri="{D42A27DB-BD31-4B8C-83A1-F6EECF244321}">
                <p14:modId xmlns:p14="http://schemas.microsoft.com/office/powerpoint/2010/main" val="82670803"/>
              </p:ext>
            </p:extLst>
          </p:nvPr>
        </p:nvGraphicFramePr>
        <p:xfrm>
          <a:off x="678426" y="1091381"/>
          <a:ext cx="4911213" cy="2625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Диаграма 7">
            <a:extLst>
              <a:ext uri="{FF2B5EF4-FFF2-40B4-BE49-F238E27FC236}">
                <a16:creationId xmlns:a16="http://schemas.microsoft.com/office/drawing/2014/main" id="{04643864-72A3-4F2C-BE1D-EE4424BEBA79}"/>
              </a:ext>
            </a:extLst>
          </p:cNvPr>
          <p:cNvGraphicFramePr/>
          <p:nvPr>
            <p:extLst>
              <p:ext uri="{D42A27DB-BD31-4B8C-83A1-F6EECF244321}">
                <p14:modId xmlns:p14="http://schemas.microsoft.com/office/powerpoint/2010/main" val="113613537"/>
              </p:ext>
            </p:extLst>
          </p:nvPr>
        </p:nvGraphicFramePr>
        <p:xfrm>
          <a:off x="6400799" y="1091381"/>
          <a:ext cx="4689988" cy="2625213"/>
        </p:xfrm>
        <a:graphic>
          <a:graphicData uri="http://schemas.openxmlformats.org/drawingml/2006/chart">
            <c:chart xmlns:c="http://schemas.openxmlformats.org/drawingml/2006/chart" xmlns:r="http://schemas.openxmlformats.org/officeDocument/2006/relationships" r:id="rId3"/>
          </a:graphicData>
        </a:graphic>
      </p:graphicFrame>
      <p:sp>
        <p:nvSpPr>
          <p:cNvPr id="12" name="Текстово поле 11">
            <a:extLst>
              <a:ext uri="{FF2B5EF4-FFF2-40B4-BE49-F238E27FC236}">
                <a16:creationId xmlns:a16="http://schemas.microsoft.com/office/drawing/2014/main" id="{8A3A14E2-3140-43FA-9FBD-832A37CFDAD1}"/>
              </a:ext>
            </a:extLst>
          </p:cNvPr>
          <p:cNvSpPr txBox="1"/>
          <p:nvPr/>
        </p:nvSpPr>
        <p:spPr>
          <a:xfrm>
            <a:off x="678426" y="4135272"/>
            <a:ext cx="10412361" cy="1856095"/>
          </a:xfrm>
          <a:prstGeom prst="rect">
            <a:avLst/>
          </a:prstGeom>
          <a:noFill/>
        </p:spPr>
        <p:txBody>
          <a:bodyPr wrap="square" rtlCol="0">
            <a:spAutoFit/>
          </a:bodyPr>
          <a:lstStyle/>
          <a:p>
            <a:endParaRPr lang="en-GB" dirty="0"/>
          </a:p>
        </p:txBody>
      </p:sp>
      <p:sp>
        <p:nvSpPr>
          <p:cNvPr id="13" name="Текстово поле 12">
            <a:extLst>
              <a:ext uri="{FF2B5EF4-FFF2-40B4-BE49-F238E27FC236}">
                <a16:creationId xmlns:a16="http://schemas.microsoft.com/office/drawing/2014/main" id="{E705B62A-B3E4-4DBE-88FE-AF644B856964}"/>
              </a:ext>
            </a:extLst>
          </p:cNvPr>
          <p:cNvSpPr txBox="1"/>
          <p:nvPr/>
        </p:nvSpPr>
        <p:spPr>
          <a:xfrm>
            <a:off x="678426" y="4135272"/>
            <a:ext cx="10412361" cy="2031325"/>
          </a:xfrm>
          <a:prstGeom prst="rect">
            <a:avLst/>
          </a:prstGeom>
          <a:noFill/>
        </p:spPr>
        <p:txBody>
          <a:bodyPr wrap="square" rtlCol="0">
            <a:spAutoFit/>
          </a:bodyPr>
          <a:lstStyle/>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In 2018, EPS is 51p, and in 2019 was 63p, an increase of 23.53%. </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The increase in EPS is a good sign that the company's performance improves because the profits paid to the owners of one share is increased.</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P / E ratio for both years (2019 - 5.56 and 2018-5.39, an increase of 3.03%) gives us an indication of the confidence that investors can have in the future prosperity of the business. </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The increase indicates that the future of the company is good.</a:t>
            </a:r>
          </a:p>
        </p:txBody>
      </p:sp>
    </p:spTree>
    <p:extLst>
      <p:ext uri="{BB962C8B-B14F-4D97-AF65-F5344CB8AC3E}">
        <p14:creationId xmlns:p14="http://schemas.microsoft.com/office/powerpoint/2010/main" val="794068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ово поле 2">
            <a:extLst>
              <a:ext uri="{FF2B5EF4-FFF2-40B4-BE49-F238E27FC236}">
                <a16:creationId xmlns:a16="http://schemas.microsoft.com/office/drawing/2014/main" id="{CF72280E-692D-41D4-A55D-C77EFDF4F643}"/>
              </a:ext>
            </a:extLst>
          </p:cNvPr>
          <p:cNvSpPr txBox="1"/>
          <p:nvPr/>
        </p:nvSpPr>
        <p:spPr>
          <a:xfrm>
            <a:off x="2934929" y="324464"/>
            <a:ext cx="6445045" cy="646331"/>
          </a:xfrm>
          <a:prstGeom prst="rect">
            <a:avLst/>
          </a:prstGeom>
          <a:noFill/>
        </p:spPr>
        <p:txBody>
          <a:bodyPr wrap="square" rtlCol="0">
            <a:spAutoFit/>
          </a:bodyPr>
          <a:lstStyle/>
          <a:p>
            <a:pPr lvl="0" algn="ctr"/>
            <a:r>
              <a:rPr lang="en-GB" sz="3600" b="1" dirty="0">
                <a:solidFill>
                  <a:srgbClr val="00B0F0"/>
                </a:solidFill>
                <a:latin typeface="Arial" panose="020B0604020202020204" pitchFamily="34" charset="0"/>
                <a:cs typeface="Arial" panose="020B0604020202020204" pitchFamily="34" charset="0"/>
              </a:rPr>
              <a:t>Investment Ratio</a:t>
            </a:r>
          </a:p>
        </p:txBody>
      </p:sp>
      <p:graphicFrame>
        <p:nvGraphicFramePr>
          <p:cNvPr id="6" name="Диаграма 5">
            <a:extLst>
              <a:ext uri="{FF2B5EF4-FFF2-40B4-BE49-F238E27FC236}">
                <a16:creationId xmlns:a16="http://schemas.microsoft.com/office/drawing/2014/main" id="{E4EF4D33-175E-47D4-8ACF-9FF32FEEB724}"/>
              </a:ext>
            </a:extLst>
          </p:cNvPr>
          <p:cNvGraphicFramePr/>
          <p:nvPr>
            <p:extLst>
              <p:ext uri="{D42A27DB-BD31-4B8C-83A1-F6EECF244321}">
                <p14:modId xmlns:p14="http://schemas.microsoft.com/office/powerpoint/2010/main" val="2435288060"/>
              </p:ext>
            </p:extLst>
          </p:nvPr>
        </p:nvGraphicFramePr>
        <p:xfrm>
          <a:off x="398206" y="1165124"/>
          <a:ext cx="5102942" cy="247772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Диаграма 8">
            <a:extLst>
              <a:ext uri="{FF2B5EF4-FFF2-40B4-BE49-F238E27FC236}">
                <a16:creationId xmlns:a16="http://schemas.microsoft.com/office/drawing/2014/main" id="{A9F40F5F-5FB3-4285-A88A-DFDA7FA963E0}"/>
              </a:ext>
            </a:extLst>
          </p:cNvPr>
          <p:cNvGraphicFramePr/>
          <p:nvPr>
            <p:extLst>
              <p:ext uri="{D42A27DB-BD31-4B8C-83A1-F6EECF244321}">
                <p14:modId xmlns:p14="http://schemas.microsoft.com/office/powerpoint/2010/main" val="4125756676"/>
              </p:ext>
            </p:extLst>
          </p:nvPr>
        </p:nvGraphicFramePr>
        <p:xfrm>
          <a:off x="6096000" y="1165125"/>
          <a:ext cx="5392994" cy="2477728"/>
        </p:xfrm>
        <a:graphic>
          <a:graphicData uri="http://schemas.openxmlformats.org/drawingml/2006/chart">
            <c:chart xmlns:c="http://schemas.openxmlformats.org/drawingml/2006/chart" xmlns:r="http://schemas.openxmlformats.org/officeDocument/2006/relationships" r:id="rId3"/>
          </a:graphicData>
        </a:graphic>
      </p:graphicFrame>
      <p:sp>
        <p:nvSpPr>
          <p:cNvPr id="10" name="Текстово поле 9">
            <a:extLst>
              <a:ext uri="{FF2B5EF4-FFF2-40B4-BE49-F238E27FC236}">
                <a16:creationId xmlns:a16="http://schemas.microsoft.com/office/drawing/2014/main" id="{08D87621-E076-4E7C-9AB3-5FB9E373BAF8}"/>
              </a:ext>
            </a:extLst>
          </p:cNvPr>
          <p:cNvSpPr txBox="1"/>
          <p:nvPr/>
        </p:nvSpPr>
        <p:spPr>
          <a:xfrm>
            <a:off x="398207" y="4135272"/>
            <a:ext cx="11090788" cy="2031325"/>
          </a:xfrm>
          <a:prstGeom prst="rect">
            <a:avLst/>
          </a:prstGeom>
          <a:noFill/>
        </p:spPr>
        <p:txBody>
          <a:bodyPr wrap="square" rtlCol="0">
            <a:spAutoFit/>
          </a:bodyPr>
          <a:lstStyle/>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In 2019 the amount of dividends paid to the holder of an ordinary share, was 33 000p compared with 2018 - 30 000p, it shows a 10% increase.</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 This means that the Rangemaster plc has good earnings and stable position on the market in 2019</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At the same time the amount of the dividend paid to shareholders to profit in 2019 was 52.38% and in 2018 is 58.82% or 10.95% decrease. </a:t>
            </a:r>
          </a:p>
          <a:p>
            <a:pPr marL="285750" indent="-285750">
              <a:buFont typeface="Wingdings" panose="05000000000000000000" pitchFamily="2" charset="2"/>
              <a:buChar char="Ø"/>
            </a:pPr>
            <a:r>
              <a:rPr lang="en-GB" b="1" dirty="0">
                <a:solidFill>
                  <a:srgbClr val="007434"/>
                </a:solidFill>
                <a:latin typeface="Arial" panose="020B0604020202020204" pitchFamily="34" charset="0"/>
                <a:cs typeface="Arial" panose="020B0604020202020204" pitchFamily="34" charset="0"/>
              </a:rPr>
              <a:t>This again shows good company policy in the future development of the company.</a:t>
            </a:r>
          </a:p>
        </p:txBody>
      </p:sp>
    </p:spTree>
    <p:extLst>
      <p:ext uri="{BB962C8B-B14F-4D97-AF65-F5344CB8AC3E}">
        <p14:creationId xmlns:p14="http://schemas.microsoft.com/office/powerpoint/2010/main" val="2401045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2FB12AE-71D1-47FD-9AC3-EE2C074245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64853C7E-3CBA-4464-865F-6044D94B1B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38487" y="2994212"/>
            <a:ext cx="1345385" cy="668410"/>
          </a:xfrm>
          <a:custGeom>
            <a:avLst/>
            <a:gdLst>
              <a:gd name="connsiteX0" fmla="*/ 0 w 1345385"/>
              <a:gd name="connsiteY0" fmla="*/ 668410 h 668410"/>
              <a:gd name="connsiteX1" fmla="*/ 672692 w 1345385"/>
              <a:gd name="connsiteY1" fmla="*/ 0 h 668410"/>
              <a:gd name="connsiteX2" fmla="*/ 1345385 w 1345385"/>
              <a:gd name="connsiteY2" fmla="*/ 668410 h 668410"/>
            </a:gdLst>
            <a:ahLst/>
            <a:cxnLst>
              <a:cxn ang="0">
                <a:pos x="connsiteX0" y="connsiteY0"/>
              </a:cxn>
              <a:cxn ang="0">
                <a:pos x="connsiteX1" y="connsiteY1"/>
              </a:cxn>
              <a:cxn ang="0">
                <a:pos x="connsiteX2" y="connsiteY2"/>
              </a:cxn>
            </a:cxnLst>
            <a:rect l="l" t="t" r="r" b="b"/>
            <a:pathLst>
              <a:path w="1345385" h="668410">
                <a:moveTo>
                  <a:pt x="0" y="668410"/>
                </a:moveTo>
                <a:lnTo>
                  <a:pt x="672692" y="0"/>
                </a:lnTo>
                <a:lnTo>
                  <a:pt x="1345385" y="668410"/>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Rectangle 14">
            <a:extLst>
              <a:ext uri="{FF2B5EF4-FFF2-40B4-BE49-F238E27FC236}">
                <a16:creationId xmlns:a16="http://schemas.microsoft.com/office/drawing/2014/main" id="{55EFEC59-B929-4851-9DEF-9106F27979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3480" y="2760304"/>
            <a:ext cx="418137" cy="418137"/>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6C132392-D5FF-4588-8FA1-5BAD77BF64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508836" y="4124955"/>
            <a:ext cx="635336" cy="63533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C7EAC045-695C-4E73-9B7C-AFD6FB22DA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36522" y="4621062"/>
            <a:ext cx="224347" cy="224347"/>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404A7A3A-BEAE-4BC6-A163-5D0E5F8C46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10175676" y="5597890"/>
            <a:ext cx="2982940" cy="1481975"/>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Rectangle 22">
            <a:extLst>
              <a:ext uri="{FF2B5EF4-FFF2-40B4-BE49-F238E27FC236}">
                <a16:creationId xmlns:a16="http://schemas.microsoft.com/office/drawing/2014/main" id="{12ED3B7D-405D-4DFA-8608-B6DE746718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46240" y="5280494"/>
            <a:ext cx="841505" cy="841505"/>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Текстово поле 5">
            <a:extLst>
              <a:ext uri="{FF2B5EF4-FFF2-40B4-BE49-F238E27FC236}">
                <a16:creationId xmlns:a16="http://schemas.microsoft.com/office/drawing/2014/main" id="{82E8828C-45C4-4467-AD0A-C7FE6165493A}"/>
              </a:ext>
            </a:extLst>
          </p:cNvPr>
          <p:cNvSpPr txBox="1"/>
          <p:nvPr/>
        </p:nvSpPr>
        <p:spPr>
          <a:xfrm>
            <a:off x="6096000" y="887103"/>
            <a:ext cx="5452532" cy="5158855"/>
          </a:xfrm>
          <a:prstGeom prst="rect">
            <a:avLst/>
          </a:prstGeom>
          <a:noFill/>
        </p:spPr>
        <p:txBody>
          <a:bodyPr vert="horz" lIns="91440" tIns="45720" rIns="91440" bIns="45720" rtlCol="0" anchor="ctr">
            <a:normAutofit/>
          </a:bodyPr>
          <a:lstStyle/>
          <a:p>
            <a:pPr algn="ctr">
              <a:lnSpc>
                <a:spcPct val="90000"/>
              </a:lnSpc>
              <a:spcAft>
                <a:spcPts val="600"/>
              </a:spcAft>
            </a:pPr>
            <a:r>
              <a:rPr lang="en-US" sz="2000" b="1" dirty="0">
                <a:solidFill>
                  <a:srgbClr val="007434"/>
                </a:solidFill>
                <a:latin typeface="Arial" panose="020B0604020202020204" pitchFamily="34" charset="0"/>
                <a:cs typeface="Arial" panose="020B0604020202020204" pitchFamily="34" charset="0"/>
              </a:rPr>
              <a:t>Rangemaster plc management should focus on:</a:t>
            </a:r>
          </a:p>
          <a:p>
            <a:pPr marL="457200" indent="-342900">
              <a:lnSpc>
                <a:spcPct val="90000"/>
              </a:lnSpc>
              <a:spcAft>
                <a:spcPts val="600"/>
              </a:spcAft>
              <a:buFont typeface="Wingdings" panose="05000000000000000000" pitchFamily="2" charset="2"/>
              <a:buChar char="Ø"/>
            </a:pPr>
            <a:r>
              <a:rPr lang="en-US" sz="2000" b="1" dirty="0">
                <a:solidFill>
                  <a:srgbClr val="007434"/>
                </a:solidFill>
                <a:latin typeface="Arial" panose="020B0604020202020204" pitchFamily="34" charset="0"/>
                <a:cs typeface="Arial" panose="020B0604020202020204" pitchFamily="34" charset="0"/>
              </a:rPr>
              <a:t>As gearing is decreasing, management should focus on reaping the benefits. </a:t>
            </a:r>
          </a:p>
          <a:p>
            <a:pPr marL="457200" indent="-342900">
              <a:lnSpc>
                <a:spcPct val="90000"/>
              </a:lnSpc>
              <a:spcAft>
                <a:spcPts val="600"/>
              </a:spcAft>
              <a:buFont typeface="Wingdings" panose="05000000000000000000" pitchFamily="2" charset="2"/>
              <a:buChar char="Ø"/>
            </a:pPr>
            <a:r>
              <a:rPr lang="en-US" sz="2000" b="1" dirty="0">
                <a:solidFill>
                  <a:srgbClr val="007434"/>
                </a:solidFill>
                <a:latin typeface="Arial" panose="020B0604020202020204" pitchFamily="34" charset="0"/>
                <a:cs typeface="Arial" panose="020B0604020202020204" pitchFamily="34" charset="0"/>
              </a:rPr>
              <a:t>Management should be very careful as they will not have the chance to make a mistake because of stakeholder expectations for next year.</a:t>
            </a:r>
          </a:p>
          <a:p>
            <a:pPr marL="457200" indent="-342900">
              <a:lnSpc>
                <a:spcPct val="90000"/>
              </a:lnSpc>
              <a:spcAft>
                <a:spcPts val="600"/>
              </a:spcAft>
              <a:buFont typeface="Wingdings" panose="05000000000000000000" pitchFamily="2" charset="2"/>
              <a:buChar char="Ø"/>
            </a:pPr>
            <a:r>
              <a:rPr lang="en-US" sz="2000" b="1" dirty="0">
                <a:solidFill>
                  <a:srgbClr val="007434"/>
                </a:solidFill>
                <a:latin typeface="Arial" panose="020B0604020202020204" pitchFamily="34" charset="0"/>
                <a:cs typeface="Arial" panose="020B0604020202020204" pitchFamily="34" charset="0"/>
              </a:rPr>
              <a:t>The company must focus on long-term investments in order to establish a stable and long-term position in the market. </a:t>
            </a:r>
          </a:p>
          <a:p>
            <a:pPr marL="457200" indent="-342900">
              <a:lnSpc>
                <a:spcPct val="90000"/>
              </a:lnSpc>
              <a:spcAft>
                <a:spcPts val="600"/>
              </a:spcAft>
              <a:buFont typeface="Wingdings" panose="05000000000000000000" pitchFamily="2" charset="2"/>
              <a:buChar char="Ø"/>
            </a:pPr>
            <a:r>
              <a:rPr lang="en-US" sz="2000" b="1" dirty="0">
                <a:solidFill>
                  <a:srgbClr val="007434"/>
                </a:solidFill>
                <a:latin typeface="Arial" panose="020B0604020202020204" pitchFamily="34" charset="0"/>
                <a:cs typeface="Arial" panose="020B0604020202020204" pitchFamily="34" charset="0"/>
              </a:rPr>
              <a:t>Management needs to take a new approach to find new sources for investment.</a:t>
            </a:r>
          </a:p>
          <a:p>
            <a:pPr marL="457200" indent="-342900">
              <a:lnSpc>
                <a:spcPct val="90000"/>
              </a:lnSpc>
              <a:spcAft>
                <a:spcPts val="600"/>
              </a:spcAft>
              <a:buFont typeface="Wingdings" panose="05000000000000000000" pitchFamily="2" charset="2"/>
              <a:buChar char="Ø"/>
            </a:pPr>
            <a:r>
              <a:rPr lang="en-US" sz="2000" b="1" dirty="0">
                <a:solidFill>
                  <a:srgbClr val="007434"/>
                </a:solidFill>
                <a:latin typeface="Arial" panose="020B0604020202020204" pitchFamily="34" charset="0"/>
                <a:cs typeface="Arial" panose="020B0604020202020204" pitchFamily="34" charset="0"/>
              </a:rPr>
              <a:t>The company needs a fine innovative strategy for future development.</a:t>
            </a:r>
          </a:p>
        </p:txBody>
      </p:sp>
      <p:pic>
        <p:nvPicPr>
          <p:cNvPr id="10" name="Картина 9" descr="Картина, която съдържа лице, държащ, мъж, екран&#10;&#10;Описанието е генерирано автоматично">
            <a:extLst>
              <a:ext uri="{FF2B5EF4-FFF2-40B4-BE49-F238E27FC236}">
                <a16:creationId xmlns:a16="http://schemas.microsoft.com/office/drawing/2014/main" id="{6DF3D9DB-D36F-48CA-B685-2F6656BEF0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1319" y="887104"/>
            <a:ext cx="5140496" cy="5158854"/>
          </a:xfrm>
          <a:prstGeom prst="rect">
            <a:avLst/>
          </a:prstGeom>
        </p:spPr>
      </p:pic>
    </p:spTree>
    <p:extLst>
      <p:ext uri="{BB962C8B-B14F-4D97-AF65-F5344CB8AC3E}">
        <p14:creationId xmlns:p14="http://schemas.microsoft.com/office/powerpoint/2010/main" val="2005739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3" name="Group 42">
            <a:extLst>
              <a:ext uri="{FF2B5EF4-FFF2-40B4-BE49-F238E27FC236}">
                <a16:creationId xmlns:a16="http://schemas.microsoft.com/office/drawing/2014/main" id="{4724F874-E407-41A5-918C-1CF5DF5269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1097280" cy="1097280"/>
            <a:chOff x="11094720" y="0"/>
            <a:chExt cx="1097280" cy="1097280"/>
          </a:xfrm>
        </p:grpSpPr>
        <p:sp>
          <p:nvSpPr>
            <p:cNvPr id="44" name="Isosceles Triangle 43">
              <a:extLst>
                <a:ext uri="{FF2B5EF4-FFF2-40B4-BE49-F238E27FC236}">
                  <a16:creationId xmlns:a16="http://schemas.microsoft.com/office/drawing/2014/main" id="{EBB12D3E-DD63-469B-A687-14E38AE471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1094720" y="0"/>
              <a:ext cx="1097280" cy="1097280"/>
            </a:xfrm>
            <a:prstGeom prst="triangle">
              <a:avLst>
                <a:gd name="adj" fmla="val 10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2CC10F17-490D-41AE-9B38-7F39AF7384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189552" y="127618"/>
              <a:ext cx="457894" cy="45789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3" name="Картина 12" descr="Картина, която съдържа знак&#10;&#10;Описанието е генерирано автоматично">
            <a:extLst>
              <a:ext uri="{FF2B5EF4-FFF2-40B4-BE49-F238E27FC236}">
                <a16:creationId xmlns:a16="http://schemas.microsoft.com/office/drawing/2014/main" id="{B4952CA7-2695-46E0-B53B-07DE684679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012" y="903674"/>
            <a:ext cx="5702175" cy="2254345"/>
          </a:xfrm>
          <a:prstGeom prst="rect">
            <a:avLst/>
          </a:prstGeom>
        </p:spPr>
      </p:pic>
      <p:pic>
        <p:nvPicPr>
          <p:cNvPr id="19" name="Картина 18" descr="Картина, която съдържа рисунка&#10;&#10;Описанието е генерирано автоматично">
            <a:extLst>
              <a:ext uri="{FF2B5EF4-FFF2-40B4-BE49-F238E27FC236}">
                <a16:creationId xmlns:a16="http://schemas.microsoft.com/office/drawing/2014/main" id="{91DF9A47-2B45-4052-AA84-F56040F8B1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720" y="3699982"/>
            <a:ext cx="5318932" cy="2254344"/>
          </a:xfrm>
          <a:prstGeom prst="rect">
            <a:avLst/>
          </a:prstGeom>
        </p:spPr>
      </p:pic>
      <p:sp>
        <p:nvSpPr>
          <p:cNvPr id="36" name="Текстов контейнер 35">
            <a:extLst>
              <a:ext uri="{FF2B5EF4-FFF2-40B4-BE49-F238E27FC236}">
                <a16:creationId xmlns:a16="http://schemas.microsoft.com/office/drawing/2014/main" id="{DBA9189F-D43D-46F0-8B9D-B1A957C60581}"/>
              </a:ext>
            </a:extLst>
          </p:cNvPr>
          <p:cNvSpPr>
            <a:spLocks noGrp="1"/>
          </p:cNvSpPr>
          <p:nvPr>
            <p:ph type="body" sz="half" idx="2"/>
          </p:nvPr>
        </p:nvSpPr>
        <p:spPr>
          <a:xfrm>
            <a:off x="6412120" y="543147"/>
            <a:ext cx="5136412" cy="5633816"/>
          </a:xfrm>
        </p:spPr>
        <p:txBody>
          <a:bodyPr vert="horz" lIns="91440" tIns="45720" rIns="91440" bIns="45720" rtlCol="0">
            <a:normAutofit/>
          </a:bodyPr>
          <a:lstStyle/>
          <a:p>
            <a:endParaRPr lang="en-GB" sz="2000" b="1" dirty="0">
              <a:solidFill>
                <a:srgbClr val="007434"/>
              </a:solidFill>
              <a:latin typeface="Arial" panose="020B0604020202020204" pitchFamily="34" charset="0"/>
              <a:cs typeface="Arial" panose="020B0604020202020204" pitchFamily="34" charset="0"/>
            </a:endParaRPr>
          </a:p>
          <a:p>
            <a:endParaRPr lang="en-GB" sz="2000" b="1" dirty="0">
              <a:solidFill>
                <a:srgbClr val="007434"/>
              </a:solidFill>
              <a:latin typeface="Arial" panose="020B0604020202020204" pitchFamily="34" charset="0"/>
              <a:cs typeface="Arial" panose="020B0604020202020204" pitchFamily="34" charset="0"/>
            </a:endParaRPr>
          </a:p>
          <a:p>
            <a:r>
              <a:rPr lang="en-GB" sz="2000" b="1" dirty="0">
                <a:solidFill>
                  <a:srgbClr val="007434"/>
                </a:solidFill>
                <a:latin typeface="Arial" panose="020B0604020202020204" pitchFamily="34" charset="0"/>
                <a:cs typeface="Arial" panose="020B0604020202020204" pitchFamily="34" charset="0"/>
              </a:rPr>
              <a:t> After applying the full ratio, we can conclude that Rangemaster plc is a profitable company. Based on a two-year analysis, we have found that the company receives a profitable return on short and long-term investments. At the same time, the company was able to pay dividends to its shareholders and to cover the debts and expenses.  Rangemaster plc also focused part of the profit on investment in fixed assets, aiming to expand its market position in the long term.</a:t>
            </a:r>
          </a:p>
          <a:p>
            <a:endParaRPr lang="en-US" sz="2000" dirty="0"/>
          </a:p>
        </p:txBody>
      </p:sp>
      <p:grpSp>
        <p:nvGrpSpPr>
          <p:cNvPr id="47" name="Group 46">
            <a:extLst>
              <a:ext uri="{FF2B5EF4-FFF2-40B4-BE49-F238E27FC236}">
                <a16:creationId xmlns:a16="http://schemas.microsoft.com/office/drawing/2014/main" id="{DC8D6E3B-FFED-480F-941D-FE376375B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77940" y="4601497"/>
            <a:ext cx="1014060" cy="2017580"/>
            <a:chOff x="11177940" y="4601497"/>
            <a:chExt cx="1014060" cy="2017580"/>
          </a:xfrm>
        </p:grpSpPr>
        <p:sp>
          <p:nvSpPr>
            <p:cNvPr id="48" name="Isosceles Triangle 47">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1067618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27850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593009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93B08FD-5ECC-4728-AA84-CD6AC875BF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Freeform: Shape 11">
            <a:extLst>
              <a:ext uri="{FF2B5EF4-FFF2-40B4-BE49-F238E27FC236}">
                <a16:creationId xmlns:a16="http://schemas.microsoft.com/office/drawing/2014/main" id="{2549107E-EC98-4933-8F8F-A1713C393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6557"/>
          </a:xfrm>
          <a:custGeom>
            <a:avLst/>
            <a:gdLst>
              <a:gd name="connsiteX0" fmla="*/ 0 w 12188952"/>
              <a:gd name="connsiteY0" fmla="*/ 0 h 6216557"/>
              <a:gd name="connsiteX1" fmla="*/ 12188952 w 12188952"/>
              <a:gd name="connsiteY1" fmla="*/ 0 h 6216557"/>
              <a:gd name="connsiteX2" fmla="*/ 12188952 w 12188952"/>
              <a:gd name="connsiteY2" fmla="*/ 5609705 h 6216557"/>
              <a:gd name="connsiteX3" fmla="*/ 12049115 w 12188952"/>
              <a:gd name="connsiteY3" fmla="*/ 5640762 h 6216557"/>
              <a:gd name="connsiteX4" fmla="*/ 6096001 w 12188952"/>
              <a:gd name="connsiteY4" fmla="*/ 6216557 h 6216557"/>
              <a:gd name="connsiteX5" fmla="*/ 142887 w 12188952"/>
              <a:gd name="connsiteY5" fmla="*/ 5640762 h 6216557"/>
              <a:gd name="connsiteX6" fmla="*/ 0 w 12188952"/>
              <a:gd name="connsiteY6" fmla="*/ 5609028 h 6216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6216557">
                <a:moveTo>
                  <a:pt x="0" y="0"/>
                </a:moveTo>
                <a:lnTo>
                  <a:pt x="12188952" y="0"/>
                </a:lnTo>
                <a:lnTo>
                  <a:pt x="12188952" y="5609705"/>
                </a:lnTo>
                <a:lnTo>
                  <a:pt x="12049115" y="5640762"/>
                </a:lnTo>
                <a:cubicBezTo>
                  <a:pt x="10313281" y="6006147"/>
                  <a:pt x="8275571" y="6216557"/>
                  <a:pt x="6096001" y="6216557"/>
                </a:cubicBezTo>
                <a:cubicBezTo>
                  <a:pt x="3916432" y="6216557"/>
                  <a:pt x="1878721" y="6006147"/>
                  <a:pt x="142887" y="5640762"/>
                </a:cubicBezTo>
                <a:lnTo>
                  <a:pt x="0" y="5609028"/>
                </a:lnTo>
                <a:close/>
              </a:path>
            </a:pathLst>
          </a:custGeom>
          <a:ln w="9525">
            <a:noFill/>
          </a:ln>
          <a:effectLst>
            <a:outerShdw blurRad="88900" dist="38100" dir="5400000" algn="t"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Контейнер за съдържание 4" descr="Картина, която съдържа държащ, ръка, малък, черен&#10;&#10;Описанието е генерирано автоматично">
            <a:extLst>
              <a:ext uri="{FF2B5EF4-FFF2-40B4-BE49-F238E27FC236}">
                <a16:creationId xmlns:a16="http://schemas.microsoft.com/office/drawing/2014/main" id="{DABFED3F-0DF1-41D7-84DC-48276ED7420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9353"/>
          <a:stretch/>
        </p:blipFill>
        <p:spPr>
          <a:xfrm>
            <a:off x="20" y="1"/>
            <a:ext cx="12191980" cy="6216557"/>
          </a:xfrm>
          <a:custGeom>
            <a:avLst/>
            <a:gdLst/>
            <a:ahLst/>
            <a:cxnLst/>
            <a:rect l="l" t="t" r="r" b="b"/>
            <a:pathLst>
              <a:path w="12188952" h="6216557">
                <a:moveTo>
                  <a:pt x="0" y="0"/>
                </a:moveTo>
                <a:lnTo>
                  <a:pt x="12188952" y="0"/>
                </a:lnTo>
                <a:lnTo>
                  <a:pt x="12188952" y="5609705"/>
                </a:lnTo>
                <a:lnTo>
                  <a:pt x="12049115" y="5640762"/>
                </a:lnTo>
                <a:cubicBezTo>
                  <a:pt x="10313281" y="6006147"/>
                  <a:pt x="8275571" y="6216557"/>
                  <a:pt x="6096001" y="6216557"/>
                </a:cubicBezTo>
                <a:cubicBezTo>
                  <a:pt x="3916432" y="6216557"/>
                  <a:pt x="1878721" y="6006147"/>
                  <a:pt x="142887" y="5640762"/>
                </a:cubicBezTo>
                <a:lnTo>
                  <a:pt x="0" y="5609028"/>
                </a:lnTo>
                <a:close/>
              </a:path>
            </a:pathLst>
          </a:custGeom>
        </p:spPr>
      </p:pic>
    </p:spTree>
    <p:extLst>
      <p:ext uri="{BB962C8B-B14F-4D97-AF65-F5344CB8AC3E}">
        <p14:creationId xmlns:p14="http://schemas.microsoft.com/office/powerpoint/2010/main" val="1605274000"/>
      </p:ext>
    </p:extLst>
  </p:cSld>
  <p:clrMapOvr>
    <a:masterClrMapping/>
  </p:clrMapOvr>
</p:sld>
</file>

<file path=ppt/theme/theme1.xml><?xml version="1.0" encoding="utf-8"?>
<a:theme xmlns:a="http://schemas.openxmlformats.org/drawingml/2006/main" name="Тема на Office">
  <a:themeElements>
    <a:clrScheme name="О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1108</Words>
  <Application>Microsoft Office PowerPoint</Application>
  <PresentationFormat>Широк екран</PresentationFormat>
  <Paragraphs>75</Paragraphs>
  <Slides>13</Slides>
  <Notes>0</Notes>
  <HiddenSlides>0</HiddenSlides>
  <MMClips>0</MMClips>
  <ScaleCrop>false</ScaleCrop>
  <HeadingPairs>
    <vt:vector size="6" baseType="variant">
      <vt:variant>
        <vt:lpstr>Използвани шрифтове</vt:lpstr>
      </vt:variant>
      <vt:variant>
        <vt:i4>5</vt:i4>
      </vt:variant>
      <vt:variant>
        <vt:lpstr>Тема</vt:lpstr>
      </vt:variant>
      <vt:variant>
        <vt:i4>1</vt:i4>
      </vt:variant>
      <vt:variant>
        <vt:lpstr>Заглавия на слайдовете</vt:lpstr>
      </vt:variant>
      <vt:variant>
        <vt:i4>13</vt:i4>
      </vt:variant>
    </vt:vector>
  </HeadingPairs>
  <TitlesOfParts>
    <vt:vector size="19" baseType="lpstr">
      <vt:lpstr>Arial</vt:lpstr>
      <vt:lpstr>Arial Nova</vt:lpstr>
      <vt:lpstr>Calibri</vt:lpstr>
      <vt:lpstr>Calibri Light</vt:lpstr>
      <vt:lpstr>Wingdings</vt:lpstr>
      <vt:lpstr>Тема на Office</vt:lpstr>
      <vt:lpstr>Rangemaster plc Ratio Analysis</vt:lpstr>
      <vt:lpstr>Company Overview</vt:lpstr>
      <vt:lpstr> Financial Analysis </vt:lpstr>
      <vt:lpstr>Презентация на PowerPoint</vt:lpstr>
      <vt:lpstr>Презентация на PowerPoint</vt:lpstr>
      <vt:lpstr>Презентация на PowerPoint</vt:lpstr>
      <vt:lpstr>Презентация на PowerPoint</vt:lpstr>
      <vt:lpstr>Презентация на PowerPoint</vt:lpstr>
      <vt:lpstr>Презентация на PowerPoint</vt:lpstr>
      <vt:lpstr>Презентация на PowerPoint</vt:lpstr>
      <vt:lpstr>Презентация на PowerPoint</vt:lpstr>
      <vt:lpstr>Презентация на PowerPoint</vt:lpstr>
      <vt:lpstr>Презентация на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Rangemaster plc Ratio Analysis</dc:title>
  <dc:creator>Stilyana-filipova Mincheva (1816276)</dc:creator>
  <cp:lastModifiedBy>Stilyana-filipova Mincheva (1816276)</cp:lastModifiedBy>
  <cp:revision>2</cp:revision>
  <dcterms:created xsi:type="dcterms:W3CDTF">2020-03-24T09:23:39Z</dcterms:created>
  <dcterms:modified xsi:type="dcterms:W3CDTF">2020-03-24T09:44:49Z</dcterms:modified>
</cp:coreProperties>
</file>