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0691813" cy="75612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82" userDrawn="1">
          <p15:clr>
            <a:srgbClr val="A4A3A4"/>
          </p15:clr>
        </p15:guide>
        <p15:guide id="2" pos="338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44E890-BE11-4CA4-89B4-E29805DBAD48}" v="6458" dt="2026-07-05T12:52:04.9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outlineView">
  <p:normalViewPr showOutlineIcons="0">
    <p:restoredLeft sz="34587" autoAdjust="0"/>
    <p:restoredTop sz="86289" autoAdjust="0"/>
  </p:normalViewPr>
  <p:slideViewPr>
    <p:cSldViewPr snapToGrid="0" showGuides="1">
      <p:cViewPr>
        <p:scale>
          <a:sx n="51" d="100"/>
          <a:sy n="51" d="100"/>
        </p:scale>
        <p:origin x="744" y="4"/>
      </p:cViewPr>
      <p:guideLst>
        <p:guide orient="horz" pos="2382"/>
        <p:guide pos="338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73" d="100"/>
        <a:sy n="17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7B008-8988-4222-8898-64D16D37360A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7775" y="1143000"/>
            <a:ext cx="43624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689C4E-F2CA-4898-AB81-EE6328B95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579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11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057" algn="l" defTabSz="91411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114" algn="l" defTabSz="91411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172" algn="l" defTabSz="91411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229" algn="l" defTabSz="91411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286" algn="l" defTabSz="91411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3" algn="l" defTabSz="91411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0" algn="l" defTabSz="91411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57" algn="l" defTabSz="91411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47775" y="1143000"/>
            <a:ext cx="436245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689C4E-F2CA-4898-AB81-EE6328B956E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006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47775" y="1143000"/>
            <a:ext cx="436245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Image</a:t>
            </a:r>
            <a:r>
              <a:rPr lang="en-GB" sz="1100" baseline="0" dirty="0">
                <a:latin typeface="Arial" panose="020B0604020202020204" pitchFamily="34" charset="0"/>
                <a:cs typeface="Arial" panose="020B0604020202020204" pitchFamily="34" charset="0"/>
              </a:rPr>
              <a:t> Citations: 2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100" baseline="0" dirty="0">
                <a:latin typeface="Arial" panose="020B0604020202020204" pitchFamily="34" charset="0"/>
                <a:cs typeface="Arial" panose="020B0604020202020204" pitchFamily="34" charset="0"/>
              </a:rPr>
              <a:t> Image - ar.inspiredpencil.com</a:t>
            </a:r>
          </a:p>
          <a:p>
            <a:r>
              <a:rPr lang="en-GB" sz="1100" baseline="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1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100" baseline="0" dirty="0">
                <a:latin typeface="Arial" panose="020B0604020202020204" pitchFamily="34" charset="0"/>
                <a:cs typeface="Arial" panose="020B0604020202020204" pitchFamily="34" charset="0"/>
              </a:rPr>
              <a:t> Image – </a:t>
            </a:r>
            <a:r>
              <a:rPr lang="en-GB" sz="1100" baseline="0" dirty="0" err="1">
                <a:latin typeface="Arial" panose="020B0604020202020204" pitchFamily="34" charset="0"/>
                <a:cs typeface="Arial" panose="020B0604020202020204" pitchFamily="34" charset="0"/>
              </a:rPr>
              <a:t>stock.adobe</a:t>
            </a:r>
            <a:r>
              <a:rPr lang="en-GB" sz="1100" baseline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689C4E-F2CA-4898-AB81-EE6328B956E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145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5068712" y="1289903"/>
            <a:ext cx="5629846" cy="5505898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3690" y="588099"/>
            <a:ext cx="7196527" cy="3444576"/>
          </a:xfrm>
        </p:spPr>
        <p:txBody>
          <a:bodyPr anchor="b">
            <a:normAutofit/>
          </a:bodyPr>
          <a:lstStyle>
            <a:lvl1pPr algn="l">
              <a:defRPr sz="4851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3689" y="4238043"/>
            <a:ext cx="5792860" cy="2109685"/>
          </a:xfrm>
        </p:spPr>
        <p:txBody>
          <a:bodyPr anchor="t">
            <a:normAutofit/>
          </a:bodyPr>
          <a:lstStyle>
            <a:lvl1pPr marL="0" indent="0" algn="l">
              <a:buNone/>
              <a:defRPr sz="2205">
                <a:solidFill>
                  <a:schemeClr val="bg2">
                    <a:lumMod val="75000"/>
                  </a:schemeClr>
                </a:solidFill>
              </a:defRPr>
            </a:lvl1pPr>
            <a:lvl2pPr marL="5040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81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2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625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203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43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8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250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424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690" y="4956828"/>
            <a:ext cx="7664415" cy="168028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690" y="588098"/>
            <a:ext cx="7664415" cy="4154031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18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689" y="2184364"/>
            <a:ext cx="7486219" cy="2557761"/>
          </a:xfrm>
        </p:spPr>
        <p:txBody>
          <a:bodyPr anchor="b">
            <a:normAutofit/>
          </a:bodyPr>
          <a:lstStyle>
            <a:lvl1pPr algn="l">
              <a:defRPr sz="3528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690" y="4947493"/>
            <a:ext cx="7486218" cy="1689616"/>
          </a:xfrm>
        </p:spPr>
        <p:txBody>
          <a:bodyPr anchor="t">
            <a:normAutofit/>
          </a:bodyPr>
          <a:lstStyle>
            <a:lvl1pPr marL="0" indent="0" algn="l">
              <a:buNone/>
              <a:defRPr sz="1985">
                <a:solidFill>
                  <a:schemeClr val="bg2">
                    <a:lumMod val="75000"/>
                  </a:schemeClr>
                </a:solidFill>
              </a:defRPr>
            </a:lvl1pPr>
            <a:lvl2pPr marL="504063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2pPr>
            <a:lvl3pPr marL="1008126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2189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4pPr>
            <a:lvl5pPr marL="2016252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5pPr>
            <a:lvl6pPr marL="2520315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6pPr>
            <a:lvl7pPr marL="3024378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7pPr>
            <a:lvl8pPr marL="3528441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8pPr>
            <a:lvl9pPr marL="4032504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394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690" y="4956828"/>
            <a:ext cx="7664415" cy="1680281"/>
          </a:xfrm>
        </p:spPr>
        <p:txBody>
          <a:bodyPr>
            <a:normAutofit/>
          </a:bodyPr>
          <a:lstStyle>
            <a:lvl1pPr>
              <a:defRPr sz="352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623690" y="588099"/>
            <a:ext cx="4618581" cy="4154028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5451564" y="588098"/>
            <a:ext cx="4616560" cy="4144692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32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690" y="4956828"/>
            <a:ext cx="7664415" cy="1680281"/>
          </a:xfrm>
        </p:spPr>
        <p:txBody>
          <a:bodyPr>
            <a:normAutofit/>
          </a:bodyPr>
          <a:lstStyle>
            <a:lvl1pPr>
              <a:defRPr sz="352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986" y="588098"/>
            <a:ext cx="4346023" cy="672112"/>
          </a:xfrm>
        </p:spPr>
        <p:txBody>
          <a:bodyPr anchor="b">
            <a:noAutofit/>
          </a:bodyPr>
          <a:lstStyle>
            <a:lvl1pPr marL="0" indent="0">
              <a:buNone/>
              <a:defRPr sz="2646" b="0" cap="all">
                <a:solidFill>
                  <a:schemeClr val="tx1"/>
                </a:solidFill>
              </a:defRPr>
            </a:lvl1pPr>
            <a:lvl2pPr marL="504063" indent="0">
              <a:buNone/>
              <a:defRPr sz="2205" b="1"/>
            </a:lvl2pPr>
            <a:lvl3pPr marL="1008126" indent="0">
              <a:buNone/>
              <a:defRPr sz="1985" b="1"/>
            </a:lvl3pPr>
            <a:lvl4pPr marL="1512189" indent="0">
              <a:buNone/>
              <a:defRPr sz="1764" b="1"/>
            </a:lvl4pPr>
            <a:lvl5pPr marL="2016252" indent="0">
              <a:buNone/>
              <a:defRPr sz="1764" b="1"/>
            </a:lvl5pPr>
            <a:lvl6pPr marL="2520315" indent="0">
              <a:buNone/>
              <a:defRPr sz="1764" b="1"/>
            </a:lvl6pPr>
            <a:lvl7pPr marL="3024378" indent="0">
              <a:buNone/>
              <a:defRPr sz="1764" b="1"/>
            </a:lvl7pPr>
            <a:lvl8pPr marL="3528441" indent="0">
              <a:buNone/>
              <a:defRPr sz="1764" b="1"/>
            </a:lvl8pPr>
            <a:lvl9pPr marL="4032504" indent="0">
              <a:buNone/>
              <a:defRPr sz="176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688" y="1260211"/>
            <a:ext cx="4613320" cy="348191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76830" y="624855"/>
            <a:ext cx="4401195" cy="635356"/>
          </a:xfrm>
        </p:spPr>
        <p:txBody>
          <a:bodyPr anchor="b">
            <a:noAutofit/>
          </a:bodyPr>
          <a:lstStyle>
            <a:lvl1pPr marL="0" indent="0">
              <a:buNone/>
              <a:defRPr sz="2646" b="0" cap="all">
                <a:solidFill>
                  <a:schemeClr val="tx1"/>
                </a:solidFill>
              </a:defRPr>
            </a:lvl1pPr>
            <a:lvl2pPr marL="504063" indent="0">
              <a:buNone/>
              <a:defRPr sz="2205" b="1"/>
            </a:lvl2pPr>
            <a:lvl3pPr marL="1008126" indent="0">
              <a:buNone/>
              <a:defRPr sz="1985" b="1"/>
            </a:lvl3pPr>
            <a:lvl4pPr marL="1512189" indent="0">
              <a:buNone/>
              <a:defRPr sz="1764" b="1"/>
            </a:lvl4pPr>
            <a:lvl5pPr marL="2016252" indent="0">
              <a:buNone/>
              <a:defRPr sz="1764" b="1"/>
            </a:lvl5pPr>
            <a:lvl6pPr marL="2520315" indent="0">
              <a:buNone/>
              <a:defRPr sz="1764" b="1"/>
            </a:lvl6pPr>
            <a:lvl7pPr marL="3024378" indent="0">
              <a:buNone/>
              <a:defRPr sz="1764" b="1"/>
            </a:lvl7pPr>
            <a:lvl8pPr marL="3528441" indent="0">
              <a:buNone/>
              <a:defRPr sz="1764" b="1"/>
            </a:lvl8pPr>
            <a:lvl9pPr marL="4032504" indent="0">
              <a:buNone/>
              <a:defRPr sz="176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51565" y="1260211"/>
            <a:ext cx="4626460" cy="3472580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223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690" y="4956828"/>
            <a:ext cx="7664415" cy="1680281"/>
          </a:xfrm>
        </p:spPr>
        <p:txBody>
          <a:bodyPr>
            <a:normAutofit/>
          </a:bodyPr>
          <a:lstStyle>
            <a:lvl1pPr>
              <a:defRPr sz="352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74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394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5889" y="588098"/>
            <a:ext cx="3742135" cy="1680281"/>
          </a:xfrm>
        </p:spPr>
        <p:txBody>
          <a:bodyPr anchor="b">
            <a:normAutofit/>
          </a:bodyPr>
          <a:lstStyle>
            <a:lvl1pPr algn="l">
              <a:defRPr sz="2205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689" y="588098"/>
            <a:ext cx="5190107" cy="604901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35889" y="2436410"/>
            <a:ext cx="3742135" cy="2305719"/>
          </a:xfrm>
        </p:spPr>
        <p:txBody>
          <a:bodyPr anchor="t">
            <a:normAutofit/>
          </a:bodyPr>
          <a:lstStyle>
            <a:lvl1pPr marL="0" indent="0">
              <a:buNone/>
              <a:defRPr sz="1764"/>
            </a:lvl1pPr>
            <a:lvl2pPr marL="504063" indent="0">
              <a:buNone/>
              <a:defRPr sz="1323"/>
            </a:lvl2pPr>
            <a:lvl3pPr marL="1008126" indent="0">
              <a:buNone/>
              <a:defRPr sz="1103"/>
            </a:lvl3pPr>
            <a:lvl4pPr marL="1512189" indent="0">
              <a:buNone/>
              <a:defRPr sz="992"/>
            </a:lvl4pPr>
            <a:lvl5pPr marL="2016252" indent="0">
              <a:buNone/>
              <a:defRPr sz="992"/>
            </a:lvl5pPr>
            <a:lvl6pPr marL="2520315" indent="0">
              <a:buNone/>
              <a:defRPr sz="992"/>
            </a:lvl6pPr>
            <a:lvl7pPr marL="3024378" indent="0">
              <a:buNone/>
              <a:defRPr sz="992"/>
            </a:lvl7pPr>
            <a:lvl8pPr marL="3528441" indent="0">
              <a:buNone/>
              <a:defRPr sz="992"/>
            </a:lvl8pPr>
            <a:lvl9pPr marL="4032504" indent="0">
              <a:buNone/>
              <a:defRPr sz="99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395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6808" y="1596266"/>
            <a:ext cx="4166414" cy="1260211"/>
          </a:xfrm>
        </p:spPr>
        <p:txBody>
          <a:bodyPr anchor="b">
            <a:normAutofit/>
          </a:bodyPr>
          <a:lstStyle>
            <a:lvl1pPr algn="l">
              <a:defRPr sz="2646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890985" y="1008168"/>
            <a:ext cx="3836347" cy="5292884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764"/>
            </a:lvl1pPr>
            <a:lvl2pPr marL="504063" indent="0">
              <a:buNone/>
              <a:defRPr sz="1764"/>
            </a:lvl2pPr>
            <a:lvl3pPr marL="1008126" indent="0">
              <a:buNone/>
              <a:defRPr sz="1764"/>
            </a:lvl3pPr>
            <a:lvl4pPr marL="1512189" indent="0">
              <a:buNone/>
              <a:defRPr sz="1764"/>
            </a:lvl4pPr>
            <a:lvl5pPr marL="2016252" indent="0">
              <a:buNone/>
              <a:defRPr sz="1764"/>
            </a:lvl5pPr>
            <a:lvl6pPr marL="2520315" indent="0">
              <a:buNone/>
              <a:defRPr sz="1764"/>
            </a:lvl6pPr>
            <a:lvl7pPr marL="3024378" indent="0">
              <a:buNone/>
              <a:defRPr sz="1764"/>
            </a:lvl7pPr>
            <a:lvl8pPr marL="3528441" indent="0">
              <a:buNone/>
              <a:defRPr sz="1764"/>
            </a:lvl8pPr>
            <a:lvl9pPr marL="4032504" indent="0">
              <a:buNone/>
              <a:defRPr sz="176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074" y="3024505"/>
            <a:ext cx="4167542" cy="2296384"/>
          </a:xfrm>
        </p:spPr>
        <p:txBody>
          <a:bodyPr anchor="t">
            <a:normAutofit/>
          </a:bodyPr>
          <a:lstStyle>
            <a:lvl1pPr marL="0" indent="0">
              <a:buNone/>
              <a:defRPr sz="1985"/>
            </a:lvl1pPr>
            <a:lvl2pPr marL="504063" indent="0">
              <a:buNone/>
              <a:defRPr sz="1323"/>
            </a:lvl2pPr>
            <a:lvl3pPr marL="1008126" indent="0">
              <a:buNone/>
              <a:defRPr sz="1103"/>
            </a:lvl3pPr>
            <a:lvl4pPr marL="1512189" indent="0">
              <a:buNone/>
              <a:defRPr sz="992"/>
            </a:lvl4pPr>
            <a:lvl5pPr marL="2016252" indent="0">
              <a:buNone/>
              <a:defRPr sz="992"/>
            </a:lvl5pPr>
            <a:lvl6pPr marL="2520315" indent="0">
              <a:buNone/>
              <a:defRPr sz="992"/>
            </a:lvl6pPr>
            <a:lvl7pPr marL="3024378" indent="0">
              <a:buNone/>
              <a:defRPr sz="992"/>
            </a:lvl7pPr>
            <a:lvl8pPr marL="3528441" indent="0">
              <a:buNone/>
              <a:defRPr sz="992"/>
            </a:lvl8pPr>
            <a:lvl9pPr marL="4032504" indent="0">
              <a:buNone/>
              <a:defRPr sz="99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3689" y="6805137"/>
            <a:ext cx="6795480" cy="402567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504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690" y="4956828"/>
            <a:ext cx="7664415" cy="168028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23689" y="588098"/>
            <a:ext cx="9444435" cy="3444575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764"/>
            </a:lvl1pPr>
            <a:lvl2pPr marL="504063" indent="0">
              <a:buNone/>
              <a:defRPr sz="1764"/>
            </a:lvl2pPr>
            <a:lvl3pPr marL="1008126" indent="0">
              <a:buNone/>
              <a:defRPr sz="1764"/>
            </a:lvl3pPr>
            <a:lvl4pPr marL="1512189" indent="0">
              <a:buNone/>
              <a:defRPr sz="1764"/>
            </a:lvl4pPr>
            <a:lvl5pPr marL="2016252" indent="0">
              <a:buNone/>
              <a:defRPr sz="1764"/>
            </a:lvl5pPr>
            <a:lvl6pPr marL="2520315" indent="0">
              <a:buNone/>
              <a:defRPr sz="1764"/>
            </a:lvl6pPr>
            <a:lvl7pPr marL="3024378" indent="0">
              <a:buNone/>
              <a:defRPr sz="1764"/>
            </a:lvl7pPr>
            <a:lvl8pPr marL="3528441" indent="0">
              <a:buNone/>
              <a:defRPr sz="1764"/>
            </a:lvl8pPr>
            <a:lvl9pPr marL="4032504" indent="0">
              <a:buNone/>
              <a:defRPr sz="176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890987" y="4238042"/>
            <a:ext cx="8513850" cy="504084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764"/>
            </a:lvl1pPr>
            <a:lvl2pPr marL="504063" indent="0">
              <a:buFontTx/>
              <a:buNone/>
              <a:defRPr/>
            </a:lvl2pPr>
            <a:lvl3pPr marL="1008126" indent="0">
              <a:buFontTx/>
              <a:buNone/>
              <a:defRPr/>
            </a:lvl3pPr>
            <a:lvl4pPr marL="1512189" indent="0">
              <a:buFontTx/>
              <a:buNone/>
              <a:defRPr/>
            </a:lvl4pPr>
            <a:lvl5pPr marL="2016252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415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689" y="588098"/>
            <a:ext cx="9444435" cy="3192533"/>
          </a:xfrm>
        </p:spPr>
        <p:txBody>
          <a:bodyPr anchor="ctr">
            <a:normAutofit/>
          </a:bodyPr>
          <a:lstStyle>
            <a:lvl1pPr algn="l">
              <a:defRPr sz="3087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689" y="4536758"/>
            <a:ext cx="7464102" cy="2100351"/>
          </a:xfrm>
        </p:spPr>
        <p:txBody>
          <a:bodyPr anchor="ctr">
            <a:normAutofit/>
          </a:bodyPr>
          <a:lstStyle>
            <a:lvl1pPr marL="0" indent="0" algn="l">
              <a:buNone/>
              <a:defRPr sz="1985">
                <a:solidFill>
                  <a:schemeClr val="bg2">
                    <a:lumMod val="75000"/>
                  </a:schemeClr>
                </a:solidFill>
              </a:defRPr>
            </a:lvl1pPr>
            <a:lvl2pPr marL="504063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2pPr>
            <a:lvl3pPr marL="1008126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2189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4pPr>
            <a:lvl5pPr marL="2016252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5pPr>
            <a:lvl6pPr marL="2520315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6pPr>
            <a:lvl7pPr marL="3024378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7pPr>
            <a:lvl8pPr marL="3528441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8pPr>
            <a:lvl9pPr marL="4032504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1351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1227" y="588098"/>
            <a:ext cx="8020949" cy="3192533"/>
          </a:xfrm>
        </p:spPr>
        <p:txBody>
          <a:bodyPr anchor="ctr">
            <a:normAutofit/>
          </a:bodyPr>
          <a:lstStyle>
            <a:lvl1pPr algn="l">
              <a:defRPr sz="3087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47379" y="3780631"/>
            <a:ext cx="7486218" cy="532089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504063" indent="0">
              <a:buFontTx/>
              <a:buNone/>
              <a:defRPr/>
            </a:lvl2pPr>
            <a:lvl3pPr marL="1008126" indent="0">
              <a:buFontTx/>
              <a:buNone/>
              <a:defRPr/>
            </a:lvl3pPr>
            <a:lvl4pPr marL="1512189" indent="0">
              <a:buFontTx/>
              <a:buNone/>
              <a:defRPr/>
            </a:lvl4pPr>
            <a:lvl5pPr marL="2016252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690" y="4742129"/>
            <a:ext cx="7462709" cy="1894980"/>
          </a:xfrm>
        </p:spPr>
        <p:txBody>
          <a:bodyPr anchor="ctr">
            <a:normAutofit/>
          </a:bodyPr>
          <a:lstStyle>
            <a:lvl1pPr marL="0" indent="0" algn="l">
              <a:buNone/>
              <a:defRPr sz="2205">
                <a:solidFill>
                  <a:schemeClr val="bg2">
                    <a:lumMod val="75000"/>
                  </a:schemeClr>
                </a:solidFill>
              </a:defRPr>
            </a:lvl1pPr>
            <a:lvl2pPr marL="504063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2pPr>
            <a:lvl3pPr marL="1008126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2189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4pPr>
            <a:lvl5pPr marL="2016252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5pPr>
            <a:lvl6pPr marL="2520315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6pPr>
            <a:lvl7pPr marL="3024378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7pPr>
            <a:lvl8pPr marL="3528441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8pPr>
            <a:lvl9pPr marL="4032504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67296" y="783496"/>
            <a:ext cx="534730" cy="644743"/>
          </a:xfrm>
          <a:prstGeom prst="rect">
            <a:avLst/>
          </a:prstGeom>
        </p:spPr>
        <p:txBody>
          <a:bodyPr vert="horz" lIns="100817" tIns="50408" rIns="100817" bIns="50408" rtlCol="0" anchor="ctr">
            <a:noAutofit/>
          </a:bodyPr>
          <a:lstStyle/>
          <a:p>
            <a:pPr lvl="0"/>
            <a:r>
              <a:rPr lang="en-US" sz="882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998943" y="3052511"/>
            <a:ext cx="534730" cy="644743"/>
          </a:xfrm>
          <a:prstGeom prst="rect">
            <a:avLst/>
          </a:prstGeom>
        </p:spPr>
        <p:txBody>
          <a:bodyPr vert="horz" lIns="100817" tIns="50408" rIns="100817" bIns="50408" rtlCol="0" anchor="ctr">
            <a:noAutofit/>
          </a:bodyPr>
          <a:lstStyle/>
          <a:p>
            <a:pPr lvl="0" algn="r"/>
            <a:r>
              <a:rPr lang="en-US" sz="882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59502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690" y="3780632"/>
            <a:ext cx="7462709" cy="1871462"/>
          </a:xfrm>
        </p:spPr>
        <p:txBody>
          <a:bodyPr anchor="b">
            <a:normAutofit/>
          </a:bodyPr>
          <a:lstStyle>
            <a:lvl1pPr algn="l">
              <a:defRPr sz="3087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689" y="5659349"/>
            <a:ext cx="7464102" cy="977759"/>
          </a:xfrm>
        </p:spPr>
        <p:txBody>
          <a:bodyPr anchor="t">
            <a:normAutofit/>
          </a:bodyPr>
          <a:lstStyle>
            <a:lvl1pPr marL="0" indent="0" algn="l">
              <a:buNone/>
              <a:defRPr sz="1985">
                <a:solidFill>
                  <a:schemeClr val="bg2">
                    <a:lumMod val="75000"/>
                  </a:schemeClr>
                </a:solidFill>
              </a:defRPr>
            </a:lvl1pPr>
            <a:lvl2pPr marL="504063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2pPr>
            <a:lvl3pPr marL="1008126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2189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4pPr>
            <a:lvl5pPr marL="2016252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5pPr>
            <a:lvl6pPr marL="2520315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6pPr>
            <a:lvl7pPr marL="3024378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7pPr>
            <a:lvl8pPr marL="3528441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8pPr>
            <a:lvl9pPr marL="4032504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305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1228" y="588098"/>
            <a:ext cx="8020948" cy="3192533"/>
          </a:xfrm>
        </p:spPr>
        <p:txBody>
          <a:bodyPr anchor="ctr">
            <a:normAutofit/>
          </a:bodyPr>
          <a:lstStyle>
            <a:lvl1pPr algn="l">
              <a:defRPr sz="3087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23690" y="4284716"/>
            <a:ext cx="7462709" cy="115752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689" y="5460912"/>
            <a:ext cx="7462708" cy="1176196"/>
          </a:xfrm>
        </p:spPr>
        <p:txBody>
          <a:bodyPr anchor="t">
            <a:normAutofit/>
          </a:bodyPr>
          <a:lstStyle>
            <a:lvl1pPr marL="0" indent="0" algn="l">
              <a:buNone/>
              <a:defRPr sz="1985">
                <a:solidFill>
                  <a:schemeClr val="bg2">
                    <a:lumMod val="75000"/>
                  </a:schemeClr>
                </a:solidFill>
              </a:defRPr>
            </a:lvl1pPr>
            <a:lvl2pPr marL="504063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2pPr>
            <a:lvl3pPr marL="1008126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2189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4pPr>
            <a:lvl5pPr marL="2016252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5pPr>
            <a:lvl6pPr marL="2520315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6pPr>
            <a:lvl7pPr marL="3024378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7pPr>
            <a:lvl8pPr marL="3528441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8pPr>
            <a:lvl9pPr marL="4032504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67296" y="783496"/>
            <a:ext cx="534730" cy="644743"/>
          </a:xfrm>
          <a:prstGeom prst="rect">
            <a:avLst/>
          </a:prstGeom>
        </p:spPr>
        <p:txBody>
          <a:bodyPr vert="horz" lIns="100817" tIns="50408" rIns="100817" bIns="50408" rtlCol="0" anchor="ctr">
            <a:noAutofit/>
          </a:bodyPr>
          <a:lstStyle/>
          <a:p>
            <a:pPr lvl="0"/>
            <a:r>
              <a:rPr lang="en-US" sz="882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998943" y="3052511"/>
            <a:ext cx="534730" cy="644743"/>
          </a:xfrm>
          <a:prstGeom prst="rect">
            <a:avLst/>
          </a:prstGeom>
        </p:spPr>
        <p:txBody>
          <a:bodyPr vert="horz" lIns="100817" tIns="50408" rIns="100817" bIns="50408" rtlCol="0" anchor="ctr">
            <a:noAutofit/>
          </a:bodyPr>
          <a:lstStyle/>
          <a:p>
            <a:pPr lvl="0" algn="r"/>
            <a:r>
              <a:rPr lang="en-US" sz="882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400761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689" y="588098"/>
            <a:ext cx="8799533" cy="319253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087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23690" y="4331391"/>
            <a:ext cx="7462709" cy="92415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689" y="5255547"/>
            <a:ext cx="7462708" cy="1381562"/>
          </a:xfrm>
        </p:spPr>
        <p:txBody>
          <a:bodyPr anchor="t">
            <a:normAutofit/>
          </a:bodyPr>
          <a:lstStyle>
            <a:lvl1pPr marL="0" indent="0" algn="l">
              <a:buNone/>
              <a:defRPr sz="1985">
                <a:solidFill>
                  <a:schemeClr val="bg2">
                    <a:lumMod val="75000"/>
                  </a:schemeClr>
                </a:solidFill>
              </a:defRPr>
            </a:lvl1pPr>
            <a:lvl2pPr marL="504063" indent="0">
              <a:buNone/>
              <a:defRPr sz="1985">
                <a:solidFill>
                  <a:schemeClr val="tx1">
                    <a:tint val="75000"/>
                  </a:schemeClr>
                </a:solidFill>
              </a:defRPr>
            </a:lvl2pPr>
            <a:lvl3pPr marL="1008126" indent="0">
              <a:buNone/>
              <a:defRPr sz="1764">
                <a:solidFill>
                  <a:schemeClr val="tx1">
                    <a:tint val="75000"/>
                  </a:schemeClr>
                </a:solidFill>
              </a:defRPr>
            </a:lvl3pPr>
            <a:lvl4pPr marL="1512189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4pPr>
            <a:lvl5pPr marL="2016252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5pPr>
            <a:lvl6pPr marL="2520315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6pPr>
            <a:lvl7pPr marL="3024378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7pPr>
            <a:lvl8pPr marL="3528441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8pPr>
            <a:lvl9pPr marL="4032504" indent="0">
              <a:buNone/>
              <a:defRPr sz="154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5125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690" y="4956828"/>
            <a:ext cx="7664415" cy="1680281"/>
          </a:xfrm>
        </p:spPr>
        <p:txBody>
          <a:bodyPr>
            <a:normAutofit/>
          </a:bodyPr>
          <a:lstStyle>
            <a:lvl1pPr algn="l">
              <a:defRPr sz="3087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3690" y="588099"/>
            <a:ext cx="7664415" cy="4154031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530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77907" y="588098"/>
            <a:ext cx="2390217" cy="4872814"/>
          </a:xfrm>
        </p:spPr>
        <p:txBody>
          <a:bodyPr vert="eaVert">
            <a:normAutofit/>
          </a:bodyPr>
          <a:lstStyle>
            <a:lvl1pPr>
              <a:defRPr sz="3087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3689" y="588098"/>
            <a:ext cx="6840249" cy="604901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461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0CDFC-4BDD-A886-7121-3983F1FE4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23F33-3CD5-06B0-D57F-80F3248DF1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5062" y="2012836"/>
            <a:ext cx="4544021" cy="47975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E2DC52-CAD6-FB40-991B-6C08745E78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12730" y="2012836"/>
            <a:ext cx="4544021" cy="47975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37E1C8-6F42-E471-6ECB-4E95D2C14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305DC1-383F-D3B3-CC5B-3AAC9751B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3BD079-0647-C3FD-644B-954437E2B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667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7799826" y="4294051"/>
            <a:ext cx="2888632" cy="2931156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3690" y="4956828"/>
            <a:ext cx="7664415" cy="168028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690" y="588099"/>
            <a:ext cx="7664415" cy="41540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87970" y="6805141"/>
            <a:ext cx="1403666" cy="402567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3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54B9DF4-FBD8-43BA-B1CE-A791915D358B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3689" y="6805137"/>
            <a:ext cx="6795480" cy="402567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3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90411" y="6150531"/>
            <a:ext cx="1001956" cy="73862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087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3FB9AB3-C71D-498F-9179-574E533C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4277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  <p:sldLayoutId id="2147483858" r:id="rId17"/>
    <p:sldLayoutId id="2147483859" r:id="rId18"/>
  </p:sldLayoutIdLst>
  <p:txStyles>
    <p:titleStyle>
      <a:lvl1pPr algn="l" defTabSz="504063" rtl="0" eaLnBrk="1" latinLnBrk="0" hangingPunct="1">
        <a:spcBef>
          <a:spcPct val="0"/>
        </a:spcBef>
        <a:buNone/>
        <a:defRPr sz="3528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15039" indent="-315039" algn="l" defTabSz="504063" rtl="0" eaLnBrk="1" latinLnBrk="0" hangingPunct="1">
        <a:spcBef>
          <a:spcPct val="20000"/>
        </a:spcBef>
        <a:spcAft>
          <a:spcPts val="662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205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819102" indent="-315039" algn="l" defTabSz="504063" rtl="0" eaLnBrk="1" latinLnBrk="0" hangingPunct="1">
        <a:spcBef>
          <a:spcPct val="20000"/>
        </a:spcBef>
        <a:spcAft>
          <a:spcPts val="662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985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323165" indent="-315039" algn="l" defTabSz="504063" rtl="0" eaLnBrk="1" latinLnBrk="0" hangingPunct="1">
        <a:spcBef>
          <a:spcPct val="20000"/>
        </a:spcBef>
        <a:spcAft>
          <a:spcPts val="662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76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701213" indent="-189024" algn="l" defTabSz="504063" rtl="0" eaLnBrk="1" latinLnBrk="0" hangingPunct="1">
        <a:spcBef>
          <a:spcPct val="20000"/>
        </a:spcBef>
        <a:spcAft>
          <a:spcPts val="662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54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205276" indent="-189024" algn="l" defTabSz="504063" rtl="0" eaLnBrk="1" latinLnBrk="0" hangingPunct="1">
        <a:spcBef>
          <a:spcPct val="20000"/>
        </a:spcBef>
        <a:spcAft>
          <a:spcPts val="662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54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772347" indent="-252032" algn="l" defTabSz="504063" rtl="0" eaLnBrk="1" latinLnBrk="0" hangingPunct="1">
        <a:spcBef>
          <a:spcPct val="20000"/>
        </a:spcBef>
        <a:spcAft>
          <a:spcPts val="662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54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3276410" indent="-252032" algn="l" defTabSz="504063" rtl="0" eaLnBrk="1" latinLnBrk="0" hangingPunct="1">
        <a:spcBef>
          <a:spcPct val="20000"/>
        </a:spcBef>
        <a:spcAft>
          <a:spcPts val="662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54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780473" indent="-252032" algn="l" defTabSz="504063" rtl="0" eaLnBrk="1" latinLnBrk="0" hangingPunct="1">
        <a:spcBef>
          <a:spcPct val="20000"/>
        </a:spcBef>
        <a:spcAft>
          <a:spcPts val="662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54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4284536" indent="-252032" algn="l" defTabSz="504063" rtl="0" eaLnBrk="1" latinLnBrk="0" hangingPunct="1">
        <a:spcBef>
          <a:spcPct val="20000"/>
        </a:spcBef>
        <a:spcAft>
          <a:spcPts val="662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544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04063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1pPr>
      <a:lvl2pPr marL="504063" algn="l" defTabSz="504063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2pPr>
      <a:lvl3pPr marL="1008126" algn="l" defTabSz="504063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3pPr>
      <a:lvl4pPr marL="1512189" algn="l" defTabSz="504063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4pPr>
      <a:lvl5pPr marL="2016252" algn="l" defTabSz="504063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5pPr>
      <a:lvl6pPr marL="2520315" algn="l" defTabSz="504063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6pPr>
      <a:lvl7pPr marL="3024378" algn="l" defTabSz="504063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7pPr>
      <a:lvl8pPr marL="3528441" algn="l" defTabSz="504063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8pPr>
      <a:lvl9pPr marL="4032504" algn="l" defTabSz="504063" rtl="0" eaLnBrk="1" latinLnBrk="0" hangingPunct="1">
        <a:defRPr sz="198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1.jpg"/><Relationship Id="rId7" Type="http://schemas.openxmlformats.org/officeDocument/2006/relationships/hyperlink" Target="https://www.thebluediamondgallery.com/typewriter/p/policies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.jpg"/><Relationship Id="rId5" Type="http://schemas.openxmlformats.org/officeDocument/2006/relationships/hyperlink" Target="https://courses.lumenlearning.com/wm-abnormalpsych/chapter/mental-disorders-and-stigma/" TargetMode="External"/><Relationship Id="rId4" Type="http://schemas.openxmlformats.org/officeDocument/2006/relationships/image" Target="../media/image2.jpg"/><Relationship Id="rId9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orthumbriajournals.co.uk/index.php/IJMHCL" TargetMode="External"/><Relationship Id="rId2" Type="http://schemas.openxmlformats.org/officeDocument/2006/relationships/hyperlink" Target="https://www.beateatingdisorders.org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ewv.nhs.uk/wp-content/uploads/2022/09/Section-117-MHA-Aftercare.pdf" TargetMode="External"/><Relationship Id="rId5" Type="http://schemas.openxmlformats.org/officeDocument/2006/relationships/hyperlink" Target="https://doi.org/10.1136/bmjopen-2021-056391" TargetMode="External"/><Relationship Id="rId4" Type="http://schemas.openxmlformats.org/officeDocument/2006/relationships/hyperlink" Target="https://gettingitrightfirsttime.co.uk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69" TargetMode="External"/><Relationship Id="rId7" Type="http://schemas.openxmlformats.org/officeDocument/2006/relationships/hyperlink" Target="https://www.rcpsych.ac.uk/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" TargetMode="External"/><Relationship Id="rId5" Type="http://schemas.openxmlformats.org/officeDocument/2006/relationships/hyperlink" Target="https://www.nationalarchives.gov.uk/" TargetMode="External"/><Relationship Id="rId4" Type="http://schemas.openxmlformats.org/officeDocument/2006/relationships/hyperlink" Target="https://www.nice.org.uk/guidance/ng69/resourc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val 15">
            <a:extLst>
              <a:ext uri="{FF2B5EF4-FFF2-40B4-BE49-F238E27FC236}">
                <a16:creationId xmlns:a16="http://schemas.microsoft.com/office/drawing/2014/main" id="{FDC1D2B0-A285-0F0F-DADC-9535B5331123}"/>
              </a:ext>
            </a:extLst>
          </p:cNvPr>
          <p:cNvSpPr/>
          <p:nvPr/>
        </p:nvSpPr>
        <p:spPr>
          <a:xfrm>
            <a:off x="1336478" y="1525330"/>
            <a:ext cx="7960828" cy="107621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0141" tIns="30071" rIns="60141" bIns="3007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just"/>
            <a:r>
              <a:rPr lang="en-GB" sz="1315" dirty="0">
                <a:latin typeface="Arial Black" panose="020B0A04020102020204" pitchFamily="34" charset="0"/>
              </a:rPr>
              <a:t>STUDENT NAME: PHUMLA PRECIOUS GASA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AA60458-2054-75FD-86C3-12D144337BAD}"/>
              </a:ext>
            </a:extLst>
          </p:cNvPr>
          <p:cNvSpPr/>
          <p:nvPr/>
        </p:nvSpPr>
        <p:spPr>
          <a:xfrm>
            <a:off x="1336477" y="2601544"/>
            <a:ext cx="8018860" cy="102873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0141" tIns="30071" rIns="60141" bIns="3007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just"/>
            <a:r>
              <a:rPr lang="en-GB" sz="1315" b="1" dirty="0">
                <a:latin typeface="Arial Black" panose="020B0A04020102020204" pitchFamily="34" charset="0"/>
              </a:rPr>
              <a:t>STUDENT NUMBER: 2236694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AE7F1F0-D279-0DF9-EA54-9CE31135257E}"/>
              </a:ext>
            </a:extLst>
          </p:cNvPr>
          <p:cNvSpPr/>
          <p:nvPr/>
        </p:nvSpPr>
        <p:spPr>
          <a:xfrm>
            <a:off x="1336477" y="3630278"/>
            <a:ext cx="8018860" cy="1163263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0141" tIns="30071" rIns="60141" bIns="3007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just"/>
            <a:r>
              <a:rPr lang="en-GB" sz="1315" b="1" dirty="0">
                <a:latin typeface="Arial Black" panose="020B0A04020102020204" pitchFamily="34" charset="0"/>
              </a:rPr>
              <a:t>BMHP6029_BIRM: COMPONENT 1, POSTER PRESENTATION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77F3B04E-ECA1-B9D5-E8C8-866A11FAE922}"/>
              </a:ext>
            </a:extLst>
          </p:cNvPr>
          <p:cNvSpPr/>
          <p:nvPr/>
        </p:nvSpPr>
        <p:spPr>
          <a:xfrm>
            <a:off x="1336477" y="4848935"/>
            <a:ext cx="8018860" cy="1163263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60141" tIns="30071" rIns="60141" bIns="30071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just"/>
            <a:r>
              <a:rPr lang="en-GB" sz="1315" dirty="0">
                <a:latin typeface="Arial Black" panose="020B0A04020102020204" pitchFamily="34" charset="0"/>
              </a:rPr>
              <a:t>TITLE OF POSTER: ANOREXIA NERVOSA.</a:t>
            </a:r>
          </a:p>
        </p:txBody>
      </p:sp>
    </p:spTree>
    <p:extLst>
      <p:ext uri="{BB962C8B-B14F-4D97-AF65-F5344CB8AC3E}">
        <p14:creationId xmlns:p14="http://schemas.microsoft.com/office/powerpoint/2010/main" val="13622007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6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C5F312-4F8C-B7A2-CBAB-F1B563F398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 rot="10800000" flipV="1">
            <a:off x="7391400" y="1892300"/>
            <a:ext cx="3300413" cy="26670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1315" b="1" dirty="0">
                <a:latin typeface="Arial Black" panose="020B0A04020102020204" pitchFamily="34" charset="0"/>
              </a:rPr>
              <a:t>2.HISTORICAL PERSPECTIVE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3B9307-50D4-B2D7-CC69-0FD697A9F9E4}"/>
              </a:ext>
            </a:extLst>
          </p:cNvPr>
          <p:cNvSpPr txBox="1"/>
          <p:nvPr/>
        </p:nvSpPr>
        <p:spPr>
          <a:xfrm rot="10800000" flipV="1">
            <a:off x="0" y="4960040"/>
            <a:ext cx="3670300" cy="2946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15" b="1" dirty="0">
                <a:latin typeface="Arial Black" panose="020B0A04020102020204" pitchFamily="34" charset="0"/>
              </a:rPr>
              <a:t>3. CONTEMPORARY ISSUES: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F8BE4A-7451-04B6-68A4-69DEFAB2908A}"/>
              </a:ext>
            </a:extLst>
          </p:cNvPr>
          <p:cNvSpPr/>
          <p:nvPr/>
        </p:nvSpPr>
        <p:spPr>
          <a:xfrm>
            <a:off x="0" y="635000"/>
            <a:ext cx="4508500" cy="285750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t" anchorCtr="0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 Black" panose="020B0A04020102020204" pitchFamily="34" charset="0"/>
                <a:cs typeface="Arial" panose="020B0604020202020204" pitchFamily="34" charset="0"/>
              </a:rPr>
              <a:t>Anorexia Nervosa is a serious mental health illness characterised by restricted food intake, low body weight and an intense fear of weight gain.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b="1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 Black" panose="020B0A04020102020204" pitchFamily="34" charset="0"/>
                <a:cs typeface="Arial" panose="020B0604020202020204" pitchFamily="34" charset="0"/>
              </a:rPr>
              <a:t>Associated with </a:t>
            </a:r>
            <a:r>
              <a:rPr lang="en-GB" sz="1200" b="1" dirty="0">
                <a:latin typeface="Arial Black" panose="020B0A04020102020204" pitchFamily="34" charset="0"/>
                <a:cs typeface="Arial" panose="020B0604020202020204" pitchFamily="34" charset="0"/>
              </a:rPr>
              <a:t>distorted</a:t>
            </a:r>
            <a:r>
              <a:rPr lang="en-GB" sz="1100" b="1" dirty="0">
                <a:latin typeface="Arial Black" panose="020B0A04020102020204" pitchFamily="34" charset="0"/>
                <a:cs typeface="Arial" panose="020B0604020202020204" pitchFamily="34" charset="0"/>
              </a:rPr>
              <a:t> body image and one of the highest mortality rates of any psychiatric disorder. (Royal College of Psychiatrists, 2022), due to medical complications and suicide risk.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b="1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187940" indent="-187940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 Black" panose="020B0A04020102020204" pitchFamily="34" charset="0"/>
                <a:cs typeface="Arial" panose="020B0604020202020204" pitchFamily="34" charset="0"/>
              </a:rPr>
              <a:t>Rising NHS admissions demonstrates that effective recovery requires integrated medical intervention, psychological and community- based care. (NHS Digital, 2019).</a:t>
            </a:r>
          </a:p>
          <a:p>
            <a:pPr marL="187946" indent="-187946">
              <a:buFont typeface="Arial" panose="020B0604020202020204" pitchFamily="34" charset="0"/>
              <a:buChar char="•"/>
            </a:pPr>
            <a:r>
              <a:rPr lang="en-GB" sz="1100" b="1" dirty="0">
                <a:latin typeface="Arial Black" panose="020B0A04020102020204" pitchFamily="34" charset="0"/>
                <a:cs typeface="Arial" panose="020B0604020202020204" pitchFamily="34" charset="0"/>
              </a:rPr>
              <a:t>Service inequalities and restrictive access criteria can delay treatment despite it being a life- threatening psychiatric disorder. (NICE, 2017).</a:t>
            </a:r>
          </a:p>
          <a:p>
            <a:pPr marL="187946" indent="-187946">
              <a:buFont typeface="Arial" panose="020B0604020202020204" pitchFamily="34" charset="0"/>
              <a:buChar char="•"/>
            </a:pPr>
            <a:endParaRPr lang="en-GB" sz="1100" b="1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b="1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DAD539-CB16-7D1E-2E7E-FA62DE14A09B}"/>
              </a:ext>
            </a:extLst>
          </p:cNvPr>
          <p:cNvSpPr/>
          <p:nvPr/>
        </p:nvSpPr>
        <p:spPr>
          <a:xfrm>
            <a:off x="4648199" y="2108201"/>
            <a:ext cx="6043613" cy="217169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 Black" panose="020B0A04020102020204" pitchFamily="34" charset="0"/>
              </a:rPr>
              <a:t> Initially viewed as a physical illness rather than a mental health condition (blaming emotional family distress).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 Black" panose="020B0A04020102020204" pitchFamily="34" charset="0"/>
              </a:rPr>
              <a:t>20</a:t>
            </a:r>
            <a:r>
              <a:rPr lang="en-GB" sz="1100" baseline="30000" dirty="0">
                <a:latin typeface="Arial Black" panose="020B0A04020102020204" pitchFamily="34" charset="0"/>
              </a:rPr>
              <a:t>th</a:t>
            </a:r>
            <a:r>
              <a:rPr lang="en-GB" sz="1100" dirty="0">
                <a:latin typeface="Arial Black" panose="020B0A04020102020204" pitchFamily="34" charset="0"/>
              </a:rPr>
              <a:t> century treatment relied on institutional care, force- feeding, paternalistic approaches.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Arial Black" panose="020B0A040201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 Black" panose="020B0A04020102020204" pitchFamily="34" charset="0"/>
              </a:rPr>
              <a:t> Morden understanding recognises AN as a biopsychosocial disorder, reducing blame on  families while acknowledging biological, psychological and social influences. (Manning and Greenfield, 2022).</a:t>
            </a:r>
          </a:p>
          <a:p>
            <a:endParaRPr lang="en-GB" sz="1100" dirty="0">
              <a:latin typeface="Arial Black" panose="020B0A040201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Arial Black" panose="020B0A04020102020204" pitchFamily="34" charset="0"/>
              </a:rPr>
              <a:t>Historical stigma continues to influence public attitudes and delays people seeking help. (National Library of Medicine, 2021).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7946" indent="-187946" algn="just">
              <a:buFont typeface="Arial" panose="020B0604020202020204" pitchFamily="34" charset="0"/>
              <a:buChar char="•"/>
            </a:pPr>
            <a:endParaRPr lang="en-GB" sz="1100" dirty="0">
              <a:latin typeface="Arial Black" panose="020B0A04020102020204" pitchFamily="34" charset="0"/>
            </a:endParaRPr>
          </a:p>
          <a:p>
            <a:pPr marL="187946" indent="-187946" algn="just">
              <a:buFont typeface="Arial" panose="020B0604020202020204" pitchFamily="34" charset="0"/>
              <a:buChar char="•"/>
            </a:pPr>
            <a:endParaRPr lang="en-GB" sz="1100" dirty="0">
              <a:latin typeface="Arial Black" panose="020B0A040201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5054D25-4502-4EB9-7CB3-FD16E3FF0F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2399" y="355600"/>
            <a:ext cx="4189413" cy="1333500"/>
          </a:xfrm>
          <a:prstGeom prst="rect">
            <a:avLst/>
          </a:prstGeom>
        </p:spPr>
      </p:pic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1189775-7329-2C7D-880F-C77CFADDFA46}"/>
              </a:ext>
            </a:extLst>
          </p:cNvPr>
          <p:cNvSpPr/>
          <p:nvPr/>
        </p:nvSpPr>
        <p:spPr>
          <a:xfrm>
            <a:off x="101600" y="5219700"/>
            <a:ext cx="4102100" cy="2341563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 Black" panose="020B0A04020102020204" pitchFamily="34" charset="0"/>
              </a:rPr>
              <a:t>The BMI Gatekeeping Crisis and weight Stigma barrier, discrimination and inequality. (BMJ Open, 2022).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 Black" panose="020B0A04020102020204" pitchFamily="34" charset="0"/>
              </a:rPr>
              <a:t> Intersectionality and Diagnostic Bias.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 Black" panose="020B0A04020102020204" pitchFamily="34" charset="0"/>
              </a:rPr>
              <a:t> Social, Cultural and Political influences. (GIRFT, 2022)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 Black" panose="020B0A04020102020204" pitchFamily="34" charset="0"/>
              </a:rPr>
              <a:t>Regional variation in specialist services demonstrates that national policy has not yet achieved equitable access to treatment. (NICE, 2020).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 Black" panose="020B0A04020102020204" pitchFamily="34" charset="0"/>
              </a:rPr>
              <a:t>NICE promotes evidence based multidisciplinary care.(NICE, 2020)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F53E0A4-44A3-C4A5-0868-3F14966521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29100" y="4292600"/>
            <a:ext cx="2997200" cy="1350963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F4148193-027C-7479-DFD2-25804EAEC078}"/>
              </a:ext>
            </a:extLst>
          </p:cNvPr>
          <p:cNvSpPr txBox="1"/>
          <p:nvPr/>
        </p:nvSpPr>
        <p:spPr>
          <a:xfrm>
            <a:off x="4584701" y="5842000"/>
            <a:ext cx="61071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 Black" panose="020B0A04020102020204" pitchFamily="34" charset="0"/>
                <a:cs typeface="Arial" panose="020B0604020202020204" pitchFamily="34" charset="0"/>
              </a:rPr>
              <a:t>Strengthen Section 117 aftercare. (Tees, </a:t>
            </a:r>
            <a:r>
              <a:rPr lang="en-GB" sz="1200" b="1" dirty="0" err="1">
                <a:latin typeface="Arial Black" panose="020B0A04020102020204" pitchFamily="34" charset="0"/>
                <a:cs typeface="Arial" panose="020B0604020202020204" pitchFamily="34" charset="0"/>
              </a:rPr>
              <a:t>Esk</a:t>
            </a:r>
            <a:r>
              <a:rPr lang="en-GB" sz="1200" b="1" dirty="0">
                <a:latin typeface="Arial Black" panose="020B0A04020102020204" pitchFamily="34" charset="0"/>
                <a:cs typeface="Arial" panose="020B0604020202020204" pitchFamily="34" charset="0"/>
              </a:rPr>
              <a:t> and Wear Valleys NHS Foundation Trust, 2025).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 Black" panose="020B0A04020102020204" pitchFamily="34" charset="0"/>
                <a:cs typeface="Arial" panose="020B0604020202020204" pitchFamily="34" charset="0"/>
              </a:rPr>
              <a:t>Reduce postcode inequalities identified by GIRFT. (GIRFT,2022).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Introduce MEED protocols into primary and emergency care. (BEAT, 2026)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Improve culturally competent assessment and including screening. (Royal College of Psychiatrists, 2022).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 Black" panose="020B0A04020102020204" pitchFamily="34" charset="0"/>
                <a:cs typeface="Arial" panose="020B0604020202020204" pitchFamily="34" charset="0"/>
              </a:rPr>
              <a:t>Expand early intervention and public education. (Cave and Tan, 2017).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D724AEEA-70CC-A451-DABF-BC07831096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607300" y="4457700"/>
            <a:ext cx="2957513" cy="101600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6831FD71-D382-03FB-A302-14B7B9B2FE4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3100" y="3556000"/>
            <a:ext cx="2984500" cy="135890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26DBA90-E0E5-6D5A-31D6-52D7A9ED606F}"/>
              </a:ext>
            </a:extLst>
          </p:cNvPr>
          <p:cNvSpPr/>
          <p:nvPr/>
        </p:nvSpPr>
        <p:spPr>
          <a:xfrm>
            <a:off x="-88899" y="0"/>
            <a:ext cx="10780712" cy="3175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ANOREXIA NERVOSA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79739D5-81A3-8DED-5BAA-0AE04C498537}"/>
              </a:ext>
            </a:extLst>
          </p:cNvPr>
          <p:cNvSpPr txBox="1"/>
          <p:nvPr/>
        </p:nvSpPr>
        <p:spPr>
          <a:xfrm>
            <a:off x="292100" y="317500"/>
            <a:ext cx="2882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 Black" panose="020B0A04020102020204" pitchFamily="34" charset="0"/>
              </a:rPr>
              <a:t>1. INTRODUCTION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A6A113B-78F8-6EB8-AA3A-3FC4D082A844}"/>
              </a:ext>
            </a:extLst>
          </p:cNvPr>
          <p:cNvSpPr txBox="1"/>
          <p:nvPr/>
        </p:nvSpPr>
        <p:spPr>
          <a:xfrm flipH="1">
            <a:off x="6959598" y="5575300"/>
            <a:ext cx="37322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 Black" panose="020B0A04020102020204" pitchFamily="34" charset="0"/>
              </a:rPr>
              <a:t>4. RECOMMENDATIONS</a:t>
            </a:r>
          </a:p>
        </p:txBody>
      </p:sp>
      <p:pic>
        <p:nvPicPr>
          <p:cNvPr id="62" name="Picture 61" descr="Red apple on blue weighing scale">
            <a:extLst>
              <a:ext uri="{FF2B5EF4-FFF2-40B4-BE49-F238E27FC236}">
                <a16:creationId xmlns:a16="http://schemas.microsoft.com/office/drawing/2014/main" id="{C30DF75F-01C3-F4D6-601D-6E4D37680E8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0100" y="355599"/>
            <a:ext cx="1651000" cy="1663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47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96BB95-94AD-E3A0-8738-F441D136A8F4}"/>
              </a:ext>
            </a:extLst>
          </p:cNvPr>
          <p:cNvSpPr txBox="1"/>
          <p:nvPr/>
        </p:nvSpPr>
        <p:spPr>
          <a:xfrm>
            <a:off x="3238500" y="0"/>
            <a:ext cx="2552699" cy="3351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578" b="1" dirty="0">
                <a:latin typeface="Arial Black" panose="020B0A04020102020204" pitchFamily="34" charset="0"/>
              </a:rPr>
              <a:t>REFERENCES: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87E0A3-9851-1DF9-362A-08FE947E2865}"/>
              </a:ext>
            </a:extLst>
          </p:cNvPr>
          <p:cNvSpPr txBox="1"/>
          <p:nvPr/>
        </p:nvSpPr>
        <p:spPr>
          <a:xfrm>
            <a:off x="304800" y="279400"/>
            <a:ext cx="10248900" cy="75946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fontAlgn="auto"/>
            <a:endParaRPr lang="en-GB" dirty="0"/>
          </a:p>
          <a:p>
            <a:pPr fontAlgn="auto"/>
            <a:endParaRPr lang="en-GB" dirty="0"/>
          </a:p>
          <a:p>
            <a:pPr fontAlgn="auto"/>
            <a:endParaRPr lang="en-GB" dirty="0"/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/>
              <a:t>1. Beat (2026) </a:t>
            </a:r>
            <a:r>
              <a:rPr lang="en-GB" i="1" dirty="0"/>
              <a:t>The UK’s Eating Disorder Charity – Beat</a:t>
            </a:r>
            <a:r>
              <a:rPr lang="en-GB" dirty="0"/>
              <a:t>. Available at: </a:t>
            </a:r>
            <a:r>
              <a:rPr lang="en-GB" dirty="0">
                <a:hlinkClick r:id="rId2"/>
              </a:rPr>
              <a:t>https://www.beateatingdisorders.org.uk</a:t>
            </a:r>
            <a:r>
              <a:rPr lang="en-GB" dirty="0"/>
              <a:t> (Accessed: 20 June 2026).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/>
              <a:t>2. Cave, E. and Tan, J. (2017) ‘Severe and enduring anorexia nervosa in the Court of Protection in England and Wales’, </a:t>
            </a:r>
            <a:r>
              <a:rPr lang="en-GB" i="1" dirty="0"/>
              <a:t>International Journal of Mental Health and Capacity Law</a:t>
            </a:r>
            <a:r>
              <a:rPr lang="en-GB" dirty="0"/>
              <a:t>, 23, pp. 1–21. Available at: </a:t>
            </a:r>
            <a:r>
              <a:rPr lang="en-GB" dirty="0">
                <a:hlinkClick r:id="rId3"/>
              </a:rPr>
              <a:t>https://www.northumbriajournals.co.uk/index.php/IJMHCL</a:t>
            </a:r>
            <a:r>
              <a:rPr lang="en-GB" dirty="0"/>
              <a:t> (Accessed: 18 June 2026).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/>
              <a:t>3. Getting It Right First Time (GIRFT) (2022) </a:t>
            </a:r>
            <a:r>
              <a:rPr lang="en-GB" i="1" dirty="0"/>
              <a:t>Mental Health – Rehabilitation National Report</a:t>
            </a:r>
            <a:r>
              <a:rPr lang="en-GB" dirty="0"/>
              <a:t>. Available at: </a:t>
            </a:r>
            <a:r>
              <a:rPr lang="en-GB" dirty="0">
                <a:hlinkClick r:id="rId4"/>
              </a:rPr>
              <a:t>https://gettingitrightfirsttime.co.uk</a:t>
            </a:r>
            <a:r>
              <a:rPr lang="en-GB" dirty="0"/>
              <a:t> (Accessed: 19 June 2026).</a:t>
            </a:r>
          </a:p>
          <a:p>
            <a:pPr fontAlgn="auto"/>
            <a:endParaRPr lang="en-GB" dirty="0"/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/>
              <a:t>4. Manning, M. and Greenfield, S.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  <a:r>
              <a:rPr lang="en-GB" dirty="0"/>
              <a:t>) ‘University students’ understanding and opinions of eating disorders: a qualitative study’, </a:t>
            </a:r>
            <a:r>
              <a:rPr lang="en-GB" i="1" dirty="0"/>
              <a:t>BMJ Open</a:t>
            </a:r>
            <a:r>
              <a:rPr lang="en-GB" dirty="0"/>
              <a:t>, </a:t>
            </a:r>
            <a:r>
              <a:rPr lang="en-GB" b="1" dirty="0"/>
              <a:t>12</a:t>
            </a:r>
            <a:r>
              <a:rPr lang="en-GB" dirty="0"/>
              <a:t>(7), e056391. Available at: </a:t>
            </a:r>
            <a:r>
              <a:rPr lang="en-GB" dirty="0">
                <a:hlinkClick r:id="rId5"/>
              </a:rPr>
              <a:t>https://doi.org/10.1136/bmjopen-2021-056391</a:t>
            </a:r>
            <a:r>
              <a:rPr lang="en-GB" dirty="0"/>
              <a:t> (Accessed: 18 June 2026).</a:t>
            </a:r>
          </a:p>
          <a:p>
            <a:pPr fontAlgn="auto"/>
            <a:endParaRPr lang="en-GB" dirty="0"/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/>
              <a:t>5. Tees, </a:t>
            </a:r>
            <a:r>
              <a:rPr lang="en-GB" dirty="0" err="1"/>
              <a:t>Esk</a:t>
            </a:r>
            <a:r>
              <a:rPr lang="en-GB" dirty="0"/>
              <a:t> and Wear Valleys NHS Foundation Trust (2025) </a:t>
            </a:r>
            <a:r>
              <a:rPr lang="en-GB" i="1" dirty="0"/>
              <a:t>Inter-Agency Section 117 Mental Health Act 1983: Aftercare</a:t>
            </a:r>
            <a:r>
              <a:rPr lang="en-GB" dirty="0"/>
              <a:t>. Ref. MHA-0011-v1.3. Available at: </a:t>
            </a:r>
            <a:r>
              <a:rPr lang="en-GB" dirty="0">
                <a:hlinkClick r:id="rId6"/>
              </a:rPr>
              <a:t>https://www.tewv.nhs.uk/wp-content/uploads/2022/09/Section-117-MHA-Aftercare.pdf</a:t>
            </a:r>
            <a:r>
              <a:rPr lang="en-GB" dirty="0"/>
              <a:t> (Accessed: 18 June 2026).</a:t>
            </a:r>
          </a:p>
        </p:txBody>
      </p:sp>
    </p:spTree>
    <p:extLst>
      <p:ext uri="{BB962C8B-B14F-4D97-AF65-F5344CB8AC3E}">
        <p14:creationId xmlns:p14="http://schemas.microsoft.com/office/powerpoint/2010/main" val="119715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9D584CC-69E8-13FC-C1B0-CE6154DB972C}"/>
              </a:ext>
            </a:extLst>
          </p:cNvPr>
          <p:cNvSpPr txBox="1"/>
          <p:nvPr/>
        </p:nvSpPr>
        <p:spPr>
          <a:xfrm>
            <a:off x="3086100" y="0"/>
            <a:ext cx="482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REFERENCES: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52FD61-F61A-B2AB-FCB9-584B5297E560}"/>
              </a:ext>
            </a:extLst>
          </p:cNvPr>
          <p:cNvSpPr txBox="1"/>
          <p:nvPr/>
        </p:nvSpPr>
        <p:spPr>
          <a:xfrm>
            <a:off x="1" y="355601"/>
            <a:ext cx="10691812" cy="7205662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6. GOV.UK (2026)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best place to find government services and information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19 June 2026).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7. National Institute for Health and Care Excellence (NICE) (2020a)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Eating disorders: recognition and treatment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NICE Guideline NG69.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https://www.nice.org.uk/guidance/ng69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27 June 2026).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8. National Institute for Health and Care Excellence (NICE) (2020b)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Eating disorders: recognition and treatment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NICE Guideline NG69 [PDF].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https://www.nice.org.uk/guidance/ng69/resources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27 June 2026).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9. NHS Digital (2024)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Hospital admissions for eating disorders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Archived at the UK Government Web Archive.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https://www.nationalarchives.gov.uk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27 June  2026).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10. NHS England (2019)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Adult Eating Disorders: Community, Inpatient and Intensive Day Patient Care: Guidance for commissioners and providers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25 June 2026).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11. Royal College of Psychiatrists (2022a)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Medical emergencies in eating disorders (MEED): Guidance on recognition and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College Report CR233.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https://www.rcpsych.ac.uk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25 June 2026).</a:t>
            </a:r>
          </a:p>
          <a:p>
            <a:pPr marL="285750" indent="-285750" fontAlgn="auto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fontAlgn="auto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12. Royal College of Psychiatrists (2022b)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Hospital admissions for eating disorders increased by 84% in the last five years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https://www.rcpsych.ac.uk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25 June 2026).</a:t>
            </a:r>
          </a:p>
        </p:txBody>
      </p:sp>
    </p:spTree>
    <p:extLst>
      <p:ext uri="{BB962C8B-B14F-4D97-AF65-F5344CB8AC3E}">
        <p14:creationId xmlns:p14="http://schemas.microsoft.com/office/powerpoint/2010/main" val="299770708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4309</TotalTime>
  <Words>965</Words>
  <Application>Microsoft Office PowerPoint</Application>
  <PresentationFormat>Custom</PresentationFormat>
  <Paragraphs>63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Aptos</vt:lpstr>
      <vt:lpstr>Arial</vt:lpstr>
      <vt:lpstr>Arial Black</vt:lpstr>
      <vt:lpstr>Century Gothic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Pearl Jiyane</dc:creator>
  <cp:lastModifiedBy>Pearl Jiyane</cp:lastModifiedBy>
  <cp:revision>2</cp:revision>
  <dcterms:created xsi:type="dcterms:W3CDTF">2026-07-02T13:05:51Z</dcterms:created>
  <dcterms:modified xsi:type="dcterms:W3CDTF">2026-07-05T12:55:08Z</dcterms:modified>
</cp:coreProperties>
</file>