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0" r:id="rId1"/>
  </p:sldMasterIdLst>
  <p:sldIdLst>
    <p:sldId id="256" r:id="rId2"/>
    <p:sldId id="257" r:id="rId3"/>
    <p:sldId id="262" r:id="rId4"/>
    <p:sldId id="261" r:id="rId5"/>
    <p:sldId id="265" r:id="rId6"/>
    <p:sldId id="266" r:id="rId7"/>
    <p:sldId id="263" r:id="rId8"/>
    <p:sldId id="264" r:id="rId9"/>
    <p:sldId id="267" r:id="rId10"/>
    <p:sldId id="268" r:id="rId11"/>
    <p:sldId id="269" r:id="rId12"/>
    <p:sldId id="270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3_2">
  <dgm:title val=""/>
  <dgm:desc val=""/>
  <dgm:catLst>
    <dgm:cat type="accent3" pri="13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E619DF-4CAA-4F8C-AFE1-E11F88512FDE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3_2" csCatId="accent3" phldr="1"/>
      <dgm:spPr/>
      <dgm:t>
        <a:bodyPr/>
        <a:lstStyle/>
        <a:p>
          <a:endParaRPr lang="en-US"/>
        </a:p>
      </dgm:t>
    </dgm:pt>
    <dgm:pt modelId="{6FD82522-B7EB-4EBD-A0D2-A2696805E45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Poor work-life balance</a:t>
          </a:r>
          <a:endParaRPr lang="en-US"/>
        </a:p>
      </dgm:t>
    </dgm:pt>
    <dgm:pt modelId="{27A3C3A6-B051-4297-B52D-B77FD978FD27}" type="parTrans" cxnId="{7F7CD907-E897-42B8-B2D1-D9222A175B4E}">
      <dgm:prSet/>
      <dgm:spPr/>
      <dgm:t>
        <a:bodyPr/>
        <a:lstStyle/>
        <a:p>
          <a:endParaRPr lang="en-US"/>
        </a:p>
      </dgm:t>
    </dgm:pt>
    <dgm:pt modelId="{D87E96A7-F3B3-4CE4-9285-29E1B77CC05B}" type="sibTrans" cxnId="{7F7CD907-E897-42B8-B2D1-D9222A175B4E}">
      <dgm:prSet/>
      <dgm:spPr/>
      <dgm:t>
        <a:bodyPr/>
        <a:lstStyle/>
        <a:p>
          <a:endParaRPr lang="en-US"/>
        </a:p>
      </dgm:t>
    </dgm:pt>
    <dgm:pt modelId="{C2FA2A58-1ADE-477B-86ED-AEC99C9BF77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Emotional labour</a:t>
          </a:r>
          <a:endParaRPr lang="en-US"/>
        </a:p>
      </dgm:t>
    </dgm:pt>
    <dgm:pt modelId="{D25AD899-B801-4B67-AE0D-390F346815E7}" type="parTrans" cxnId="{E5D992E0-5717-4295-87B7-6373A8BA772C}">
      <dgm:prSet/>
      <dgm:spPr/>
      <dgm:t>
        <a:bodyPr/>
        <a:lstStyle/>
        <a:p>
          <a:endParaRPr lang="en-US"/>
        </a:p>
      </dgm:t>
    </dgm:pt>
    <dgm:pt modelId="{37812B10-7799-456B-BC0B-3368159EF438}" type="sibTrans" cxnId="{E5D992E0-5717-4295-87B7-6373A8BA772C}">
      <dgm:prSet/>
      <dgm:spPr/>
      <dgm:t>
        <a:bodyPr/>
        <a:lstStyle/>
        <a:p>
          <a:endParaRPr lang="en-US"/>
        </a:p>
      </dgm:t>
    </dgm:pt>
    <dgm:pt modelId="{FC14BD78-25F5-469C-A89A-53A3DBF1A61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High pressure and a culture</a:t>
          </a:r>
          <a:endParaRPr lang="en-US"/>
        </a:p>
      </dgm:t>
    </dgm:pt>
    <dgm:pt modelId="{8FA511F4-76FF-46E5-97FB-6943632BE292}" type="parTrans" cxnId="{7928D89A-73A5-4A00-BD96-86C7DC88AA34}">
      <dgm:prSet/>
      <dgm:spPr/>
      <dgm:t>
        <a:bodyPr/>
        <a:lstStyle/>
        <a:p>
          <a:endParaRPr lang="en-US"/>
        </a:p>
      </dgm:t>
    </dgm:pt>
    <dgm:pt modelId="{E6072CEB-85AD-4C3D-99EA-CA21DEEB780C}" type="sibTrans" cxnId="{7928D89A-73A5-4A00-BD96-86C7DC88AA34}">
      <dgm:prSet/>
      <dgm:spPr/>
      <dgm:t>
        <a:bodyPr/>
        <a:lstStyle/>
        <a:p>
          <a:endParaRPr lang="en-US"/>
        </a:p>
      </dgm:t>
    </dgm:pt>
    <dgm:pt modelId="{2F08948D-047C-4149-ACD1-13FE321092F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Manager –specific stress</a:t>
          </a:r>
          <a:endParaRPr lang="en-US"/>
        </a:p>
      </dgm:t>
    </dgm:pt>
    <dgm:pt modelId="{2F78940A-3268-4AE9-A87E-1D83C9A6DB75}" type="parTrans" cxnId="{C2B8E158-25A5-45CF-A736-D04686BF7A63}">
      <dgm:prSet/>
      <dgm:spPr/>
      <dgm:t>
        <a:bodyPr/>
        <a:lstStyle/>
        <a:p>
          <a:endParaRPr lang="en-US"/>
        </a:p>
      </dgm:t>
    </dgm:pt>
    <dgm:pt modelId="{05CCF651-7BC5-4A76-BF02-1EDA5437D270}" type="sibTrans" cxnId="{C2B8E158-25A5-45CF-A736-D04686BF7A63}">
      <dgm:prSet/>
      <dgm:spPr/>
      <dgm:t>
        <a:bodyPr/>
        <a:lstStyle/>
        <a:p>
          <a:endParaRPr lang="en-US"/>
        </a:p>
      </dgm:t>
    </dgm:pt>
    <dgm:pt modelId="{C206FB0B-6D0C-419A-8ED4-C84270E2855A}" type="pres">
      <dgm:prSet presAssocID="{88E619DF-4CAA-4F8C-AFE1-E11F88512FDE}" presName="root" presStyleCnt="0">
        <dgm:presLayoutVars>
          <dgm:dir/>
          <dgm:resizeHandles val="exact"/>
        </dgm:presLayoutVars>
      </dgm:prSet>
      <dgm:spPr/>
    </dgm:pt>
    <dgm:pt modelId="{DDC64E6E-9BC4-4E1A-967C-97DE76A7DB39}" type="pres">
      <dgm:prSet presAssocID="{6FD82522-B7EB-4EBD-A0D2-A2696805E45F}" presName="compNode" presStyleCnt="0"/>
      <dgm:spPr/>
    </dgm:pt>
    <dgm:pt modelId="{DCD71204-82FB-47FB-8F06-BBAF2E6C6988}" type="pres">
      <dgm:prSet presAssocID="{6FD82522-B7EB-4EBD-A0D2-A2696805E45F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DD0F8154-467D-42AE-884A-9CF883E80594}" type="pres">
      <dgm:prSet presAssocID="{6FD82522-B7EB-4EBD-A0D2-A2696805E45F}" presName="spaceRect" presStyleCnt="0"/>
      <dgm:spPr/>
    </dgm:pt>
    <dgm:pt modelId="{88AE6485-1FB6-417D-887A-2E62C311F5AE}" type="pres">
      <dgm:prSet presAssocID="{6FD82522-B7EB-4EBD-A0D2-A2696805E45F}" presName="textRect" presStyleLbl="revTx" presStyleIdx="0" presStyleCnt="4">
        <dgm:presLayoutVars>
          <dgm:chMax val="1"/>
          <dgm:chPref val="1"/>
        </dgm:presLayoutVars>
      </dgm:prSet>
      <dgm:spPr/>
    </dgm:pt>
    <dgm:pt modelId="{5637FC2F-9FD6-47A7-A3D2-E798967A3168}" type="pres">
      <dgm:prSet presAssocID="{D87E96A7-F3B3-4CE4-9285-29E1B77CC05B}" presName="sibTrans" presStyleCnt="0"/>
      <dgm:spPr/>
    </dgm:pt>
    <dgm:pt modelId="{B4E3A9E0-08DB-4167-9703-8422ABE044C8}" type="pres">
      <dgm:prSet presAssocID="{C2FA2A58-1ADE-477B-86ED-AEC99C9BF775}" presName="compNode" presStyleCnt="0"/>
      <dgm:spPr/>
    </dgm:pt>
    <dgm:pt modelId="{D215A20F-0F3C-4498-A973-827D89307079}" type="pres">
      <dgm:prSet presAssocID="{C2FA2A58-1ADE-477B-86ED-AEC99C9BF775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rt"/>
        </a:ext>
      </dgm:extLst>
    </dgm:pt>
    <dgm:pt modelId="{951CC7D8-645C-4806-9EDC-A389C59794D6}" type="pres">
      <dgm:prSet presAssocID="{C2FA2A58-1ADE-477B-86ED-AEC99C9BF775}" presName="spaceRect" presStyleCnt="0"/>
      <dgm:spPr/>
    </dgm:pt>
    <dgm:pt modelId="{D25AB1F2-6297-4C29-B5ED-66CC176524EA}" type="pres">
      <dgm:prSet presAssocID="{C2FA2A58-1ADE-477B-86ED-AEC99C9BF775}" presName="textRect" presStyleLbl="revTx" presStyleIdx="1" presStyleCnt="4">
        <dgm:presLayoutVars>
          <dgm:chMax val="1"/>
          <dgm:chPref val="1"/>
        </dgm:presLayoutVars>
      </dgm:prSet>
      <dgm:spPr/>
    </dgm:pt>
    <dgm:pt modelId="{B3B242A7-981E-4A14-8DD5-B7129EDDEC61}" type="pres">
      <dgm:prSet presAssocID="{37812B10-7799-456B-BC0B-3368159EF438}" presName="sibTrans" presStyleCnt="0"/>
      <dgm:spPr/>
    </dgm:pt>
    <dgm:pt modelId="{513DDA0E-14BC-4D3F-846C-35A1CD636D7F}" type="pres">
      <dgm:prSet presAssocID="{FC14BD78-25F5-469C-A89A-53A3DBF1A616}" presName="compNode" presStyleCnt="0"/>
      <dgm:spPr/>
    </dgm:pt>
    <dgm:pt modelId="{F55940E1-70F1-4EE7-A048-8ECA6074DEE0}" type="pres">
      <dgm:prSet presAssocID="{FC14BD78-25F5-469C-A89A-53A3DBF1A616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612BB9F5-D9A5-4B0B-8949-7BD4E2D54D0C}" type="pres">
      <dgm:prSet presAssocID="{FC14BD78-25F5-469C-A89A-53A3DBF1A616}" presName="spaceRect" presStyleCnt="0"/>
      <dgm:spPr/>
    </dgm:pt>
    <dgm:pt modelId="{76086A40-ACA9-4F53-9FC3-9C426B2A5C75}" type="pres">
      <dgm:prSet presAssocID="{FC14BD78-25F5-469C-A89A-53A3DBF1A616}" presName="textRect" presStyleLbl="revTx" presStyleIdx="2" presStyleCnt="4">
        <dgm:presLayoutVars>
          <dgm:chMax val="1"/>
          <dgm:chPref val="1"/>
        </dgm:presLayoutVars>
      </dgm:prSet>
      <dgm:spPr/>
    </dgm:pt>
    <dgm:pt modelId="{CAE889A2-7194-409F-A3E6-60609259AA73}" type="pres">
      <dgm:prSet presAssocID="{E6072CEB-85AD-4C3D-99EA-CA21DEEB780C}" presName="sibTrans" presStyleCnt="0"/>
      <dgm:spPr/>
    </dgm:pt>
    <dgm:pt modelId="{63638C49-4CDE-41B4-ACDA-D99A0B7BB8D3}" type="pres">
      <dgm:prSet presAssocID="{2F08948D-047C-4149-ACD1-13FE321092F5}" presName="compNode" presStyleCnt="0"/>
      <dgm:spPr/>
    </dgm:pt>
    <dgm:pt modelId="{0C316B06-04C9-405F-B78C-C742410528F7}" type="pres">
      <dgm:prSet presAssocID="{2F08948D-047C-4149-ACD1-13FE321092F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01AA8342-B362-42C1-8EFE-69B1963C165D}" type="pres">
      <dgm:prSet presAssocID="{2F08948D-047C-4149-ACD1-13FE321092F5}" presName="spaceRect" presStyleCnt="0"/>
      <dgm:spPr/>
    </dgm:pt>
    <dgm:pt modelId="{28D3C580-7CC2-434F-8465-178AC167B4B3}" type="pres">
      <dgm:prSet presAssocID="{2F08948D-047C-4149-ACD1-13FE321092F5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7F7CD907-E897-42B8-B2D1-D9222A175B4E}" srcId="{88E619DF-4CAA-4F8C-AFE1-E11F88512FDE}" destId="{6FD82522-B7EB-4EBD-A0D2-A2696805E45F}" srcOrd="0" destOrd="0" parTransId="{27A3C3A6-B051-4297-B52D-B77FD978FD27}" sibTransId="{D87E96A7-F3B3-4CE4-9285-29E1B77CC05B}"/>
    <dgm:cxn modelId="{B6F16A19-86F8-48C5-A742-8C8F423347E2}" type="presOf" srcId="{C2FA2A58-1ADE-477B-86ED-AEC99C9BF775}" destId="{D25AB1F2-6297-4C29-B5ED-66CC176524EA}" srcOrd="0" destOrd="0" presId="urn:microsoft.com/office/officeart/2018/2/layout/IconLabelList"/>
    <dgm:cxn modelId="{81D84745-8B0D-4EE4-B364-FC474F96FF17}" type="presOf" srcId="{FC14BD78-25F5-469C-A89A-53A3DBF1A616}" destId="{76086A40-ACA9-4F53-9FC3-9C426B2A5C75}" srcOrd="0" destOrd="0" presId="urn:microsoft.com/office/officeart/2018/2/layout/IconLabelList"/>
    <dgm:cxn modelId="{382C2048-6D8E-4A5E-84AE-5FBC8D36E392}" type="presOf" srcId="{88E619DF-4CAA-4F8C-AFE1-E11F88512FDE}" destId="{C206FB0B-6D0C-419A-8ED4-C84270E2855A}" srcOrd="0" destOrd="0" presId="urn:microsoft.com/office/officeart/2018/2/layout/IconLabelList"/>
    <dgm:cxn modelId="{C2B8E158-25A5-45CF-A736-D04686BF7A63}" srcId="{88E619DF-4CAA-4F8C-AFE1-E11F88512FDE}" destId="{2F08948D-047C-4149-ACD1-13FE321092F5}" srcOrd="3" destOrd="0" parTransId="{2F78940A-3268-4AE9-A87E-1D83C9A6DB75}" sibTransId="{05CCF651-7BC5-4A76-BF02-1EDA5437D270}"/>
    <dgm:cxn modelId="{7928D89A-73A5-4A00-BD96-86C7DC88AA34}" srcId="{88E619DF-4CAA-4F8C-AFE1-E11F88512FDE}" destId="{FC14BD78-25F5-469C-A89A-53A3DBF1A616}" srcOrd="2" destOrd="0" parTransId="{8FA511F4-76FF-46E5-97FB-6943632BE292}" sibTransId="{E6072CEB-85AD-4C3D-99EA-CA21DEEB780C}"/>
    <dgm:cxn modelId="{7D52F4B3-1B0D-47F5-94C1-145EA1CB08AA}" type="presOf" srcId="{2F08948D-047C-4149-ACD1-13FE321092F5}" destId="{28D3C580-7CC2-434F-8465-178AC167B4B3}" srcOrd="0" destOrd="0" presId="urn:microsoft.com/office/officeart/2018/2/layout/IconLabelList"/>
    <dgm:cxn modelId="{F47832B9-4040-4C6B-A691-774D10BC8EFE}" type="presOf" srcId="{6FD82522-B7EB-4EBD-A0D2-A2696805E45F}" destId="{88AE6485-1FB6-417D-887A-2E62C311F5AE}" srcOrd="0" destOrd="0" presId="urn:microsoft.com/office/officeart/2018/2/layout/IconLabelList"/>
    <dgm:cxn modelId="{E5D992E0-5717-4295-87B7-6373A8BA772C}" srcId="{88E619DF-4CAA-4F8C-AFE1-E11F88512FDE}" destId="{C2FA2A58-1ADE-477B-86ED-AEC99C9BF775}" srcOrd="1" destOrd="0" parTransId="{D25AD899-B801-4B67-AE0D-390F346815E7}" sibTransId="{37812B10-7799-456B-BC0B-3368159EF438}"/>
    <dgm:cxn modelId="{38343628-C595-4881-847E-A5CEB3EA9E8E}" type="presParOf" srcId="{C206FB0B-6D0C-419A-8ED4-C84270E2855A}" destId="{DDC64E6E-9BC4-4E1A-967C-97DE76A7DB39}" srcOrd="0" destOrd="0" presId="urn:microsoft.com/office/officeart/2018/2/layout/IconLabelList"/>
    <dgm:cxn modelId="{C55B87AE-C3BB-4533-AD94-ADD0D873C9E8}" type="presParOf" srcId="{DDC64E6E-9BC4-4E1A-967C-97DE76A7DB39}" destId="{DCD71204-82FB-47FB-8F06-BBAF2E6C6988}" srcOrd="0" destOrd="0" presId="urn:microsoft.com/office/officeart/2018/2/layout/IconLabelList"/>
    <dgm:cxn modelId="{F472FE49-E385-4525-999C-DC117D82BFCC}" type="presParOf" srcId="{DDC64E6E-9BC4-4E1A-967C-97DE76A7DB39}" destId="{DD0F8154-467D-42AE-884A-9CF883E80594}" srcOrd="1" destOrd="0" presId="urn:microsoft.com/office/officeart/2018/2/layout/IconLabelList"/>
    <dgm:cxn modelId="{6D97044A-E173-4482-BF18-7F6F19F7FDD0}" type="presParOf" srcId="{DDC64E6E-9BC4-4E1A-967C-97DE76A7DB39}" destId="{88AE6485-1FB6-417D-887A-2E62C311F5AE}" srcOrd="2" destOrd="0" presId="urn:microsoft.com/office/officeart/2018/2/layout/IconLabelList"/>
    <dgm:cxn modelId="{FE87AA0D-573E-420A-9F10-08540CBEFAAA}" type="presParOf" srcId="{C206FB0B-6D0C-419A-8ED4-C84270E2855A}" destId="{5637FC2F-9FD6-47A7-A3D2-E798967A3168}" srcOrd="1" destOrd="0" presId="urn:microsoft.com/office/officeart/2018/2/layout/IconLabelList"/>
    <dgm:cxn modelId="{DA08DE7E-6983-4F85-9A26-7CCF2A606B56}" type="presParOf" srcId="{C206FB0B-6D0C-419A-8ED4-C84270E2855A}" destId="{B4E3A9E0-08DB-4167-9703-8422ABE044C8}" srcOrd="2" destOrd="0" presId="urn:microsoft.com/office/officeart/2018/2/layout/IconLabelList"/>
    <dgm:cxn modelId="{07C5DB76-9E64-4C70-BF8A-CA38774C0EC5}" type="presParOf" srcId="{B4E3A9E0-08DB-4167-9703-8422ABE044C8}" destId="{D215A20F-0F3C-4498-A973-827D89307079}" srcOrd="0" destOrd="0" presId="urn:microsoft.com/office/officeart/2018/2/layout/IconLabelList"/>
    <dgm:cxn modelId="{1A85E623-C06D-4F74-AE6B-5D477BDDEC3A}" type="presParOf" srcId="{B4E3A9E0-08DB-4167-9703-8422ABE044C8}" destId="{951CC7D8-645C-4806-9EDC-A389C59794D6}" srcOrd="1" destOrd="0" presId="urn:microsoft.com/office/officeart/2018/2/layout/IconLabelList"/>
    <dgm:cxn modelId="{A0092AAB-FAFD-404A-AA5C-D0DA5470017B}" type="presParOf" srcId="{B4E3A9E0-08DB-4167-9703-8422ABE044C8}" destId="{D25AB1F2-6297-4C29-B5ED-66CC176524EA}" srcOrd="2" destOrd="0" presId="urn:microsoft.com/office/officeart/2018/2/layout/IconLabelList"/>
    <dgm:cxn modelId="{A8B27512-CA13-486C-B0B0-E1236273BB5A}" type="presParOf" srcId="{C206FB0B-6D0C-419A-8ED4-C84270E2855A}" destId="{B3B242A7-981E-4A14-8DD5-B7129EDDEC61}" srcOrd="3" destOrd="0" presId="urn:microsoft.com/office/officeart/2018/2/layout/IconLabelList"/>
    <dgm:cxn modelId="{8A3ECA86-B765-4BA5-8879-86A777DE361F}" type="presParOf" srcId="{C206FB0B-6D0C-419A-8ED4-C84270E2855A}" destId="{513DDA0E-14BC-4D3F-846C-35A1CD636D7F}" srcOrd="4" destOrd="0" presId="urn:microsoft.com/office/officeart/2018/2/layout/IconLabelList"/>
    <dgm:cxn modelId="{56ECB823-5AA8-46AB-9CE6-A9AD699553D8}" type="presParOf" srcId="{513DDA0E-14BC-4D3F-846C-35A1CD636D7F}" destId="{F55940E1-70F1-4EE7-A048-8ECA6074DEE0}" srcOrd="0" destOrd="0" presId="urn:microsoft.com/office/officeart/2018/2/layout/IconLabelList"/>
    <dgm:cxn modelId="{7532B4B4-CBFA-4576-B685-BFDC764F6893}" type="presParOf" srcId="{513DDA0E-14BC-4D3F-846C-35A1CD636D7F}" destId="{612BB9F5-D9A5-4B0B-8949-7BD4E2D54D0C}" srcOrd="1" destOrd="0" presId="urn:microsoft.com/office/officeart/2018/2/layout/IconLabelList"/>
    <dgm:cxn modelId="{B1BA48D8-C8FD-4595-A72E-1F649016E07F}" type="presParOf" srcId="{513DDA0E-14BC-4D3F-846C-35A1CD636D7F}" destId="{76086A40-ACA9-4F53-9FC3-9C426B2A5C75}" srcOrd="2" destOrd="0" presId="urn:microsoft.com/office/officeart/2018/2/layout/IconLabelList"/>
    <dgm:cxn modelId="{CFFD3BCE-E272-48DC-A895-AE45CE2F9397}" type="presParOf" srcId="{C206FB0B-6D0C-419A-8ED4-C84270E2855A}" destId="{CAE889A2-7194-409F-A3E6-60609259AA73}" srcOrd="5" destOrd="0" presId="urn:microsoft.com/office/officeart/2018/2/layout/IconLabelList"/>
    <dgm:cxn modelId="{EBBA1C30-CC80-41D7-AE86-F8252F634172}" type="presParOf" srcId="{C206FB0B-6D0C-419A-8ED4-C84270E2855A}" destId="{63638C49-4CDE-41B4-ACDA-D99A0B7BB8D3}" srcOrd="6" destOrd="0" presId="urn:microsoft.com/office/officeart/2018/2/layout/IconLabelList"/>
    <dgm:cxn modelId="{3AE29F62-9E8D-45B6-B4B6-6FBE1A23E372}" type="presParOf" srcId="{63638C49-4CDE-41B4-ACDA-D99A0B7BB8D3}" destId="{0C316B06-04C9-405F-B78C-C742410528F7}" srcOrd="0" destOrd="0" presId="urn:microsoft.com/office/officeart/2018/2/layout/IconLabelList"/>
    <dgm:cxn modelId="{E45C972B-5A69-43FB-9994-AD53B017595C}" type="presParOf" srcId="{63638C49-4CDE-41B4-ACDA-D99A0B7BB8D3}" destId="{01AA8342-B362-42C1-8EFE-69B1963C165D}" srcOrd="1" destOrd="0" presId="urn:microsoft.com/office/officeart/2018/2/layout/IconLabelList"/>
    <dgm:cxn modelId="{72A823DC-AE13-43A0-83AC-4A1819368D01}" type="presParOf" srcId="{63638C49-4CDE-41B4-ACDA-D99A0B7BB8D3}" destId="{28D3C580-7CC2-434F-8465-178AC167B4B3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D716C2F-BB5C-4804-A3E6-D826227A13A2}" type="doc">
      <dgm:prSet loTypeId="urn:microsoft.com/office/officeart/2005/8/layout/hierarchy1" loCatId="hierarchy" qsTypeId="urn:microsoft.com/office/officeart/2005/8/quickstyle/simple1" qsCatId="simple" csTypeId="urn:microsoft.com/office/officeart/2005/8/colors/accent6_2" csCatId="accent6"/>
      <dgm:spPr/>
      <dgm:t>
        <a:bodyPr/>
        <a:lstStyle/>
        <a:p>
          <a:endParaRPr lang="en-US"/>
        </a:p>
      </dgm:t>
    </dgm:pt>
    <dgm:pt modelId="{755D18F9-4393-4D63-95B4-038C62232630}">
      <dgm:prSet/>
      <dgm:spPr/>
      <dgm:t>
        <a:bodyPr/>
        <a:lstStyle/>
        <a:p>
          <a:r>
            <a:rPr lang="en-GB" b="1"/>
            <a:t>Reduced service quality</a:t>
          </a:r>
          <a:endParaRPr lang="en-US"/>
        </a:p>
      </dgm:t>
    </dgm:pt>
    <dgm:pt modelId="{726B2C07-3701-4B27-9C43-99147D6D2BFA}" type="parTrans" cxnId="{AA1311FE-D494-4BB5-8001-D9686E433EA8}">
      <dgm:prSet/>
      <dgm:spPr/>
      <dgm:t>
        <a:bodyPr/>
        <a:lstStyle/>
        <a:p>
          <a:endParaRPr lang="en-US"/>
        </a:p>
      </dgm:t>
    </dgm:pt>
    <dgm:pt modelId="{4EA1EF82-6896-4ECA-B1FA-10D2111A6ABF}" type="sibTrans" cxnId="{AA1311FE-D494-4BB5-8001-D9686E433EA8}">
      <dgm:prSet/>
      <dgm:spPr/>
      <dgm:t>
        <a:bodyPr/>
        <a:lstStyle/>
        <a:p>
          <a:endParaRPr lang="en-US"/>
        </a:p>
      </dgm:t>
    </dgm:pt>
    <dgm:pt modelId="{CF48C048-62F4-4CAD-BD05-7DFA66033CF8}">
      <dgm:prSet/>
      <dgm:spPr/>
      <dgm:t>
        <a:bodyPr/>
        <a:lstStyle/>
        <a:p>
          <a:r>
            <a:rPr lang="en-GB" b="1"/>
            <a:t>Impaired guest interactions</a:t>
          </a:r>
          <a:endParaRPr lang="en-US"/>
        </a:p>
      </dgm:t>
    </dgm:pt>
    <dgm:pt modelId="{1AF32FDC-AD5F-49DB-ACCE-610AC9B20826}" type="parTrans" cxnId="{0D787152-88F2-435A-AEE1-B2405753C467}">
      <dgm:prSet/>
      <dgm:spPr/>
      <dgm:t>
        <a:bodyPr/>
        <a:lstStyle/>
        <a:p>
          <a:endParaRPr lang="en-US"/>
        </a:p>
      </dgm:t>
    </dgm:pt>
    <dgm:pt modelId="{7F20C836-3B77-4D13-94B8-029742D294DE}" type="sibTrans" cxnId="{0D787152-88F2-435A-AEE1-B2405753C467}">
      <dgm:prSet/>
      <dgm:spPr/>
      <dgm:t>
        <a:bodyPr/>
        <a:lstStyle/>
        <a:p>
          <a:endParaRPr lang="en-US"/>
        </a:p>
      </dgm:t>
    </dgm:pt>
    <dgm:pt modelId="{09D18EE9-E8A5-4BFD-948E-AF5FACF00A8F}">
      <dgm:prSet/>
      <dgm:spPr/>
      <dgm:t>
        <a:bodyPr/>
        <a:lstStyle/>
        <a:p>
          <a:r>
            <a:rPr lang="en-GB" b="1"/>
            <a:t>Operational instability</a:t>
          </a:r>
          <a:endParaRPr lang="en-US"/>
        </a:p>
      </dgm:t>
    </dgm:pt>
    <dgm:pt modelId="{0D7C8645-0495-4CD8-AEF5-99180ACE5AD5}" type="parTrans" cxnId="{C946AF36-54DF-46A3-B781-BCDF32646E79}">
      <dgm:prSet/>
      <dgm:spPr/>
      <dgm:t>
        <a:bodyPr/>
        <a:lstStyle/>
        <a:p>
          <a:endParaRPr lang="en-US"/>
        </a:p>
      </dgm:t>
    </dgm:pt>
    <dgm:pt modelId="{4221230B-8C8A-4AB2-B4E0-6D90284D03A6}" type="sibTrans" cxnId="{C946AF36-54DF-46A3-B781-BCDF32646E79}">
      <dgm:prSet/>
      <dgm:spPr/>
      <dgm:t>
        <a:bodyPr/>
        <a:lstStyle/>
        <a:p>
          <a:endParaRPr lang="en-US"/>
        </a:p>
      </dgm:t>
    </dgm:pt>
    <dgm:pt modelId="{19756B34-5B38-4722-8DA7-12B7587E02C3}" type="pres">
      <dgm:prSet presAssocID="{4D716C2F-BB5C-4804-A3E6-D826227A13A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3F21EA5-1937-4B4C-B73C-3D2FB3A499CE}" type="pres">
      <dgm:prSet presAssocID="{755D18F9-4393-4D63-95B4-038C62232630}" presName="hierRoot1" presStyleCnt="0"/>
      <dgm:spPr/>
    </dgm:pt>
    <dgm:pt modelId="{F3936A90-07EF-4296-AC17-09292E90A459}" type="pres">
      <dgm:prSet presAssocID="{755D18F9-4393-4D63-95B4-038C62232630}" presName="composite" presStyleCnt="0"/>
      <dgm:spPr/>
    </dgm:pt>
    <dgm:pt modelId="{2CC4B308-A6C0-4FEB-8674-3DF4793AECB6}" type="pres">
      <dgm:prSet presAssocID="{755D18F9-4393-4D63-95B4-038C62232630}" presName="background" presStyleLbl="node0" presStyleIdx="0" presStyleCnt="3"/>
      <dgm:spPr/>
    </dgm:pt>
    <dgm:pt modelId="{69A359CE-1088-4DF8-A900-D677D3B5E570}" type="pres">
      <dgm:prSet presAssocID="{755D18F9-4393-4D63-95B4-038C62232630}" presName="text" presStyleLbl="fgAcc0" presStyleIdx="0" presStyleCnt="3">
        <dgm:presLayoutVars>
          <dgm:chPref val="3"/>
        </dgm:presLayoutVars>
      </dgm:prSet>
      <dgm:spPr/>
    </dgm:pt>
    <dgm:pt modelId="{B06C5CF1-4C61-46E9-AF13-9AFB3A4C5473}" type="pres">
      <dgm:prSet presAssocID="{755D18F9-4393-4D63-95B4-038C62232630}" presName="hierChild2" presStyleCnt="0"/>
      <dgm:spPr/>
    </dgm:pt>
    <dgm:pt modelId="{1824D8E9-1250-4EF5-88DE-B7E183979156}" type="pres">
      <dgm:prSet presAssocID="{CF48C048-62F4-4CAD-BD05-7DFA66033CF8}" presName="hierRoot1" presStyleCnt="0"/>
      <dgm:spPr/>
    </dgm:pt>
    <dgm:pt modelId="{69F85675-3E63-44FB-86CA-FC225513F418}" type="pres">
      <dgm:prSet presAssocID="{CF48C048-62F4-4CAD-BD05-7DFA66033CF8}" presName="composite" presStyleCnt="0"/>
      <dgm:spPr/>
    </dgm:pt>
    <dgm:pt modelId="{614794AF-E418-4A15-A250-4B4CFB61BD87}" type="pres">
      <dgm:prSet presAssocID="{CF48C048-62F4-4CAD-BD05-7DFA66033CF8}" presName="background" presStyleLbl="node0" presStyleIdx="1" presStyleCnt="3"/>
      <dgm:spPr/>
    </dgm:pt>
    <dgm:pt modelId="{36B4CB37-882E-4818-AF5E-94E6571DFE7C}" type="pres">
      <dgm:prSet presAssocID="{CF48C048-62F4-4CAD-BD05-7DFA66033CF8}" presName="text" presStyleLbl="fgAcc0" presStyleIdx="1" presStyleCnt="3">
        <dgm:presLayoutVars>
          <dgm:chPref val="3"/>
        </dgm:presLayoutVars>
      </dgm:prSet>
      <dgm:spPr/>
    </dgm:pt>
    <dgm:pt modelId="{20F62DFE-54CA-4123-BE4D-24EBC00152E3}" type="pres">
      <dgm:prSet presAssocID="{CF48C048-62F4-4CAD-BD05-7DFA66033CF8}" presName="hierChild2" presStyleCnt="0"/>
      <dgm:spPr/>
    </dgm:pt>
    <dgm:pt modelId="{FEF0A782-FADA-423A-8EC8-14372A21377A}" type="pres">
      <dgm:prSet presAssocID="{09D18EE9-E8A5-4BFD-948E-AF5FACF00A8F}" presName="hierRoot1" presStyleCnt="0"/>
      <dgm:spPr/>
    </dgm:pt>
    <dgm:pt modelId="{021CD1F5-2601-429E-A13B-6CF1002DDE15}" type="pres">
      <dgm:prSet presAssocID="{09D18EE9-E8A5-4BFD-948E-AF5FACF00A8F}" presName="composite" presStyleCnt="0"/>
      <dgm:spPr/>
    </dgm:pt>
    <dgm:pt modelId="{59DB9283-1792-4E36-9388-5874EAAE2037}" type="pres">
      <dgm:prSet presAssocID="{09D18EE9-E8A5-4BFD-948E-AF5FACF00A8F}" presName="background" presStyleLbl="node0" presStyleIdx="2" presStyleCnt="3"/>
      <dgm:spPr/>
    </dgm:pt>
    <dgm:pt modelId="{8E9A6D38-8277-4DB1-85C2-4F2C522A948F}" type="pres">
      <dgm:prSet presAssocID="{09D18EE9-E8A5-4BFD-948E-AF5FACF00A8F}" presName="text" presStyleLbl="fgAcc0" presStyleIdx="2" presStyleCnt="3">
        <dgm:presLayoutVars>
          <dgm:chPref val="3"/>
        </dgm:presLayoutVars>
      </dgm:prSet>
      <dgm:spPr/>
    </dgm:pt>
    <dgm:pt modelId="{1F4FB465-A9BF-46DA-B526-3C3BD7B45913}" type="pres">
      <dgm:prSet presAssocID="{09D18EE9-E8A5-4BFD-948E-AF5FACF00A8F}" presName="hierChild2" presStyleCnt="0"/>
      <dgm:spPr/>
    </dgm:pt>
  </dgm:ptLst>
  <dgm:cxnLst>
    <dgm:cxn modelId="{9D6C7334-DF5A-428C-B98C-00A28A79055D}" type="presOf" srcId="{09D18EE9-E8A5-4BFD-948E-AF5FACF00A8F}" destId="{8E9A6D38-8277-4DB1-85C2-4F2C522A948F}" srcOrd="0" destOrd="0" presId="urn:microsoft.com/office/officeart/2005/8/layout/hierarchy1"/>
    <dgm:cxn modelId="{C946AF36-54DF-46A3-B781-BCDF32646E79}" srcId="{4D716C2F-BB5C-4804-A3E6-D826227A13A2}" destId="{09D18EE9-E8A5-4BFD-948E-AF5FACF00A8F}" srcOrd="2" destOrd="0" parTransId="{0D7C8645-0495-4CD8-AEF5-99180ACE5AD5}" sibTransId="{4221230B-8C8A-4AB2-B4E0-6D90284D03A6}"/>
    <dgm:cxn modelId="{EE352B5F-CDC9-4A77-9EA5-D5CE52D4DEAE}" type="presOf" srcId="{755D18F9-4393-4D63-95B4-038C62232630}" destId="{69A359CE-1088-4DF8-A900-D677D3B5E570}" srcOrd="0" destOrd="0" presId="urn:microsoft.com/office/officeart/2005/8/layout/hierarchy1"/>
    <dgm:cxn modelId="{66EDB84C-CB07-412D-8685-625B61F8B844}" type="presOf" srcId="{CF48C048-62F4-4CAD-BD05-7DFA66033CF8}" destId="{36B4CB37-882E-4818-AF5E-94E6571DFE7C}" srcOrd="0" destOrd="0" presId="urn:microsoft.com/office/officeart/2005/8/layout/hierarchy1"/>
    <dgm:cxn modelId="{0D787152-88F2-435A-AEE1-B2405753C467}" srcId="{4D716C2F-BB5C-4804-A3E6-D826227A13A2}" destId="{CF48C048-62F4-4CAD-BD05-7DFA66033CF8}" srcOrd="1" destOrd="0" parTransId="{1AF32FDC-AD5F-49DB-ACCE-610AC9B20826}" sibTransId="{7F20C836-3B77-4D13-94B8-029742D294DE}"/>
    <dgm:cxn modelId="{69E97177-87D3-4D94-9B52-824A851F791D}" type="presOf" srcId="{4D716C2F-BB5C-4804-A3E6-D826227A13A2}" destId="{19756B34-5B38-4722-8DA7-12B7587E02C3}" srcOrd="0" destOrd="0" presId="urn:microsoft.com/office/officeart/2005/8/layout/hierarchy1"/>
    <dgm:cxn modelId="{AA1311FE-D494-4BB5-8001-D9686E433EA8}" srcId="{4D716C2F-BB5C-4804-A3E6-D826227A13A2}" destId="{755D18F9-4393-4D63-95B4-038C62232630}" srcOrd="0" destOrd="0" parTransId="{726B2C07-3701-4B27-9C43-99147D6D2BFA}" sibTransId="{4EA1EF82-6896-4ECA-B1FA-10D2111A6ABF}"/>
    <dgm:cxn modelId="{0F296356-7549-4B8B-AB0A-BDB95D703B32}" type="presParOf" srcId="{19756B34-5B38-4722-8DA7-12B7587E02C3}" destId="{43F21EA5-1937-4B4C-B73C-3D2FB3A499CE}" srcOrd="0" destOrd="0" presId="urn:microsoft.com/office/officeart/2005/8/layout/hierarchy1"/>
    <dgm:cxn modelId="{4F6226F3-1194-45A4-8D85-4A478BF2DAB0}" type="presParOf" srcId="{43F21EA5-1937-4B4C-B73C-3D2FB3A499CE}" destId="{F3936A90-07EF-4296-AC17-09292E90A459}" srcOrd="0" destOrd="0" presId="urn:microsoft.com/office/officeart/2005/8/layout/hierarchy1"/>
    <dgm:cxn modelId="{F784F01A-0003-48D2-AF4C-2C6B4601BE51}" type="presParOf" srcId="{F3936A90-07EF-4296-AC17-09292E90A459}" destId="{2CC4B308-A6C0-4FEB-8674-3DF4793AECB6}" srcOrd="0" destOrd="0" presId="urn:microsoft.com/office/officeart/2005/8/layout/hierarchy1"/>
    <dgm:cxn modelId="{3B896460-0D4D-419A-9DF4-A9E28360D13D}" type="presParOf" srcId="{F3936A90-07EF-4296-AC17-09292E90A459}" destId="{69A359CE-1088-4DF8-A900-D677D3B5E570}" srcOrd="1" destOrd="0" presId="urn:microsoft.com/office/officeart/2005/8/layout/hierarchy1"/>
    <dgm:cxn modelId="{6DA1C41F-2C84-4EF2-BDBF-E3FACD4CC4C9}" type="presParOf" srcId="{43F21EA5-1937-4B4C-B73C-3D2FB3A499CE}" destId="{B06C5CF1-4C61-46E9-AF13-9AFB3A4C5473}" srcOrd="1" destOrd="0" presId="urn:microsoft.com/office/officeart/2005/8/layout/hierarchy1"/>
    <dgm:cxn modelId="{8F6E8B10-5F1A-4411-9530-2A40BF273DCD}" type="presParOf" srcId="{19756B34-5B38-4722-8DA7-12B7587E02C3}" destId="{1824D8E9-1250-4EF5-88DE-B7E183979156}" srcOrd="1" destOrd="0" presId="urn:microsoft.com/office/officeart/2005/8/layout/hierarchy1"/>
    <dgm:cxn modelId="{DD5E4E5D-F930-4DEF-84EA-AC5D6A96BC2A}" type="presParOf" srcId="{1824D8E9-1250-4EF5-88DE-B7E183979156}" destId="{69F85675-3E63-44FB-86CA-FC225513F418}" srcOrd="0" destOrd="0" presId="urn:microsoft.com/office/officeart/2005/8/layout/hierarchy1"/>
    <dgm:cxn modelId="{B6EAFDE6-A705-45BD-9EDE-C8D97615FF3C}" type="presParOf" srcId="{69F85675-3E63-44FB-86CA-FC225513F418}" destId="{614794AF-E418-4A15-A250-4B4CFB61BD87}" srcOrd="0" destOrd="0" presId="urn:microsoft.com/office/officeart/2005/8/layout/hierarchy1"/>
    <dgm:cxn modelId="{1BFE45D9-080B-4BA3-B759-B6C283336BA7}" type="presParOf" srcId="{69F85675-3E63-44FB-86CA-FC225513F418}" destId="{36B4CB37-882E-4818-AF5E-94E6571DFE7C}" srcOrd="1" destOrd="0" presId="urn:microsoft.com/office/officeart/2005/8/layout/hierarchy1"/>
    <dgm:cxn modelId="{672D15F4-514C-48AC-8262-EC480CADE4A9}" type="presParOf" srcId="{1824D8E9-1250-4EF5-88DE-B7E183979156}" destId="{20F62DFE-54CA-4123-BE4D-24EBC00152E3}" srcOrd="1" destOrd="0" presId="urn:microsoft.com/office/officeart/2005/8/layout/hierarchy1"/>
    <dgm:cxn modelId="{F32317BB-13EE-437B-B3A0-68DE33824814}" type="presParOf" srcId="{19756B34-5B38-4722-8DA7-12B7587E02C3}" destId="{FEF0A782-FADA-423A-8EC8-14372A21377A}" srcOrd="2" destOrd="0" presId="urn:microsoft.com/office/officeart/2005/8/layout/hierarchy1"/>
    <dgm:cxn modelId="{1A414685-5E95-4096-B056-2BBA4C924792}" type="presParOf" srcId="{FEF0A782-FADA-423A-8EC8-14372A21377A}" destId="{021CD1F5-2601-429E-A13B-6CF1002DDE15}" srcOrd="0" destOrd="0" presId="urn:microsoft.com/office/officeart/2005/8/layout/hierarchy1"/>
    <dgm:cxn modelId="{EFE4B665-FB1B-4FAA-B0C5-5D39A61F2E13}" type="presParOf" srcId="{021CD1F5-2601-429E-A13B-6CF1002DDE15}" destId="{59DB9283-1792-4E36-9388-5874EAAE2037}" srcOrd="0" destOrd="0" presId="urn:microsoft.com/office/officeart/2005/8/layout/hierarchy1"/>
    <dgm:cxn modelId="{82D8C2B0-6D85-49F2-91B9-C79CD3E3EAFB}" type="presParOf" srcId="{021CD1F5-2601-429E-A13B-6CF1002DDE15}" destId="{8E9A6D38-8277-4DB1-85C2-4F2C522A948F}" srcOrd="1" destOrd="0" presId="urn:microsoft.com/office/officeart/2005/8/layout/hierarchy1"/>
    <dgm:cxn modelId="{FAFB1A01-C756-47F3-8023-1496B5DA1981}" type="presParOf" srcId="{FEF0A782-FADA-423A-8EC8-14372A21377A}" destId="{1F4FB465-A9BF-46DA-B526-3C3BD7B4591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D7F13F1-DDB1-4BA0-A737-6A62EE517241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D0308A41-4B47-4AE1-8524-3DB7A356C35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Focus on low-cost, high-impact strategies:</a:t>
          </a:r>
          <a:endParaRPr lang="en-US"/>
        </a:p>
      </dgm:t>
    </dgm:pt>
    <dgm:pt modelId="{F77C8E6C-B295-4376-BFB6-B4435F5A3979}" type="parTrans" cxnId="{F1630606-6151-426E-B877-85C934173D0F}">
      <dgm:prSet/>
      <dgm:spPr/>
      <dgm:t>
        <a:bodyPr/>
        <a:lstStyle/>
        <a:p>
          <a:endParaRPr lang="en-US"/>
        </a:p>
      </dgm:t>
    </dgm:pt>
    <dgm:pt modelId="{36E481F1-E2BA-4DFF-A1DA-E9D9AC955525}" type="sibTrans" cxnId="{F1630606-6151-426E-B877-85C934173D0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69E60C6-D269-4DC3-89A5-615F25F0A16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Manager Training:</a:t>
          </a:r>
          <a:r>
            <a:rPr lang="en-GB"/>
            <a:t> Empower managers to model and enforce work-life boundaries.</a:t>
          </a:r>
          <a:endParaRPr lang="en-US"/>
        </a:p>
      </dgm:t>
    </dgm:pt>
    <dgm:pt modelId="{65BE7B96-C547-4058-827D-59C4BF345003}" type="parTrans" cxnId="{511C8719-9BC0-475D-9623-EE38EB179DAF}">
      <dgm:prSet/>
      <dgm:spPr/>
      <dgm:t>
        <a:bodyPr/>
        <a:lstStyle/>
        <a:p>
          <a:endParaRPr lang="en-US"/>
        </a:p>
      </dgm:t>
    </dgm:pt>
    <dgm:pt modelId="{0D05DC22-91A5-475F-8168-16DE691F61C9}" type="sibTrans" cxnId="{511C8719-9BC0-475D-9623-EE38EB179DA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2356589-8CE3-4B2C-AE91-A3ED1CD0954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Peer Support:</a:t>
          </a:r>
          <a:r>
            <a:rPr lang="en-GB"/>
            <a:t> Train "Wellness Champions" or Mental Health First Aiders (MHFA).</a:t>
          </a:r>
          <a:endParaRPr lang="en-US"/>
        </a:p>
      </dgm:t>
    </dgm:pt>
    <dgm:pt modelId="{995A7AC0-E78E-47FC-9CFE-A7BE74A7AD03}" type="parTrans" cxnId="{EF5D24D5-572A-42B0-AF2A-E0CEAB5A034A}">
      <dgm:prSet/>
      <dgm:spPr/>
      <dgm:t>
        <a:bodyPr/>
        <a:lstStyle/>
        <a:p>
          <a:endParaRPr lang="en-US"/>
        </a:p>
      </dgm:t>
    </dgm:pt>
    <dgm:pt modelId="{12A5CB19-4BA8-477F-B64C-F55ADE42E84D}" type="sibTrans" cxnId="{EF5D24D5-572A-42B0-AF2A-E0CEAB5A034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3D8111D-5F19-4136-A9BD-C749930C24D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Resource Curation:</a:t>
          </a:r>
          <a:r>
            <a:rPr lang="en-GB"/>
            <a:t> Direct staff to free resources (e.g., The Burnt Chef Project).</a:t>
          </a:r>
          <a:endParaRPr lang="en-US"/>
        </a:p>
      </dgm:t>
    </dgm:pt>
    <dgm:pt modelId="{1FBEA7D1-E67B-4B8A-B88E-1B8FDFB08A87}" type="parTrans" cxnId="{6FA51B94-C145-48CA-AD03-266EC578847A}">
      <dgm:prSet/>
      <dgm:spPr/>
      <dgm:t>
        <a:bodyPr/>
        <a:lstStyle/>
        <a:p>
          <a:endParaRPr lang="en-US"/>
        </a:p>
      </dgm:t>
    </dgm:pt>
    <dgm:pt modelId="{02633D8E-25C7-4D68-855A-86E1BA67F972}" type="sibTrans" cxnId="{6FA51B94-C145-48CA-AD03-266EC578847A}">
      <dgm:prSet/>
      <dgm:spPr/>
      <dgm:t>
        <a:bodyPr/>
        <a:lstStyle/>
        <a:p>
          <a:endParaRPr lang="en-US"/>
        </a:p>
      </dgm:t>
    </dgm:pt>
    <dgm:pt modelId="{7B218B9F-CB1C-4666-AF30-31B5410C6E25}" type="pres">
      <dgm:prSet presAssocID="{9D7F13F1-DDB1-4BA0-A737-6A62EE517241}" presName="root" presStyleCnt="0">
        <dgm:presLayoutVars>
          <dgm:dir/>
          <dgm:resizeHandles val="exact"/>
        </dgm:presLayoutVars>
      </dgm:prSet>
      <dgm:spPr/>
    </dgm:pt>
    <dgm:pt modelId="{0DE12613-007E-4CBD-9305-7E9365AE873D}" type="pres">
      <dgm:prSet presAssocID="{9D7F13F1-DDB1-4BA0-A737-6A62EE517241}" presName="container" presStyleCnt="0">
        <dgm:presLayoutVars>
          <dgm:dir/>
          <dgm:resizeHandles val="exact"/>
        </dgm:presLayoutVars>
      </dgm:prSet>
      <dgm:spPr/>
    </dgm:pt>
    <dgm:pt modelId="{C113F8DC-86DD-481D-9D95-22933A19F9C2}" type="pres">
      <dgm:prSet presAssocID="{D0308A41-4B47-4AE1-8524-3DB7A356C359}" presName="compNode" presStyleCnt="0"/>
      <dgm:spPr/>
    </dgm:pt>
    <dgm:pt modelId="{D99EB6FF-73AE-45D0-B2D4-F5995FC9013B}" type="pres">
      <dgm:prSet presAssocID="{D0308A41-4B47-4AE1-8524-3DB7A356C359}" presName="iconBgRect" presStyleLbl="bgShp" presStyleIdx="0" presStyleCnt="4"/>
      <dgm:spPr/>
    </dgm:pt>
    <dgm:pt modelId="{1DB90348-1E26-4E67-90F3-5D13A10C6199}" type="pres">
      <dgm:prSet presAssocID="{D0308A41-4B47-4AE1-8524-3DB7A356C359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tical disc"/>
        </a:ext>
      </dgm:extLst>
    </dgm:pt>
    <dgm:pt modelId="{DB38BF96-C25E-4F52-90E9-418F52B961DE}" type="pres">
      <dgm:prSet presAssocID="{D0308A41-4B47-4AE1-8524-3DB7A356C359}" presName="spaceRect" presStyleCnt="0"/>
      <dgm:spPr/>
    </dgm:pt>
    <dgm:pt modelId="{F26EFC9C-DBEA-4EE4-AAAE-C73C7A70F14B}" type="pres">
      <dgm:prSet presAssocID="{D0308A41-4B47-4AE1-8524-3DB7A356C359}" presName="textRect" presStyleLbl="revTx" presStyleIdx="0" presStyleCnt="4">
        <dgm:presLayoutVars>
          <dgm:chMax val="1"/>
          <dgm:chPref val="1"/>
        </dgm:presLayoutVars>
      </dgm:prSet>
      <dgm:spPr/>
    </dgm:pt>
    <dgm:pt modelId="{904FE90A-8898-46A1-B23B-042C1F262850}" type="pres">
      <dgm:prSet presAssocID="{36E481F1-E2BA-4DFF-A1DA-E9D9AC955525}" presName="sibTrans" presStyleLbl="sibTrans2D1" presStyleIdx="0" presStyleCnt="0"/>
      <dgm:spPr/>
    </dgm:pt>
    <dgm:pt modelId="{7CC03B15-63E2-4A38-8F74-6F48034D2890}" type="pres">
      <dgm:prSet presAssocID="{269E60C6-D269-4DC3-89A5-615F25F0A168}" presName="compNode" presStyleCnt="0"/>
      <dgm:spPr/>
    </dgm:pt>
    <dgm:pt modelId="{73EB63AB-5E0A-43E2-BA0C-6DC5FE3BFA65}" type="pres">
      <dgm:prSet presAssocID="{269E60C6-D269-4DC3-89A5-615F25F0A168}" presName="iconBgRect" presStyleLbl="bgShp" presStyleIdx="1" presStyleCnt="4"/>
      <dgm:spPr/>
    </dgm:pt>
    <dgm:pt modelId="{03B336DD-D421-4EC9-A4B7-B14FE8A9B27B}" type="pres">
      <dgm:prSet presAssocID="{269E60C6-D269-4DC3-89A5-615F25F0A16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ocial Network"/>
        </a:ext>
      </dgm:extLst>
    </dgm:pt>
    <dgm:pt modelId="{DCA6AAC6-831F-4448-B8F4-183377C35268}" type="pres">
      <dgm:prSet presAssocID="{269E60C6-D269-4DC3-89A5-615F25F0A168}" presName="spaceRect" presStyleCnt="0"/>
      <dgm:spPr/>
    </dgm:pt>
    <dgm:pt modelId="{F15B4507-1FDC-4DA0-83E0-5D31A7CC23F8}" type="pres">
      <dgm:prSet presAssocID="{269E60C6-D269-4DC3-89A5-615F25F0A168}" presName="textRect" presStyleLbl="revTx" presStyleIdx="1" presStyleCnt="4">
        <dgm:presLayoutVars>
          <dgm:chMax val="1"/>
          <dgm:chPref val="1"/>
        </dgm:presLayoutVars>
      </dgm:prSet>
      <dgm:spPr/>
    </dgm:pt>
    <dgm:pt modelId="{FEB304A5-0F20-49B3-91D3-119B312F22D6}" type="pres">
      <dgm:prSet presAssocID="{0D05DC22-91A5-475F-8168-16DE691F61C9}" presName="sibTrans" presStyleLbl="sibTrans2D1" presStyleIdx="0" presStyleCnt="0"/>
      <dgm:spPr/>
    </dgm:pt>
    <dgm:pt modelId="{AC8485CA-8BE2-4793-83C9-9E9AF5F47345}" type="pres">
      <dgm:prSet presAssocID="{E2356589-8CE3-4B2C-AE91-A3ED1CD09547}" presName="compNode" presStyleCnt="0"/>
      <dgm:spPr/>
    </dgm:pt>
    <dgm:pt modelId="{9BA8AF1A-A8CE-4CF9-899B-C0B2A4100C6B}" type="pres">
      <dgm:prSet presAssocID="{E2356589-8CE3-4B2C-AE91-A3ED1CD09547}" presName="iconBgRect" presStyleLbl="bgShp" presStyleIdx="2" presStyleCnt="4"/>
      <dgm:spPr/>
    </dgm:pt>
    <dgm:pt modelId="{5B4345B1-EAA4-4A1A-ACEF-C7B0E68CE627}" type="pres">
      <dgm:prSet presAssocID="{E2356589-8CE3-4B2C-AE91-A3ED1CD09547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0C6151BD-98A6-42F2-99B8-CBD9DB09255A}" type="pres">
      <dgm:prSet presAssocID="{E2356589-8CE3-4B2C-AE91-A3ED1CD09547}" presName="spaceRect" presStyleCnt="0"/>
      <dgm:spPr/>
    </dgm:pt>
    <dgm:pt modelId="{F378316E-0BC7-4F46-AF5B-6DD053847FDC}" type="pres">
      <dgm:prSet presAssocID="{E2356589-8CE3-4B2C-AE91-A3ED1CD09547}" presName="textRect" presStyleLbl="revTx" presStyleIdx="2" presStyleCnt="4">
        <dgm:presLayoutVars>
          <dgm:chMax val="1"/>
          <dgm:chPref val="1"/>
        </dgm:presLayoutVars>
      </dgm:prSet>
      <dgm:spPr/>
    </dgm:pt>
    <dgm:pt modelId="{4A61A4AB-2003-45E1-9288-607C59EC1F52}" type="pres">
      <dgm:prSet presAssocID="{12A5CB19-4BA8-477F-B64C-F55ADE42E84D}" presName="sibTrans" presStyleLbl="sibTrans2D1" presStyleIdx="0" presStyleCnt="0"/>
      <dgm:spPr/>
    </dgm:pt>
    <dgm:pt modelId="{3B1AB143-D3D8-4F6D-8102-B869A68D4C04}" type="pres">
      <dgm:prSet presAssocID="{B3D8111D-5F19-4136-A9BD-C749930C24D3}" presName="compNode" presStyleCnt="0"/>
      <dgm:spPr/>
    </dgm:pt>
    <dgm:pt modelId="{88A4191F-BCA3-4F2A-8799-E118BDB5B1BC}" type="pres">
      <dgm:prSet presAssocID="{B3D8111D-5F19-4136-A9BD-C749930C24D3}" presName="iconBgRect" presStyleLbl="bgShp" presStyleIdx="3" presStyleCnt="4"/>
      <dgm:spPr/>
    </dgm:pt>
    <dgm:pt modelId="{B31FC382-11D9-4D90-BDAE-79D40293624E}" type="pres">
      <dgm:prSet presAssocID="{B3D8111D-5F19-4136-A9BD-C749930C24D3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f"/>
        </a:ext>
      </dgm:extLst>
    </dgm:pt>
    <dgm:pt modelId="{58846F02-8092-4107-9811-6F9F61A1E4DD}" type="pres">
      <dgm:prSet presAssocID="{B3D8111D-5F19-4136-A9BD-C749930C24D3}" presName="spaceRect" presStyleCnt="0"/>
      <dgm:spPr/>
    </dgm:pt>
    <dgm:pt modelId="{97D07DC0-D769-407F-804F-7C752D6212C9}" type="pres">
      <dgm:prSet presAssocID="{B3D8111D-5F19-4136-A9BD-C749930C24D3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F1630606-6151-426E-B877-85C934173D0F}" srcId="{9D7F13F1-DDB1-4BA0-A737-6A62EE517241}" destId="{D0308A41-4B47-4AE1-8524-3DB7A356C359}" srcOrd="0" destOrd="0" parTransId="{F77C8E6C-B295-4376-BFB6-B4435F5A3979}" sibTransId="{36E481F1-E2BA-4DFF-A1DA-E9D9AC955525}"/>
    <dgm:cxn modelId="{FDABF212-9008-4F02-8540-5D46B8454583}" type="presOf" srcId="{36E481F1-E2BA-4DFF-A1DA-E9D9AC955525}" destId="{904FE90A-8898-46A1-B23B-042C1F262850}" srcOrd="0" destOrd="0" presId="urn:microsoft.com/office/officeart/2018/2/layout/IconCircleList"/>
    <dgm:cxn modelId="{511C8719-9BC0-475D-9623-EE38EB179DAF}" srcId="{9D7F13F1-DDB1-4BA0-A737-6A62EE517241}" destId="{269E60C6-D269-4DC3-89A5-615F25F0A168}" srcOrd="1" destOrd="0" parTransId="{65BE7B96-C547-4058-827D-59C4BF345003}" sibTransId="{0D05DC22-91A5-475F-8168-16DE691F61C9}"/>
    <dgm:cxn modelId="{4BFC5220-CFCC-492C-B1F4-C7FEB1EE90A2}" type="presOf" srcId="{D0308A41-4B47-4AE1-8524-3DB7A356C359}" destId="{F26EFC9C-DBEA-4EE4-AAAE-C73C7A70F14B}" srcOrd="0" destOrd="0" presId="urn:microsoft.com/office/officeart/2018/2/layout/IconCircleList"/>
    <dgm:cxn modelId="{293F952A-EE70-4D58-B671-D3331698391F}" type="presOf" srcId="{12A5CB19-4BA8-477F-B64C-F55ADE42E84D}" destId="{4A61A4AB-2003-45E1-9288-607C59EC1F52}" srcOrd="0" destOrd="0" presId="urn:microsoft.com/office/officeart/2018/2/layout/IconCircleList"/>
    <dgm:cxn modelId="{53B91C2B-561B-4225-BC38-349B14864EF2}" type="presOf" srcId="{9D7F13F1-DDB1-4BA0-A737-6A62EE517241}" destId="{7B218B9F-CB1C-4666-AF30-31B5410C6E25}" srcOrd="0" destOrd="0" presId="urn:microsoft.com/office/officeart/2018/2/layout/IconCircleList"/>
    <dgm:cxn modelId="{7669CB36-4F09-4834-B81C-F0D9D7FF5AEA}" type="presOf" srcId="{B3D8111D-5F19-4136-A9BD-C749930C24D3}" destId="{97D07DC0-D769-407F-804F-7C752D6212C9}" srcOrd="0" destOrd="0" presId="urn:microsoft.com/office/officeart/2018/2/layout/IconCircleList"/>
    <dgm:cxn modelId="{6FA51B94-C145-48CA-AD03-266EC578847A}" srcId="{9D7F13F1-DDB1-4BA0-A737-6A62EE517241}" destId="{B3D8111D-5F19-4136-A9BD-C749930C24D3}" srcOrd="3" destOrd="0" parTransId="{1FBEA7D1-E67B-4B8A-B88E-1B8FDFB08A87}" sibTransId="{02633D8E-25C7-4D68-855A-86E1BA67F972}"/>
    <dgm:cxn modelId="{EB3AB6A5-6E9D-40F0-AC82-5E98BE943E54}" type="presOf" srcId="{0D05DC22-91A5-475F-8168-16DE691F61C9}" destId="{FEB304A5-0F20-49B3-91D3-119B312F22D6}" srcOrd="0" destOrd="0" presId="urn:microsoft.com/office/officeart/2018/2/layout/IconCircleList"/>
    <dgm:cxn modelId="{1031C3C8-575E-4B92-8AC3-569E4A65A9FC}" type="presOf" srcId="{E2356589-8CE3-4B2C-AE91-A3ED1CD09547}" destId="{F378316E-0BC7-4F46-AF5B-6DD053847FDC}" srcOrd="0" destOrd="0" presId="urn:microsoft.com/office/officeart/2018/2/layout/IconCircleList"/>
    <dgm:cxn modelId="{EF5D24D5-572A-42B0-AF2A-E0CEAB5A034A}" srcId="{9D7F13F1-DDB1-4BA0-A737-6A62EE517241}" destId="{E2356589-8CE3-4B2C-AE91-A3ED1CD09547}" srcOrd="2" destOrd="0" parTransId="{995A7AC0-E78E-47FC-9CFE-A7BE74A7AD03}" sibTransId="{12A5CB19-4BA8-477F-B64C-F55ADE42E84D}"/>
    <dgm:cxn modelId="{61A4F9F3-04C4-40C4-B34E-ED315F4B1A26}" type="presOf" srcId="{269E60C6-D269-4DC3-89A5-615F25F0A168}" destId="{F15B4507-1FDC-4DA0-83E0-5D31A7CC23F8}" srcOrd="0" destOrd="0" presId="urn:microsoft.com/office/officeart/2018/2/layout/IconCircleList"/>
    <dgm:cxn modelId="{15F1AAB1-A9E6-4125-9EC2-A827CE672DB0}" type="presParOf" srcId="{7B218B9F-CB1C-4666-AF30-31B5410C6E25}" destId="{0DE12613-007E-4CBD-9305-7E9365AE873D}" srcOrd="0" destOrd="0" presId="urn:microsoft.com/office/officeart/2018/2/layout/IconCircleList"/>
    <dgm:cxn modelId="{AFBCADC8-21BA-4BA6-B26F-C360A9E174A2}" type="presParOf" srcId="{0DE12613-007E-4CBD-9305-7E9365AE873D}" destId="{C113F8DC-86DD-481D-9D95-22933A19F9C2}" srcOrd="0" destOrd="0" presId="urn:microsoft.com/office/officeart/2018/2/layout/IconCircleList"/>
    <dgm:cxn modelId="{DE4C4B55-81A5-42BC-94B6-16A89996C3A1}" type="presParOf" srcId="{C113F8DC-86DD-481D-9D95-22933A19F9C2}" destId="{D99EB6FF-73AE-45D0-B2D4-F5995FC9013B}" srcOrd="0" destOrd="0" presId="urn:microsoft.com/office/officeart/2018/2/layout/IconCircleList"/>
    <dgm:cxn modelId="{AA6CCA63-25F6-4AB7-B071-E561F807660A}" type="presParOf" srcId="{C113F8DC-86DD-481D-9D95-22933A19F9C2}" destId="{1DB90348-1E26-4E67-90F3-5D13A10C6199}" srcOrd="1" destOrd="0" presId="urn:microsoft.com/office/officeart/2018/2/layout/IconCircleList"/>
    <dgm:cxn modelId="{0EDA862C-BDDB-4364-BC7B-52000AE6E6BB}" type="presParOf" srcId="{C113F8DC-86DD-481D-9D95-22933A19F9C2}" destId="{DB38BF96-C25E-4F52-90E9-418F52B961DE}" srcOrd="2" destOrd="0" presId="urn:microsoft.com/office/officeart/2018/2/layout/IconCircleList"/>
    <dgm:cxn modelId="{81422BDF-37F5-4DBE-86E9-26799F8A19BF}" type="presParOf" srcId="{C113F8DC-86DD-481D-9D95-22933A19F9C2}" destId="{F26EFC9C-DBEA-4EE4-AAAE-C73C7A70F14B}" srcOrd="3" destOrd="0" presId="urn:microsoft.com/office/officeart/2018/2/layout/IconCircleList"/>
    <dgm:cxn modelId="{08F06CF0-B6A7-4950-8249-3DFECA7AE38E}" type="presParOf" srcId="{0DE12613-007E-4CBD-9305-7E9365AE873D}" destId="{904FE90A-8898-46A1-B23B-042C1F262850}" srcOrd="1" destOrd="0" presId="urn:microsoft.com/office/officeart/2018/2/layout/IconCircleList"/>
    <dgm:cxn modelId="{91002848-392C-4632-9E0F-22941EA30384}" type="presParOf" srcId="{0DE12613-007E-4CBD-9305-7E9365AE873D}" destId="{7CC03B15-63E2-4A38-8F74-6F48034D2890}" srcOrd="2" destOrd="0" presId="urn:microsoft.com/office/officeart/2018/2/layout/IconCircleList"/>
    <dgm:cxn modelId="{C57B12B1-6D9C-4D0B-8B7A-9385F0CF2AD8}" type="presParOf" srcId="{7CC03B15-63E2-4A38-8F74-6F48034D2890}" destId="{73EB63AB-5E0A-43E2-BA0C-6DC5FE3BFA65}" srcOrd="0" destOrd="0" presId="urn:microsoft.com/office/officeart/2018/2/layout/IconCircleList"/>
    <dgm:cxn modelId="{3B0CE11C-A868-42EA-93FE-3C8B43BC08C2}" type="presParOf" srcId="{7CC03B15-63E2-4A38-8F74-6F48034D2890}" destId="{03B336DD-D421-4EC9-A4B7-B14FE8A9B27B}" srcOrd="1" destOrd="0" presId="urn:microsoft.com/office/officeart/2018/2/layout/IconCircleList"/>
    <dgm:cxn modelId="{CB8B2942-2068-45EF-85A1-A8E9642A35E4}" type="presParOf" srcId="{7CC03B15-63E2-4A38-8F74-6F48034D2890}" destId="{DCA6AAC6-831F-4448-B8F4-183377C35268}" srcOrd="2" destOrd="0" presId="urn:microsoft.com/office/officeart/2018/2/layout/IconCircleList"/>
    <dgm:cxn modelId="{BEB3B62F-13CD-45EE-AC3A-1F6A1C103C51}" type="presParOf" srcId="{7CC03B15-63E2-4A38-8F74-6F48034D2890}" destId="{F15B4507-1FDC-4DA0-83E0-5D31A7CC23F8}" srcOrd="3" destOrd="0" presId="urn:microsoft.com/office/officeart/2018/2/layout/IconCircleList"/>
    <dgm:cxn modelId="{D8457CDF-6BF6-45B0-8B12-C893AFA30BF4}" type="presParOf" srcId="{0DE12613-007E-4CBD-9305-7E9365AE873D}" destId="{FEB304A5-0F20-49B3-91D3-119B312F22D6}" srcOrd="3" destOrd="0" presId="urn:microsoft.com/office/officeart/2018/2/layout/IconCircleList"/>
    <dgm:cxn modelId="{926F391A-2BAE-45D9-AF73-18AA68517379}" type="presParOf" srcId="{0DE12613-007E-4CBD-9305-7E9365AE873D}" destId="{AC8485CA-8BE2-4793-83C9-9E9AF5F47345}" srcOrd="4" destOrd="0" presId="urn:microsoft.com/office/officeart/2018/2/layout/IconCircleList"/>
    <dgm:cxn modelId="{8D1774ED-7609-424F-B6C1-010593675608}" type="presParOf" srcId="{AC8485CA-8BE2-4793-83C9-9E9AF5F47345}" destId="{9BA8AF1A-A8CE-4CF9-899B-C0B2A4100C6B}" srcOrd="0" destOrd="0" presId="urn:microsoft.com/office/officeart/2018/2/layout/IconCircleList"/>
    <dgm:cxn modelId="{11A3E345-79D2-4F91-975B-3CFF5822B9CE}" type="presParOf" srcId="{AC8485CA-8BE2-4793-83C9-9E9AF5F47345}" destId="{5B4345B1-EAA4-4A1A-ACEF-C7B0E68CE627}" srcOrd="1" destOrd="0" presId="urn:microsoft.com/office/officeart/2018/2/layout/IconCircleList"/>
    <dgm:cxn modelId="{11B21DE9-89C0-477F-ACB0-616789BDCD47}" type="presParOf" srcId="{AC8485CA-8BE2-4793-83C9-9E9AF5F47345}" destId="{0C6151BD-98A6-42F2-99B8-CBD9DB09255A}" srcOrd="2" destOrd="0" presId="urn:microsoft.com/office/officeart/2018/2/layout/IconCircleList"/>
    <dgm:cxn modelId="{24EB3BAF-B530-461C-A6F6-095A57D26D11}" type="presParOf" srcId="{AC8485CA-8BE2-4793-83C9-9E9AF5F47345}" destId="{F378316E-0BC7-4F46-AF5B-6DD053847FDC}" srcOrd="3" destOrd="0" presId="urn:microsoft.com/office/officeart/2018/2/layout/IconCircleList"/>
    <dgm:cxn modelId="{184D88B8-ED82-4899-8D13-EE51E5E389AA}" type="presParOf" srcId="{0DE12613-007E-4CBD-9305-7E9365AE873D}" destId="{4A61A4AB-2003-45E1-9288-607C59EC1F52}" srcOrd="5" destOrd="0" presId="urn:microsoft.com/office/officeart/2018/2/layout/IconCircleList"/>
    <dgm:cxn modelId="{7C8EAFCF-0244-4CBE-90BF-968A36449FA3}" type="presParOf" srcId="{0DE12613-007E-4CBD-9305-7E9365AE873D}" destId="{3B1AB143-D3D8-4F6D-8102-B869A68D4C04}" srcOrd="6" destOrd="0" presId="urn:microsoft.com/office/officeart/2018/2/layout/IconCircleList"/>
    <dgm:cxn modelId="{36D64DFF-159E-4106-829E-0B8903E2B0F0}" type="presParOf" srcId="{3B1AB143-D3D8-4F6D-8102-B869A68D4C04}" destId="{88A4191F-BCA3-4F2A-8799-E118BDB5B1BC}" srcOrd="0" destOrd="0" presId="urn:microsoft.com/office/officeart/2018/2/layout/IconCircleList"/>
    <dgm:cxn modelId="{5B6B730A-A620-47CC-972A-C1085934ADE1}" type="presParOf" srcId="{3B1AB143-D3D8-4F6D-8102-B869A68D4C04}" destId="{B31FC382-11D9-4D90-BDAE-79D40293624E}" srcOrd="1" destOrd="0" presId="urn:microsoft.com/office/officeart/2018/2/layout/IconCircleList"/>
    <dgm:cxn modelId="{072F535B-5988-4625-A850-8C0867B1A757}" type="presParOf" srcId="{3B1AB143-D3D8-4F6D-8102-B869A68D4C04}" destId="{58846F02-8092-4107-9811-6F9F61A1E4DD}" srcOrd="2" destOrd="0" presId="urn:microsoft.com/office/officeart/2018/2/layout/IconCircleList"/>
    <dgm:cxn modelId="{0C03432D-760D-40BE-A710-F966AD2D0DF2}" type="presParOf" srcId="{3B1AB143-D3D8-4F6D-8102-B869A68D4C04}" destId="{97D07DC0-D769-407F-804F-7C752D6212C9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643DBB6-B7CD-415A-9F5E-0B71E58E1BEA}" type="doc">
      <dgm:prSet loTypeId="urn:microsoft.com/office/officeart/2016/7/layout/VerticalDownArrowProcess" loCatId="process" qsTypeId="urn:microsoft.com/office/officeart/2005/8/quickstyle/simple5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E78A9688-09F8-4CB8-A0E7-4439D933AF8E}">
      <dgm:prSet/>
      <dgm:spPr/>
      <dgm:t>
        <a:bodyPr/>
        <a:lstStyle/>
        <a:p>
          <a:r>
            <a:rPr lang="en-US"/>
            <a:t>Build</a:t>
          </a:r>
        </a:p>
      </dgm:t>
    </dgm:pt>
    <dgm:pt modelId="{3D86F454-570F-42E7-AB4A-E3A8C6B90ACC}" type="parTrans" cxnId="{150E5167-6288-4DAA-B573-7456074015DF}">
      <dgm:prSet/>
      <dgm:spPr/>
      <dgm:t>
        <a:bodyPr/>
        <a:lstStyle/>
        <a:p>
          <a:endParaRPr lang="en-US"/>
        </a:p>
      </dgm:t>
    </dgm:pt>
    <dgm:pt modelId="{0EE4D829-830D-4D81-8B19-F47824A56F6C}" type="sibTrans" cxnId="{150E5167-6288-4DAA-B573-7456074015DF}">
      <dgm:prSet/>
      <dgm:spPr/>
      <dgm:t>
        <a:bodyPr/>
        <a:lstStyle/>
        <a:p>
          <a:endParaRPr lang="en-US"/>
        </a:p>
      </dgm:t>
    </dgm:pt>
    <dgm:pt modelId="{6179EB50-56FB-44A3-ADB2-CC00319F33BE}">
      <dgm:prSet/>
      <dgm:spPr/>
      <dgm:t>
        <a:bodyPr/>
        <a:lstStyle/>
        <a:p>
          <a:r>
            <a:rPr lang="en-US"/>
            <a:t>Build an Open Culture</a:t>
          </a:r>
        </a:p>
      </dgm:t>
    </dgm:pt>
    <dgm:pt modelId="{F382CC94-0599-40E0-8213-6C5B39436762}" type="parTrans" cxnId="{F8E632AA-99EC-495F-B948-4561AA6B1FBB}">
      <dgm:prSet/>
      <dgm:spPr/>
      <dgm:t>
        <a:bodyPr/>
        <a:lstStyle/>
        <a:p>
          <a:endParaRPr lang="en-US"/>
        </a:p>
      </dgm:t>
    </dgm:pt>
    <dgm:pt modelId="{7A5CE398-CCD1-4926-ABB6-44BBA1932390}" type="sibTrans" cxnId="{F8E632AA-99EC-495F-B948-4561AA6B1FBB}">
      <dgm:prSet/>
      <dgm:spPr/>
      <dgm:t>
        <a:bodyPr/>
        <a:lstStyle/>
        <a:p>
          <a:endParaRPr lang="en-US"/>
        </a:p>
      </dgm:t>
    </dgm:pt>
    <dgm:pt modelId="{149EF913-B0A6-46F9-B9E4-5B08A61E8CD0}">
      <dgm:prSet/>
      <dgm:spPr/>
      <dgm:t>
        <a:bodyPr/>
        <a:lstStyle/>
        <a:p>
          <a:r>
            <a:rPr lang="en-US"/>
            <a:t>Invest in</a:t>
          </a:r>
        </a:p>
      </dgm:t>
    </dgm:pt>
    <dgm:pt modelId="{F84627DD-36A5-404B-8E14-B4FCA1EC01C6}" type="parTrans" cxnId="{6147E91B-0ECA-4F29-ADB4-02FC3C0F70D3}">
      <dgm:prSet/>
      <dgm:spPr/>
      <dgm:t>
        <a:bodyPr/>
        <a:lstStyle/>
        <a:p>
          <a:endParaRPr lang="en-US"/>
        </a:p>
      </dgm:t>
    </dgm:pt>
    <dgm:pt modelId="{054C6ABA-E045-4BE5-8954-BB006C954EA0}" type="sibTrans" cxnId="{6147E91B-0ECA-4F29-ADB4-02FC3C0F70D3}">
      <dgm:prSet/>
      <dgm:spPr/>
      <dgm:t>
        <a:bodyPr/>
        <a:lstStyle/>
        <a:p>
          <a:endParaRPr lang="en-US"/>
        </a:p>
      </dgm:t>
    </dgm:pt>
    <dgm:pt modelId="{906746FF-2A30-43B1-9D96-87A1CEEF97B1}">
      <dgm:prSet/>
      <dgm:spPr/>
      <dgm:t>
        <a:bodyPr/>
        <a:lstStyle/>
        <a:p>
          <a:r>
            <a:rPr lang="en-US"/>
            <a:t>Invest in Supportive Leadership</a:t>
          </a:r>
        </a:p>
      </dgm:t>
    </dgm:pt>
    <dgm:pt modelId="{7D7F475C-393F-4D70-8CB1-271BBF8E4FCF}" type="parTrans" cxnId="{BC137210-DD8A-4099-9CE0-2F53A629618B}">
      <dgm:prSet/>
      <dgm:spPr/>
      <dgm:t>
        <a:bodyPr/>
        <a:lstStyle/>
        <a:p>
          <a:endParaRPr lang="en-US"/>
        </a:p>
      </dgm:t>
    </dgm:pt>
    <dgm:pt modelId="{2AD8B50E-9506-4EEC-8CA0-466101622D37}" type="sibTrans" cxnId="{BC137210-DD8A-4099-9CE0-2F53A629618B}">
      <dgm:prSet/>
      <dgm:spPr/>
      <dgm:t>
        <a:bodyPr/>
        <a:lstStyle/>
        <a:p>
          <a:endParaRPr lang="en-US"/>
        </a:p>
      </dgm:t>
    </dgm:pt>
    <dgm:pt modelId="{7EADB012-F1E0-4DB4-A5E7-E8086CD16A12}">
      <dgm:prSet/>
      <dgm:spPr/>
      <dgm:t>
        <a:bodyPr/>
        <a:lstStyle/>
        <a:p>
          <a:r>
            <a:rPr lang="en-US"/>
            <a:t>Provide</a:t>
          </a:r>
        </a:p>
      </dgm:t>
    </dgm:pt>
    <dgm:pt modelId="{5E6FC717-EBCC-4594-B980-4940F774575C}" type="parTrans" cxnId="{F8E4F814-1B0C-4AA7-ABB0-69D7A051BB8F}">
      <dgm:prSet/>
      <dgm:spPr/>
      <dgm:t>
        <a:bodyPr/>
        <a:lstStyle/>
        <a:p>
          <a:endParaRPr lang="en-US"/>
        </a:p>
      </dgm:t>
    </dgm:pt>
    <dgm:pt modelId="{445B6C51-5297-40E3-AE66-995824391C9E}" type="sibTrans" cxnId="{F8E4F814-1B0C-4AA7-ABB0-69D7A051BB8F}">
      <dgm:prSet/>
      <dgm:spPr/>
      <dgm:t>
        <a:bodyPr/>
        <a:lstStyle/>
        <a:p>
          <a:endParaRPr lang="en-US"/>
        </a:p>
      </dgm:t>
    </dgm:pt>
    <dgm:pt modelId="{39582DCB-953E-43DA-9B11-24C00FECE4BA}">
      <dgm:prSet/>
      <dgm:spPr/>
      <dgm:t>
        <a:bodyPr/>
        <a:lstStyle/>
        <a:p>
          <a:r>
            <a:rPr lang="en-US"/>
            <a:t>Provide Accessible Resources</a:t>
          </a:r>
        </a:p>
      </dgm:t>
    </dgm:pt>
    <dgm:pt modelId="{54F08B99-4650-47E5-BE40-8CEF78AD78F6}" type="parTrans" cxnId="{86934E2B-58DF-457D-B888-4A9DAC7C510D}">
      <dgm:prSet/>
      <dgm:spPr/>
      <dgm:t>
        <a:bodyPr/>
        <a:lstStyle/>
        <a:p>
          <a:endParaRPr lang="en-US"/>
        </a:p>
      </dgm:t>
    </dgm:pt>
    <dgm:pt modelId="{B4ECFCCE-E1EE-4261-BB2A-05EFC3636CA0}" type="sibTrans" cxnId="{86934E2B-58DF-457D-B888-4A9DAC7C510D}">
      <dgm:prSet/>
      <dgm:spPr/>
      <dgm:t>
        <a:bodyPr/>
        <a:lstStyle/>
        <a:p>
          <a:endParaRPr lang="en-US"/>
        </a:p>
      </dgm:t>
    </dgm:pt>
    <dgm:pt modelId="{1829BF18-2F9B-418E-960F-D89C04413058}" type="pres">
      <dgm:prSet presAssocID="{E643DBB6-B7CD-415A-9F5E-0B71E58E1BEA}" presName="Name0" presStyleCnt="0">
        <dgm:presLayoutVars>
          <dgm:dir/>
          <dgm:animLvl val="lvl"/>
          <dgm:resizeHandles val="exact"/>
        </dgm:presLayoutVars>
      </dgm:prSet>
      <dgm:spPr/>
    </dgm:pt>
    <dgm:pt modelId="{7FEDAED3-CEA8-47F0-AC68-D75CA2A6D5A1}" type="pres">
      <dgm:prSet presAssocID="{7EADB012-F1E0-4DB4-A5E7-E8086CD16A12}" presName="boxAndChildren" presStyleCnt="0"/>
      <dgm:spPr/>
    </dgm:pt>
    <dgm:pt modelId="{3671C417-79DE-46E7-88FF-59492E20915D}" type="pres">
      <dgm:prSet presAssocID="{7EADB012-F1E0-4DB4-A5E7-E8086CD16A12}" presName="parentTextBox" presStyleLbl="alignNode1" presStyleIdx="0" presStyleCnt="3"/>
      <dgm:spPr/>
    </dgm:pt>
    <dgm:pt modelId="{3A93BC9B-39A7-455E-BB1D-B46BD21E77A1}" type="pres">
      <dgm:prSet presAssocID="{7EADB012-F1E0-4DB4-A5E7-E8086CD16A12}" presName="descendantBox" presStyleLbl="bgAccFollowNode1" presStyleIdx="0" presStyleCnt="3"/>
      <dgm:spPr/>
    </dgm:pt>
    <dgm:pt modelId="{67E0CC40-1427-4E22-A59B-05C17B49F440}" type="pres">
      <dgm:prSet presAssocID="{054C6ABA-E045-4BE5-8954-BB006C954EA0}" presName="sp" presStyleCnt="0"/>
      <dgm:spPr/>
    </dgm:pt>
    <dgm:pt modelId="{3579604A-9B42-4352-AF9C-254BA88DECC3}" type="pres">
      <dgm:prSet presAssocID="{149EF913-B0A6-46F9-B9E4-5B08A61E8CD0}" presName="arrowAndChildren" presStyleCnt="0"/>
      <dgm:spPr/>
    </dgm:pt>
    <dgm:pt modelId="{B5E531CE-9505-44AA-A949-CF0D5613EA7F}" type="pres">
      <dgm:prSet presAssocID="{149EF913-B0A6-46F9-B9E4-5B08A61E8CD0}" presName="parentTextArrow" presStyleLbl="node1" presStyleIdx="0" presStyleCnt="0"/>
      <dgm:spPr/>
    </dgm:pt>
    <dgm:pt modelId="{12750E9C-FD8E-4776-9D20-F490A8EFE130}" type="pres">
      <dgm:prSet presAssocID="{149EF913-B0A6-46F9-B9E4-5B08A61E8CD0}" presName="arrow" presStyleLbl="alignNode1" presStyleIdx="1" presStyleCnt="3"/>
      <dgm:spPr/>
    </dgm:pt>
    <dgm:pt modelId="{EBCC6E84-452B-43E2-A5F2-E8B54FD93A84}" type="pres">
      <dgm:prSet presAssocID="{149EF913-B0A6-46F9-B9E4-5B08A61E8CD0}" presName="descendantArrow" presStyleLbl="bgAccFollowNode1" presStyleIdx="1" presStyleCnt="3"/>
      <dgm:spPr/>
    </dgm:pt>
    <dgm:pt modelId="{32BDA564-B52C-4439-9CA2-EC3E7C315C1A}" type="pres">
      <dgm:prSet presAssocID="{0EE4D829-830D-4D81-8B19-F47824A56F6C}" presName="sp" presStyleCnt="0"/>
      <dgm:spPr/>
    </dgm:pt>
    <dgm:pt modelId="{1D2246A8-DAF3-4D6F-B889-7B3CE45A092C}" type="pres">
      <dgm:prSet presAssocID="{E78A9688-09F8-4CB8-A0E7-4439D933AF8E}" presName="arrowAndChildren" presStyleCnt="0"/>
      <dgm:spPr/>
    </dgm:pt>
    <dgm:pt modelId="{834F7DC8-7419-432B-B1C3-B8DCC012DAE4}" type="pres">
      <dgm:prSet presAssocID="{E78A9688-09F8-4CB8-A0E7-4439D933AF8E}" presName="parentTextArrow" presStyleLbl="node1" presStyleIdx="0" presStyleCnt="0"/>
      <dgm:spPr/>
    </dgm:pt>
    <dgm:pt modelId="{7E318B65-0735-4156-9CA2-1587C9C9D162}" type="pres">
      <dgm:prSet presAssocID="{E78A9688-09F8-4CB8-A0E7-4439D933AF8E}" presName="arrow" presStyleLbl="alignNode1" presStyleIdx="2" presStyleCnt="3"/>
      <dgm:spPr/>
    </dgm:pt>
    <dgm:pt modelId="{65FC6928-4D76-4485-83BA-EEA97B254388}" type="pres">
      <dgm:prSet presAssocID="{E78A9688-09F8-4CB8-A0E7-4439D933AF8E}" presName="descendantArrow" presStyleLbl="bgAccFollowNode1" presStyleIdx="2" presStyleCnt="3"/>
      <dgm:spPr/>
    </dgm:pt>
  </dgm:ptLst>
  <dgm:cxnLst>
    <dgm:cxn modelId="{E3A82C0B-1144-4E6B-80A3-300111315890}" type="presOf" srcId="{E78A9688-09F8-4CB8-A0E7-4439D933AF8E}" destId="{7E318B65-0735-4156-9CA2-1587C9C9D162}" srcOrd="1" destOrd="0" presId="urn:microsoft.com/office/officeart/2016/7/layout/VerticalDownArrowProcess"/>
    <dgm:cxn modelId="{BC137210-DD8A-4099-9CE0-2F53A629618B}" srcId="{149EF913-B0A6-46F9-B9E4-5B08A61E8CD0}" destId="{906746FF-2A30-43B1-9D96-87A1CEEF97B1}" srcOrd="0" destOrd="0" parTransId="{7D7F475C-393F-4D70-8CB1-271BBF8E4FCF}" sibTransId="{2AD8B50E-9506-4EEC-8CA0-466101622D37}"/>
    <dgm:cxn modelId="{2D541913-7575-455D-81EF-EB070BC08DE3}" type="presOf" srcId="{149EF913-B0A6-46F9-B9E4-5B08A61E8CD0}" destId="{B5E531CE-9505-44AA-A949-CF0D5613EA7F}" srcOrd="0" destOrd="0" presId="urn:microsoft.com/office/officeart/2016/7/layout/VerticalDownArrowProcess"/>
    <dgm:cxn modelId="{F8E4F814-1B0C-4AA7-ABB0-69D7A051BB8F}" srcId="{E643DBB6-B7CD-415A-9F5E-0B71E58E1BEA}" destId="{7EADB012-F1E0-4DB4-A5E7-E8086CD16A12}" srcOrd="2" destOrd="0" parTransId="{5E6FC717-EBCC-4594-B980-4940F774575C}" sibTransId="{445B6C51-5297-40E3-AE66-995824391C9E}"/>
    <dgm:cxn modelId="{6147E91B-0ECA-4F29-ADB4-02FC3C0F70D3}" srcId="{E643DBB6-B7CD-415A-9F5E-0B71E58E1BEA}" destId="{149EF913-B0A6-46F9-B9E4-5B08A61E8CD0}" srcOrd="1" destOrd="0" parTransId="{F84627DD-36A5-404B-8E14-B4FCA1EC01C6}" sibTransId="{054C6ABA-E045-4BE5-8954-BB006C954EA0}"/>
    <dgm:cxn modelId="{4D100E28-DDA3-4EC6-B6E2-490C76392FB0}" type="presOf" srcId="{6179EB50-56FB-44A3-ADB2-CC00319F33BE}" destId="{65FC6928-4D76-4485-83BA-EEA97B254388}" srcOrd="0" destOrd="0" presId="urn:microsoft.com/office/officeart/2016/7/layout/VerticalDownArrowProcess"/>
    <dgm:cxn modelId="{86934E2B-58DF-457D-B888-4A9DAC7C510D}" srcId="{7EADB012-F1E0-4DB4-A5E7-E8086CD16A12}" destId="{39582DCB-953E-43DA-9B11-24C00FECE4BA}" srcOrd="0" destOrd="0" parTransId="{54F08B99-4650-47E5-BE40-8CEF78AD78F6}" sibTransId="{B4ECFCCE-E1EE-4261-BB2A-05EFC3636CA0}"/>
    <dgm:cxn modelId="{150E5167-6288-4DAA-B573-7456074015DF}" srcId="{E643DBB6-B7CD-415A-9F5E-0B71E58E1BEA}" destId="{E78A9688-09F8-4CB8-A0E7-4439D933AF8E}" srcOrd="0" destOrd="0" parTransId="{3D86F454-570F-42E7-AB4A-E3A8C6B90ACC}" sibTransId="{0EE4D829-830D-4D81-8B19-F47824A56F6C}"/>
    <dgm:cxn modelId="{D6D6306C-17E2-40DD-B0AD-8E91AFD49665}" type="presOf" srcId="{E78A9688-09F8-4CB8-A0E7-4439D933AF8E}" destId="{834F7DC8-7419-432B-B1C3-B8DCC012DAE4}" srcOrd="0" destOrd="0" presId="urn:microsoft.com/office/officeart/2016/7/layout/VerticalDownArrowProcess"/>
    <dgm:cxn modelId="{D2FB4552-9CF5-4CE1-A2CB-921D4ACCFA80}" type="presOf" srcId="{39582DCB-953E-43DA-9B11-24C00FECE4BA}" destId="{3A93BC9B-39A7-455E-BB1D-B46BD21E77A1}" srcOrd="0" destOrd="0" presId="urn:microsoft.com/office/officeart/2016/7/layout/VerticalDownArrowProcess"/>
    <dgm:cxn modelId="{34269D52-84EB-4902-9BE7-803B40209CEE}" type="presOf" srcId="{7EADB012-F1E0-4DB4-A5E7-E8086CD16A12}" destId="{3671C417-79DE-46E7-88FF-59492E20915D}" srcOrd="0" destOrd="0" presId="urn:microsoft.com/office/officeart/2016/7/layout/VerticalDownArrowProcess"/>
    <dgm:cxn modelId="{F8E632AA-99EC-495F-B948-4561AA6B1FBB}" srcId="{E78A9688-09F8-4CB8-A0E7-4439D933AF8E}" destId="{6179EB50-56FB-44A3-ADB2-CC00319F33BE}" srcOrd="0" destOrd="0" parTransId="{F382CC94-0599-40E0-8213-6C5B39436762}" sibTransId="{7A5CE398-CCD1-4926-ABB6-44BBA1932390}"/>
    <dgm:cxn modelId="{F55F08F6-CFC2-497C-8855-1119691DBD73}" type="presOf" srcId="{906746FF-2A30-43B1-9D96-87A1CEEF97B1}" destId="{EBCC6E84-452B-43E2-A5F2-E8B54FD93A84}" srcOrd="0" destOrd="0" presId="urn:microsoft.com/office/officeart/2016/7/layout/VerticalDownArrowProcess"/>
    <dgm:cxn modelId="{C693F0F9-7EBE-4D8D-BBF8-16F67ED9F1AF}" type="presOf" srcId="{149EF913-B0A6-46F9-B9E4-5B08A61E8CD0}" destId="{12750E9C-FD8E-4776-9D20-F490A8EFE130}" srcOrd="1" destOrd="0" presId="urn:microsoft.com/office/officeart/2016/7/layout/VerticalDownArrowProcess"/>
    <dgm:cxn modelId="{59D409FE-FDBC-49D2-82FC-98C107E1A3B1}" type="presOf" srcId="{E643DBB6-B7CD-415A-9F5E-0B71E58E1BEA}" destId="{1829BF18-2F9B-418E-960F-D89C04413058}" srcOrd="0" destOrd="0" presId="urn:microsoft.com/office/officeart/2016/7/layout/VerticalDownArrowProcess"/>
    <dgm:cxn modelId="{93F7C11C-E68A-47D0-B892-382ED06514F7}" type="presParOf" srcId="{1829BF18-2F9B-418E-960F-D89C04413058}" destId="{7FEDAED3-CEA8-47F0-AC68-D75CA2A6D5A1}" srcOrd="0" destOrd="0" presId="urn:microsoft.com/office/officeart/2016/7/layout/VerticalDownArrowProcess"/>
    <dgm:cxn modelId="{A5FC087A-F646-455F-85D2-C3F52FD06B6C}" type="presParOf" srcId="{7FEDAED3-CEA8-47F0-AC68-D75CA2A6D5A1}" destId="{3671C417-79DE-46E7-88FF-59492E20915D}" srcOrd="0" destOrd="0" presId="urn:microsoft.com/office/officeart/2016/7/layout/VerticalDownArrowProcess"/>
    <dgm:cxn modelId="{5F7DE98A-8222-4121-9C9F-0D44C4481CDC}" type="presParOf" srcId="{7FEDAED3-CEA8-47F0-AC68-D75CA2A6D5A1}" destId="{3A93BC9B-39A7-455E-BB1D-B46BD21E77A1}" srcOrd="1" destOrd="0" presId="urn:microsoft.com/office/officeart/2016/7/layout/VerticalDownArrowProcess"/>
    <dgm:cxn modelId="{2E8C3493-D9CE-40A1-BAC4-83ACD01FEE36}" type="presParOf" srcId="{1829BF18-2F9B-418E-960F-D89C04413058}" destId="{67E0CC40-1427-4E22-A59B-05C17B49F440}" srcOrd="1" destOrd="0" presId="urn:microsoft.com/office/officeart/2016/7/layout/VerticalDownArrowProcess"/>
    <dgm:cxn modelId="{A7354F3A-2D7F-44AA-8AF7-803EAB4C7C74}" type="presParOf" srcId="{1829BF18-2F9B-418E-960F-D89C04413058}" destId="{3579604A-9B42-4352-AF9C-254BA88DECC3}" srcOrd="2" destOrd="0" presId="urn:microsoft.com/office/officeart/2016/7/layout/VerticalDownArrowProcess"/>
    <dgm:cxn modelId="{0D84DB5D-11D1-4B98-8066-F34B66CAB983}" type="presParOf" srcId="{3579604A-9B42-4352-AF9C-254BA88DECC3}" destId="{B5E531CE-9505-44AA-A949-CF0D5613EA7F}" srcOrd="0" destOrd="0" presId="urn:microsoft.com/office/officeart/2016/7/layout/VerticalDownArrowProcess"/>
    <dgm:cxn modelId="{1567B8B7-C936-4680-BF37-C52811F4828F}" type="presParOf" srcId="{3579604A-9B42-4352-AF9C-254BA88DECC3}" destId="{12750E9C-FD8E-4776-9D20-F490A8EFE130}" srcOrd="1" destOrd="0" presId="urn:microsoft.com/office/officeart/2016/7/layout/VerticalDownArrowProcess"/>
    <dgm:cxn modelId="{289AA19E-83FA-4ED2-A78E-47D45EECFF6D}" type="presParOf" srcId="{3579604A-9B42-4352-AF9C-254BA88DECC3}" destId="{EBCC6E84-452B-43E2-A5F2-E8B54FD93A84}" srcOrd="2" destOrd="0" presId="urn:microsoft.com/office/officeart/2016/7/layout/VerticalDownArrowProcess"/>
    <dgm:cxn modelId="{E0E715C6-44F4-4D0E-A079-54F357C8EF41}" type="presParOf" srcId="{1829BF18-2F9B-418E-960F-D89C04413058}" destId="{32BDA564-B52C-4439-9CA2-EC3E7C315C1A}" srcOrd="3" destOrd="0" presId="urn:microsoft.com/office/officeart/2016/7/layout/VerticalDownArrowProcess"/>
    <dgm:cxn modelId="{DFB1E951-3C2F-442C-8444-3983BEBFFCF4}" type="presParOf" srcId="{1829BF18-2F9B-418E-960F-D89C04413058}" destId="{1D2246A8-DAF3-4D6F-B889-7B3CE45A092C}" srcOrd="4" destOrd="0" presId="urn:microsoft.com/office/officeart/2016/7/layout/VerticalDownArrowProcess"/>
    <dgm:cxn modelId="{CEEA0DEC-3E4E-4ECC-B653-36D4172E28E2}" type="presParOf" srcId="{1D2246A8-DAF3-4D6F-B889-7B3CE45A092C}" destId="{834F7DC8-7419-432B-B1C3-B8DCC012DAE4}" srcOrd="0" destOrd="0" presId="urn:microsoft.com/office/officeart/2016/7/layout/VerticalDownArrowProcess"/>
    <dgm:cxn modelId="{627C046C-0531-42D4-8384-6A9205DD6585}" type="presParOf" srcId="{1D2246A8-DAF3-4D6F-B889-7B3CE45A092C}" destId="{7E318B65-0735-4156-9CA2-1587C9C9D162}" srcOrd="1" destOrd="0" presId="urn:microsoft.com/office/officeart/2016/7/layout/VerticalDownArrowProcess"/>
    <dgm:cxn modelId="{13E165D5-0E6E-4635-8F64-F2B4C1DB2EED}" type="presParOf" srcId="{1D2246A8-DAF3-4D6F-B889-7B3CE45A092C}" destId="{65FC6928-4D76-4485-83BA-EEA97B254388}" srcOrd="2" destOrd="0" presId="urn:microsoft.com/office/officeart/2016/7/layout/VerticalDown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D71204-82FB-47FB-8F06-BBAF2E6C6988}">
      <dsp:nvSpPr>
        <dsp:cNvPr id="0" name=""/>
        <dsp:cNvSpPr/>
      </dsp:nvSpPr>
      <dsp:spPr>
        <a:xfrm>
          <a:off x="1086097" y="189941"/>
          <a:ext cx="679482" cy="67948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AE6485-1FB6-417D-887A-2E62C311F5AE}">
      <dsp:nvSpPr>
        <dsp:cNvPr id="0" name=""/>
        <dsp:cNvSpPr/>
      </dsp:nvSpPr>
      <dsp:spPr>
        <a:xfrm>
          <a:off x="670858" y="1096081"/>
          <a:ext cx="1509960" cy="6039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Poor work-life balance</a:t>
          </a:r>
          <a:endParaRPr lang="en-US" sz="1800" kern="1200"/>
        </a:p>
      </dsp:txBody>
      <dsp:txXfrm>
        <a:off x="670858" y="1096081"/>
        <a:ext cx="1509960" cy="603984"/>
      </dsp:txXfrm>
    </dsp:sp>
    <dsp:sp modelId="{D215A20F-0F3C-4498-A973-827D89307079}">
      <dsp:nvSpPr>
        <dsp:cNvPr id="0" name=""/>
        <dsp:cNvSpPr/>
      </dsp:nvSpPr>
      <dsp:spPr>
        <a:xfrm>
          <a:off x="2860301" y="189941"/>
          <a:ext cx="679482" cy="67948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5AB1F2-6297-4C29-B5ED-66CC176524EA}">
      <dsp:nvSpPr>
        <dsp:cNvPr id="0" name=""/>
        <dsp:cNvSpPr/>
      </dsp:nvSpPr>
      <dsp:spPr>
        <a:xfrm>
          <a:off x="2445062" y="1096081"/>
          <a:ext cx="1509960" cy="6039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Emotional labour</a:t>
          </a:r>
          <a:endParaRPr lang="en-US" sz="1800" kern="1200"/>
        </a:p>
      </dsp:txBody>
      <dsp:txXfrm>
        <a:off x="2445062" y="1096081"/>
        <a:ext cx="1509960" cy="603984"/>
      </dsp:txXfrm>
    </dsp:sp>
    <dsp:sp modelId="{F55940E1-70F1-4EE7-A048-8ECA6074DEE0}">
      <dsp:nvSpPr>
        <dsp:cNvPr id="0" name=""/>
        <dsp:cNvSpPr/>
      </dsp:nvSpPr>
      <dsp:spPr>
        <a:xfrm>
          <a:off x="1086097" y="2077556"/>
          <a:ext cx="679482" cy="67948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086A40-ACA9-4F53-9FC3-9C426B2A5C75}">
      <dsp:nvSpPr>
        <dsp:cNvPr id="0" name=""/>
        <dsp:cNvSpPr/>
      </dsp:nvSpPr>
      <dsp:spPr>
        <a:xfrm>
          <a:off x="670858" y="2983695"/>
          <a:ext cx="1509960" cy="6039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High pressure and a culture</a:t>
          </a:r>
          <a:endParaRPr lang="en-US" sz="1800" kern="1200"/>
        </a:p>
      </dsp:txBody>
      <dsp:txXfrm>
        <a:off x="670858" y="2983695"/>
        <a:ext cx="1509960" cy="603984"/>
      </dsp:txXfrm>
    </dsp:sp>
    <dsp:sp modelId="{0C316B06-04C9-405F-B78C-C742410528F7}">
      <dsp:nvSpPr>
        <dsp:cNvPr id="0" name=""/>
        <dsp:cNvSpPr/>
      </dsp:nvSpPr>
      <dsp:spPr>
        <a:xfrm>
          <a:off x="2860301" y="2077556"/>
          <a:ext cx="679482" cy="67948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D3C580-7CC2-434F-8465-178AC167B4B3}">
      <dsp:nvSpPr>
        <dsp:cNvPr id="0" name=""/>
        <dsp:cNvSpPr/>
      </dsp:nvSpPr>
      <dsp:spPr>
        <a:xfrm>
          <a:off x="2445062" y="2983695"/>
          <a:ext cx="1509960" cy="6039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Manager –specific stress</a:t>
          </a:r>
          <a:endParaRPr lang="en-US" sz="1800" kern="1200"/>
        </a:p>
      </dsp:txBody>
      <dsp:txXfrm>
        <a:off x="2445062" y="2983695"/>
        <a:ext cx="1509960" cy="60398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C4B308-A6C0-4FEB-8674-3DF4793AECB6}">
      <dsp:nvSpPr>
        <dsp:cNvPr id="0" name=""/>
        <dsp:cNvSpPr/>
      </dsp:nvSpPr>
      <dsp:spPr>
        <a:xfrm>
          <a:off x="0" y="1285256"/>
          <a:ext cx="1641127" cy="1042116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A359CE-1088-4DF8-A900-D677D3B5E570}">
      <dsp:nvSpPr>
        <dsp:cNvPr id="0" name=""/>
        <dsp:cNvSpPr/>
      </dsp:nvSpPr>
      <dsp:spPr>
        <a:xfrm>
          <a:off x="182347" y="1458487"/>
          <a:ext cx="1641127" cy="10421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Reduced service quality</a:t>
          </a:r>
          <a:endParaRPr lang="en-US" sz="1900" kern="1200"/>
        </a:p>
      </dsp:txBody>
      <dsp:txXfrm>
        <a:off x="212870" y="1489010"/>
        <a:ext cx="1580081" cy="981070"/>
      </dsp:txXfrm>
    </dsp:sp>
    <dsp:sp modelId="{614794AF-E418-4A15-A250-4B4CFB61BD87}">
      <dsp:nvSpPr>
        <dsp:cNvPr id="0" name=""/>
        <dsp:cNvSpPr/>
      </dsp:nvSpPr>
      <dsp:spPr>
        <a:xfrm>
          <a:off x="2005822" y="1285256"/>
          <a:ext cx="1641127" cy="1042116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B4CB37-882E-4818-AF5E-94E6571DFE7C}">
      <dsp:nvSpPr>
        <dsp:cNvPr id="0" name=""/>
        <dsp:cNvSpPr/>
      </dsp:nvSpPr>
      <dsp:spPr>
        <a:xfrm>
          <a:off x="2188170" y="1458487"/>
          <a:ext cx="1641127" cy="10421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Impaired guest interactions</a:t>
          </a:r>
          <a:endParaRPr lang="en-US" sz="1900" kern="1200"/>
        </a:p>
      </dsp:txBody>
      <dsp:txXfrm>
        <a:off x="2218693" y="1489010"/>
        <a:ext cx="1580081" cy="981070"/>
      </dsp:txXfrm>
    </dsp:sp>
    <dsp:sp modelId="{59DB9283-1792-4E36-9388-5874EAAE2037}">
      <dsp:nvSpPr>
        <dsp:cNvPr id="0" name=""/>
        <dsp:cNvSpPr/>
      </dsp:nvSpPr>
      <dsp:spPr>
        <a:xfrm>
          <a:off x="4011645" y="1285256"/>
          <a:ext cx="1641127" cy="1042116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9A6D38-8277-4DB1-85C2-4F2C522A948F}">
      <dsp:nvSpPr>
        <dsp:cNvPr id="0" name=""/>
        <dsp:cNvSpPr/>
      </dsp:nvSpPr>
      <dsp:spPr>
        <a:xfrm>
          <a:off x="4193993" y="1458487"/>
          <a:ext cx="1641127" cy="10421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Operational instability</a:t>
          </a:r>
          <a:endParaRPr lang="en-US" sz="1900" kern="1200"/>
        </a:p>
      </dsp:txBody>
      <dsp:txXfrm>
        <a:off x="4224516" y="1489010"/>
        <a:ext cx="1580081" cy="9810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9EB6FF-73AE-45D0-B2D4-F5995FC9013B}">
      <dsp:nvSpPr>
        <dsp:cNvPr id="0" name=""/>
        <dsp:cNvSpPr/>
      </dsp:nvSpPr>
      <dsp:spPr>
        <a:xfrm>
          <a:off x="705725" y="57023"/>
          <a:ext cx="1172205" cy="117220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B90348-1E26-4E67-90F3-5D13A10C6199}">
      <dsp:nvSpPr>
        <dsp:cNvPr id="0" name=""/>
        <dsp:cNvSpPr/>
      </dsp:nvSpPr>
      <dsp:spPr>
        <a:xfrm>
          <a:off x="951888" y="303186"/>
          <a:ext cx="679878" cy="67987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6EFC9C-DBEA-4EE4-AAAE-C73C7A70F14B}">
      <dsp:nvSpPr>
        <dsp:cNvPr id="0" name=""/>
        <dsp:cNvSpPr/>
      </dsp:nvSpPr>
      <dsp:spPr>
        <a:xfrm>
          <a:off x="2129117" y="57023"/>
          <a:ext cx="2763054" cy="11722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Focus on low-cost, high-impact strategies:</a:t>
          </a:r>
          <a:endParaRPr lang="en-US" sz="1500" kern="1200"/>
        </a:p>
      </dsp:txBody>
      <dsp:txXfrm>
        <a:off x="2129117" y="57023"/>
        <a:ext cx="2763054" cy="1172205"/>
      </dsp:txXfrm>
    </dsp:sp>
    <dsp:sp modelId="{73EB63AB-5E0A-43E2-BA0C-6DC5FE3BFA65}">
      <dsp:nvSpPr>
        <dsp:cNvPr id="0" name=""/>
        <dsp:cNvSpPr/>
      </dsp:nvSpPr>
      <dsp:spPr>
        <a:xfrm>
          <a:off x="5373613" y="57023"/>
          <a:ext cx="1172205" cy="117220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B336DD-D421-4EC9-A4B7-B14FE8A9B27B}">
      <dsp:nvSpPr>
        <dsp:cNvPr id="0" name=""/>
        <dsp:cNvSpPr/>
      </dsp:nvSpPr>
      <dsp:spPr>
        <a:xfrm>
          <a:off x="5619776" y="303186"/>
          <a:ext cx="679878" cy="67987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5B4507-1FDC-4DA0-83E0-5D31A7CC23F8}">
      <dsp:nvSpPr>
        <dsp:cNvPr id="0" name=""/>
        <dsp:cNvSpPr/>
      </dsp:nvSpPr>
      <dsp:spPr>
        <a:xfrm>
          <a:off x="6797005" y="57023"/>
          <a:ext cx="2763054" cy="11722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Manager Training:</a:t>
          </a:r>
          <a:r>
            <a:rPr lang="en-GB" sz="1500" kern="1200"/>
            <a:t> Empower managers to model and enforce work-life boundaries.</a:t>
          </a:r>
          <a:endParaRPr lang="en-US" sz="1500" kern="1200"/>
        </a:p>
      </dsp:txBody>
      <dsp:txXfrm>
        <a:off x="6797005" y="57023"/>
        <a:ext cx="2763054" cy="1172205"/>
      </dsp:txXfrm>
    </dsp:sp>
    <dsp:sp modelId="{9BA8AF1A-A8CE-4CF9-899B-C0B2A4100C6B}">
      <dsp:nvSpPr>
        <dsp:cNvPr id="0" name=""/>
        <dsp:cNvSpPr/>
      </dsp:nvSpPr>
      <dsp:spPr>
        <a:xfrm>
          <a:off x="705725" y="1732767"/>
          <a:ext cx="1172205" cy="117220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4345B1-EAA4-4A1A-ACEF-C7B0E68CE627}">
      <dsp:nvSpPr>
        <dsp:cNvPr id="0" name=""/>
        <dsp:cNvSpPr/>
      </dsp:nvSpPr>
      <dsp:spPr>
        <a:xfrm>
          <a:off x="951888" y="1978930"/>
          <a:ext cx="679878" cy="67987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78316E-0BC7-4F46-AF5B-6DD053847FDC}">
      <dsp:nvSpPr>
        <dsp:cNvPr id="0" name=""/>
        <dsp:cNvSpPr/>
      </dsp:nvSpPr>
      <dsp:spPr>
        <a:xfrm>
          <a:off x="2129117" y="1732767"/>
          <a:ext cx="2763054" cy="11722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Peer Support:</a:t>
          </a:r>
          <a:r>
            <a:rPr lang="en-GB" sz="1500" kern="1200"/>
            <a:t> Train "Wellness Champions" or Mental Health First Aiders (MHFA).</a:t>
          </a:r>
          <a:endParaRPr lang="en-US" sz="1500" kern="1200"/>
        </a:p>
      </dsp:txBody>
      <dsp:txXfrm>
        <a:off x="2129117" y="1732767"/>
        <a:ext cx="2763054" cy="1172205"/>
      </dsp:txXfrm>
    </dsp:sp>
    <dsp:sp modelId="{88A4191F-BCA3-4F2A-8799-E118BDB5B1BC}">
      <dsp:nvSpPr>
        <dsp:cNvPr id="0" name=""/>
        <dsp:cNvSpPr/>
      </dsp:nvSpPr>
      <dsp:spPr>
        <a:xfrm>
          <a:off x="5373613" y="1732767"/>
          <a:ext cx="1172205" cy="117220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1FC382-11D9-4D90-BDAE-79D40293624E}">
      <dsp:nvSpPr>
        <dsp:cNvPr id="0" name=""/>
        <dsp:cNvSpPr/>
      </dsp:nvSpPr>
      <dsp:spPr>
        <a:xfrm>
          <a:off x="5619776" y="1978930"/>
          <a:ext cx="679878" cy="67987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D07DC0-D769-407F-804F-7C752D6212C9}">
      <dsp:nvSpPr>
        <dsp:cNvPr id="0" name=""/>
        <dsp:cNvSpPr/>
      </dsp:nvSpPr>
      <dsp:spPr>
        <a:xfrm>
          <a:off x="6797005" y="1732767"/>
          <a:ext cx="2763054" cy="11722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Resource Curation:</a:t>
          </a:r>
          <a:r>
            <a:rPr lang="en-GB" sz="1500" kern="1200"/>
            <a:t> Direct staff to free resources (e.g., The Burnt Chef Project).</a:t>
          </a:r>
          <a:endParaRPr lang="en-US" sz="1500" kern="1200"/>
        </a:p>
      </dsp:txBody>
      <dsp:txXfrm>
        <a:off x="6797005" y="1732767"/>
        <a:ext cx="2763054" cy="117220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71C417-79DE-46E7-88FF-59492E20915D}">
      <dsp:nvSpPr>
        <dsp:cNvPr id="0" name=""/>
        <dsp:cNvSpPr/>
      </dsp:nvSpPr>
      <dsp:spPr>
        <a:xfrm>
          <a:off x="0" y="2920095"/>
          <a:ext cx="1786466" cy="95844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54" tIns="220472" rIns="127054" bIns="220472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Provide</a:t>
          </a:r>
        </a:p>
      </dsp:txBody>
      <dsp:txXfrm>
        <a:off x="0" y="2920095"/>
        <a:ext cx="1786466" cy="958440"/>
      </dsp:txXfrm>
    </dsp:sp>
    <dsp:sp modelId="{3A93BC9B-39A7-455E-BB1D-B46BD21E77A1}">
      <dsp:nvSpPr>
        <dsp:cNvPr id="0" name=""/>
        <dsp:cNvSpPr/>
      </dsp:nvSpPr>
      <dsp:spPr>
        <a:xfrm>
          <a:off x="1786466" y="2920095"/>
          <a:ext cx="5359400" cy="95844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8714" tIns="304800" rIns="108714" bIns="30480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Provide Accessible Resources</a:t>
          </a:r>
        </a:p>
      </dsp:txBody>
      <dsp:txXfrm>
        <a:off x="1786466" y="2920095"/>
        <a:ext cx="5359400" cy="958440"/>
      </dsp:txXfrm>
    </dsp:sp>
    <dsp:sp modelId="{12750E9C-FD8E-4776-9D20-F490A8EFE130}">
      <dsp:nvSpPr>
        <dsp:cNvPr id="0" name=""/>
        <dsp:cNvSpPr/>
      </dsp:nvSpPr>
      <dsp:spPr>
        <a:xfrm rot="10800000">
          <a:off x="0" y="1460390"/>
          <a:ext cx="1786466" cy="1474081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54" tIns="220472" rIns="127054" bIns="220472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Invest in</a:t>
          </a:r>
        </a:p>
      </dsp:txBody>
      <dsp:txXfrm rot="-10800000">
        <a:off x="0" y="1460390"/>
        <a:ext cx="1786466" cy="958153"/>
      </dsp:txXfrm>
    </dsp:sp>
    <dsp:sp modelId="{EBCC6E84-452B-43E2-A5F2-E8B54FD93A84}">
      <dsp:nvSpPr>
        <dsp:cNvPr id="0" name=""/>
        <dsp:cNvSpPr/>
      </dsp:nvSpPr>
      <dsp:spPr>
        <a:xfrm>
          <a:off x="1786466" y="1460390"/>
          <a:ext cx="5359400" cy="958153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8714" tIns="304800" rIns="108714" bIns="30480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Invest in Supportive Leadership</a:t>
          </a:r>
        </a:p>
      </dsp:txBody>
      <dsp:txXfrm>
        <a:off x="1786466" y="1460390"/>
        <a:ext cx="5359400" cy="958153"/>
      </dsp:txXfrm>
    </dsp:sp>
    <dsp:sp modelId="{7E318B65-0735-4156-9CA2-1587C9C9D162}">
      <dsp:nvSpPr>
        <dsp:cNvPr id="0" name=""/>
        <dsp:cNvSpPr/>
      </dsp:nvSpPr>
      <dsp:spPr>
        <a:xfrm rot="10800000">
          <a:off x="0" y="685"/>
          <a:ext cx="1786466" cy="1474081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54" tIns="220472" rIns="127054" bIns="220472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Build</a:t>
          </a:r>
        </a:p>
      </dsp:txBody>
      <dsp:txXfrm rot="-10800000">
        <a:off x="0" y="685"/>
        <a:ext cx="1786466" cy="958153"/>
      </dsp:txXfrm>
    </dsp:sp>
    <dsp:sp modelId="{65FC6928-4D76-4485-83BA-EEA97B254388}">
      <dsp:nvSpPr>
        <dsp:cNvPr id="0" name=""/>
        <dsp:cNvSpPr/>
      </dsp:nvSpPr>
      <dsp:spPr>
        <a:xfrm>
          <a:off x="1786466" y="685"/>
          <a:ext cx="5359400" cy="958153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8714" tIns="304800" rIns="108714" bIns="30480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Build an Open Culture</a:t>
          </a:r>
        </a:p>
      </dsp:txBody>
      <dsp:txXfrm>
        <a:off x="1786466" y="685"/>
        <a:ext cx="5359400" cy="9581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VerticalDownArrowProcess">
  <dgm:title val="Vertical Down Arrow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36"/>
      <dgm:constr type="primFontSz" for="des" forName="parentTextArrow" refType="primFontSz" refFor="des" refForName="parentTextBox" op="equ"/>
      <dgm:constr type="primFontSz" for="des" forName="descendantArrow" val="24"/>
      <dgm:constr type="primFontSz" for="des" forName="descendantArrow" refType="primFontSz" refFor="des" refForName="parentTextArrow" op="lte"/>
      <dgm:constr type="primFontSz" for="des" forName="descendantBox" refType="primFontSz" refFor="des" refForName="parentTextArrow" op="lte"/>
      <dgm:constr type="primFontSz" for="des" forName="descendantBox" refType="primFontSz" refFor="des" refForName="parentTextBox" op="lte"/>
      <dgm:constr type="primFontSz" for="des" forName="descendantArrow" refType="primFontSz" refFor="des" refForName="parentTextBox" op="lte"/>
      <dgm:constr type="primFontSz" for="des" forName="descendantBox" refType="primFontSz" refFor="des" refForName="descendan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Box" refType="w" fact="0.25"/>
              <dgm:constr type="h" for="ch" forName="parentTextBox" refType="h"/>
              <dgm:constr type="t" for="ch" forName="parentTextBox"/>
              <dgm:constr type="w" for="ch" forName="descendantBox" refType="w" fact="0.75"/>
              <dgm:constr type="l" for="ch" forName="descendantBox" refType="w" fact="0.25"/>
              <dgm:constr type="b" for="ch" forName="descendantBox" refType="h"/>
              <dgm:constr type="h" for="ch" forName="descendantBox" refType="h"/>
            </dgm:constrLst>
            <dgm:ruleLst/>
            <dgm:layoutNode name="parentTextBox" styleLbl="alignNode1">
              <dgm:alg type="tx"/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descendantBox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presOf axis="des" ptType="node"/>
              <dgm:ruleLst>
                <dgm:rule type="primFontSz" val="11" fact="NaN" max="NaN"/>
              </dgm:ruleLst>
            </dgm:layoutNod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Arrow" refType="w" fact="0.25"/>
              <dgm:constr type="t" for="ch" forName="parentTextArrow"/>
              <dgm:constr type="h" for="ch" forName="parentTextArrow" refType="h" fact="0.65"/>
              <dgm:constr type="w" for="ch" forName="arrow" refType="w" fact="0.25"/>
              <dgm:constr type="h" for="ch" forName="arrow" refType="h"/>
              <dgm:constr type="l" for="ch" forName="descendantArrow" refType="w" fact="0.25"/>
              <dgm:constr type="w" for="ch" forName="descendantArrow" refType="w" fact="0.75"/>
              <dgm:constr type="b" for="ch" forName="descendantArrow" refType="h" fact="0.65"/>
              <dgm:constr type="h" for="ch" forName="descendantArrow" refType="h" fact="0.65"/>
            </dgm:constrLst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arrow" styleLbl="alignNode1">
              <dgm:alg type="sp"/>
              <dgm:shape xmlns:r="http://schemas.openxmlformats.org/officeDocument/2006/relationships" rot="180" type="upArrowCallout" r:blip="">
                <dgm:adjLst>
                  <dgm:adj idx="1" val="0.05"/>
                  <dgm:adj idx="2" val="0.1"/>
                  <dgm:adj idx="3" val="0.15"/>
                </dgm:adjLst>
              </dgm:shape>
              <dgm:presOf axis="self"/>
              <dgm:constrLst/>
              <dgm:ruleLst/>
            </dgm:layoutNode>
            <dgm:layoutNode name="descendantArrow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ruleLst>
                <dgm:rule type="primFontSz" val="11" fact="NaN" max="NaN"/>
              </dgm:ruleLst>
            </dgm:layoutNod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23D99-E15C-4C4B-BCAE-CF6BAB5AD314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E90BF44-28C2-4D54-BCE1-E817728402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737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23D99-E15C-4C4B-BCAE-CF6BAB5AD314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0BF44-28C2-4D54-BCE1-E817728402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04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23D99-E15C-4C4B-BCAE-CF6BAB5AD314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E90BF44-28C2-4D54-BCE1-E817728402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088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23D99-E15C-4C4B-BCAE-CF6BAB5AD314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E90BF44-28C2-4D54-BCE1-E817728402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966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23D99-E15C-4C4B-BCAE-CF6BAB5AD314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E90BF44-28C2-4D54-BCE1-E817728402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125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23D99-E15C-4C4B-BCAE-CF6BAB5AD314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0BF44-28C2-4D54-BCE1-E817728402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198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23D99-E15C-4C4B-BCAE-CF6BAB5AD314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0BF44-28C2-4D54-BCE1-E817728402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683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23D99-E15C-4C4B-BCAE-CF6BAB5AD314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0BF44-28C2-4D54-BCE1-E817728402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645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23D99-E15C-4C4B-BCAE-CF6BAB5AD314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E90BF44-28C2-4D54-BCE1-E817728402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029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23D99-E15C-4C4B-BCAE-CF6BAB5AD314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E90BF44-28C2-4D54-BCE1-E817728402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803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23D99-E15C-4C4B-BCAE-CF6BAB5AD314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E90BF44-28C2-4D54-BCE1-E81772840215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84042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23D99-E15C-4C4B-BCAE-CF6BAB5AD314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E90BF44-28C2-4D54-BCE1-E817728402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5728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23D99-E15C-4C4B-BCAE-CF6BAB5AD314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E90BF44-28C2-4D54-BCE1-E81772840215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60647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23D99-E15C-4C4B-BCAE-CF6BAB5AD314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E90BF44-28C2-4D54-BCE1-E817728402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7337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23D99-E15C-4C4B-BCAE-CF6BAB5AD314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0BF44-28C2-4D54-BCE1-E817728402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2960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23D99-E15C-4C4B-BCAE-CF6BAB5AD314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0BF44-28C2-4D54-BCE1-E817728402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279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94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23D99-E15C-4C4B-BCAE-CF6BAB5AD314}" type="datetimeFigureOut">
              <a:rPr lang="en-GB" smtClean="0"/>
              <a:t>06/11/2025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E90BF44-28C2-4D54-BCE1-E817728402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824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  <p:sldLayoutId id="2147483752" r:id="rId12"/>
    <p:sldLayoutId id="2147483753" r:id="rId13"/>
    <p:sldLayoutId id="2147483754" r:id="rId14"/>
    <p:sldLayoutId id="2147483755" r:id="rId15"/>
    <p:sldLayoutId id="214748375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17.sv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18.jpeg"/><Relationship Id="rId9" Type="http://schemas.microsoft.com/office/2007/relationships/diagramDrawing" Target="../diagrams/drawin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hehrdirector.com/business-news/financial/hospitality-hardest-hit-staff-financial-wellbeing-crisis/" TargetMode="External"/><Relationship Id="rId3" Type="http://schemas.openxmlformats.org/officeDocument/2006/relationships/hyperlink" Target="https://www.planday.com/resources/articles/talking-about-mental-health-in-hospitality/" TargetMode="External"/><Relationship Id="rId7" Type="http://schemas.openxmlformats.org/officeDocument/2006/relationships/hyperlink" Target="https://www.thecaterer.com/news/burnout-just-part-of-the-job-say-hospitality-employees" TargetMode="External"/><Relationship Id="rId2" Type="http://schemas.openxmlformats.org/officeDocument/2006/relationships/hyperlink" Target="https://www.britsafe.org/safety-management/2024/follow-the-evidence-how-to-reap-the-rewards-of-effective-workplace-mental-health-support-trainin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doi.org/10.1177/16094069231205789" TargetMode="External"/><Relationship Id="rId5" Type="http://schemas.openxmlformats.org/officeDocument/2006/relationships/hyperlink" Target="https://www.linkedin.com/pulse/why-managers-need-work-life-balance-tim-macmillan-jdd0e/" TargetMode="External"/><Relationship Id="rId10" Type="http://schemas.openxmlformats.org/officeDocument/2006/relationships/hyperlink" Target="https://doi.org/10.3389/fpsyg.2025.1679002" TargetMode="External"/><Relationship Id="rId4" Type="http://schemas.openxmlformats.org/officeDocument/2006/relationships/hyperlink" Target="https://hospitalityinsights.ehl.edu/hospitality-industry-statistics" TargetMode="External"/><Relationship Id="rId9" Type="http://schemas.openxmlformats.org/officeDocument/2006/relationships/hyperlink" Target="https://www.cateringinsight.com/over-half-of-hospitality-managers-claim-company-and-staff-are-sufferin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692209D-B607-46C3-8560-07AF722916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4874638-CF15-4908-BC4B-4908744D0B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4639734" cy="6858000"/>
          </a:xfrm>
          <a:prstGeom prst="rect">
            <a:avLst/>
          </a:prstGeom>
          <a:solidFill>
            <a:schemeClr val="tx2">
              <a:lumMod val="50000"/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EC0E4C-8ABD-067C-707D-0281FC9AD1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279" y="967417"/>
            <a:ext cx="3778870" cy="39432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000" b="1">
                <a:solidFill>
                  <a:srgbClr val="FEFFFF"/>
                </a:solidFill>
              </a:rPr>
              <a:t>The deepening mental health crisis in the Hospitality industry </a:t>
            </a:r>
            <a:br>
              <a:rPr lang="en-GB" sz="4000">
                <a:solidFill>
                  <a:srgbClr val="FEFFFF"/>
                </a:solidFill>
              </a:rPr>
            </a:br>
            <a:endParaRPr lang="en-GB" sz="4000">
              <a:solidFill>
                <a:srgbClr val="FEFFFF"/>
              </a:solidFill>
            </a:endParaRPr>
          </a:p>
        </p:txBody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5F1B8348-CD6E-4561-A704-C232D9A26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5033007"/>
            <a:ext cx="5404022" cy="857047"/>
          </a:xfrm>
          <a:custGeom>
            <a:avLst/>
            <a:gdLst>
              <a:gd name="T0" fmla="*/ 1114 w 1117"/>
              <a:gd name="T1" fmla="*/ 77 h 163"/>
              <a:gd name="T2" fmla="*/ 1040 w 1117"/>
              <a:gd name="T3" fmla="*/ 3 h 163"/>
              <a:gd name="T4" fmla="*/ 1039 w 1117"/>
              <a:gd name="T5" fmla="*/ 2 h 163"/>
              <a:gd name="T6" fmla="*/ 1034 w 1117"/>
              <a:gd name="T7" fmla="*/ 0 h 163"/>
              <a:gd name="T8" fmla="*/ 578 w 1117"/>
              <a:gd name="T9" fmla="*/ 0 h 163"/>
              <a:gd name="T10" fmla="*/ 562 w 1117"/>
              <a:gd name="T11" fmla="*/ 0 h 163"/>
              <a:gd name="T12" fmla="*/ 440 w 1117"/>
              <a:gd name="T13" fmla="*/ 0 h 163"/>
              <a:gd name="T14" fmla="*/ 106 w 1117"/>
              <a:gd name="T15" fmla="*/ 0 h 163"/>
              <a:gd name="T16" fmla="*/ 0 w 1117"/>
              <a:gd name="T17" fmla="*/ 0 h 163"/>
              <a:gd name="T18" fmla="*/ 0 w 1117"/>
              <a:gd name="T19" fmla="*/ 163 h 163"/>
              <a:gd name="T20" fmla="*/ 106 w 1117"/>
              <a:gd name="T21" fmla="*/ 163 h 163"/>
              <a:gd name="T22" fmla="*/ 440 w 1117"/>
              <a:gd name="T23" fmla="*/ 163 h 163"/>
              <a:gd name="T24" fmla="*/ 562 w 1117"/>
              <a:gd name="T25" fmla="*/ 163 h 163"/>
              <a:gd name="T26" fmla="*/ 578 w 1117"/>
              <a:gd name="T27" fmla="*/ 163 h 163"/>
              <a:gd name="T28" fmla="*/ 1034 w 1117"/>
              <a:gd name="T29" fmla="*/ 163 h 163"/>
              <a:gd name="T30" fmla="*/ 1039 w 1117"/>
              <a:gd name="T31" fmla="*/ 161 h 163"/>
              <a:gd name="T32" fmla="*/ 1040 w 1117"/>
              <a:gd name="T33" fmla="*/ 160 h 163"/>
              <a:gd name="T34" fmla="*/ 1114 w 1117"/>
              <a:gd name="T35" fmla="*/ 86 h 163"/>
              <a:gd name="T36" fmla="*/ 1114 w 1117"/>
              <a:gd name="T37" fmla="*/ 77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17" h="163">
                <a:moveTo>
                  <a:pt x="1114" y="77"/>
                </a:moveTo>
                <a:cubicBezTo>
                  <a:pt x="1040" y="3"/>
                  <a:pt x="1040" y="3"/>
                  <a:pt x="1040" y="3"/>
                </a:cubicBezTo>
                <a:cubicBezTo>
                  <a:pt x="1040" y="2"/>
                  <a:pt x="1039" y="2"/>
                  <a:pt x="1039" y="2"/>
                </a:cubicBezTo>
                <a:cubicBezTo>
                  <a:pt x="1038" y="1"/>
                  <a:pt x="1036" y="0"/>
                  <a:pt x="1034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40" y="0"/>
                  <a:pt x="440" y="0"/>
                  <a:pt x="440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40" y="163"/>
                  <a:pt x="440" y="163"/>
                  <a:pt x="440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8" y="163"/>
                  <a:pt x="578" y="163"/>
                  <a:pt x="578" y="163"/>
                </a:cubicBezTo>
                <a:cubicBezTo>
                  <a:pt x="1034" y="163"/>
                  <a:pt x="1034" y="163"/>
                  <a:pt x="1034" y="163"/>
                </a:cubicBezTo>
                <a:cubicBezTo>
                  <a:pt x="1036" y="163"/>
                  <a:pt x="1038" y="162"/>
                  <a:pt x="1039" y="161"/>
                </a:cubicBezTo>
                <a:cubicBezTo>
                  <a:pt x="1039" y="160"/>
                  <a:pt x="1040" y="160"/>
                  <a:pt x="1040" y="160"/>
                </a:cubicBezTo>
                <a:cubicBezTo>
                  <a:pt x="1114" y="86"/>
                  <a:pt x="1114" y="86"/>
                  <a:pt x="1114" y="86"/>
                </a:cubicBezTo>
                <a:cubicBezTo>
                  <a:pt x="1117" y="83"/>
                  <a:pt x="1117" y="79"/>
                  <a:pt x="1114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3CCB11-FD9F-6B5A-9499-616A65A226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279" y="5189400"/>
            <a:ext cx="3778870" cy="54426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100" b="1">
                <a:solidFill>
                  <a:srgbClr val="FEFFFF"/>
                </a:solidFill>
              </a:rPr>
              <a:t>Student: Emmanuel Mihai Cotovanu</a:t>
            </a:r>
          </a:p>
          <a:p>
            <a:pPr>
              <a:lnSpc>
                <a:spcPct val="90000"/>
              </a:lnSpc>
            </a:pPr>
            <a:r>
              <a:rPr lang="en-GB" sz="1100" b="1">
                <a:solidFill>
                  <a:srgbClr val="FEFFFF"/>
                </a:solidFill>
              </a:rPr>
              <a:t>Module: BMIH6001</a:t>
            </a:r>
            <a:endParaRPr lang="en-GB" sz="1100">
              <a:solidFill>
                <a:srgbClr val="FEFFFF"/>
              </a:solidFill>
            </a:endParaRPr>
          </a:p>
        </p:txBody>
      </p:sp>
      <p:pic>
        <p:nvPicPr>
          <p:cNvPr id="7" name="Graphic 6" descr="Upward trend">
            <a:extLst>
              <a:ext uri="{FF2B5EF4-FFF2-40B4-BE49-F238E27FC236}">
                <a16:creationId xmlns:a16="http://schemas.microsoft.com/office/drawing/2014/main" id="{57FC221A-7044-F792-59FD-66FE3AA48D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19149" y="845077"/>
            <a:ext cx="3715289" cy="3715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1372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2651">
              <a:srgbClr val="F7FAFC"/>
            </a:gs>
            <a:gs pos="29907">
              <a:srgbClr val="EDF3F7"/>
            </a:gs>
            <a:gs pos="55179">
              <a:srgbClr val="DEE8F0"/>
            </a:gs>
            <a:gs pos="75900">
              <a:srgbClr val="D2DFEB"/>
            </a:gs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1838D6-65FF-4861-3E27-5623AD78EA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7" name="Rectangle 46">
            <a:extLst>
              <a:ext uri="{FF2B5EF4-FFF2-40B4-BE49-F238E27FC236}">
                <a16:creationId xmlns:a16="http://schemas.microsoft.com/office/drawing/2014/main" id="{F81819F9-8CAC-4A6C-8F06-0482027F97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D47648-D70D-56CB-9177-A2FEDF727E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41413" y="33594"/>
            <a:ext cx="8131550" cy="1183584"/>
          </a:xfrm>
        </p:spPr>
        <p:txBody>
          <a:bodyPr>
            <a:normAutofit/>
          </a:bodyPr>
          <a:lstStyle/>
          <a:p>
            <a:pPr algn="ctr"/>
            <a:r>
              <a:rPr lang="en-GB" sz="2600" b="1" dirty="0"/>
              <a:t>The </a:t>
            </a:r>
            <a:r>
              <a:rPr lang="en-GB" sz="3000" b="1" dirty="0"/>
              <a:t>Crissis</a:t>
            </a:r>
            <a:r>
              <a:rPr lang="en-GB" sz="2600" b="1" dirty="0"/>
              <a:t> in numbers</a:t>
            </a:r>
            <a:endParaRPr lang="en-GB" sz="2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75443A-1226-646A-405A-8A96A28684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85125" y="1524607"/>
            <a:ext cx="8131550" cy="703425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dirty="0"/>
              <a:t>330 million hospitality workers globally 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A98CC08-AEC2-4E8F-8F52-0F5C6372DB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285151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5D1545E6-EB3C-4478-A661-A2CA963F1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tx2">
              <a:lumMod val="60000"/>
              <a:lumOff val="40000"/>
              <a:alpha val="40000"/>
            </a:schemeClr>
          </a:solidFill>
        </p:grpSpPr>
        <p:sp>
          <p:nvSpPr>
            <p:cNvPr id="52" name="Freeform 11">
              <a:extLst>
                <a:ext uri="{FF2B5EF4-FFF2-40B4-BE49-F238E27FC236}">
                  <a16:creationId xmlns:a16="http://schemas.microsoft.com/office/drawing/2014/main" id="{B2E5B960-0C5D-4F77-8E9F-9F3D883D83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53" name="Freeform 12">
              <a:extLst>
                <a:ext uri="{FF2B5EF4-FFF2-40B4-BE49-F238E27FC236}">
                  <a16:creationId xmlns:a16="http://schemas.microsoft.com/office/drawing/2014/main" id="{258E44FC-92AD-43A0-BB05-DB268C82D8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54" name="Freeform 13">
              <a:extLst>
                <a:ext uri="{FF2B5EF4-FFF2-40B4-BE49-F238E27FC236}">
                  <a16:creationId xmlns:a16="http://schemas.microsoft.com/office/drawing/2014/main" id="{C63D3083-A56C-4199-8DE0-63C8BE9EDF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55" name="Freeform 14">
              <a:extLst>
                <a:ext uri="{FF2B5EF4-FFF2-40B4-BE49-F238E27FC236}">
                  <a16:creationId xmlns:a16="http://schemas.microsoft.com/office/drawing/2014/main" id="{C7CD3581-635D-438F-A64F-68404E7AE0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56" name="Freeform 15">
              <a:extLst>
                <a:ext uri="{FF2B5EF4-FFF2-40B4-BE49-F238E27FC236}">
                  <a16:creationId xmlns:a16="http://schemas.microsoft.com/office/drawing/2014/main" id="{AD6904C0-211C-41A2-BDB8-3B07C90BBB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57" name="Freeform 16">
              <a:extLst>
                <a:ext uri="{FF2B5EF4-FFF2-40B4-BE49-F238E27FC236}">
                  <a16:creationId xmlns:a16="http://schemas.microsoft.com/office/drawing/2014/main" id="{B0837DA6-CAF9-4E78-A39E-6358EDE2B1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58" name="Freeform 17">
              <a:extLst>
                <a:ext uri="{FF2B5EF4-FFF2-40B4-BE49-F238E27FC236}">
                  <a16:creationId xmlns:a16="http://schemas.microsoft.com/office/drawing/2014/main" id="{0A99DD7D-3AB3-471E-842F-8AFEA09D07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59" name="Freeform 18">
              <a:extLst>
                <a:ext uri="{FF2B5EF4-FFF2-40B4-BE49-F238E27FC236}">
                  <a16:creationId xmlns:a16="http://schemas.microsoft.com/office/drawing/2014/main" id="{9C70B0D4-92FE-478F-86BD-93BA2C4DFC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60" name="Freeform 19">
              <a:extLst>
                <a:ext uri="{FF2B5EF4-FFF2-40B4-BE49-F238E27FC236}">
                  <a16:creationId xmlns:a16="http://schemas.microsoft.com/office/drawing/2014/main" id="{C9156BE6-11D4-4696-9E3F-C325BFAC81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61" name="Freeform 20">
              <a:extLst>
                <a:ext uri="{FF2B5EF4-FFF2-40B4-BE49-F238E27FC236}">
                  <a16:creationId xmlns:a16="http://schemas.microsoft.com/office/drawing/2014/main" id="{4E667226-1D20-4A9D-BBE3-AC17EA436F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62" name="Freeform 21">
              <a:extLst>
                <a:ext uri="{FF2B5EF4-FFF2-40B4-BE49-F238E27FC236}">
                  <a16:creationId xmlns:a16="http://schemas.microsoft.com/office/drawing/2014/main" id="{2F87E3B6-5202-4434-9B26-42B46774F3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63" name="Freeform 22">
              <a:extLst>
                <a:ext uri="{FF2B5EF4-FFF2-40B4-BE49-F238E27FC236}">
                  <a16:creationId xmlns:a16="http://schemas.microsoft.com/office/drawing/2014/main" id="{AEA5E85F-F1F4-40E4-A62C-95324F6749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40A75861-F6C5-44A9-B161-B03701CBDE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  <a:solidFill>
            <a:schemeClr val="tx2">
              <a:lumMod val="75000"/>
              <a:alpha val="70000"/>
            </a:schemeClr>
          </a:solidFill>
        </p:grpSpPr>
        <p:sp>
          <p:nvSpPr>
            <p:cNvPr id="66" name="Freeform 27">
              <a:extLst>
                <a:ext uri="{FF2B5EF4-FFF2-40B4-BE49-F238E27FC236}">
                  <a16:creationId xmlns:a16="http://schemas.microsoft.com/office/drawing/2014/main" id="{72EE642D-4F69-47C0-99BA-CE43503573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67" name="Freeform 28">
              <a:extLst>
                <a:ext uri="{FF2B5EF4-FFF2-40B4-BE49-F238E27FC236}">
                  <a16:creationId xmlns:a16="http://schemas.microsoft.com/office/drawing/2014/main" id="{26178CE4-DA2D-46EA-AB8D-341C5AC563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68" name="Freeform 29">
              <a:extLst>
                <a:ext uri="{FF2B5EF4-FFF2-40B4-BE49-F238E27FC236}">
                  <a16:creationId xmlns:a16="http://schemas.microsoft.com/office/drawing/2014/main" id="{698E9F53-8381-4FA5-A510-846925D242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69" name="Freeform 30">
              <a:extLst>
                <a:ext uri="{FF2B5EF4-FFF2-40B4-BE49-F238E27FC236}">
                  <a16:creationId xmlns:a16="http://schemas.microsoft.com/office/drawing/2014/main" id="{B13CE284-F21E-411B-BB8E-9C03B853CE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70" name="Freeform 31">
              <a:extLst>
                <a:ext uri="{FF2B5EF4-FFF2-40B4-BE49-F238E27FC236}">
                  <a16:creationId xmlns:a16="http://schemas.microsoft.com/office/drawing/2014/main" id="{23DF4578-4703-437C-A797-2A2D0CEE5F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71" name="Freeform 32">
              <a:extLst>
                <a:ext uri="{FF2B5EF4-FFF2-40B4-BE49-F238E27FC236}">
                  <a16:creationId xmlns:a16="http://schemas.microsoft.com/office/drawing/2014/main" id="{F878F330-AF64-4F8F-88FD-A4A408D6D3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72" name="Freeform 33">
              <a:extLst>
                <a:ext uri="{FF2B5EF4-FFF2-40B4-BE49-F238E27FC236}">
                  <a16:creationId xmlns:a16="http://schemas.microsoft.com/office/drawing/2014/main" id="{AC9B00BF-4FB7-42FA-BBBD-7DB54ED3F0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73" name="Freeform 34">
              <a:extLst>
                <a:ext uri="{FF2B5EF4-FFF2-40B4-BE49-F238E27FC236}">
                  <a16:creationId xmlns:a16="http://schemas.microsoft.com/office/drawing/2014/main" id="{BD3D64CA-2AAD-4609-8DAA-3EAD4609A6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74" name="Freeform 35">
              <a:extLst>
                <a:ext uri="{FF2B5EF4-FFF2-40B4-BE49-F238E27FC236}">
                  <a16:creationId xmlns:a16="http://schemas.microsoft.com/office/drawing/2014/main" id="{C669E05A-8550-4E91-B29E-E1912228EC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75" name="Freeform 36">
              <a:extLst>
                <a:ext uri="{FF2B5EF4-FFF2-40B4-BE49-F238E27FC236}">
                  <a16:creationId xmlns:a16="http://schemas.microsoft.com/office/drawing/2014/main" id="{F8C1FD53-1E8F-46CA-BC2D-FCEC4DAE07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76" name="Freeform 37">
              <a:extLst>
                <a:ext uri="{FF2B5EF4-FFF2-40B4-BE49-F238E27FC236}">
                  <a16:creationId xmlns:a16="http://schemas.microsoft.com/office/drawing/2014/main" id="{CC97A31F-CFDE-4EA3-98F1-13FDD16702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  <p:sp>
          <p:nvSpPr>
            <p:cNvPr id="77" name="Freeform 38">
              <a:extLst>
                <a:ext uri="{FF2B5EF4-FFF2-40B4-BE49-F238E27FC236}">
                  <a16:creationId xmlns:a16="http://schemas.microsoft.com/office/drawing/2014/main" id="{9E1540E7-E6C3-4907-B70A-B175683655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 sz="2600"/>
            </a:p>
          </p:txBody>
        </p:sp>
      </p:grpSp>
      <p:sp>
        <p:nvSpPr>
          <p:cNvPr id="79" name="Freeform 11">
            <a:extLst>
              <a:ext uri="{FF2B5EF4-FFF2-40B4-BE49-F238E27FC236}">
                <a16:creationId xmlns:a16="http://schemas.microsoft.com/office/drawing/2014/main" id="{1310EFE2-B91D-47E7-B117-C2A802800A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411452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CC477ECD-2D53-84FA-25F4-D821AD96D9B7}"/>
              </a:ext>
            </a:extLst>
          </p:cNvPr>
          <p:cNvSpPr txBox="1">
            <a:spLocks/>
          </p:cNvSpPr>
          <p:nvPr/>
        </p:nvSpPr>
        <p:spPr>
          <a:xfrm>
            <a:off x="3190811" y="3170750"/>
            <a:ext cx="8131550" cy="70342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dirty="0"/>
              <a:t>85% of workers report poor mental health </a:t>
            </a:r>
          </a:p>
        </p:txBody>
      </p:sp>
      <p:sp>
        <p:nvSpPr>
          <p:cNvPr id="45" name="Subtitle 2">
            <a:extLst>
              <a:ext uri="{FF2B5EF4-FFF2-40B4-BE49-F238E27FC236}">
                <a16:creationId xmlns:a16="http://schemas.microsoft.com/office/drawing/2014/main" id="{CD963F74-62FE-19DF-254B-A72D2A330029}"/>
              </a:ext>
            </a:extLst>
          </p:cNvPr>
          <p:cNvSpPr txBox="1">
            <a:spLocks/>
          </p:cNvSpPr>
          <p:nvPr/>
        </p:nvSpPr>
        <p:spPr>
          <a:xfrm>
            <a:off x="3190811" y="4755109"/>
            <a:ext cx="8131550" cy="70342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dirty="0"/>
              <a:t>60% of junior employees consider burnout to be "part of the job" </a:t>
            </a:r>
          </a:p>
        </p:txBody>
      </p:sp>
      <p:pic>
        <p:nvPicPr>
          <p:cNvPr id="64" name="Picture 63" descr="A logo for a mental health company&#10;&#10;AI-generated content may be incorrect.">
            <a:extLst>
              <a:ext uri="{FF2B5EF4-FFF2-40B4-BE49-F238E27FC236}">
                <a16:creationId xmlns:a16="http://schemas.microsoft.com/office/drawing/2014/main" id="{361A2546-82D8-9F46-BD18-5A13139DBA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9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174" y="2863568"/>
            <a:ext cx="1699725" cy="1699725"/>
          </a:xfrm>
          <a:prstGeom prst="rect">
            <a:avLst/>
          </a:prstGeom>
          <a:pattFill prst="dkDnDiag">
            <a:fgClr>
              <a:schemeClr val="bg2"/>
            </a:fgClr>
            <a:bgClr>
              <a:schemeClr val="bg1"/>
            </a:bgClr>
          </a:pattFill>
          <a:effectLst>
            <a:outerShdw blurRad="50800" dist="50800" dir="5400000" algn="ctr" rotWithShape="0">
              <a:schemeClr val="bg2">
                <a:lumMod val="50000"/>
                <a:alpha val="1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6476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79855E-8796-F469-0D11-8C998254E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36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7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8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9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0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1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2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3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4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5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6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7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49" name="Group 148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150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1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2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3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4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5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6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7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8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9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0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1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63" name="Rectangle 162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5" name="Freeform 11">
            <a:extLst>
              <a:ext uri="{FF2B5EF4-FFF2-40B4-BE49-F238E27FC236}">
                <a16:creationId xmlns:a16="http://schemas.microsoft.com/office/drawing/2014/main" id="{A57352BE-A213-4040-BE8E-D4A925AD9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6" name="Picture 5" descr="A person holding a tray of plates&#10;&#10;AI-generated content may be incorrect.">
            <a:extLst>
              <a:ext uri="{FF2B5EF4-FFF2-40B4-BE49-F238E27FC236}">
                <a16:creationId xmlns:a16="http://schemas.microsoft.com/office/drawing/2014/main" id="{DADD1529-B2FF-4B6F-D40F-02752698B0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2" r="-1" b="25475"/>
          <a:stretch>
            <a:fillRect/>
          </a:stretch>
        </p:blipFill>
        <p:spPr>
          <a:xfrm>
            <a:off x="4485557" y="10"/>
            <a:ext cx="7706443" cy="6857990"/>
          </a:xfrm>
          <a:prstGeom prst="rect">
            <a:avLst/>
          </a:prstGeom>
        </p:spPr>
      </p:pic>
      <p:sp useBgFill="1">
        <p:nvSpPr>
          <p:cNvPr id="167" name="Freeform: Shape 166">
            <a:extLst>
              <a:ext uri="{FF2B5EF4-FFF2-40B4-BE49-F238E27FC236}">
                <a16:creationId xmlns:a16="http://schemas.microsoft.com/office/drawing/2014/main" id="{23C7736A-5A08-4021-9AB6-390DFF506A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0"/>
            <a:ext cx="8170246" cy="6858000"/>
          </a:xfrm>
          <a:custGeom>
            <a:avLst/>
            <a:gdLst>
              <a:gd name="connsiteX0" fmla="*/ 4738960 w 8170246"/>
              <a:gd name="connsiteY0" fmla="*/ 0 h 6858000"/>
              <a:gd name="connsiteX1" fmla="*/ 4862151 w 8170246"/>
              <a:gd name="connsiteY1" fmla="*/ 0 h 6858000"/>
              <a:gd name="connsiteX2" fmla="*/ 8088169 w 8170246"/>
              <a:gd name="connsiteY2" fmla="*/ 3226735 h 6858000"/>
              <a:gd name="connsiteX3" fmla="*/ 8088169 w 8170246"/>
              <a:gd name="connsiteY3" fmla="*/ 3626507 h 6858000"/>
              <a:gd name="connsiteX4" fmla="*/ 4857393 w 8170246"/>
              <a:gd name="connsiteY4" fmla="*/ 6858000 h 6858000"/>
              <a:gd name="connsiteX5" fmla="*/ 4783581 w 8170246"/>
              <a:gd name="connsiteY5" fmla="*/ 6858000 h 6858000"/>
              <a:gd name="connsiteX6" fmla="*/ 4734202 w 8170246"/>
              <a:gd name="connsiteY6" fmla="*/ 6858000 h 6858000"/>
              <a:gd name="connsiteX7" fmla="*/ 7964978 w 8170246"/>
              <a:gd name="connsiteY7" fmla="*/ 3626507 h 6858000"/>
              <a:gd name="connsiteX8" fmla="*/ 7964978 w 8170246"/>
              <a:gd name="connsiteY8" fmla="*/ 3226735 h 6858000"/>
              <a:gd name="connsiteX9" fmla="*/ 4738960 w 8170246"/>
              <a:gd name="connsiteY9" fmla="*/ 0 h 6858000"/>
              <a:gd name="connsiteX10" fmla="*/ 0 w 8170246"/>
              <a:gd name="connsiteY10" fmla="*/ 0 h 6858000"/>
              <a:gd name="connsiteX11" fmla="*/ 98791 w 8170246"/>
              <a:gd name="connsiteY11" fmla="*/ 0 h 6858000"/>
              <a:gd name="connsiteX12" fmla="*/ 4456718 w 8170246"/>
              <a:gd name="connsiteY12" fmla="*/ 0 h 6858000"/>
              <a:gd name="connsiteX13" fmla="*/ 4603489 w 8170246"/>
              <a:gd name="connsiteY13" fmla="*/ 0 h 6858000"/>
              <a:gd name="connsiteX14" fmla="*/ 7829507 w 8170246"/>
              <a:gd name="connsiteY14" fmla="*/ 3226735 h 6858000"/>
              <a:gd name="connsiteX15" fmla="*/ 7829507 w 8170246"/>
              <a:gd name="connsiteY15" fmla="*/ 3626507 h 6858000"/>
              <a:gd name="connsiteX16" fmla="*/ 4598731 w 8170246"/>
              <a:gd name="connsiteY16" fmla="*/ 6858000 h 6858000"/>
              <a:gd name="connsiteX17" fmla="*/ 4540663 w 8170246"/>
              <a:gd name="connsiteY17" fmla="*/ 6858000 h 6858000"/>
              <a:gd name="connsiteX18" fmla="*/ 133398 w 8170246"/>
              <a:gd name="connsiteY18" fmla="*/ 6858000 h 6858000"/>
              <a:gd name="connsiteX19" fmla="*/ 0 w 8170246"/>
              <a:gd name="connsiteY1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8170246" h="6858000">
                <a:moveTo>
                  <a:pt x="4738960" y="0"/>
                </a:moveTo>
                <a:lnTo>
                  <a:pt x="4862151" y="0"/>
                </a:lnTo>
                <a:cubicBezTo>
                  <a:pt x="4862151" y="0"/>
                  <a:pt x="4862151" y="0"/>
                  <a:pt x="8088169" y="3226735"/>
                </a:cubicBezTo>
                <a:cubicBezTo>
                  <a:pt x="8197606" y="3336196"/>
                  <a:pt x="8197606" y="3517045"/>
                  <a:pt x="8088169" y="3626507"/>
                </a:cubicBezTo>
                <a:cubicBezTo>
                  <a:pt x="8088169" y="3626507"/>
                  <a:pt x="8088169" y="3626507"/>
                  <a:pt x="4857393" y="6858000"/>
                </a:cubicBezTo>
                <a:cubicBezTo>
                  <a:pt x="4857393" y="6858000"/>
                  <a:pt x="4857393" y="6858000"/>
                  <a:pt x="4783581" y="6858000"/>
                </a:cubicBezTo>
                <a:lnTo>
                  <a:pt x="4734202" y="6858000"/>
                </a:lnTo>
                <a:cubicBezTo>
                  <a:pt x="7964978" y="3626507"/>
                  <a:pt x="7964978" y="3626507"/>
                  <a:pt x="7964978" y="3626507"/>
                </a:cubicBezTo>
                <a:cubicBezTo>
                  <a:pt x="8074415" y="3517045"/>
                  <a:pt x="8074415" y="3336196"/>
                  <a:pt x="7964978" y="3226735"/>
                </a:cubicBezTo>
                <a:cubicBezTo>
                  <a:pt x="4738960" y="0"/>
                  <a:pt x="4738960" y="0"/>
                  <a:pt x="4738960" y="0"/>
                </a:cubicBezTo>
                <a:close/>
                <a:moveTo>
                  <a:pt x="0" y="0"/>
                </a:moveTo>
                <a:lnTo>
                  <a:pt x="98791" y="0"/>
                </a:lnTo>
                <a:cubicBezTo>
                  <a:pt x="1075904" y="0"/>
                  <a:pt x="2469401" y="0"/>
                  <a:pt x="4456718" y="0"/>
                </a:cubicBezTo>
                <a:lnTo>
                  <a:pt x="4603489" y="0"/>
                </a:lnTo>
                <a:cubicBezTo>
                  <a:pt x="4603489" y="0"/>
                  <a:pt x="4603489" y="0"/>
                  <a:pt x="7829507" y="3226735"/>
                </a:cubicBezTo>
                <a:cubicBezTo>
                  <a:pt x="7938944" y="3336196"/>
                  <a:pt x="7938944" y="3517045"/>
                  <a:pt x="7829507" y="3626507"/>
                </a:cubicBezTo>
                <a:cubicBezTo>
                  <a:pt x="7829507" y="3626507"/>
                  <a:pt x="7829507" y="3626507"/>
                  <a:pt x="4598731" y="6858000"/>
                </a:cubicBezTo>
                <a:lnTo>
                  <a:pt x="4540663" y="6858000"/>
                </a:lnTo>
                <a:cubicBezTo>
                  <a:pt x="4077749" y="6858000"/>
                  <a:pt x="2938270" y="6858000"/>
                  <a:pt x="133398" y="6858000"/>
                </a:cubicBezTo>
                <a:lnTo>
                  <a:pt x="0" y="6858000"/>
                </a:lnTo>
                <a:close/>
              </a:path>
            </a:pathLst>
          </a:custGeom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897BCF-3130-7EE0-44E2-C3BBD4A593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7794" y="995317"/>
            <a:ext cx="5669332" cy="128089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600" b="1" dirty="0"/>
              <a:t>The Systemic Pressure</a:t>
            </a:r>
            <a:endParaRPr lang="en-US" sz="3600" dirty="0"/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433DF4D3-8A35-461A-ABE0-F56B78A1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218768-0A96-4C66-D656-4DF45063D8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9734" y="2267751"/>
            <a:ext cx="5961296" cy="3777622"/>
          </a:xfrm>
        </p:spPr>
        <p:txBody>
          <a:bodyPr vert="horz" lIns="91440" tIns="45720" rIns="91440" bIns="45720" rtlCol="0">
            <a:normAutofit/>
          </a:bodyPr>
          <a:lstStyle/>
          <a:p>
            <a:pPr marL="457200" indent="-457200">
              <a:buFont typeface="Wingdings 3" charset="2"/>
              <a:buChar char=""/>
            </a:pP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Hospitality is a 24/7/365 industry</a:t>
            </a:r>
          </a:p>
          <a:p>
            <a:pPr marL="457200" indent="-457200">
              <a:buFont typeface="Wingdings 3" charset="2"/>
              <a:buChar char=""/>
            </a:pP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>
              <a:buFont typeface="Wingdings 3" charset="2"/>
              <a:buChar char=""/>
            </a:pP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Service excellence</a:t>
            </a:r>
          </a:p>
          <a:p>
            <a:pPr marL="457200" indent="-457200">
              <a:buFont typeface="Wingdings 3" charset="2"/>
              <a:buChar char=""/>
            </a:pP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>
              <a:buFont typeface="Wingdings 3" charset="2"/>
              <a:buChar char=""/>
            </a:pP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Excessive workload and understaffing</a:t>
            </a:r>
          </a:p>
          <a:p>
            <a:pPr marL="457200" indent="-457200">
              <a:buFont typeface="Wingdings 3" charset="2"/>
              <a:buChar char=""/>
            </a:pP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>
              <a:buFont typeface="Wingdings 3" charset="2"/>
              <a:buChar char=""/>
            </a:pP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>
              <a:buFont typeface="Wingdings 3" charset="2"/>
              <a:buChar char=""/>
            </a:pP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>
              <a:buFont typeface="Wingdings 3" charset="2"/>
              <a:buChar char=""/>
            </a:pP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>
              <a:buFont typeface="Wingdings 3" charset="2"/>
              <a:buChar char=""/>
            </a:pP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>
              <a:buFont typeface="Wingdings 3" charset="2"/>
              <a:buChar char=""/>
            </a:pP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>
              <a:buFont typeface="Wingdings 3" charset="2"/>
              <a:buChar char=""/>
            </a:pP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0595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8CD398-3C89-8FB1-AFEF-A366C0223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4FEDB16-9F80-58D6-9E52-8FD581F009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79" r="5394"/>
          <a:stretch>
            <a:fillRect/>
          </a:stretch>
        </p:blipFill>
        <p:spPr>
          <a:xfrm>
            <a:off x="4485557" y="10"/>
            <a:ext cx="7706443" cy="6857990"/>
          </a:xfrm>
          <a:prstGeom prst="rect">
            <a:avLst/>
          </a:prstGeom>
        </p:spPr>
      </p:pic>
      <p:sp useBgFill="1">
        <p:nvSpPr>
          <p:cNvPr id="54" name="Freeform: Shape 53">
            <a:extLst>
              <a:ext uri="{FF2B5EF4-FFF2-40B4-BE49-F238E27FC236}">
                <a16:creationId xmlns:a16="http://schemas.microsoft.com/office/drawing/2014/main" id="{23C7736A-5A08-4021-9AB6-390DFF506A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0"/>
            <a:ext cx="8170246" cy="6858000"/>
          </a:xfrm>
          <a:custGeom>
            <a:avLst/>
            <a:gdLst>
              <a:gd name="connsiteX0" fmla="*/ 4738960 w 8170246"/>
              <a:gd name="connsiteY0" fmla="*/ 0 h 6858000"/>
              <a:gd name="connsiteX1" fmla="*/ 4862151 w 8170246"/>
              <a:gd name="connsiteY1" fmla="*/ 0 h 6858000"/>
              <a:gd name="connsiteX2" fmla="*/ 8088169 w 8170246"/>
              <a:gd name="connsiteY2" fmla="*/ 3226735 h 6858000"/>
              <a:gd name="connsiteX3" fmla="*/ 8088169 w 8170246"/>
              <a:gd name="connsiteY3" fmla="*/ 3626507 h 6858000"/>
              <a:gd name="connsiteX4" fmla="*/ 4857393 w 8170246"/>
              <a:gd name="connsiteY4" fmla="*/ 6858000 h 6858000"/>
              <a:gd name="connsiteX5" fmla="*/ 4783581 w 8170246"/>
              <a:gd name="connsiteY5" fmla="*/ 6858000 h 6858000"/>
              <a:gd name="connsiteX6" fmla="*/ 4734202 w 8170246"/>
              <a:gd name="connsiteY6" fmla="*/ 6858000 h 6858000"/>
              <a:gd name="connsiteX7" fmla="*/ 7964978 w 8170246"/>
              <a:gd name="connsiteY7" fmla="*/ 3626507 h 6858000"/>
              <a:gd name="connsiteX8" fmla="*/ 7964978 w 8170246"/>
              <a:gd name="connsiteY8" fmla="*/ 3226735 h 6858000"/>
              <a:gd name="connsiteX9" fmla="*/ 4738960 w 8170246"/>
              <a:gd name="connsiteY9" fmla="*/ 0 h 6858000"/>
              <a:gd name="connsiteX10" fmla="*/ 0 w 8170246"/>
              <a:gd name="connsiteY10" fmla="*/ 0 h 6858000"/>
              <a:gd name="connsiteX11" fmla="*/ 98791 w 8170246"/>
              <a:gd name="connsiteY11" fmla="*/ 0 h 6858000"/>
              <a:gd name="connsiteX12" fmla="*/ 4456718 w 8170246"/>
              <a:gd name="connsiteY12" fmla="*/ 0 h 6858000"/>
              <a:gd name="connsiteX13" fmla="*/ 4603489 w 8170246"/>
              <a:gd name="connsiteY13" fmla="*/ 0 h 6858000"/>
              <a:gd name="connsiteX14" fmla="*/ 7829507 w 8170246"/>
              <a:gd name="connsiteY14" fmla="*/ 3226735 h 6858000"/>
              <a:gd name="connsiteX15" fmla="*/ 7829507 w 8170246"/>
              <a:gd name="connsiteY15" fmla="*/ 3626507 h 6858000"/>
              <a:gd name="connsiteX16" fmla="*/ 4598731 w 8170246"/>
              <a:gd name="connsiteY16" fmla="*/ 6858000 h 6858000"/>
              <a:gd name="connsiteX17" fmla="*/ 4540663 w 8170246"/>
              <a:gd name="connsiteY17" fmla="*/ 6858000 h 6858000"/>
              <a:gd name="connsiteX18" fmla="*/ 133398 w 8170246"/>
              <a:gd name="connsiteY18" fmla="*/ 6858000 h 6858000"/>
              <a:gd name="connsiteX19" fmla="*/ 0 w 8170246"/>
              <a:gd name="connsiteY1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8170246" h="6858000">
                <a:moveTo>
                  <a:pt x="4738960" y="0"/>
                </a:moveTo>
                <a:lnTo>
                  <a:pt x="4862151" y="0"/>
                </a:lnTo>
                <a:cubicBezTo>
                  <a:pt x="4862151" y="0"/>
                  <a:pt x="4862151" y="0"/>
                  <a:pt x="8088169" y="3226735"/>
                </a:cubicBezTo>
                <a:cubicBezTo>
                  <a:pt x="8197606" y="3336196"/>
                  <a:pt x="8197606" y="3517045"/>
                  <a:pt x="8088169" y="3626507"/>
                </a:cubicBezTo>
                <a:cubicBezTo>
                  <a:pt x="8088169" y="3626507"/>
                  <a:pt x="8088169" y="3626507"/>
                  <a:pt x="4857393" y="6858000"/>
                </a:cubicBezTo>
                <a:cubicBezTo>
                  <a:pt x="4857393" y="6858000"/>
                  <a:pt x="4857393" y="6858000"/>
                  <a:pt x="4783581" y="6858000"/>
                </a:cubicBezTo>
                <a:lnTo>
                  <a:pt x="4734202" y="6858000"/>
                </a:lnTo>
                <a:cubicBezTo>
                  <a:pt x="7964978" y="3626507"/>
                  <a:pt x="7964978" y="3626507"/>
                  <a:pt x="7964978" y="3626507"/>
                </a:cubicBezTo>
                <a:cubicBezTo>
                  <a:pt x="8074415" y="3517045"/>
                  <a:pt x="8074415" y="3336196"/>
                  <a:pt x="7964978" y="3226735"/>
                </a:cubicBezTo>
                <a:cubicBezTo>
                  <a:pt x="4738960" y="0"/>
                  <a:pt x="4738960" y="0"/>
                  <a:pt x="4738960" y="0"/>
                </a:cubicBezTo>
                <a:close/>
                <a:moveTo>
                  <a:pt x="0" y="0"/>
                </a:moveTo>
                <a:lnTo>
                  <a:pt x="98791" y="0"/>
                </a:lnTo>
                <a:cubicBezTo>
                  <a:pt x="1075904" y="0"/>
                  <a:pt x="2469401" y="0"/>
                  <a:pt x="4456718" y="0"/>
                </a:cubicBezTo>
                <a:lnTo>
                  <a:pt x="4603489" y="0"/>
                </a:lnTo>
                <a:cubicBezTo>
                  <a:pt x="4603489" y="0"/>
                  <a:pt x="4603489" y="0"/>
                  <a:pt x="7829507" y="3226735"/>
                </a:cubicBezTo>
                <a:cubicBezTo>
                  <a:pt x="7938944" y="3336196"/>
                  <a:pt x="7938944" y="3517045"/>
                  <a:pt x="7829507" y="3626507"/>
                </a:cubicBezTo>
                <a:cubicBezTo>
                  <a:pt x="7829507" y="3626507"/>
                  <a:pt x="7829507" y="3626507"/>
                  <a:pt x="4598731" y="6858000"/>
                </a:cubicBezTo>
                <a:lnTo>
                  <a:pt x="4540663" y="6858000"/>
                </a:lnTo>
                <a:cubicBezTo>
                  <a:pt x="4077749" y="6858000"/>
                  <a:pt x="2938270" y="6858000"/>
                  <a:pt x="133398" y="6858000"/>
                </a:cubicBezTo>
                <a:lnTo>
                  <a:pt x="0" y="6858000"/>
                </a:lnTo>
                <a:close/>
              </a:path>
            </a:pathLst>
          </a:custGeom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5082E3-5D79-634D-917F-21888A76D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525" y="624110"/>
            <a:ext cx="4623955" cy="1280890"/>
          </a:xfrm>
        </p:spPr>
        <p:txBody>
          <a:bodyPr>
            <a:normAutofit/>
          </a:bodyPr>
          <a:lstStyle/>
          <a:p>
            <a:r>
              <a:rPr lang="en-GB" dirty="0"/>
              <a:t>Root Causes of the Crisis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433DF4D3-8A35-461A-ABE0-F56B78A1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49" name="Content Placeholder 2">
            <a:extLst>
              <a:ext uri="{FF2B5EF4-FFF2-40B4-BE49-F238E27FC236}">
                <a16:creationId xmlns:a16="http://schemas.microsoft.com/office/drawing/2014/main" id="{278A5E02-2785-7026-20AF-0F83E91E331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4564517"/>
              </p:ext>
            </p:extLst>
          </p:nvPr>
        </p:nvGraphicFramePr>
        <p:xfrm>
          <a:off x="531812" y="2133600"/>
          <a:ext cx="4625882" cy="37776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225527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7E42047-F7E7-4687-BBE0-D4BDC8E77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D6F839A-C8D9-4FBC-8EFD-9E56D12F4C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906785" y="228600"/>
            <a:ext cx="2851523" cy="6638625"/>
            <a:chOff x="2487613" y="285750"/>
            <a:chExt cx="2428875" cy="5654676"/>
          </a:xfrm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D1F0D09B-BA85-41B1-A8DE-73728B72E5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FB2D0F0C-3A27-4FC3-A6A3-D2095D9B2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FA1C69EF-E6E6-4BDD-B62F-637FC9F3C3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75B4F36E-07F6-4E6F-A9D9-A7F6D9585A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7D9136C7-12F1-4F21-A438-ED7668DDFA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C718EF12-B769-45D9-9B6E-7AEAA3108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534EAD53-3968-459E-B27C-09126A0FE3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67658BFE-59E2-4A2D-9E8A-18F81C350B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3FEC8A9E-385D-4407-9671-E302380229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EFC82234-632C-4B76-A8FF-2C9C0DCA68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662A4DB3-C195-4230-953D-307E4100FE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94D310CF-9541-4CD7-855B-E2E1EF3437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70EDA856-A216-4EEC-9AB6-A59FFC703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47733" y="-786"/>
            <a:ext cx="2356675" cy="6854040"/>
            <a:chOff x="6627813" y="194833"/>
            <a:chExt cx="1952625" cy="5678918"/>
          </a:xfrm>
        </p:grpSpPr>
        <p:sp>
          <p:nvSpPr>
            <p:cNvPr id="26" name="Freeform 27">
              <a:extLst>
                <a:ext uri="{FF2B5EF4-FFF2-40B4-BE49-F238E27FC236}">
                  <a16:creationId xmlns:a16="http://schemas.microsoft.com/office/drawing/2014/main" id="{36F815B8-AFA8-45E9-A3D1-977F2D1921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28">
              <a:extLst>
                <a:ext uri="{FF2B5EF4-FFF2-40B4-BE49-F238E27FC236}">
                  <a16:creationId xmlns:a16="http://schemas.microsoft.com/office/drawing/2014/main" id="{5D8FF653-8B3F-4B96-904D-1A4482EAEE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29">
              <a:extLst>
                <a:ext uri="{FF2B5EF4-FFF2-40B4-BE49-F238E27FC236}">
                  <a16:creationId xmlns:a16="http://schemas.microsoft.com/office/drawing/2014/main" id="{4DD2E775-AB45-4AF1-B5B7-54948CFB98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30">
              <a:extLst>
                <a:ext uri="{FF2B5EF4-FFF2-40B4-BE49-F238E27FC236}">
                  <a16:creationId xmlns:a16="http://schemas.microsoft.com/office/drawing/2014/main" id="{7BDE7E7B-E3AA-4A24-8F9D-CE77C96CA2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1">
              <a:extLst>
                <a:ext uri="{FF2B5EF4-FFF2-40B4-BE49-F238E27FC236}">
                  <a16:creationId xmlns:a16="http://schemas.microsoft.com/office/drawing/2014/main" id="{D129CAA9-35E5-48CE-88AE-9806695CB8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2">
              <a:extLst>
                <a:ext uri="{FF2B5EF4-FFF2-40B4-BE49-F238E27FC236}">
                  <a16:creationId xmlns:a16="http://schemas.microsoft.com/office/drawing/2014/main" id="{A73989FF-4EFF-4181-81A4-72EF2E67DB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3">
              <a:extLst>
                <a:ext uri="{FF2B5EF4-FFF2-40B4-BE49-F238E27FC236}">
                  <a16:creationId xmlns:a16="http://schemas.microsoft.com/office/drawing/2014/main" id="{8C2C17BD-8FA0-4F42-B2CD-5E5A9F5429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4">
              <a:extLst>
                <a:ext uri="{FF2B5EF4-FFF2-40B4-BE49-F238E27FC236}">
                  <a16:creationId xmlns:a16="http://schemas.microsoft.com/office/drawing/2014/main" id="{EEE99CF3-AD71-46FB-8E7D-67825F7816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5">
              <a:extLst>
                <a:ext uri="{FF2B5EF4-FFF2-40B4-BE49-F238E27FC236}">
                  <a16:creationId xmlns:a16="http://schemas.microsoft.com/office/drawing/2014/main" id="{D0F9D5ED-7591-4E88-9FDA-4C1DC47E9D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36">
              <a:extLst>
                <a:ext uri="{FF2B5EF4-FFF2-40B4-BE49-F238E27FC236}">
                  <a16:creationId xmlns:a16="http://schemas.microsoft.com/office/drawing/2014/main" id="{88FA7C13-D80D-4514-B9DB-87AE076ACE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37">
              <a:extLst>
                <a:ext uri="{FF2B5EF4-FFF2-40B4-BE49-F238E27FC236}">
                  <a16:creationId xmlns:a16="http://schemas.microsoft.com/office/drawing/2014/main" id="{202C78DF-D842-450B-A87D-E035719E4E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Freeform 38">
              <a:extLst>
                <a:ext uri="{FF2B5EF4-FFF2-40B4-BE49-F238E27FC236}">
                  <a16:creationId xmlns:a16="http://schemas.microsoft.com/office/drawing/2014/main" id="{A4789F83-2423-47F8-8958-48E477BAE0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CDAC54C-7020-6583-420A-B9CEBFF53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9520" y="624110"/>
            <a:ext cx="6845092" cy="1280890"/>
          </a:xfrm>
        </p:spPr>
        <p:txBody>
          <a:bodyPr>
            <a:noAutofit/>
          </a:bodyPr>
          <a:lstStyle/>
          <a:p>
            <a:r>
              <a:rPr lang="en-GB" sz="4200" dirty="0"/>
              <a:t>Impact on Business Operations	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2C509E7A-337A-4664-BEC2-03F9BCA0A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1632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1" name="Freeform 11">
            <a:extLst>
              <a:ext uri="{FF2B5EF4-FFF2-40B4-BE49-F238E27FC236}">
                <a16:creationId xmlns:a16="http://schemas.microsoft.com/office/drawing/2014/main" id="{D9AB99AB-E300-4B19-97C3-9A12EA3C7B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2716320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5" name="Picture 4" descr="Calculator, pen, compass, money and a paper with graphs printed on it">
            <a:extLst>
              <a:ext uri="{FF2B5EF4-FFF2-40B4-BE49-F238E27FC236}">
                <a16:creationId xmlns:a16="http://schemas.microsoft.com/office/drawing/2014/main" id="{0307A0DB-6164-C20B-0D60-032DE66CF94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161" r="35938" b="-2"/>
          <a:stretch>
            <a:fillRect/>
          </a:stretch>
        </p:blipFill>
        <p:spPr>
          <a:xfrm>
            <a:off x="20" y="1730"/>
            <a:ext cx="2720524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B43B7-CF07-43A3-0001-E6A90313A5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6667" y="2133600"/>
            <a:ext cx="6847944" cy="3777622"/>
          </a:xfrm>
        </p:spPr>
        <p:txBody>
          <a:bodyPr>
            <a:normAutofit/>
          </a:bodyPr>
          <a:lstStyle/>
          <a:p>
            <a:r>
              <a:rPr lang="en-GB" sz="2800" b="1" dirty="0"/>
              <a:t>High staff turn over</a:t>
            </a:r>
          </a:p>
          <a:p>
            <a:endParaRPr lang="en-GB" sz="2800" b="1" dirty="0"/>
          </a:p>
          <a:p>
            <a:r>
              <a:rPr lang="en-GB" sz="2800" b="1" dirty="0"/>
              <a:t>Unsustainable costs</a:t>
            </a:r>
          </a:p>
          <a:p>
            <a:endParaRPr lang="en-GB" sz="2800" b="1" dirty="0"/>
          </a:p>
          <a:p>
            <a:r>
              <a:rPr lang="en-GB" sz="2800" b="1" dirty="0"/>
              <a:t>Reduced productivity</a:t>
            </a:r>
          </a:p>
          <a:p>
            <a:pPr marL="0" indent="0">
              <a:buNone/>
            </a:pP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39472596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BBF8A-1E72-60EE-3937-E9DAB5A536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>
            <a:normAutofit/>
          </a:bodyPr>
          <a:lstStyle/>
          <a:p>
            <a:r>
              <a:rPr lang="en-GB"/>
              <a:t>Impact on Guest experience</a:t>
            </a:r>
          </a:p>
        </p:txBody>
      </p:sp>
      <p:pic>
        <p:nvPicPr>
          <p:cNvPr id="7" name="Graphic 6" descr="Downward trend">
            <a:extLst>
              <a:ext uri="{FF2B5EF4-FFF2-40B4-BE49-F238E27FC236}">
                <a16:creationId xmlns:a16="http://schemas.microsoft.com/office/drawing/2014/main" id="{1AF1FCA9-7029-30A2-917C-7432980F18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62141" y="2124215"/>
            <a:ext cx="1811781" cy="1811781"/>
          </a:xfrm>
          <a:prstGeom prst="rect">
            <a:avLst/>
          </a:prstGeom>
        </p:spPr>
      </p:pic>
      <p:pic>
        <p:nvPicPr>
          <p:cNvPr id="5" name="Picture 4" descr="A finger touching a screen with smiley faces&#10;&#10;AI-generated content may be incorrect.">
            <a:extLst>
              <a:ext uri="{FF2B5EF4-FFF2-40B4-BE49-F238E27FC236}">
                <a16:creationId xmlns:a16="http://schemas.microsoft.com/office/drawing/2014/main" id="{29985B1D-6DCD-FFB3-6B73-7F04AD7046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1452" y="4318652"/>
            <a:ext cx="2873159" cy="1374505"/>
          </a:xfrm>
          <a:prstGeom prst="rect">
            <a:avLst/>
          </a:prstGeom>
        </p:spPr>
      </p:pic>
      <p:graphicFrame>
        <p:nvGraphicFramePr>
          <p:cNvPr id="25" name="Content Placeholder 2">
            <a:extLst>
              <a:ext uri="{FF2B5EF4-FFF2-40B4-BE49-F238E27FC236}">
                <a16:creationId xmlns:a16="http://schemas.microsoft.com/office/drawing/2014/main" id="{D419DBBA-F583-497C-17C5-5B2340968F0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145559"/>
              </p:ext>
            </p:extLst>
          </p:nvPr>
        </p:nvGraphicFramePr>
        <p:xfrm>
          <a:off x="2589212" y="2125362"/>
          <a:ext cx="5835121" cy="37858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608353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" name="Group 123">
            <a:extLst>
              <a:ext uri="{FF2B5EF4-FFF2-40B4-BE49-F238E27FC236}">
                <a16:creationId xmlns:a16="http://schemas.microsoft.com/office/drawing/2014/main" id="{EB9B5B69-A297-4D2F-8B89-529DA8A273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25" name="Freeform 11">
              <a:extLst>
                <a:ext uri="{FF2B5EF4-FFF2-40B4-BE49-F238E27FC236}">
                  <a16:creationId xmlns:a16="http://schemas.microsoft.com/office/drawing/2014/main" id="{3E39D215-BF38-4094-82D7-61DED11452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6" name="Freeform 12">
              <a:extLst>
                <a:ext uri="{FF2B5EF4-FFF2-40B4-BE49-F238E27FC236}">
                  <a16:creationId xmlns:a16="http://schemas.microsoft.com/office/drawing/2014/main" id="{7412700A-91C4-4126-8F17-3B9449DBB3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7" name="Freeform 13">
              <a:extLst>
                <a:ext uri="{FF2B5EF4-FFF2-40B4-BE49-F238E27FC236}">
                  <a16:creationId xmlns:a16="http://schemas.microsoft.com/office/drawing/2014/main" id="{DF985802-25A8-4B99-89F0-2A42EC325F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8" name="Freeform 14">
              <a:extLst>
                <a:ext uri="{FF2B5EF4-FFF2-40B4-BE49-F238E27FC236}">
                  <a16:creationId xmlns:a16="http://schemas.microsoft.com/office/drawing/2014/main" id="{F54C35AF-DB92-4205-A779-2A385B7143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9" name="Freeform 15">
              <a:extLst>
                <a:ext uri="{FF2B5EF4-FFF2-40B4-BE49-F238E27FC236}">
                  <a16:creationId xmlns:a16="http://schemas.microsoft.com/office/drawing/2014/main" id="{9F845211-1F53-4E0A-891E-B78A206F07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0" name="Freeform 16">
              <a:extLst>
                <a:ext uri="{FF2B5EF4-FFF2-40B4-BE49-F238E27FC236}">
                  <a16:creationId xmlns:a16="http://schemas.microsoft.com/office/drawing/2014/main" id="{9149C7DD-9998-4805-BFC8-CEF5F5DF31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1" name="Freeform 17">
              <a:extLst>
                <a:ext uri="{FF2B5EF4-FFF2-40B4-BE49-F238E27FC236}">
                  <a16:creationId xmlns:a16="http://schemas.microsoft.com/office/drawing/2014/main" id="{47C8036D-3ECA-43DA-BAF5-3C65CF4112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2" name="Freeform 18">
              <a:extLst>
                <a:ext uri="{FF2B5EF4-FFF2-40B4-BE49-F238E27FC236}">
                  <a16:creationId xmlns:a16="http://schemas.microsoft.com/office/drawing/2014/main" id="{29C15912-CDE8-4DF3-9324-273FB4C86D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3" name="Freeform 19">
              <a:extLst>
                <a:ext uri="{FF2B5EF4-FFF2-40B4-BE49-F238E27FC236}">
                  <a16:creationId xmlns:a16="http://schemas.microsoft.com/office/drawing/2014/main" id="{37C68D51-B7DA-4572-AB7E-708540B3C6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4" name="Freeform 20">
              <a:extLst>
                <a:ext uri="{FF2B5EF4-FFF2-40B4-BE49-F238E27FC236}">
                  <a16:creationId xmlns:a16="http://schemas.microsoft.com/office/drawing/2014/main" id="{1AF802CB-4E9E-4895-9363-C119914909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5" name="Freeform 21">
              <a:extLst>
                <a:ext uri="{FF2B5EF4-FFF2-40B4-BE49-F238E27FC236}">
                  <a16:creationId xmlns:a16="http://schemas.microsoft.com/office/drawing/2014/main" id="{615760E5-5F27-4735-B01C-78E05F3FB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6" name="Freeform 22">
              <a:extLst>
                <a:ext uri="{FF2B5EF4-FFF2-40B4-BE49-F238E27FC236}">
                  <a16:creationId xmlns:a16="http://schemas.microsoft.com/office/drawing/2014/main" id="{DB9C6516-B2DB-432F-BD3A-A1792BD46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37" name="Group 136">
            <a:extLst>
              <a:ext uri="{FF2B5EF4-FFF2-40B4-BE49-F238E27FC236}">
                <a16:creationId xmlns:a16="http://schemas.microsoft.com/office/drawing/2014/main" id="{BC9C8D0D-644B-4B97-B83C-CC8E64361D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138" name="Freeform 27">
              <a:extLst>
                <a:ext uri="{FF2B5EF4-FFF2-40B4-BE49-F238E27FC236}">
                  <a16:creationId xmlns:a16="http://schemas.microsoft.com/office/drawing/2014/main" id="{F8BE1EA6-80CF-446B-A4FE-3F935A51C0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9" name="Freeform 28">
              <a:extLst>
                <a:ext uri="{FF2B5EF4-FFF2-40B4-BE49-F238E27FC236}">
                  <a16:creationId xmlns:a16="http://schemas.microsoft.com/office/drawing/2014/main" id="{10E39808-F4F7-43DE-AB53-82B7B55EA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0" name="Freeform 29">
              <a:extLst>
                <a:ext uri="{FF2B5EF4-FFF2-40B4-BE49-F238E27FC236}">
                  <a16:creationId xmlns:a16="http://schemas.microsoft.com/office/drawing/2014/main" id="{6ED5109A-600A-4C23-9BB3-C4C19C2D9F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1" name="Freeform 30">
              <a:extLst>
                <a:ext uri="{FF2B5EF4-FFF2-40B4-BE49-F238E27FC236}">
                  <a16:creationId xmlns:a16="http://schemas.microsoft.com/office/drawing/2014/main" id="{D76FF73F-8CA3-42B0-A680-353805CD2A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2" name="Freeform 31">
              <a:extLst>
                <a:ext uri="{FF2B5EF4-FFF2-40B4-BE49-F238E27FC236}">
                  <a16:creationId xmlns:a16="http://schemas.microsoft.com/office/drawing/2014/main" id="{B26A6949-3BEB-422A-854C-D4E26E4CF1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3" name="Freeform 32">
              <a:extLst>
                <a:ext uri="{FF2B5EF4-FFF2-40B4-BE49-F238E27FC236}">
                  <a16:creationId xmlns:a16="http://schemas.microsoft.com/office/drawing/2014/main" id="{FE07AD25-30AF-40CD-B901-DF1EDBD68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4" name="Freeform 33">
              <a:extLst>
                <a:ext uri="{FF2B5EF4-FFF2-40B4-BE49-F238E27FC236}">
                  <a16:creationId xmlns:a16="http://schemas.microsoft.com/office/drawing/2014/main" id="{5AA460AF-7760-4F15-881A-6F0BFDBCDF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5" name="Freeform 34">
              <a:extLst>
                <a:ext uri="{FF2B5EF4-FFF2-40B4-BE49-F238E27FC236}">
                  <a16:creationId xmlns:a16="http://schemas.microsoft.com/office/drawing/2014/main" id="{EE53C70E-5D92-4C42-A34F-9F7D16006B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6" name="Freeform 35">
              <a:extLst>
                <a:ext uri="{FF2B5EF4-FFF2-40B4-BE49-F238E27FC236}">
                  <a16:creationId xmlns:a16="http://schemas.microsoft.com/office/drawing/2014/main" id="{C27614EE-0086-4D34-99BD-52F03708DC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7" name="Freeform 36">
              <a:extLst>
                <a:ext uri="{FF2B5EF4-FFF2-40B4-BE49-F238E27FC236}">
                  <a16:creationId xmlns:a16="http://schemas.microsoft.com/office/drawing/2014/main" id="{326919B9-3ED4-4744-A713-326B3BAF62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8" name="Freeform 37">
              <a:extLst>
                <a:ext uri="{FF2B5EF4-FFF2-40B4-BE49-F238E27FC236}">
                  <a16:creationId xmlns:a16="http://schemas.microsoft.com/office/drawing/2014/main" id="{898BDBF5-8AA3-49CD-999A-ABA1F7AE34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9" name="Freeform 38">
              <a:extLst>
                <a:ext uri="{FF2B5EF4-FFF2-40B4-BE49-F238E27FC236}">
                  <a16:creationId xmlns:a16="http://schemas.microsoft.com/office/drawing/2014/main" id="{AF8ED3E0-CBE7-48C4-8F9E-FF98079CDB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50" name="Rectangle 149">
            <a:extLst>
              <a:ext uri="{FF2B5EF4-FFF2-40B4-BE49-F238E27FC236}">
                <a16:creationId xmlns:a16="http://schemas.microsoft.com/office/drawing/2014/main" id="{A84F153B-2093-4171-BD2D-1631695C9B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1" name="Freeform 11">
            <a:extLst>
              <a:ext uri="{FF2B5EF4-FFF2-40B4-BE49-F238E27FC236}">
                <a16:creationId xmlns:a16="http://schemas.microsoft.com/office/drawing/2014/main" id="{99499096-7355-478E-8CCB-A47EA1B797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52" name="Rectangle 151">
            <a:extLst>
              <a:ext uri="{FF2B5EF4-FFF2-40B4-BE49-F238E27FC236}">
                <a16:creationId xmlns:a16="http://schemas.microsoft.com/office/drawing/2014/main" id="{60C44BB1-D5AA-436D-9F17-1A349A148A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" name="Rectangle 152">
            <a:extLst>
              <a:ext uri="{FF2B5EF4-FFF2-40B4-BE49-F238E27FC236}">
                <a16:creationId xmlns:a16="http://schemas.microsoft.com/office/drawing/2014/main" id="{F37021C2-7F19-4990-A104-E841D979A5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8229600" cy="6858000"/>
          </a:xfrm>
          <a:prstGeom prst="rect">
            <a:avLst/>
          </a:prstGeom>
          <a:solidFill>
            <a:schemeClr val="bg2">
              <a:lumMod val="10000"/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4" name="Freeform 5">
            <a:extLst>
              <a:ext uri="{FF2B5EF4-FFF2-40B4-BE49-F238E27FC236}">
                <a16:creationId xmlns:a16="http://schemas.microsoft.com/office/drawing/2014/main" id="{33536478-7418-4E4C-B3B7-86080DE5D8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1" y="659027"/>
            <a:ext cx="9042690" cy="1035152"/>
          </a:xfrm>
          <a:custGeom>
            <a:avLst/>
            <a:gdLst>
              <a:gd name="T0" fmla="*/ 1900 w 1902"/>
              <a:gd name="T1" fmla="*/ 77 h 163"/>
              <a:gd name="T2" fmla="*/ 1826 w 1902"/>
              <a:gd name="T3" fmla="*/ 3 h 163"/>
              <a:gd name="T4" fmla="*/ 1825 w 1902"/>
              <a:gd name="T5" fmla="*/ 2 h 163"/>
              <a:gd name="T6" fmla="*/ 1819 w 1902"/>
              <a:gd name="T7" fmla="*/ 0 h 163"/>
              <a:gd name="T8" fmla="*/ 1363 w 1902"/>
              <a:gd name="T9" fmla="*/ 0 h 163"/>
              <a:gd name="T10" fmla="*/ 1348 w 1902"/>
              <a:gd name="T11" fmla="*/ 0 h 163"/>
              <a:gd name="T12" fmla="*/ 1225 w 1902"/>
              <a:gd name="T13" fmla="*/ 0 h 163"/>
              <a:gd name="T14" fmla="*/ 1033 w 1902"/>
              <a:gd name="T15" fmla="*/ 0 h 163"/>
              <a:gd name="T16" fmla="*/ 892 w 1902"/>
              <a:gd name="T17" fmla="*/ 0 h 163"/>
              <a:gd name="T18" fmla="*/ 786 w 1902"/>
              <a:gd name="T19" fmla="*/ 0 h 163"/>
              <a:gd name="T20" fmla="*/ 577 w 1902"/>
              <a:gd name="T21" fmla="*/ 0 h 163"/>
              <a:gd name="T22" fmla="*/ 562 w 1902"/>
              <a:gd name="T23" fmla="*/ 0 h 163"/>
              <a:gd name="T24" fmla="*/ 439 w 1902"/>
              <a:gd name="T25" fmla="*/ 0 h 163"/>
              <a:gd name="T26" fmla="*/ 106 w 1902"/>
              <a:gd name="T27" fmla="*/ 0 h 163"/>
              <a:gd name="T28" fmla="*/ 0 w 1902"/>
              <a:gd name="T29" fmla="*/ 0 h 163"/>
              <a:gd name="T30" fmla="*/ 0 w 1902"/>
              <a:gd name="T31" fmla="*/ 163 h 163"/>
              <a:gd name="T32" fmla="*/ 106 w 1902"/>
              <a:gd name="T33" fmla="*/ 163 h 163"/>
              <a:gd name="T34" fmla="*/ 439 w 1902"/>
              <a:gd name="T35" fmla="*/ 163 h 163"/>
              <a:gd name="T36" fmla="*/ 562 w 1902"/>
              <a:gd name="T37" fmla="*/ 163 h 163"/>
              <a:gd name="T38" fmla="*/ 577 w 1902"/>
              <a:gd name="T39" fmla="*/ 163 h 163"/>
              <a:gd name="T40" fmla="*/ 786 w 1902"/>
              <a:gd name="T41" fmla="*/ 163 h 163"/>
              <a:gd name="T42" fmla="*/ 892 w 1902"/>
              <a:gd name="T43" fmla="*/ 163 h 163"/>
              <a:gd name="T44" fmla="*/ 1033 w 1902"/>
              <a:gd name="T45" fmla="*/ 163 h 163"/>
              <a:gd name="T46" fmla="*/ 1225 w 1902"/>
              <a:gd name="T47" fmla="*/ 163 h 163"/>
              <a:gd name="T48" fmla="*/ 1348 w 1902"/>
              <a:gd name="T49" fmla="*/ 163 h 163"/>
              <a:gd name="T50" fmla="*/ 1363 w 1902"/>
              <a:gd name="T51" fmla="*/ 163 h 163"/>
              <a:gd name="T52" fmla="*/ 1819 w 1902"/>
              <a:gd name="T53" fmla="*/ 163 h 163"/>
              <a:gd name="T54" fmla="*/ 1825 w 1902"/>
              <a:gd name="T55" fmla="*/ 161 h 163"/>
              <a:gd name="T56" fmla="*/ 1826 w 1902"/>
              <a:gd name="T57" fmla="*/ 160 h 163"/>
              <a:gd name="T58" fmla="*/ 1900 w 1902"/>
              <a:gd name="T59" fmla="*/ 86 h 163"/>
              <a:gd name="T60" fmla="*/ 1900 w 1902"/>
              <a:gd name="T61" fmla="*/ 77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902" h="163">
                <a:moveTo>
                  <a:pt x="1900" y="77"/>
                </a:moveTo>
                <a:cubicBezTo>
                  <a:pt x="1826" y="3"/>
                  <a:pt x="1826" y="3"/>
                  <a:pt x="1826" y="3"/>
                </a:cubicBezTo>
                <a:cubicBezTo>
                  <a:pt x="1825" y="2"/>
                  <a:pt x="1825" y="2"/>
                  <a:pt x="1825" y="2"/>
                </a:cubicBezTo>
                <a:cubicBezTo>
                  <a:pt x="1823" y="1"/>
                  <a:pt x="1821" y="0"/>
                  <a:pt x="1819" y="0"/>
                </a:cubicBezTo>
                <a:cubicBezTo>
                  <a:pt x="1363" y="0"/>
                  <a:pt x="1363" y="0"/>
                  <a:pt x="1363" y="0"/>
                </a:cubicBezTo>
                <a:cubicBezTo>
                  <a:pt x="1348" y="0"/>
                  <a:pt x="1348" y="0"/>
                  <a:pt x="1348" y="0"/>
                </a:cubicBezTo>
                <a:cubicBezTo>
                  <a:pt x="1225" y="0"/>
                  <a:pt x="1225" y="0"/>
                  <a:pt x="1225" y="0"/>
                </a:cubicBezTo>
                <a:cubicBezTo>
                  <a:pt x="1033" y="0"/>
                  <a:pt x="1033" y="0"/>
                  <a:pt x="1033" y="0"/>
                </a:cubicBezTo>
                <a:cubicBezTo>
                  <a:pt x="892" y="0"/>
                  <a:pt x="892" y="0"/>
                  <a:pt x="892" y="0"/>
                </a:cubicBezTo>
                <a:cubicBezTo>
                  <a:pt x="786" y="0"/>
                  <a:pt x="786" y="0"/>
                  <a:pt x="786" y="0"/>
                </a:cubicBezTo>
                <a:cubicBezTo>
                  <a:pt x="577" y="0"/>
                  <a:pt x="577" y="0"/>
                  <a:pt x="577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39" y="0"/>
                  <a:pt x="439" y="0"/>
                  <a:pt x="439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39" y="163"/>
                  <a:pt x="439" y="163"/>
                  <a:pt x="439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7" y="163"/>
                  <a:pt x="577" y="163"/>
                  <a:pt x="577" y="163"/>
                </a:cubicBezTo>
                <a:cubicBezTo>
                  <a:pt x="786" y="163"/>
                  <a:pt x="786" y="163"/>
                  <a:pt x="786" y="163"/>
                </a:cubicBezTo>
                <a:cubicBezTo>
                  <a:pt x="892" y="163"/>
                  <a:pt x="892" y="163"/>
                  <a:pt x="892" y="163"/>
                </a:cubicBezTo>
                <a:cubicBezTo>
                  <a:pt x="1033" y="163"/>
                  <a:pt x="1033" y="163"/>
                  <a:pt x="1033" y="163"/>
                </a:cubicBezTo>
                <a:cubicBezTo>
                  <a:pt x="1225" y="163"/>
                  <a:pt x="1225" y="163"/>
                  <a:pt x="1225" y="163"/>
                </a:cubicBezTo>
                <a:cubicBezTo>
                  <a:pt x="1348" y="163"/>
                  <a:pt x="1348" y="163"/>
                  <a:pt x="1348" y="163"/>
                </a:cubicBezTo>
                <a:cubicBezTo>
                  <a:pt x="1363" y="163"/>
                  <a:pt x="1363" y="163"/>
                  <a:pt x="1363" y="163"/>
                </a:cubicBezTo>
                <a:cubicBezTo>
                  <a:pt x="1819" y="163"/>
                  <a:pt x="1819" y="163"/>
                  <a:pt x="1819" y="163"/>
                </a:cubicBezTo>
                <a:cubicBezTo>
                  <a:pt x="1821" y="163"/>
                  <a:pt x="1823" y="162"/>
                  <a:pt x="1825" y="161"/>
                </a:cubicBezTo>
                <a:cubicBezTo>
                  <a:pt x="1825" y="160"/>
                  <a:pt x="1825" y="160"/>
                  <a:pt x="1826" y="160"/>
                </a:cubicBezTo>
                <a:cubicBezTo>
                  <a:pt x="1900" y="86"/>
                  <a:pt x="1900" y="86"/>
                  <a:pt x="1900" y="86"/>
                </a:cubicBezTo>
                <a:cubicBezTo>
                  <a:pt x="1902" y="83"/>
                  <a:pt x="1902" y="79"/>
                  <a:pt x="1900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792B03-26F0-5689-8E6B-51E61B4F47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867" y="787400"/>
            <a:ext cx="7145866" cy="77893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>
                <a:solidFill>
                  <a:srgbClr val="FEFFFF"/>
                </a:solidFill>
              </a:rPr>
              <a:t>Industry responses: Major Chains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19E2C-532D-FE24-C487-ED21D7A969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1866" y="2032000"/>
            <a:ext cx="7145867" cy="3879222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Hilton:</a:t>
            </a:r>
            <a:r>
              <a:rPr lang="en-GB" dirty="0"/>
              <a:t> "Care for All" &amp; "Thrive" platforms, plus the "</a:t>
            </a:r>
            <a:r>
              <a:rPr lang="en-GB" dirty="0" err="1"/>
              <a:t>Wellthy</a:t>
            </a:r>
            <a:r>
              <a:rPr lang="en-GB" dirty="0"/>
              <a:t>" caregiving service.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b="1" dirty="0"/>
              <a:t>Marriott:</a:t>
            </a:r>
            <a:r>
              <a:rPr lang="en-GB" dirty="0"/>
              <a:t> "</a:t>
            </a:r>
            <a:r>
              <a:rPr lang="en-GB" dirty="0" err="1"/>
              <a:t>TakeCare</a:t>
            </a:r>
            <a:r>
              <a:rPr lang="en-GB" dirty="0"/>
              <a:t>" program for physical and emotional wellness.</a:t>
            </a:r>
          </a:p>
          <a:p>
            <a:endParaRPr lang="en-GB" dirty="0"/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0E4C604E-29C9-4B8E-8387-1C8ACB75F1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3056" y="2032000"/>
            <a:ext cx="3001931" cy="3862495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logo for a hotel&#10;&#10;AI-generated content may be incorrect.">
            <a:extLst>
              <a:ext uri="{FF2B5EF4-FFF2-40B4-BE49-F238E27FC236}">
                <a16:creationId xmlns:a16="http://schemas.microsoft.com/office/drawing/2014/main" id="{E85CA7BE-8D9F-BBD0-A92D-14AB99B083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92" r="2" b="2"/>
          <a:stretch>
            <a:fillRect/>
          </a:stretch>
        </p:blipFill>
        <p:spPr>
          <a:xfrm>
            <a:off x="9234445" y="2196592"/>
            <a:ext cx="1954470" cy="1692723"/>
          </a:xfrm>
          <a:prstGeom prst="rect">
            <a:avLst/>
          </a:prstGeom>
        </p:spPr>
      </p:pic>
      <p:pic>
        <p:nvPicPr>
          <p:cNvPr id="8" name="Picture 7" descr="A logo of a hotel&#10;&#10;AI-generated content may be incorrect.">
            <a:extLst>
              <a:ext uri="{FF2B5EF4-FFF2-40B4-BE49-F238E27FC236}">
                <a16:creationId xmlns:a16="http://schemas.microsoft.com/office/drawing/2014/main" id="{EA623B60-24D6-0D1F-43FC-413B1FC232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6" r="14981" b="2"/>
          <a:stretch>
            <a:fillRect/>
          </a:stretch>
        </p:blipFill>
        <p:spPr>
          <a:xfrm>
            <a:off x="9245468" y="4053907"/>
            <a:ext cx="1932424" cy="1673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12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BF7E8610-2DF7-4AF0-B876-0F3B7882A6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1C8C023-62A6-4DA0-8DF4-3F4EA94090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06695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A04123-F886-188E-63AB-6686DD6C6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3391" y="624110"/>
            <a:ext cx="9383408" cy="1280890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chemeClr val="bg1"/>
                </a:solidFill>
              </a:rPr>
              <a:t>Industry Responses: Small&amp;Medium Business</a:t>
            </a:r>
          </a:p>
        </p:txBody>
      </p:sp>
      <p:sp>
        <p:nvSpPr>
          <p:cNvPr id="46" name="Freeform 11">
            <a:extLst>
              <a:ext uri="{FF2B5EF4-FFF2-40B4-BE49-F238E27FC236}">
                <a16:creationId xmlns:a16="http://schemas.microsoft.com/office/drawing/2014/main" id="{26B9FE07-322E-43FB-8707-C9826BD903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3032447-8703-CE26-5A31-6D8473FB5BC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8755668"/>
              </p:ext>
            </p:extLst>
          </p:nvPr>
        </p:nvGraphicFramePr>
        <p:xfrm>
          <a:off x="961012" y="2930805"/>
          <a:ext cx="10265786" cy="29619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77268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roup 50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52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65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8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9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0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4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5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6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7" name="Rectangle 76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78" name="Freeform 6">
            <a:extLst>
              <a:ext uri="{FF2B5EF4-FFF2-40B4-BE49-F238E27FC236}">
                <a16:creationId xmlns:a16="http://schemas.microsoft.com/office/drawing/2014/main" id="{3623DEAC-F39C-45D6-86DC-1033F64295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22589B50-D615-4630-B6F7-29E99FF2C4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B87A83DF-4E7A-4A81-867E-10E29C4BD3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2" y="0"/>
            <a:ext cx="6111243" cy="6858000"/>
          </a:xfrm>
          <a:prstGeom prst="rect">
            <a:avLst/>
          </a:prstGeom>
          <a:solidFill>
            <a:schemeClr val="tx2">
              <a:lumMod val="50000"/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549E0D-1D53-2AE6-C971-57745BA7C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279" y="967417"/>
            <a:ext cx="5280460" cy="39432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>
                <a:solidFill>
                  <a:srgbClr val="FEFFFF"/>
                </a:solidFill>
              </a:rPr>
              <a:t>A 3-Step Plan for Change</a:t>
            </a:r>
          </a:p>
        </p:txBody>
      </p:sp>
      <p:sp>
        <p:nvSpPr>
          <p:cNvPr id="81" name="Freeform 27">
            <a:extLst>
              <a:ext uri="{FF2B5EF4-FFF2-40B4-BE49-F238E27FC236}">
                <a16:creationId xmlns:a16="http://schemas.microsoft.com/office/drawing/2014/main" id="{435515D7-4CE9-4558-BA93-E245EFB64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5033007"/>
            <a:ext cx="6881206" cy="857047"/>
          </a:xfrm>
          <a:custGeom>
            <a:avLst/>
            <a:gdLst>
              <a:gd name="connsiteX0" fmla="*/ 0 w 6881206"/>
              <a:gd name="connsiteY0" fmla="*/ 0 h 857047"/>
              <a:gd name="connsiteX1" fmla="*/ 653445 w 6881206"/>
              <a:gd name="connsiteY1" fmla="*/ 0 h 857047"/>
              <a:gd name="connsiteX2" fmla="*/ 1156123 w 6881206"/>
              <a:gd name="connsiteY2" fmla="*/ 0 h 857047"/>
              <a:gd name="connsiteX3" fmla="*/ 1380221 w 6881206"/>
              <a:gd name="connsiteY3" fmla="*/ 0 h 857047"/>
              <a:gd name="connsiteX4" fmla="*/ 1444324 w 6881206"/>
              <a:gd name="connsiteY4" fmla="*/ 0 h 857047"/>
              <a:gd name="connsiteX5" fmla="*/ 1522072 w 6881206"/>
              <a:gd name="connsiteY5" fmla="*/ 0 h 857047"/>
              <a:gd name="connsiteX6" fmla="*/ 1596570 w 6881206"/>
              <a:gd name="connsiteY6" fmla="*/ 0 h 857047"/>
              <a:gd name="connsiteX7" fmla="*/ 1893047 w 6881206"/>
              <a:gd name="connsiteY7" fmla="*/ 0 h 857047"/>
              <a:gd name="connsiteX8" fmla="*/ 1978260 w 6881206"/>
              <a:gd name="connsiteY8" fmla="*/ 0 h 857047"/>
              <a:gd name="connsiteX9" fmla="*/ 2032793 w 6881206"/>
              <a:gd name="connsiteY9" fmla="*/ 0 h 857047"/>
              <a:gd name="connsiteX10" fmla="*/ 2095032 w 6881206"/>
              <a:gd name="connsiteY10" fmla="*/ 0 h 857047"/>
              <a:gd name="connsiteX11" fmla="*/ 2574748 w 6881206"/>
              <a:gd name="connsiteY11" fmla="*/ 0 h 857047"/>
              <a:gd name="connsiteX12" fmla="*/ 2712413 w 6881206"/>
              <a:gd name="connsiteY12" fmla="*/ 0 h 857047"/>
              <a:gd name="connsiteX13" fmla="*/ 2724164 w 6881206"/>
              <a:gd name="connsiteY13" fmla="*/ 0 h 857047"/>
              <a:gd name="connsiteX14" fmla="*/ 2806423 w 6881206"/>
              <a:gd name="connsiteY14" fmla="*/ 0 h 857047"/>
              <a:gd name="connsiteX15" fmla="*/ 2975563 w 6881206"/>
              <a:gd name="connsiteY15" fmla="*/ 0 h 857047"/>
              <a:gd name="connsiteX16" fmla="*/ 3029696 w 6881206"/>
              <a:gd name="connsiteY16" fmla="*/ 0 h 857047"/>
              <a:gd name="connsiteX17" fmla="*/ 3216247 w 6881206"/>
              <a:gd name="connsiteY17" fmla="*/ 0 h 857047"/>
              <a:gd name="connsiteX18" fmla="*/ 3464491 w 6881206"/>
              <a:gd name="connsiteY18" fmla="*/ 0 h 857047"/>
              <a:gd name="connsiteX19" fmla="*/ 3476820 w 6881206"/>
              <a:gd name="connsiteY19" fmla="*/ 0 h 857047"/>
              <a:gd name="connsiteX20" fmla="*/ 3508932 w 6881206"/>
              <a:gd name="connsiteY20" fmla="*/ 0 h 857047"/>
              <a:gd name="connsiteX21" fmla="*/ 3518154 w 6881206"/>
              <a:gd name="connsiteY21" fmla="*/ 0 h 857047"/>
              <a:gd name="connsiteX22" fmla="*/ 3563124 w 6881206"/>
              <a:gd name="connsiteY22" fmla="*/ 0 h 857047"/>
              <a:gd name="connsiteX23" fmla="*/ 3568615 w 6881206"/>
              <a:gd name="connsiteY23" fmla="*/ 0 h 857047"/>
              <a:gd name="connsiteX24" fmla="*/ 3582711 w 6881206"/>
              <a:gd name="connsiteY24" fmla="*/ 0 h 857047"/>
              <a:gd name="connsiteX25" fmla="*/ 3607047 w 6881206"/>
              <a:gd name="connsiteY25" fmla="*/ 0 h 857047"/>
              <a:gd name="connsiteX26" fmla="*/ 3711363 w 6881206"/>
              <a:gd name="connsiteY26" fmla="*/ 0 h 857047"/>
              <a:gd name="connsiteX27" fmla="*/ 3757936 w 6881206"/>
              <a:gd name="connsiteY27" fmla="*/ 0 h 857047"/>
              <a:gd name="connsiteX28" fmla="*/ 3914505 w 6881206"/>
              <a:gd name="connsiteY28" fmla="*/ 0 h 857047"/>
              <a:gd name="connsiteX29" fmla="*/ 4099165 w 6881206"/>
              <a:gd name="connsiteY29" fmla="*/ 0 h 857047"/>
              <a:gd name="connsiteX30" fmla="*/ 4176573 w 6881206"/>
              <a:gd name="connsiteY30" fmla="*/ 0 h 857047"/>
              <a:gd name="connsiteX31" fmla="*/ 4211043 w 6881206"/>
              <a:gd name="connsiteY31" fmla="*/ 0 h 857047"/>
              <a:gd name="connsiteX32" fmla="*/ 4249415 w 6881206"/>
              <a:gd name="connsiteY32" fmla="*/ 0 h 857047"/>
              <a:gd name="connsiteX33" fmla="*/ 4292911 w 6881206"/>
              <a:gd name="connsiteY33" fmla="*/ 0 h 857047"/>
              <a:gd name="connsiteX34" fmla="*/ 4715176 w 6881206"/>
              <a:gd name="connsiteY34" fmla="*/ 0 h 857047"/>
              <a:gd name="connsiteX35" fmla="*/ 4749035 w 6881206"/>
              <a:gd name="connsiteY35" fmla="*/ 0 h 857047"/>
              <a:gd name="connsiteX36" fmla="*/ 5107279 w 6881206"/>
              <a:gd name="connsiteY36" fmla="*/ 0 h 857047"/>
              <a:gd name="connsiteX37" fmla="*/ 5446306 w 6881206"/>
              <a:gd name="connsiteY37" fmla="*/ 0 h 857047"/>
              <a:gd name="connsiteX38" fmla="*/ 5654500 w 6881206"/>
              <a:gd name="connsiteY38" fmla="*/ 0 h 857047"/>
              <a:gd name="connsiteX39" fmla="*/ 5879355 w 6881206"/>
              <a:gd name="connsiteY39" fmla="*/ 0 h 857047"/>
              <a:gd name="connsiteX40" fmla="*/ 6374171 w 6881206"/>
              <a:gd name="connsiteY40" fmla="*/ 0 h 857047"/>
              <a:gd name="connsiteX41" fmla="*/ 6382691 w 6881206"/>
              <a:gd name="connsiteY41" fmla="*/ 0 h 857047"/>
              <a:gd name="connsiteX42" fmla="*/ 6406881 w 6881206"/>
              <a:gd name="connsiteY42" fmla="*/ 10516 h 857047"/>
              <a:gd name="connsiteX43" fmla="*/ 6411719 w 6881206"/>
              <a:gd name="connsiteY43" fmla="*/ 15774 h 857047"/>
              <a:gd name="connsiteX44" fmla="*/ 6412418 w 6881206"/>
              <a:gd name="connsiteY44" fmla="*/ 16534 h 857047"/>
              <a:gd name="connsiteX45" fmla="*/ 6413765 w 6881206"/>
              <a:gd name="connsiteY45" fmla="*/ 17998 h 857047"/>
              <a:gd name="connsiteX46" fmla="*/ 6418286 w 6881206"/>
              <a:gd name="connsiteY46" fmla="*/ 21854 h 857047"/>
              <a:gd name="connsiteX47" fmla="*/ 6867337 w 6881206"/>
              <a:gd name="connsiteY47" fmla="*/ 404863 h 857047"/>
              <a:gd name="connsiteX48" fmla="*/ 6867337 w 6881206"/>
              <a:gd name="connsiteY48" fmla="*/ 452185 h 857047"/>
              <a:gd name="connsiteX49" fmla="*/ 6491457 w 6881206"/>
              <a:gd name="connsiteY49" fmla="*/ 772784 h 857047"/>
              <a:gd name="connsiteX50" fmla="*/ 6413765 w 6881206"/>
              <a:gd name="connsiteY50" fmla="*/ 839050 h 857047"/>
              <a:gd name="connsiteX51" fmla="*/ 6411719 w 6881206"/>
              <a:gd name="connsiteY51" fmla="*/ 841273 h 857047"/>
              <a:gd name="connsiteX52" fmla="*/ 6406881 w 6881206"/>
              <a:gd name="connsiteY52" fmla="*/ 846531 h 857047"/>
              <a:gd name="connsiteX53" fmla="*/ 6382691 w 6881206"/>
              <a:gd name="connsiteY53" fmla="*/ 857047 h 857047"/>
              <a:gd name="connsiteX54" fmla="*/ 6374171 w 6881206"/>
              <a:gd name="connsiteY54" fmla="*/ 857047 h 857047"/>
              <a:gd name="connsiteX55" fmla="*/ 6368680 w 6881206"/>
              <a:gd name="connsiteY55" fmla="*/ 857047 h 857047"/>
              <a:gd name="connsiteX56" fmla="*/ 6348221 w 6881206"/>
              <a:gd name="connsiteY56" fmla="*/ 857047 h 857047"/>
              <a:gd name="connsiteX57" fmla="*/ 6330248 w 6881206"/>
              <a:gd name="connsiteY57" fmla="*/ 857047 h 857047"/>
              <a:gd name="connsiteX58" fmla="*/ 6266353 w 6881206"/>
              <a:gd name="connsiteY58" fmla="*/ 857047 h 857047"/>
              <a:gd name="connsiteX59" fmla="*/ 6225932 w 6881206"/>
              <a:gd name="connsiteY59" fmla="*/ 857047 h 857047"/>
              <a:gd name="connsiteX60" fmla="*/ 6106926 w 6881206"/>
              <a:gd name="connsiteY60" fmla="*/ 857047 h 857047"/>
              <a:gd name="connsiteX61" fmla="*/ 6022790 w 6881206"/>
              <a:gd name="connsiteY61" fmla="*/ 857047 h 857047"/>
              <a:gd name="connsiteX62" fmla="*/ 5844088 w 6881206"/>
              <a:gd name="connsiteY62" fmla="*/ 857047 h 857047"/>
              <a:gd name="connsiteX63" fmla="*/ 5687880 w 6881206"/>
              <a:gd name="connsiteY63" fmla="*/ 857047 h 857047"/>
              <a:gd name="connsiteX64" fmla="*/ 5451985 w 6881206"/>
              <a:gd name="connsiteY64" fmla="*/ 857047 h 857047"/>
              <a:gd name="connsiteX65" fmla="*/ 5188261 w 6881206"/>
              <a:gd name="connsiteY65" fmla="*/ 857047 h 857047"/>
              <a:gd name="connsiteX66" fmla="*/ 4904764 w 6881206"/>
              <a:gd name="connsiteY66" fmla="*/ 857047 h 857047"/>
              <a:gd name="connsiteX67" fmla="*/ 4490989 w 6881206"/>
              <a:gd name="connsiteY67" fmla="*/ 857047 h 857047"/>
              <a:gd name="connsiteX68" fmla="*/ 4176573 w 6881206"/>
              <a:gd name="connsiteY68" fmla="*/ 857047 h 857047"/>
              <a:gd name="connsiteX69" fmla="*/ 4099165 w 6881206"/>
              <a:gd name="connsiteY69" fmla="*/ 857047 h 857047"/>
              <a:gd name="connsiteX70" fmla="*/ 4089943 w 6881206"/>
              <a:gd name="connsiteY70" fmla="*/ 857047 h 857047"/>
              <a:gd name="connsiteX71" fmla="*/ 4057940 w 6881206"/>
              <a:gd name="connsiteY71" fmla="*/ 857047 h 857047"/>
              <a:gd name="connsiteX72" fmla="*/ 4025386 w 6881206"/>
              <a:gd name="connsiteY72" fmla="*/ 857047 h 857047"/>
              <a:gd name="connsiteX73" fmla="*/ 3850160 w 6881206"/>
              <a:gd name="connsiteY73" fmla="*/ 857047 h 857047"/>
              <a:gd name="connsiteX74" fmla="*/ 3563124 w 6881206"/>
              <a:gd name="connsiteY74" fmla="*/ 857047 h 857047"/>
              <a:gd name="connsiteX75" fmla="*/ 3550795 w 6881206"/>
              <a:gd name="connsiteY75" fmla="*/ 857047 h 857047"/>
              <a:gd name="connsiteX76" fmla="*/ 3508932 w 6881206"/>
              <a:gd name="connsiteY76" fmla="*/ 857047 h 857047"/>
              <a:gd name="connsiteX77" fmla="*/ 3483683 w 6881206"/>
              <a:gd name="connsiteY77" fmla="*/ 857047 h 857047"/>
              <a:gd name="connsiteX78" fmla="*/ 3464491 w 6881206"/>
              <a:gd name="connsiteY78" fmla="*/ 857047 h 857047"/>
              <a:gd name="connsiteX79" fmla="*/ 3452740 w 6881206"/>
              <a:gd name="connsiteY79" fmla="*/ 857047 h 857047"/>
              <a:gd name="connsiteX80" fmla="*/ 3423719 w 6881206"/>
              <a:gd name="connsiteY80" fmla="*/ 857047 h 857047"/>
              <a:gd name="connsiteX81" fmla="*/ 3370481 w 6881206"/>
              <a:gd name="connsiteY81" fmla="*/ 857047 h 857047"/>
              <a:gd name="connsiteX82" fmla="*/ 3306946 w 6881206"/>
              <a:gd name="connsiteY82" fmla="*/ 857047 h 857047"/>
              <a:gd name="connsiteX83" fmla="*/ 3147208 w 6881206"/>
              <a:gd name="connsiteY83" fmla="*/ 857047 h 857047"/>
              <a:gd name="connsiteX84" fmla="*/ 3114429 w 6881206"/>
              <a:gd name="connsiteY84" fmla="*/ 857047 h 857047"/>
              <a:gd name="connsiteX85" fmla="*/ 2960658 w 6881206"/>
              <a:gd name="connsiteY85" fmla="*/ 857047 h 857047"/>
              <a:gd name="connsiteX86" fmla="*/ 2827230 w 6881206"/>
              <a:gd name="connsiteY86" fmla="*/ 857047 h 857047"/>
              <a:gd name="connsiteX87" fmla="*/ 2712413 w 6881206"/>
              <a:gd name="connsiteY87" fmla="*/ 857047 h 857047"/>
              <a:gd name="connsiteX88" fmla="*/ 2680242 w 6881206"/>
              <a:gd name="connsiteY88" fmla="*/ 857047 h 857047"/>
              <a:gd name="connsiteX89" fmla="*/ 2603835 w 6881206"/>
              <a:gd name="connsiteY89" fmla="*/ 857047 h 857047"/>
              <a:gd name="connsiteX90" fmla="*/ 2455042 w 6881206"/>
              <a:gd name="connsiteY90" fmla="*/ 857047 h 857047"/>
              <a:gd name="connsiteX91" fmla="*/ 2426415 w 6881206"/>
              <a:gd name="connsiteY91" fmla="*/ 857047 h 857047"/>
              <a:gd name="connsiteX92" fmla="*/ 2209736 w 6881206"/>
              <a:gd name="connsiteY92" fmla="*/ 857047 h 857047"/>
              <a:gd name="connsiteX93" fmla="*/ 1893047 w 6881206"/>
              <a:gd name="connsiteY93" fmla="*/ 857047 h 857047"/>
              <a:gd name="connsiteX94" fmla="*/ 1885034 w 6881206"/>
              <a:gd name="connsiteY94" fmla="*/ 857047 h 857047"/>
              <a:gd name="connsiteX95" fmla="*/ 1843786 w 6881206"/>
              <a:gd name="connsiteY95" fmla="*/ 857047 h 857047"/>
              <a:gd name="connsiteX96" fmla="*/ 1828944 w 6881206"/>
              <a:gd name="connsiteY96" fmla="*/ 857047 h 857047"/>
              <a:gd name="connsiteX97" fmla="*/ 1380221 w 6881206"/>
              <a:gd name="connsiteY97" fmla="*/ 857047 h 857047"/>
              <a:gd name="connsiteX98" fmla="*/ 1333065 w 6881206"/>
              <a:gd name="connsiteY98" fmla="*/ 857047 h 857047"/>
              <a:gd name="connsiteX99" fmla="*/ 653445 w 6881206"/>
              <a:gd name="connsiteY99" fmla="*/ 857047 h 857047"/>
              <a:gd name="connsiteX100" fmla="*/ 0 w 6881206"/>
              <a:gd name="connsiteY100" fmla="*/ 857047 h 857047"/>
              <a:gd name="connsiteX101" fmla="*/ 0 w 6881206"/>
              <a:gd name="connsiteY101" fmla="*/ 0 h 857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6881206" h="857047">
                <a:moveTo>
                  <a:pt x="0" y="0"/>
                </a:moveTo>
                <a:cubicBezTo>
                  <a:pt x="0" y="0"/>
                  <a:pt x="0" y="0"/>
                  <a:pt x="653445" y="0"/>
                </a:cubicBezTo>
                <a:cubicBezTo>
                  <a:pt x="653445" y="0"/>
                  <a:pt x="653445" y="0"/>
                  <a:pt x="1156123" y="0"/>
                </a:cubicBezTo>
                <a:lnTo>
                  <a:pt x="1380221" y="0"/>
                </a:lnTo>
                <a:cubicBezTo>
                  <a:pt x="1380221" y="0"/>
                  <a:pt x="1380221" y="0"/>
                  <a:pt x="1444324" y="0"/>
                </a:cubicBezTo>
                <a:lnTo>
                  <a:pt x="1522072" y="0"/>
                </a:lnTo>
                <a:lnTo>
                  <a:pt x="1596570" y="0"/>
                </a:lnTo>
                <a:cubicBezTo>
                  <a:pt x="1668686" y="0"/>
                  <a:pt x="1764840" y="0"/>
                  <a:pt x="1893047" y="0"/>
                </a:cubicBezTo>
                <a:cubicBezTo>
                  <a:pt x="1893047" y="0"/>
                  <a:pt x="1893047" y="0"/>
                  <a:pt x="1978260" y="0"/>
                </a:cubicBezTo>
                <a:lnTo>
                  <a:pt x="2032793" y="0"/>
                </a:lnTo>
                <a:lnTo>
                  <a:pt x="2095032" y="0"/>
                </a:lnTo>
                <a:cubicBezTo>
                  <a:pt x="2196025" y="0"/>
                  <a:pt x="2347515" y="0"/>
                  <a:pt x="2574748" y="0"/>
                </a:cubicBezTo>
                <a:lnTo>
                  <a:pt x="2712413" y="0"/>
                </a:lnTo>
                <a:lnTo>
                  <a:pt x="2724164" y="0"/>
                </a:lnTo>
                <a:lnTo>
                  <a:pt x="2806423" y="0"/>
                </a:lnTo>
                <a:lnTo>
                  <a:pt x="2975563" y="0"/>
                </a:lnTo>
                <a:lnTo>
                  <a:pt x="3029696" y="0"/>
                </a:lnTo>
                <a:lnTo>
                  <a:pt x="3216247" y="0"/>
                </a:lnTo>
                <a:lnTo>
                  <a:pt x="3464491" y="0"/>
                </a:lnTo>
                <a:lnTo>
                  <a:pt x="3476820" y="0"/>
                </a:lnTo>
                <a:lnTo>
                  <a:pt x="3508932" y="0"/>
                </a:lnTo>
                <a:cubicBezTo>
                  <a:pt x="3508932" y="0"/>
                  <a:pt x="3508932" y="0"/>
                  <a:pt x="3518154" y="0"/>
                </a:cubicBezTo>
                <a:lnTo>
                  <a:pt x="3563124" y="0"/>
                </a:lnTo>
                <a:lnTo>
                  <a:pt x="3568615" y="0"/>
                </a:lnTo>
                <a:lnTo>
                  <a:pt x="3582711" y="0"/>
                </a:lnTo>
                <a:lnTo>
                  <a:pt x="3607047" y="0"/>
                </a:lnTo>
                <a:lnTo>
                  <a:pt x="3711363" y="0"/>
                </a:lnTo>
                <a:lnTo>
                  <a:pt x="3757936" y="0"/>
                </a:lnTo>
                <a:lnTo>
                  <a:pt x="3914505" y="0"/>
                </a:lnTo>
                <a:lnTo>
                  <a:pt x="4099165" y="0"/>
                </a:lnTo>
                <a:cubicBezTo>
                  <a:pt x="4099165" y="0"/>
                  <a:pt x="4099165" y="0"/>
                  <a:pt x="4176573" y="0"/>
                </a:cubicBezTo>
                <a:cubicBezTo>
                  <a:pt x="4176573" y="0"/>
                  <a:pt x="4176573" y="0"/>
                  <a:pt x="4211043" y="0"/>
                </a:cubicBezTo>
                <a:lnTo>
                  <a:pt x="4249415" y="0"/>
                </a:lnTo>
                <a:lnTo>
                  <a:pt x="4292911" y="0"/>
                </a:lnTo>
                <a:cubicBezTo>
                  <a:pt x="4370470" y="0"/>
                  <a:pt x="4499735" y="0"/>
                  <a:pt x="4715176" y="0"/>
                </a:cubicBezTo>
                <a:lnTo>
                  <a:pt x="4749035" y="0"/>
                </a:lnTo>
                <a:lnTo>
                  <a:pt x="5107279" y="0"/>
                </a:lnTo>
                <a:lnTo>
                  <a:pt x="5446306" y="0"/>
                </a:lnTo>
                <a:lnTo>
                  <a:pt x="5654500" y="0"/>
                </a:lnTo>
                <a:lnTo>
                  <a:pt x="5879355" y="0"/>
                </a:lnTo>
                <a:lnTo>
                  <a:pt x="6374171" y="0"/>
                </a:lnTo>
                <a:lnTo>
                  <a:pt x="6382691" y="0"/>
                </a:lnTo>
                <a:cubicBezTo>
                  <a:pt x="6392367" y="0"/>
                  <a:pt x="6402043" y="5258"/>
                  <a:pt x="6406881" y="10516"/>
                </a:cubicBezTo>
                <a:cubicBezTo>
                  <a:pt x="6406881" y="10516"/>
                  <a:pt x="6411719" y="10516"/>
                  <a:pt x="6411719" y="15774"/>
                </a:cubicBezTo>
                <a:cubicBezTo>
                  <a:pt x="6411719" y="15774"/>
                  <a:pt x="6411719" y="15774"/>
                  <a:pt x="6412418" y="16534"/>
                </a:cubicBezTo>
                <a:lnTo>
                  <a:pt x="6413765" y="17998"/>
                </a:lnTo>
                <a:lnTo>
                  <a:pt x="6418286" y="21854"/>
                </a:lnTo>
                <a:cubicBezTo>
                  <a:pt x="6439669" y="40092"/>
                  <a:pt x="6525203" y="113046"/>
                  <a:pt x="6867337" y="404863"/>
                </a:cubicBezTo>
                <a:cubicBezTo>
                  <a:pt x="6885830" y="415379"/>
                  <a:pt x="6885830" y="436411"/>
                  <a:pt x="6867337" y="452185"/>
                </a:cubicBezTo>
                <a:cubicBezTo>
                  <a:pt x="6867337" y="452185"/>
                  <a:pt x="6867337" y="452185"/>
                  <a:pt x="6491457" y="772784"/>
                </a:cubicBezTo>
                <a:lnTo>
                  <a:pt x="6413765" y="839050"/>
                </a:lnTo>
                <a:lnTo>
                  <a:pt x="6411719" y="841273"/>
                </a:lnTo>
                <a:cubicBezTo>
                  <a:pt x="6411719" y="841273"/>
                  <a:pt x="6406881" y="841273"/>
                  <a:pt x="6406881" y="846531"/>
                </a:cubicBezTo>
                <a:cubicBezTo>
                  <a:pt x="6402043" y="851789"/>
                  <a:pt x="6392367" y="857047"/>
                  <a:pt x="6382691" y="857047"/>
                </a:cubicBezTo>
                <a:lnTo>
                  <a:pt x="6374171" y="857047"/>
                </a:lnTo>
                <a:lnTo>
                  <a:pt x="6368680" y="857047"/>
                </a:lnTo>
                <a:lnTo>
                  <a:pt x="6348221" y="857047"/>
                </a:lnTo>
                <a:lnTo>
                  <a:pt x="6330248" y="857047"/>
                </a:lnTo>
                <a:lnTo>
                  <a:pt x="6266353" y="857047"/>
                </a:lnTo>
                <a:lnTo>
                  <a:pt x="6225932" y="857047"/>
                </a:lnTo>
                <a:lnTo>
                  <a:pt x="6106926" y="857047"/>
                </a:lnTo>
                <a:lnTo>
                  <a:pt x="6022790" y="857047"/>
                </a:lnTo>
                <a:lnTo>
                  <a:pt x="5844088" y="857047"/>
                </a:lnTo>
                <a:lnTo>
                  <a:pt x="5687880" y="857047"/>
                </a:lnTo>
                <a:lnTo>
                  <a:pt x="5451985" y="857047"/>
                </a:lnTo>
                <a:lnTo>
                  <a:pt x="5188261" y="857047"/>
                </a:lnTo>
                <a:lnTo>
                  <a:pt x="4904764" y="857047"/>
                </a:lnTo>
                <a:lnTo>
                  <a:pt x="4490989" y="857047"/>
                </a:lnTo>
                <a:lnTo>
                  <a:pt x="4176573" y="857047"/>
                </a:lnTo>
                <a:cubicBezTo>
                  <a:pt x="4176573" y="857047"/>
                  <a:pt x="4176573" y="857047"/>
                  <a:pt x="4099165" y="857047"/>
                </a:cubicBezTo>
                <a:cubicBezTo>
                  <a:pt x="4099165" y="857047"/>
                  <a:pt x="4099165" y="857047"/>
                  <a:pt x="4089943" y="857047"/>
                </a:cubicBezTo>
                <a:lnTo>
                  <a:pt x="4057940" y="857047"/>
                </a:lnTo>
                <a:lnTo>
                  <a:pt x="4025386" y="857047"/>
                </a:lnTo>
                <a:cubicBezTo>
                  <a:pt x="3988496" y="857047"/>
                  <a:pt x="3933162" y="857047"/>
                  <a:pt x="3850160" y="857047"/>
                </a:cubicBezTo>
                <a:lnTo>
                  <a:pt x="3563124" y="857047"/>
                </a:lnTo>
                <a:lnTo>
                  <a:pt x="3550795" y="857047"/>
                </a:lnTo>
                <a:lnTo>
                  <a:pt x="3508932" y="857047"/>
                </a:lnTo>
                <a:cubicBezTo>
                  <a:pt x="3508932" y="857047"/>
                  <a:pt x="3508932" y="857047"/>
                  <a:pt x="3483683" y="857047"/>
                </a:cubicBezTo>
                <a:lnTo>
                  <a:pt x="3464491" y="857047"/>
                </a:lnTo>
                <a:lnTo>
                  <a:pt x="3452740" y="857047"/>
                </a:lnTo>
                <a:lnTo>
                  <a:pt x="3423719" y="857047"/>
                </a:lnTo>
                <a:lnTo>
                  <a:pt x="3370481" y="857047"/>
                </a:lnTo>
                <a:lnTo>
                  <a:pt x="3306946" y="857047"/>
                </a:lnTo>
                <a:lnTo>
                  <a:pt x="3147208" y="857047"/>
                </a:lnTo>
                <a:lnTo>
                  <a:pt x="3114429" y="857047"/>
                </a:lnTo>
                <a:lnTo>
                  <a:pt x="2960658" y="857047"/>
                </a:lnTo>
                <a:lnTo>
                  <a:pt x="2827230" y="857047"/>
                </a:lnTo>
                <a:lnTo>
                  <a:pt x="2712413" y="857047"/>
                </a:lnTo>
                <a:lnTo>
                  <a:pt x="2680242" y="857047"/>
                </a:lnTo>
                <a:lnTo>
                  <a:pt x="2603835" y="857047"/>
                </a:lnTo>
                <a:lnTo>
                  <a:pt x="2455042" y="857047"/>
                </a:lnTo>
                <a:lnTo>
                  <a:pt x="2426415" y="857047"/>
                </a:lnTo>
                <a:lnTo>
                  <a:pt x="2209736" y="857047"/>
                </a:lnTo>
                <a:lnTo>
                  <a:pt x="1893047" y="857047"/>
                </a:lnTo>
                <a:cubicBezTo>
                  <a:pt x="1893047" y="857047"/>
                  <a:pt x="1893047" y="857047"/>
                  <a:pt x="1885034" y="857047"/>
                </a:cubicBezTo>
                <a:lnTo>
                  <a:pt x="1843786" y="857047"/>
                </a:lnTo>
                <a:lnTo>
                  <a:pt x="1828944" y="857047"/>
                </a:lnTo>
                <a:cubicBezTo>
                  <a:pt x="1764840" y="857047"/>
                  <a:pt x="1636634" y="857047"/>
                  <a:pt x="1380221" y="857047"/>
                </a:cubicBezTo>
                <a:lnTo>
                  <a:pt x="1333065" y="857047"/>
                </a:lnTo>
                <a:cubicBezTo>
                  <a:pt x="1136016" y="857047"/>
                  <a:pt x="910816" y="857047"/>
                  <a:pt x="653445" y="857047"/>
                </a:cubicBezTo>
                <a:cubicBezTo>
                  <a:pt x="653445" y="857047"/>
                  <a:pt x="653445" y="857047"/>
                  <a:pt x="0" y="857047"/>
                </a:cubicBezTo>
                <a:cubicBezTo>
                  <a:pt x="0" y="857047"/>
                  <a:pt x="0" y="85704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20B27E-CBB4-31B5-A882-6DD2669B8E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279" y="5189400"/>
            <a:ext cx="5280460" cy="5442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600">
                <a:solidFill>
                  <a:srgbClr val="FEFFFF"/>
                </a:solidFill>
              </a:rPr>
              <a:t>Moving from short-term fixes to long-term structural transformation.</a:t>
            </a:r>
          </a:p>
        </p:txBody>
      </p:sp>
      <p:pic>
        <p:nvPicPr>
          <p:cNvPr id="8" name="Picture 7" descr="A hand holding a stack of wooden blocks with letters&#10;&#10;AI-generated content may be incorrect.">
            <a:extLst>
              <a:ext uri="{FF2B5EF4-FFF2-40B4-BE49-F238E27FC236}">
                <a16:creationId xmlns:a16="http://schemas.microsoft.com/office/drawing/2014/main" id="{2FFC6836-CD17-C559-D0E1-3478432105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745" y="2444669"/>
            <a:ext cx="4153750" cy="1962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5171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37B5A23F-7276-435D-91DA-09104D7777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3548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F3ECD7F-BF61-4CB1-AA15-464BB771E7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66F1B29-3A08-4DB7-9F92-4C09B3BCFF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8229600" cy="6858000"/>
          </a:xfrm>
          <a:prstGeom prst="rect">
            <a:avLst/>
          </a:prstGeom>
          <a:solidFill>
            <a:schemeClr val="bg2">
              <a:lumMod val="10000"/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5" name="Freeform 5">
            <a:extLst>
              <a:ext uri="{FF2B5EF4-FFF2-40B4-BE49-F238E27FC236}">
                <a16:creationId xmlns:a16="http://schemas.microsoft.com/office/drawing/2014/main" id="{44A5AAD1-9616-4E1C-B3AC-E5497A6A3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1" y="659027"/>
            <a:ext cx="9042690" cy="1035152"/>
          </a:xfrm>
          <a:custGeom>
            <a:avLst/>
            <a:gdLst>
              <a:gd name="T0" fmla="*/ 1900 w 1902"/>
              <a:gd name="T1" fmla="*/ 77 h 163"/>
              <a:gd name="T2" fmla="*/ 1826 w 1902"/>
              <a:gd name="T3" fmla="*/ 3 h 163"/>
              <a:gd name="T4" fmla="*/ 1825 w 1902"/>
              <a:gd name="T5" fmla="*/ 2 h 163"/>
              <a:gd name="T6" fmla="*/ 1819 w 1902"/>
              <a:gd name="T7" fmla="*/ 0 h 163"/>
              <a:gd name="T8" fmla="*/ 1363 w 1902"/>
              <a:gd name="T9" fmla="*/ 0 h 163"/>
              <a:gd name="T10" fmla="*/ 1348 w 1902"/>
              <a:gd name="T11" fmla="*/ 0 h 163"/>
              <a:gd name="T12" fmla="*/ 1225 w 1902"/>
              <a:gd name="T13" fmla="*/ 0 h 163"/>
              <a:gd name="T14" fmla="*/ 1033 w 1902"/>
              <a:gd name="T15" fmla="*/ 0 h 163"/>
              <a:gd name="T16" fmla="*/ 892 w 1902"/>
              <a:gd name="T17" fmla="*/ 0 h 163"/>
              <a:gd name="T18" fmla="*/ 786 w 1902"/>
              <a:gd name="T19" fmla="*/ 0 h 163"/>
              <a:gd name="T20" fmla="*/ 577 w 1902"/>
              <a:gd name="T21" fmla="*/ 0 h 163"/>
              <a:gd name="T22" fmla="*/ 562 w 1902"/>
              <a:gd name="T23" fmla="*/ 0 h 163"/>
              <a:gd name="T24" fmla="*/ 439 w 1902"/>
              <a:gd name="T25" fmla="*/ 0 h 163"/>
              <a:gd name="T26" fmla="*/ 106 w 1902"/>
              <a:gd name="T27" fmla="*/ 0 h 163"/>
              <a:gd name="T28" fmla="*/ 0 w 1902"/>
              <a:gd name="T29" fmla="*/ 0 h 163"/>
              <a:gd name="T30" fmla="*/ 0 w 1902"/>
              <a:gd name="T31" fmla="*/ 163 h 163"/>
              <a:gd name="T32" fmla="*/ 106 w 1902"/>
              <a:gd name="T33" fmla="*/ 163 h 163"/>
              <a:gd name="T34" fmla="*/ 439 w 1902"/>
              <a:gd name="T35" fmla="*/ 163 h 163"/>
              <a:gd name="T36" fmla="*/ 562 w 1902"/>
              <a:gd name="T37" fmla="*/ 163 h 163"/>
              <a:gd name="T38" fmla="*/ 577 w 1902"/>
              <a:gd name="T39" fmla="*/ 163 h 163"/>
              <a:gd name="T40" fmla="*/ 786 w 1902"/>
              <a:gd name="T41" fmla="*/ 163 h 163"/>
              <a:gd name="T42" fmla="*/ 892 w 1902"/>
              <a:gd name="T43" fmla="*/ 163 h 163"/>
              <a:gd name="T44" fmla="*/ 1033 w 1902"/>
              <a:gd name="T45" fmla="*/ 163 h 163"/>
              <a:gd name="T46" fmla="*/ 1225 w 1902"/>
              <a:gd name="T47" fmla="*/ 163 h 163"/>
              <a:gd name="T48" fmla="*/ 1348 w 1902"/>
              <a:gd name="T49" fmla="*/ 163 h 163"/>
              <a:gd name="T50" fmla="*/ 1363 w 1902"/>
              <a:gd name="T51" fmla="*/ 163 h 163"/>
              <a:gd name="T52" fmla="*/ 1819 w 1902"/>
              <a:gd name="T53" fmla="*/ 163 h 163"/>
              <a:gd name="T54" fmla="*/ 1825 w 1902"/>
              <a:gd name="T55" fmla="*/ 161 h 163"/>
              <a:gd name="T56" fmla="*/ 1826 w 1902"/>
              <a:gd name="T57" fmla="*/ 160 h 163"/>
              <a:gd name="T58" fmla="*/ 1900 w 1902"/>
              <a:gd name="T59" fmla="*/ 86 h 163"/>
              <a:gd name="T60" fmla="*/ 1900 w 1902"/>
              <a:gd name="T61" fmla="*/ 77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902" h="163">
                <a:moveTo>
                  <a:pt x="1900" y="77"/>
                </a:moveTo>
                <a:cubicBezTo>
                  <a:pt x="1826" y="3"/>
                  <a:pt x="1826" y="3"/>
                  <a:pt x="1826" y="3"/>
                </a:cubicBezTo>
                <a:cubicBezTo>
                  <a:pt x="1825" y="2"/>
                  <a:pt x="1825" y="2"/>
                  <a:pt x="1825" y="2"/>
                </a:cubicBezTo>
                <a:cubicBezTo>
                  <a:pt x="1823" y="1"/>
                  <a:pt x="1821" y="0"/>
                  <a:pt x="1819" y="0"/>
                </a:cubicBezTo>
                <a:cubicBezTo>
                  <a:pt x="1363" y="0"/>
                  <a:pt x="1363" y="0"/>
                  <a:pt x="1363" y="0"/>
                </a:cubicBezTo>
                <a:cubicBezTo>
                  <a:pt x="1348" y="0"/>
                  <a:pt x="1348" y="0"/>
                  <a:pt x="1348" y="0"/>
                </a:cubicBezTo>
                <a:cubicBezTo>
                  <a:pt x="1225" y="0"/>
                  <a:pt x="1225" y="0"/>
                  <a:pt x="1225" y="0"/>
                </a:cubicBezTo>
                <a:cubicBezTo>
                  <a:pt x="1033" y="0"/>
                  <a:pt x="1033" y="0"/>
                  <a:pt x="1033" y="0"/>
                </a:cubicBezTo>
                <a:cubicBezTo>
                  <a:pt x="892" y="0"/>
                  <a:pt x="892" y="0"/>
                  <a:pt x="892" y="0"/>
                </a:cubicBezTo>
                <a:cubicBezTo>
                  <a:pt x="786" y="0"/>
                  <a:pt x="786" y="0"/>
                  <a:pt x="786" y="0"/>
                </a:cubicBezTo>
                <a:cubicBezTo>
                  <a:pt x="577" y="0"/>
                  <a:pt x="577" y="0"/>
                  <a:pt x="577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39" y="0"/>
                  <a:pt x="439" y="0"/>
                  <a:pt x="439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39" y="163"/>
                  <a:pt x="439" y="163"/>
                  <a:pt x="439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7" y="163"/>
                  <a:pt x="577" y="163"/>
                  <a:pt x="577" y="163"/>
                </a:cubicBezTo>
                <a:cubicBezTo>
                  <a:pt x="786" y="163"/>
                  <a:pt x="786" y="163"/>
                  <a:pt x="786" y="163"/>
                </a:cubicBezTo>
                <a:cubicBezTo>
                  <a:pt x="892" y="163"/>
                  <a:pt x="892" y="163"/>
                  <a:pt x="892" y="163"/>
                </a:cubicBezTo>
                <a:cubicBezTo>
                  <a:pt x="1033" y="163"/>
                  <a:pt x="1033" y="163"/>
                  <a:pt x="1033" y="163"/>
                </a:cubicBezTo>
                <a:cubicBezTo>
                  <a:pt x="1225" y="163"/>
                  <a:pt x="1225" y="163"/>
                  <a:pt x="1225" y="163"/>
                </a:cubicBezTo>
                <a:cubicBezTo>
                  <a:pt x="1348" y="163"/>
                  <a:pt x="1348" y="163"/>
                  <a:pt x="1348" y="163"/>
                </a:cubicBezTo>
                <a:cubicBezTo>
                  <a:pt x="1363" y="163"/>
                  <a:pt x="1363" y="163"/>
                  <a:pt x="1363" y="163"/>
                </a:cubicBezTo>
                <a:cubicBezTo>
                  <a:pt x="1819" y="163"/>
                  <a:pt x="1819" y="163"/>
                  <a:pt x="1819" y="163"/>
                </a:cubicBezTo>
                <a:cubicBezTo>
                  <a:pt x="1821" y="163"/>
                  <a:pt x="1823" y="162"/>
                  <a:pt x="1825" y="161"/>
                </a:cubicBezTo>
                <a:cubicBezTo>
                  <a:pt x="1825" y="160"/>
                  <a:pt x="1825" y="160"/>
                  <a:pt x="1826" y="160"/>
                </a:cubicBezTo>
                <a:cubicBezTo>
                  <a:pt x="1900" y="86"/>
                  <a:pt x="1900" y="86"/>
                  <a:pt x="1900" y="86"/>
                </a:cubicBezTo>
                <a:cubicBezTo>
                  <a:pt x="1902" y="83"/>
                  <a:pt x="1902" y="79"/>
                  <a:pt x="1900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271170-4891-97D3-0E0D-DA15FD0614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867" y="787400"/>
            <a:ext cx="7145866" cy="778933"/>
          </a:xfrm>
        </p:spPr>
        <p:txBody>
          <a:bodyPr anchor="ctr">
            <a:normAutofit/>
          </a:bodyPr>
          <a:lstStyle/>
          <a:p>
            <a:r>
              <a:rPr lang="en-GB" sz="3200">
                <a:solidFill>
                  <a:srgbClr val="FEFFFF"/>
                </a:solidFill>
              </a:rPr>
              <a:t>The 3-Step Recommendation Plan	</a:t>
            </a:r>
          </a:p>
        </p:txBody>
      </p:sp>
      <p:pic>
        <p:nvPicPr>
          <p:cNvPr id="6" name="Picture 5" descr="A person and person holding a flag&#10;&#10;AI-generated content may be incorrect.">
            <a:extLst>
              <a:ext uri="{FF2B5EF4-FFF2-40B4-BE49-F238E27FC236}">
                <a16:creationId xmlns:a16="http://schemas.microsoft.com/office/drawing/2014/main" id="{5D024E1C-0249-226D-06FD-3F66C8B719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3057" y="3143642"/>
            <a:ext cx="3001931" cy="1639212"/>
          </a:xfrm>
          <a:prstGeom prst="rect">
            <a:avLst/>
          </a:prstGeom>
        </p:spPr>
      </p:pic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8E810F2D-EA97-E71F-51E5-215C206F2E7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77213153"/>
              </p:ext>
            </p:extLst>
          </p:nvPr>
        </p:nvGraphicFramePr>
        <p:xfrm>
          <a:off x="541866" y="2032000"/>
          <a:ext cx="7145867" cy="3879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910175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Group 63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65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8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9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0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4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5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6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79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0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3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4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5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6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7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8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9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0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2" name="Rectangle 91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4" name="Freeform 6">
            <a:extLst>
              <a:ext uri="{FF2B5EF4-FFF2-40B4-BE49-F238E27FC236}">
                <a16:creationId xmlns:a16="http://schemas.microsoft.com/office/drawing/2014/main" id="{7BD08880-457D-4C62-A3B5-6A9B0878C7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96" name="Rectangle 95">
            <a:extLst>
              <a:ext uri="{FF2B5EF4-FFF2-40B4-BE49-F238E27FC236}">
                <a16:creationId xmlns:a16="http://schemas.microsoft.com/office/drawing/2014/main" id="{FA94DED7-0A28-4AD9-8747-E94113225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98" name="Rectangle 97">
            <a:extLst>
              <a:ext uri="{FF2B5EF4-FFF2-40B4-BE49-F238E27FC236}">
                <a16:creationId xmlns:a16="http://schemas.microsoft.com/office/drawing/2014/main" id="{6F175609-91A3-416E-BC3D-7548FDE029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9A3B0D54-9DF0-4FF8-A0AA-B4234DF358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4639734" cy="68580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4FD633-2554-7496-6FEB-C9930EC04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973" y="2052882"/>
            <a:ext cx="4418965" cy="232221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6000" b="1" dirty="0">
                <a:solidFill>
                  <a:srgbClr val="FEFFFF"/>
                </a:solidFill>
              </a:rPr>
              <a:t>Questions?		</a:t>
            </a:r>
            <a:br>
              <a:rPr lang="en-US" sz="6000" b="1" dirty="0">
                <a:solidFill>
                  <a:srgbClr val="FEFFFF"/>
                </a:solidFill>
              </a:rPr>
            </a:br>
            <a:endParaRPr lang="en-US" sz="6000" b="1" dirty="0">
              <a:solidFill>
                <a:srgbClr val="FEFFFF"/>
              </a:solidFill>
            </a:endParaRPr>
          </a:p>
        </p:txBody>
      </p:sp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3A959FB6-5AC6-7D33-A97D-0DF24108CE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3175" b="9091"/>
          <a:stretch>
            <a:fillRect/>
          </a:stretch>
        </p:blipFill>
        <p:spPr>
          <a:xfrm>
            <a:off x="4639732" y="10"/>
            <a:ext cx="7552267" cy="6857990"/>
          </a:xfrm>
          <a:prstGeom prst="rect">
            <a:avLst/>
          </a:prstGeom>
        </p:spPr>
      </p:pic>
      <p:sp>
        <p:nvSpPr>
          <p:cNvPr id="102" name="Freeform 5">
            <a:extLst>
              <a:ext uri="{FF2B5EF4-FFF2-40B4-BE49-F238E27FC236}">
                <a16:creationId xmlns:a16="http://schemas.microsoft.com/office/drawing/2014/main" id="{64D236DE-BD07-488F-B236-DDEEFFF720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5033007"/>
            <a:ext cx="5404022" cy="857047"/>
          </a:xfrm>
          <a:custGeom>
            <a:avLst/>
            <a:gdLst>
              <a:gd name="T0" fmla="*/ 1114 w 1117"/>
              <a:gd name="T1" fmla="*/ 77 h 163"/>
              <a:gd name="T2" fmla="*/ 1040 w 1117"/>
              <a:gd name="T3" fmla="*/ 3 h 163"/>
              <a:gd name="T4" fmla="*/ 1039 w 1117"/>
              <a:gd name="T5" fmla="*/ 2 h 163"/>
              <a:gd name="T6" fmla="*/ 1034 w 1117"/>
              <a:gd name="T7" fmla="*/ 0 h 163"/>
              <a:gd name="T8" fmla="*/ 578 w 1117"/>
              <a:gd name="T9" fmla="*/ 0 h 163"/>
              <a:gd name="T10" fmla="*/ 562 w 1117"/>
              <a:gd name="T11" fmla="*/ 0 h 163"/>
              <a:gd name="T12" fmla="*/ 440 w 1117"/>
              <a:gd name="T13" fmla="*/ 0 h 163"/>
              <a:gd name="T14" fmla="*/ 106 w 1117"/>
              <a:gd name="T15" fmla="*/ 0 h 163"/>
              <a:gd name="T16" fmla="*/ 0 w 1117"/>
              <a:gd name="T17" fmla="*/ 0 h 163"/>
              <a:gd name="T18" fmla="*/ 0 w 1117"/>
              <a:gd name="T19" fmla="*/ 163 h 163"/>
              <a:gd name="T20" fmla="*/ 106 w 1117"/>
              <a:gd name="T21" fmla="*/ 163 h 163"/>
              <a:gd name="T22" fmla="*/ 440 w 1117"/>
              <a:gd name="T23" fmla="*/ 163 h 163"/>
              <a:gd name="T24" fmla="*/ 562 w 1117"/>
              <a:gd name="T25" fmla="*/ 163 h 163"/>
              <a:gd name="T26" fmla="*/ 578 w 1117"/>
              <a:gd name="T27" fmla="*/ 163 h 163"/>
              <a:gd name="T28" fmla="*/ 1034 w 1117"/>
              <a:gd name="T29" fmla="*/ 163 h 163"/>
              <a:gd name="T30" fmla="*/ 1039 w 1117"/>
              <a:gd name="T31" fmla="*/ 161 h 163"/>
              <a:gd name="T32" fmla="*/ 1040 w 1117"/>
              <a:gd name="T33" fmla="*/ 160 h 163"/>
              <a:gd name="T34" fmla="*/ 1114 w 1117"/>
              <a:gd name="T35" fmla="*/ 86 h 163"/>
              <a:gd name="T36" fmla="*/ 1114 w 1117"/>
              <a:gd name="T37" fmla="*/ 77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17" h="163">
                <a:moveTo>
                  <a:pt x="1114" y="77"/>
                </a:moveTo>
                <a:cubicBezTo>
                  <a:pt x="1040" y="3"/>
                  <a:pt x="1040" y="3"/>
                  <a:pt x="1040" y="3"/>
                </a:cubicBezTo>
                <a:cubicBezTo>
                  <a:pt x="1040" y="2"/>
                  <a:pt x="1039" y="2"/>
                  <a:pt x="1039" y="2"/>
                </a:cubicBezTo>
                <a:cubicBezTo>
                  <a:pt x="1038" y="1"/>
                  <a:pt x="1036" y="0"/>
                  <a:pt x="1034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40" y="0"/>
                  <a:pt x="440" y="0"/>
                  <a:pt x="440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40" y="163"/>
                  <a:pt x="440" y="163"/>
                  <a:pt x="440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8" y="163"/>
                  <a:pt x="578" y="163"/>
                  <a:pt x="578" y="163"/>
                </a:cubicBezTo>
                <a:cubicBezTo>
                  <a:pt x="1034" y="163"/>
                  <a:pt x="1034" y="163"/>
                  <a:pt x="1034" y="163"/>
                </a:cubicBezTo>
                <a:cubicBezTo>
                  <a:pt x="1036" y="163"/>
                  <a:pt x="1038" y="162"/>
                  <a:pt x="1039" y="161"/>
                </a:cubicBezTo>
                <a:cubicBezTo>
                  <a:pt x="1039" y="160"/>
                  <a:pt x="1040" y="160"/>
                  <a:pt x="1040" y="160"/>
                </a:cubicBezTo>
                <a:cubicBezTo>
                  <a:pt x="1114" y="86"/>
                  <a:pt x="1114" y="86"/>
                  <a:pt x="1114" y="86"/>
                </a:cubicBezTo>
                <a:cubicBezTo>
                  <a:pt x="1117" y="83"/>
                  <a:pt x="1117" y="79"/>
                  <a:pt x="1114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E578C-7D4C-971C-2701-51538B6133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279" y="5189400"/>
            <a:ext cx="4282092" cy="544260"/>
          </a:xfrm>
        </p:spPr>
        <p:txBody>
          <a:bodyPr vert="horz" lIns="91440" tIns="45720" rIns="91440" bIns="45720" rtlCol="0" anchor="ctr"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n-US" sz="2400" dirty="0">
                <a:solidFill>
                  <a:srgbClr val="FEFFFF"/>
                </a:solidFill>
              </a:rPr>
              <a:t>Thank you for your patience</a:t>
            </a:r>
          </a:p>
        </p:txBody>
      </p:sp>
    </p:spTree>
    <p:extLst>
      <p:ext uri="{BB962C8B-B14F-4D97-AF65-F5344CB8AC3E}">
        <p14:creationId xmlns:p14="http://schemas.microsoft.com/office/powerpoint/2010/main" val="10831371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8CD25866-F15D-40A4-AEC5-47C044637A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8" name="Freeform 11">
              <a:extLst>
                <a:ext uri="{FF2B5EF4-FFF2-40B4-BE49-F238E27FC236}">
                  <a16:creationId xmlns:a16="http://schemas.microsoft.com/office/drawing/2014/main" id="{DCB8E995-36E8-40B6-82D4-F52DE2987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12">
              <a:extLst>
                <a:ext uri="{FF2B5EF4-FFF2-40B4-BE49-F238E27FC236}">
                  <a16:creationId xmlns:a16="http://schemas.microsoft.com/office/drawing/2014/main" id="{DF54AEB5-68B5-46AE-B8F0-EEBE5DFED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13">
              <a:extLst>
                <a:ext uri="{FF2B5EF4-FFF2-40B4-BE49-F238E27FC236}">
                  <a16:creationId xmlns:a16="http://schemas.microsoft.com/office/drawing/2014/main" id="{E3F708CB-F094-4EE7-8AD5-A462F1DF8B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ECFCFB22-E8B5-4FAC-A354-E7E0CE6F2B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5">
              <a:extLst>
                <a:ext uri="{FF2B5EF4-FFF2-40B4-BE49-F238E27FC236}">
                  <a16:creationId xmlns:a16="http://schemas.microsoft.com/office/drawing/2014/main" id="{ED1DB3B4-A6DC-476F-986E-DF361EE842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6">
              <a:extLst>
                <a:ext uri="{FF2B5EF4-FFF2-40B4-BE49-F238E27FC236}">
                  <a16:creationId xmlns:a16="http://schemas.microsoft.com/office/drawing/2014/main" id="{4EE13DFA-3489-4DE6-9154-34D9CB4005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7">
              <a:extLst>
                <a:ext uri="{FF2B5EF4-FFF2-40B4-BE49-F238E27FC236}">
                  <a16:creationId xmlns:a16="http://schemas.microsoft.com/office/drawing/2014/main" id="{5CD12D51-F9A8-4CC9-B9C9-206EAFD8C1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8">
              <a:extLst>
                <a:ext uri="{FF2B5EF4-FFF2-40B4-BE49-F238E27FC236}">
                  <a16:creationId xmlns:a16="http://schemas.microsoft.com/office/drawing/2014/main" id="{266B326C-1178-40F9-A265-6067D363B4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9">
              <a:extLst>
                <a:ext uri="{FF2B5EF4-FFF2-40B4-BE49-F238E27FC236}">
                  <a16:creationId xmlns:a16="http://schemas.microsoft.com/office/drawing/2014/main" id="{12F3B319-F00B-4755-BC54-95511E21DB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20">
              <a:extLst>
                <a:ext uri="{FF2B5EF4-FFF2-40B4-BE49-F238E27FC236}">
                  <a16:creationId xmlns:a16="http://schemas.microsoft.com/office/drawing/2014/main" id="{3079D7BD-8A3F-47F6-8407-D9DA96FF35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21">
              <a:extLst>
                <a:ext uri="{FF2B5EF4-FFF2-40B4-BE49-F238E27FC236}">
                  <a16:creationId xmlns:a16="http://schemas.microsoft.com/office/drawing/2014/main" id="{1F97C31C-8585-43FB-924B-8ADD651233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22">
              <a:extLst>
                <a:ext uri="{FF2B5EF4-FFF2-40B4-BE49-F238E27FC236}">
                  <a16:creationId xmlns:a16="http://schemas.microsoft.com/office/drawing/2014/main" id="{A33E1C89-7E74-49BF-A5D1-9A352ED03E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C4A17ED-96AA-44A6-A050-E1A7A1CDD9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2" name="Freeform 27">
              <a:extLst>
                <a:ext uri="{FF2B5EF4-FFF2-40B4-BE49-F238E27FC236}">
                  <a16:creationId xmlns:a16="http://schemas.microsoft.com/office/drawing/2014/main" id="{FBB2A87E-3E24-4A6F-9FD8-0F1436D4D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28">
              <a:extLst>
                <a:ext uri="{FF2B5EF4-FFF2-40B4-BE49-F238E27FC236}">
                  <a16:creationId xmlns:a16="http://schemas.microsoft.com/office/drawing/2014/main" id="{257F945B-2AA3-4328-BFF5-20DE64011B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29">
              <a:extLst>
                <a:ext uri="{FF2B5EF4-FFF2-40B4-BE49-F238E27FC236}">
                  <a16:creationId xmlns:a16="http://schemas.microsoft.com/office/drawing/2014/main" id="{E1A7230F-6A6F-403C-9D83-7176E28525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30">
              <a:extLst>
                <a:ext uri="{FF2B5EF4-FFF2-40B4-BE49-F238E27FC236}">
                  <a16:creationId xmlns:a16="http://schemas.microsoft.com/office/drawing/2014/main" id="{E33E315A-9CB0-460E-A8B7-0A064BBFA0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31">
              <a:extLst>
                <a:ext uri="{FF2B5EF4-FFF2-40B4-BE49-F238E27FC236}">
                  <a16:creationId xmlns:a16="http://schemas.microsoft.com/office/drawing/2014/main" id="{22CAAD33-CFAD-4E61-82AE-0C6F838530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32">
              <a:extLst>
                <a:ext uri="{FF2B5EF4-FFF2-40B4-BE49-F238E27FC236}">
                  <a16:creationId xmlns:a16="http://schemas.microsoft.com/office/drawing/2014/main" id="{1A20E13C-2540-4000-A13B-8F781100E3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33">
              <a:extLst>
                <a:ext uri="{FF2B5EF4-FFF2-40B4-BE49-F238E27FC236}">
                  <a16:creationId xmlns:a16="http://schemas.microsoft.com/office/drawing/2014/main" id="{51EF0A01-E03D-448B-B12E-D5BFC6D0D2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34">
              <a:extLst>
                <a:ext uri="{FF2B5EF4-FFF2-40B4-BE49-F238E27FC236}">
                  <a16:creationId xmlns:a16="http://schemas.microsoft.com/office/drawing/2014/main" id="{58286A03-168E-477B-8876-2C53E4950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5">
              <a:extLst>
                <a:ext uri="{FF2B5EF4-FFF2-40B4-BE49-F238E27FC236}">
                  <a16:creationId xmlns:a16="http://schemas.microsoft.com/office/drawing/2014/main" id="{3DFFC705-1899-4E4C-AE76-F85BAF2F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6">
              <a:extLst>
                <a:ext uri="{FF2B5EF4-FFF2-40B4-BE49-F238E27FC236}">
                  <a16:creationId xmlns:a16="http://schemas.microsoft.com/office/drawing/2014/main" id="{01C9598D-BDF6-4A24-83B6-4DCA4D1349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7">
              <a:extLst>
                <a:ext uri="{FF2B5EF4-FFF2-40B4-BE49-F238E27FC236}">
                  <a16:creationId xmlns:a16="http://schemas.microsoft.com/office/drawing/2014/main" id="{950C8213-67CD-4DEF-AA44-8BB3101392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8">
              <a:extLst>
                <a:ext uri="{FF2B5EF4-FFF2-40B4-BE49-F238E27FC236}">
                  <a16:creationId xmlns:a16="http://schemas.microsoft.com/office/drawing/2014/main" id="{2016FE1D-E3EB-4CF6-809B-159872CC7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CE6C63DC-BAE4-42B6-8FDF-F6467C2D2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7" name="Freeform 6">
            <a:extLst>
              <a:ext uri="{FF2B5EF4-FFF2-40B4-BE49-F238E27FC236}">
                <a16:creationId xmlns:a16="http://schemas.microsoft.com/office/drawing/2014/main" id="{5BD23F8E-2E78-4C84-8EFB-FE6C8ACB7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57ABABA7-0420-4200-9B65-1C1967CE9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317EBE3-FF86-4DA1-BC9A-331F7F214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7A03E380-9CD1-4ABA-A763-9F9D252B89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2">
              <a:lumMod val="90000"/>
            </a:schemeClr>
          </a:solidFill>
        </p:grpSpPr>
        <p:sp>
          <p:nvSpPr>
            <p:cNvPr id="44" name="Freeform 11">
              <a:extLst>
                <a:ext uri="{FF2B5EF4-FFF2-40B4-BE49-F238E27FC236}">
                  <a16:creationId xmlns:a16="http://schemas.microsoft.com/office/drawing/2014/main" id="{66E01B84-4C2B-4DE5-90C8-9C4001A75B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12">
              <a:extLst>
                <a:ext uri="{FF2B5EF4-FFF2-40B4-BE49-F238E27FC236}">
                  <a16:creationId xmlns:a16="http://schemas.microsoft.com/office/drawing/2014/main" id="{64CE5A7A-D5C5-4FE5-860C-0B5748FDEE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13">
              <a:extLst>
                <a:ext uri="{FF2B5EF4-FFF2-40B4-BE49-F238E27FC236}">
                  <a16:creationId xmlns:a16="http://schemas.microsoft.com/office/drawing/2014/main" id="{016A7D2A-6EEA-47B8-A763-7D82E41B3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14">
              <a:extLst>
                <a:ext uri="{FF2B5EF4-FFF2-40B4-BE49-F238E27FC236}">
                  <a16:creationId xmlns:a16="http://schemas.microsoft.com/office/drawing/2014/main" id="{E758F6E7-6DEC-48D0-ACB1-E5E26B13E6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15">
              <a:extLst>
                <a:ext uri="{FF2B5EF4-FFF2-40B4-BE49-F238E27FC236}">
                  <a16:creationId xmlns:a16="http://schemas.microsoft.com/office/drawing/2014/main" id="{B56657FF-C027-42E7-859B-902929B6FA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16">
              <a:extLst>
                <a:ext uri="{FF2B5EF4-FFF2-40B4-BE49-F238E27FC236}">
                  <a16:creationId xmlns:a16="http://schemas.microsoft.com/office/drawing/2014/main" id="{79047F2A-5978-46C6-B3A2-54AAC2136B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17">
              <a:extLst>
                <a:ext uri="{FF2B5EF4-FFF2-40B4-BE49-F238E27FC236}">
                  <a16:creationId xmlns:a16="http://schemas.microsoft.com/office/drawing/2014/main" id="{F3BE8FD1-0A72-4640-AC7A-2E057273F8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Freeform 18">
              <a:extLst>
                <a:ext uri="{FF2B5EF4-FFF2-40B4-BE49-F238E27FC236}">
                  <a16:creationId xmlns:a16="http://schemas.microsoft.com/office/drawing/2014/main" id="{752FC782-A372-4D11-B20D-958955E56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Freeform 19">
              <a:extLst>
                <a:ext uri="{FF2B5EF4-FFF2-40B4-BE49-F238E27FC236}">
                  <a16:creationId xmlns:a16="http://schemas.microsoft.com/office/drawing/2014/main" id="{AA00B2F1-BEE2-444A-8249-C8E3212CA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20">
              <a:extLst>
                <a:ext uri="{FF2B5EF4-FFF2-40B4-BE49-F238E27FC236}">
                  <a16:creationId xmlns:a16="http://schemas.microsoft.com/office/drawing/2014/main" id="{E7F5747E-514B-4CF7-B6B0-DAD7149097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21">
              <a:extLst>
                <a:ext uri="{FF2B5EF4-FFF2-40B4-BE49-F238E27FC236}">
                  <a16:creationId xmlns:a16="http://schemas.microsoft.com/office/drawing/2014/main" id="{931614BB-1593-40ED-8113-2BD1187055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22">
              <a:extLst>
                <a:ext uri="{FF2B5EF4-FFF2-40B4-BE49-F238E27FC236}">
                  <a16:creationId xmlns:a16="http://schemas.microsoft.com/office/drawing/2014/main" id="{2691871F-F15C-4E19-BC9C-78E5748D74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1FD5BB0-07D9-32B2-387B-57AF89764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108" y="206468"/>
            <a:ext cx="11435277" cy="6391225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900" dirty="0"/>
              <a:t>Reference list</a:t>
            </a:r>
            <a:br>
              <a:rPr lang="en-US" sz="900" dirty="0"/>
            </a:br>
            <a:br>
              <a:rPr lang="en-GB" sz="900" dirty="0"/>
            </a:br>
            <a:r>
              <a:rPr lang="en-GB" sz="900" dirty="0"/>
              <a:t>Chikwe, A. C. (2009). The impact of employee turnover: the case of leisure, tourism and hospitality industry. Consortium Journal of Hospitality &amp; Tourism.</a:t>
            </a:r>
            <a:br>
              <a:rPr lang="en-GB" sz="900" dirty="0"/>
            </a:br>
            <a:r>
              <a:rPr lang="en-GB" sz="900" dirty="0"/>
              <a:t>Fernandez, K. (2019). Critically Reviewing Literature: A Tutorial for New Researchers. Australasian Marketing Journal (AMJ). DOI:10.1016/j.ausmj.2019.05.001. </a:t>
            </a:r>
            <a:br>
              <a:rPr lang="en-GB" sz="900" dirty="0"/>
            </a:br>
            <a:r>
              <a:rPr lang="en-GB" sz="900" dirty="0"/>
              <a:t>Grandey, A. A., &amp; Gabriel, A. S. (2015). Emotional </a:t>
            </a:r>
            <a:r>
              <a:rPr lang="en-GB" sz="900" dirty="0" err="1"/>
              <a:t>labor</a:t>
            </a:r>
            <a:r>
              <a:rPr lang="en-GB" sz="900" dirty="0"/>
              <a:t> at a crossroads: Where do we go from here?. Annual Review of Organizational Psychology and Organizational </a:t>
            </a:r>
            <a:r>
              <a:rPr lang="en-GB" sz="900" dirty="0" err="1"/>
              <a:t>Behavior</a:t>
            </a:r>
            <a:r>
              <a:rPr lang="en-GB" sz="900" dirty="0"/>
              <a:t>, 2(1), 323-349.</a:t>
            </a:r>
            <a:br>
              <a:rPr lang="en-GB" sz="900" dirty="0"/>
            </a:br>
            <a:r>
              <a:rPr lang="en-GB" sz="900" dirty="0"/>
              <a:t>Greenberg, N. and </a:t>
            </a:r>
            <a:r>
              <a:rPr lang="en-GB" sz="900" dirty="0" err="1"/>
              <a:t>Goddberg</a:t>
            </a:r>
            <a:r>
              <a:rPr lang="en-GB" sz="900" dirty="0"/>
              <a:t>, G. (2024) </a:t>
            </a:r>
            <a:r>
              <a:rPr lang="en-GB" sz="900" i="1" dirty="0"/>
              <a:t>Follow the evidence: how to reap the rewards of effective workplace mental health support </a:t>
            </a:r>
            <a:r>
              <a:rPr lang="en-GB" sz="900" i="1" dirty="0" err="1"/>
              <a:t>training.</a:t>
            </a:r>
            <a:r>
              <a:rPr lang="en-GB" sz="900" dirty="0" err="1"/>
              <a:t>Available</a:t>
            </a:r>
            <a:r>
              <a:rPr lang="en-GB" sz="900" dirty="0"/>
              <a:t> at: </a:t>
            </a:r>
            <a:r>
              <a:rPr lang="en-GB" sz="900" u="sng" dirty="0">
                <a:hlinkClick r:id="rId2"/>
              </a:rPr>
              <a:t>https://www.britsafe.org/safety-management/2024/follow-the-evidence-how-to-reap-the-rewards-of-effective-workplace-mental-health-support-training</a:t>
            </a:r>
            <a:r>
              <a:rPr lang="en-GB" sz="900" dirty="0"/>
              <a:t> (Accessed: 3.11.2025).</a:t>
            </a:r>
            <a:br>
              <a:rPr lang="en-GB" sz="900" dirty="0"/>
            </a:br>
            <a:r>
              <a:rPr lang="en-GB" sz="900" dirty="0"/>
              <a:t>Gruenwald, H. (2024). </a:t>
            </a:r>
            <a:r>
              <a:rPr lang="en-GB" sz="900" i="1" dirty="0"/>
              <a:t>Work-Life Balance In the Hotel Industry</a:t>
            </a:r>
            <a:r>
              <a:rPr lang="en-GB" sz="900" dirty="0"/>
              <a:t>. DOI:10.13140/RG.2.2.34297.99689.</a:t>
            </a:r>
            <a:br>
              <a:rPr lang="en-GB" sz="900" dirty="0"/>
            </a:br>
            <a:r>
              <a:rPr lang="en-GB" sz="900" dirty="0"/>
              <a:t>Hu, F.,  Wen, J, and Kozak, M. (2024). </a:t>
            </a:r>
            <a:r>
              <a:rPr lang="en-GB" sz="900" i="1" dirty="0"/>
              <a:t>Mental health research in tourism and hospitality: a horizon 2050 paper.</a:t>
            </a:r>
            <a:r>
              <a:rPr lang="en-GB" sz="900" dirty="0"/>
              <a:t> Tourism Review. Doi:80. 10.1108/TR-11-2023-0788. </a:t>
            </a:r>
            <a:br>
              <a:rPr lang="en-GB" sz="900" dirty="0"/>
            </a:br>
            <a:r>
              <a:rPr lang="en-GB" sz="900" dirty="0"/>
              <a:t>Khanna, A. (2014</a:t>
            </a:r>
            <a:r>
              <a:rPr lang="en-GB" sz="900" i="1" dirty="0"/>
              <a:t>). Work Life Balance in Hospitality Industry: A Conceptual Framework. Asian Journal of Research in Business Economics and Management.</a:t>
            </a:r>
            <a:r>
              <a:rPr lang="en-GB" sz="900" dirty="0"/>
              <a:t> DOI:10.5958/2249-7307.2014.01005.6.  </a:t>
            </a:r>
            <a:br>
              <a:rPr lang="en-GB" sz="900" dirty="0"/>
            </a:br>
            <a:r>
              <a:rPr lang="en-GB" sz="900" dirty="0"/>
              <a:t>Leach, A. (2024) </a:t>
            </a:r>
            <a:r>
              <a:rPr lang="en-GB" sz="900" i="1" dirty="0"/>
              <a:t>Mental health in Hospitality, a crisis we need to be talking about. </a:t>
            </a:r>
            <a:r>
              <a:rPr lang="en-GB" sz="900" dirty="0"/>
              <a:t> Available at: </a:t>
            </a:r>
            <a:r>
              <a:rPr lang="en-GB" sz="900" u="sng" dirty="0">
                <a:hlinkClick r:id="rId3"/>
              </a:rPr>
              <a:t>https://www.planday.com/resources/articles/talking-about-mental-health-in-hospitality/</a:t>
            </a:r>
            <a:r>
              <a:rPr lang="en-GB" sz="900" dirty="0"/>
              <a:t> (Accessed: 1.11.2025)</a:t>
            </a:r>
            <a:br>
              <a:rPr lang="en-GB" sz="900" dirty="0"/>
            </a:br>
            <a:r>
              <a:rPr lang="en-GB" sz="900" dirty="0"/>
              <a:t>Luthy, B. (2025) </a:t>
            </a:r>
            <a:r>
              <a:rPr lang="en-GB" sz="900" i="1" dirty="0"/>
              <a:t>Key Hospitality Data &amp; Industry Statistics to Watch for 2025. </a:t>
            </a:r>
            <a:r>
              <a:rPr lang="en-GB" sz="900" dirty="0"/>
              <a:t>Available at: </a:t>
            </a:r>
            <a:r>
              <a:rPr lang="en-GB" sz="900" u="sng" dirty="0">
                <a:hlinkClick r:id="rId4"/>
              </a:rPr>
              <a:t>https://hospitalityinsights.ehl.edu/hospitality-industry-statistics</a:t>
            </a:r>
            <a:r>
              <a:rPr lang="en-GB" sz="900" dirty="0"/>
              <a:t> (Accessed: 1.11.2025)</a:t>
            </a:r>
            <a:br>
              <a:rPr lang="en-GB" sz="900" dirty="0"/>
            </a:br>
            <a:r>
              <a:rPr lang="en-GB" sz="900" dirty="0"/>
              <a:t>Macmillan, T. (2024)</a:t>
            </a:r>
            <a:r>
              <a:rPr lang="en-GB" sz="900" i="1" dirty="0"/>
              <a:t>Why Managers Need Work-Life Balance.</a:t>
            </a:r>
            <a:r>
              <a:rPr lang="en-GB" sz="900" dirty="0"/>
              <a:t> Available at: </a:t>
            </a:r>
            <a:r>
              <a:rPr lang="en-GB" sz="900" u="sng" dirty="0">
                <a:hlinkClick r:id="rId5"/>
              </a:rPr>
              <a:t>https://www.linkedin.com/pulse/why-managers-need-work-life-balance-tim-macmillan-jdd0e/</a:t>
            </a:r>
            <a:r>
              <a:rPr lang="en-GB" sz="900" dirty="0"/>
              <a:t> (Accessed: 2.11.2025).</a:t>
            </a:r>
            <a:br>
              <a:rPr lang="en-GB" sz="900" dirty="0"/>
            </a:br>
            <a:r>
              <a:rPr lang="en-GB" sz="900" dirty="0"/>
              <a:t>Manansala, J.C. (2025) </a:t>
            </a:r>
            <a:r>
              <a:rPr lang="en-GB" sz="900" i="1" dirty="0"/>
              <a:t>Assessing the Mental Health Needs of Employees: A Foundation for Enhanced Workplace Wellness Programs in Publishing</a:t>
            </a:r>
            <a:r>
              <a:rPr lang="en-GB" sz="900" dirty="0"/>
              <a:t>. International Journal of Research and Innovation in Social Science. DOI:10.47772/IJRISS.2025.909000653. </a:t>
            </a:r>
            <a:br>
              <a:rPr lang="en-GB" sz="900" dirty="0"/>
            </a:br>
            <a:r>
              <a:rPr lang="en-GB" sz="900" dirty="0"/>
              <a:t>Naeem, M., </a:t>
            </a:r>
            <a:r>
              <a:rPr lang="en-GB" sz="900" dirty="0" err="1"/>
              <a:t>Ozuem</a:t>
            </a:r>
            <a:r>
              <a:rPr lang="en-GB" sz="900" dirty="0"/>
              <a:t>, W., Howell, K., and Ranfagni, S. (2023). A Step-by-Step Process of Thematic Analysis to Develop a Conceptual Model in Qualitative Research. </a:t>
            </a:r>
            <a:r>
              <a:rPr lang="en-GB" sz="900" i="1" dirty="0"/>
              <a:t>International Journal of Qualitative Methods</a:t>
            </a:r>
            <a:r>
              <a:rPr lang="en-GB" sz="900" dirty="0"/>
              <a:t>.</a:t>
            </a:r>
            <a:r>
              <a:rPr lang="en-GB" sz="900" u="sng" dirty="0">
                <a:hlinkClick r:id="rId6"/>
              </a:rPr>
              <a:t>doi.org/10.1177/16094069231205789</a:t>
            </a:r>
            <a:r>
              <a:rPr lang="en-GB" sz="900" dirty="0"/>
              <a:t> </a:t>
            </a:r>
            <a:br>
              <a:rPr lang="en-GB" sz="900" dirty="0"/>
            </a:br>
            <a:r>
              <a:rPr lang="en-GB" sz="900" dirty="0"/>
              <a:t>Nejad, L. and Thomson, K. (2022). </a:t>
            </a:r>
            <a:r>
              <a:rPr lang="en-GB" sz="900" i="1" dirty="0"/>
              <a:t>Mental Health in Hospitality: The need for industry-specific solutions.</a:t>
            </a:r>
            <a:r>
              <a:rPr lang="en-GB" sz="900" dirty="0"/>
              <a:t> Doi:10.13140/RG.2.2.18501.93928. </a:t>
            </a:r>
            <a:br>
              <a:rPr lang="en-GB" sz="900" dirty="0"/>
            </a:br>
            <a:r>
              <a:rPr lang="en-GB" sz="900" dirty="0"/>
              <a:t>Nicholls, C. (2025) </a:t>
            </a:r>
            <a:r>
              <a:rPr lang="en-GB" sz="900" i="1" dirty="0"/>
              <a:t>Burnout ‘just part of the job’, say hospitality employees. </a:t>
            </a:r>
            <a:r>
              <a:rPr lang="en-GB" sz="900" dirty="0"/>
              <a:t>Available at: </a:t>
            </a:r>
            <a:r>
              <a:rPr lang="en-GB" sz="900" u="sng" dirty="0">
                <a:hlinkClick r:id="rId7"/>
              </a:rPr>
              <a:t>https://www.thecaterer.com/news/burnout-just-part-of-the-job-say-hospitality-employees</a:t>
            </a:r>
            <a:r>
              <a:rPr lang="en-GB" sz="900" dirty="0"/>
              <a:t> (Accessed: 1.11.2025).</a:t>
            </a:r>
            <a:br>
              <a:rPr lang="en-GB" sz="900" dirty="0"/>
            </a:br>
            <a:r>
              <a:rPr lang="en-GB" sz="900" dirty="0"/>
              <a:t>Nicholls, H. (2025) </a:t>
            </a:r>
            <a:r>
              <a:rPr lang="en-GB" sz="900" i="1" dirty="0"/>
              <a:t>Service with a smile: Mental health crisis deepens in hospitality sector. </a:t>
            </a:r>
            <a:r>
              <a:rPr lang="en-GB" sz="900" dirty="0"/>
              <a:t>Available </a:t>
            </a:r>
            <a:r>
              <a:rPr lang="en-GB" sz="900" dirty="0" err="1"/>
              <a:t>at:https</a:t>
            </a:r>
            <a:r>
              <a:rPr lang="en-GB" sz="900" dirty="0"/>
              <a:t>://www.conference-news.co.uk/news/mental-health-crisis-deepens-in-hospitality-sector-as-burnout-and-understaffing-hit-alarming-highs/ (Accessed: 1.11.2025).</a:t>
            </a:r>
            <a:br>
              <a:rPr lang="en-GB" sz="900" dirty="0"/>
            </a:br>
            <a:r>
              <a:rPr lang="en-GB" sz="900" dirty="0"/>
              <a:t>Singh, A., Srivastava, S., Mehmood, K., and Misra, R. (2025). Inclusive Leadership Unveiled: Driving CSR and Innovation Through a Moderated Mediation Framework. Corporate Social Responsibility and Environmental Management. DOI:10.1002/csr.70046. </a:t>
            </a:r>
            <a:br>
              <a:rPr lang="en-GB" sz="900" dirty="0"/>
            </a:br>
            <a:r>
              <a:rPr lang="en-GB" sz="900" dirty="0"/>
              <a:t>Trant, E.(2023) </a:t>
            </a:r>
            <a:r>
              <a:rPr lang="en-GB" sz="900" i="1" dirty="0"/>
              <a:t>Hospitality hardest hit by staff financial wellbeing crisis.</a:t>
            </a:r>
            <a:r>
              <a:rPr lang="en-GB" sz="900" dirty="0"/>
              <a:t> Available at: </a:t>
            </a:r>
            <a:r>
              <a:rPr lang="en-GB" sz="900" u="sng" dirty="0">
                <a:hlinkClick r:id="rId8"/>
              </a:rPr>
              <a:t>https://www.thehrdirector.com/business-news/financial/hospitality-hardest-hit-staff-financial-wellbeing-crisis/</a:t>
            </a:r>
            <a:r>
              <a:rPr lang="en-GB" sz="900" dirty="0"/>
              <a:t> (Accessed: 1.11.2025)</a:t>
            </a:r>
            <a:br>
              <a:rPr lang="en-GB" sz="900" dirty="0"/>
            </a:br>
            <a:r>
              <a:rPr lang="en-GB" sz="900" dirty="0" err="1"/>
              <a:t>Üngüren</a:t>
            </a:r>
            <a:r>
              <a:rPr lang="en-GB" sz="900" dirty="0"/>
              <a:t>, E, and Arslan, S. (2021). </a:t>
            </a:r>
            <a:r>
              <a:rPr lang="en-GB" sz="900" i="1" dirty="0"/>
              <a:t>The effect of role ambiguity and role conflict on job performance in the hotel industry: The mediating effect of job satisfaction</a:t>
            </a:r>
            <a:r>
              <a:rPr lang="en-GB" sz="900" dirty="0"/>
              <a:t>. Tourism &amp; Management Studies. DOI:10.18089/tms.2021.170104. </a:t>
            </a:r>
            <a:br>
              <a:rPr lang="en-GB" sz="900" dirty="0"/>
            </a:br>
            <a:r>
              <a:rPr lang="en-GB" sz="900" dirty="0"/>
              <a:t>Walton, J. (2024) </a:t>
            </a:r>
            <a:r>
              <a:rPr lang="en-GB" sz="900" i="1" dirty="0"/>
              <a:t>Over half of hospitality managers claim company and staff are suffering. </a:t>
            </a:r>
            <a:r>
              <a:rPr lang="en-GB" sz="900" dirty="0"/>
              <a:t>Available at: </a:t>
            </a:r>
            <a:r>
              <a:rPr lang="en-GB" sz="900" u="sng" dirty="0">
                <a:hlinkClick r:id="rId9"/>
              </a:rPr>
              <a:t>https://www.cateringinsight.com/over-half-of-hospitality-managers-claim-company-and-staff-are-suffering/</a:t>
            </a:r>
            <a:r>
              <a:rPr lang="en-GB" sz="900" dirty="0"/>
              <a:t> (Accessed: 2.11.2025)</a:t>
            </a:r>
            <a:br>
              <a:rPr lang="en-GB" sz="900" dirty="0"/>
            </a:br>
            <a:r>
              <a:rPr lang="en-GB" sz="900" dirty="0"/>
              <a:t>Yang, Z. (2025). </a:t>
            </a:r>
            <a:r>
              <a:rPr lang="en-GB" sz="900" i="1" dirty="0"/>
              <a:t>Impact mechanism of inclusive leadership on employees’ workplace wellbeing in service enterprises: a chain mediation model of relational identification and job embeddedness. </a:t>
            </a:r>
            <a:r>
              <a:rPr lang="en-GB" sz="900" dirty="0"/>
              <a:t>Frontiers in Psychology. DOI:</a:t>
            </a:r>
            <a:r>
              <a:rPr lang="en-GB" sz="900" u="sng" dirty="0">
                <a:hlinkClick r:id="rId10"/>
              </a:rPr>
              <a:t>10.3389/fpsyg.2025.1679002</a:t>
            </a:r>
            <a:br>
              <a:rPr lang="en-GB" sz="900" dirty="0"/>
            </a:br>
            <a:r>
              <a:rPr lang="en-GB" sz="900" dirty="0"/>
              <a:t>Zhang, B., Huang, J., Zhang, P. and Yu, C. (2024). </a:t>
            </a:r>
            <a:r>
              <a:rPr lang="en-GB" sz="900" i="1" dirty="0"/>
              <a:t>The Practice of Employee Assistance Program in Small and Medium-Sized Enterprises in The Internet Era Based on Harmonious Society</a:t>
            </a:r>
            <a:r>
              <a:rPr lang="en-GB" sz="900" dirty="0"/>
              <a:t>. International Journal of Finance and Investment. DOI:10.54097/vc66aw98. </a:t>
            </a:r>
            <a:br>
              <a:rPr lang="en-GB" sz="900" dirty="0"/>
            </a:br>
            <a:br>
              <a:rPr lang="en-GB" sz="900" dirty="0"/>
            </a:br>
            <a:r>
              <a:rPr lang="en-GB" sz="900" dirty="0"/>
              <a:t>I certify that no artificial intelligence (AI) tools were used in the research or development of this assignment. I certify that I have not claimed any content generated by AI as my own. I affirm that I have copies of the notes, drafts, and other materials I utilised; I have been said to present these as proof.</a:t>
            </a:r>
            <a:br>
              <a:rPr lang="en-GB" sz="900" dirty="0"/>
            </a:br>
            <a:endParaRPr lang="en-GB" sz="900" dirty="0"/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34D43EC1-35FA-4FC3-8526-F655CEB09D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7196" y="1871831"/>
            <a:ext cx="0" cy="3200400"/>
          </a:xfrm>
          <a:prstGeom prst="line">
            <a:avLst/>
          </a:prstGeom>
          <a:ln w="158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32087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Wisp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2064</TotalTime>
  <Words>1173</Words>
  <Application>Microsoft Office PowerPoint</Application>
  <PresentationFormat>Widescreen</PresentationFormat>
  <Paragraphs>58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Century Gothic</vt:lpstr>
      <vt:lpstr>Wingdings 3</vt:lpstr>
      <vt:lpstr>Wisp</vt:lpstr>
      <vt:lpstr>The deepening mental health crisis in the Hospitality industry  </vt:lpstr>
      <vt:lpstr>The Crissis in numbers</vt:lpstr>
      <vt:lpstr>The Systemic Pressure</vt:lpstr>
      <vt:lpstr>Root Causes of the Crisis</vt:lpstr>
      <vt:lpstr>Impact on Business Operations </vt:lpstr>
      <vt:lpstr>Impact on Guest experience</vt:lpstr>
      <vt:lpstr>Industry responses: Major Chains</vt:lpstr>
      <vt:lpstr>Industry Responses: Small&amp;Medium Business</vt:lpstr>
      <vt:lpstr>A 3-Step Plan for Change</vt:lpstr>
      <vt:lpstr>The 3-Step Recommendation Plan </vt:lpstr>
      <vt:lpstr>Questions?   </vt:lpstr>
      <vt:lpstr>Reference list  Chikwe, A. C. (2009). The impact of employee turnover: the case of leisure, tourism and hospitality industry. Consortium Journal of Hospitality &amp; Tourism. Fernandez, K. (2019). Critically Reviewing Literature: A Tutorial for New Researchers. Australasian Marketing Journal (AMJ). DOI:10.1016/j.ausmj.2019.05.001.  Grandey, A. A., &amp; Gabriel, A. S. (2015). Emotional labor at a crossroads: Where do we go from here?. Annual Review of Organizational Psychology and Organizational Behavior, 2(1), 323-349. Greenberg, N. and Goddberg, G. (2024) Follow the evidence: how to reap the rewards of effective workplace mental health support training.Available at: https://www.britsafe.org/safety-management/2024/follow-the-evidence-how-to-reap-the-rewards-of-effective-workplace-mental-health-support-training (Accessed: 3.11.2025). Gruenwald, H. (2024). Work-Life Balance In the Hotel Industry. DOI:10.13140/RG.2.2.34297.99689. Hu, F.,  Wen, J, and Kozak, M. (2024). Mental health research in tourism and hospitality: a horizon 2050 paper. Tourism Review. Doi:80. 10.1108/TR-11-2023-0788.  Khanna, A. (2014). Work Life Balance in Hospitality Industry: A Conceptual Framework. Asian Journal of Research in Business Economics and Management. DOI:10.5958/2249-7307.2014.01005.6.   Leach, A. (2024) Mental health in Hospitality, a crisis we need to be talking about.  Available at: https://www.planday.com/resources/articles/talking-about-mental-health-in-hospitality/ (Accessed: 1.11.2025) Luthy, B. (2025) Key Hospitality Data &amp; Industry Statistics to Watch for 2025. Available at: https://hospitalityinsights.ehl.edu/hospitality-industry-statistics (Accessed: 1.11.2025) Macmillan, T. (2024)Why Managers Need Work-Life Balance. Available at: https://www.linkedin.com/pulse/why-managers-need-work-life-balance-tim-macmillan-jdd0e/ (Accessed: 2.11.2025). Manansala, J.C. (2025) Assessing the Mental Health Needs of Employees: A Foundation for Enhanced Workplace Wellness Programs in Publishing. International Journal of Research and Innovation in Social Science. DOI:10.47772/IJRISS.2025.909000653.  Naeem, M., Ozuem, W., Howell, K., and Ranfagni, S. (2023). A Step-by-Step Process of Thematic Analysis to Develop a Conceptual Model in Qualitative Research. International Journal of Qualitative Methods.doi.org/10.1177/16094069231205789  Nejad, L. and Thomson, K. (2022). Mental Health in Hospitality: The need for industry-specific solutions. Doi:10.13140/RG.2.2.18501.93928.  Nicholls, C. (2025) Burnout ‘just part of the job’, say hospitality employees. Available at: https://www.thecaterer.com/news/burnout-just-part-of-the-job-say-hospitality-employees (Accessed: 1.11.2025). Nicholls, H. (2025) Service with a smile: Mental health crisis deepens in hospitality sector. Available at:https://www.conference-news.co.uk/news/mental-health-crisis-deepens-in-hospitality-sector-as-burnout-and-understaffing-hit-alarming-highs/ (Accessed: 1.11.2025). Singh, A., Srivastava, S., Mehmood, K., and Misra, R. (2025). Inclusive Leadership Unveiled: Driving CSR and Innovation Through a Moderated Mediation Framework. Corporate Social Responsibility and Environmental Management. DOI:10.1002/csr.70046.  Trant, E.(2023) Hospitality hardest hit by staff financial wellbeing crisis. Available at: https://www.thehrdirector.com/business-news/financial/hospitality-hardest-hit-staff-financial-wellbeing-crisis/ (Accessed: 1.11.2025) Üngüren, E, and Arslan, S. (2021). The effect of role ambiguity and role conflict on job performance in the hotel industry: The mediating effect of job satisfaction. Tourism &amp; Management Studies. DOI:10.18089/tms.2021.170104.  Walton, J. (2024) Over half of hospitality managers claim company and staff are suffering. Available at: https://www.cateringinsight.com/over-half-of-hospitality-managers-claim-company-and-staff-are-suffering/ (Accessed: 2.11.2025) Yang, Z. (2025). Impact mechanism of inclusive leadership on employees’ workplace wellbeing in service enterprises: a chain mediation model of relational identification and job embeddedness. Frontiers in Psychology. DOI:10.3389/fpsyg.2025.1679002 Zhang, B., Huang, J., Zhang, P. and Yu, C. (2024). The Practice of Employee Assistance Program in Small and Medium-Sized Enterprises in The Internet Era Based on Harmonious Society. International Journal of Finance and Investment. DOI:10.54097/vc66aw98.   I certify that no artificial intelligence (AI) tools were used in the research or development of this assignment. I certify that I have not claimed any content generated by AI as my own. I affirm that I have copies of the notes, drafts, and other materials I utilised; I have been said to present these as proof.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Emmanuel Cotovanu</dc:creator>
  <cp:lastModifiedBy>Emmanuel Cotovanu</cp:lastModifiedBy>
  <cp:revision>3</cp:revision>
  <dcterms:created xsi:type="dcterms:W3CDTF">2025-11-05T11:20:57Z</dcterms:created>
  <dcterms:modified xsi:type="dcterms:W3CDTF">2025-11-06T21:52:22Z</dcterms:modified>
</cp:coreProperties>
</file>