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</p:sldMasterIdLst>
  <p:notesMasterIdLst>
    <p:notesMasterId r:id="rId35"/>
  </p:notesMasterIdLst>
  <p:handoutMasterIdLst>
    <p:handoutMasterId r:id="rId36"/>
  </p:handoutMasterIdLst>
  <p:sldIdLst>
    <p:sldId id="296" r:id="rId2"/>
    <p:sldId id="308" r:id="rId3"/>
    <p:sldId id="295" r:id="rId4"/>
    <p:sldId id="301" r:id="rId5"/>
    <p:sldId id="291" r:id="rId6"/>
    <p:sldId id="299" r:id="rId7"/>
    <p:sldId id="293" r:id="rId8"/>
    <p:sldId id="292" r:id="rId9"/>
    <p:sldId id="287" r:id="rId10"/>
    <p:sldId id="288" r:id="rId11"/>
    <p:sldId id="289" r:id="rId12"/>
    <p:sldId id="290" r:id="rId13"/>
    <p:sldId id="302" r:id="rId14"/>
    <p:sldId id="304" r:id="rId15"/>
    <p:sldId id="306" r:id="rId16"/>
    <p:sldId id="307" r:id="rId17"/>
    <p:sldId id="281" r:id="rId18"/>
    <p:sldId id="283" r:id="rId19"/>
    <p:sldId id="285" r:id="rId20"/>
    <p:sldId id="286" r:id="rId21"/>
    <p:sldId id="300" r:id="rId22"/>
    <p:sldId id="259" r:id="rId23"/>
    <p:sldId id="260" r:id="rId24"/>
    <p:sldId id="261" r:id="rId25"/>
    <p:sldId id="256" r:id="rId26"/>
    <p:sldId id="257" r:id="rId27"/>
    <p:sldId id="262" r:id="rId28"/>
    <p:sldId id="263" r:id="rId29"/>
    <p:sldId id="265" r:id="rId30"/>
    <p:sldId id="294" r:id="rId31"/>
    <p:sldId id="298" r:id="rId32"/>
    <p:sldId id="303" r:id="rId33"/>
    <p:sldId id="305" r:id="rId34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5854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1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61D03-6FD5-47ED-8887-67B82B1AB773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5924C7-A4A9-4931-A730-9952DA1BF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8851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6E1272-26D8-4111-ABCE-7FFFF1E5A4EE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E54936-FBFC-4BFB-AEBA-9CADBCE2CF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225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A65FD0-89F8-B643-8978-4196AE3E611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370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674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475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523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138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817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409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286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81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923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233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694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537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6322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1838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4103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4111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4912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01F6B92-65FC-1B48-94E4-5A29EC0873E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2724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7D557B-6628-4018-B0B5-1DC9CDFBC086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0842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  <p:sldLayoutId id="2147483806" r:id="rId12"/>
    <p:sldLayoutId id="2147483807" r:id="rId13"/>
    <p:sldLayoutId id="2147483808" r:id="rId14"/>
    <p:sldLayoutId id="2147483809" r:id="rId15"/>
    <p:sldLayoutId id="2147483810" r:id="rId16"/>
    <p:sldLayoutId id="2147483811" r:id="rId17"/>
    <p:sldLayoutId id="2147483812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ing.gov.wales/docs/learningwales/publications/170901-professional-standards-for-teaching-and-leadership-en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Role of the enquiring teacher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Siân</a:t>
            </a:r>
            <a:r>
              <a:rPr lang="en-GB" dirty="0" smtClean="0"/>
              <a:t> </a:t>
            </a:r>
            <a:r>
              <a:rPr lang="en-GB" dirty="0" smtClean="0"/>
              <a:t>Brooks</a:t>
            </a:r>
          </a:p>
          <a:p>
            <a:r>
              <a:rPr lang="en-GB" dirty="0" smtClean="0"/>
              <a:t>Pete Lloyd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952500" y="5257800"/>
            <a:ext cx="10528300" cy="830997"/>
          </a:xfrm>
          <a:prstGeom prst="rect">
            <a:avLst/>
          </a:prstGeom>
          <a:ln w="28575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 smtClean="0"/>
              <a:t>OBJECTIVE: to examine the importance of educationa</a:t>
            </a:r>
            <a:r>
              <a:rPr lang="en-GB" sz="2400" dirty="0"/>
              <a:t>l</a:t>
            </a:r>
            <a:r>
              <a:rPr lang="en-GB" sz="2400" dirty="0" smtClean="0"/>
              <a:t> research in becoming a self-improving practitioner.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7244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Practitioner Enquiry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Practitioner enquiry, as defined by </a:t>
            </a:r>
            <a:r>
              <a:rPr lang="en-GB" sz="3200" dirty="0" err="1"/>
              <a:t>Menter</a:t>
            </a:r>
            <a:r>
              <a:rPr lang="en-GB" sz="3200" dirty="0"/>
              <a:t> et al (2011), is a 'finding out' or an investigation with a rationale and approach that can be explained or defended. The findings can then be shared so it becomes more than reflection or personal enquiry.</a:t>
            </a:r>
          </a:p>
        </p:txBody>
      </p:sp>
    </p:spTree>
    <p:extLst>
      <p:ext uri="{BB962C8B-B14F-4D97-AF65-F5344CB8AC3E}">
        <p14:creationId xmlns:p14="http://schemas.microsoft.com/office/powerpoint/2010/main" val="1660793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5900" y="609600"/>
            <a:ext cx="6477000" cy="3378200"/>
          </a:xfrm>
          <a:solidFill>
            <a:schemeClr val="tx1"/>
          </a:solidFill>
        </p:spPr>
        <p:txBody>
          <a:bodyPr>
            <a:normAutofit fontScale="40000" lnSpcReduction="20000"/>
          </a:bodyPr>
          <a:lstStyle/>
          <a:p>
            <a:pPr marL="0" indent="0" algn="ctr">
              <a:buNone/>
            </a:pPr>
            <a:r>
              <a:rPr lang="en-GB" sz="6000" dirty="0" smtClean="0">
                <a:solidFill>
                  <a:schemeClr val="bg1"/>
                </a:solidFill>
              </a:rPr>
              <a:t>“Snake-oil </a:t>
            </a:r>
            <a:r>
              <a:rPr lang="en-GB" sz="6000" dirty="0">
                <a:solidFill>
                  <a:schemeClr val="bg1"/>
                </a:solidFill>
              </a:rPr>
              <a:t>salesmen used to roam the Wild West selling patent miracle cures: they are mirrored in current education by pedlars of wares that promise to interest, excite, inspire and raise attainment. They often come couched in scientific or pseudo-scientific language, but the empirical background is invariably </a:t>
            </a:r>
            <a:r>
              <a:rPr lang="en-GB" sz="6000" dirty="0" smtClean="0">
                <a:solidFill>
                  <a:schemeClr val="bg1"/>
                </a:solidFill>
              </a:rPr>
              <a:t>weak.”</a:t>
            </a:r>
            <a:r>
              <a:rPr lang="en-US" sz="6000" dirty="0" smtClean="0"/>
              <a:t> </a:t>
            </a:r>
            <a:r>
              <a:rPr lang="en-US" sz="4500" dirty="0">
                <a:solidFill>
                  <a:schemeClr val="bg1">
                    <a:lumMod val="50000"/>
                    <a:lumOff val="50000"/>
                  </a:schemeClr>
                </a:solidFill>
              </a:rPr>
              <a:t>(</a:t>
            </a:r>
            <a:r>
              <a:rPr lang="en-US" sz="4500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Harcombe</a:t>
            </a:r>
            <a:r>
              <a:rPr lang="en-US" sz="45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, 2010)</a:t>
            </a:r>
            <a:endParaRPr lang="en-GB" sz="4500" dirty="0">
              <a:solidFill>
                <a:schemeClr val="bg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188" y="609600"/>
            <a:ext cx="4227815" cy="279897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535" y="4034046"/>
            <a:ext cx="3810000" cy="2057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295900" y="4644896"/>
            <a:ext cx="6327886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/>
              <a:t>Why is research </a:t>
            </a:r>
            <a:endParaRPr lang="en-GB" sz="4400" dirty="0" smtClean="0"/>
          </a:p>
          <a:p>
            <a:r>
              <a:rPr lang="en-GB" sz="4400" dirty="0" smtClean="0"/>
              <a:t>important </a:t>
            </a:r>
            <a:r>
              <a:rPr lang="en-GB" sz="4400" dirty="0"/>
              <a:t>in education?</a:t>
            </a:r>
          </a:p>
        </p:txBody>
      </p:sp>
    </p:spTree>
    <p:extLst>
      <p:ext uri="{BB962C8B-B14F-4D97-AF65-F5344CB8AC3E}">
        <p14:creationId xmlns:p14="http://schemas.microsoft.com/office/powerpoint/2010/main" val="808246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dirty="0" smtClean="0"/>
              <a:t>Why is research important for you?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58483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0" t="-10782" r="-130" b="27771"/>
          <a:stretch/>
        </p:blipFill>
        <p:spPr>
          <a:xfrm>
            <a:off x="1271126" y="260350"/>
            <a:ext cx="980215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70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3447" t="17679" r="15222" b="15358"/>
          <a:stretch/>
        </p:blipFill>
        <p:spPr>
          <a:xfrm>
            <a:off x="1238250" y="217395"/>
            <a:ext cx="9994900" cy="6255181"/>
          </a:xfrm>
          <a:prstGeom prst="rect">
            <a:avLst/>
          </a:prstGeom>
        </p:spPr>
      </p:pic>
      <p:sp>
        <p:nvSpPr>
          <p:cNvPr id="3" name="Right Arrow 2"/>
          <p:cNvSpPr/>
          <p:nvPr/>
        </p:nvSpPr>
        <p:spPr>
          <a:xfrm rot="21073308">
            <a:off x="3333750" y="5848350"/>
            <a:ext cx="2298700" cy="368300"/>
          </a:xfrm>
          <a:prstGeom prst="rightArrow">
            <a:avLst>
              <a:gd name="adj1" fmla="val 51575"/>
              <a:gd name="adj2" fmla="val 50000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627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b="8320"/>
          <a:stretch/>
        </p:blipFill>
        <p:spPr>
          <a:xfrm>
            <a:off x="1057855" y="236533"/>
            <a:ext cx="9806417" cy="6297618"/>
          </a:xfrm>
          <a:prstGeom prst="rect">
            <a:avLst/>
          </a:prstGeom>
        </p:spPr>
      </p:pic>
      <p:sp>
        <p:nvSpPr>
          <p:cNvPr id="3" name="Left Arrow 2"/>
          <p:cNvSpPr/>
          <p:nvPr/>
        </p:nvSpPr>
        <p:spPr>
          <a:xfrm rot="360613">
            <a:off x="8337550" y="3048000"/>
            <a:ext cx="2209800" cy="81915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59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7108"/>
          <a:stretch/>
        </p:blipFill>
        <p:spPr>
          <a:xfrm>
            <a:off x="924864" y="162955"/>
            <a:ext cx="9740758" cy="6390246"/>
          </a:xfrm>
          <a:prstGeom prst="rect">
            <a:avLst/>
          </a:prstGeom>
        </p:spPr>
      </p:pic>
      <p:sp>
        <p:nvSpPr>
          <p:cNvPr id="2" name="Left Arrow 1"/>
          <p:cNvSpPr/>
          <p:nvPr/>
        </p:nvSpPr>
        <p:spPr>
          <a:xfrm>
            <a:off x="7270750" y="5365750"/>
            <a:ext cx="1727200" cy="61595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216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6201" y="1458281"/>
            <a:ext cx="5733184" cy="3864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69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1069" y="1105243"/>
            <a:ext cx="1115983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Principles of curriculum design – the curriculum should be: </a:t>
            </a:r>
            <a:endParaRPr lang="en-GB" sz="3600" b="1" dirty="0" smtClean="0"/>
          </a:p>
          <a:p>
            <a:endParaRPr lang="en-GB" sz="3600" dirty="0"/>
          </a:p>
          <a:p>
            <a:r>
              <a:rPr lang="en-GB" sz="3600" b="1" dirty="0" smtClean="0"/>
              <a:t>evidence-based</a:t>
            </a:r>
            <a:r>
              <a:rPr lang="en-GB" sz="3600" dirty="0"/>
              <a:t>: </a:t>
            </a:r>
            <a:endParaRPr lang="en-GB" sz="3600" dirty="0" smtClean="0"/>
          </a:p>
          <a:p>
            <a:r>
              <a:rPr lang="en-GB" sz="3600" dirty="0" smtClean="0"/>
              <a:t>drawing </a:t>
            </a:r>
            <a:r>
              <a:rPr lang="en-GB" sz="3600" dirty="0"/>
              <a:t>on the best of existing practice within Wales and from elsewhere, and on </a:t>
            </a:r>
            <a:r>
              <a:rPr lang="en-GB" sz="3600" b="1" dirty="0">
                <a:solidFill>
                  <a:srgbClr val="FF0000"/>
                </a:solidFill>
              </a:rPr>
              <a:t>sound </a:t>
            </a:r>
            <a:r>
              <a:rPr lang="en-GB" sz="3600" b="1" dirty="0" smtClean="0">
                <a:solidFill>
                  <a:srgbClr val="FF0000"/>
                </a:solidFill>
              </a:rPr>
              <a:t>research.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793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3291" y="477982"/>
            <a:ext cx="11471564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Research capacity is a critical part of what all educational systems need if they are to be </a:t>
            </a:r>
            <a:r>
              <a:rPr lang="en-GB" sz="3200" dirty="0" smtClean="0">
                <a:solidFill>
                  <a:srgbClr val="FF0000"/>
                </a:solidFill>
              </a:rPr>
              <a:t>self-improving</a:t>
            </a:r>
            <a:r>
              <a:rPr lang="en-GB" sz="3200" dirty="0">
                <a:solidFill>
                  <a:srgbClr val="FF0000"/>
                </a:solidFill>
              </a:rPr>
              <a:t>.</a:t>
            </a:r>
          </a:p>
          <a:p>
            <a:endParaRPr lang="en-GB" sz="3200" dirty="0"/>
          </a:p>
          <a:p>
            <a:r>
              <a:rPr lang="en-GB" sz="3200" dirty="0"/>
              <a:t>One of the biggest challenges we suggested was that the ‘teachers of tomorrow’ will have to respond to the changing nature of knowledge in society.</a:t>
            </a:r>
          </a:p>
          <a:p>
            <a:endParaRPr lang="en-GB" sz="3200" dirty="0"/>
          </a:p>
          <a:p>
            <a:r>
              <a:rPr lang="en-GB" sz="3200" dirty="0"/>
              <a:t>There is an </a:t>
            </a:r>
            <a:r>
              <a:rPr lang="en-GB" sz="3200" b="1" dirty="0">
                <a:solidFill>
                  <a:srgbClr val="FF0000"/>
                </a:solidFill>
              </a:rPr>
              <a:t>urgent need in Wales for capacity in pedagogical research</a:t>
            </a:r>
            <a:r>
              <a:rPr lang="en-GB" sz="3200" dirty="0"/>
              <a:t>; a need that will become even</a:t>
            </a:r>
          </a:p>
          <a:p>
            <a:r>
              <a:rPr lang="en-GB" sz="3200" dirty="0"/>
              <a:t>more pressing if the recommendations of the Donaldson Review (2015) are accepted.</a:t>
            </a:r>
          </a:p>
          <a:p>
            <a:endParaRPr lang="en-GB" dirty="0"/>
          </a:p>
          <a:p>
            <a:endParaRPr lang="en-GB" dirty="0"/>
          </a:p>
          <a:p>
            <a:pPr algn="r"/>
            <a:r>
              <a:rPr lang="en-GB" dirty="0"/>
              <a:t>Furlong 2015</a:t>
            </a:r>
          </a:p>
        </p:txBody>
      </p:sp>
    </p:spTree>
    <p:extLst>
      <p:ext uri="{BB962C8B-B14F-4D97-AF65-F5344CB8AC3E}">
        <p14:creationId xmlns:p14="http://schemas.microsoft.com/office/powerpoint/2010/main" val="58573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5780" y="265428"/>
            <a:ext cx="8255170" cy="243332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5780" y="2965767"/>
            <a:ext cx="8255171" cy="3301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00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Carrying out research in schools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71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0339" y="331076"/>
            <a:ext cx="5929773" cy="2362200"/>
          </a:xfrm>
        </p:spPr>
        <p:txBody>
          <a:bodyPr/>
          <a:lstStyle/>
          <a:p>
            <a:r>
              <a:rPr lang="en-GB" dirty="0"/>
              <a:t>Focusing on </a:t>
            </a:r>
            <a:r>
              <a:rPr lang="en-GB" dirty="0" smtClean="0"/>
              <a:t>classroom practice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8895" r="25237"/>
          <a:stretch/>
        </p:blipFill>
        <p:spPr>
          <a:xfrm>
            <a:off x="7537450" y="850900"/>
            <a:ext cx="3150760" cy="46736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17226" y="2441028"/>
            <a:ext cx="6096000" cy="3600986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Leading </a:t>
            </a:r>
            <a:r>
              <a:rPr lang="en-GB" sz="3200" dirty="0"/>
              <a:t>to actions to improve practice within the </a:t>
            </a:r>
            <a:r>
              <a:rPr lang="en-GB" sz="3200" dirty="0" smtClean="0"/>
              <a:t>classroom</a:t>
            </a:r>
          </a:p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Drawing out implications for future </a:t>
            </a:r>
            <a:r>
              <a:rPr lang="en-GB" sz="3200" dirty="0" smtClean="0"/>
              <a:t>practice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65775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Action Research Process</a:t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80138" y="1428202"/>
            <a:ext cx="6889531" cy="5019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07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131" y="403588"/>
            <a:ext cx="7493876" cy="586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03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37684" y="1600201"/>
            <a:ext cx="9898911" cy="4789966"/>
          </a:xfrm>
        </p:spPr>
        <p:txBody>
          <a:bodyPr>
            <a:normAutofit/>
          </a:bodyPr>
          <a:lstStyle/>
          <a:p>
            <a:r>
              <a:rPr lang="en-US" sz="3200" b="1" dirty="0">
                <a:ea typeface="Arial" charset="0"/>
                <a:cs typeface="Arial" charset="0"/>
              </a:rPr>
              <a:t>How should researchers position themselves when doing research with schools</a:t>
            </a:r>
            <a:r>
              <a:rPr lang="en-US" sz="3200" b="1" dirty="0" smtClean="0">
                <a:ea typeface="Arial" charset="0"/>
                <a:cs typeface="Arial" charset="0"/>
              </a:rPr>
              <a:t>?</a:t>
            </a:r>
          </a:p>
          <a:p>
            <a:r>
              <a:rPr lang="en-US" sz="3200" b="1" dirty="0" smtClean="0">
                <a:ea typeface="Arial" charset="0"/>
                <a:cs typeface="Arial" charset="0"/>
              </a:rPr>
              <a:t>What </a:t>
            </a:r>
            <a:r>
              <a:rPr lang="en-US" sz="3200" b="1" dirty="0">
                <a:ea typeface="Arial" charset="0"/>
                <a:cs typeface="Arial" charset="0"/>
              </a:rPr>
              <a:t>sorts of research </a:t>
            </a:r>
            <a:r>
              <a:rPr lang="en-US" sz="3200" b="1" dirty="0" smtClean="0">
                <a:ea typeface="Arial" charset="0"/>
                <a:cs typeface="Arial" charset="0"/>
              </a:rPr>
              <a:t>methodology </a:t>
            </a:r>
            <a:r>
              <a:rPr lang="en-US" sz="3200" b="1" dirty="0">
                <a:ea typeface="Arial" charset="0"/>
                <a:cs typeface="Arial" charset="0"/>
              </a:rPr>
              <a:t>are appropriate</a:t>
            </a:r>
            <a:r>
              <a:rPr lang="en-US" sz="3200" b="1" dirty="0" smtClean="0">
                <a:ea typeface="Arial" charset="0"/>
                <a:cs typeface="Arial" charset="0"/>
              </a:rPr>
              <a:t>?</a:t>
            </a:r>
            <a:endParaRPr lang="en-US" sz="3200" b="1" dirty="0">
              <a:ea typeface="Arial" charset="0"/>
              <a:cs typeface="Arial" charset="0"/>
            </a:endParaRPr>
          </a:p>
          <a:p>
            <a:r>
              <a:rPr lang="en-US" sz="3200" b="1" dirty="0">
                <a:ea typeface="Arial" charset="0"/>
                <a:cs typeface="Arial" charset="0"/>
              </a:rPr>
              <a:t>What strategies can help to generate relevant data?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353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150" y="477137"/>
            <a:ext cx="10515600" cy="116958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+mn-lt"/>
                <a:ea typeface="Arial" charset="0"/>
                <a:cs typeface="Arial" charset="0"/>
              </a:rPr>
              <a:t>Some strategies </a:t>
            </a:r>
            <a:r>
              <a:rPr lang="en-US" sz="3200" b="1" u="sng" dirty="0">
                <a:solidFill>
                  <a:srgbClr val="FF0000"/>
                </a:solidFill>
                <a:latin typeface="+mn-lt"/>
                <a:ea typeface="Arial" charset="0"/>
                <a:cs typeface="Arial" charset="0"/>
              </a:rPr>
              <a:t>teachers</a:t>
            </a:r>
            <a:r>
              <a:rPr lang="en-US" sz="3200" b="1" dirty="0">
                <a:solidFill>
                  <a:srgbClr val="FF0000"/>
                </a:solidFill>
                <a:latin typeface="+mn-lt"/>
                <a:ea typeface="Arial" charset="0"/>
                <a:cs typeface="Arial" charset="0"/>
              </a:rPr>
              <a:t> </a:t>
            </a:r>
            <a:r>
              <a:rPr lang="en-US" sz="3200" b="1" dirty="0">
                <a:latin typeface="+mn-lt"/>
                <a:ea typeface="Arial" charset="0"/>
                <a:cs typeface="Arial" charset="0"/>
              </a:rPr>
              <a:t>could use to generate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8250" y="1701210"/>
            <a:ext cx="10033000" cy="5156790"/>
          </a:xfrm>
        </p:spPr>
        <p:txBody>
          <a:bodyPr>
            <a:normAutofit/>
          </a:bodyPr>
          <a:lstStyle/>
          <a:p>
            <a:r>
              <a:rPr lang="en-US" sz="3500" b="1" dirty="0" smtClean="0">
                <a:ea typeface="Arial" charset="0"/>
                <a:cs typeface="Arial" charset="0"/>
              </a:rPr>
              <a:t>Questionnaires</a:t>
            </a:r>
            <a:endParaRPr lang="en-US" sz="3500" b="1" dirty="0">
              <a:ea typeface="Arial" charset="0"/>
              <a:cs typeface="Arial" charset="0"/>
            </a:endParaRPr>
          </a:p>
          <a:p>
            <a:r>
              <a:rPr lang="en-US" sz="3500" b="1" dirty="0">
                <a:ea typeface="Arial" charset="0"/>
                <a:cs typeface="Arial" charset="0"/>
              </a:rPr>
              <a:t>Learning </a:t>
            </a:r>
            <a:r>
              <a:rPr lang="en-US" sz="3500" b="1" dirty="0" smtClean="0">
                <a:ea typeface="Arial" charset="0"/>
                <a:cs typeface="Arial" charset="0"/>
              </a:rPr>
              <a:t>walks</a:t>
            </a:r>
            <a:endParaRPr lang="en-US" sz="3500" b="1" dirty="0">
              <a:ea typeface="Arial" charset="0"/>
              <a:cs typeface="Arial" charset="0"/>
            </a:endParaRPr>
          </a:p>
          <a:p>
            <a:r>
              <a:rPr lang="en-US" sz="3500" b="1" dirty="0">
                <a:ea typeface="Arial" charset="0"/>
                <a:cs typeface="Arial" charset="0"/>
              </a:rPr>
              <a:t>Looking at examples of students’ </a:t>
            </a:r>
            <a:r>
              <a:rPr lang="en-US" sz="3500" b="1" dirty="0" smtClean="0">
                <a:ea typeface="Arial" charset="0"/>
                <a:cs typeface="Arial" charset="0"/>
              </a:rPr>
              <a:t>work</a:t>
            </a:r>
            <a:endParaRPr lang="en-US" sz="3500" b="1" dirty="0">
              <a:ea typeface="Arial" charset="0"/>
              <a:cs typeface="Arial" charset="0"/>
            </a:endParaRPr>
          </a:p>
          <a:p>
            <a:r>
              <a:rPr lang="en-US" sz="3500" b="1" dirty="0">
                <a:ea typeface="Arial" charset="0"/>
                <a:cs typeface="Arial" charset="0"/>
              </a:rPr>
              <a:t>Observing </a:t>
            </a:r>
            <a:r>
              <a:rPr lang="en-US" sz="3500" b="1" dirty="0" smtClean="0">
                <a:ea typeface="Arial" charset="0"/>
                <a:cs typeface="Arial" charset="0"/>
              </a:rPr>
              <a:t>lessons</a:t>
            </a:r>
            <a:endParaRPr lang="en-US" sz="3500" b="1" dirty="0">
              <a:ea typeface="Arial" charset="0"/>
              <a:cs typeface="Arial" charset="0"/>
            </a:endParaRPr>
          </a:p>
          <a:p>
            <a:r>
              <a:rPr lang="en-US" sz="3500" b="1" dirty="0">
                <a:ea typeface="Arial" charset="0"/>
                <a:cs typeface="Arial" charset="0"/>
              </a:rPr>
              <a:t>Engaging with the views of </a:t>
            </a:r>
            <a:r>
              <a:rPr lang="en-US" sz="3500" b="1" dirty="0" smtClean="0">
                <a:ea typeface="Arial" charset="0"/>
                <a:cs typeface="Arial" charset="0"/>
              </a:rPr>
              <a:t>students</a:t>
            </a:r>
            <a:endParaRPr lang="en-US" sz="3500" b="1" dirty="0">
              <a:ea typeface="Arial" charset="0"/>
              <a:cs typeface="Arial" charset="0"/>
            </a:endParaRPr>
          </a:p>
          <a:p>
            <a:pPr marL="0" indent="0">
              <a:buNone/>
            </a:pPr>
            <a:endParaRPr lang="en-US" sz="36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02849" y="580050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Ainsworth 2017</a:t>
            </a:r>
          </a:p>
        </p:txBody>
      </p:sp>
    </p:spTree>
    <p:extLst>
      <p:ext uri="{BB962C8B-B14F-4D97-AF65-F5344CB8AC3E}">
        <p14:creationId xmlns:p14="http://schemas.microsoft.com/office/powerpoint/2010/main" val="249114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150" y="708764"/>
            <a:ext cx="10515600" cy="97819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+mn-lt"/>
                <a:ea typeface="Arial" charset="0"/>
                <a:cs typeface="Arial" charset="0"/>
              </a:rPr>
              <a:t>Strategies used by </a:t>
            </a:r>
            <a:r>
              <a:rPr lang="en-US" sz="3200" b="1" u="sng" dirty="0">
                <a:solidFill>
                  <a:srgbClr val="FF0000"/>
                </a:solidFill>
                <a:latin typeface="+mn-lt"/>
                <a:ea typeface="Arial" charset="0"/>
                <a:cs typeface="Arial" charset="0"/>
              </a:rPr>
              <a:t>researchers</a:t>
            </a:r>
            <a:r>
              <a:rPr lang="en-US" sz="3200" b="1" dirty="0">
                <a:latin typeface="+mn-lt"/>
                <a:ea typeface="Arial" charset="0"/>
                <a:cs typeface="Arial" charset="0"/>
              </a:rPr>
              <a:t> to generate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6316" y="2015323"/>
            <a:ext cx="9748284" cy="5365819"/>
          </a:xfrm>
        </p:spPr>
        <p:txBody>
          <a:bodyPr>
            <a:normAutofit/>
          </a:bodyPr>
          <a:lstStyle/>
          <a:p>
            <a:r>
              <a:rPr lang="en-US" sz="3200" b="1" dirty="0">
                <a:ea typeface="Arial" charset="0"/>
                <a:cs typeface="Arial" charset="0"/>
              </a:rPr>
              <a:t>Observations and </a:t>
            </a:r>
            <a:r>
              <a:rPr lang="en-US" sz="3200" b="1" dirty="0" smtClean="0">
                <a:ea typeface="Arial" charset="0"/>
                <a:cs typeface="Arial" charset="0"/>
              </a:rPr>
              <a:t>interviews</a:t>
            </a:r>
            <a:endParaRPr lang="en-US" sz="3200" b="1" dirty="0">
              <a:ea typeface="Arial" charset="0"/>
              <a:cs typeface="Arial" charset="0"/>
            </a:endParaRPr>
          </a:p>
          <a:p>
            <a:r>
              <a:rPr lang="en-US" sz="3200" b="1" dirty="0">
                <a:ea typeface="Arial" charset="0"/>
                <a:cs typeface="Arial" charset="0"/>
              </a:rPr>
              <a:t>Focus group </a:t>
            </a:r>
            <a:r>
              <a:rPr lang="en-US" sz="3200" b="1" dirty="0" smtClean="0">
                <a:ea typeface="Arial" charset="0"/>
                <a:cs typeface="Arial" charset="0"/>
              </a:rPr>
              <a:t>discussions</a:t>
            </a:r>
            <a:endParaRPr lang="en-US" sz="3200" b="1" dirty="0">
              <a:ea typeface="Arial" charset="0"/>
              <a:cs typeface="Arial" charset="0"/>
            </a:endParaRPr>
          </a:p>
          <a:p>
            <a:r>
              <a:rPr lang="en-US" sz="3200" b="1" dirty="0">
                <a:ea typeface="Arial" charset="0"/>
                <a:cs typeface="Arial" charset="0"/>
              </a:rPr>
              <a:t>Records of </a:t>
            </a:r>
            <a:r>
              <a:rPr lang="en-US" sz="3200" b="1" dirty="0" smtClean="0">
                <a:ea typeface="Arial" charset="0"/>
                <a:cs typeface="Arial" charset="0"/>
              </a:rPr>
              <a:t>meetings</a:t>
            </a:r>
            <a:endParaRPr lang="en-US" sz="3200" b="1" dirty="0">
              <a:ea typeface="Arial" charset="0"/>
              <a:cs typeface="Arial" charset="0"/>
            </a:endParaRPr>
          </a:p>
          <a:p>
            <a:r>
              <a:rPr lang="en-US" sz="3200" b="1" dirty="0">
                <a:ea typeface="Arial" charset="0"/>
                <a:cs typeface="Arial" charset="0"/>
              </a:rPr>
              <a:t>Timeline of </a:t>
            </a:r>
            <a:r>
              <a:rPr lang="en-US" sz="3200" b="1" dirty="0" smtClean="0">
                <a:ea typeface="Arial" charset="0"/>
                <a:cs typeface="Arial" charset="0"/>
              </a:rPr>
              <a:t>change</a:t>
            </a:r>
            <a:endParaRPr lang="en-US" sz="3200" b="1" dirty="0">
              <a:ea typeface="Arial" charset="0"/>
              <a:cs typeface="Arial" charset="0"/>
            </a:endParaRPr>
          </a:p>
          <a:p>
            <a:r>
              <a:rPr lang="en-US" sz="3200" b="1" dirty="0">
                <a:ea typeface="Arial" charset="0"/>
                <a:cs typeface="Arial" charset="0"/>
              </a:rPr>
              <a:t>Discussion of accounts of practice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291749" y="570525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Ainsworth 2017</a:t>
            </a:r>
          </a:p>
        </p:txBody>
      </p:sp>
    </p:spTree>
    <p:extLst>
      <p:ext uri="{BB962C8B-B14F-4D97-AF65-F5344CB8AC3E}">
        <p14:creationId xmlns:p14="http://schemas.microsoft.com/office/powerpoint/2010/main" val="99774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726866"/>
            <a:ext cx="10515600" cy="70000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+mn-lt"/>
                <a:ea typeface="Arial" charset="0"/>
                <a:cs typeface="Arial" charset="0"/>
              </a:rPr>
              <a:t>Some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7230" y="1852316"/>
            <a:ext cx="9715919" cy="5124659"/>
          </a:xfrm>
        </p:spPr>
        <p:txBody>
          <a:bodyPr/>
          <a:lstStyle/>
          <a:p>
            <a:r>
              <a:rPr lang="en-US" sz="3600" b="1" dirty="0">
                <a:ea typeface="Arial" charset="0"/>
                <a:cs typeface="Arial" charset="0"/>
              </a:rPr>
              <a:t>Finding </a:t>
            </a:r>
            <a:r>
              <a:rPr lang="en-US" sz="3600" b="1" dirty="0" smtClean="0">
                <a:ea typeface="Arial" charset="0"/>
                <a:cs typeface="Arial" charset="0"/>
              </a:rPr>
              <a:t>time</a:t>
            </a:r>
            <a:endParaRPr lang="en-US" sz="3600" b="1" dirty="0">
              <a:ea typeface="Arial" charset="0"/>
              <a:cs typeface="Arial" charset="0"/>
            </a:endParaRPr>
          </a:p>
          <a:p>
            <a:r>
              <a:rPr lang="en-US" sz="3600" b="1" dirty="0">
                <a:ea typeface="Arial" charset="0"/>
                <a:cs typeface="Arial" charset="0"/>
              </a:rPr>
              <a:t>Determining </a:t>
            </a:r>
            <a:r>
              <a:rPr lang="en-US" sz="3600" b="1" dirty="0" smtClean="0">
                <a:ea typeface="Arial" charset="0"/>
                <a:cs typeface="Arial" charset="0"/>
              </a:rPr>
              <a:t>trustworthiness</a:t>
            </a:r>
            <a:endParaRPr lang="en-US" sz="3600" b="1" dirty="0">
              <a:ea typeface="Arial" charset="0"/>
              <a:cs typeface="Arial" charset="0"/>
            </a:endParaRPr>
          </a:p>
          <a:p>
            <a:r>
              <a:rPr lang="en-US" sz="3600" b="1" dirty="0">
                <a:ea typeface="Arial" charset="0"/>
                <a:cs typeface="Arial" charset="0"/>
              </a:rPr>
              <a:t>Making sense of the </a:t>
            </a:r>
            <a:r>
              <a:rPr lang="en-US" sz="3600" b="1" dirty="0" smtClean="0">
                <a:ea typeface="Arial" charset="0"/>
                <a:cs typeface="Arial" charset="0"/>
              </a:rPr>
              <a:t>evidence</a:t>
            </a:r>
            <a:endParaRPr lang="en-US" sz="3600" b="1" dirty="0">
              <a:ea typeface="Arial" charset="0"/>
              <a:cs typeface="Arial" charset="0"/>
            </a:endParaRPr>
          </a:p>
          <a:p>
            <a:r>
              <a:rPr lang="en-US" sz="3600" b="1" dirty="0">
                <a:ea typeface="Arial" charset="0"/>
                <a:cs typeface="Arial" charset="0"/>
              </a:rPr>
              <a:t>Ethical issues</a:t>
            </a:r>
          </a:p>
          <a:p>
            <a:endParaRPr lang="en-US" b="1" dirty="0">
              <a:latin typeface="Arial" charset="0"/>
              <a:ea typeface="Arial" charset="0"/>
              <a:cs typeface="Arial" charset="0"/>
            </a:endParaRPr>
          </a:p>
          <a:p>
            <a:endParaRPr lang="en-US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72699" y="550205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Ainsworth 2017</a:t>
            </a:r>
          </a:p>
        </p:txBody>
      </p:sp>
    </p:spTree>
    <p:extLst>
      <p:ext uri="{BB962C8B-B14F-4D97-AF65-F5344CB8AC3E}">
        <p14:creationId xmlns:p14="http://schemas.microsoft.com/office/powerpoint/2010/main" val="57732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Becoming consumers of research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43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3987" y="638175"/>
            <a:ext cx="9344025" cy="5581650"/>
          </a:xfrm>
          <a:prstGeom prst="rect">
            <a:avLst/>
          </a:prstGeom>
        </p:spPr>
      </p:pic>
      <p:sp>
        <p:nvSpPr>
          <p:cNvPr id="3" name="Right Arrow 2"/>
          <p:cNvSpPr/>
          <p:nvPr/>
        </p:nvSpPr>
        <p:spPr>
          <a:xfrm rot="10573158">
            <a:off x="3068320" y="4307840"/>
            <a:ext cx="1341120" cy="44704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445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425" y="723900"/>
            <a:ext cx="9963150" cy="54102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 rot="5400000">
            <a:off x="4187566" y="2842797"/>
            <a:ext cx="432873" cy="160528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552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9212" y="481012"/>
            <a:ext cx="9553575" cy="5895975"/>
          </a:xfrm>
          <a:prstGeom prst="rect">
            <a:avLst/>
          </a:prstGeom>
        </p:spPr>
      </p:pic>
      <p:sp>
        <p:nvSpPr>
          <p:cNvPr id="3" name="Down Arrow 2"/>
          <p:cNvSpPr/>
          <p:nvPr/>
        </p:nvSpPr>
        <p:spPr>
          <a:xfrm rot="5400000">
            <a:off x="5466795" y="1959020"/>
            <a:ext cx="433016" cy="128016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074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9292" y="622281"/>
            <a:ext cx="9305925" cy="60007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7828" y="3966693"/>
            <a:ext cx="1298561" cy="535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391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1762" y="966787"/>
            <a:ext cx="6848475" cy="492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450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r="30209"/>
          <a:stretch/>
        </p:blipFill>
        <p:spPr>
          <a:xfrm>
            <a:off x="1816100" y="591070"/>
            <a:ext cx="8509000" cy="563775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235" y="2177423"/>
            <a:ext cx="1298561" cy="45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82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650" y="504825"/>
            <a:ext cx="10629900" cy="58483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899" y="3825025"/>
            <a:ext cx="1298561" cy="50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102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1502" y="1596758"/>
            <a:ext cx="1146219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/>
              <a:t>How can we guarantee authenticity and reliability?</a:t>
            </a:r>
            <a:endParaRPr lang="en-GB" sz="7200" dirty="0"/>
          </a:p>
          <a:p>
            <a:pPr algn="ctr"/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73109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876300"/>
            <a:ext cx="11137899" cy="4914900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/>
              <a:t>Role of </a:t>
            </a:r>
            <a:r>
              <a:rPr lang="en-GB" sz="3600" dirty="0">
                <a:solidFill>
                  <a:srgbClr val="FF0000"/>
                </a:solidFill>
              </a:rPr>
              <a:t>reflection</a:t>
            </a:r>
            <a:r>
              <a:rPr lang="en-GB" sz="3600" dirty="0"/>
              <a:t> and the use of </a:t>
            </a:r>
            <a:r>
              <a:rPr lang="en-GB" sz="3600" dirty="0">
                <a:solidFill>
                  <a:srgbClr val="FF0000"/>
                </a:solidFill>
              </a:rPr>
              <a:t>evidence</a:t>
            </a:r>
            <a:r>
              <a:rPr lang="en-GB" sz="3600" dirty="0"/>
              <a:t> to support teaching</a:t>
            </a:r>
          </a:p>
          <a:p>
            <a:r>
              <a:rPr lang="en-GB" sz="3600" dirty="0"/>
              <a:t>Classroom based </a:t>
            </a:r>
            <a:r>
              <a:rPr lang="en-GB" sz="3600" dirty="0" smtClean="0"/>
              <a:t>enquiry </a:t>
            </a:r>
            <a:r>
              <a:rPr lang="en-GB" sz="3600" dirty="0"/>
              <a:t>(Research Methodology)</a:t>
            </a:r>
          </a:p>
          <a:p>
            <a:r>
              <a:rPr lang="en-GB" sz="3600" dirty="0" smtClean="0"/>
              <a:t>Ethics consideration and submission</a:t>
            </a:r>
            <a:endParaRPr lang="en-GB" sz="3600" dirty="0"/>
          </a:p>
          <a:p>
            <a:r>
              <a:rPr lang="en-GB" sz="3600" dirty="0" smtClean="0"/>
              <a:t>Reading the </a:t>
            </a:r>
            <a:r>
              <a:rPr lang="en-GB" sz="3600" dirty="0" smtClean="0">
                <a:solidFill>
                  <a:srgbClr val="FF0000"/>
                </a:solidFill>
              </a:rPr>
              <a:t>right</a:t>
            </a:r>
            <a:r>
              <a:rPr lang="en-GB" sz="3600" dirty="0" smtClean="0"/>
              <a:t> academic material</a:t>
            </a:r>
          </a:p>
          <a:p>
            <a:r>
              <a:rPr lang="en-GB" sz="3600" dirty="0" smtClean="0"/>
              <a:t>Use of </a:t>
            </a:r>
            <a:r>
              <a:rPr lang="en-GB" sz="3600" dirty="0"/>
              <a:t>r</a:t>
            </a:r>
            <a:r>
              <a:rPr lang="en-GB" sz="3600" dirty="0" smtClean="0"/>
              <a:t>esearch </a:t>
            </a:r>
            <a:r>
              <a:rPr lang="en-GB" sz="3600" dirty="0"/>
              <a:t>d</a:t>
            </a:r>
            <a:r>
              <a:rPr lang="en-GB" sz="3600" dirty="0" smtClean="0"/>
              <a:t>ata</a:t>
            </a:r>
          </a:p>
          <a:p>
            <a:r>
              <a:rPr lang="en-GB" sz="3600" dirty="0" smtClean="0"/>
              <a:t>Engaging with the debate (Twitter, </a:t>
            </a:r>
            <a:r>
              <a:rPr lang="en-GB" sz="3600" dirty="0" err="1" smtClean="0"/>
              <a:t>ResearchED</a:t>
            </a:r>
            <a:r>
              <a:rPr lang="en-GB" sz="3600" dirty="0" smtClean="0"/>
              <a:t> </a:t>
            </a:r>
            <a:r>
              <a:rPr lang="en-GB" sz="3600" dirty="0" err="1" smtClean="0"/>
              <a:t>etc</a:t>
            </a:r>
            <a:r>
              <a:rPr lang="en-GB" sz="3600" dirty="0" smtClean="0"/>
              <a:t>)</a:t>
            </a:r>
            <a:endParaRPr lang="en-GB" sz="3600" dirty="0"/>
          </a:p>
          <a:p>
            <a:endParaRPr lang="en-GB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101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conclusion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46250"/>
            <a:ext cx="10353762" cy="4762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“With ever-changing demands, both from stakeholders and a changing economy, teachers need to ensure that they do not plateau….one of the most efficient ways to achieve this is by becoming an almost </a:t>
            </a:r>
            <a:r>
              <a:rPr lang="en-GB" sz="2600" b="1" dirty="0">
                <a:solidFill>
                  <a:srgbClr val="FF0000"/>
                </a:solidFill>
              </a:rPr>
              <a:t>self-improving practitioner</a:t>
            </a:r>
            <a:r>
              <a:rPr lang="en-GB" sz="2600" dirty="0"/>
              <a:t>: be informed about research and scholarship in teaching, engage in and with research, be a consumer of </a:t>
            </a:r>
            <a:r>
              <a:rPr lang="en-GB" sz="2600" dirty="0" smtClean="0"/>
              <a:t>research, </a:t>
            </a:r>
            <a:r>
              <a:rPr lang="en-GB" sz="2600" dirty="0"/>
              <a:t>and be equipped to conduct your own </a:t>
            </a:r>
            <a:r>
              <a:rPr lang="en-GB" sz="2600" dirty="0" smtClean="0"/>
              <a:t>research.” 					</a:t>
            </a:r>
            <a:r>
              <a:rPr lang="en-GB" dirty="0" err="1" smtClean="0"/>
              <a:t>Konstantinou</a:t>
            </a:r>
            <a:r>
              <a:rPr lang="en-GB" dirty="0" smtClean="0"/>
              <a:t> (2018)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62" y="5502823"/>
            <a:ext cx="10559187" cy="1005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49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8476" y="1449234"/>
            <a:ext cx="7251789" cy="3910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18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Donaldson</a:t>
            </a:r>
            <a:r>
              <a:rPr lang="en-GB" dirty="0"/>
              <a:t>, G. (2015). Successful Futures Independent Review of Curriculum </a:t>
            </a:r>
            <a:r>
              <a:rPr lang="en-GB" dirty="0" smtClean="0"/>
              <a:t>and Assessment </a:t>
            </a:r>
            <a:r>
              <a:rPr lang="en-GB" dirty="0"/>
              <a:t>Arrangements in Wales. Cardiff: Welsh </a:t>
            </a:r>
            <a:r>
              <a:rPr lang="en-GB" dirty="0" smtClean="0"/>
              <a:t>Government.</a:t>
            </a:r>
          </a:p>
          <a:p>
            <a:r>
              <a:rPr lang="en-GB" dirty="0" smtClean="0"/>
              <a:t>Furlong</a:t>
            </a:r>
            <a:r>
              <a:rPr lang="en-GB" dirty="0"/>
              <a:t>, J. (2015). Teaching Tomorrow’s Teachers Options for the future of initial </a:t>
            </a:r>
            <a:r>
              <a:rPr lang="en-GB" dirty="0" smtClean="0"/>
              <a:t>teacher education </a:t>
            </a:r>
            <a:r>
              <a:rPr lang="en-GB" dirty="0"/>
              <a:t>in Wales. Cardiff: Welsh Government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Harcombe</a:t>
            </a:r>
            <a:r>
              <a:rPr lang="en-GB" dirty="0"/>
              <a:t>, </a:t>
            </a:r>
            <a:r>
              <a:rPr lang="en-GB" dirty="0" smtClean="0"/>
              <a:t>K. (2010) How to survive and succeed as a </a:t>
            </a:r>
            <a:r>
              <a:rPr lang="en-GB" dirty="0" err="1"/>
              <a:t>h</a:t>
            </a:r>
            <a:r>
              <a:rPr lang="en-GB" dirty="0" err="1" smtClean="0"/>
              <a:t>eadteacher</a:t>
            </a:r>
            <a:r>
              <a:rPr lang="en-GB" dirty="0" smtClean="0"/>
              <a:t>, LDA.</a:t>
            </a:r>
          </a:p>
          <a:p>
            <a:r>
              <a:rPr lang="en-GB" dirty="0" err="1" smtClean="0"/>
              <a:t>Konstantinou</a:t>
            </a:r>
            <a:r>
              <a:rPr lang="en-GB" dirty="0" smtClean="0"/>
              <a:t>, I (2018) The </a:t>
            </a:r>
            <a:r>
              <a:rPr lang="en-GB" dirty="0"/>
              <a:t>teacher-as-researcher: Making the case for research in </a:t>
            </a:r>
            <a:r>
              <a:rPr lang="en-GB" dirty="0" smtClean="0"/>
              <a:t>schools, BERA</a:t>
            </a:r>
            <a:r>
              <a:rPr lang="en-GB" dirty="0" smtClean="0"/>
              <a:t>.</a:t>
            </a:r>
          </a:p>
          <a:p>
            <a:r>
              <a:rPr lang="en-GB" dirty="0" err="1"/>
              <a:t>Menter</a:t>
            </a:r>
            <a:r>
              <a:rPr lang="en-GB" dirty="0"/>
              <a:t>, I Elliott, D Hulme, M. Lewin, J Lowden K. (2011) A Guide to Practitioner research in Education. SAGE </a:t>
            </a:r>
            <a:r>
              <a:rPr lang="en-GB" dirty="0" smtClean="0"/>
              <a:t>publishing.</a:t>
            </a:r>
            <a:endParaRPr lang="en-GB" dirty="0" smtClean="0"/>
          </a:p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://learning.gov.wales/docs/learningwales/publications/170901-professional-standards-for-teaching-and-leadership-en.pdf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32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768</TotalTime>
  <Words>631</Words>
  <Application>Microsoft Office PowerPoint</Application>
  <PresentationFormat>Widescreen</PresentationFormat>
  <Paragraphs>70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Bookman Old Style</vt:lpstr>
      <vt:lpstr>Calibri</vt:lpstr>
      <vt:lpstr>Rockwell</vt:lpstr>
      <vt:lpstr>Times New Roman</vt:lpstr>
      <vt:lpstr>Damask</vt:lpstr>
      <vt:lpstr>Role of the enquiring teacher </vt:lpstr>
      <vt:lpstr>Practitioner Enquiry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Carrying out research in schools</vt:lpstr>
      <vt:lpstr>Focusing on classroom practice  </vt:lpstr>
      <vt:lpstr>The Action Research Process </vt:lpstr>
      <vt:lpstr>PowerPoint Presentation</vt:lpstr>
      <vt:lpstr>PowerPoint Presentation</vt:lpstr>
      <vt:lpstr>Some strategies teachers could use to generate evidence</vt:lpstr>
      <vt:lpstr>Strategies used by researchers to generate evidence</vt:lpstr>
      <vt:lpstr>Some challenges</vt:lpstr>
      <vt:lpstr>Becoming consumers of research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  <vt:lpstr>References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Lloyd</dc:creator>
  <cp:lastModifiedBy>Sian Brooks</cp:lastModifiedBy>
  <cp:revision>59</cp:revision>
  <cp:lastPrinted>2018-01-10T11:48:41Z</cp:lastPrinted>
  <dcterms:created xsi:type="dcterms:W3CDTF">2017-12-18T10:27:10Z</dcterms:created>
  <dcterms:modified xsi:type="dcterms:W3CDTF">2019-01-16T09:25:12Z</dcterms:modified>
</cp:coreProperties>
</file>